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431" r:id="rId2"/>
  </p:sldMasterIdLst>
  <p:notesMasterIdLst>
    <p:notesMasterId r:id="rId65"/>
  </p:notesMasterIdLst>
  <p:handoutMasterIdLst>
    <p:handoutMasterId r:id="rId66"/>
  </p:handoutMasterIdLst>
  <p:sldIdLst>
    <p:sldId id="321" r:id="rId3"/>
    <p:sldId id="298" r:id="rId4"/>
    <p:sldId id="916" r:id="rId5"/>
    <p:sldId id="708" r:id="rId6"/>
    <p:sldId id="881" r:id="rId7"/>
    <p:sldId id="902" r:id="rId8"/>
    <p:sldId id="882" r:id="rId9"/>
    <p:sldId id="952" r:id="rId10"/>
    <p:sldId id="938" r:id="rId11"/>
    <p:sldId id="939" r:id="rId12"/>
    <p:sldId id="940" r:id="rId13"/>
    <p:sldId id="941" r:id="rId14"/>
    <p:sldId id="942" r:id="rId15"/>
    <p:sldId id="943" r:id="rId16"/>
    <p:sldId id="893" r:id="rId17"/>
    <p:sldId id="944" r:id="rId18"/>
    <p:sldId id="895" r:id="rId19"/>
    <p:sldId id="945" r:id="rId20"/>
    <p:sldId id="946" r:id="rId21"/>
    <p:sldId id="947" r:id="rId22"/>
    <p:sldId id="948" r:id="rId23"/>
    <p:sldId id="949" r:id="rId24"/>
    <p:sldId id="950" r:id="rId25"/>
    <p:sldId id="951" r:id="rId26"/>
    <p:sldId id="900" r:id="rId27"/>
    <p:sldId id="884" r:id="rId28"/>
    <p:sldId id="885" r:id="rId29"/>
    <p:sldId id="886" r:id="rId30"/>
    <p:sldId id="887" r:id="rId31"/>
    <p:sldId id="904" r:id="rId32"/>
    <p:sldId id="910" r:id="rId33"/>
    <p:sldId id="888" r:id="rId34"/>
    <p:sldId id="889" r:id="rId35"/>
    <p:sldId id="913" r:id="rId36"/>
    <p:sldId id="936" r:id="rId37"/>
    <p:sldId id="890" r:id="rId38"/>
    <p:sldId id="894" r:id="rId39"/>
    <p:sldId id="891" r:id="rId40"/>
    <p:sldId id="892" r:id="rId41"/>
    <p:sldId id="901" r:id="rId42"/>
    <p:sldId id="896" r:id="rId43"/>
    <p:sldId id="937" r:id="rId44"/>
    <p:sldId id="898" r:id="rId45"/>
    <p:sldId id="897" r:id="rId46"/>
    <p:sldId id="899" r:id="rId47"/>
    <p:sldId id="911" r:id="rId48"/>
    <p:sldId id="773" r:id="rId49"/>
    <p:sldId id="761" r:id="rId50"/>
    <p:sldId id="762" r:id="rId51"/>
    <p:sldId id="763" r:id="rId52"/>
    <p:sldId id="765" r:id="rId53"/>
    <p:sldId id="766" r:id="rId54"/>
    <p:sldId id="767" r:id="rId55"/>
    <p:sldId id="768" r:id="rId56"/>
    <p:sldId id="775" r:id="rId57"/>
    <p:sldId id="776" r:id="rId58"/>
    <p:sldId id="774" r:id="rId59"/>
    <p:sldId id="777" r:id="rId60"/>
    <p:sldId id="778" r:id="rId61"/>
    <p:sldId id="779" r:id="rId62"/>
    <p:sldId id="780" r:id="rId63"/>
    <p:sldId id="781" r:id="rId6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scaleToFitPaper="1" frameSlides="1"/>
  <p:clrMru>
    <a:srgbClr val="FFFF00"/>
    <a:srgbClr val="DDDDDD"/>
    <a:srgbClr val="FFCCFF"/>
    <a:srgbClr val="FF99CC"/>
    <a:srgbClr val="CCFFFF"/>
    <a:srgbClr val="33CCCC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2"/>
    <p:restoredTop sz="94896"/>
  </p:normalViewPr>
  <p:slideViewPr>
    <p:cSldViewPr snapToGrid="0">
      <p:cViewPr varScale="1">
        <p:scale>
          <a:sx n="85" d="100"/>
          <a:sy n="85" d="100"/>
        </p:scale>
        <p:origin x="9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9B65C853-4C1B-CB4C-9133-6D0E12EB64F3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l" defTabSz="96520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21" rIns="96641" bIns="4832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/>
            </a:lvl1pPr>
          </a:lstStyle>
          <a:p>
            <a:fld id="{7D4FD987-E55B-7341-AA77-38CF43E8B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66A0F8-050B-094D-BE6D-9A2639B3377B}" type="slidenum">
              <a:rPr lang="en-US" altLang="x-none" sz="1200"/>
              <a:pPr/>
              <a:t>1</a:t>
            </a:fld>
            <a:endParaRPr lang="en-US" altLang="x-none" sz="12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58C87C4-74B1-D441-A06F-656F5AFA41AC}" type="slidenum">
              <a:rPr lang="en-US" altLang="x-none" sz="1200">
                <a:solidFill>
                  <a:srgbClr val="000000"/>
                </a:solidFill>
              </a:rPr>
              <a:pPr/>
              <a:t>11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  <p:extLst>
      <p:ext uri="{BB962C8B-B14F-4D97-AF65-F5344CB8AC3E}">
        <p14:creationId xmlns:p14="http://schemas.microsoft.com/office/powerpoint/2010/main" val="337076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A28435-050A-BA4B-A1E1-1C51FAD555DC}" type="slidenum">
              <a:rPr lang="en-US" altLang="x-none" sz="1200">
                <a:solidFill>
                  <a:srgbClr val="000000"/>
                </a:solidFill>
              </a:rPr>
              <a:pPr/>
              <a:t>12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014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84F4B48-FA34-2B43-AD6C-CFB66698F632}" type="slidenum">
              <a:rPr lang="en-US" altLang="x-none" sz="1200">
                <a:solidFill>
                  <a:srgbClr val="000000"/>
                </a:solidFill>
              </a:rPr>
              <a:pPr/>
              <a:t>13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8899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88B61C4-F7D8-CA4C-8A33-DDDD15CD7008}" type="slidenum">
              <a:rPr lang="en-US" altLang="x-none" sz="1200">
                <a:solidFill>
                  <a:srgbClr val="000000"/>
                </a:solidFill>
              </a:rPr>
              <a:pPr/>
              <a:t>14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024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9B95C97-203B-7E45-AD57-DFA5F69DE0B9}" type="slidenum">
              <a:rPr lang="en-US" altLang="x-none" sz="1200">
                <a:solidFill>
                  <a:srgbClr val="000000"/>
                </a:solidFill>
              </a:rPr>
              <a:pPr/>
              <a:t>15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https://httpd.apache.org/docs/2.2/howto/htaccess.html</a:t>
            </a:r>
          </a:p>
        </p:txBody>
      </p:sp>
    </p:spTree>
    <p:extLst>
      <p:ext uri="{BB962C8B-B14F-4D97-AF65-F5344CB8AC3E}">
        <p14:creationId xmlns:p14="http://schemas.microsoft.com/office/powerpoint/2010/main" val="985976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79349D4-0637-0744-868C-013D89CA2202}" type="slidenum">
              <a:rPr lang="en-US" altLang="x-none" sz="1200">
                <a:solidFill>
                  <a:srgbClr val="000000"/>
                </a:solidFill>
              </a:rPr>
              <a:pPr/>
              <a:t>16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lvl="1"/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9352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23D93DA-6F2E-024F-BD4C-772A1C5B9FD1}" type="slidenum">
              <a:rPr lang="en-US" altLang="x-none" sz="1200">
                <a:solidFill>
                  <a:srgbClr val="000000"/>
                </a:solidFill>
              </a:rPr>
              <a:pPr/>
              <a:t>17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050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E523B4-989C-6743-947C-31B4AFB6397B}" type="slidenum">
              <a:rPr lang="en-US" altLang="x-none" sz="1200">
                <a:solidFill>
                  <a:srgbClr val="000000"/>
                </a:solidFill>
              </a:rPr>
              <a:pPr/>
              <a:t>18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55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830508-F43C-1547-B79E-BDBB0B542886}" type="slidenum">
              <a:rPr lang="en-US" altLang="x-none" sz="1200">
                <a:solidFill>
                  <a:srgbClr val="000000"/>
                </a:solidFill>
              </a:rPr>
              <a:pPr/>
              <a:t>19</a:t>
            </a:fld>
            <a:endParaRPr lang="en-US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205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230364-3C76-1E4B-9C43-63CAAA28057B}" type="slidenum">
              <a:rPr lang="en-US" altLang="x-none" sz="1200">
                <a:solidFill>
                  <a:srgbClr val="000000"/>
                </a:solidFill>
              </a:rPr>
              <a:pPr/>
              <a:t>20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389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FB574B-31AD-A847-8AA6-AD3BC200E112}" type="slidenum">
              <a:rPr lang="en-US" altLang="x-none" sz="1200"/>
              <a:pPr/>
              <a:t>2</a:t>
            </a:fld>
            <a:endParaRPr lang="en-US" altLang="x-none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DD5769-7015-FA4C-BDC9-A3EDD4671132}" type="slidenum">
              <a:rPr lang="en-US" altLang="x-none" sz="1200">
                <a:solidFill>
                  <a:srgbClr val="000000"/>
                </a:solidFill>
              </a:rPr>
              <a:pPr/>
              <a:t>21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4410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EC0977A-C7DC-5745-B8C0-44B38F6D8F35}" type="slidenum">
              <a:rPr lang="en-US" altLang="x-none" sz="1200">
                <a:solidFill>
                  <a:srgbClr val="000000"/>
                </a:solidFill>
              </a:rPr>
              <a:pPr/>
              <a:t>22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endParaRPr lang="en-US" altLang="x-none">
              <a:latin typeface="Times New Roman" charset="0"/>
              <a:ea typeface="ＭＳ Ｐゴシック" charset="-128"/>
            </a:endParaRP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806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69ADB4C-6808-B74F-897E-805300782854}" type="slidenum">
              <a:rPr lang="en-US" altLang="x-none" sz="1200">
                <a:solidFill>
                  <a:srgbClr val="000000"/>
                </a:solidFill>
              </a:rPr>
              <a:pPr/>
              <a:t>23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5087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F8C2125-CF5B-9B46-A9E8-E026F7F06DDF}" type="slidenum">
              <a:rPr lang="en-US" altLang="x-none" sz="1200">
                <a:solidFill>
                  <a:srgbClr val="000000"/>
                </a:solidFill>
              </a:rPr>
              <a:pPr/>
              <a:t>24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Typical approaches to reduce latency: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parallel TCP connections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persistent HTTP</a:t>
            </a:r>
          </a:p>
          <a:p>
            <a:pPr lvl="1"/>
            <a:r>
              <a:rPr lang="en-US" altLang="x-none">
                <a:latin typeface="Times New Roman" charset="0"/>
                <a:ea typeface="ＭＳ Ｐゴシック" charset="-128"/>
              </a:rPr>
              <a:t>cache and conditional GET</a:t>
            </a:r>
          </a:p>
          <a:p>
            <a:endParaRPr lang="en-US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6502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FEC3104-E7EA-0640-BEB2-773EA089F5B9}" type="slidenum">
              <a:rPr lang="en-US" altLang="x-none" sz="1200"/>
              <a:pPr/>
              <a:t>25</a:t>
            </a:fld>
            <a:endParaRPr lang="en-US" altLang="x-none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969E4C9-8C58-6B4A-B0E0-0C2EEAE7A9F7}" type="slidenum">
              <a:rPr lang="en-US" altLang="x-none" sz="1200">
                <a:solidFill>
                  <a:srgbClr val="000000"/>
                </a:solidFill>
              </a:rPr>
              <a:pPr/>
              <a:t>26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2779C09-EB82-F14F-8167-39B89DC19410}" type="slidenum">
              <a:rPr lang="en-US" altLang="x-none" sz="1200">
                <a:solidFill>
                  <a:srgbClr val="000000"/>
                </a:solidFill>
              </a:rPr>
              <a:pPr/>
              <a:t>27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132F41B-39FD-D642-B897-3709ADB7930F}" type="slidenum">
              <a:rPr lang="en-US" altLang="x-none" sz="1200">
                <a:solidFill>
                  <a:srgbClr val="000000"/>
                </a:solidFill>
              </a:rPr>
              <a:pPr/>
              <a:t>28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C1A2D2F-3E11-DB41-931D-98154E197778}" type="slidenum">
              <a:rPr lang="en-US" altLang="x-none" sz="1200">
                <a:solidFill>
                  <a:srgbClr val="000000"/>
                </a:solidFill>
              </a:rPr>
              <a:pPr/>
              <a:t>29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C33FC07-EB27-1840-B527-F27B2BB6AFA9}" type="slidenum">
              <a:rPr lang="en-US" altLang="x-none" sz="1200">
                <a:solidFill>
                  <a:srgbClr val="000000"/>
                </a:solidFill>
              </a:rPr>
              <a:pPr/>
              <a:t>30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2408F5D-E83D-8E40-AE45-D6F488C7A806}" type="slidenum">
              <a:rPr lang="en-US" altLang="x-none" sz="1200">
                <a:solidFill>
                  <a:srgbClr val="000000"/>
                </a:solidFill>
              </a:rPr>
              <a:pPr/>
              <a:t>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A: someone (either server or client) needs to pick a new port</a:t>
            </a:r>
          </a:p>
        </p:txBody>
      </p:sp>
    </p:spTree>
    <p:extLst>
      <p:ext uri="{BB962C8B-B14F-4D97-AF65-F5344CB8AC3E}">
        <p14:creationId xmlns:p14="http://schemas.microsoft.com/office/powerpoint/2010/main" val="2163726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FCB8C7-40A7-924C-9AEC-558436CE9AE4}" type="slidenum">
              <a:rPr lang="en-US" altLang="x-none" sz="1200">
                <a:solidFill>
                  <a:srgbClr val="000000"/>
                </a:solidFill>
              </a:rPr>
              <a:pPr/>
              <a:t>31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C600C97-3259-AB41-8750-D3DBEE328538}" type="slidenum">
              <a:rPr lang="en-US" altLang="x-none" sz="1200">
                <a:solidFill>
                  <a:srgbClr val="000000"/>
                </a:solidFill>
              </a:rPr>
              <a:pPr/>
              <a:t>32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38F27D6-326C-AD45-BB8C-AE2790F30220}" type="slidenum">
              <a:rPr lang="en-US" altLang="x-none" sz="1200">
                <a:solidFill>
                  <a:srgbClr val="000000"/>
                </a:solidFill>
              </a:rPr>
              <a:pPr/>
              <a:t>33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F6A05E1-B91E-184C-948D-D0CD3DF645EB}" type="slidenum">
              <a:rPr lang="en-US" altLang="x-none" sz="1200">
                <a:solidFill>
                  <a:srgbClr val="000000"/>
                </a:solidFill>
              </a:rPr>
              <a:pPr/>
              <a:t>34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54443F-14EE-9544-9DA7-99817604029C}" type="slidenum">
              <a:rPr lang="en-US" altLang="x-none" sz="1200">
                <a:solidFill>
                  <a:srgbClr val="000000"/>
                </a:solidFill>
              </a:rPr>
              <a:pPr/>
              <a:t>36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716F28C-3FC2-9C43-A887-9B01890E43E5}" type="slidenum">
              <a:rPr lang="en-US" altLang="x-none" sz="1200">
                <a:solidFill>
                  <a:srgbClr val="000000"/>
                </a:solidFill>
              </a:rPr>
              <a:pPr/>
              <a:t>37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5163D1-3F58-414E-A869-63AE766D6EBB}" type="slidenum">
              <a:rPr lang="en-US" altLang="x-none" sz="1200">
                <a:solidFill>
                  <a:srgbClr val="000000"/>
                </a:solidFill>
              </a:rPr>
              <a:pPr/>
              <a:t>38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158ED61-2A89-7645-8056-338B818DA869}" type="slidenum">
              <a:rPr lang="en-US" altLang="x-none" sz="1200">
                <a:solidFill>
                  <a:srgbClr val="000000"/>
                </a:solidFill>
              </a:rPr>
              <a:pPr/>
              <a:t>39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1BA87F3-EF29-0C46-BA24-572544516D87}" type="slidenum">
              <a:rPr lang="en-US" altLang="x-none" sz="1200"/>
              <a:pPr/>
              <a:t>40</a:t>
            </a:fld>
            <a:endParaRPr lang="en-US" altLang="x-none" sz="12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C0205F-5AEA-4E4B-B63C-98F4D50A002E}" type="slidenum">
              <a:rPr lang="en-US" altLang="x-none" sz="1200">
                <a:solidFill>
                  <a:srgbClr val="000000"/>
                </a:solidFill>
              </a:rPr>
              <a:pPr/>
              <a:t>41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CD4BF3F-7A3A-BC47-97CB-8C11715B5A5D}" type="slidenum">
              <a:rPr lang="en-US" altLang="x-none" sz="1200">
                <a:solidFill>
                  <a:srgbClr val="000000"/>
                </a:solidFill>
              </a:rPr>
              <a:pPr/>
              <a:t>5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43460EB-9C2F-1548-827D-EAB93725A33A}" type="slidenum">
              <a:rPr lang="en-US" altLang="x-none" sz="1300">
                <a:latin typeface="Calibri" charset="0"/>
              </a:rPr>
              <a:pPr eaLnBrk="1" hangingPunct="1"/>
              <a:t>43</a:t>
            </a:fld>
            <a:endParaRPr lang="en-US" altLang="x-none" sz="13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9249122-F212-6944-BE8E-08BDF82819EB}" type="slidenum">
              <a:rPr lang="en-US" altLang="x-none" sz="1200">
                <a:solidFill>
                  <a:srgbClr val="000000"/>
                </a:solidFill>
              </a:rPr>
              <a:pPr/>
              <a:t>44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5FA1FB5-D658-3249-8847-0B4A3BBC001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590956-00DF-9B4B-A880-9912A452B216}" type="slidenum">
              <a:rPr lang="en-US" altLang="x-none" sz="1200"/>
              <a:pPr/>
              <a:t>46</a:t>
            </a:fld>
            <a:endParaRPr lang="en-US" altLang="x-none" sz="120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307E05D-EE96-084C-8EC9-76D0E4308F47}" type="slidenum">
              <a:rPr lang="en-US" altLang="x-none" sz="1200">
                <a:solidFill>
                  <a:srgbClr val="000000"/>
                </a:solidFill>
              </a:rPr>
              <a:pPr/>
              <a:t>47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25FEB2BC-382E-744A-951A-446E31B9DA55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3D36D458-ADAD-1E4F-A33D-4B369DA93A04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49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1A992650-5574-CA4E-9225-229E7BDE294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50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B37E372-10AA-D441-9A6E-F022C6E26993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51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043D5996-D57C-3142-B63A-1259BA4302B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D1FE67-A3DD-4F48-A845-7F2F0A473C49}" type="slidenum">
              <a:rPr lang="en-US" altLang="x-none" sz="1200">
                <a:solidFill>
                  <a:srgbClr val="000000"/>
                </a:solidFill>
              </a:rPr>
              <a:pPr/>
              <a:t>6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6C3B992-BE9A-484D-994C-FC4F41836786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53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03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6C079573-7942-2A45-80FA-79F8CF815E47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54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A175FCBF-859F-A546-84DC-8F394403A69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55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85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825214FA-90E1-B147-B1C6-5EF38F7C5E59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56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044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6590E94-535E-6E45-9E38-8BB3EDD1C53F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57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x-none" altLang="x-none">
              <a:latin typeface="Arial" charset="0"/>
              <a:ea typeface="ＭＳ Ｐゴシック" charset="-128"/>
            </a:endParaRPr>
          </a:p>
        </p:txBody>
      </p:sp>
      <p:sp>
        <p:nvSpPr>
          <p:cNvPr id="1105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7F8C6C7B-5876-F948-97C9-8A69B1276B98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58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CCD8E283-6E8C-9C4A-B402-81B865B6CBEB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59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EA774F9E-54F0-8340-B6CA-0A7FE673FB13}" type="slidenum">
              <a:rPr lang="en-US" altLang="x-none" sz="1200">
                <a:solidFill>
                  <a:srgbClr val="000000"/>
                </a:solidFill>
                <a:latin typeface="Comic Sans MS" charset="0"/>
              </a:rPr>
              <a:pPr eaLnBrk="1" hangingPunct="1"/>
              <a:t>60</a:t>
            </a:fld>
            <a:endParaRPr lang="en-US" altLang="x-none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Calibri" charset="0"/>
                <a:ea typeface="ＭＳ Ｐゴシック" charset="-128"/>
              </a:rPr>
              <a:t>Proof of Little</a:t>
            </a:r>
            <a:r>
              <a:rPr lang="ja-JP" altLang="en-US">
                <a:latin typeface="Calibri" charset="0"/>
                <a:ea typeface="ＭＳ Ｐゴシック" charset="-128"/>
              </a:rPr>
              <a:t>’</a:t>
            </a:r>
            <a:r>
              <a:rPr lang="en-US" altLang="ja-JP">
                <a:latin typeface="Calibri" charset="0"/>
                <a:ea typeface="ＭＳ Ｐゴシック" charset="-128"/>
              </a:rPr>
              <a:t>s Law:</a:t>
            </a:r>
          </a:p>
          <a:p>
            <a:endParaRPr lang="en-US" altLang="x-none">
              <a:latin typeface="Calibri" charset="0"/>
              <a:ea typeface="ＭＳ Ｐゴシック" charset="-128"/>
            </a:endParaRPr>
          </a:p>
          <a:p>
            <a:endParaRPr lang="en-US" altLang="x-none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41DC470F-F1E2-4946-8589-50EABFB6BE56}" type="slidenum">
              <a:rPr lang="en-US" altLang="x-none" sz="1200">
                <a:latin typeface="Calibri" charset="0"/>
              </a:rPr>
              <a:pPr eaLnBrk="1" hangingPunct="1"/>
              <a:t>61</a:t>
            </a:fld>
            <a:endParaRPr lang="en-US" altLang="x-none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fld id="{FC16188A-14AD-B84E-A749-9055E3E52A71}" type="slidenum">
              <a:rPr lang="en-US" altLang="x-none" sz="1300">
                <a:solidFill>
                  <a:srgbClr val="000000"/>
                </a:solidFill>
                <a:latin typeface="Calibri" charset="0"/>
              </a:rPr>
              <a:pPr eaLnBrk="1" hangingPunct="1"/>
              <a:t>62</a:t>
            </a:fld>
            <a:endParaRPr lang="en-US" altLang="x-none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Calibri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32ED389-1D6E-7E49-A3BA-0B8A18E3EABC}" type="slidenum">
              <a:rPr lang="en-US" altLang="x-none" sz="1200">
                <a:solidFill>
                  <a:srgbClr val="000000"/>
                </a:solidFill>
              </a:rPr>
              <a:pPr/>
              <a:t>7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8FB574B-31AD-A847-8AA6-AD3BC200E112}" type="slidenum">
              <a:rPr lang="en-US" altLang="x-none" sz="1200"/>
              <a:pPr/>
              <a:t>8</a:t>
            </a:fld>
            <a:endParaRPr lang="en-US" altLang="x-none" sz="12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178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A030A5C-3EDD-BA42-874F-6C0C1AB8CE3E}" type="slidenum">
              <a:rPr lang="en-US" altLang="x-none" sz="1200">
                <a:solidFill>
                  <a:srgbClr val="000000"/>
                </a:solidFill>
              </a:rPr>
              <a:pPr/>
              <a:t>9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6721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991C4763-92F7-9240-9D4D-C603E5936DE3}" type="slidenum">
              <a:rPr lang="en-US" altLang="x-none" sz="1200">
                <a:solidFill>
                  <a:srgbClr val="000000"/>
                </a:solidFill>
              </a:rPr>
              <a:pPr/>
              <a:t>10</a:t>
            </a:fld>
            <a:endParaRPr lang="en-US" altLang="x-none" sz="1200">
              <a:solidFill>
                <a:srgbClr val="000000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x-none">
                <a:latin typeface="Times New Roman" charset="0"/>
                <a:ea typeface="ＭＳ Ｐゴシック" charset="-128"/>
              </a:rPr>
              <a:t>https://httpd.apache.org/docs/2.2/howto/ssi.html</a:t>
            </a:r>
          </a:p>
        </p:txBody>
      </p:sp>
    </p:spTree>
    <p:extLst>
      <p:ext uri="{BB962C8B-B14F-4D97-AF65-F5344CB8AC3E}">
        <p14:creationId xmlns:p14="http://schemas.microsoft.com/office/powerpoint/2010/main" val="73513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F8D23-F2F3-A249-B664-3BDB8F7EC6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266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B7DA5-2D09-2A48-9E64-0F2B433CEB3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317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0DEA4-2189-D845-891C-627E64418D7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4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8372C6-07B0-3B49-99F6-7C93582A8D6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400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1B922D-9651-2946-94F8-11B40A3F19C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21273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62B5EF-1FD7-4D49-AD17-45D2DF9B269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9674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01B71E-6E2A-B14F-B118-E9677D10D3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8476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C9880E-39AF-E64E-B192-B187B0BACF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2227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714D3B-35DE-244D-9FD6-95F7ECA2753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1977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B06A5F-E486-A745-BA60-31A89BD5E29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862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F31CC3-2EC9-F544-B6B6-0D3F43680EC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716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42A58B-E6AC-5C4D-8014-CAF2E63C5E3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9557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6CE10-98C1-D84F-B704-8135DF6487F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520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A1FD23-55BB-114A-B36D-C6A881856ED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15615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43E086-CD35-9643-8B47-EA405B0D7B9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223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86685-B00D-E549-9151-54606E2E95C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08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36057B-46B1-BE4B-9474-B57F716CCE5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1818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B6E8-5127-974A-9153-6AB2B183903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715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8EDE59-ED7F-544F-8195-F64E96481FC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0292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D3D9C-7B51-B047-8A2C-5D61997F22F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80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2388E9-D9A7-C144-B220-2C1599083CB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5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EF8F6-D4D4-204A-AC29-EE67BB55313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067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75675" y="6575425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FD13917-9D7C-BA4F-B0ED-A05CE683F143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2" name="Rectangle 7"/>
          <p:cNvSpPr>
            <a:spLocks noChangeArrowheads="1"/>
          </p:cNvSpPr>
          <p:nvPr userDrawn="1"/>
        </p:nvSpPr>
        <p:spPr bwMode="auto">
          <a:xfrm>
            <a:off x="0" y="129222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62" r:id="rId1"/>
    <p:sldLayoutId id="2147487363" r:id="rId2"/>
    <p:sldLayoutId id="2147487364" r:id="rId3"/>
    <p:sldLayoutId id="2147487365" r:id="rId4"/>
    <p:sldLayoutId id="2147487366" r:id="rId5"/>
    <p:sldLayoutId id="2147487367" r:id="rId6"/>
    <p:sldLayoutId id="2147487368" r:id="rId7"/>
    <p:sldLayoutId id="2147487369" r:id="rId8"/>
    <p:sldLayoutId id="2147487370" r:id="rId9"/>
    <p:sldLayoutId id="2147487371" r:id="rId10"/>
    <p:sldLayoutId id="214748737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151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DB1E40BC-9BE1-F94F-8CFC-ED6B1628B6D6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3318" name="Rectangle 7"/>
          <p:cNvSpPr>
            <a:spLocks noChangeArrowheads="1"/>
          </p:cNvSpPr>
          <p:nvPr userDrawn="1"/>
        </p:nvSpPr>
        <p:spPr bwMode="auto">
          <a:xfrm>
            <a:off x="0" y="1260475"/>
            <a:ext cx="9144000" cy="76200"/>
          </a:xfrm>
          <a:prstGeom prst="rect">
            <a:avLst/>
          </a:prstGeom>
          <a:gradFill rotWithShape="0">
            <a:gsLst>
              <a:gs pos="0">
                <a:srgbClr val="475E76"/>
              </a:gs>
              <a:gs pos="100000">
                <a:srgbClr val="99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373" r:id="rId1"/>
    <p:sldLayoutId id="2147487374" r:id="rId2"/>
    <p:sldLayoutId id="2147487375" r:id="rId3"/>
    <p:sldLayoutId id="2147487376" r:id="rId4"/>
    <p:sldLayoutId id="2147487377" r:id="rId5"/>
    <p:sldLayoutId id="2147487378" r:id="rId6"/>
    <p:sldLayoutId id="2147487379" r:id="rId7"/>
    <p:sldLayoutId id="2147487380" r:id="rId8"/>
    <p:sldLayoutId id="2147487381" r:id="rId9"/>
    <p:sldLayoutId id="2147487382" r:id="rId10"/>
    <p:sldLayoutId id="21474873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charset="0"/>
        <a:buChar char="r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charset="0"/>
        <a:buChar char="m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d.apache.org/docs/2.2/howto/htacces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2.akamai.co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jpe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3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yale.edu/cgi-bin/ureserve.p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787525"/>
            <a:ext cx="8123464" cy="1470025"/>
          </a:xfrm>
        </p:spPr>
        <p:txBody>
          <a:bodyPr/>
          <a:lstStyle/>
          <a:p>
            <a:pPr algn="ctr"/>
            <a:r>
              <a:rPr lang="en-US" altLang="x-none" sz="2800" dirty="0">
                <a:ea typeface="ＭＳ Ｐゴシック" charset="-128"/>
              </a:rPr>
              <a:t>Network Applications:</a:t>
            </a:r>
            <a:br>
              <a:rPr lang="en-US" altLang="x-none" sz="2800" dirty="0">
                <a:ea typeface="ＭＳ Ｐゴシック" charset="-128"/>
              </a:rPr>
            </a:br>
            <a:r>
              <a:rPr lang="en-US" altLang="x-none" sz="2800" dirty="0">
                <a:ea typeface="ＭＳ Ｐゴシック" charset="-128"/>
              </a:rPr>
              <a:t>HTTP/</a:t>
            </a:r>
            <a:r>
              <a:rPr lang="en-US" altLang="zh-CN" sz="2800" dirty="0">
                <a:ea typeface="ＭＳ Ｐゴシック" charset="-128"/>
              </a:rPr>
              <a:t>1.0/</a:t>
            </a:r>
            <a:r>
              <a:rPr lang="en-US" altLang="x-none" sz="2800" dirty="0">
                <a:ea typeface="ＭＳ Ｐゴシック" charset="-128"/>
              </a:rPr>
              <a:t>1.1/2; </a:t>
            </a:r>
            <a:br>
              <a:rPr lang="en-US" altLang="x-none" sz="2800" dirty="0">
                <a:ea typeface="ＭＳ Ｐゴシック" charset="-128"/>
              </a:rPr>
            </a:br>
            <a:r>
              <a:rPr lang="en-US" altLang="x-none" sz="2800" dirty="0">
                <a:ea typeface="ＭＳ Ｐゴシック" charset="-128"/>
              </a:rPr>
              <a:t>High-Performance Server Design (Per Thread)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C09D3B-ABB6-4F4C-BF57-62C9FA631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468839"/>
            <a:ext cx="7010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charset="0"/>
              <a:buNone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kern="0" dirty="0">
                <a:ea typeface="ＭＳ Ｐゴシック" charset="-128"/>
              </a:rPr>
              <a:t>Qiao</a:t>
            </a:r>
            <a:r>
              <a:rPr lang="zh-CN" altLang="en-US" sz="2400" kern="0" dirty="0">
                <a:ea typeface="ＭＳ Ｐゴシック" charset="-128"/>
              </a:rPr>
              <a:t> </a:t>
            </a:r>
            <a:r>
              <a:rPr lang="en-US" altLang="zh-CN" sz="2400" kern="0" dirty="0">
                <a:ea typeface="ＭＳ Ｐゴシック" charset="-128"/>
              </a:rPr>
              <a:t>Xiang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x-none" sz="2400" kern="0" dirty="0">
                <a:ea typeface="ＭＳ Ｐゴシック" charset="-128"/>
              </a:rPr>
              <a:t>https://</a:t>
            </a:r>
            <a:r>
              <a:rPr lang="en-US" altLang="x-none" sz="2400" kern="0" dirty="0" err="1">
                <a:ea typeface="ＭＳ Ｐゴシック" charset="-128"/>
              </a:rPr>
              <a:t>qiaoxiang.me</a:t>
            </a:r>
            <a:r>
              <a:rPr lang="en-US" altLang="x-none" sz="2400" kern="0" dirty="0">
                <a:ea typeface="ＭＳ Ｐゴシック" charset="-128"/>
              </a:rPr>
              <a:t>/courses/cnns-xmuf21/</a:t>
            </a:r>
            <a:r>
              <a:rPr lang="en-US" altLang="x-none" sz="2400" kern="0" dirty="0" err="1">
                <a:ea typeface="ＭＳ Ｐゴシック" charset="-128"/>
              </a:rPr>
              <a:t>index.shtml</a:t>
            </a:r>
            <a:endParaRPr lang="en-US" altLang="x-none" sz="2400" kern="0" dirty="0">
              <a:ea typeface="ＭＳ Ｐゴシック" charset="-128"/>
            </a:endParaRPr>
          </a:p>
          <a:p>
            <a:endParaRPr lang="en-US" altLang="x-none" sz="2400" kern="0" dirty="0">
              <a:ea typeface="ＭＳ Ｐゴシック" charset="-128"/>
            </a:endParaRPr>
          </a:p>
          <a:p>
            <a:r>
              <a:rPr lang="en-US" altLang="zh-CN" sz="2400" kern="0" dirty="0">
                <a:ea typeface="ＭＳ Ｐゴシック" charset="-128"/>
              </a:rPr>
              <a:t>10</a:t>
            </a:r>
            <a:r>
              <a:rPr lang="en-US" altLang="x-none" sz="2400" kern="0" dirty="0">
                <a:ea typeface="ＭＳ Ｐゴシック" charset="-128"/>
              </a:rPr>
              <a:t>/</a:t>
            </a:r>
            <a:r>
              <a:rPr lang="en-US" altLang="zh-CN" sz="2400" kern="0" dirty="0">
                <a:ea typeface="宋体" charset="-122"/>
              </a:rPr>
              <a:t>19</a:t>
            </a:r>
            <a:r>
              <a:rPr lang="en-US" altLang="x-none" sz="2400" kern="0" dirty="0">
                <a:ea typeface="ＭＳ Ｐゴシック" charset="-128"/>
              </a:rPr>
              <a:t>/20</a:t>
            </a:r>
            <a:r>
              <a:rPr lang="en-US" altLang="zh-CN" sz="2400" kern="0" dirty="0">
                <a:ea typeface="ＭＳ Ｐゴシック" charset="-128"/>
              </a:rPr>
              <a:t>21</a:t>
            </a:r>
            <a:endParaRPr lang="en-US" altLang="x-none" sz="2400" kern="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582C54-FE19-4645-BB5A-FB268E1EC292}" type="slidenum">
              <a:rPr lang="en-US" altLang="x-none" sz="1400">
                <a:solidFill>
                  <a:srgbClr val="000000"/>
                </a:solidFill>
              </a:rPr>
              <a:pPr/>
              <a:t>10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SSI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See </a:t>
            </a:r>
            <a:r>
              <a:rPr lang="en-US" altLang="x-none" dirty="0">
                <a:ea typeface="ＭＳ Ｐゴシック" charset="-128"/>
              </a:rPr>
              <a:t>programming/examples-java-socket/</a:t>
            </a:r>
            <a:r>
              <a:rPr lang="en-US" altLang="x-none" dirty="0" err="1">
                <a:ea typeface="ＭＳ Ｐゴシック" charset="-128"/>
              </a:rPr>
              <a:t>BasicWebServer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ssi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zh-CN" dirty="0" err="1">
                <a:ea typeface="宋体" charset="-122"/>
              </a:rPr>
              <a:t>index.shtml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header.shtml</a:t>
            </a:r>
            <a:r>
              <a:rPr lang="en-US" altLang="zh-CN" dirty="0">
                <a:ea typeface="宋体" charset="-122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0081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280C082F-B7C6-3B4E-BF8F-88E3053389D0}" type="slidenum">
              <a:rPr lang="en-US" altLang="x-none" sz="1400">
                <a:solidFill>
                  <a:srgbClr val="000000"/>
                </a:solidFill>
              </a:rPr>
              <a:pPr/>
              <a:t>11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宋体" charset="-122"/>
              </a:rPr>
              <a:t>Example SSI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See </a:t>
            </a:r>
            <a:r>
              <a:rPr lang="en-US" altLang="x-none" dirty="0">
                <a:ea typeface="ＭＳ Ｐゴシック" charset="-128"/>
              </a:rPr>
              <a:t>programming/examples-java-socket/</a:t>
            </a:r>
            <a:r>
              <a:rPr lang="en-US" altLang="x-none" dirty="0" err="1">
                <a:ea typeface="ＭＳ Ｐゴシック" charset="-128"/>
              </a:rPr>
              <a:t>BasicWebServer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ssi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zh-CN" dirty="0" err="1">
                <a:ea typeface="宋体" charset="-122"/>
              </a:rPr>
              <a:t>index.shtml</a:t>
            </a:r>
            <a:r>
              <a:rPr lang="en-US" altLang="zh-CN" dirty="0">
                <a:ea typeface="宋体" charset="-122"/>
              </a:rPr>
              <a:t>, </a:t>
            </a:r>
            <a:r>
              <a:rPr lang="en-US" altLang="zh-CN" dirty="0" err="1">
                <a:ea typeface="宋体" charset="-122"/>
              </a:rPr>
              <a:t>header.shtml</a:t>
            </a:r>
            <a:r>
              <a:rPr lang="en-US" altLang="zh-CN" dirty="0">
                <a:ea typeface="宋体" charset="-122"/>
              </a:rPr>
              <a:t>, …</a:t>
            </a: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To enable </a:t>
            </a:r>
            <a:r>
              <a:rPr lang="en-US" altLang="zh-CN" dirty="0" err="1">
                <a:ea typeface="宋体" charset="-122"/>
              </a:rPr>
              <a:t>ssi</a:t>
            </a:r>
            <a:r>
              <a:rPr lang="en-US" altLang="zh-CN" dirty="0">
                <a:ea typeface="宋体" charset="-122"/>
              </a:rPr>
              <a:t>, need configuration to tell the web server (see </a:t>
            </a:r>
            <a:r>
              <a:rPr lang="en-US" altLang="zh-CN" dirty="0" err="1">
                <a:ea typeface="宋体" charset="-122"/>
              </a:rPr>
              <a:t>conf</a:t>
            </a:r>
            <a:r>
              <a:rPr lang="en-US" altLang="zh-CN" dirty="0">
                <a:ea typeface="宋体" charset="-122"/>
              </a:rPr>
              <a:t>/apache-</a:t>
            </a:r>
            <a:r>
              <a:rPr lang="en-US" altLang="zh-CN" dirty="0" err="1">
                <a:ea typeface="宋体" charset="-122"/>
              </a:rPr>
              <a:t>htaccess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  <a:hlinkClick r:id="rId3"/>
              </a:rPr>
              <a:t>https://httpd.apache.org/docs/2.2/howto/htaccess.html</a:t>
            </a:r>
            <a:r>
              <a:rPr lang="en-US" altLang="zh-CN" dirty="0">
                <a:ea typeface="宋体" charset="-122"/>
              </a:rPr>
              <a:t> (Server Side Includes example)</a:t>
            </a:r>
          </a:p>
        </p:txBody>
      </p:sp>
    </p:spTree>
    <p:extLst>
      <p:ext uri="{BB962C8B-B14F-4D97-AF65-F5344CB8AC3E}">
        <p14:creationId xmlns:p14="http://schemas.microsoft.com/office/powerpoint/2010/main" val="199504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F0034F0-68AB-FC46-80F5-4CCD92852673}" type="slidenum">
              <a:rPr lang="en-US" altLang="x-none" sz="1400">
                <a:solidFill>
                  <a:srgbClr val="000000"/>
                </a:solidFill>
              </a:rPr>
              <a:pPr/>
              <a:t>12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CGI: Invoking External Programs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3200" dirty="0">
                <a:ea typeface="宋体" charset="-122"/>
              </a:rPr>
              <a:t>Two issues</a:t>
            </a:r>
          </a:p>
          <a:p>
            <a:endParaRPr lang="en-US" altLang="zh-CN" sz="3200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Input: Pass HTTP request parameters to the external program</a:t>
            </a:r>
          </a:p>
          <a:p>
            <a:pPr lvl="1"/>
            <a:endParaRPr lang="en-US" altLang="x-none" dirty="0">
              <a:ea typeface="宋体" charset="-12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宋体" charset="-122"/>
              </a:rPr>
              <a:t>Output: Redirect external program output to socket</a:t>
            </a:r>
          </a:p>
        </p:txBody>
      </p:sp>
    </p:spTree>
    <p:extLst>
      <p:ext uri="{BB962C8B-B14F-4D97-AF65-F5344CB8AC3E}">
        <p14:creationId xmlns:p14="http://schemas.microsoft.com/office/powerpoint/2010/main" val="404347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BF096F1-669D-9247-837A-307943282BE5}" type="slidenum">
              <a:rPr lang="en-US" altLang="x-none" sz="1400">
                <a:solidFill>
                  <a:srgbClr val="000000"/>
                </a:solidFill>
              </a:rPr>
              <a:pPr/>
              <a:t>13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Typical CGI Implementation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Starts the executable as a child process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Passes HTTP request as environment variables </a:t>
            </a:r>
          </a:p>
          <a:p>
            <a:pPr lvl="2"/>
            <a:r>
              <a:rPr lang="en-US" altLang="x-none" dirty="0">
                <a:latin typeface="Courier New" charset="0"/>
                <a:ea typeface="ＭＳ Ｐゴシック" charset="-128"/>
              </a:rPr>
              <a:t>http://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httpd.apache.org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/docs/2.2/</a:t>
            </a:r>
            <a:r>
              <a:rPr lang="en-US" altLang="x-none" dirty="0" err="1">
                <a:latin typeface="Courier New" charset="0"/>
                <a:ea typeface="ＭＳ Ｐゴシック" charset="-128"/>
              </a:rPr>
              <a:t>env.html</a:t>
            </a:r>
            <a:endParaRPr lang="en-US" altLang="x-none" dirty="0">
              <a:latin typeface="Courier New" charset="0"/>
              <a:ea typeface="ＭＳ Ｐゴシック" charset="-128"/>
            </a:endParaRPr>
          </a:p>
          <a:p>
            <a:pPr lvl="2"/>
            <a:r>
              <a:rPr lang="en-US" altLang="x-none" dirty="0">
                <a:ea typeface="ＭＳ Ｐゴシック" charset="-128"/>
              </a:rPr>
              <a:t>CGI standard: http://</a:t>
            </a:r>
            <a:r>
              <a:rPr lang="en-US" altLang="x-none" dirty="0" err="1">
                <a:ea typeface="ＭＳ Ｐゴシック" charset="-128"/>
              </a:rPr>
              <a:t>www.ietf.org</a:t>
            </a:r>
            <a:r>
              <a:rPr lang="en-US" altLang="x-none" dirty="0">
                <a:ea typeface="ＭＳ Ｐゴシック" charset="-128"/>
              </a:rPr>
              <a:t>/</a:t>
            </a:r>
            <a:r>
              <a:rPr lang="en-US" altLang="x-none" dirty="0" err="1">
                <a:ea typeface="ＭＳ Ｐゴシック" charset="-128"/>
              </a:rPr>
              <a:t>rfc</a:t>
            </a:r>
            <a:r>
              <a:rPr lang="en-US" altLang="x-none" dirty="0">
                <a:ea typeface="ＭＳ Ｐゴシック" charset="-128"/>
              </a:rPr>
              <a:t>/rfc3875</a:t>
            </a:r>
          </a:p>
          <a:p>
            <a:pPr lvl="2"/>
            <a:endParaRPr lang="en-US" altLang="x-none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Redirects input/output of the child process to the socket</a:t>
            </a:r>
            <a:endParaRPr lang="en-US" altLang="x-none" dirty="0">
              <a:latin typeface="Courier New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39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6ABEF45-8C32-234C-8A50-41B59EA0A9F2}" type="slidenum">
              <a:rPr lang="en-US" altLang="x-none" sz="1400">
                <a:solidFill>
                  <a:srgbClr val="000000"/>
                </a:solidFill>
              </a:rPr>
              <a:pPr/>
              <a:t>14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CGI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Example:</a:t>
            </a: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/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latin typeface="Courier New" charset="0"/>
                <a:ea typeface="ＭＳ Ｐゴシック" charset="-128"/>
              </a:rPr>
              <a:t>GET /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search?q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Yale&amp;sourceid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=chrome HTTP/1.0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2000" dirty="0">
              <a:latin typeface="Courier New" charset="0"/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setup environment variables, in particular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$QUERY_STRING=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q=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Yale&amp;sourceid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=chrome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altLang="x-none" sz="2000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start 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search</a:t>
            </a:r>
            <a:r>
              <a:rPr lang="en-US" altLang="x-none" sz="2000" dirty="0">
                <a:ea typeface="ＭＳ Ｐゴシック" charset="-128"/>
              </a:rPr>
              <a:t> and redirect its input/output</a:t>
            </a:r>
          </a:p>
        </p:txBody>
      </p:sp>
      <p:sp>
        <p:nvSpPr>
          <p:cNvPr id="84996" name="Rectangle 1"/>
          <p:cNvSpPr>
            <a:spLocks noChangeArrowheads="1"/>
          </p:cNvSpPr>
          <p:nvPr/>
        </p:nvSpPr>
        <p:spPr bwMode="auto">
          <a:xfrm>
            <a:off x="538163" y="5726113"/>
            <a:ext cx="79486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000000"/>
                </a:solidFill>
              </a:rPr>
              <a:t>https://docs.oracle.com/javase/7/docs/api/java/lang/ProcessBuilder.html</a:t>
            </a:r>
            <a:br>
              <a:rPr lang="en-US" altLang="x-none" sz="2000">
                <a:solidFill>
                  <a:srgbClr val="000000"/>
                </a:solidFill>
              </a:rPr>
            </a:br>
            <a:endParaRPr lang="en-US" altLang="x-none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70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761B838-2E5B-564D-80C7-67DFFF2D4EA3}" type="slidenum">
              <a:rPr lang="en-US" altLang="x-none" sz="1400">
                <a:solidFill>
                  <a:srgbClr val="000000"/>
                </a:solidFill>
              </a:rPr>
              <a:pPr/>
              <a:t>15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425575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1800" dirty="0">
                <a:ea typeface="宋体" charset="-122"/>
              </a:rPr>
              <a:t>http://172.28.229.215/BasicWebServer/cgi/price.cgi?appl</a:t>
            </a:r>
          </a:p>
        </p:txBody>
      </p:sp>
      <p:sp>
        <p:nvSpPr>
          <p:cNvPr id="87044" name="Rectangle 1"/>
          <p:cNvSpPr>
            <a:spLocks noChangeArrowheads="1"/>
          </p:cNvSpPr>
          <p:nvPr/>
        </p:nvSpPr>
        <p:spPr bwMode="auto">
          <a:xfrm>
            <a:off x="1662113" y="2220913"/>
            <a:ext cx="5810250" cy="4524375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/>
              <a:t>#!/usr/bin/perl -w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$company = $ENV{'QUERY_STRING'};</a:t>
            </a:r>
          </a:p>
          <a:p>
            <a:pPr algn="l"/>
            <a:r>
              <a:rPr lang="en-US" altLang="x-none" sz="1600"/>
              <a:t>print "Content-Type: text/html\r\n";</a:t>
            </a:r>
          </a:p>
          <a:p>
            <a:pPr algn="l"/>
            <a:r>
              <a:rPr lang="en-US" altLang="x-none" sz="1600"/>
              <a:t>print "\r\n";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print "&lt;html&gt;";</a:t>
            </a:r>
          </a:p>
          <a:p>
            <a:pPr algn="l"/>
            <a:r>
              <a:rPr lang="en-US" altLang="x-none" sz="1600"/>
              <a:t>print "&lt;h1&gt;Hello! The price is ";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if ($company =~ /appl/) {</a:t>
            </a:r>
          </a:p>
          <a:p>
            <a:pPr algn="l"/>
            <a:r>
              <a:rPr lang="en-US" altLang="x-none" sz="1600"/>
              <a:t>  my $var_rand = rand();</a:t>
            </a:r>
          </a:p>
          <a:p>
            <a:pPr algn="l"/>
            <a:r>
              <a:rPr lang="en-US" altLang="x-none" sz="1600"/>
              <a:t>  print 450 + 10 * $var_rand;</a:t>
            </a:r>
          </a:p>
          <a:p>
            <a:pPr algn="l"/>
            <a:r>
              <a:rPr lang="en-US" altLang="x-none" sz="1600"/>
              <a:t>} else {</a:t>
            </a:r>
          </a:p>
          <a:p>
            <a:pPr algn="l"/>
            <a:r>
              <a:rPr lang="en-US" altLang="x-none" sz="1600"/>
              <a:t>  print "150";</a:t>
            </a:r>
          </a:p>
          <a:p>
            <a:pPr algn="l"/>
            <a:r>
              <a:rPr lang="en-US" altLang="x-none" sz="1600"/>
              <a:t>}</a:t>
            </a:r>
          </a:p>
          <a:p>
            <a:pPr algn="l"/>
            <a:endParaRPr lang="en-US" altLang="x-none" sz="1600"/>
          </a:p>
          <a:p>
            <a:pPr algn="l"/>
            <a:r>
              <a:rPr lang="en-US" altLang="x-none" sz="1600"/>
              <a:t>print "&lt;/h1&gt;";</a:t>
            </a:r>
          </a:p>
          <a:p>
            <a:pPr algn="l"/>
            <a:r>
              <a:rPr lang="en-US" altLang="x-none" sz="1600"/>
              <a:t>print "&lt;/html&gt;";</a:t>
            </a:r>
          </a:p>
        </p:txBody>
      </p:sp>
      <p:sp>
        <p:nvSpPr>
          <p:cNvPr id="87045" name="Rectangle 1"/>
          <p:cNvSpPr>
            <a:spLocks noChangeArrowheads="1"/>
          </p:cNvSpPr>
          <p:nvPr/>
        </p:nvSpPr>
        <p:spPr bwMode="auto">
          <a:xfrm>
            <a:off x="2789238" y="0"/>
            <a:ext cx="6354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/>
              <a:t>https://httpd.apache.org/docs/2.2/howto/htaccess.html </a:t>
            </a:r>
            <a:br>
              <a:rPr lang="en-US" altLang="x-none" sz="2000"/>
            </a:br>
            <a:r>
              <a:rPr lang="en-US" altLang="x-none" sz="2000"/>
              <a:t>(CGI Example)</a:t>
            </a:r>
          </a:p>
        </p:txBody>
      </p:sp>
    </p:spTree>
    <p:extLst>
      <p:ext uri="{BB962C8B-B14F-4D97-AF65-F5344CB8AC3E}">
        <p14:creationId xmlns:p14="http://schemas.microsoft.com/office/powerpoint/2010/main" val="76399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B1DEDF5-57F6-5041-BFD8-512ED283ADE1}" type="slidenum">
              <a:rPr lang="en-US" altLang="x-none" sz="1400">
                <a:solidFill>
                  <a:srgbClr val="000000"/>
                </a:solidFill>
              </a:rPr>
              <a:pPr/>
              <a:t>16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Client Using Dynamic Pages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See </a:t>
            </a:r>
            <a:r>
              <a:rPr lang="en-US" altLang="x-none" dirty="0" err="1">
                <a:ea typeface="ＭＳ Ｐゴシック" charset="-128"/>
              </a:rPr>
              <a:t>ajax.html</a:t>
            </a:r>
            <a:r>
              <a:rPr lang="en-US" altLang="x-none" dirty="0">
                <a:ea typeface="ＭＳ Ｐゴシック" charset="-128"/>
              </a:rPr>
              <a:t> and </a:t>
            </a:r>
            <a:r>
              <a:rPr lang="en-US" altLang="x-none" dirty="0" err="1">
                <a:ea typeface="ＭＳ Ｐゴシック" charset="-128"/>
              </a:rPr>
              <a:t>wireshark</a:t>
            </a:r>
            <a:r>
              <a:rPr lang="en-US" altLang="x-none" dirty="0">
                <a:ea typeface="ＭＳ Ｐゴシック" charset="-128"/>
              </a:rPr>
              <a:t> for client code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063" y="2540000"/>
            <a:ext cx="783907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>
              <a:spcBef>
                <a:spcPct val="20000"/>
              </a:spcBef>
              <a:buClr>
                <a:srgbClr val="3333CC"/>
              </a:buClr>
              <a:buSzPct val="75000"/>
              <a:defRPr/>
            </a:pPr>
            <a:r>
              <a:rPr lang="en-US" altLang="zh-CN" sz="1800" kern="0" dirty="0">
                <a:solidFill>
                  <a:srgbClr val="000000"/>
                </a:solidFill>
                <a:latin typeface="Comic Sans MS" charset="0"/>
                <a:ea typeface="宋体" charset="0"/>
                <a:cs typeface="宋体" charset="0"/>
              </a:rPr>
              <a:t>http://172.28.229.215/BasicWebServer/cgi/ajax.html</a:t>
            </a:r>
          </a:p>
        </p:txBody>
      </p:sp>
    </p:spTree>
    <p:extLst>
      <p:ext uri="{BB962C8B-B14F-4D97-AF65-F5344CB8AC3E}">
        <p14:creationId xmlns:p14="http://schemas.microsoft.com/office/powerpoint/2010/main" val="650433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7107BF6-C3C5-014D-A5BA-E6E94C032058}" type="slidenum">
              <a:rPr lang="en-US" altLang="x-none" sz="1400">
                <a:solidFill>
                  <a:srgbClr val="000000"/>
                </a:solidFill>
              </a:rPr>
              <a:pPr/>
              <a:t>17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Discussions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What features are missing in HTTP that we have covered so far?</a:t>
            </a:r>
          </a:p>
        </p:txBody>
      </p:sp>
    </p:spTree>
    <p:extLst>
      <p:ext uri="{BB962C8B-B14F-4D97-AF65-F5344CB8AC3E}">
        <p14:creationId xmlns:p14="http://schemas.microsoft.com/office/powerpoint/2010/main" val="175063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75625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HTTP: POST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81010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If an HTML page contains forms or parameter too large, they are sent using POST and encoded in message body</a:t>
            </a:r>
          </a:p>
        </p:txBody>
      </p:sp>
      <p:sp>
        <p:nvSpPr>
          <p:cNvPr id="931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7C15F6E-4AC9-C647-814F-ED6B1D7705B5}" type="slidenum">
              <a:rPr lang="en-US" altLang="x-none" sz="1400">
                <a:solidFill>
                  <a:srgbClr val="000000"/>
                </a:solidFill>
              </a:rPr>
              <a:pPr/>
              <a:t>18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pic>
        <p:nvPicPr>
          <p:cNvPr id="93188" name="Picture 3" descr="HTTP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2767013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583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75625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HTTP: POST Example</a:t>
            </a:r>
          </a:p>
        </p:txBody>
      </p:sp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3238D91-964C-3746-936B-7B62DA48CDAB}" type="slidenum">
              <a:rPr lang="en-US" altLang="x-none" sz="1400">
                <a:solidFill>
                  <a:srgbClr val="000000"/>
                </a:solidFill>
              </a:rPr>
              <a:pPr/>
              <a:t>19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5235" name="Rectangle 1"/>
          <p:cNvSpPr>
            <a:spLocks noChangeArrowheads="1"/>
          </p:cNvSpPr>
          <p:nvPr/>
        </p:nvSpPr>
        <p:spPr bwMode="auto">
          <a:xfrm>
            <a:off x="663575" y="1909763"/>
            <a:ext cx="75215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/>
              <a:t>POST /path/script.cgi HTTP/1.0</a:t>
            </a:r>
          </a:p>
          <a:p>
            <a:pPr algn="l"/>
            <a:r>
              <a:rPr lang="en-US" altLang="x-none"/>
              <a:t>User-Agent: MyAgent</a:t>
            </a:r>
          </a:p>
          <a:p>
            <a:pPr algn="l"/>
            <a:r>
              <a:rPr lang="en-US" altLang="x-none"/>
              <a:t>Content-Type: application/x-www-form-urlencoded</a:t>
            </a:r>
          </a:p>
          <a:p>
            <a:pPr algn="l"/>
            <a:r>
              <a:rPr lang="en-US" altLang="x-none"/>
              <a:t>Content-Length: 15</a:t>
            </a:r>
          </a:p>
          <a:p>
            <a:pPr algn="l"/>
            <a:endParaRPr lang="en-US" altLang="x-none"/>
          </a:p>
          <a:p>
            <a:pPr algn="l"/>
            <a:r>
              <a:rPr lang="en-US" altLang="x-none"/>
              <a:t>item1=A&amp;item2=B</a:t>
            </a:r>
          </a:p>
        </p:txBody>
      </p:sp>
      <p:sp>
        <p:nvSpPr>
          <p:cNvPr id="3" name="Rectangle 2"/>
          <p:cNvSpPr/>
          <p:nvPr/>
        </p:nvSpPr>
        <p:spPr>
          <a:xfrm>
            <a:off x="639763" y="5549900"/>
            <a:ext cx="8488362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Example using </a:t>
            </a:r>
            <a:r>
              <a:rPr lang="en-US" kern="0" dirty="0" err="1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nc</a:t>
            </a:r>
            <a: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  <a:t>:</a:t>
            </a:r>
            <a:br>
              <a:rPr lang="en-US" kern="0" dirty="0">
                <a:solidFill>
                  <a:srgbClr val="000000"/>
                </a:solidFill>
                <a:latin typeface="Comic Sans MS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programming/examples-java-socket/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BasicWebServer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latin typeface="Comic Sans MS" charset="0"/>
                <a:ea typeface="ＭＳ Ｐゴシック" charset="0"/>
                <a:cs typeface="ＭＳ Ｐゴシック" charset="0"/>
              </a:rPr>
              <a:t>nc</a:t>
            </a:r>
            <a:r>
              <a:rPr lang="en-US" dirty="0">
                <a:latin typeface="Comic Sans MS" charset="0"/>
                <a:ea typeface="ＭＳ Ｐゴシック" charset="0"/>
                <a:cs typeface="ＭＳ Ｐゴシック" charset="0"/>
              </a:rPr>
              <a:t>/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9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60BD0D-1ADA-2742-A855-8EB7B6003F51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Basic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Dynamic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content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 “acceleration”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Network server design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380577B-8316-2C49-89E0-D87AAD9FD622}" type="slidenum">
              <a:rPr lang="en-US" altLang="x-none" sz="1400">
                <a:solidFill>
                  <a:srgbClr val="000000"/>
                </a:solidFill>
              </a:rPr>
              <a:pPr/>
              <a:t>20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228600"/>
            <a:ext cx="7772400" cy="1143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Stateful User-server Interaction: Cookies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0525" y="1590675"/>
            <a:ext cx="3600450" cy="43053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zh-CN" sz="2000" dirty="0">
                <a:ea typeface="宋体" charset="-122"/>
              </a:rPr>
              <a:t>Goal: no explicit application level session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erver sends </a:t>
            </a:r>
            <a:r>
              <a:rPr lang="ja-JP" altLang="en-US" sz="200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cookie</a:t>
            </a:r>
            <a:r>
              <a:rPr lang="ja-JP" altLang="en-US" sz="200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to client in response </a:t>
            </a:r>
            <a:r>
              <a:rPr lang="en-US" altLang="ja-JP" sz="2000" dirty="0" err="1">
                <a:ea typeface="ＭＳ Ｐゴシック" charset="-128"/>
              </a:rPr>
              <a:t>msg</a:t>
            </a:r>
            <a:endParaRPr lang="en-US" altLang="ja-JP" sz="2000" dirty="0">
              <a:solidFill>
                <a:srgbClr val="FF0000"/>
              </a:solidFill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Set-cookie: 1678453</a:t>
            </a:r>
            <a:endParaRPr lang="en-US" altLang="x-none" sz="1800" dirty="0">
              <a:solidFill>
                <a:srgbClr val="FF0000"/>
              </a:solidFill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C</a:t>
            </a:r>
            <a:r>
              <a:rPr lang="en-US" altLang="x-none" sz="2000" dirty="0">
                <a:ea typeface="ＭＳ Ｐゴシック" charset="-128"/>
              </a:rPr>
              <a:t>lient presents cookie in later requests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Cookie: 1678453</a:t>
            </a: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宋体" charset="-122"/>
              </a:rPr>
              <a:t>S</a:t>
            </a:r>
            <a:r>
              <a:rPr lang="en-US" altLang="x-none" sz="2000" dirty="0">
                <a:ea typeface="ＭＳ Ｐゴシック" charset="-128"/>
              </a:rPr>
              <a:t>erver matches presented-cookie with server-stored info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authentication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remembering user preferences, previous choices</a:t>
            </a:r>
          </a:p>
        </p:txBody>
      </p:sp>
      <p:sp>
        <p:nvSpPr>
          <p:cNvPr id="97284" name="Line 4"/>
          <p:cNvSpPr>
            <a:spLocks noChangeShapeType="1"/>
          </p:cNvSpPr>
          <p:nvPr/>
        </p:nvSpPr>
        <p:spPr bwMode="auto">
          <a:xfrm>
            <a:off x="4267200" y="19716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3876675" y="143668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505325" y="197167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511675" y="1955800"/>
            <a:ext cx="268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request msg</a:t>
            </a:r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 flipH="1">
            <a:off x="4295775" y="24193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629150" y="239236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4549775" y="2355850"/>
            <a:ext cx="2643188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response +</a:t>
            </a:r>
          </a:p>
          <a:p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Set-cookie: #</a:t>
            </a:r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>
            <a:off x="4276725" y="35623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3" name="Group 13"/>
          <p:cNvGrpSpPr>
            <a:grpSpLocks/>
          </p:cNvGrpSpPr>
          <p:nvPr/>
        </p:nvGrpSpPr>
        <p:grpSpPr bwMode="auto">
          <a:xfrm>
            <a:off x="4540250" y="3365500"/>
            <a:ext cx="2681288" cy="671513"/>
            <a:chOff x="3124" y="2762"/>
            <a:chExt cx="1689" cy="423"/>
          </a:xfrm>
        </p:grpSpPr>
        <p:sp>
          <p:nvSpPr>
            <p:cNvPr id="97308" name="Rectangle 14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9" name="Text Box 15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</a:rPr>
                <a:t>Cookie: #</a:t>
              </a:r>
            </a:p>
          </p:txBody>
        </p:sp>
      </p:grpSp>
      <p:sp>
        <p:nvSpPr>
          <p:cNvPr id="97294" name="Line 16"/>
          <p:cNvSpPr>
            <a:spLocks noChangeShapeType="1"/>
          </p:cNvSpPr>
          <p:nvPr/>
        </p:nvSpPr>
        <p:spPr bwMode="auto">
          <a:xfrm flipH="1">
            <a:off x="4267200" y="40481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5" name="Group 17"/>
          <p:cNvGrpSpPr>
            <a:grpSpLocks/>
          </p:cNvGrpSpPr>
          <p:nvPr/>
        </p:nvGrpSpPr>
        <p:grpSpPr bwMode="auto">
          <a:xfrm>
            <a:off x="4483100" y="4079875"/>
            <a:ext cx="2767013" cy="366713"/>
            <a:chOff x="3268" y="2846"/>
            <a:chExt cx="1743" cy="231"/>
          </a:xfrm>
        </p:grpSpPr>
        <p:sp>
          <p:nvSpPr>
            <p:cNvPr id="97306" name="Rectangle 18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7" name="Text Box 19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7296" name="Line 20"/>
          <p:cNvSpPr>
            <a:spLocks noChangeShapeType="1"/>
          </p:cNvSpPr>
          <p:nvPr/>
        </p:nvSpPr>
        <p:spPr bwMode="auto">
          <a:xfrm>
            <a:off x="4248150" y="50482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7" name="Group 21"/>
          <p:cNvGrpSpPr>
            <a:grpSpLocks/>
          </p:cNvGrpSpPr>
          <p:nvPr/>
        </p:nvGrpSpPr>
        <p:grpSpPr bwMode="auto">
          <a:xfrm>
            <a:off x="4521200" y="4870450"/>
            <a:ext cx="2681288" cy="671513"/>
            <a:chOff x="3124" y="2762"/>
            <a:chExt cx="1689" cy="423"/>
          </a:xfrm>
        </p:grpSpPr>
        <p:sp>
          <p:nvSpPr>
            <p:cNvPr id="97304" name="Rectangle 22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5" name="Text Box 23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</a:rPr>
                <a:t>Cookie: #</a:t>
              </a:r>
            </a:p>
          </p:txBody>
        </p:sp>
      </p:grpSp>
      <p:sp>
        <p:nvSpPr>
          <p:cNvPr id="97298" name="Line 24"/>
          <p:cNvSpPr>
            <a:spLocks noChangeShapeType="1"/>
          </p:cNvSpPr>
          <p:nvPr/>
        </p:nvSpPr>
        <p:spPr bwMode="auto">
          <a:xfrm flipH="1">
            <a:off x="4276725" y="5543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7299" name="Group 25"/>
          <p:cNvGrpSpPr>
            <a:grpSpLocks/>
          </p:cNvGrpSpPr>
          <p:nvPr/>
        </p:nvGrpSpPr>
        <p:grpSpPr bwMode="auto">
          <a:xfrm>
            <a:off x="4492625" y="5575300"/>
            <a:ext cx="2767013" cy="366713"/>
            <a:chOff x="3268" y="2846"/>
            <a:chExt cx="1743" cy="231"/>
          </a:xfrm>
        </p:grpSpPr>
        <p:sp>
          <p:nvSpPr>
            <p:cNvPr id="97302" name="Rectangle 26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7303" name="Text Box 27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7300" name="Text Box 28"/>
          <p:cNvSpPr txBox="1">
            <a:spLocks noChangeArrowheads="1"/>
          </p:cNvSpPr>
          <p:nvPr/>
        </p:nvSpPr>
        <p:spPr bwMode="auto">
          <a:xfrm>
            <a:off x="7624763" y="3522663"/>
            <a:ext cx="11160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cookie-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specific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action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301" name="Text Box 29"/>
          <p:cNvSpPr txBox="1">
            <a:spLocks noChangeArrowheads="1"/>
          </p:cNvSpPr>
          <p:nvPr/>
        </p:nvSpPr>
        <p:spPr bwMode="auto">
          <a:xfrm>
            <a:off x="7672388" y="4999038"/>
            <a:ext cx="11160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cookie-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specific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action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62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4874BEC-C5A7-B240-A9CB-E1B9490E5252}" type="slidenum">
              <a:rPr lang="en-US" altLang="x-none" sz="1400">
                <a:solidFill>
                  <a:srgbClr val="000000"/>
                </a:solidFill>
              </a:rPr>
              <a:pPr/>
              <a:t>21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Authentication of Client Request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86225" cy="4305300"/>
          </a:xfrm>
        </p:spPr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Authentication goal:</a:t>
            </a:r>
            <a:r>
              <a:rPr lang="en-US" altLang="x-none" sz="2000" dirty="0">
                <a:ea typeface="ＭＳ Ｐゴシック" charset="-128"/>
              </a:rPr>
              <a:t> control access to server documents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stateless:</a:t>
            </a:r>
            <a:r>
              <a:rPr lang="en-US" altLang="x-none" sz="2000" dirty="0">
                <a:ea typeface="ＭＳ Ｐゴシック" charset="-128"/>
              </a:rPr>
              <a:t> client must present authorization in each request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authorization: typically name, password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Authorization:</a:t>
            </a:r>
            <a:r>
              <a:rPr lang="en-US" altLang="x-none" sz="2000" dirty="0">
                <a:ea typeface="ＭＳ Ｐゴシック" charset="-128"/>
              </a:rPr>
              <a:t> header line in request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if no authorization presented, server refuses access, sends</a:t>
            </a:r>
          </a:p>
          <a:p>
            <a:pPr lvl="2">
              <a:buFontTx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WWW-authenticate:</a:t>
            </a:r>
            <a:r>
              <a:rPr lang="en-US" altLang="x-none" sz="1800" dirty="0">
                <a:ea typeface="ＭＳ Ｐゴシック" charset="-128"/>
              </a:rPr>
              <a:t> </a:t>
            </a:r>
          </a:p>
          <a:p>
            <a:pPr lvl="2">
              <a:buFontTx/>
              <a:buNone/>
            </a:pPr>
            <a:r>
              <a:rPr lang="en-US" altLang="x-none" dirty="0">
                <a:ea typeface="ＭＳ Ｐゴシック" charset="-128"/>
              </a:rPr>
              <a:t>header line in response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4800600" y="19907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Text Box 6"/>
          <p:cNvSpPr txBox="1">
            <a:spLocks noChangeArrowheads="1"/>
          </p:cNvSpPr>
          <p:nvPr/>
        </p:nvSpPr>
        <p:spPr bwMode="auto">
          <a:xfrm>
            <a:off x="4410075" y="145573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5" name="Rectangle 9"/>
          <p:cNvSpPr>
            <a:spLocks noChangeArrowheads="1"/>
          </p:cNvSpPr>
          <p:nvPr/>
        </p:nvSpPr>
        <p:spPr bwMode="auto">
          <a:xfrm>
            <a:off x="5038725" y="1990725"/>
            <a:ext cx="268605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045075" y="1974850"/>
            <a:ext cx="2681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usual http request msg</a:t>
            </a:r>
          </a:p>
        </p:txBody>
      </p:sp>
      <p:sp>
        <p:nvSpPr>
          <p:cNvPr id="99337" name="Line 11"/>
          <p:cNvSpPr>
            <a:spLocks noChangeShapeType="1"/>
          </p:cNvSpPr>
          <p:nvPr/>
        </p:nvSpPr>
        <p:spPr bwMode="auto">
          <a:xfrm flipH="1">
            <a:off x="4829175" y="2438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8" name="Rectangle 13"/>
          <p:cNvSpPr>
            <a:spLocks noChangeArrowheads="1"/>
          </p:cNvSpPr>
          <p:nvPr/>
        </p:nvSpPr>
        <p:spPr bwMode="auto">
          <a:xfrm>
            <a:off x="5162550" y="2411413"/>
            <a:ext cx="2505075" cy="557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99339" name="Text Box 14"/>
          <p:cNvSpPr txBox="1">
            <a:spLocks noChangeArrowheads="1"/>
          </p:cNvSpPr>
          <p:nvPr/>
        </p:nvSpPr>
        <p:spPr bwMode="auto">
          <a:xfrm>
            <a:off x="5083175" y="2374900"/>
            <a:ext cx="2643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401: authorization req.</a:t>
            </a:r>
          </a:p>
          <a:p>
            <a:r>
              <a:rPr lang="en-US" altLang="x-none" sz="1800" b="1">
                <a:solidFill>
                  <a:srgbClr val="000000"/>
                </a:solidFill>
                <a:latin typeface="Courier New" charset="0"/>
              </a:rPr>
              <a:t>WWW-authenticate: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40" name="Line 16"/>
          <p:cNvSpPr>
            <a:spLocks noChangeShapeType="1"/>
          </p:cNvSpPr>
          <p:nvPr/>
        </p:nvSpPr>
        <p:spPr bwMode="auto">
          <a:xfrm>
            <a:off x="4810125" y="35814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1" name="Group 20"/>
          <p:cNvGrpSpPr>
            <a:grpSpLocks/>
          </p:cNvGrpSpPr>
          <p:nvPr/>
        </p:nvGrpSpPr>
        <p:grpSpPr bwMode="auto">
          <a:xfrm>
            <a:off x="5073650" y="3384550"/>
            <a:ext cx="2681288" cy="641350"/>
            <a:chOff x="3124" y="2762"/>
            <a:chExt cx="1689" cy="404"/>
          </a:xfrm>
        </p:grpSpPr>
        <p:sp>
          <p:nvSpPr>
            <p:cNvPr id="99359" name="Rectangle 19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60" name="Text Box 18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+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Authorization:line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99342" name="Line 21"/>
          <p:cNvSpPr>
            <a:spLocks noChangeShapeType="1"/>
          </p:cNvSpPr>
          <p:nvPr/>
        </p:nvSpPr>
        <p:spPr bwMode="auto">
          <a:xfrm flipH="1">
            <a:off x="4800600" y="406717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3" name="Group 24"/>
          <p:cNvGrpSpPr>
            <a:grpSpLocks/>
          </p:cNvGrpSpPr>
          <p:nvPr/>
        </p:nvGrpSpPr>
        <p:grpSpPr bwMode="auto">
          <a:xfrm>
            <a:off x="5016500" y="4098925"/>
            <a:ext cx="2767013" cy="366713"/>
            <a:chOff x="3268" y="2846"/>
            <a:chExt cx="1743" cy="231"/>
          </a:xfrm>
        </p:grpSpPr>
        <p:sp>
          <p:nvSpPr>
            <p:cNvPr id="99357" name="Rectangle 22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8" name="Text Box 23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9344" name="Line 25"/>
          <p:cNvSpPr>
            <a:spLocks noChangeShapeType="1"/>
          </p:cNvSpPr>
          <p:nvPr/>
        </p:nvSpPr>
        <p:spPr bwMode="auto">
          <a:xfrm>
            <a:off x="4781550" y="50673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5" name="Group 26"/>
          <p:cNvGrpSpPr>
            <a:grpSpLocks/>
          </p:cNvGrpSpPr>
          <p:nvPr/>
        </p:nvGrpSpPr>
        <p:grpSpPr bwMode="auto">
          <a:xfrm>
            <a:off x="5054600" y="4889500"/>
            <a:ext cx="2681288" cy="641350"/>
            <a:chOff x="3124" y="2762"/>
            <a:chExt cx="1689" cy="404"/>
          </a:xfrm>
        </p:grpSpPr>
        <p:sp>
          <p:nvSpPr>
            <p:cNvPr id="99355" name="Rectangle 27"/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6" name="Text Box 28"/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request msg</a:t>
              </a:r>
            </a:p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+ </a:t>
              </a:r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Authorization:line</a:t>
              </a:r>
            </a:p>
          </p:txBody>
        </p:sp>
      </p:grpSp>
      <p:sp>
        <p:nvSpPr>
          <p:cNvPr id="99346" name="Line 29"/>
          <p:cNvSpPr>
            <a:spLocks noChangeShapeType="1"/>
          </p:cNvSpPr>
          <p:nvPr/>
        </p:nvSpPr>
        <p:spPr bwMode="auto">
          <a:xfrm flipH="1">
            <a:off x="4810125" y="556260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7" name="Group 30"/>
          <p:cNvGrpSpPr>
            <a:grpSpLocks/>
          </p:cNvGrpSpPr>
          <p:nvPr/>
        </p:nvGrpSpPr>
        <p:grpSpPr bwMode="auto">
          <a:xfrm>
            <a:off x="5026025" y="5594350"/>
            <a:ext cx="2767013" cy="366713"/>
            <a:chOff x="3268" y="2846"/>
            <a:chExt cx="1743" cy="231"/>
          </a:xfrm>
        </p:grpSpPr>
        <p:sp>
          <p:nvSpPr>
            <p:cNvPr id="99353" name="Rectangle 31"/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4" name="Text Box 32"/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usual http response msg</a:t>
              </a:r>
            </a:p>
          </p:txBody>
        </p:sp>
      </p:grpSp>
      <p:sp>
        <p:nvSpPr>
          <p:cNvPr id="99348" name="Line 34"/>
          <p:cNvSpPr>
            <a:spLocks noChangeShapeType="1"/>
          </p:cNvSpPr>
          <p:nvPr/>
        </p:nvSpPr>
        <p:spPr bwMode="auto">
          <a:xfrm>
            <a:off x="8467725" y="2019300"/>
            <a:ext cx="0" cy="41433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349" name="Group 37"/>
          <p:cNvGrpSpPr>
            <a:grpSpLocks/>
          </p:cNvGrpSpPr>
          <p:nvPr/>
        </p:nvGrpSpPr>
        <p:grpSpPr bwMode="auto">
          <a:xfrm>
            <a:off x="8115300" y="5503863"/>
            <a:ext cx="711200" cy="396875"/>
            <a:chOff x="4986" y="3503"/>
            <a:chExt cx="448" cy="250"/>
          </a:xfrm>
        </p:grpSpPr>
        <p:sp>
          <p:nvSpPr>
            <p:cNvPr id="99351" name="Rectangle 36"/>
            <p:cNvSpPr>
              <a:spLocks noChangeArrowheads="1"/>
            </p:cNvSpPr>
            <p:nvPr/>
          </p:nvSpPr>
          <p:spPr bwMode="auto">
            <a:xfrm>
              <a:off x="5040" y="3564"/>
              <a:ext cx="360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99352" name="Text Box 35"/>
            <p:cNvSpPr txBox="1">
              <a:spLocks noChangeArrowheads="1"/>
            </p:cNvSpPr>
            <p:nvPr/>
          </p:nvSpPr>
          <p:spPr bwMode="auto">
            <a:xfrm>
              <a:off x="4986" y="3503"/>
              <a:ext cx="4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FF0000"/>
                  </a:solidFill>
                  <a:latin typeface="Comic Sans MS" charset="0"/>
                </a:rPr>
                <a:t>time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99350" name="Text Box 39"/>
          <p:cNvSpPr txBox="1">
            <a:spLocks noChangeArrowheads="1"/>
          </p:cNvSpPr>
          <p:nvPr/>
        </p:nvSpPr>
        <p:spPr bwMode="auto">
          <a:xfrm>
            <a:off x="146050" y="5999163"/>
            <a:ext cx="5735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Browser caches name &amp; password so</a:t>
            </a:r>
          </a:p>
          <a:p>
            <a:pPr algn="l"/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that user does not have to repeatedly enter it.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06DB47E-C18E-784F-8B66-98B048CB0640}" type="slidenum">
              <a:rPr lang="en-US" altLang="x-none" sz="1400">
                <a:solidFill>
                  <a:srgbClr val="000000"/>
                </a:solidFill>
              </a:rPr>
              <a:pPr/>
              <a:t>22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Example: Amazon S3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Amazon S3 API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http://</a:t>
            </a:r>
            <a:r>
              <a:rPr lang="en-US" altLang="x-none" dirty="0" err="1">
                <a:ea typeface="ＭＳ Ｐゴシック" charset="-128"/>
              </a:rPr>
              <a:t>docs.aws.amazon.com</a:t>
            </a:r>
            <a:r>
              <a:rPr lang="en-US" altLang="x-none" dirty="0">
                <a:ea typeface="ＭＳ Ｐゴシック" charset="-128"/>
              </a:rPr>
              <a:t>/AmazonS3/latest/API/</a:t>
            </a:r>
            <a:r>
              <a:rPr lang="en-US" altLang="x-none" dirty="0" err="1">
                <a:ea typeface="ＭＳ Ｐゴシック" charset="-128"/>
              </a:rPr>
              <a:t>APIRest.html</a:t>
            </a:r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634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96D23C3-C452-624D-8843-AEC7E7B09FD7}" type="slidenum">
              <a:rPr lang="en-US" altLang="x-none" sz="1200">
                <a:solidFill>
                  <a:srgbClr val="000000"/>
                </a:solidFill>
                <a:latin typeface="Tahoma" charset="0"/>
              </a:rPr>
              <a:pPr/>
              <a:t>23</a:t>
            </a:fld>
            <a:endParaRPr lang="en-US" altLang="x-none" sz="12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3426" name="Rectangle 5"/>
          <p:cNvSpPr>
            <a:spLocks noChangeArrowheads="1"/>
          </p:cNvSpPr>
          <p:nvPr/>
        </p:nvSpPr>
        <p:spPr bwMode="auto">
          <a:xfrm>
            <a:off x="533400" y="3810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1" tIns="45708" rIns="91411" bIns="45708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2800" u="sng">
                <a:solidFill>
                  <a:srgbClr val="3333CC"/>
                </a:solidFill>
                <a:latin typeface="Comic Sans MS" charset="0"/>
              </a:rPr>
              <a:t>HTTP as the Thin Waist</a:t>
            </a:r>
          </a:p>
        </p:txBody>
      </p:sp>
      <p:cxnSp>
        <p:nvCxnSpPr>
          <p:cNvPr id="103427" name="Straight Connector 23"/>
          <p:cNvCxnSpPr>
            <a:cxnSpLocks noChangeShapeType="1"/>
          </p:cNvCxnSpPr>
          <p:nvPr/>
        </p:nvCxnSpPr>
        <p:spPr bwMode="auto">
          <a:xfrm>
            <a:off x="1635125" y="3435350"/>
            <a:ext cx="6884988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3428" name="Group 32"/>
          <p:cNvGrpSpPr>
            <a:grpSpLocks/>
          </p:cNvGrpSpPr>
          <p:nvPr/>
        </p:nvGrpSpPr>
        <p:grpSpPr bwMode="auto">
          <a:xfrm>
            <a:off x="2514600" y="1966913"/>
            <a:ext cx="3124200" cy="3748087"/>
            <a:chOff x="2514600" y="1967359"/>
            <a:chExt cx="3124200" cy="3747641"/>
          </a:xfrm>
        </p:grpSpPr>
        <p:sp>
          <p:nvSpPr>
            <p:cNvPr id="103429" name="Freeform 6"/>
            <p:cNvSpPr>
              <a:spLocks/>
            </p:cNvSpPr>
            <p:nvPr/>
          </p:nvSpPr>
          <p:spPr bwMode="auto">
            <a:xfrm>
              <a:off x="25146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0" name="Freeform 7"/>
            <p:cNvSpPr>
              <a:spLocks/>
            </p:cNvSpPr>
            <p:nvPr/>
          </p:nvSpPr>
          <p:spPr bwMode="auto">
            <a:xfrm>
              <a:off x="45593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1" name="Line 8"/>
            <p:cNvSpPr>
              <a:spLocks noChangeShapeType="1"/>
            </p:cNvSpPr>
            <p:nvPr/>
          </p:nvSpPr>
          <p:spPr bwMode="auto">
            <a:xfrm>
              <a:off x="35052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2" name="Line 9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33" name="Text Box 10"/>
            <p:cNvSpPr txBox="1">
              <a:spLocks noChangeArrowheads="1"/>
            </p:cNvSpPr>
            <p:nvPr/>
          </p:nvSpPr>
          <p:spPr bwMode="auto">
            <a:xfrm>
              <a:off x="3562341" y="3470275"/>
              <a:ext cx="954107" cy="4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HTTP</a:t>
              </a:r>
            </a:p>
          </p:txBody>
        </p:sp>
        <p:sp>
          <p:nvSpPr>
            <p:cNvPr id="103434" name="Text Box 11"/>
            <p:cNvSpPr txBox="1">
              <a:spLocks noChangeArrowheads="1"/>
            </p:cNvSpPr>
            <p:nvPr/>
          </p:nvSpPr>
          <p:spPr bwMode="auto">
            <a:xfrm>
              <a:off x="2673925" y="5334005"/>
              <a:ext cx="952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103435" name="Text Box 12"/>
            <p:cNvSpPr txBox="1">
              <a:spLocks noChangeArrowheads="1"/>
            </p:cNvSpPr>
            <p:nvPr/>
          </p:nvSpPr>
          <p:spPr bwMode="auto">
            <a:xfrm>
              <a:off x="4342815" y="5334005"/>
              <a:ext cx="11528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103436" name="Text Box 13"/>
            <p:cNvSpPr txBox="1">
              <a:spLocks noChangeArrowheads="1"/>
            </p:cNvSpPr>
            <p:nvPr/>
          </p:nvSpPr>
          <p:spPr bwMode="auto">
            <a:xfrm>
              <a:off x="3546760" y="5334005"/>
              <a:ext cx="931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103437" name="Text Box 14"/>
            <p:cNvSpPr txBox="1">
              <a:spLocks noChangeArrowheads="1"/>
            </p:cNvSpPr>
            <p:nvPr/>
          </p:nvSpPr>
          <p:spPr bwMode="auto">
            <a:xfrm>
              <a:off x="3320345" y="4523111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103438" name="Text Box 15"/>
            <p:cNvSpPr txBox="1">
              <a:spLocks noChangeArrowheads="1"/>
            </p:cNvSpPr>
            <p:nvPr/>
          </p:nvSpPr>
          <p:spPr bwMode="auto">
            <a:xfrm>
              <a:off x="4115682" y="4540750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03439" name="Line 21"/>
            <p:cNvSpPr>
              <a:spLocks noChangeShapeType="1"/>
            </p:cNvSpPr>
            <p:nvPr/>
          </p:nvSpPr>
          <p:spPr bwMode="auto">
            <a:xfrm>
              <a:off x="2514600" y="57150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440" name="Group 31"/>
            <p:cNvGrpSpPr>
              <a:grpSpLocks/>
            </p:cNvGrpSpPr>
            <p:nvPr/>
          </p:nvGrpSpPr>
          <p:grpSpPr bwMode="auto">
            <a:xfrm>
              <a:off x="2604654" y="1967359"/>
              <a:ext cx="2971800" cy="380063"/>
              <a:chOff x="2604654" y="1967359"/>
              <a:chExt cx="2971800" cy="380063"/>
            </a:xfrm>
          </p:grpSpPr>
          <p:sp>
            <p:nvSpPr>
              <p:cNvPr id="103441" name="Text Box 17"/>
              <p:cNvSpPr txBox="1">
                <a:spLocks noChangeArrowheads="1"/>
              </p:cNvSpPr>
              <p:nvPr/>
            </p:nvSpPr>
            <p:spPr bwMode="auto">
              <a:xfrm>
                <a:off x="2692525" y="1995054"/>
                <a:ext cx="100680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WebMail</a:t>
                </a:r>
              </a:p>
            </p:txBody>
          </p:sp>
          <p:sp>
            <p:nvSpPr>
              <p:cNvPr id="103442" name="Text Box 19"/>
              <p:cNvSpPr txBox="1">
                <a:spLocks noChangeArrowheads="1"/>
              </p:cNvSpPr>
              <p:nvPr/>
            </p:nvSpPr>
            <p:spPr bwMode="auto">
              <a:xfrm>
                <a:off x="3979778" y="2008908"/>
                <a:ext cx="1178127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WebApp</a:t>
                </a:r>
                <a:r>
                  <a:rPr lang="is-IS" altLang="x-none" sz="1600" b="1">
                    <a:solidFill>
                      <a:srgbClr val="000000"/>
                    </a:solidFill>
                  </a:rPr>
                  <a:t>…</a:t>
                </a:r>
                <a:endParaRPr lang="en-US" altLang="x-none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43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92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CC54935-F892-D145-A15C-E7D94DF637DC}" type="slidenum">
              <a:rPr lang="en-US" altLang="x-none" sz="1400">
                <a:solidFill>
                  <a:srgbClr val="000000"/>
                </a:solidFill>
              </a:rPr>
              <a:pPr/>
              <a:t>24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63525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Protocol Flow of Basic HTTP/1.0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76184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&gt;= 2 RTTs per object: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TCP handshake --- 1 RTT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宋体" charset="-122"/>
              </a:rPr>
              <a:t>client request and s</a:t>
            </a:r>
            <a:r>
              <a:rPr lang="en-US" altLang="x-none" dirty="0">
                <a:ea typeface="ＭＳ Ｐゴシック" charset="-128"/>
              </a:rPr>
              <a:t>erver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responds --- at least 1 RTT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(if object can be contained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in one packet)</a:t>
            </a:r>
          </a:p>
        </p:txBody>
      </p:sp>
      <p:sp>
        <p:nvSpPr>
          <p:cNvPr id="105476" name="Line 10"/>
          <p:cNvSpPr>
            <a:spLocks noChangeShapeType="1"/>
          </p:cNvSpPr>
          <p:nvPr/>
        </p:nvSpPr>
        <p:spPr bwMode="auto">
          <a:xfrm>
            <a:off x="8464550" y="1401763"/>
            <a:ext cx="3175" cy="5456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477" name="Line 10"/>
          <p:cNvSpPr>
            <a:spLocks noChangeShapeType="1"/>
          </p:cNvSpPr>
          <p:nvPr/>
        </p:nvSpPr>
        <p:spPr bwMode="auto">
          <a:xfrm>
            <a:off x="5773738" y="1387475"/>
            <a:ext cx="1587" cy="52943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745163" y="1550988"/>
            <a:ext cx="2782887" cy="2289175"/>
            <a:chOff x="5745163" y="1550988"/>
            <a:chExt cx="2782887" cy="2289175"/>
          </a:xfrm>
        </p:grpSpPr>
        <p:sp>
          <p:nvSpPr>
            <p:cNvPr id="105488" name="Line 28"/>
            <p:cNvSpPr>
              <a:spLocks noChangeShapeType="1"/>
            </p:cNvSpPr>
            <p:nvPr/>
          </p:nvSpPr>
          <p:spPr bwMode="auto">
            <a:xfrm>
              <a:off x="5791200" y="166211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9" name="Line 28"/>
            <p:cNvSpPr>
              <a:spLocks noChangeShapeType="1"/>
            </p:cNvSpPr>
            <p:nvPr/>
          </p:nvSpPr>
          <p:spPr bwMode="auto">
            <a:xfrm>
              <a:off x="5778500" y="2632075"/>
              <a:ext cx="2735263" cy="5286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0" name="Line 28"/>
            <p:cNvSpPr>
              <a:spLocks noChangeShapeType="1"/>
            </p:cNvSpPr>
            <p:nvPr/>
          </p:nvSpPr>
          <p:spPr bwMode="auto">
            <a:xfrm flipH="1">
              <a:off x="5745163" y="2192338"/>
              <a:ext cx="2706687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1" name="Line 28"/>
            <p:cNvSpPr>
              <a:spLocks noChangeShapeType="1"/>
            </p:cNvSpPr>
            <p:nvPr/>
          </p:nvSpPr>
          <p:spPr bwMode="auto">
            <a:xfrm flipH="1">
              <a:off x="5775325" y="3189288"/>
              <a:ext cx="2706688" cy="650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92" name="Rectangle 1"/>
            <p:cNvSpPr>
              <a:spLocks noChangeArrowheads="1"/>
            </p:cNvSpPr>
            <p:nvPr/>
          </p:nvSpPr>
          <p:spPr bwMode="auto">
            <a:xfrm rot="711532">
              <a:off x="6426200" y="1550988"/>
              <a:ext cx="11604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93" name="Rectangle 12"/>
            <p:cNvSpPr>
              <a:spLocks noChangeArrowheads="1"/>
            </p:cNvSpPr>
            <p:nvPr/>
          </p:nvSpPr>
          <p:spPr bwMode="auto">
            <a:xfrm rot="711532">
              <a:off x="6137275" y="2581275"/>
              <a:ext cx="21939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105494" name="Rectangle 13"/>
            <p:cNvSpPr>
              <a:spLocks noChangeArrowheads="1"/>
            </p:cNvSpPr>
            <p:nvPr/>
          </p:nvSpPr>
          <p:spPr bwMode="auto">
            <a:xfrm rot="-643000">
              <a:off x="6402388" y="2081213"/>
              <a:ext cx="11191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95" name="Rectangle 14"/>
            <p:cNvSpPr>
              <a:spLocks noChangeArrowheads="1"/>
            </p:cNvSpPr>
            <p:nvPr/>
          </p:nvSpPr>
          <p:spPr bwMode="auto">
            <a:xfrm rot="-643000">
              <a:off x="6415088" y="3109913"/>
              <a:ext cx="12477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base page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746750" y="3941763"/>
            <a:ext cx="2782888" cy="2287587"/>
            <a:chOff x="5746750" y="3941763"/>
            <a:chExt cx="2782888" cy="2287587"/>
          </a:xfrm>
        </p:grpSpPr>
        <p:sp>
          <p:nvSpPr>
            <p:cNvPr id="105480" name="Line 28"/>
            <p:cNvSpPr>
              <a:spLocks noChangeShapeType="1"/>
            </p:cNvSpPr>
            <p:nvPr/>
          </p:nvSpPr>
          <p:spPr bwMode="auto">
            <a:xfrm>
              <a:off x="5792788" y="4052888"/>
              <a:ext cx="2736850" cy="528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1" name="Line 28"/>
            <p:cNvSpPr>
              <a:spLocks noChangeShapeType="1"/>
            </p:cNvSpPr>
            <p:nvPr/>
          </p:nvSpPr>
          <p:spPr bwMode="auto">
            <a:xfrm>
              <a:off x="5778500" y="5021263"/>
              <a:ext cx="2736850" cy="530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2" name="Line 28"/>
            <p:cNvSpPr>
              <a:spLocks noChangeShapeType="1"/>
            </p:cNvSpPr>
            <p:nvPr/>
          </p:nvSpPr>
          <p:spPr bwMode="auto">
            <a:xfrm flipH="1">
              <a:off x="5746750" y="4581525"/>
              <a:ext cx="2706688" cy="4381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3" name="Line 28"/>
            <p:cNvSpPr>
              <a:spLocks noChangeShapeType="1"/>
            </p:cNvSpPr>
            <p:nvPr/>
          </p:nvSpPr>
          <p:spPr bwMode="auto">
            <a:xfrm flipH="1">
              <a:off x="5776913" y="5580063"/>
              <a:ext cx="2706687" cy="649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484" name="Rectangle 19"/>
            <p:cNvSpPr>
              <a:spLocks noChangeArrowheads="1"/>
            </p:cNvSpPr>
            <p:nvPr/>
          </p:nvSpPr>
          <p:spPr bwMode="auto">
            <a:xfrm rot="711532">
              <a:off x="6427788" y="3941763"/>
              <a:ext cx="11604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SYN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85" name="Rectangle 20"/>
            <p:cNvSpPr>
              <a:spLocks noChangeArrowheads="1"/>
            </p:cNvSpPr>
            <p:nvPr/>
          </p:nvSpPr>
          <p:spPr bwMode="auto">
            <a:xfrm rot="711532">
              <a:off x="6138863" y="4970463"/>
              <a:ext cx="2193925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6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TCP/ACK; HTTP GET</a:t>
              </a:r>
              <a:endParaRPr lang="en-US" altLang="x-none" sz="1600">
                <a:solidFill>
                  <a:srgbClr val="000000"/>
                </a:solidFill>
              </a:endParaRPr>
            </a:p>
          </p:txBody>
        </p:sp>
        <p:sp>
          <p:nvSpPr>
            <p:cNvPr id="105486" name="Rectangle 21"/>
            <p:cNvSpPr>
              <a:spLocks noChangeArrowheads="1"/>
            </p:cNvSpPr>
            <p:nvPr/>
          </p:nvSpPr>
          <p:spPr bwMode="auto">
            <a:xfrm rot="-643000">
              <a:off x="6403975" y="4471988"/>
              <a:ext cx="11191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TCP ACK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05487" name="Rectangle 22"/>
            <p:cNvSpPr>
              <a:spLocks noChangeArrowheads="1"/>
            </p:cNvSpPr>
            <p:nvPr/>
          </p:nvSpPr>
          <p:spPr bwMode="auto">
            <a:xfrm rot="-643000">
              <a:off x="6556375" y="5561013"/>
              <a:ext cx="968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1800">
                  <a:solidFill>
                    <a:srgbClr val="000000"/>
                  </a:solidFill>
                  <a:latin typeface="Comic Sans MS" charset="0"/>
                  <a:ea typeface="宋体" charset="-122"/>
                </a:rPr>
                <a:t>image 1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3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6E41C75-7C0F-B549-B56D-14657FA30611}" type="slidenum">
              <a:rPr lang="en-US" altLang="x-none" sz="1400"/>
              <a:pPr/>
              <a:t>25</a:t>
            </a:fld>
            <a:endParaRPr lang="en-US" altLang="x-none" sz="140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HTTP “acceleration”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D091D4D-34C0-254F-A831-9C5B6D2B3998}" type="slidenum">
              <a:rPr lang="en-US" altLang="x-none" sz="1400">
                <a:solidFill>
                  <a:srgbClr val="000000"/>
                </a:solidFill>
              </a:rPr>
              <a:pPr/>
              <a:t>26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8259762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Substantial Efforts to Speedup Basic HTTP/1.0</a:t>
            </a:r>
            <a:endParaRPr lang="en-US" altLang="x-none" sz="2800">
              <a:ea typeface="ＭＳ Ｐゴシック" charset="-128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387475"/>
            <a:ext cx="8676120" cy="362585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the number of objects fetched [Browser cache]</a:t>
            </a:r>
          </a:p>
          <a:p>
            <a:pPr>
              <a:buFont typeface="Wingdings" pitchFamily="2" charset="2"/>
              <a:buChar char="q"/>
            </a:pPr>
            <a:endParaRPr lang="en-US" altLang="zh-CN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sz="2000" dirty="0">
                <a:ea typeface="ＭＳ Ｐゴシック" charset="-128"/>
              </a:rPr>
              <a:t>Reduce data volume [Compression of data]</a:t>
            </a: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Header compression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Reduce the latency to the server to fetch the content [Proxy cache]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Remove the extra RTTs to fetch an object [Persistent HTTP, aka HTTP/1.1]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Increase concurrency [Multiple TCP connections]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Asynchronous fetch (multiple streams) using a single TCP [HTTP/2]</a:t>
            </a:r>
          </a:p>
          <a:p>
            <a:pPr>
              <a:buFont typeface="Wingdings" pitchFamily="2" charset="2"/>
              <a:buChar char="q"/>
            </a:pPr>
            <a:endParaRPr lang="en-US" altLang="x-none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 push [HTTP/2]</a:t>
            </a:r>
          </a:p>
        </p:txBody>
      </p:sp>
      <p:pic>
        <p:nvPicPr>
          <p:cNvPr id="4198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82" y="5666959"/>
            <a:ext cx="4497093" cy="7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E1D8351-ACB8-0346-948F-9724DD0416AF}" type="slidenum">
              <a:rPr lang="en-US" altLang="x-none" sz="1400">
                <a:solidFill>
                  <a:srgbClr val="000000"/>
                </a:solidFill>
              </a:rPr>
              <a:pPr/>
              <a:t>27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228600"/>
            <a:ext cx="8250238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Browser Cache and Conditional GET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90675"/>
            <a:ext cx="3886200" cy="43053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000" dirty="0">
                <a:solidFill>
                  <a:srgbClr val="FF0000"/>
                </a:solidFill>
                <a:ea typeface="ＭＳ Ｐゴシック" charset="-128"/>
              </a:rPr>
              <a:t>Goal:</a:t>
            </a:r>
            <a:r>
              <a:rPr lang="en-US" altLang="x-none" sz="2000" dirty="0">
                <a:ea typeface="ＭＳ Ｐゴシック" charset="-128"/>
              </a:rPr>
              <a:t> don</a:t>
            </a:r>
            <a:r>
              <a:rPr lang="ja-JP" altLang="en-US" sz="2000">
                <a:ea typeface="ＭＳ Ｐゴシック" charset="-128"/>
              </a:rPr>
              <a:t>’</a:t>
            </a:r>
            <a:r>
              <a:rPr lang="en-US" altLang="ja-JP" sz="2000" dirty="0">
                <a:ea typeface="ＭＳ Ｐゴシック" charset="-128"/>
              </a:rPr>
              <a:t>t send object if client has up-to-date stored (cached) version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client: specify date of cached copy in http request</a:t>
            </a:r>
          </a:p>
          <a:p>
            <a:pPr lvl="1">
              <a:buFont typeface="ZapfDingbats" charset="0"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If-modified-since: &lt;date&gt;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000" dirty="0">
                <a:ea typeface="ＭＳ Ｐゴシック" charset="-128"/>
              </a:rPr>
              <a:t>server: response contains no object if cached copy up-to-date: </a:t>
            </a:r>
          </a:p>
          <a:p>
            <a:pPr lvl="1">
              <a:buFont typeface="ZapfDingbats" charset="0"/>
              <a:buNone/>
            </a:pPr>
            <a:r>
              <a:rPr lang="en-US" altLang="x-none" sz="1800" b="1" dirty="0">
                <a:latin typeface="Courier New" charset="0"/>
                <a:ea typeface="ＭＳ Ｐゴシック" charset="-128"/>
              </a:rPr>
              <a:t>HTTP/1.0 304 Not Modified</a:t>
            </a:r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4276725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3876675" y="1436688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client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321550" y="1408113"/>
            <a:ext cx="110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 u="sng">
                <a:solidFill>
                  <a:srgbClr val="000000"/>
                </a:solidFill>
                <a:latin typeface="Comic Sans MS" charset="0"/>
              </a:rPr>
              <a:t>server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4514850" y="2114550"/>
            <a:ext cx="2686050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21200" y="2098675"/>
            <a:ext cx="268128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request msg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If-modified-since: &lt;date&gt;</a:t>
            </a:r>
            <a:endParaRPr lang="en-US" altLang="x-none" sz="2000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H="1">
            <a:off x="4295775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4042" name="Group 10"/>
          <p:cNvGrpSpPr>
            <a:grpSpLocks/>
          </p:cNvGrpSpPr>
          <p:nvPr/>
        </p:nvGrpSpPr>
        <p:grpSpPr bwMode="auto">
          <a:xfrm>
            <a:off x="4502150" y="2974975"/>
            <a:ext cx="2643188" cy="855663"/>
            <a:chOff x="2698" y="2036"/>
            <a:chExt cx="1665" cy="539"/>
          </a:xfrm>
        </p:grpSpPr>
        <p:sp>
          <p:nvSpPr>
            <p:cNvPr id="44052" name="Rectangle 11"/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44053" name="Text Box 12"/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800">
                  <a:solidFill>
                    <a:srgbClr val="000000"/>
                  </a:solidFill>
                  <a:latin typeface="Comic Sans MS" charset="0"/>
                </a:rPr>
                <a:t>http response</a:t>
              </a:r>
            </a:p>
            <a:p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HTTP/1.0 </a:t>
              </a:r>
            </a:p>
            <a:p>
              <a:r>
                <a:rPr lang="en-US" altLang="x-none" sz="1600" b="1">
                  <a:solidFill>
                    <a:srgbClr val="000000"/>
                  </a:solidFill>
                  <a:latin typeface="Courier New" charset="0"/>
                </a:rPr>
                <a:t>304 Not Modified</a:t>
              </a:r>
              <a:endParaRPr lang="en-US" altLang="x-none" sz="2000" b="1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4043" name="Text Box 13"/>
          <p:cNvSpPr txBox="1">
            <a:spLocks noChangeArrowheads="1"/>
          </p:cNvSpPr>
          <p:nvPr/>
        </p:nvSpPr>
        <p:spPr bwMode="auto">
          <a:xfrm>
            <a:off x="7585075" y="2360613"/>
            <a:ext cx="1223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object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not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modified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>
            <a:off x="4400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5"/>
          <p:cNvSpPr>
            <a:spLocks noChangeShapeType="1"/>
          </p:cNvSpPr>
          <p:nvPr/>
        </p:nvSpPr>
        <p:spPr bwMode="auto">
          <a:xfrm>
            <a:off x="4343400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Rectangle 16"/>
          <p:cNvSpPr>
            <a:spLocks noChangeArrowheads="1"/>
          </p:cNvSpPr>
          <p:nvPr/>
        </p:nvSpPr>
        <p:spPr bwMode="auto">
          <a:xfrm>
            <a:off x="4581525" y="4467225"/>
            <a:ext cx="2686050" cy="790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47" name="Text Box 17"/>
          <p:cNvSpPr txBox="1">
            <a:spLocks noChangeArrowheads="1"/>
          </p:cNvSpPr>
          <p:nvPr/>
        </p:nvSpPr>
        <p:spPr bwMode="auto">
          <a:xfrm>
            <a:off x="4587875" y="4451350"/>
            <a:ext cx="2681288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request msg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If-modified-since: &lt;date&gt;</a:t>
            </a:r>
            <a:endParaRPr lang="en-US" altLang="x-none" sz="2000" b="1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048" name="Line 18"/>
          <p:cNvSpPr>
            <a:spLocks noChangeShapeType="1"/>
          </p:cNvSpPr>
          <p:nvPr/>
        </p:nvSpPr>
        <p:spPr bwMode="auto">
          <a:xfrm flipH="1">
            <a:off x="4362450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9" name="Rectangle 19"/>
          <p:cNvSpPr>
            <a:spLocks noChangeArrowheads="1"/>
          </p:cNvSpPr>
          <p:nvPr/>
        </p:nvSpPr>
        <p:spPr bwMode="auto">
          <a:xfrm>
            <a:off x="4667250" y="5383213"/>
            <a:ext cx="2505075" cy="10429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44050" name="Text Box 20"/>
          <p:cNvSpPr txBox="1">
            <a:spLocks noChangeArrowheads="1"/>
          </p:cNvSpPr>
          <p:nvPr/>
        </p:nvSpPr>
        <p:spPr bwMode="auto">
          <a:xfrm>
            <a:off x="4568825" y="5327650"/>
            <a:ext cx="2643188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  <a:latin typeface="Comic Sans MS" charset="0"/>
              </a:rPr>
              <a:t>http response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HTTP/1.1 200 OK</a:t>
            </a:r>
          </a:p>
          <a:p>
            <a:r>
              <a:rPr lang="en-US" altLang="x-none" sz="1600" b="1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r>
              <a:rPr lang="en-US" altLang="x-none" sz="2000" b="1">
                <a:solidFill>
                  <a:srgbClr val="000000"/>
                </a:solidFill>
                <a:latin typeface="Courier New" charset="0"/>
              </a:rPr>
              <a:t>&lt;data&gt;</a:t>
            </a:r>
          </a:p>
        </p:txBody>
      </p:sp>
      <p:sp>
        <p:nvSpPr>
          <p:cNvPr id="44051" name="Text Box 21"/>
          <p:cNvSpPr txBox="1">
            <a:spLocks noChangeArrowheads="1"/>
          </p:cNvSpPr>
          <p:nvPr/>
        </p:nvSpPr>
        <p:spPr bwMode="auto">
          <a:xfrm>
            <a:off x="7651750" y="4808538"/>
            <a:ext cx="1223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object </a:t>
            </a:r>
          </a:p>
          <a:p>
            <a:r>
              <a:rPr lang="en-US" altLang="x-none" sz="2000">
                <a:solidFill>
                  <a:srgbClr val="3333CC"/>
                </a:solidFill>
                <a:latin typeface="Comic Sans MS" charset="0"/>
              </a:rPr>
              <a:t>modified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18B6D0A-EACE-1F46-945B-E7013338CCBB}" type="slidenum">
              <a:rPr lang="en-US" altLang="x-none" sz="1400">
                <a:solidFill>
                  <a:srgbClr val="000000"/>
                </a:solidFill>
              </a:rPr>
              <a:pPr/>
              <a:t>28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Web Caches (Proxy)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00075" y="1428750"/>
            <a:ext cx="72009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3333CC"/>
              </a:buClr>
              <a:buSzPct val="85000"/>
              <a:buFont typeface="ZapfDingbats" charset="0"/>
              <a:buNone/>
            </a:pPr>
            <a:r>
              <a:rPr lang="en-US" altLang="x-none">
                <a:solidFill>
                  <a:srgbClr val="FF0000"/>
                </a:solidFill>
                <a:latin typeface="Comic Sans MS" charset="0"/>
              </a:rPr>
              <a:t>Goal:</a:t>
            </a:r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 satisfy client request without involving origin server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46538" y="2187431"/>
            <a:ext cx="5374698" cy="4387994"/>
            <a:chOff x="1746538" y="2187431"/>
            <a:chExt cx="4570413" cy="3914775"/>
          </a:xfrm>
        </p:grpSpPr>
        <p:graphicFrame>
          <p:nvGraphicFramePr>
            <p:cNvPr id="4608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2162579"/>
                </p:ext>
              </p:extLst>
            </p:nvPr>
          </p:nvGraphicFramePr>
          <p:xfrm>
            <a:off x="1806863" y="3011343"/>
            <a:ext cx="515938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1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6863" y="3011343"/>
                          <a:ext cx="515938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6" name="Text Box 6"/>
            <p:cNvSpPr txBox="1">
              <a:spLocks noChangeArrowheads="1"/>
            </p:cNvSpPr>
            <p:nvPr/>
          </p:nvSpPr>
          <p:spPr bwMode="auto">
            <a:xfrm>
              <a:off x="1746538" y="3424093"/>
              <a:ext cx="714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aphicFrame>
          <p:nvGraphicFramePr>
            <p:cNvPr id="4608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0223633"/>
                </p:ext>
              </p:extLst>
            </p:nvPr>
          </p:nvGraphicFramePr>
          <p:xfrm>
            <a:off x="1871951" y="4881418"/>
            <a:ext cx="515937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82" name="Clip" r:id="rId6" imgW="1307079" imgH="1083682" progId="MS_ClipArt_Gallery.2">
                    <p:embed/>
                  </p:oleObj>
                </mc:Choice>
                <mc:Fallback>
                  <p:oleObj name="Clip" r:id="rId6" imgW="1307079" imgH="1083682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1951" y="4881418"/>
                          <a:ext cx="515937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3627726" y="2830368"/>
              <a:ext cx="9556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Proxy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pSp>
          <p:nvGrpSpPr>
            <p:cNvPr id="46089" name="Group 9"/>
            <p:cNvGrpSpPr>
              <a:grpSpLocks/>
            </p:cNvGrpSpPr>
            <p:nvPr/>
          </p:nvGrpSpPr>
          <p:grpSpPr bwMode="auto">
            <a:xfrm>
              <a:off x="3853151" y="3611418"/>
              <a:ext cx="346075" cy="742950"/>
              <a:chOff x="4180" y="783"/>
              <a:chExt cx="150" cy="307"/>
            </a:xfrm>
          </p:grpSpPr>
          <p:sp>
            <p:nvSpPr>
              <p:cNvPr id="46127" name="AutoShape 1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8" name="Rectangle 1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9" name="Rectangle 1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0" name="AutoShape 1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1" name="Line 1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2" name="Line 1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3" name="Rectangle 1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34" name="Rectangle 1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090" name="Line 18"/>
            <p:cNvSpPr>
              <a:spLocks noChangeShapeType="1"/>
            </p:cNvSpPr>
            <p:nvPr/>
          </p:nvSpPr>
          <p:spPr bwMode="auto">
            <a:xfrm>
              <a:off x="2368838" y="3200256"/>
              <a:ext cx="1428750" cy="668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19"/>
            <p:cNvSpPr>
              <a:spLocks noChangeShapeType="1"/>
            </p:cNvSpPr>
            <p:nvPr/>
          </p:nvSpPr>
          <p:spPr bwMode="auto">
            <a:xfrm flipH="1" flipV="1">
              <a:off x="2406938" y="3339956"/>
              <a:ext cx="1350963" cy="627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20"/>
            <p:cNvSpPr>
              <a:spLocks noChangeShapeType="1"/>
            </p:cNvSpPr>
            <p:nvPr/>
          </p:nvSpPr>
          <p:spPr bwMode="auto">
            <a:xfrm flipV="1">
              <a:off x="2362488" y="4151168"/>
              <a:ext cx="1401763" cy="7604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21"/>
            <p:cNvSpPr>
              <a:spLocks noChangeShapeType="1"/>
            </p:cNvSpPr>
            <p:nvPr/>
          </p:nvSpPr>
          <p:spPr bwMode="auto">
            <a:xfrm flipH="1">
              <a:off x="2413288" y="4238481"/>
              <a:ext cx="1403350" cy="7858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Text Box 22"/>
            <p:cNvSpPr txBox="1">
              <a:spLocks noChangeArrowheads="1"/>
            </p:cNvSpPr>
            <p:nvPr/>
          </p:nvSpPr>
          <p:spPr bwMode="auto">
            <a:xfrm>
              <a:off x="1902113" y="5340206"/>
              <a:ext cx="7143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5" name="Text Box 23"/>
            <p:cNvSpPr txBox="1">
              <a:spLocks noChangeArrowheads="1"/>
            </p:cNvSpPr>
            <p:nvPr/>
          </p:nvSpPr>
          <p:spPr bwMode="auto">
            <a:xfrm rot="1422049">
              <a:off x="2451388" y="3251056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6" name="Text Box 24"/>
            <p:cNvSpPr txBox="1">
              <a:spLocks noChangeArrowheads="1"/>
            </p:cNvSpPr>
            <p:nvPr/>
          </p:nvSpPr>
          <p:spPr bwMode="auto">
            <a:xfrm rot="19907361">
              <a:off x="2229138" y="4255943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7" name="Text Box 25"/>
            <p:cNvSpPr txBox="1">
              <a:spLocks noChangeArrowheads="1"/>
            </p:cNvSpPr>
            <p:nvPr/>
          </p:nvSpPr>
          <p:spPr bwMode="auto">
            <a:xfrm rot="1411598">
              <a:off x="2267238" y="3617768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098" name="Text Box 26"/>
            <p:cNvSpPr txBox="1">
              <a:spLocks noChangeArrowheads="1"/>
            </p:cNvSpPr>
            <p:nvPr/>
          </p:nvSpPr>
          <p:spPr bwMode="auto">
            <a:xfrm rot="19862217">
              <a:off x="2435513" y="4575031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grpSp>
          <p:nvGrpSpPr>
            <p:cNvPr id="46099" name="Group 27"/>
            <p:cNvGrpSpPr>
              <a:grpSpLocks/>
            </p:cNvGrpSpPr>
            <p:nvPr/>
          </p:nvGrpSpPr>
          <p:grpSpPr bwMode="auto">
            <a:xfrm>
              <a:off x="5777201" y="2820843"/>
              <a:ext cx="346075" cy="742950"/>
              <a:chOff x="4180" y="783"/>
              <a:chExt cx="150" cy="307"/>
            </a:xfrm>
          </p:grpSpPr>
          <p:sp>
            <p:nvSpPr>
              <p:cNvPr id="46119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0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1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2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3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4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5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26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100" name="Group 36"/>
            <p:cNvGrpSpPr>
              <a:grpSpLocks/>
            </p:cNvGrpSpPr>
            <p:nvPr/>
          </p:nvGrpSpPr>
          <p:grpSpPr bwMode="auto">
            <a:xfrm>
              <a:off x="5777201" y="4725843"/>
              <a:ext cx="346075" cy="742950"/>
              <a:chOff x="4180" y="783"/>
              <a:chExt cx="150" cy="307"/>
            </a:xfrm>
          </p:grpSpPr>
          <p:sp>
            <p:nvSpPr>
              <p:cNvPr id="46111" name="AutoShape 3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2" name="Rectangle 3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3" name="Rectangle 3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4" name="AutoShape 4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5" name="Line 4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6" name="Line 4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Rectangle 4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46118" name="Rectangle 4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6101" name="Line 45"/>
            <p:cNvSpPr>
              <a:spLocks noChangeShapeType="1"/>
            </p:cNvSpPr>
            <p:nvPr/>
          </p:nvSpPr>
          <p:spPr bwMode="auto">
            <a:xfrm flipV="1">
              <a:off x="4296063" y="3151043"/>
              <a:ext cx="1401763" cy="7604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Line 46"/>
            <p:cNvSpPr>
              <a:spLocks noChangeShapeType="1"/>
            </p:cNvSpPr>
            <p:nvPr/>
          </p:nvSpPr>
          <p:spPr bwMode="auto">
            <a:xfrm flipH="1">
              <a:off x="4346863" y="3238356"/>
              <a:ext cx="1403350" cy="7858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Text Box 47"/>
            <p:cNvSpPr txBox="1">
              <a:spLocks noChangeArrowheads="1"/>
            </p:cNvSpPr>
            <p:nvPr/>
          </p:nvSpPr>
          <p:spPr bwMode="auto">
            <a:xfrm rot="19907361">
              <a:off x="4162713" y="3255818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4" name="Text Box 48"/>
            <p:cNvSpPr txBox="1">
              <a:spLocks noChangeArrowheads="1"/>
            </p:cNvSpPr>
            <p:nvPr/>
          </p:nvSpPr>
          <p:spPr bwMode="auto">
            <a:xfrm rot="19862217">
              <a:off x="4369088" y="3574906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5" name="Line 49"/>
            <p:cNvSpPr>
              <a:spLocks noChangeShapeType="1"/>
            </p:cNvSpPr>
            <p:nvPr/>
          </p:nvSpPr>
          <p:spPr bwMode="auto">
            <a:xfrm>
              <a:off x="4254788" y="4314681"/>
              <a:ext cx="1428750" cy="6683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Line 50"/>
            <p:cNvSpPr>
              <a:spLocks noChangeShapeType="1"/>
            </p:cNvSpPr>
            <p:nvPr/>
          </p:nvSpPr>
          <p:spPr bwMode="auto">
            <a:xfrm flipH="1" flipV="1">
              <a:off x="4292888" y="4454381"/>
              <a:ext cx="1350963" cy="6270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Text Box 51"/>
            <p:cNvSpPr txBox="1">
              <a:spLocks noChangeArrowheads="1"/>
            </p:cNvSpPr>
            <p:nvPr/>
          </p:nvSpPr>
          <p:spPr bwMode="auto">
            <a:xfrm rot="1422049">
              <a:off x="4337338" y="4365481"/>
              <a:ext cx="1387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request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8" name="Text Box 52"/>
            <p:cNvSpPr txBox="1">
              <a:spLocks noChangeArrowheads="1"/>
            </p:cNvSpPr>
            <p:nvPr/>
          </p:nvSpPr>
          <p:spPr bwMode="auto">
            <a:xfrm rot="1411598">
              <a:off x="4153188" y="4732193"/>
              <a:ext cx="14986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http response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09" name="Text Box 53"/>
            <p:cNvSpPr txBox="1">
              <a:spLocks noChangeArrowheads="1"/>
            </p:cNvSpPr>
            <p:nvPr/>
          </p:nvSpPr>
          <p:spPr bwMode="auto">
            <a:xfrm>
              <a:off x="5488276" y="5521181"/>
              <a:ext cx="800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origin 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46110" name="Text Box 54"/>
            <p:cNvSpPr txBox="1">
              <a:spLocks noChangeArrowheads="1"/>
            </p:cNvSpPr>
            <p:nvPr/>
          </p:nvSpPr>
          <p:spPr bwMode="auto">
            <a:xfrm>
              <a:off x="5516851" y="2187431"/>
              <a:ext cx="80010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origin </a:t>
              </a:r>
            </a:p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4FA03F0-EC57-C349-B495-635BF003C2F7}" type="slidenum">
              <a:rPr lang="en-US" altLang="x-none" sz="1400">
                <a:solidFill>
                  <a:srgbClr val="000000"/>
                </a:solidFill>
              </a:rPr>
              <a:pPr/>
              <a:t>29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Two Types of Proxies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4813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373188"/>
            <a:ext cx="7088187" cy="548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2874963" y="160338"/>
            <a:ext cx="6126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/>
              <a:t>http://www.celinio.net/techblog/?p=1027</a:t>
            </a:r>
          </a:p>
        </p:txBody>
      </p:sp>
      <p:sp>
        <p:nvSpPr>
          <p:cNvPr id="2" name="Rectangle 1"/>
          <p:cNvSpPr/>
          <p:nvPr/>
        </p:nvSpPr>
        <p:spPr>
          <a:xfrm>
            <a:off x="-77499" y="3470702"/>
            <a:ext cx="17456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x-none" sz="2000" dirty="0"/>
              <a:t>Typically </a:t>
            </a:r>
            <a:br>
              <a:rPr lang="en-US" altLang="x-none" sz="2000" dirty="0"/>
            </a:br>
            <a:r>
              <a:rPr lang="en-US" altLang="x-none" sz="2000" dirty="0"/>
              <a:t>in the same network as</a:t>
            </a:r>
            <a:br>
              <a:rPr lang="en-US" altLang="x-none" sz="2000" dirty="0"/>
            </a:br>
            <a:r>
              <a:rPr lang="en-US" altLang="x-none" sz="2000" dirty="0"/>
              <a:t>the client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065820" y="3829340"/>
            <a:ext cx="22444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x-none" sz="1600"/>
              <a:t>Typically in the same network as the server</a:t>
            </a:r>
            <a:endParaRPr lang="en-US" altLang="x-non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HTTP server assignment (part 1) to be posted later today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altLang="zh-CN" dirty="0"/>
              <a:t>P</a:t>
            </a:r>
            <a:r>
              <a:rPr lang="en-US" dirty="0"/>
              <a:t>lagiarism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allowed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encouraged,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copying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reuse</a:t>
            </a:r>
            <a:r>
              <a:rPr lang="zh-CN" altLang="en-US" dirty="0"/>
              <a:t> </a:t>
            </a:r>
            <a:r>
              <a:rPr lang="en-US" altLang="zh-CN" dirty="0"/>
              <a:t>others'</a:t>
            </a:r>
            <a:r>
              <a:rPr lang="zh-CN" altLang="en-US" dirty="0"/>
              <a:t> </a:t>
            </a:r>
            <a:r>
              <a:rPr lang="en-US" altLang="zh-CN" dirty="0"/>
              <a:t>(e.g.,</a:t>
            </a:r>
            <a:r>
              <a:rPr lang="zh-CN" altLang="en-US" dirty="0"/>
              <a:t> </a:t>
            </a:r>
            <a:r>
              <a:rPr lang="en-US" altLang="zh-CN" dirty="0"/>
              <a:t>classmates,</a:t>
            </a:r>
            <a:r>
              <a:rPr lang="zh-CN" altLang="en-US" dirty="0"/>
              <a:t> </a:t>
            </a:r>
            <a:r>
              <a:rPr lang="en-US" altLang="zh-CN" dirty="0"/>
              <a:t>friends,</a:t>
            </a:r>
            <a:r>
              <a:rPr lang="zh-CN" altLang="en-US" dirty="0"/>
              <a:t> </a:t>
            </a:r>
            <a:r>
              <a:rPr lang="en-US" altLang="zh-CN" dirty="0" err="1"/>
              <a:t>Stackoverflow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CSDN)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solution,</a:t>
            </a:r>
            <a:r>
              <a:rPr lang="zh-CN" altLang="en-US" dirty="0"/>
              <a:t> </a:t>
            </a:r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mark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42A58B-E6AC-5C4D-8014-CAF2E63C5E30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4799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0C25A3D-0C9A-FF42-A781-4777F2A0B701}" type="slidenum">
              <a:rPr lang="en-US" altLang="x-none" sz="1400">
                <a:solidFill>
                  <a:srgbClr val="000000"/>
                </a:solidFill>
              </a:rPr>
              <a:pPr/>
              <a:t>30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0178" name="Line 2"/>
          <p:cNvSpPr>
            <a:spLocks noChangeShapeType="1"/>
          </p:cNvSpPr>
          <p:nvPr/>
        </p:nvSpPr>
        <p:spPr bwMode="auto">
          <a:xfrm>
            <a:off x="5067300" y="2076450"/>
            <a:ext cx="285750" cy="1143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Benefits of Forward Proxy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charset="0"/>
              <a:buNone/>
            </a:pPr>
            <a:r>
              <a:rPr lang="en-US" altLang="x-none" sz="2400" dirty="0">
                <a:solidFill>
                  <a:srgbClr val="FF0000"/>
                </a:solidFill>
                <a:ea typeface="ＭＳ Ｐゴシック" charset="-128"/>
              </a:rPr>
              <a:t>Assume:</a:t>
            </a:r>
            <a:r>
              <a:rPr lang="en-US" altLang="x-none" sz="2400" dirty="0">
                <a:ea typeface="ＭＳ Ｐゴシック" charset="-128"/>
              </a:rPr>
              <a:t> cache is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close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to client (e.g., in same network)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smaller response time: cache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closer</a:t>
            </a:r>
            <a:r>
              <a:rPr lang="ja-JP" altLang="en-US" sz="2400" dirty="0">
                <a:ea typeface="ＭＳ Ｐゴシック" charset="-128"/>
              </a:rPr>
              <a:t>”</a:t>
            </a:r>
            <a:r>
              <a:rPr lang="en-US" altLang="ja-JP" sz="2400" dirty="0">
                <a:ea typeface="ＭＳ Ｐゴシック" charset="-128"/>
              </a:rPr>
              <a:t> to client</a:t>
            </a: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decrease traffic to distant servers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link out of institutional/local ISP network often is bottleneck  </a:t>
            </a:r>
          </a:p>
        </p:txBody>
      </p:sp>
      <p:grpSp>
        <p:nvGrpSpPr>
          <p:cNvPr id="50181" name="Group 5"/>
          <p:cNvGrpSpPr>
            <a:grpSpLocks/>
          </p:cNvGrpSpPr>
          <p:nvPr/>
        </p:nvGrpSpPr>
        <p:grpSpPr bwMode="auto">
          <a:xfrm>
            <a:off x="4878388" y="1698625"/>
            <a:ext cx="184150" cy="542925"/>
            <a:chOff x="4180" y="783"/>
            <a:chExt cx="150" cy="307"/>
          </a:xfrm>
        </p:grpSpPr>
        <p:sp>
          <p:nvSpPr>
            <p:cNvPr id="50281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2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3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4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5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6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7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8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2" name="Group 14"/>
          <p:cNvGrpSpPr>
            <a:grpSpLocks/>
          </p:cNvGrpSpPr>
          <p:nvPr/>
        </p:nvGrpSpPr>
        <p:grpSpPr bwMode="auto">
          <a:xfrm>
            <a:off x="5802313" y="1155700"/>
            <a:ext cx="184150" cy="542925"/>
            <a:chOff x="4180" y="783"/>
            <a:chExt cx="150" cy="307"/>
          </a:xfrm>
        </p:grpSpPr>
        <p:sp>
          <p:nvSpPr>
            <p:cNvPr id="50273" name="AutoShape 15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4" name="Rectangle 16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5" name="Rectangle 17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6" name="AutoShape 18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7" name="Line 19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8" name="Line 20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9" name="Rectangle 21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80" name="Rectangle 22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3" name="Group 23"/>
          <p:cNvGrpSpPr>
            <a:grpSpLocks/>
          </p:cNvGrpSpPr>
          <p:nvPr/>
        </p:nvGrpSpPr>
        <p:grpSpPr bwMode="auto">
          <a:xfrm>
            <a:off x="6478588" y="1184275"/>
            <a:ext cx="184150" cy="542925"/>
            <a:chOff x="4180" y="783"/>
            <a:chExt cx="150" cy="307"/>
          </a:xfrm>
        </p:grpSpPr>
        <p:sp>
          <p:nvSpPr>
            <p:cNvPr id="50265" name="AutoShape 2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6" name="Rectangle 2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7" name="Rectangle 2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8" name="AutoShape 2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9" name="Line 2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0" name="Line 2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1" name="Rectangle 3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72" name="Rectangle 3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4" name="Group 32"/>
          <p:cNvGrpSpPr>
            <a:grpSpLocks/>
          </p:cNvGrpSpPr>
          <p:nvPr/>
        </p:nvGrpSpPr>
        <p:grpSpPr bwMode="auto">
          <a:xfrm>
            <a:off x="7059613" y="1365250"/>
            <a:ext cx="184150" cy="542925"/>
            <a:chOff x="4180" y="783"/>
            <a:chExt cx="150" cy="307"/>
          </a:xfrm>
        </p:grpSpPr>
        <p:sp>
          <p:nvSpPr>
            <p:cNvPr id="50257" name="AutoShape 3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8" name="Rectangle 3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9" name="Rectangle 3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0" name="AutoShape 3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1" name="Line 3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2" name="Line 3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3" name="Rectangle 3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64" name="Rectangle 4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grpSp>
        <p:nvGrpSpPr>
          <p:cNvPr id="50185" name="Group 41"/>
          <p:cNvGrpSpPr>
            <a:grpSpLocks/>
          </p:cNvGrpSpPr>
          <p:nvPr/>
        </p:nvGrpSpPr>
        <p:grpSpPr bwMode="auto">
          <a:xfrm>
            <a:off x="7373938" y="2155825"/>
            <a:ext cx="184150" cy="542925"/>
            <a:chOff x="4180" y="783"/>
            <a:chExt cx="150" cy="307"/>
          </a:xfrm>
        </p:grpSpPr>
        <p:sp>
          <p:nvSpPr>
            <p:cNvPr id="50249" name="AutoShape 4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0" name="Rectangle 4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1" name="Rectangle 4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2" name="AutoShape 4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3" name="Line 4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4" name="Line 4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55" name="Rectangle 4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56" name="Rectangle 4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50186" name="Text Box 50"/>
          <p:cNvSpPr txBox="1">
            <a:spLocks noChangeArrowheads="1"/>
          </p:cNvSpPr>
          <p:nvPr/>
        </p:nvSpPr>
        <p:spPr bwMode="auto">
          <a:xfrm>
            <a:off x="7600950" y="1208088"/>
            <a:ext cx="1079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origin</a:t>
            </a:r>
          </a:p>
          <a:p>
            <a:pPr algn="r"/>
            <a:r>
              <a:rPr lang="en-US" altLang="x-none" sz="2000">
                <a:solidFill>
                  <a:srgbClr val="000000"/>
                </a:solidFill>
                <a:latin typeface="Comic Sans MS" charset="0"/>
              </a:rPr>
              <a:t>servers</a:t>
            </a:r>
            <a:endParaRPr lang="en-US" altLang="x-none">
              <a:solidFill>
                <a:srgbClr val="000000"/>
              </a:solidFill>
            </a:endParaRPr>
          </a:p>
        </p:txBody>
      </p:sp>
      <p:sp>
        <p:nvSpPr>
          <p:cNvPr id="50187" name="Line 51"/>
          <p:cNvSpPr>
            <a:spLocks noChangeShapeType="1"/>
          </p:cNvSpPr>
          <p:nvPr/>
        </p:nvSpPr>
        <p:spPr bwMode="auto">
          <a:xfrm>
            <a:off x="5876925" y="1695450"/>
            <a:ext cx="6667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52"/>
          <p:cNvSpPr>
            <a:spLocks noChangeShapeType="1"/>
          </p:cNvSpPr>
          <p:nvPr/>
        </p:nvSpPr>
        <p:spPr bwMode="auto">
          <a:xfrm flipH="1">
            <a:off x="6505575" y="1733550"/>
            <a:ext cx="9525" cy="2381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53"/>
          <p:cNvSpPr>
            <a:spLocks noChangeShapeType="1"/>
          </p:cNvSpPr>
          <p:nvPr/>
        </p:nvSpPr>
        <p:spPr bwMode="auto">
          <a:xfrm flipH="1">
            <a:off x="6962775" y="1895475"/>
            <a:ext cx="133350" cy="209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54"/>
          <p:cNvSpPr>
            <a:spLocks noChangeShapeType="1"/>
          </p:cNvSpPr>
          <p:nvPr/>
        </p:nvSpPr>
        <p:spPr bwMode="auto">
          <a:xfrm flipH="1" flipV="1">
            <a:off x="7124700" y="2657475"/>
            <a:ext cx="2476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Freeform 55"/>
          <p:cNvSpPr>
            <a:spLocks/>
          </p:cNvSpPr>
          <p:nvPr/>
        </p:nvSpPr>
        <p:spPr bwMode="auto">
          <a:xfrm>
            <a:off x="5162550" y="1689100"/>
            <a:ext cx="2174875" cy="1581150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92" name="Group 56"/>
          <p:cNvGrpSpPr>
            <a:grpSpLocks/>
          </p:cNvGrpSpPr>
          <p:nvPr/>
        </p:nvGrpSpPr>
        <p:grpSpPr bwMode="auto">
          <a:xfrm>
            <a:off x="6145213" y="2890838"/>
            <a:ext cx="501650" cy="233362"/>
            <a:chOff x="3600" y="219"/>
            <a:chExt cx="360" cy="175"/>
          </a:xfrm>
        </p:grpSpPr>
        <p:sp>
          <p:nvSpPr>
            <p:cNvPr id="50236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37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8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39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40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grpSp>
          <p:nvGrpSpPr>
            <p:cNvPr id="50241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246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7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8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42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0243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4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45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193" name="Text Box 70"/>
          <p:cNvSpPr txBox="1">
            <a:spLocks noChangeArrowheads="1"/>
          </p:cNvSpPr>
          <p:nvPr/>
        </p:nvSpPr>
        <p:spPr bwMode="auto">
          <a:xfrm>
            <a:off x="5595938" y="1998663"/>
            <a:ext cx="1079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public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 Internet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194" name="Freeform 71"/>
          <p:cNvSpPr>
            <a:spLocks/>
          </p:cNvSpPr>
          <p:nvPr/>
        </p:nvSpPr>
        <p:spPr bwMode="auto">
          <a:xfrm>
            <a:off x="4732338" y="4059238"/>
            <a:ext cx="2965450" cy="1390650"/>
          </a:xfrm>
          <a:custGeom>
            <a:avLst/>
            <a:gdLst>
              <a:gd name="T0" fmla="*/ 2147483647 w 1868"/>
              <a:gd name="T1" fmla="*/ 2147483647 h 876"/>
              <a:gd name="T2" fmla="*/ 2147483647 w 1868"/>
              <a:gd name="T3" fmla="*/ 2147483647 h 876"/>
              <a:gd name="T4" fmla="*/ 2147483647 w 1868"/>
              <a:gd name="T5" fmla="*/ 2147483647 h 876"/>
              <a:gd name="T6" fmla="*/ 2147483647 w 1868"/>
              <a:gd name="T7" fmla="*/ 2147483647 h 876"/>
              <a:gd name="T8" fmla="*/ 2147483647 w 1868"/>
              <a:gd name="T9" fmla="*/ 2147483647 h 876"/>
              <a:gd name="T10" fmla="*/ 2147483647 w 1868"/>
              <a:gd name="T11" fmla="*/ 2147483647 h 876"/>
              <a:gd name="T12" fmla="*/ 2147483647 w 1868"/>
              <a:gd name="T13" fmla="*/ 2147483647 h 876"/>
              <a:gd name="T14" fmla="*/ 2147483647 w 1868"/>
              <a:gd name="T15" fmla="*/ 2147483647 h 876"/>
              <a:gd name="T16" fmla="*/ 2147483647 w 1868"/>
              <a:gd name="T17" fmla="*/ 2147483647 h 876"/>
              <a:gd name="T18" fmla="*/ 2147483647 w 1868"/>
              <a:gd name="T19" fmla="*/ 2147483647 h 876"/>
              <a:gd name="T20" fmla="*/ 2147483647 w 1868"/>
              <a:gd name="T21" fmla="*/ 2147483647 h 87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868"/>
              <a:gd name="T34" fmla="*/ 0 h 876"/>
              <a:gd name="T35" fmla="*/ 1868 w 1868"/>
              <a:gd name="T36" fmla="*/ 876 h 87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868" h="876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195" name="Object 72"/>
          <p:cNvGraphicFramePr>
            <a:graphicFrameLocks noChangeAspect="1"/>
          </p:cNvGraphicFramePr>
          <p:nvPr/>
        </p:nvGraphicFramePr>
        <p:xfrm>
          <a:off x="4979988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7" name="Clip" r:id="rId4" imgW="1307079" imgH="1083682" progId="MS_ClipArt_Gallery.2">
                  <p:embed/>
                </p:oleObj>
              </mc:Choice>
              <mc:Fallback>
                <p:oleObj name="Clip" r:id="rId4" imgW="1307079" imgH="1083682" progId="MS_ClipArt_Gallery.2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988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6" name="Object 73"/>
          <p:cNvGraphicFramePr>
            <a:graphicFrameLocks noChangeAspect="1"/>
          </p:cNvGraphicFramePr>
          <p:nvPr/>
        </p:nvGraphicFramePr>
        <p:xfrm>
          <a:off x="548481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8" name="Clip" r:id="rId6" imgW="1307079" imgH="1083682" progId="MS_ClipArt_Gallery.2">
                  <p:embed/>
                </p:oleObj>
              </mc:Choice>
              <mc:Fallback>
                <p:oleObj name="Clip" r:id="rId6" imgW="1307079" imgH="1083682" progId="MS_ClipArt_Gallery.2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74"/>
          <p:cNvGraphicFramePr>
            <a:graphicFrameLocks noChangeAspect="1"/>
          </p:cNvGraphicFramePr>
          <p:nvPr/>
        </p:nvGraphicFramePr>
        <p:xfrm>
          <a:off x="6018213" y="4794250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9" name="Clip" r:id="rId7" imgW="1307079" imgH="1083682" progId="MS_ClipArt_Gallery.2">
                  <p:embed/>
                </p:oleObj>
              </mc:Choice>
              <mc:Fallback>
                <p:oleObj name="Clip" r:id="rId7" imgW="1307079" imgH="1083682" progId="MS_ClipArt_Gallery.2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4794250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75"/>
          <p:cNvGraphicFramePr>
            <a:graphicFrameLocks noChangeAspect="1"/>
          </p:cNvGraphicFramePr>
          <p:nvPr/>
        </p:nvGraphicFramePr>
        <p:xfrm>
          <a:off x="6532563" y="4803775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0" name="Clip" r:id="rId8" imgW="1307079" imgH="1083682" progId="MS_ClipArt_Gallery.2">
                  <p:embed/>
                </p:oleObj>
              </mc:Choice>
              <mc:Fallback>
                <p:oleObj name="Clip" r:id="rId8" imgW="1307079" imgH="1083682" progId="MS_ClipArt_Gallery.2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4803775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Line 76"/>
          <p:cNvSpPr>
            <a:spLocks noChangeShapeType="1"/>
          </p:cNvSpPr>
          <p:nvPr/>
        </p:nvSpPr>
        <p:spPr bwMode="auto">
          <a:xfrm>
            <a:off x="5172075" y="4605338"/>
            <a:ext cx="2205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0" name="Line 77"/>
          <p:cNvSpPr>
            <a:spLocks noChangeShapeType="1"/>
          </p:cNvSpPr>
          <p:nvPr/>
        </p:nvSpPr>
        <p:spPr bwMode="auto">
          <a:xfrm>
            <a:off x="5181600" y="4605338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78"/>
          <p:cNvSpPr>
            <a:spLocks noChangeShapeType="1"/>
          </p:cNvSpPr>
          <p:nvPr/>
        </p:nvSpPr>
        <p:spPr bwMode="auto">
          <a:xfrm>
            <a:off x="5691188" y="4614863"/>
            <a:ext cx="0" cy="195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2" name="Line 79"/>
          <p:cNvSpPr>
            <a:spLocks noChangeShapeType="1"/>
          </p:cNvSpPr>
          <p:nvPr/>
        </p:nvSpPr>
        <p:spPr bwMode="auto">
          <a:xfrm>
            <a:off x="6229350" y="4610100"/>
            <a:ext cx="0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3" name="Line 80"/>
          <p:cNvSpPr>
            <a:spLocks noChangeShapeType="1"/>
          </p:cNvSpPr>
          <p:nvPr/>
        </p:nvSpPr>
        <p:spPr bwMode="auto">
          <a:xfrm>
            <a:off x="6729413" y="4610100"/>
            <a:ext cx="0" cy="223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4" name="Line 81"/>
          <p:cNvSpPr>
            <a:spLocks noChangeShapeType="1"/>
          </p:cNvSpPr>
          <p:nvPr/>
        </p:nvSpPr>
        <p:spPr bwMode="auto">
          <a:xfrm>
            <a:off x="7367588" y="4605338"/>
            <a:ext cx="0" cy="223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205" name="Group 82"/>
          <p:cNvGrpSpPr>
            <a:grpSpLocks/>
          </p:cNvGrpSpPr>
          <p:nvPr/>
        </p:nvGrpSpPr>
        <p:grpSpPr bwMode="auto">
          <a:xfrm>
            <a:off x="7142163" y="4689475"/>
            <a:ext cx="347662" cy="695325"/>
            <a:chOff x="4730" y="2897"/>
            <a:chExt cx="219" cy="438"/>
          </a:xfrm>
        </p:grpSpPr>
        <p:sp>
          <p:nvSpPr>
            <p:cNvPr id="50226" name="Freeform 83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227" name="Group 84"/>
            <p:cNvGrpSpPr>
              <a:grpSpLocks/>
            </p:cNvGrpSpPr>
            <p:nvPr/>
          </p:nvGrpSpPr>
          <p:grpSpPr bwMode="auto"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50228" name="AutoShape 85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29" name="Rectangle 86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0" name="Rectangle 87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1" name="AutoShape 88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2" name="Line 89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3" name="Line 90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34" name="Rectangle 91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50235" name="Rectangle 92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0206" name="Group 93"/>
          <p:cNvGrpSpPr>
            <a:grpSpLocks/>
          </p:cNvGrpSpPr>
          <p:nvPr/>
        </p:nvGrpSpPr>
        <p:grpSpPr bwMode="auto">
          <a:xfrm>
            <a:off x="6145213" y="4181475"/>
            <a:ext cx="501650" cy="233363"/>
            <a:chOff x="3600" y="219"/>
            <a:chExt cx="360" cy="175"/>
          </a:xfrm>
        </p:grpSpPr>
        <p:sp>
          <p:nvSpPr>
            <p:cNvPr id="50213" name="Oval 94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4" name="Line 9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5" name="Line 9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Rectangle 97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50217" name="Oval 9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grpSp>
          <p:nvGrpSpPr>
            <p:cNvPr id="50218" name="Group 9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223" name="Line 1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4" name="Line 1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5" name="Line 1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19" name="Group 10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50220" name="Line 10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1" name="Line 10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22" name="Line 10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207" name="Line 107"/>
          <p:cNvSpPr>
            <a:spLocks noChangeShapeType="1"/>
          </p:cNvSpPr>
          <p:nvPr/>
        </p:nvSpPr>
        <p:spPr bwMode="auto">
          <a:xfrm>
            <a:off x="6391275" y="3133725"/>
            <a:ext cx="0" cy="1062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8" name="Line 108"/>
          <p:cNvSpPr>
            <a:spLocks noChangeShapeType="1"/>
          </p:cNvSpPr>
          <p:nvPr/>
        </p:nvSpPr>
        <p:spPr bwMode="auto">
          <a:xfrm>
            <a:off x="6396038" y="4419600"/>
            <a:ext cx="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9" name="Text Box 109"/>
          <p:cNvSpPr txBox="1">
            <a:spLocks noChangeArrowheads="1"/>
          </p:cNvSpPr>
          <p:nvPr/>
        </p:nvSpPr>
        <p:spPr bwMode="auto">
          <a:xfrm>
            <a:off x="4695825" y="3946525"/>
            <a:ext cx="13255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institutional</a:t>
            </a:r>
          </a:p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network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210" name="Text Box 110"/>
          <p:cNvSpPr txBox="1">
            <a:spLocks noChangeArrowheads="1"/>
          </p:cNvSpPr>
          <p:nvPr/>
        </p:nvSpPr>
        <p:spPr bwMode="auto">
          <a:xfrm>
            <a:off x="6667500" y="4294188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000000"/>
                </a:solidFill>
                <a:latin typeface="Comic Sans MS" charset="0"/>
              </a:rPr>
              <a:t>10 Mbps LAN</a:t>
            </a:r>
            <a:endParaRPr lang="en-US" altLang="x-none">
              <a:solidFill>
                <a:srgbClr val="3333CC"/>
              </a:solidFill>
            </a:endParaRPr>
          </a:p>
        </p:txBody>
      </p:sp>
      <p:sp>
        <p:nvSpPr>
          <p:cNvPr id="50211" name="Text Box 111"/>
          <p:cNvSpPr txBox="1">
            <a:spLocks noChangeArrowheads="1"/>
          </p:cNvSpPr>
          <p:nvPr/>
        </p:nvSpPr>
        <p:spPr bwMode="auto">
          <a:xfrm>
            <a:off x="6392863" y="3322638"/>
            <a:ext cx="11953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mic Sans MS" charset="0"/>
              </a:rPr>
              <a:t>1.5 Mbps </a:t>
            </a:r>
          </a:p>
          <a:p>
            <a:pPr algn="l"/>
            <a:r>
              <a:rPr lang="en-US" altLang="x-none" sz="1600" dirty="0">
                <a:solidFill>
                  <a:srgbClr val="000000"/>
                </a:solidFill>
                <a:latin typeface="Comic Sans MS" charset="0"/>
              </a:rPr>
              <a:t>access link</a:t>
            </a:r>
            <a:endParaRPr lang="en-US" altLang="x-none" dirty="0">
              <a:solidFill>
                <a:srgbClr val="3333CC"/>
              </a:solidFill>
            </a:endParaRPr>
          </a:p>
        </p:txBody>
      </p:sp>
      <p:sp>
        <p:nvSpPr>
          <p:cNvPr id="50212" name="Text Box 112"/>
          <p:cNvSpPr txBox="1">
            <a:spLocks noChangeArrowheads="1"/>
          </p:cNvSpPr>
          <p:nvPr/>
        </p:nvSpPr>
        <p:spPr bwMode="auto">
          <a:xfrm>
            <a:off x="6877050" y="5370513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institutional</a:t>
            </a:r>
          </a:p>
          <a:p>
            <a:r>
              <a:rPr lang="en-US" altLang="x-none" sz="1800">
                <a:solidFill>
                  <a:srgbClr val="FF0000"/>
                </a:solidFill>
                <a:latin typeface="Comic Sans MS" charset="0"/>
              </a:rPr>
              <a:t>cache</a:t>
            </a:r>
            <a:endParaRPr lang="en-US" altLang="x-none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56820C-97E9-1945-8E98-AE5AD8AAE9BF}" type="slidenum">
              <a:rPr lang="en-US" altLang="x-none" sz="1400">
                <a:solidFill>
                  <a:srgbClr val="000000"/>
                </a:solidFill>
              </a:rPr>
              <a:pPr/>
              <a:t>31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No Free Lunch: </a:t>
            </a:r>
            <a:r>
              <a:rPr lang="en-US" altLang="zh-CN" sz="2800">
                <a:ea typeface="ＭＳ Ｐゴシック" charset="-128"/>
              </a:rPr>
              <a:t>Problems of </a:t>
            </a:r>
            <a:r>
              <a:rPr lang="en-US" altLang="x-none" sz="2800">
                <a:ea typeface="ＭＳ Ｐゴシック" charset="-128"/>
              </a:rPr>
              <a:t>Web Caching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 major issue of web caching is how to maintain consistency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ways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p</a:t>
            </a:r>
            <a:r>
              <a:rPr lang="en-US" altLang="x-none" dirty="0">
                <a:ea typeface="ＭＳ Ｐゴシック" charset="-128"/>
              </a:rPr>
              <a:t>ull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Web caches periodically pull the web server to see if a document is modified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p</a:t>
            </a:r>
            <a:r>
              <a:rPr lang="en-US" altLang="x-none" dirty="0">
                <a:ea typeface="ＭＳ Ｐゴシック" charset="-128"/>
              </a:rPr>
              <a:t>ush</a:t>
            </a:r>
          </a:p>
          <a:p>
            <a:pPr lvl="2"/>
            <a:r>
              <a:rPr lang="en-US" altLang="zh-CN" dirty="0">
                <a:ea typeface="ＭＳ Ｐゴシック" charset="-128"/>
              </a:rPr>
              <a:t>w</a:t>
            </a:r>
            <a:r>
              <a:rPr lang="en-US" altLang="x-none" dirty="0">
                <a:ea typeface="ＭＳ Ｐゴシック" charset="-128"/>
              </a:rPr>
              <a:t>henever a server gives a copy of a web page to a web cache, they sign a lease with an expiration time; if the web page is modified before the lease, the server notifies the cache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DAC7FCA2-C709-AF40-8B3D-68392155874D}" type="slidenum">
              <a:rPr lang="en-US" altLang="x-none" sz="1400">
                <a:solidFill>
                  <a:srgbClr val="000000"/>
                </a:solidFill>
              </a:rPr>
              <a:pPr/>
              <a:t>32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7" y="374650"/>
            <a:ext cx="8377291" cy="838200"/>
          </a:xfrm>
        </p:spPr>
        <p:txBody>
          <a:bodyPr/>
          <a:lstStyle/>
          <a:p>
            <a:r>
              <a:rPr lang="en-US" altLang="x-none" sz="2800" dirty="0">
                <a:ea typeface="ＭＳ Ｐゴシック" charset="-128"/>
              </a:rPr>
              <a:t>HTTP/1.1: Persistent (</a:t>
            </a:r>
            <a:r>
              <a:rPr lang="en-US" altLang="x-none" sz="2800" dirty="0" err="1">
                <a:ea typeface="ＭＳ Ｐゴシック" charset="-128"/>
              </a:rPr>
              <a:t>keepalive</a:t>
            </a:r>
            <a:r>
              <a:rPr lang="en-US" altLang="x-none" sz="2800" dirty="0">
                <a:ea typeface="ＭＳ Ｐゴシック" charset="-128"/>
              </a:rPr>
              <a:t>/pipelining) HTTP</a:t>
            </a:r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6425" y="1482725"/>
            <a:ext cx="7632700" cy="51228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 HTTP/1.0 allows a single request outstanding, while HTTP/1.1 allows request pipelining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</a:t>
            </a:r>
            <a:r>
              <a:rPr lang="en-US" altLang="x-none" dirty="0">
                <a:ea typeface="ＭＳ Ｐゴシック" charset="-128"/>
              </a:rPr>
              <a:t>n same TCP connection: server parses request, responds, parses new request, …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C</a:t>
            </a:r>
            <a:r>
              <a:rPr lang="en-US" altLang="x-none" dirty="0">
                <a:ea typeface="ＭＳ Ｐゴシック" charset="-128"/>
              </a:rPr>
              <a:t>lient sends requests for all referenced objects as soon as it receives base HTML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Benefit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 F</a:t>
            </a:r>
            <a:r>
              <a:rPr lang="en-US" altLang="x-none" dirty="0">
                <a:ea typeface="ＭＳ Ｐゴシック" charset="-128"/>
              </a:rPr>
              <a:t>ewer RTTs</a:t>
            </a:r>
          </a:p>
          <a:p>
            <a:pPr lvl="1" indent="-342900"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See Joshua </a:t>
            </a:r>
            <a:r>
              <a:rPr lang="en-US" altLang="x-none" dirty="0" err="1">
                <a:ea typeface="ＭＳ Ｐゴシック" charset="-128"/>
              </a:rPr>
              <a:t>Graessley</a:t>
            </a:r>
            <a:r>
              <a:rPr lang="en-US" altLang="x-none" dirty="0">
                <a:ea typeface="ＭＳ Ｐゴシック" charset="-128"/>
              </a:rPr>
              <a:t> WWDC 2012 talk: 3x within iTunes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DB19C22-AD89-DA42-A009-C5A9398334E9}" type="slidenum">
              <a:rPr lang="en-US" altLang="x-none" sz="1400">
                <a:solidFill>
                  <a:srgbClr val="000000"/>
                </a:solidFill>
              </a:rPr>
              <a:pPr/>
              <a:t>33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HTTP/1.0, Keep-Alive, Pipelining</a:t>
            </a:r>
            <a:endParaRPr lang="en-US" altLang="x-none" sz="4400">
              <a:ea typeface="ＭＳ Ｐゴシック" charset="-128"/>
            </a:endParaRPr>
          </a:p>
        </p:txBody>
      </p:sp>
      <p:pic>
        <p:nvPicPr>
          <p:cNvPr id="5837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457325"/>
            <a:ext cx="374015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09700"/>
            <a:ext cx="3059113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4240213"/>
            <a:ext cx="3265488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1474788" y="6456363"/>
            <a:ext cx="7159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1400" i="1"/>
              <a:t>Source: http://chimera.labs.oreilly.com/books/1230000000545/ch11.html</a:t>
            </a:r>
          </a:p>
        </p:txBody>
      </p:sp>
      <p:sp>
        <p:nvSpPr>
          <p:cNvPr id="2" name="Rectangular Callout 1"/>
          <p:cNvSpPr/>
          <p:nvPr/>
        </p:nvSpPr>
        <p:spPr bwMode="auto">
          <a:xfrm>
            <a:off x="7591926" y="4051364"/>
            <a:ext cx="1440949" cy="612648"/>
          </a:xfrm>
          <a:prstGeom prst="wedgeRectCallout">
            <a:avLst>
              <a:gd name="adj1" fmla="val -57572"/>
              <a:gd name="adj2" fmla="val 1960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this the best </a:t>
            </a: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 can do?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32D5B780-4ACE-B141-B74C-62CAFC73AD23}" type="slidenum">
              <a:rPr lang="en-US" altLang="x-none" sz="1400">
                <a:solidFill>
                  <a:srgbClr val="000000"/>
                </a:solidFill>
              </a:rPr>
              <a:pPr/>
              <a:t>34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8428037" cy="838200"/>
          </a:xfrm>
        </p:spPr>
        <p:txBody>
          <a:bodyPr/>
          <a:lstStyle/>
          <a:p>
            <a:r>
              <a:rPr lang="en-US" altLang="x-none" sz="3200" dirty="0">
                <a:ea typeface="ＭＳ Ｐゴシック" charset="-128"/>
              </a:rPr>
              <a:t>HTTP/2 Basic Idea: 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Remove Head-of-Line Blocking in HTTP/1.1</a:t>
            </a:r>
            <a:endParaRPr lang="en-US" altLang="x-none" sz="4400" dirty="0">
              <a:ea typeface="ＭＳ Ｐゴシック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570110"/>
            <a:ext cx="7358062" cy="4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Rectangle 8"/>
          <p:cNvSpPr>
            <a:spLocks noChangeArrowheads="1"/>
          </p:cNvSpPr>
          <p:nvPr/>
        </p:nvSpPr>
        <p:spPr bwMode="auto">
          <a:xfrm>
            <a:off x="0" y="6550025"/>
            <a:ext cx="7158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x-none" sz="1400" i="1" dirty="0"/>
              <a:t>Source: http://</a:t>
            </a:r>
            <a:r>
              <a:rPr lang="en-US" altLang="x-none" sz="1400" i="1" dirty="0" err="1"/>
              <a:t>chimera.labs.oreilly.com</a:t>
            </a:r>
            <a:r>
              <a:rPr lang="en-US" altLang="x-none" sz="1400" i="1" dirty="0"/>
              <a:t>/books/1230000000545/ch11.html</a:t>
            </a:r>
          </a:p>
        </p:txBody>
      </p:sp>
      <p:sp>
        <p:nvSpPr>
          <p:cNvPr id="2" name="Rectangle 1"/>
          <p:cNvSpPr/>
          <p:nvPr/>
        </p:nvSpPr>
        <p:spPr>
          <a:xfrm>
            <a:off x="407975" y="6088360"/>
            <a:ext cx="4919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Demo: https://http2.akamai.com/demo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6179127" y="1577902"/>
            <a:ext cx="2853747" cy="1336259"/>
          </a:xfrm>
          <a:prstGeom prst="wedgeRectCallout">
            <a:avLst>
              <a:gd name="adj1" fmla="val -63818"/>
              <a:gd name="adj2" fmla="val 15874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Data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flows for sequential </a:t>
            </a: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 </a:t>
            </a:r>
            <a:b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parallel: two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requests must be </a:t>
            </a:r>
            <a:b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concurrent.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HTTP/2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423416"/>
            <a:ext cx="8263128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export SSLKEYLOGFILE=/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keylog.txt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Start Chrome, e.g.</a:t>
            </a:r>
            <a:r>
              <a:rPr lang="en-US" altLang="zh-CN" dirty="0"/>
              <a:t>,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Mac:</a:t>
            </a:r>
            <a:r>
              <a:rPr lang="zh-CN" altLang="en-US" dirty="0"/>
              <a:t> </a:t>
            </a:r>
            <a:r>
              <a:rPr lang="en-US" dirty="0"/>
              <a:t>/Applications/Google </a:t>
            </a:r>
            <a:r>
              <a:rPr lang="en-US" dirty="0" err="1"/>
              <a:t>Chrome.app</a:t>
            </a:r>
            <a:r>
              <a:rPr lang="en-US" dirty="0"/>
              <a:t>/Contents/MacOS/Google Chrome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/>
              <a:t>Ubuntu:</a:t>
            </a:r>
            <a:r>
              <a:rPr lang="zh-CN" altLang="en-US" dirty="0"/>
              <a:t> </a:t>
            </a:r>
            <a:r>
              <a:rPr lang="en-US" altLang="zh-CN" dirty="0" err="1"/>
              <a:t>firefox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Visit HTTP/2 pages, such as </a:t>
            </a:r>
            <a:r>
              <a:rPr lang="en-US" altLang="zh-CN" dirty="0">
                <a:ea typeface="ＭＳ Ｐゴシック" charset="-128"/>
                <a:hlinkClick r:id="rId2"/>
              </a:rPr>
              <a:t>https://http2.akamai.com</a:t>
            </a:r>
            <a:endParaRPr lang="en-US" altLang="zh-CN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Wireshark:</a:t>
            </a:r>
            <a:r>
              <a:rPr lang="zh-CN" altLang="en-US" dirty="0">
                <a:ea typeface="ＭＳ Ｐゴシック" charset="-128"/>
              </a:rPr>
              <a:t> </a:t>
            </a:r>
            <a:endParaRPr lang="en-US" altLang="zh-CN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Mac: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Wireshark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preferences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protocol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TSL</a:t>
            </a:r>
          </a:p>
          <a:p>
            <a:pPr marL="457200" lvl="1" indent="0">
              <a:buNone/>
            </a:pPr>
            <a:r>
              <a:rPr lang="en-US" altLang="zh-CN" dirty="0">
                <a:ea typeface="ＭＳ Ｐゴシック" charset="-128"/>
              </a:rPr>
              <a:t>		(pre)-master-secret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log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file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name</a:t>
            </a:r>
            <a:r>
              <a:rPr lang="zh-CN" altLang="en-US" dirty="0">
                <a:ea typeface="ＭＳ Ｐゴシック" charset="-128"/>
              </a:rPr>
              <a:t> </a:t>
            </a:r>
            <a:endParaRPr lang="en-US" altLang="zh-CN" dirty="0">
              <a:ea typeface="ＭＳ Ｐゴシック" charset="-128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Ubuntu: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edit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 err="1">
                <a:ea typeface="ＭＳ Ｐゴシック" charset="-128"/>
              </a:rPr>
              <a:t>perferences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protocol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-&gt;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SSL</a:t>
            </a:r>
          </a:p>
          <a:p>
            <a:pPr marL="457200" lvl="1" indent="0">
              <a:buNone/>
            </a:pPr>
            <a:r>
              <a:rPr lang="en-US" altLang="zh-CN" dirty="0">
                <a:ea typeface="ＭＳ Ｐゴシック" charset="-128"/>
              </a:rPr>
              <a:t>		(pre)-master-secret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log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file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6057B-46B1-BE4B-9474-B57F716CCE5E}" type="slidenum">
              <a:rPr lang="en-US" altLang="x-none" smtClean="0"/>
              <a:pPr/>
              <a:t>35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059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0532980-6C7A-F649-A32A-BDC1C5F74736}" type="slidenum">
              <a:rPr lang="en-US" altLang="x-none" sz="1400">
                <a:solidFill>
                  <a:srgbClr val="000000"/>
                </a:solidFill>
              </a:rPr>
              <a:pPr/>
              <a:t>36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 dirty="0">
                <a:ea typeface="ＭＳ Ｐゴシック" charset="-128"/>
              </a:rPr>
              <a:t>HTTP/2 Design: Multi-Streams</a:t>
            </a:r>
            <a:endParaRPr lang="en-US" altLang="x-none" sz="2800" dirty="0">
              <a:ea typeface="ＭＳ Ｐゴシック" charset="-128"/>
            </a:endParaRP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2250"/>
            <a:ext cx="9144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4088067" y="6396038"/>
            <a:ext cx="4300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dirty="0"/>
              <a:t>https://</a:t>
            </a:r>
            <a:r>
              <a:rPr lang="en-US" altLang="x-none" dirty="0" err="1"/>
              <a:t>tools.ietf.org</a:t>
            </a:r>
            <a:r>
              <a:rPr lang="en-US" altLang="x-none" dirty="0"/>
              <a:t>/html/rfc7540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8975"/>
            <a:ext cx="914400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6350" y="5795963"/>
            <a:ext cx="3013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latin typeface="Comic Sans MS" charset="0"/>
              </a:rPr>
              <a:t>HTTP/2 Binary Framing</a:t>
            </a:r>
            <a:endParaRPr lang="en-US" altLang="x-none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9045E-F716-5B48-988B-9F640CD4C199}"/>
              </a:ext>
            </a:extLst>
          </p:cNvPr>
          <p:cNvSpPr/>
          <p:nvPr/>
        </p:nvSpPr>
        <p:spPr>
          <a:xfrm>
            <a:off x="89384" y="6411004"/>
            <a:ext cx="28216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hpbn.co</a:t>
            </a:r>
            <a:r>
              <a:rPr lang="en-US" dirty="0"/>
              <a:t>/http2/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64CFECC-9AC3-A847-ACDD-BF21368124C1}" type="slidenum">
              <a:rPr lang="en-US" altLang="x-none" sz="1400">
                <a:solidFill>
                  <a:srgbClr val="000000"/>
                </a:solidFill>
              </a:rPr>
              <a:pPr/>
              <a:t>37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Header Compression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86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0"/>
            <a:ext cx="914400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0E687311-802A-004A-B7A5-A32E1F0A53F5}" type="slidenum">
              <a:rPr lang="en-US" altLang="x-none" sz="1400">
                <a:solidFill>
                  <a:srgbClr val="000000"/>
                </a:solidFill>
              </a:rPr>
              <a:pPr/>
              <a:t>38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Stream Dependency and Weights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656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900"/>
            <a:ext cx="9144000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C2FAD659-18B2-C749-AE69-4D749556652A}" type="slidenum">
              <a:rPr lang="en-US" altLang="x-none" sz="1400">
                <a:solidFill>
                  <a:srgbClr val="000000"/>
                </a:solidFill>
              </a:rPr>
              <a:pPr/>
              <a:t>39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2800">
                <a:ea typeface="ＭＳ Ｐゴシック" charset="-128"/>
              </a:rPr>
              <a:t>HTTP/2 Server Push</a:t>
            </a:r>
            <a:endParaRPr lang="en-US" altLang="x-none" sz="2800">
              <a:ea typeface="ＭＳ Ｐゴシック" charset="-128"/>
            </a:endParaRPr>
          </a:p>
        </p:txBody>
      </p:sp>
      <p:pic>
        <p:nvPicPr>
          <p:cNvPr id="6451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9144000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4E78E9F-04FA-9542-BE3D-5AA53313C3E2}" type="slidenum">
              <a:rPr lang="en-US" altLang="x-none" sz="1400">
                <a:solidFill>
                  <a:srgbClr val="000000"/>
                </a:solidFill>
              </a:rPr>
              <a:pPr/>
              <a:t>4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228600"/>
            <a:ext cx="8216900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Recap: FTP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5138" y="1444625"/>
            <a:ext cx="506888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stateful protocol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state established by commands such as</a:t>
            </a:r>
          </a:p>
          <a:p>
            <a:pPr lvl="2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USER/PASS, CWD, TYPE</a:t>
            </a:r>
          </a:p>
          <a:p>
            <a:pPr lvl="2">
              <a:lnSpc>
                <a:spcPct val="90000"/>
              </a:lnSpc>
            </a:pPr>
            <a:endParaRPr lang="en-US" altLang="zh-CN" sz="2400" dirty="0">
              <a:ea typeface="宋体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宋体" charset="-122"/>
              </a:rPr>
              <a:t>Multiple </a:t>
            </a:r>
            <a:r>
              <a:rPr lang="en-US" altLang="x-none" dirty="0">
                <a:ea typeface="ＭＳ Ｐゴシック" charset="-128"/>
              </a:rPr>
              <a:t>TCP connections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A control connection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dirty="0">
                <a:ea typeface="ＭＳ Ｐゴシック" charset="-128"/>
              </a:rPr>
              <a:t>Data connections</a:t>
            </a:r>
          </a:p>
          <a:p>
            <a:pPr lvl="2">
              <a:lnSpc>
                <a:spcPct val="90000"/>
              </a:lnSpc>
            </a:pPr>
            <a:r>
              <a:rPr lang="en-US" altLang="x-none" dirty="0">
                <a:ea typeface="ＭＳ Ｐゴシック" charset="-128"/>
              </a:rPr>
              <a:t>Two approaches: PORT </a:t>
            </a:r>
            <a:br>
              <a:rPr lang="en-US" altLang="x-none" dirty="0">
                <a:ea typeface="ＭＳ Ｐゴシック" charset="-128"/>
              </a:rPr>
            </a:br>
            <a:r>
              <a:rPr lang="en-US" altLang="x-none" dirty="0">
                <a:ea typeface="ＭＳ Ｐゴシック" charset="-128"/>
              </a:rPr>
              <a:t>vs PASV</a:t>
            </a:r>
          </a:p>
          <a:p>
            <a:pPr lvl="2">
              <a:lnSpc>
                <a:spcPct val="90000"/>
              </a:lnSpc>
            </a:pPr>
            <a:r>
              <a:rPr lang="en-US" altLang="x-none" dirty="0" err="1">
                <a:ea typeface="ＭＳ Ｐゴシック" charset="-128"/>
              </a:rPr>
              <a:t>GridFTP</a:t>
            </a:r>
            <a:r>
              <a:rPr lang="en-US" altLang="x-none" dirty="0">
                <a:ea typeface="ＭＳ Ｐゴシック" charset="-128"/>
              </a:rPr>
              <a:t>: concurrent data connections; block data transfer mode</a:t>
            </a:r>
          </a:p>
        </p:txBody>
      </p: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5100638" y="1762125"/>
            <a:ext cx="4124325" cy="4478338"/>
            <a:chOff x="485775" y="1747838"/>
            <a:chExt cx="4124325" cy="4478337"/>
          </a:xfrm>
        </p:grpSpPr>
        <p:graphicFrame>
          <p:nvGraphicFramePr>
            <p:cNvPr id="33797" name="Object 2"/>
            <p:cNvGraphicFramePr>
              <a:graphicFrameLocks noChangeAspect="1"/>
            </p:cNvGraphicFramePr>
            <p:nvPr/>
          </p:nvGraphicFramePr>
          <p:xfrm>
            <a:off x="563703" y="2892425"/>
            <a:ext cx="781050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83" name="Clip" r:id="rId4" imgW="1307079" imgH="1083682" progId="MS_ClipArt_Gallery.2">
                    <p:embed/>
                  </p:oleObj>
                </mc:Choice>
                <mc:Fallback>
                  <p:oleObj name="Clip" r:id="rId4" imgW="1307079" imgH="1083682" progId="MS_ClipArt_Gallery.2">
                    <p:embed/>
                    <p:pic>
                      <p:nvPicPr>
                        <p:cNvPr id="3379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703" y="2892425"/>
                          <a:ext cx="781050" cy="973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798" name="Group 8"/>
            <p:cNvGrpSpPr>
              <a:grpSpLocks/>
            </p:cNvGrpSpPr>
            <p:nvPr/>
          </p:nvGrpSpPr>
          <p:grpSpPr bwMode="auto">
            <a:xfrm>
              <a:off x="3935413" y="2435225"/>
              <a:ext cx="387350" cy="1508125"/>
              <a:chOff x="4180" y="783"/>
              <a:chExt cx="150" cy="307"/>
            </a:xfrm>
          </p:grpSpPr>
          <p:sp>
            <p:nvSpPr>
              <p:cNvPr id="33814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5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6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7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8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9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0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33821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799" name="Text Box 15"/>
            <p:cNvSpPr txBox="1">
              <a:spLocks noChangeArrowheads="1"/>
            </p:cNvSpPr>
            <p:nvPr/>
          </p:nvSpPr>
          <p:spPr bwMode="auto">
            <a:xfrm>
              <a:off x="485775" y="1830388"/>
              <a:ext cx="84772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client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0" name="Text Box 16"/>
            <p:cNvSpPr txBox="1">
              <a:spLocks noChangeArrowheads="1"/>
            </p:cNvSpPr>
            <p:nvPr/>
          </p:nvSpPr>
          <p:spPr bwMode="auto">
            <a:xfrm>
              <a:off x="3654425" y="1747838"/>
              <a:ext cx="955675" cy="1462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FTP</a:t>
              </a:r>
            </a:p>
            <a:p>
              <a:r>
                <a:rPr lang="en-US" altLang="x-none" sz="2000">
                  <a:solidFill>
                    <a:srgbClr val="000000"/>
                  </a:solidFill>
                  <a:latin typeface="Comic Sans MS" charset="0"/>
                </a:rPr>
                <a:t>server</a:t>
              </a:r>
            </a:p>
          </p:txBody>
        </p:sp>
        <p:sp>
          <p:nvSpPr>
            <p:cNvPr id="33801" name="Line 17"/>
            <p:cNvSpPr>
              <a:spLocks noChangeShapeType="1"/>
            </p:cNvSpPr>
            <p:nvPr/>
          </p:nvSpPr>
          <p:spPr bwMode="auto">
            <a:xfrm>
              <a:off x="1333500" y="283051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18"/>
            <p:cNvSpPr>
              <a:spLocks noChangeShapeType="1"/>
            </p:cNvSpPr>
            <p:nvPr/>
          </p:nvSpPr>
          <p:spPr bwMode="auto">
            <a:xfrm flipV="1">
              <a:off x="1358062" y="4299991"/>
              <a:ext cx="25622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Text Box 20"/>
            <p:cNvSpPr txBox="1">
              <a:spLocks noChangeArrowheads="1"/>
            </p:cNvSpPr>
            <p:nvPr/>
          </p:nvSpPr>
          <p:spPr bwMode="auto">
            <a:xfrm>
              <a:off x="1595438" y="5111750"/>
              <a:ext cx="240982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Server initiates TCP data connection</a:t>
              </a:r>
            </a:p>
            <a:p>
              <a:r>
                <a:rPr lang="en-US" altLang="x-none" sz="1600">
                  <a:solidFill>
                    <a:srgbClr val="FF0000"/>
                  </a:solidFill>
                  <a:latin typeface="Comic Sans MS" charset="0"/>
                </a:rPr>
                <a:t>server:20  clientip:cport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4" name="Text Box 20"/>
            <p:cNvSpPr txBox="1">
              <a:spLocks noChangeArrowheads="1"/>
            </p:cNvSpPr>
            <p:nvPr/>
          </p:nvSpPr>
          <p:spPr bwMode="auto">
            <a:xfrm>
              <a:off x="1458569" y="400515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PORT clientip:cport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05" name="Line 18"/>
            <p:cNvSpPr>
              <a:spLocks noChangeShapeType="1"/>
            </p:cNvSpPr>
            <p:nvPr/>
          </p:nvSpPr>
          <p:spPr bwMode="auto">
            <a:xfrm flipV="1">
              <a:off x="1384300" y="4852988"/>
              <a:ext cx="2562225" cy="206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20"/>
            <p:cNvSpPr txBox="1">
              <a:spLocks noChangeArrowheads="1"/>
            </p:cNvSpPr>
            <p:nvPr/>
          </p:nvSpPr>
          <p:spPr bwMode="auto">
            <a:xfrm>
              <a:off x="1485900" y="4502720"/>
              <a:ext cx="24098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solidFill>
                    <a:srgbClr val="000000"/>
                  </a:solidFill>
                  <a:latin typeface="Comic Sans MS" charset="0"/>
                </a:rPr>
                <a:t>RETR index.html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33807" name="Line 17"/>
            <p:cNvSpPr>
              <a:spLocks noChangeShapeType="1"/>
            </p:cNvSpPr>
            <p:nvPr/>
          </p:nvSpPr>
          <p:spPr bwMode="auto">
            <a:xfrm>
              <a:off x="1408113" y="5135563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Text Box 20"/>
            <p:cNvSpPr txBox="1">
              <a:spLocks noChangeArrowheads="1"/>
            </p:cNvSpPr>
            <p:nvPr/>
          </p:nvSpPr>
          <p:spPr bwMode="auto">
            <a:xfrm>
              <a:off x="1397000" y="245586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USER xxx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1360488" y="33940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20"/>
            <p:cNvSpPr txBox="1">
              <a:spLocks noChangeArrowheads="1"/>
            </p:cNvSpPr>
            <p:nvPr/>
          </p:nvSpPr>
          <p:spPr bwMode="auto">
            <a:xfrm>
              <a:off x="1422400" y="302101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PASS xxx 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11" name="Line 17"/>
            <p:cNvSpPr>
              <a:spLocks noChangeShapeType="1"/>
            </p:cNvSpPr>
            <p:nvPr/>
          </p:nvSpPr>
          <p:spPr bwMode="auto">
            <a:xfrm>
              <a:off x="1422400" y="6226175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1420956" y="3516523"/>
              <a:ext cx="24098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>
                  <a:latin typeface="Comic Sans MS" charset="0"/>
                </a:rPr>
                <a:t>CWD home</a:t>
              </a:r>
              <a:endParaRPr lang="en-US" altLang="x-none" sz="1800">
                <a:latin typeface="Comic Sans MS" charset="0"/>
              </a:endParaRPr>
            </a:p>
          </p:txBody>
        </p:sp>
        <p:sp>
          <p:nvSpPr>
            <p:cNvPr id="33813" name="Line 17"/>
            <p:cNvSpPr>
              <a:spLocks noChangeShapeType="1"/>
            </p:cNvSpPr>
            <p:nvPr/>
          </p:nvSpPr>
          <p:spPr bwMode="auto">
            <a:xfrm>
              <a:off x="1326862" y="3840372"/>
              <a:ext cx="25622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7919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813029-1609-DF46-B47B-932562575612}" type="slidenum">
              <a:rPr lang="en-US" altLang="x-none" sz="1400"/>
              <a:pPr/>
              <a:t>40</a:t>
            </a:fld>
            <a:endParaRPr lang="en-US" altLang="x-none" sz="140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01013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 “acceleration”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Network server design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charset="-128"/>
              </a:rPr>
              <a:t>WebServer Implementation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74754" name="Group 19"/>
          <p:cNvGrpSpPr>
            <a:grpSpLocks/>
          </p:cNvGrpSpPr>
          <p:nvPr/>
        </p:nvGrpSpPr>
        <p:grpSpPr bwMode="auto">
          <a:xfrm>
            <a:off x="4803775" y="1501775"/>
            <a:ext cx="3375025" cy="4386263"/>
            <a:chOff x="427" y="1018"/>
            <a:chExt cx="2126" cy="2763"/>
          </a:xfrm>
        </p:grpSpPr>
        <p:sp>
          <p:nvSpPr>
            <p:cNvPr id="74768" name="Rectangle 7"/>
            <p:cNvSpPr>
              <a:spLocks noChangeArrowheads="1"/>
            </p:cNvSpPr>
            <p:nvPr/>
          </p:nvSpPr>
          <p:spPr bwMode="auto">
            <a:xfrm>
              <a:off x="500" y="1334"/>
              <a:ext cx="2053" cy="24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74769" name="Text Box 8"/>
            <p:cNvSpPr txBox="1">
              <a:spLocks noChangeArrowheads="1"/>
            </p:cNvSpPr>
            <p:nvPr/>
          </p:nvSpPr>
          <p:spPr bwMode="auto">
            <a:xfrm>
              <a:off x="427" y="1215"/>
              <a:ext cx="7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000">
                  <a:solidFill>
                    <a:srgbClr val="000000"/>
                  </a:solidFill>
                  <a:latin typeface="Comic Sans MS" charset="0"/>
                </a:rPr>
                <a:t>TCP socket space</a:t>
              </a:r>
            </a:p>
          </p:txBody>
        </p:sp>
        <p:grpSp>
          <p:nvGrpSpPr>
            <p:cNvPr id="74770" name="Group 9"/>
            <p:cNvGrpSpPr>
              <a:grpSpLocks/>
            </p:cNvGrpSpPr>
            <p:nvPr/>
          </p:nvGrpSpPr>
          <p:grpSpPr bwMode="auto">
            <a:xfrm>
              <a:off x="558" y="1436"/>
              <a:ext cx="1928" cy="605"/>
              <a:chOff x="625" y="1436"/>
              <a:chExt cx="1786" cy="576"/>
            </a:xfrm>
          </p:grpSpPr>
          <p:sp>
            <p:nvSpPr>
              <p:cNvPr id="74778" name="Rectangle 10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9" name="Text Box 11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116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6789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 </a:t>
                </a:r>
                <a:b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</a:b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sp>
          <p:nvSpPr>
            <p:cNvPr id="74771" name="Text Box 12"/>
            <p:cNvSpPr txBox="1">
              <a:spLocks noChangeArrowheads="1"/>
            </p:cNvSpPr>
            <p:nvPr/>
          </p:nvSpPr>
          <p:spPr bwMode="auto">
            <a:xfrm>
              <a:off x="1151" y="1018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3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2.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5</a:t>
              </a:r>
              <a:b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</a:b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128.36.2</a:t>
              </a:r>
              <a:r>
                <a:rPr lang="en-US" altLang="zh-CN" sz="1200">
                  <a:solidFill>
                    <a:srgbClr val="000000"/>
                  </a:solidFill>
                  <a:latin typeface="Comic Sans MS" charset="0"/>
                </a:rPr>
                <a:t>30</a:t>
              </a:r>
              <a:r>
                <a:rPr lang="en-US" altLang="x-none" sz="1200">
                  <a:solidFill>
                    <a:srgbClr val="000000"/>
                  </a:solidFill>
                  <a:latin typeface="Comic Sans MS" charset="0"/>
                </a:rPr>
                <a:t>.2</a:t>
              </a:r>
            </a:p>
          </p:txBody>
        </p:sp>
        <p:grpSp>
          <p:nvGrpSpPr>
            <p:cNvPr id="74772" name="Group 13"/>
            <p:cNvGrpSpPr>
              <a:grpSpLocks/>
            </p:cNvGrpSpPr>
            <p:nvPr/>
          </p:nvGrpSpPr>
          <p:grpSpPr bwMode="auto">
            <a:xfrm>
              <a:off x="568" y="3017"/>
              <a:ext cx="1926" cy="617"/>
              <a:chOff x="670" y="2989"/>
              <a:chExt cx="1783" cy="617"/>
            </a:xfrm>
          </p:grpSpPr>
          <p:sp>
            <p:nvSpPr>
              <p:cNvPr id="74776" name="Rectangle 14"/>
              <p:cNvSpPr>
                <a:spLocks noChangeArrowheads="1"/>
              </p:cNvSpPr>
              <p:nvPr/>
            </p:nvSpPr>
            <p:spPr bwMode="auto">
              <a:xfrm>
                <a:off x="670" y="2989"/>
                <a:ext cx="1783" cy="61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7" name="Text Box 15"/>
              <p:cNvSpPr txBox="1">
                <a:spLocks noChangeArrowheads="1"/>
              </p:cNvSpPr>
              <p:nvPr/>
            </p:nvSpPr>
            <p:spPr bwMode="auto">
              <a:xfrm>
                <a:off x="714" y="3032"/>
                <a:ext cx="1094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listening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{*.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2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5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, 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*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.*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completed connection queue: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  <p:grpSp>
          <p:nvGrpSpPr>
            <p:cNvPr id="74773" name="Group 16"/>
            <p:cNvGrpSpPr>
              <a:grpSpLocks/>
            </p:cNvGrpSpPr>
            <p:nvPr/>
          </p:nvGrpSpPr>
          <p:grpSpPr bwMode="auto">
            <a:xfrm>
              <a:off x="570" y="2134"/>
              <a:ext cx="1972" cy="605"/>
              <a:chOff x="625" y="1436"/>
              <a:chExt cx="1827" cy="576"/>
            </a:xfrm>
          </p:grpSpPr>
          <p:sp>
            <p:nvSpPr>
              <p:cNvPr id="74774" name="Rectangle 17"/>
              <p:cNvSpPr>
                <a:spLocks noChangeArrowheads="1"/>
              </p:cNvSpPr>
              <p:nvPr/>
            </p:nvSpPr>
            <p:spPr bwMode="auto">
              <a:xfrm>
                <a:off x="628" y="1436"/>
                <a:ext cx="1783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74775" name="Text Box 18"/>
              <p:cNvSpPr txBox="1">
                <a:spLocks noChangeArrowheads="1"/>
              </p:cNvSpPr>
              <p:nvPr/>
            </p:nvSpPr>
            <p:spPr bwMode="auto">
              <a:xfrm>
                <a:off x="625" y="1445"/>
                <a:ext cx="1827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state: 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established</a:t>
                </a:r>
                <a:endParaRPr lang="en-US" altLang="x-none" sz="1000">
                  <a:solidFill>
                    <a:srgbClr val="000000"/>
                  </a:solidFill>
                  <a:latin typeface="Comic Sans MS" charset="0"/>
                </a:endParaRP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address:  {128.36.2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3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2.</a:t>
                </a:r>
                <a:r>
                  <a:rPr lang="en-US" altLang="zh-CN" sz="1000">
                    <a:solidFill>
                      <a:srgbClr val="000000"/>
                    </a:solidFill>
                    <a:latin typeface="Comic Sans MS" charset="0"/>
                  </a:rPr>
                  <a:t>5:</a:t>
                </a:r>
                <a:r>
                  <a:rPr lang="en-US" altLang="zh-CN" sz="1000" b="1">
                    <a:solidFill>
                      <a:srgbClr val="000000"/>
                    </a:solidFill>
                    <a:latin typeface="Comic Sans MS" charset="0"/>
                  </a:rPr>
                  <a:t>6789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, 198.69.10.10.</a:t>
                </a:r>
                <a:r>
                  <a:rPr lang="en-US" altLang="x-none" sz="1000" b="1">
                    <a:solidFill>
                      <a:srgbClr val="000000"/>
                    </a:solidFill>
                    <a:latin typeface="Comic Sans MS" charset="0"/>
                  </a:rPr>
                  <a:t>1500</a:t>
                </a:r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}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sendbuf:</a:t>
                </a:r>
              </a:p>
              <a:p>
                <a:pPr algn="l"/>
                <a:r>
                  <a:rPr lang="en-US" altLang="x-none" sz="1000">
                    <a:solidFill>
                      <a:srgbClr val="000000"/>
                    </a:solidFill>
                    <a:latin typeface="Comic Sans MS" charset="0"/>
                  </a:rPr>
                  <a:t>recvbuf:</a:t>
                </a:r>
              </a:p>
            </p:txBody>
          </p:sp>
        </p:grpSp>
      </p:grpSp>
      <p:sp>
        <p:nvSpPr>
          <p:cNvPr id="74755" name="Rectangle 20"/>
          <p:cNvSpPr>
            <a:spLocks noChangeArrowheads="1"/>
          </p:cNvSpPr>
          <p:nvPr/>
        </p:nvSpPr>
        <p:spPr bwMode="auto">
          <a:xfrm>
            <a:off x="976312" y="2520186"/>
            <a:ext cx="2768600" cy="401638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r>
              <a:rPr lang="en-US" altLang="zh-CN" sz="2000" dirty="0">
                <a:solidFill>
                  <a:srgbClr val="000000"/>
                </a:solidFill>
              </a:rPr>
              <a:t> = accept()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6" name="Rectangle 22"/>
          <p:cNvSpPr>
            <a:spLocks noChangeArrowheads="1"/>
          </p:cNvSpPr>
          <p:nvPr/>
        </p:nvSpPr>
        <p:spPr bwMode="auto">
          <a:xfrm>
            <a:off x="954087" y="1433870"/>
            <a:ext cx="2767013" cy="7078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create </a:t>
            </a:r>
            <a:r>
              <a:rPr lang="en-US" altLang="zh-CN" sz="2000" dirty="0" err="1">
                <a:solidFill>
                  <a:srgbClr val="000000"/>
                </a:solidFill>
              </a:rPr>
              <a:t>ServerSocket</a:t>
            </a:r>
            <a:r>
              <a:rPr lang="en-US" altLang="zh-CN" sz="2000" dirty="0">
                <a:solidFill>
                  <a:srgbClr val="000000"/>
                </a:solidFill>
              </a:rPr>
              <a:t>(6789)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7" name="Rectangle 25"/>
          <p:cNvSpPr>
            <a:spLocks noChangeArrowheads="1"/>
          </p:cNvSpPr>
          <p:nvPr/>
        </p:nvSpPr>
        <p:spPr bwMode="auto">
          <a:xfrm>
            <a:off x="1013579" y="5281493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write file to </a:t>
            </a:r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58" name="Rectangle 26"/>
          <p:cNvSpPr>
            <a:spLocks noChangeArrowheads="1"/>
          </p:cNvSpPr>
          <p:nvPr/>
        </p:nvSpPr>
        <p:spPr bwMode="auto">
          <a:xfrm>
            <a:off x="1031795" y="6103858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close connSocket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74759" name="Line 27"/>
          <p:cNvSpPr>
            <a:spLocks noChangeShapeType="1"/>
          </p:cNvSpPr>
          <p:nvPr/>
        </p:nvSpPr>
        <p:spPr bwMode="auto">
          <a:xfrm>
            <a:off x="2333625" y="2152720"/>
            <a:ext cx="0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0" name="Line 28"/>
          <p:cNvSpPr>
            <a:spLocks noChangeShapeType="1"/>
          </p:cNvSpPr>
          <p:nvPr/>
        </p:nvSpPr>
        <p:spPr bwMode="auto">
          <a:xfrm>
            <a:off x="2328862" y="2902774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2" name="Line 30"/>
          <p:cNvSpPr>
            <a:spLocks noChangeShapeType="1"/>
          </p:cNvSpPr>
          <p:nvPr/>
        </p:nvSpPr>
        <p:spPr bwMode="auto">
          <a:xfrm>
            <a:off x="2330906" y="4906199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3" name="Line 31"/>
          <p:cNvSpPr>
            <a:spLocks noChangeShapeType="1"/>
          </p:cNvSpPr>
          <p:nvPr/>
        </p:nvSpPr>
        <p:spPr bwMode="auto">
          <a:xfrm>
            <a:off x="2304673" y="5771227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74765" name="Text Box 33"/>
          <p:cNvSpPr txBox="1">
            <a:spLocks noChangeArrowheads="1"/>
          </p:cNvSpPr>
          <p:nvPr/>
        </p:nvSpPr>
        <p:spPr bwMode="auto">
          <a:xfrm>
            <a:off x="4203700" y="6165850"/>
            <a:ext cx="44656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/>
            <a:r>
              <a:rPr lang="en-US" altLang="zh-CN" sz="1800">
                <a:solidFill>
                  <a:srgbClr val="000000"/>
                </a:solidFill>
                <a:latin typeface="Comic Sans MS" charset="0"/>
              </a:rPr>
              <a:t>Discussion: what does each step do and </a:t>
            </a:r>
            <a:br>
              <a:rPr lang="en-US" altLang="zh-CN" sz="1800">
                <a:solidFill>
                  <a:srgbClr val="000000"/>
                </a:solidFill>
                <a:latin typeface="Comic Sans MS" charset="0"/>
              </a:rPr>
            </a:br>
            <a:r>
              <a:rPr lang="en-US" altLang="zh-CN" sz="1800">
                <a:solidFill>
                  <a:srgbClr val="000000"/>
                </a:solidFill>
                <a:latin typeface="Comic Sans MS" charset="0"/>
              </a:rPr>
              <a:t>how long does it take?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74766" name="Rectangle 23"/>
          <p:cNvSpPr>
            <a:spLocks noChangeArrowheads="1"/>
          </p:cNvSpPr>
          <p:nvPr/>
        </p:nvSpPr>
        <p:spPr bwMode="auto">
          <a:xfrm>
            <a:off x="984250" y="3233044"/>
            <a:ext cx="2768600" cy="70788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read request from </a:t>
            </a:r>
            <a:r>
              <a:rPr lang="en-US" altLang="zh-CN" sz="2000" dirty="0" err="1">
                <a:solidFill>
                  <a:srgbClr val="000000"/>
                </a:solidFill>
              </a:rPr>
              <a:t>connSocket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sp>
        <p:nvSpPr>
          <p:cNvPr id="74767" name="Rectangle 24"/>
          <p:cNvSpPr>
            <a:spLocks noChangeArrowheads="1"/>
          </p:cNvSpPr>
          <p:nvPr/>
        </p:nvSpPr>
        <p:spPr bwMode="auto">
          <a:xfrm>
            <a:off x="1022350" y="4393406"/>
            <a:ext cx="2768600" cy="40011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>
                <a:solidFill>
                  <a:srgbClr val="000000"/>
                </a:solidFill>
              </a:rPr>
              <a:t>read local file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563781" y="2334082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2328326" y="4004714"/>
            <a:ext cx="0" cy="347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9CEA6EF6-AFFC-E54F-836E-F35E3CB8C9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41</a:t>
            </a:fld>
            <a:endParaRPr lang="en-US" altLang="x-non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Try </a:t>
            </a:r>
            <a:r>
              <a:rPr lang="en-US" dirty="0" err="1"/>
              <a:t>TCPServer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Start two </a:t>
            </a:r>
            <a:r>
              <a:rPr lang="en-US" dirty="0" err="1"/>
              <a:t>TCPClient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Client 1 starts early but stops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Client 2 starts later but inputs first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36057B-46B1-BE4B-9474-B57F716CCE5E}" type="slidenum">
              <a:rPr lang="en-US" altLang="x-none" smtClean="0"/>
              <a:pPr/>
              <a:t>42</a:t>
            </a:fld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93951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x-none">
                <a:ea typeface="ＭＳ Ｐゴシック" charset="-128"/>
              </a:rPr>
              <a:t>Server Processing Steps</a:t>
            </a:r>
          </a:p>
        </p:txBody>
      </p:sp>
      <p:grpSp>
        <p:nvGrpSpPr>
          <p:cNvPr id="76802" name="Group 3"/>
          <p:cNvGrpSpPr>
            <a:grpSpLocks/>
          </p:cNvGrpSpPr>
          <p:nvPr/>
        </p:nvGrpSpPr>
        <p:grpSpPr bwMode="auto">
          <a:xfrm>
            <a:off x="3505200" y="1066800"/>
            <a:ext cx="2819400" cy="5029200"/>
            <a:chOff x="2208" y="432"/>
            <a:chExt cx="1776" cy="3168"/>
          </a:xfrm>
        </p:grpSpPr>
        <p:sp>
          <p:nvSpPr>
            <p:cNvPr id="76810" name="Rectangle 4"/>
            <p:cNvSpPr>
              <a:spLocks noChangeArrowheads="1"/>
            </p:cNvSpPr>
            <p:nvPr/>
          </p:nvSpPr>
          <p:spPr bwMode="auto">
            <a:xfrm>
              <a:off x="2208" y="720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Accept Client</a:t>
              </a:r>
            </a:p>
            <a:p>
              <a:r>
                <a:rPr lang="en-US" altLang="x-none" sz="2000"/>
                <a:t>Connection</a:t>
              </a:r>
            </a:p>
          </p:txBody>
        </p:sp>
        <p:sp>
          <p:nvSpPr>
            <p:cNvPr id="76811" name="Rectangle 5"/>
            <p:cNvSpPr>
              <a:spLocks noChangeArrowheads="1"/>
            </p:cNvSpPr>
            <p:nvPr/>
          </p:nvSpPr>
          <p:spPr bwMode="auto">
            <a:xfrm>
              <a:off x="2208" y="1344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Read</a:t>
              </a:r>
            </a:p>
            <a:p>
              <a:r>
                <a:rPr lang="en-US" altLang="x-none" sz="2000"/>
                <a:t>Request</a:t>
              </a:r>
            </a:p>
          </p:txBody>
        </p:sp>
        <p:sp>
          <p:nvSpPr>
            <p:cNvPr id="76812" name="Rectangle 6"/>
            <p:cNvSpPr>
              <a:spLocks noChangeArrowheads="1"/>
            </p:cNvSpPr>
            <p:nvPr/>
          </p:nvSpPr>
          <p:spPr bwMode="auto">
            <a:xfrm>
              <a:off x="2208" y="1968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Find</a:t>
              </a:r>
            </a:p>
            <a:p>
              <a:r>
                <a:rPr lang="en-US" altLang="x-none" sz="2000"/>
                <a:t>File</a:t>
              </a:r>
            </a:p>
          </p:txBody>
        </p:sp>
        <p:sp>
          <p:nvSpPr>
            <p:cNvPr id="76813" name="Rectangle 7"/>
            <p:cNvSpPr>
              <a:spLocks noChangeArrowheads="1"/>
            </p:cNvSpPr>
            <p:nvPr/>
          </p:nvSpPr>
          <p:spPr bwMode="auto">
            <a:xfrm>
              <a:off x="2208" y="2592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Send</a:t>
              </a:r>
            </a:p>
            <a:p>
              <a:r>
                <a:rPr lang="en-US" altLang="x-none" sz="2000"/>
                <a:t>Response Header</a:t>
              </a:r>
            </a:p>
          </p:txBody>
        </p:sp>
        <p:sp>
          <p:nvSpPr>
            <p:cNvPr id="76814" name="Rectangle 8"/>
            <p:cNvSpPr>
              <a:spLocks noChangeArrowheads="1"/>
            </p:cNvSpPr>
            <p:nvPr/>
          </p:nvSpPr>
          <p:spPr bwMode="auto">
            <a:xfrm>
              <a:off x="2208" y="2976"/>
              <a:ext cx="129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2000"/>
                <a:t>Read File</a:t>
              </a:r>
            </a:p>
            <a:p>
              <a:r>
                <a:rPr lang="en-US" altLang="x-none" sz="2000"/>
                <a:t>Send Data</a:t>
              </a:r>
            </a:p>
          </p:txBody>
        </p:sp>
        <p:sp>
          <p:nvSpPr>
            <p:cNvPr id="76815" name="Line 9"/>
            <p:cNvSpPr>
              <a:spLocks noChangeShapeType="1"/>
            </p:cNvSpPr>
            <p:nvPr/>
          </p:nvSpPr>
          <p:spPr bwMode="auto">
            <a:xfrm>
              <a:off x="2832" y="432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6" name="Line 10"/>
            <p:cNvSpPr>
              <a:spLocks noChangeShapeType="1"/>
            </p:cNvSpPr>
            <p:nvPr/>
          </p:nvSpPr>
          <p:spPr bwMode="auto">
            <a:xfrm>
              <a:off x="2832" y="1104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7" name="Line 11"/>
            <p:cNvSpPr>
              <a:spLocks noChangeShapeType="1"/>
            </p:cNvSpPr>
            <p:nvPr/>
          </p:nvSpPr>
          <p:spPr bwMode="auto">
            <a:xfrm>
              <a:off x="2832" y="172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8" name="Line 12"/>
            <p:cNvSpPr>
              <a:spLocks noChangeShapeType="1"/>
            </p:cNvSpPr>
            <p:nvPr/>
          </p:nvSpPr>
          <p:spPr bwMode="auto">
            <a:xfrm>
              <a:off x="2832" y="235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9" name="Line 13"/>
            <p:cNvSpPr>
              <a:spLocks noChangeShapeType="1"/>
            </p:cNvSpPr>
            <p:nvPr/>
          </p:nvSpPr>
          <p:spPr bwMode="auto">
            <a:xfrm>
              <a:off x="2832" y="3360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0" name="Freeform 14"/>
            <p:cNvSpPr>
              <a:spLocks/>
            </p:cNvSpPr>
            <p:nvPr/>
          </p:nvSpPr>
          <p:spPr bwMode="auto">
            <a:xfrm>
              <a:off x="3504" y="3024"/>
              <a:ext cx="480" cy="288"/>
            </a:xfrm>
            <a:custGeom>
              <a:avLst/>
              <a:gdLst>
                <a:gd name="T0" fmla="*/ 0 w 480"/>
                <a:gd name="T1" fmla="*/ 288 h 288"/>
                <a:gd name="T2" fmla="*/ 480 w 480"/>
                <a:gd name="T3" fmla="*/ 288 h 288"/>
                <a:gd name="T4" fmla="*/ 480 w 480"/>
                <a:gd name="T5" fmla="*/ 0 h 288"/>
                <a:gd name="T6" fmla="*/ 0 w 480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8"/>
                <a:gd name="T14" fmla="*/ 480 w 480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8">
                  <a:moveTo>
                    <a:pt x="0" y="288"/>
                  </a:moveTo>
                  <a:lnTo>
                    <a:pt x="480" y="288"/>
                  </a:lnTo>
                  <a:lnTo>
                    <a:pt x="480" y="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803" name="Line 16"/>
          <p:cNvSpPr>
            <a:spLocks noChangeShapeType="1"/>
          </p:cNvSpPr>
          <p:nvPr/>
        </p:nvSpPr>
        <p:spPr bwMode="auto">
          <a:xfrm flipH="1">
            <a:off x="5638800" y="3429000"/>
            <a:ext cx="914400" cy="3810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4" name="Line 17"/>
          <p:cNvSpPr>
            <a:spLocks noChangeShapeType="1"/>
          </p:cNvSpPr>
          <p:nvPr/>
        </p:nvSpPr>
        <p:spPr bwMode="auto">
          <a:xfrm flipH="1">
            <a:off x="5715000" y="3657600"/>
            <a:ext cx="838200" cy="13716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Line 19"/>
          <p:cNvSpPr>
            <a:spLocks noChangeShapeType="1"/>
          </p:cNvSpPr>
          <p:nvPr/>
        </p:nvSpPr>
        <p:spPr bwMode="auto">
          <a:xfrm flipV="1">
            <a:off x="2286000" y="1905000"/>
            <a:ext cx="1066800" cy="14478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Line 20"/>
          <p:cNvSpPr>
            <a:spLocks noChangeShapeType="1"/>
          </p:cNvSpPr>
          <p:nvPr/>
        </p:nvSpPr>
        <p:spPr bwMode="auto">
          <a:xfrm flipV="1">
            <a:off x="2286000" y="2743200"/>
            <a:ext cx="1066800" cy="76200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7" name="Line 21"/>
          <p:cNvSpPr>
            <a:spLocks noChangeShapeType="1"/>
          </p:cNvSpPr>
          <p:nvPr/>
        </p:nvSpPr>
        <p:spPr bwMode="auto">
          <a:xfrm>
            <a:off x="2286000" y="3733800"/>
            <a:ext cx="1177925" cy="1462088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8" name="Rectangle 22"/>
          <p:cNvSpPr>
            <a:spLocks noChangeArrowheads="1"/>
          </p:cNvSpPr>
          <p:nvPr/>
        </p:nvSpPr>
        <p:spPr bwMode="auto">
          <a:xfrm>
            <a:off x="6553200" y="2895600"/>
            <a:ext cx="1558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660066"/>
                </a:solidFill>
              </a:rPr>
              <a:t>may block</a:t>
            </a:r>
          </a:p>
          <a:p>
            <a:r>
              <a:rPr lang="en-US" altLang="x-none">
                <a:solidFill>
                  <a:srgbClr val="660066"/>
                </a:solidFill>
              </a:rPr>
              <a:t>waiting on</a:t>
            </a:r>
          </a:p>
          <a:p>
            <a:r>
              <a:rPr lang="en-US" altLang="x-none">
                <a:solidFill>
                  <a:srgbClr val="660066"/>
                </a:solidFill>
              </a:rPr>
              <a:t>disk I/O</a:t>
            </a:r>
          </a:p>
        </p:txBody>
      </p:sp>
      <p:sp>
        <p:nvSpPr>
          <p:cNvPr id="76809" name="Rectangle 18"/>
          <p:cNvSpPr>
            <a:spLocks noChangeArrowheads="1"/>
          </p:cNvSpPr>
          <p:nvPr/>
        </p:nvSpPr>
        <p:spPr bwMode="auto">
          <a:xfrm>
            <a:off x="690563" y="2971800"/>
            <a:ext cx="1558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660066"/>
                </a:solidFill>
              </a:rPr>
              <a:t>may block</a:t>
            </a:r>
          </a:p>
          <a:p>
            <a:r>
              <a:rPr lang="en-US" altLang="x-none">
                <a:solidFill>
                  <a:srgbClr val="660066"/>
                </a:solidFill>
              </a:rPr>
              <a:t>waiting on</a:t>
            </a:r>
          </a:p>
          <a:p>
            <a:r>
              <a:rPr lang="en-US" altLang="x-none">
                <a:solidFill>
                  <a:srgbClr val="660066"/>
                </a:solidFill>
              </a:rPr>
              <a:t>network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C37CDFFF-3B52-6E4C-8C04-AD59934A3F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43</a:t>
            </a:fld>
            <a:endParaRPr lang="en-US" altLang="x-non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ＭＳ Ｐゴシック" charset="-128"/>
              </a:rPr>
              <a:t>Writing High Performance Servers: Major Issues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3406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Many socket and IO operations can cause a process to block, e.g.,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ourier New" charset="0"/>
                <a:ea typeface="ＭＳ Ｐゴシック" charset="-128"/>
              </a:rPr>
              <a:t>accept</a:t>
            </a:r>
            <a:r>
              <a:rPr lang="en-US" altLang="zh-CN" dirty="0">
                <a:ea typeface="ＭＳ Ｐゴシック" charset="-128"/>
              </a:rPr>
              <a:t>: waiting for new connection;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ourier New" charset="0"/>
                <a:ea typeface="ＭＳ Ｐゴシック" charset="-128"/>
              </a:rPr>
              <a:t>read</a:t>
            </a:r>
            <a:r>
              <a:rPr lang="en-US" altLang="zh-CN" dirty="0">
                <a:ea typeface="ＭＳ Ｐゴシック" charset="-128"/>
              </a:rPr>
              <a:t> a socket waiting for data or close;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latin typeface="Courier New" charset="0"/>
                <a:ea typeface="ＭＳ Ｐゴシック" charset="-128"/>
              </a:rPr>
              <a:t>write</a:t>
            </a:r>
            <a:r>
              <a:rPr lang="en-US" altLang="zh-CN" dirty="0">
                <a:ea typeface="ＭＳ Ｐゴシック" charset="-128"/>
              </a:rPr>
              <a:t> a socket waiting for buffer space; 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I/O </a:t>
            </a:r>
            <a:r>
              <a:rPr lang="en-US" altLang="zh-CN" dirty="0">
                <a:latin typeface="Courier New" charset="0"/>
                <a:ea typeface="ＭＳ Ｐゴシック" charset="-128"/>
              </a:rPr>
              <a:t>read/write</a:t>
            </a:r>
            <a:r>
              <a:rPr lang="en-US" altLang="zh-CN" dirty="0">
                <a:ea typeface="ＭＳ Ｐゴシック" charset="-128"/>
              </a:rPr>
              <a:t> for disk to finish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ＭＳ Ｐゴシック" charset="-128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17B3DBD-6E25-EA45-B5A8-01C6EDC52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44</a:t>
            </a:fld>
            <a:endParaRPr lang="en-US" altLang="x-non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"/>
          <p:cNvSpPr>
            <a:spLocks noGrp="1" noChangeArrowheads="1"/>
          </p:cNvSpPr>
          <p:nvPr>
            <p:ph type="title"/>
          </p:nvPr>
        </p:nvSpPr>
        <p:spPr>
          <a:xfrm>
            <a:off x="533399" y="228600"/>
            <a:ext cx="8349343" cy="1143000"/>
          </a:xfrm>
        </p:spPr>
        <p:txBody>
          <a:bodyPr/>
          <a:lstStyle/>
          <a:p>
            <a:pPr eaLnBrk="1" hangingPunct="1"/>
            <a:r>
              <a:rPr lang="en-US" altLang="x-none" sz="3200" dirty="0">
                <a:ea typeface="ＭＳ Ｐゴシック" charset="-128"/>
              </a:rPr>
              <a:t>Goal: Limited Only </a:t>
            </a:r>
            <a:r>
              <a:rPr lang="en-US" altLang="x-none" sz="3200">
                <a:ea typeface="ＭＳ Ｐゴシック" charset="-128"/>
              </a:rPr>
              <a:t>by Resource Bottleneck</a:t>
            </a:r>
            <a:endParaRPr lang="en-US" altLang="x-none" sz="3200" dirty="0">
              <a:ea typeface="ＭＳ Ｐゴシック" charset="-128"/>
            </a:endParaRPr>
          </a:p>
        </p:txBody>
      </p:sp>
      <p:grpSp>
        <p:nvGrpSpPr>
          <p:cNvPr id="80898" name="Group 5"/>
          <p:cNvGrpSpPr>
            <a:grpSpLocks/>
          </p:cNvGrpSpPr>
          <p:nvPr/>
        </p:nvGrpSpPr>
        <p:grpSpPr bwMode="auto">
          <a:xfrm>
            <a:off x="6637338" y="5461000"/>
            <a:ext cx="1912937" cy="1044575"/>
            <a:chOff x="767" y="2887"/>
            <a:chExt cx="864" cy="472"/>
          </a:xfrm>
        </p:grpSpPr>
        <p:grpSp>
          <p:nvGrpSpPr>
            <p:cNvPr id="80958" name="Group 6"/>
            <p:cNvGrpSpPr>
              <a:grpSpLocks/>
            </p:cNvGrpSpPr>
            <p:nvPr/>
          </p:nvGrpSpPr>
          <p:grpSpPr bwMode="auto">
            <a:xfrm>
              <a:off x="977" y="2913"/>
              <a:ext cx="121" cy="78"/>
              <a:chOff x="3776" y="3429"/>
              <a:chExt cx="274" cy="109"/>
            </a:xfrm>
          </p:grpSpPr>
          <p:sp>
            <p:nvSpPr>
              <p:cNvPr id="80975" name="Rectangle 7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6" name="Rectangle 8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7" name="Rectangle 9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8" name="Line 10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79" name="Line 11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0959" name="Group 12"/>
            <p:cNvGrpSpPr>
              <a:grpSpLocks/>
            </p:cNvGrpSpPr>
            <p:nvPr/>
          </p:nvGrpSpPr>
          <p:grpSpPr bwMode="auto">
            <a:xfrm flipH="1">
              <a:off x="1334" y="3256"/>
              <a:ext cx="121" cy="78"/>
              <a:chOff x="3776" y="3429"/>
              <a:chExt cx="274" cy="109"/>
            </a:xfrm>
          </p:grpSpPr>
          <p:sp>
            <p:nvSpPr>
              <p:cNvPr id="80970" name="Rectangle 13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1" name="Rectangle 14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2" name="Rectangle 15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endParaRPr lang="x-none" altLang="x-none">
                  <a:solidFill>
                    <a:srgbClr val="000000"/>
                  </a:solidFill>
                </a:endParaRPr>
              </a:p>
            </p:txBody>
          </p:sp>
          <p:sp>
            <p:nvSpPr>
              <p:cNvPr id="80973" name="Line 16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0974" name="Line 17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80960" name="Line 18"/>
            <p:cNvSpPr>
              <a:spLocks noChangeShapeType="1"/>
            </p:cNvSpPr>
            <p:nvPr/>
          </p:nvSpPr>
          <p:spPr bwMode="auto">
            <a:xfrm flipH="1">
              <a:off x="1247" y="3294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1" name="Oval 19"/>
            <p:cNvSpPr>
              <a:spLocks noChangeArrowheads="1"/>
            </p:cNvSpPr>
            <p:nvPr/>
          </p:nvSpPr>
          <p:spPr bwMode="auto">
            <a:xfrm flipH="1">
              <a:off x="1152" y="3230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cxnSp>
          <p:nvCxnSpPr>
            <p:cNvPr id="80962" name="AutoShape 20"/>
            <p:cNvCxnSpPr>
              <a:cxnSpLocks noChangeShapeType="1"/>
              <a:stCxn id="80969" idx="6"/>
            </p:cNvCxnSpPr>
            <p:nvPr/>
          </p:nvCxnSpPr>
          <p:spPr bwMode="auto">
            <a:xfrm>
              <a:off x="1280" y="2952"/>
              <a:ext cx="262" cy="13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3" name="AutoShape 21"/>
            <p:cNvCxnSpPr>
              <a:cxnSpLocks noChangeShapeType="1"/>
            </p:cNvCxnSpPr>
            <p:nvPr/>
          </p:nvCxnSpPr>
          <p:spPr bwMode="auto">
            <a:xfrm rot="10800000" flipV="1">
              <a:off x="1403" y="3178"/>
              <a:ext cx="138" cy="116"/>
            </a:xfrm>
            <a:prstGeom prst="bentConnector3">
              <a:avLst>
                <a:gd name="adj1" fmla="val -2176"/>
              </a:avLst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4" name="AutoShape 22"/>
            <p:cNvCxnSpPr>
              <a:cxnSpLocks noChangeShapeType="1"/>
              <a:stCxn id="80961" idx="6"/>
            </p:cNvCxnSpPr>
            <p:nvPr/>
          </p:nvCxnSpPr>
          <p:spPr bwMode="auto">
            <a:xfrm rot="10800000">
              <a:off x="864" y="3171"/>
              <a:ext cx="288" cy="12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65" name="AutoShape 23"/>
            <p:cNvCxnSpPr>
              <a:cxnSpLocks noChangeShapeType="1"/>
              <a:endCxn id="80975" idx="1"/>
            </p:cNvCxnSpPr>
            <p:nvPr/>
          </p:nvCxnSpPr>
          <p:spPr bwMode="auto">
            <a:xfrm rot="-5400000">
              <a:off x="882" y="2934"/>
              <a:ext cx="130" cy="16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966" name="Rectangle 24"/>
            <p:cNvSpPr>
              <a:spLocks noChangeArrowheads="1"/>
            </p:cNvSpPr>
            <p:nvPr/>
          </p:nvSpPr>
          <p:spPr bwMode="auto">
            <a:xfrm>
              <a:off x="767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0967" name="Rectangle 25"/>
            <p:cNvSpPr>
              <a:spLocks noChangeArrowheads="1"/>
            </p:cNvSpPr>
            <p:nvPr/>
          </p:nvSpPr>
          <p:spPr bwMode="auto">
            <a:xfrm>
              <a:off x="1455" y="3082"/>
              <a:ext cx="176" cy="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993366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  <p:sp>
          <p:nvSpPr>
            <p:cNvPr id="80968" name="Line 26"/>
            <p:cNvSpPr>
              <a:spLocks noChangeShapeType="1"/>
            </p:cNvSpPr>
            <p:nvPr/>
          </p:nvSpPr>
          <p:spPr bwMode="auto">
            <a:xfrm>
              <a:off x="1098" y="2952"/>
              <a:ext cx="87" cy="0"/>
            </a:xfrm>
            <a:prstGeom prst="line">
              <a:avLst/>
            </a:prstGeom>
            <a:noFill/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0969" name="Oval 27"/>
            <p:cNvSpPr>
              <a:spLocks noChangeArrowheads="1"/>
            </p:cNvSpPr>
            <p:nvPr/>
          </p:nvSpPr>
          <p:spPr bwMode="auto">
            <a:xfrm>
              <a:off x="1152" y="2887"/>
              <a:ext cx="128" cy="129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x-none" altLang="x-none">
                <a:solidFill>
                  <a:srgbClr val="000000"/>
                </a:solidFill>
              </a:endParaRPr>
            </a:p>
          </p:txBody>
        </p:sp>
      </p:grpSp>
      <p:sp>
        <p:nvSpPr>
          <p:cNvPr id="80899" name="Rectangle 28"/>
          <p:cNvSpPr>
            <a:spLocks noChangeArrowheads="1"/>
          </p:cNvSpPr>
          <p:nvPr/>
        </p:nvSpPr>
        <p:spPr bwMode="auto">
          <a:xfrm>
            <a:off x="1703388" y="26241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0" name="Rectangle 29"/>
          <p:cNvSpPr>
            <a:spLocks noChangeArrowheads="1"/>
          </p:cNvSpPr>
          <p:nvPr/>
        </p:nvSpPr>
        <p:spPr bwMode="auto">
          <a:xfrm>
            <a:off x="17097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1" name="Rectangle 30"/>
          <p:cNvSpPr>
            <a:spLocks noChangeArrowheads="1"/>
          </p:cNvSpPr>
          <p:nvPr/>
        </p:nvSpPr>
        <p:spPr bwMode="auto">
          <a:xfrm>
            <a:off x="1579563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2" name="Rectangle 31"/>
          <p:cNvSpPr>
            <a:spLocks noChangeArrowheads="1"/>
          </p:cNvSpPr>
          <p:nvPr/>
        </p:nvSpPr>
        <p:spPr bwMode="auto">
          <a:xfrm>
            <a:off x="2911475" y="22352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3" name="Rectangle 32"/>
          <p:cNvSpPr>
            <a:spLocks noChangeArrowheads="1"/>
          </p:cNvSpPr>
          <p:nvPr/>
        </p:nvSpPr>
        <p:spPr bwMode="auto">
          <a:xfrm>
            <a:off x="2908300" y="22352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4" name="Rectangle 33"/>
          <p:cNvSpPr>
            <a:spLocks noChangeArrowheads="1"/>
          </p:cNvSpPr>
          <p:nvPr/>
        </p:nvSpPr>
        <p:spPr bwMode="auto">
          <a:xfrm>
            <a:off x="3043238" y="26289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5" name="Rectangle 34"/>
          <p:cNvSpPr>
            <a:spLocks noChangeArrowheads="1"/>
          </p:cNvSpPr>
          <p:nvPr/>
        </p:nvSpPr>
        <p:spPr bwMode="auto">
          <a:xfrm>
            <a:off x="4157663" y="2235200"/>
            <a:ext cx="138112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6" name="Rectangle 35"/>
          <p:cNvSpPr>
            <a:spLocks noChangeArrowheads="1"/>
          </p:cNvSpPr>
          <p:nvPr/>
        </p:nvSpPr>
        <p:spPr bwMode="auto">
          <a:xfrm>
            <a:off x="4151313" y="2235200"/>
            <a:ext cx="1112837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7" name="Rectangle 36"/>
          <p:cNvSpPr>
            <a:spLocks noChangeArrowheads="1"/>
          </p:cNvSpPr>
          <p:nvPr/>
        </p:nvSpPr>
        <p:spPr bwMode="auto">
          <a:xfrm>
            <a:off x="4279900" y="2624138"/>
            <a:ext cx="1049338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8" name="Rectangle 37"/>
          <p:cNvSpPr>
            <a:spLocks noChangeArrowheads="1"/>
          </p:cNvSpPr>
          <p:nvPr/>
        </p:nvSpPr>
        <p:spPr bwMode="auto">
          <a:xfrm>
            <a:off x="5405438" y="2235200"/>
            <a:ext cx="111601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09" name="Rectangle 38"/>
          <p:cNvSpPr>
            <a:spLocks noChangeArrowheads="1"/>
          </p:cNvSpPr>
          <p:nvPr/>
        </p:nvSpPr>
        <p:spPr bwMode="auto">
          <a:xfrm>
            <a:off x="4114800" y="22352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0" name="Rectangle 40"/>
          <p:cNvSpPr>
            <a:spLocks noChangeArrowheads="1"/>
          </p:cNvSpPr>
          <p:nvPr/>
        </p:nvSpPr>
        <p:spPr bwMode="auto">
          <a:xfrm>
            <a:off x="1563688" y="26241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1" name="Rectangle 41"/>
          <p:cNvSpPr>
            <a:spLocks noChangeArrowheads="1"/>
          </p:cNvSpPr>
          <p:nvPr/>
        </p:nvSpPr>
        <p:spPr bwMode="auto">
          <a:xfrm>
            <a:off x="2754313" y="2624138"/>
            <a:ext cx="195262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2" name="Rectangle 42"/>
          <p:cNvSpPr>
            <a:spLocks noChangeArrowheads="1"/>
          </p:cNvSpPr>
          <p:nvPr/>
        </p:nvSpPr>
        <p:spPr bwMode="auto">
          <a:xfrm>
            <a:off x="3946525" y="26241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3" name="Rectangle 43"/>
          <p:cNvSpPr>
            <a:spLocks noChangeArrowheads="1"/>
          </p:cNvSpPr>
          <p:nvPr/>
        </p:nvSpPr>
        <p:spPr bwMode="auto">
          <a:xfrm>
            <a:off x="5192713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4" name="Text Box 44"/>
          <p:cNvSpPr txBox="1">
            <a:spLocks noChangeArrowheads="1"/>
          </p:cNvSpPr>
          <p:nvPr/>
        </p:nvSpPr>
        <p:spPr bwMode="auto">
          <a:xfrm>
            <a:off x="830263" y="20383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15" name="Text Box 45"/>
          <p:cNvSpPr txBox="1">
            <a:spLocks noChangeArrowheads="1"/>
          </p:cNvSpPr>
          <p:nvPr/>
        </p:nvSpPr>
        <p:spPr bwMode="auto">
          <a:xfrm>
            <a:off x="869950" y="24685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16" name="Text Box 50"/>
          <p:cNvSpPr txBox="1">
            <a:spLocks noChangeArrowheads="1"/>
          </p:cNvSpPr>
          <p:nvPr/>
        </p:nvSpPr>
        <p:spPr bwMode="auto">
          <a:xfrm>
            <a:off x="7310438" y="2468563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Before</a:t>
            </a:r>
          </a:p>
        </p:txBody>
      </p:sp>
      <p:sp>
        <p:nvSpPr>
          <p:cNvPr id="80917" name="Rectangle 54"/>
          <p:cNvSpPr>
            <a:spLocks noChangeArrowheads="1"/>
          </p:cNvSpPr>
          <p:nvPr/>
        </p:nvSpPr>
        <p:spPr bwMode="auto">
          <a:xfrm>
            <a:off x="2743200" y="2978150"/>
            <a:ext cx="141288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8" name="Rectangle 55"/>
          <p:cNvSpPr>
            <a:spLocks noChangeArrowheads="1"/>
          </p:cNvSpPr>
          <p:nvPr/>
        </p:nvSpPr>
        <p:spPr bwMode="auto">
          <a:xfrm>
            <a:off x="3962400" y="29781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19" name="Rectangle 56"/>
          <p:cNvSpPr>
            <a:spLocks noChangeArrowheads="1"/>
          </p:cNvSpPr>
          <p:nvPr/>
        </p:nvSpPr>
        <p:spPr bwMode="auto">
          <a:xfrm>
            <a:off x="5195888" y="2978150"/>
            <a:ext cx="138112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0" name="Line 59"/>
          <p:cNvSpPr>
            <a:spLocks noChangeShapeType="1"/>
          </p:cNvSpPr>
          <p:nvPr/>
        </p:nvSpPr>
        <p:spPr bwMode="auto">
          <a:xfrm>
            <a:off x="28956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1" name="Line 60"/>
          <p:cNvSpPr>
            <a:spLocks noChangeShapeType="1"/>
          </p:cNvSpPr>
          <p:nvPr/>
        </p:nvSpPr>
        <p:spPr bwMode="auto">
          <a:xfrm>
            <a:off x="4114800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2" name="Rectangle 61"/>
          <p:cNvSpPr>
            <a:spLocks noChangeArrowheads="1"/>
          </p:cNvSpPr>
          <p:nvPr/>
        </p:nvSpPr>
        <p:spPr bwMode="auto">
          <a:xfrm>
            <a:off x="5397500" y="2235200"/>
            <a:ext cx="138113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3" name="Rectangle 62"/>
          <p:cNvSpPr>
            <a:spLocks noChangeArrowheads="1"/>
          </p:cNvSpPr>
          <p:nvPr/>
        </p:nvSpPr>
        <p:spPr bwMode="auto">
          <a:xfrm>
            <a:off x="5391150" y="2235200"/>
            <a:ext cx="1112838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4" name="Rectangle 63"/>
          <p:cNvSpPr>
            <a:spLocks noChangeArrowheads="1"/>
          </p:cNvSpPr>
          <p:nvPr/>
        </p:nvSpPr>
        <p:spPr bwMode="auto">
          <a:xfrm>
            <a:off x="5519738" y="2624138"/>
            <a:ext cx="1049337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5" name="Rectangle 64"/>
          <p:cNvSpPr>
            <a:spLocks noChangeArrowheads="1"/>
          </p:cNvSpPr>
          <p:nvPr/>
        </p:nvSpPr>
        <p:spPr bwMode="auto">
          <a:xfrm>
            <a:off x="5354638" y="2235200"/>
            <a:ext cx="141287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6" name="Rectangle 65"/>
          <p:cNvSpPr>
            <a:spLocks noChangeArrowheads="1"/>
          </p:cNvSpPr>
          <p:nvPr/>
        </p:nvSpPr>
        <p:spPr bwMode="auto">
          <a:xfrm>
            <a:off x="6432550" y="2619375"/>
            <a:ext cx="196850" cy="1476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7" name="Rectangle 66"/>
          <p:cNvSpPr>
            <a:spLocks noChangeArrowheads="1"/>
          </p:cNvSpPr>
          <p:nvPr/>
        </p:nvSpPr>
        <p:spPr bwMode="auto">
          <a:xfrm>
            <a:off x="6435725" y="2978150"/>
            <a:ext cx="138113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28" name="Line 67"/>
          <p:cNvSpPr>
            <a:spLocks noChangeShapeType="1"/>
          </p:cNvSpPr>
          <p:nvPr/>
        </p:nvSpPr>
        <p:spPr bwMode="auto">
          <a:xfrm>
            <a:off x="5354638" y="21145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9" name="Text Box 68"/>
          <p:cNvSpPr txBox="1">
            <a:spLocks noChangeArrowheads="1"/>
          </p:cNvSpPr>
          <p:nvPr/>
        </p:nvSpPr>
        <p:spPr bwMode="auto">
          <a:xfrm>
            <a:off x="882650" y="28956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30" name="Rectangle 100"/>
          <p:cNvSpPr>
            <a:spLocks noChangeArrowheads="1"/>
          </p:cNvSpPr>
          <p:nvPr/>
        </p:nvSpPr>
        <p:spPr bwMode="auto">
          <a:xfrm>
            <a:off x="1711325" y="4376738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1" name="Rectangle 101"/>
          <p:cNvSpPr>
            <a:spLocks noChangeArrowheads="1"/>
          </p:cNvSpPr>
          <p:nvPr/>
        </p:nvSpPr>
        <p:spPr bwMode="auto">
          <a:xfrm>
            <a:off x="1717675" y="3987800"/>
            <a:ext cx="111601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2" name="Rectangle 102"/>
          <p:cNvSpPr>
            <a:spLocks noChangeArrowheads="1"/>
          </p:cNvSpPr>
          <p:nvPr/>
        </p:nvSpPr>
        <p:spPr bwMode="auto">
          <a:xfrm>
            <a:off x="1676400" y="3987800"/>
            <a:ext cx="141288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3" name="Rectangle 103"/>
          <p:cNvSpPr>
            <a:spLocks noChangeArrowheads="1"/>
          </p:cNvSpPr>
          <p:nvPr/>
        </p:nvSpPr>
        <p:spPr bwMode="auto">
          <a:xfrm>
            <a:off x="27590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4" name="Rectangle 104"/>
          <p:cNvSpPr>
            <a:spLocks noChangeArrowheads="1"/>
          </p:cNvSpPr>
          <p:nvPr/>
        </p:nvSpPr>
        <p:spPr bwMode="auto">
          <a:xfrm>
            <a:off x="27559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5" name="Rectangle 105"/>
          <p:cNvSpPr>
            <a:spLocks noChangeArrowheads="1"/>
          </p:cNvSpPr>
          <p:nvPr/>
        </p:nvSpPr>
        <p:spPr bwMode="auto">
          <a:xfrm>
            <a:off x="27432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6" name="Rectangle 111"/>
          <p:cNvSpPr>
            <a:spLocks noChangeArrowheads="1"/>
          </p:cNvSpPr>
          <p:nvPr/>
        </p:nvSpPr>
        <p:spPr bwMode="auto">
          <a:xfrm>
            <a:off x="1571625" y="4376738"/>
            <a:ext cx="1397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7" name="Rectangle 113"/>
          <p:cNvSpPr>
            <a:spLocks noChangeArrowheads="1"/>
          </p:cNvSpPr>
          <p:nvPr/>
        </p:nvSpPr>
        <p:spPr bwMode="auto">
          <a:xfrm>
            <a:off x="37941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38" name="Text Box 115"/>
          <p:cNvSpPr txBox="1">
            <a:spLocks noChangeArrowheads="1"/>
          </p:cNvSpPr>
          <p:nvPr/>
        </p:nvSpPr>
        <p:spPr bwMode="auto">
          <a:xfrm>
            <a:off x="838200" y="379095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CPU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39" name="Text Box 116"/>
          <p:cNvSpPr txBox="1">
            <a:spLocks noChangeArrowheads="1"/>
          </p:cNvSpPr>
          <p:nvPr/>
        </p:nvSpPr>
        <p:spPr bwMode="auto">
          <a:xfrm>
            <a:off x="877888" y="42211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DISK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40" name="Rectangle 117"/>
          <p:cNvSpPr>
            <a:spLocks noChangeArrowheads="1"/>
          </p:cNvSpPr>
          <p:nvPr/>
        </p:nvSpPr>
        <p:spPr bwMode="auto">
          <a:xfrm>
            <a:off x="2601913" y="4730750"/>
            <a:ext cx="141287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1" name="Rectangle 118"/>
          <p:cNvSpPr>
            <a:spLocks noChangeArrowheads="1"/>
          </p:cNvSpPr>
          <p:nvPr/>
        </p:nvSpPr>
        <p:spPr bwMode="auto">
          <a:xfrm>
            <a:off x="36576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2" name="Line 120"/>
          <p:cNvSpPr>
            <a:spLocks noChangeShapeType="1"/>
          </p:cNvSpPr>
          <p:nvPr/>
        </p:nvSpPr>
        <p:spPr bwMode="auto">
          <a:xfrm>
            <a:off x="27432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3" name="Text Box 129"/>
          <p:cNvSpPr txBox="1">
            <a:spLocks noChangeArrowheads="1"/>
          </p:cNvSpPr>
          <p:nvPr/>
        </p:nvSpPr>
        <p:spPr bwMode="auto">
          <a:xfrm>
            <a:off x="890588" y="4648200"/>
            <a:ext cx="628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1800">
                <a:solidFill>
                  <a:srgbClr val="000000"/>
                </a:solidFill>
              </a:rPr>
              <a:t>NET</a:t>
            </a:r>
            <a:endParaRPr lang="en-US" altLang="x-none" sz="2000">
              <a:solidFill>
                <a:srgbClr val="000000"/>
              </a:solidFill>
            </a:endParaRPr>
          </a:p>
        </p:txBody>
      </p:sp>
      <p:sp>
        <p:nvSpPr>
          <p:cNvPr id="80944" name="Rectangle 131"/>
          <p:cNvSpPr>
            <a:spLocks noChangeArrowheads="1"/>
          </p:cNvSpPr>
          <p:nvPr/>
        </p:nvSpPr>
        <p:spPr bwMode="auto">
          <a:xfrm>
            <a:off x="3825875" y="398780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5" name="Rectangle 132"/>
          <p:cNvSpPr>
            <a:spLocks noChangeArrowheads="1"/>
          </p:cNvSpPr>
          <p:nvPr/>
        </p:nvSpPr>
        <p:spPr bwMode="auto">
          <a:xfrm>
            <a:off x="3822700" y="398780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6" name="Rectangle 133"/>
          <p:cNvSpPr>
            <a:spLocks noChangeArrowheads="1"/>
          </p:cNvSpPr>
          <p:nvPr/>
        </p:nvSpPr>
        <p:spPr bwMode="auto">
          <a:xfrm>
            <a:off x="3810000" y="438150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7" name="Rectangle 134"/>
          <p:cNvSpPr>
            <a:spLocks noChangeArrowheads="1"/>
          </p:cNvSpPr>
          <p:nvPr/>
        </p:nvSpPr>
        <p:spPr bwMode="auto">
          <a:xfrm>
            <a:off x="4860925" y="437673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8" name="Rectangle 135"/>
          <p:cNvSpPr>
            <a:spLocks noChangeArrowheads="1"/>
          </p:cNvSpPr>
          <p:nvPr/>
        </p:nvSpPr>
        <p:spPr bwMode="auto">
          <a:xfrm>
            <a:off x="4724400" y="473075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49" name="Line 136"/>
          <p:cNvSpPr>
            <a:spLocks noChangeShapeType="1"/>
          </p:cNvSpPr>
          <p:nvPr/>
        </p:nvSpPr>
        <p:spPr bwMode="auto">
          <a:xfrm>
            <a:off x="3810000" y="386715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0" name="Rectangle 137"/>
          <p:cNvSpPr>
            <a:spLocks noChangeArrowheads="1"/>
          </p:cNvSpPr>
          <p:nvPr/>
        </p:nvSpPr>
        <p:spPr bwMode="auto">
          <a:xfrm>
            <a:off x="4892675" y="4006850"/>
            <a:ext cx="1117600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1" name="Rectangle 138"/>
          <p:cNvSpPr>
            <a:spLocks noChangeArrowheads="1"/>
          </p:cNvSpPr>
          <p:nvPr/>
        </p:nvSpPr>
        <p:spPr bwMode="auto">
          <a:xfrm>
            <a:off x="4889500" y="4006850"/>
            <a:ext cx="139700" cy="146050"/>
          </a:xfrm>
          <a:prstGeom prst="rect">
            <a:avLst/>
          </a:prstGeom>
          <a:solidFill>
            <a:srgbClr val="6666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2" name="Rectangle 139"/>
          <p:cNvSpPr>
            <a:spLocks noChangeArrowheads="1"/>
          </p:cNvSpPr>
          <p:nvPr/>
        </p:nvSpPr>
        <p:spPr bwMode="auto">
          <a:xfrm>
            <a:off x="4876800" y="4400550"/>
            <a:ext cx="1050925" cy="14605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3" name="Rectangle 140"/>
          <p:cNvSpPr>
            <a:spLocks noChangeArrowheads="1"/>
          </p:cNvSpPr>
          <p:nvPr/>
        </p:nvSpPr>
        <p:spPr bwMode="auto">
          <a:xfrm>
            <a:off x="5927725" y="4395788"/>
            <a:ext cx="195263" cy="146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4" name="Rectangle 141"/>
          <p:cNvSpPr>
            <a:spLocks noChangeArrowheads="1"/>
          </p:cNvSpPr>
          <p:nvPr/>
        </p:nvSpPr>
        <p:spPr bwMode="auto">
          <a:xfrm>
            <a:off x="5791200" y="4749800"/>
            <a:ext cx="139700" cy="14605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80955" name="Line 142"/>
          <p:cNvSpPr>
            <a:spLocks noChangeShapeType="1"/>
          </p:cNvSpPr>
          <p:nvPr/>
        </p:nvSpPr>
        <p:spPr bwMode="auto">
          <a:xfrm>
            <a:off x="4876800" y="3886200"/>
            <a:ext cx="0" cy="11620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6" name="Line 143"/>
          <p:cNvSpPr>
            <a:spLocks noChangeShapeType="1"/>
          </p:cNvSpPr>
          <p:nvPr/>
        </p:nvSpPr>
        <p:spPr bwMode="auto">
          <a:xfrm>
            <a:off x="6573838" y="2185988"/>
            <a:ext cx="0" cy="2401887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57" name="Text Box 144"/>
          <p:cNvSpPr txBox="1">
            <a:spLocks noChangeArrowheads="1"/>
          </p:cNvSpPr>
          <p:nvPr/>
        </p:nvSpPr>
        <p:spPr bwMode="auto">
          <a:xfrm>
            <a:off x="7315200" y="4281488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800">
                <a:solidFill>
                  <a:srgbClr val="CC3300"/>
                </a:solidFill>
                <a:latin typeface="Arial" charset="0"/>
              </a:rPr>
              <a:t>After</a:t>
            </a:r>
          </a:p>
        </p:txBody>
      </p:sp>
      <p:sp>
        <p:nvSpPr>
          <p:cNvPr id="85" name="Slide Number Placeholder 4">
            <a:extLst>
              <a:ext uri="{FF2B5EF4-FFF2-40B4-BE49-F238E27FC236}">
                <a16:creationId xmlns:a16="http://schemas.microsoft.com/office/drawing/2014/main" id="{F696BD52-CE11-1F4E-BF53-1159E57139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45</a:t>
            </a:fld>
            <a:endParaRPr lang="en-US" altLang="x-none" dirty="0"/>
          </a:p>
        </p:txBody>
      </p:sp>
    </p:spTree>
  </p:cSld>
  <p:clrMapOvr>
    <a:masterClrMapping/>
  </p:clrMapOvr>
  <p:transition advClick="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60FD52C-8099-834F-892A-323274844EF0}" type="slidenum">
              <a:rPr lang="en-US" altLang="x-none" sz="1400"/>
              <a:pPr/>
              <a:t>46</a:t>
            </a:fld>
            <a:endParaRPr lang="en-US" altLang="x-none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 “acceleration”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Network server design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Overview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Multi-thread network servers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0" y="1876425"/>
            <a:ext cx="404495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"/>
            <a:ext cx="7772400" cy="1143000"/>
          </a:xfrm>
        </p:spPr>
        <p:txBody>
          <a:bodyPr/>
          <a:lstStyle/>
          <a:p>
            <a:r>
              <a:rPr lang="en-US" altLang="zh-CN" sz="3600">
                <a:ea typeface="ＭＳ Ｐゴシック" charset="-128"/>
              </a:rPr>
              <a:t>Multi-Threaded Servers</a:t>
            </a:r>
            <a:endParaRPr lang="en-US" altLang="x-none" sz="3600">
              <a:ea typeface="ＭＳ Ｐゴシック" charset="-128"/>
            </a:endParaRPr>
          </a:p>
        </p:txBody>
      </p:sp>
      <p:sp>
        <p:nvSpPr>
          <p:cNvPr id="263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4625"/>
            <a:ext cx="5491163" cy="5054600"/>
          </a:xfrm>
        </p:spPr>
        <p:txBody>
          <a:bodyPr/>
          <a:lstStyle/>
          <a:p>
            <a:pPr marL="457200" lvl="1" indent="-457200">
              <a:buSzPct val="85000"/>
              <a:buFont typeface="Wingdings" pitchFamily="2" charset="2"/>
              <a:buChar char="q"/>
              <a:defRPr/>
            </a:pPr>
            <a:r>
              <a:rPr lang="en-US" sz="2800" dirty="0"/>
              <a:t>Motivation: </a:t>
            </a:r>
          </a:p>
          <a:p>
            <a:pPr marL="742950" lvl="2" indent="-342900">
              <a:buSzPct val="85000"/>
              <a:buFont typeface="Courier New" panose="02070309020205020404" pitchFamily="49" charset="0"/>
              <a:buChar char="o"/>
              <a:defRPr/>
            </a:pPr>
            <a:r>
              <a:rPr lang="en-US" dirty="0"/>
              <a:t>Avoid blocking the whole program </a:t>
            </a:r>
            <a:br>
              <a:rPr lang="en-US" dirty="0"/>
            </a:br>
            <a:r>
              <a:rPr lang="en-US" dirty="0"/>
              <a:t>(so that we can reach bottleneck throughput)</a:t>
            </a:r>
          </a:p>
          <a:p>
            <a:pPr marL="457200" lvl="1" indent="-457200">
              <a:buSzPct val="85000"/>
              <a:buFont typeface="Wingdings" pitchFamily="2" charset="2"/>
              <a:buChar char="q"/>
              <a:defRPr/>
            </a:pPr>
            <a:r>
              <a:rPr lang="en-US" sz="2800" dirty="0"/>
              <a:t>Idea: introduce threads</a:t>
            </a:r>
            <a:endParaRPr lang="en-US" altLang="zh-CN" dirty="0">
              <a:ea typeface="宋体" charset="0"/>
              <a:cs typeface="宋体" charset="0"/>
            </a:endParaRP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A thread is a sequence of instructions which may execute in parallel with other threads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dirty="0"/>
              <a:t>When a blocking operation happens, </a:t>
            </a:r>
            <a:r>
              <a:rPr lang="en-US" altLang="zh-CN" dirty="0">
                <a:cs typeface="宋体" charset="0"/>
              </a:rPr>
              <a:t>only the flow (thread) performing the operation is blocked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7A037-7327-F44C-B6C9-ED5C9D3243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75675" y="6575425"/>
            <a:ext cx="457200" cy="457200"/>
          </a:xfrm>
        </p:spPr>
        <p:txBody>
          <a:bodyPr/>
          <a:lstStyle/>
          <a:p>
            <a:fld id="{CA36057B-46B1-BE4B-9474-B57F716CCE5E}" type="slidenum">
              <a:rPr lang="en-US" altLang="x-none" smtClean="0"/>
              <a:pPr/>
              <a:t>47</a:t>
            </a:fld>
            <a:endParaRPr lang="en-US" altLang="x-non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533400" y="151110"/>
            <a:ext cx="8393624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Background: Java Thread Model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Every Java application has at least one thread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The </a:t>
            </a:r>
            <a:r>
              <a:rPr lang="ja-JP" altLang="en-US" sz="2000" dirty="0">
                <a:ea typeface="ＭＳ Ｐゴシック" charset="-128"/>
              </a:rPr>
              <a:t>“</a:t>
            </a:r>
            <a:r>
              <a:rPr lang="en-US" altLang="ja-JP" sz="2000" dirty="0">
                <a:ea typeface="ＭＳ Ｐゴシック" charset="-128"/>
              </a:rPr>
              <a:t>main</a:t>
            </a:r>
            <a:r>
              <a:rPr lang="ja-JP" altLang="en-US" sz="2000" dirty="0">
                <a:ea typeface="ＭＳ Ｐゴシック" charset="-128"/>
              </a:rPr>
              <a:t>”</a:t>
            </a:r>
            <a:r>
              <a:rPr lang="en-US" altLang="ja-JP" sz="2000" dirty="0">
                <a:ea typeface="ＭＳ Ｐゴシック" charset="-128"/>
              </a:rPr>
              <a:t> thread, started by the JVM to run the application’s main() method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Most JVM</a:t>
            </a:r>
            <a:r>
              <a:rPr lang="en-US" altLang="ja-JP" sz="2000" dirty="0">
                <a:ea typeface="ＭＳ Ｐゴシック" charset="-128"/>
              </a:rPr>
              <a:t>s use POSIX threads to implement Java threads</a:t>
            </a:r>
          </a:p>
          <a:p>
            <a:pPr lvl="1"/>
            <a:endParaRPr lang="en-US" altLang="ja-JP" sz="2000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main() can create other threads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Explicitly, using the Thread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Implicitly, by calling libraries that create threads as a consequence (RMI, AWT/Swing, Applets, etc.)</a:t>
            </a:r>
          </a:p>
          <a:p>
            <a:pPr lvl="1"/>
            <a:endParaRPr lang="en-US" altLang="x-none" sz="2000" dirty="0">
              <a:ea typeface="ＭＳ Ｐゴシック" charset="-128"/>
            </a:endParaRP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F1F47E2A-60EB-5B49-99A5-F2C55A01D0E4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48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Thread vs Process</a:t>
            </a:r>
          </a:p>
        </p:txBody>
      </p:sp>
      <p:sp>
        <p:nvSpPr>
          <p:cNvPr id="8909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A0C19E-AB1F-104B-B875-446694412EF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49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890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457041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91000"/>
            <a:ext cx="4459288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A66412A-E539-DE43-B890-E15EBE3CF17B}" type="slidenum">
              <a:rPr lang="en-US" altLang="x-none" sz="1400">
                <a:solidFill>
                  <a:srgbClr val="000000"/>
                </a:solidFill>
              </a:rPr>
              <a:pPr/>
              <a:t>5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4150"/>
            <a:ext cx="816133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Recap: HTTP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5037138" cy="3955473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Wide use of HTTP for Web applications</a:t>
            </a:r>
          </a:p>
          <a:p>
            <a:pPr>
              <a:lnSpc>
                <a:spcPct val="80000"/>
              </a:lnSpc>
            </a:pPr>
            <a:endParaRPr lang="en-US" altLang="x-none" dirty="0">
              <a:ea typeface="ＭＳ Ｐゴシック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Example: RESTful API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RESTful design</a:t>
            </a:r>
          </a:p>
          <a:p>
            <a:pPr lvl="2">
              <a:lnSpc>
                <a:spcPct val="80000"/>
              </a:lnSpc>
            </a:pPr>
            <a:r>
              <a:rPr lang="en-US" altLang="zh-CN" dirty="0">
                <a:ea typeface="ＭＳ Ｐゴシック" charset="-128"/>
              </a:rPr>
              <a:t>http://</a:t>
            </a:r>
            <a:r>
              <a:rPr lang="en-US" altLang="zh-CN" dirty="0" err="1">
                <a:ea typeface="ＭＳ Ｐゴシック" charset="-128"/>
              </a:rPr>
              <a:t>www.ics.uci.edu</a:t>
            </a:r>
            <a:r>
              <a:rPr lang="en-US" altLang="zh-CN" dirty="0">
                <a:ea typeface="ＭＳ Ｐゴシック" charset="-128"/>
              </a:rPr>
              <a:t>/~fielding/pubs/dissertation/</a:t>
            </a:r>
            <a:r>
              <a:rPr lang="en-US" altLang="zh-CN" dirty="0" err="1">
                <a:ea typeface="ＭＳ Ｐゴシック" charset="-128"/>
              </a:rPr>
              <a:t>rest_arch_style.htm</a:t>
            </a:r>
            <a:endParaRPr lang="en-US" altLang="zh-CN" dirty="0">
              <a:ea typeface="ＭＳ Ｐゴシック" charset="-128"/>
            </a:endParaRPr>
          </a:p>
          <a:p>
            <a:pPr lvl="2">
              <a:lnSpc>
                <a:spcPct val="80000"/>
              </a:lnSpc>
            </a:pPr>
            <a:r>
              <a:rPr lang="en-US" altLang="zh-CN" dirty="0">
                <a:ea typeface="ＭＳ Ｐゴシック" charset="-128"/>
              </a:rPr>
              <a:t>http://</a:t>
            </a:r>
            <a:r>
              <a:rPr lang="en-US" altLang="zh-CN" dirty="0" err="1">
                <a:ea typeface="ＭＳ Ｐゴシック" charset="-128"/>
              </a:rPr>
              <a:t>docs.oracle.com</a:t>
            </a:r>
            <a:r>
              <a:rPr lang="en-US" altLang="zh-CN" dirty="0">
                <a:ea typeface="ＭＳ Ｐゴシック" charset="-128"/>
              </a:rPr>
              <a:t>/</a:t>
            </a:r>
            <a:r>
              <a:rPr lang="en-US" altLang="zh-CN" dirty="0" err="1">
                <a:ea typeface="ＭＳ Ｐゴシック" charset="-128"/>
              </a:rPr>
              <a:t>javaee</a:t>
            </a:r>
            <a:r>
              <a:rPr lang="en-US" altLang="zh-CN" dirty="0">
                <a:ea typeface="ＭＳ Ｐゴシック" charset="-128"/>
              </a:rPr>
              <a:t>/6/tutorial/doc/</a:t>
            </a:r>
            <a:r>
              <a:rPr lang="en-US" altLang="zh-CN" dirty="0" err="1">
                <a:ea typeface="ＭＳ Ｐゴシック" charset="-128"/>
              </a:rPr>
              <a:t>giepu.html</a:t>
            </a:r>
            <a:endParaRPr lang="en-US" altLang="zh-CN" dirty="0">
              <a:ea typeface="ＭＳ Ｐゴシック" charset="-128"/>
            </a:endParaRPr>
          </a:p>
        </p:txBody>
      </p:sp>
      <p:grpSp>
        <p:nvGrpSpPr>
          <p:cNvPr id="33796" name="Group 32"/>
          <p:cNvGrpSpPr>
            <a:grpSpLocks/>
          </p:cNvGrpSpPr>
          <p:nvPr/>
        </p:nvGrpSpPr>
        <p:grpSpPr bwMode="auto">
          <a:xfrm>
            <a:off x="6081712" y="1838759"/>
            <a:ext cx="2493963" cy="3113087"/>
            <a:chOff x="2514600" y="1967359"/>
            <a:chExt cx="3124200" cy="3747641"/>
          </a:xfrm>
        </p:grpSpPr>
        <p:sp>
          <p:nvSpPr>
            <p:cNvPr id="33798" name="Freeform 6"/>
            <p:cNvSpPr>
              <a:spLocks/>
            </p:cNvSpPr>
            <p:nvPr/>
          </p:nvSpPr>
          <p:spPr bwMode="auto">
            <a:xfrm>
              <a:off x="2514600" y="1981200"/>
              <a:ext cx="10033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0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48" y="0"/>
                  </a:moveTo>
                  <a:cubicBezTo>
                    <a:pt x="340" y="368"/>
                    <a:pt x="632" y="736"/>
                    <a:pt x="624" y="1152"/>
                  </a:cubicBezTo>
                  <a:cubicBezTo>
                    <a:pt x="616" y="1568"/>
                    <a:pt x="308" y="2032"/>
                    <a:pt x="0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Freeform 7"/>
            <p:cNvSpPr>
              <a:spLocks/>
            </p:cNvSpPr>
            <p:nvPr/>
          </p:nvSpPr>
          <p:spPr bwMode="auto">
            <a:xfrm>
              <a:off x="4559300" y="1981200"/>
              <a:ext cx="1079500" cy="3733800"/>
            </a:xfrm>
            <a:custGeom>
              <a:avLst/>
              <a:gdLst>
                <a:gd name="T0" fmla="*/ 2147483647 w 632"/>
                <a:gd name="T1" fmla="*/ 0 h 2496"/>
                <a:gd name="T2" fmla="*/ 2147483647 w 632"/>
                <a:gd name="T3" fmla="*/ 2147483647 h 2496"/>
                <a:gd name="T4" fmla="*/ 2147483647 w 632"/>
                <a:gd name="T5" fmla="*/ 2147483647 h 2496"/>
                <a:gd name="T6" fmla="*/ 0 60000 65536"/>
                <a:gd name="T7" fmla="*/ 0 60000 65536"/>
                <a:gd name="T8" fmla="*/ 0 60000 65536"/>
                <a:gd name="T9" fmla="*/ 0 w 632"/>
                <a:gd name="T10" fmla="*/ 0 h 2496"/>
                <a:gd name="T11" fmla="*/ 632 w 632"/>
                <a:gd name="T12" fmla="*/ 2496 h 24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2" h="2496">
                  <a:moveTo>
                    <a:pt x="584" y="0"/>
                  </a:moveTo>
                  <a:cubicBezTo>
                    <a:pt x="292" y="416"/>
                    <a:pt x="0" y="832"/>
                    <a:pt x="8" y="1248"/>
                  </a:cubicBezTo>
                  <a:cubicBezTo>
                    <a:pt x="16" y="1664"/>
                    <a:pt x="324" y="2080"/>
                    <a:pt x="632" y="24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3505200" y="3429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>
              <a:off x="3429000" y="40386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3562341" y="3470275"/>
              <a:ext cx="954107" cy="4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rgbClr val="000000"/>
                  </a:solidFill>
                </a:rPr>
                <a:t>HTTP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2673925" y="5334005"/>
              <a:ext cx="952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Ethernet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4342815" y="5334005"/>
              <a:ext cx="115288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Cable/DSL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3546760" y="5334005"/>
              <a:ext cx="931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Wireless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3320345" y="4523111"/>
              <a:ext cx="5889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TCP</a:t>
              </a: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4115682" y="4540750"/>
              <a:ext cx="6000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x-none" sz="1600" b="1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3808" name="Line 21"/>
            <p:cNvSpPr>
              <a:spLocks noChangeShapeType="1"/>
            </p:cNvSpPr>
            <p:nvPr/>
          </p:nvSpPr>
          <p:spPr bwMode="auto">
            <a:xfrm>
              <a:off x="2514600" y="57150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09" name="Group 31"/>
            <p:cNvGrpSpPr>
              <a:grpSpLocks/>
            </p:cNvGrpSpPr>
            <p:nvPr/>
          </p:nvGrpSpPr>
          <p:grpSpPr bwMode="auto">
            <a:xfrm>
              <a:off x="2604654" y="1967359"/>
              <a:ext cx="2971800" cy="380063"/>
              <a:chOff x="2604654" y="1967359"/>
              <a:chExt cx="2971800" cy="380063"/>
            </a:xfrm>
          </p:grpSpPr>
          <p:sp>
            <p:nvSpPr>
              <p:cNvPr id="33810" name="Text Box 17"/>
              <p:cNvSpPr txBox="1">
                <a:spLocks noChangeArrowheads="1"/>
              </p:cNvSpPr>
              <p:nvPr/>
            </p:nvSpPr>
            <p:spPr bwMode="auto">
              <a:xfrm>
                <a:off x="2855285" y="1995054"/>
                <a:ext cx="100680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WebMail</a:t>
                </a:r>
              </a:p>
            </p:txBody>
          </p:sp>
          <p:sp>
            <p:nvSpPr>
              <p:cNvPr id="33811" name="Text Box 19"/>
              <p:cNvSpPr txBox="1">
                <a:spLocks noChangeArrowheads="1"/>
              </p:cNvSpPr>
              <p:nvPr/>
            </p:nvSpPr>
            <p:spPr bwMode="auto">
              <a:xfrm>
                <a:off x="4015947" y="2008908"/>
                <a:ext cx="1178126" cy="3385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 b="1">
                    <a:solidFill>
                      <a:srgbClr val="000000"/>
                    </a:solidFill>
                  </a:rPr>
                  <a:t>WebApp</a:t>
                </a:r>
                <a:r>
                  <a:rPr lang="is-IS" altLang="x-none" sz="1600" b="1">
                    <a:solidFill>
                      <a:srgbClr val="000000"/>
                    </a:solidFill>
                  </a:rPr>
                  <a:t>…</a:t>
                </a:r>
                <a:endParaRPr lang="en-US" altLang="x-none" sz="16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3812" name="Line 20"/>
              <p:cNvSpPr>
                <a:spLocks noChangeShapeType="1"/>
              </p:cNvSpPr>
              <p:nvPr/>
            </p:nvSpPr>
            <p:spPr bwMode="auto">
              <a:xfrm>
                <a:off x="2604654" y="1967359"/>
                <a:ext cx="297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Background: Java </a:t>
            </a:r>
            <a:r>
              <a:rPr lang="en-US" altLang="x-none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>
                <a:ea typeface="ＭＳ Ｐゴシック" charset="-128"/>
              </a:rPr>
              <a:t> Class</a:t>
            </a: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Threads are organized into 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thread groups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 thread group represents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a set of threads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latin typeface="Courier New" charset="0"/>
                <a:ea typeface="ＭＳ Ｐゴシック" charset="-128"/>
              </a:rPr>
              <a:t> </a:t>
            </a:r>
            <a:r>
              <a:rPr lang="en-US" altLang="x-none" sz="2000" dirty="0" err="1">
                <a:latin typeface="Courier New" charset="0"/>
                <a:ea typeface="ＭＳ Ｐゴシック" charset="-128"/>
              </a:rPr>
              <a:t>activeGroupCount</a:t>
            </a:r>
            <a:r>
              <a:rPr lang="en-US" altLang="x-none" sz="2000" dirty="0">
                <a:latin typeface="Courier New" charset="0"/>
                <a:ea typeface="ＭＳ Ｐゴシック" charset="-128"/>
              </a:rPr>
              <a:t>();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A thread group can also include </a:t>
            </a:r>
            <a:br>
              <a:rPr lang="en-US" altLang="x-none" sz="2000" dirty="0">
                <a:ea typeface="ＭＳ Ｐゴシック" charset="-128"/>
              </a:rPr>
            </a:br>
            <a:r>
              <a:rPr lang="en-US" altLang="x-none" sz="2000" dirty="0">
                <a:ea typeface="ＭＳ Ｐゴシック" charset="-128"/>
              </a:rPr>
              <a:t>other thread groups to form a tree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Why thread group?</a:t>
            </a:r>
            <a:endParaRPr lang="en-US" altLang="x-none" sz="1600" dirty="0">
              <a:ea typeface="ＭＳ Ｐゴシック" charset="-128"/>
            </a:endParaRP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C9F62E4-2D3B-0248-9055-A18401FB301E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441325" y="6272213"/>
            <a:ext cx="762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http://java.sun.com/javase/6/docs/api/java/lang/ThreadGroup.html</a:t>
            </a:r>
          </a:p>
        </p:txBody>
      </p:sp>
      <p:pic>
        <p:nvPicPr>
          <p:cNvPr id="911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2743200"/>
            <a:ext cx="29178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Creating Java Thread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772400" cy="46482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Two ways to implement Java thread</a:t>
            </a:r>
          </a:p>
          <a:p>
            <a:pPr marL="914400" lvl="1" indent="-457200">
              <a:buFont typeface="Comic Sans MS" charset="0"/>
              <a:buAutoNum type="arabicPeriod"/>
            </a:pPr>
            <a:r>
              <a:rPr lang="en-US" altLang="x-none" dirty="0">
                <a:ea typeface="ＭＳ Ｐゴシック" charset="-128"/>
              </a:rPr>
              <a:t>Extend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 dirty="0">
                <a:ea typeface="ＭＳ Ｐゴシック" charset="-128"/>
              </a:rPr>
              <a:t> class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Overwrite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run()</a:t>
            </a:r>
            <a:r>
              <a:rPr lang="en-US" altLang="x-none" dirty="0">
                <a:ea typeface="ＭＳ Ｐゴシック" charset="-128"/>
              </a:rPr>
              <a:t> method of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 dirty="0">
                <a:ea typeface="ＭＳ Ｐゴシック" charset="-128"/>
              </a:rPr>
              <a:t> class</a:t>
            </a:r>
          </a:p>
          <a:p>
            <a:pPr marL="914400" lvl="1" indent="-457200">
              <a:buFont typeface="Comic Sans MS" charset="0"/>
              <a:buAutoNum type="arabicPeriod"/>
            </a:pPr>
            <a:r>
              <a:rPr lang="en-US" altLang="x-none" dirty="0">
                <a:ea typeface="ＭＳ Ｐゴシック" charset="-128"/>
              </a:rPr>
              <a:t>Create a class C implementing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Runnable</a:t>
            </a:r>
            <a:r>
              <a:rPr lang="en-US" altLang="x-none" dirty="0">
                <a:ea typeface="ＭＳ Ｐゴシック" charset="-128"/>
              </a:rPr>
              <a:t> interface, and create an object of type C, then use a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Thread</a:t>
            </a:r>
            <a:r>
              <a:rPr lang="en-US" altLang="x-none" dirty="0">
                <a:ea typeface="ＭＳ Ｐゴシック" charset="-128"/>
              </a:rPr>
              <a:t> object to wrap up C</a:t>
            </a:r>
            <a:endParaRPr lang="en-US" altLang="zh-CN" dirty="0">
              <a:ea typeface="ＭＳ Ｐゴシック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thread starts execution after its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start() </a:t>
            </a:r>
            <a:r>
              <a:rPr lang="en-US" altLang="x-none" dirty="0">
                <a:ea typeface="ＭＳ Ｐゴシック" charset="-128"/>
              </a:rPr>
              <a:t>method is called, which will start executing the thread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 (or the </a:t>
            </a:r>
            <a:r>
              <a:rPr lang="en-US" altLang="ja-JP" dirty="0">
                <a:latin typeface="Courier New" charset="0"/>
                <a:ea typeface="ＭＳ Ｐゴシック" charset="-128"/>
              </a:rPr>
              <a:t>Runnable</a:t>
            </a:r>
            <a:r>
              <a:rPr lang="en-US" altLang="ja-JP" dirty="0">
                <a:ea typeface="ＭＳ Ｐゴシック" charset="-128"/>
              </a:rPr>
              <a:t> object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s) </a:t>
            </a:r>
            <a:r>
              <a:rPr lang="en-US" altLang="ja-JP" dirty="0">
                <a:latin typeface="Courier New" charset="0"/>
                <a:ea typeface="ＭＳ Ｐゴシック" charset="-128"/>
              </a:rPr>
              <a:t>run() </a:t>
            </a:r>
            <a:r>
              <a:rPr lang="en-US" altLang="ja-JP" dirty="0">
                <a:ea typeface="ＭＳ Ｐゴシック" charset="-128"/>
              </a:rPr>
              <a:t>method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A thread terminates when the </a:t>
            </a:r>
            <a:r>
              <a:rPr lang="en-US" altLang="x-none" dirty="0">
                <a:latin typeface="Courier New" charset="0"/>
                <a:ea typeface="ＭＳ Ｐゴシック" charset="-128"/>
              </a:rPr>
              <a:t>run() </a:t>
            </a:r>
            <a:r>
              <a:rPr lang="en-US" altLang="x-none" dirty="0">
                <a:ea typeface="ＭＳ Ｐゴシック" charset="-128"/>
              </a:rPr>
              <a:t>method returns</a:t>
            </a:r>
            <a:endParaRPr lang="en-US" altLang="zh-CN" dirty="0">
              <a:ea typeface="ＭＳ Ｐゴシック" charset="-128"/>
            </a:endParaRP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6773159-AD5A-B94A-86FA-9D3C5A923B5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3188" name="Rectangle 7"/>
          <p:cNvSpPr>
            <a:spLocks noChangeArrowheads="1"/>
          </p:cNvSpPr>
          <p:nvPr/>
        </p:nvSpPr>
        <p:spPr bwMode="auto">
          <a:xfrm>
            <a:off x="457200" y="6488113"/>
            <a:ext cx="822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http://java.sun.com/javase/6/docs/api/java/lang/Thread.html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Option 1: Extending Java Thread</a:t>
            </a:r>
          </a:p>
        </p:txBody>
      </p:sp>
      <p:sp>
        <p:nvSpPr>
          <p:cNvPr id="9523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48D10019-57BA-5748-A2B6-C22FA094E2B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52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1219200" y="1676400"/>
            <a:ext cx="6629400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class PrimeThread extends Thread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long minPrime;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PrimeThread(long minPrime)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 this.minPrime = minPrime;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public void run()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 // compute primes larger than minPrime  . . .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algn="l" eaLnBrk="1" hangingPunct="1"/>
            <a:endParaRPr lang="en-US" altLang="x-none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PrimeThread p = new PrimeThread(143); 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p.start();</a:t>
            </a:r>
            <a:endParaRPr lang="en-US" altLang="x-none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Option 1: Extending Java Thread</a:t>
            </a:r>
          </a:p>
        </p:txBody>
      </p:sp>
      <p:sp>
        <p:nvSpPr>
          <p:cNvPr id="9728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77976E2B-388F-2247-A502-BE4F57E4CA45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53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143000" y="1776413"/>
            <a:ext cx="6629400" cy="378618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class RequestHandler extends Thread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RequestHandler(Socket connSocket)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// …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public void run() {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  // process request 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}</a:t>
            </a:r>
            <a:br>
              <a:rPr lang="en-US" altLang="x-none" sz="20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>
                <a:solidFill>
                  <a:srgbClr val="000000"/>
                </a:solidFill>
                <a:latin typeface="Arial" charset="0"/>
              </a:rPr>
              <a:t>    …</a:t>
            </a:r>
            <a:endParaRPr lang="en-US" altLang="x-none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} </a:t>
            </a:r>
          </a:p>
          <a:p>
            <a:pPr algn="l" eaLnBrk="1" hangingPunct="1"/>
            <a:endParaRPr lang="en-US" altLang="x-none" sz="20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Thread t =  new RequestHandler(connSocket);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t.start();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772400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Option 2: Implement the Runnable Interface</a:t>
            </a:r>
          </a:p>
        </p:txBody>
      </p:sp>
      <p:sp>
        <p:nvSpPr>
          <p:cNvPr id="9933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AE31B1A-1A55-1249-837A-E997A0CB4B6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54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990600" y="1676400"/>
            <a:ext cx="5726113" cy="4400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class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implements Runnable {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long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;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(long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) {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this.minPrime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;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public void run() {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// compute primes larger than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minPrime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 . . .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}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pPr algn="l" eaLnBrk="1" hangingPunct="1"/>
            <a:br>
              <a:rPr lang="en-US" altLang="x-none" sz="2000" dirty="0">
                <a:solidFill>
                  <a:srgbClr val="000000"/>
                </a:solidFill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p = new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PrimeRun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(143); </a:t>
            </a:r>
          </a:p>
          <a:p>
            <a:pPr algn="l" eaLnBrk="1" hangingPunct="1"/>
            <a:endParaRPr lang="en-US" altLang="x-none" sz="2000" dirty="0">
              <a:solidFill>
                <a:srgbClr val="000000"/>
              </a:solidFill>
              <a:latin typeface="Arial" charset="0"/>
            </a:endParaRP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new Thread(p).start(); 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2800">
                <a:ea typeface="ＭＳ Ｐゴシック" charset="-128"/>
              </a:rPr>
              <a:t>Example: a Multi-threaded TCPServer</a:t>
            </a:r>
          </a:p>
        </p:txBody>
      </p:sp>
      <p:sp>
        <p:nvSpPr>
          <p:cNvPr id="10547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E1F9D12-9C29-5E47-89DB-E2F7C3253573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55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47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Turn </a:t>
            </a:r>
            <a:r>
              <a:rPr lang="en-US" altLang="x-none" dirty="0" err="1">
                <a:ea typeface="ＭＳ Ｐゴシック" charset="-128"/>
              </a:rPr>
              <a:t>TCPServer</a:t>
            </a:r>
            <a:r>
              <a:rPr lang="en-US" altLang="x-none" dirty="0">
                <a:ea typeface="ＭＳ Ｐゴシック" charset="-128"/>
              </a:rPr>
              <a:t> into a multithreaded server by creating a thread for each accepted request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Per-Request Thread Server</a:t>
            </a:r>
          </a:p>
        </p:txBody>
      </p:sp>
      <p:sp>
        <p:nvSpPr>
          <p:cNvPr id="10752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10363A46-28E7-9143-AC08-6CEE1D43EC61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56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609600" y="1513681"/>
            <a:ext cx="5486400" cy="28622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main() {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ServerSocket s = new ServerSocket(port);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while (true) {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        Socket conSocket = s.accept();      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        RequestHandler rh 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       =  new RequestHandler(conSocket);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    Thread t = new Thread (rh);</a:t>
            </a:r>
          </a:p>
          <a:p>
            <a:pPr algn="l" eaLnBrk="1" hangingPunct="1"/>
            <a:r>
              <a:rPr lang="en-US" altLang="x-none" sz="2000">
                <a:solidFill>
                  <a:srgbClr val="000000"/>
                </a:solidFill>
              </a:rPr>
              <a:t>        t.start();  </a:t>
            </a:r>
            <a:br>
              <a:rPr lang="en-US" altLang="x-none" sz="2000">
                <a:solidFill>
                  <a:srgbClr val="000000"/>
                </a:solidFill>
              </a:rPr>
            </a:br>
            <a:r>
              <a:rPr lang="en-US" altLang="x-none" sz="2000">
                <a:solidFill>
                  <a:srgbClr val="000000"/>
                </a:solidFill>
              </a:rPr>
              <a:t>    }</a:t>
            </a:r>
          </a:p>
        </p:txBody>
      </p: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546961" y="6401597"/>
            <a:ext cx="6245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Try the per-request-thread TCP server: </a:t>
            </a:r>
            <a:r>
              <a:rPr lang="en-US" altLang="x-none" sz="1800" dirty="0" err="1">
                <a:solidFill>
                  <a:srgbClr val="000000"/>
                </a:solidFill>
                <a:latin typeface="Comic Sans MS" charset="0"/>
              </a:rPr>
              <a:t>TCPServerMT.java</a:t>
            </a:r>
            <a:endParaRPr lang="en-US" altLang="x-none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7525" name="Rectangle 7"/>
          <p:cNvSpPr>
            <a:spLocks noChangeArrowheads="1"/>
          </p:cNvSpPr>
          <p:nvPr/>
        </p:nvSpPr>
        <p:spPr bwMode="auto">
          <a:xfrm>
            <a:off x="6096000" y="228600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main thread</a:t>
            </a:r>
          </a:p>
        </p:txBody>
      </p:sp>
      <p:sp>
        <p:nvSpPr>
          <p:cNvPr id="107526" name="Rectangle 8"/>
          <p:cNvSpPr>
            <a:spLocks noChangeArrowheads="1"/>
          </p:cNvSpPr>
          <p:nvPr/>
        </p:nvSpPr>
        <p:spPr bwMode="auto">
          <a:xfrm>
            <a:off x="6705600" y="29718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 starts</a:t>
            </a:r>
          </a:p>
        </p:txBody>
      </p:sp>
      <p:sp>
        <p:nvSpPr>
          <p:cNvPr id="107527" name="Rectangle 9"/>
          <p:cNvSpPr>
            <a:spLocks noChangeArrowheads="1"/>
          </p:cNvSpPr>
          <p:nvPr/>
        </p:nvSpPr>
        <p:spPr bwMode="auto">
          <a:xfrm>
            <a:off x="7639050" y="3581400"/>
            <a:ext cx="146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 starts</a:t>
            </a:r>
          </a:p>
        </p:txBody>
      </p:sp>
      <p:sp>
        <p:nvSpPr>
          <p:cNvPr id="107528" name="Rectangle 10"/>
          <p:cNvSpPr>
            <a:spLocks noChangeArrowheads="1"/>
          </p:cNvSpPr>
          <p:nvPr/>
        </p:nvSpPr>
        <p:spPr bwMode="auto">
          <a:xfrm>
            <a:off x="7924800" y="5410200"/>
            <a:ext cx="903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ends</a:t>
            </a:r>
          </a:p>
        </p:txBody>
      </p:sp>
      <p:sp>
        <p:nvSpPr>
          <p:cNvPr id="107529" name="Rectangle 11"/>
          <p:cNvSpPr>
            <a:spLocks noChangeArrowheads="1"/>
          </p:cNvSpPr>
          <p:nvPr/>
        </p:nvSpPr>
        <p:spPr bwMode="auto">
          <a:xfrm>
            <a:off x="7010400" y="5638800"/>
            <a:ext cx="99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thread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ends</a:t>
            </a:r>
          </a:p>
        </p:txBody>
      </p:sp>
      <p:cxnSp>
        <p:nvCxnSpPr>
          <p:cNvPr id="107530" name="Straight Arrow Connector 12"/>
          <p:cNvCxnSpPr>
            <a:cxnSpLocks noChangeShapeType="1"/>
          </p:cNvCxnSpPr>
          <p:nvPr/>
        </p:nvCxnSpPr>
        <p:spPr bwMode="auto">
          <a:xfrm rot="5400000">
            <a:off x="4876801" y="4419600"/>
            <a:ext cx="3200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1" name="Straight Arrow Connector 13"/>
          <p:cNvCxnSpPr>
            <a:cxnSpLocks noChangeShapeType="1"/>
          </p:cNvCxnSpPr>
          <p:nvPr/>
        </p:nvCxnSpPr>
        <p:spPr bwMode="auto">
          <a:xfrm>
            <a:off x="6477000" y="31242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2" name="Straight Arrow Connector 16"/>
          <p:cNvCxnSpPr>
            <a:cxnSpLocks noChangeShapeType="1"/>
          </p:cNvCxnSpPr>
          <p:nvPr/>
        </p:nvCxnSpPr>
        <p:spPr bwMode="auto">
          <a:xfrm>
            <a:off x="6477000" y="3733800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3" name="Straight Arrow Connector 17"/>
          <p:cNvCxnSpPr>
            <a:cxnSpLocks noChangeShapeType="1"/>
          </p:cNvCxnSpPr>
          <p:nvPr/>
        </p:nvCxnSpPr>
        <p:spPr bwMode="auto">
          <a:xfrm rot="5400000">
            <a:off x="7772401" y="4646612"/>
            <a:ext cx="914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4" name="Straight Arrow Connector 21"/>
          <p:cNvCxnSpPr>
            <a:cxnSpLocks noChangeShapeType="1"/>
          </p:cNvCxnSpPr>
          <p:nvPr/>
        </p:nvCxnSpPr>
        <p:spPr bwMode="auto">
          <a:xfrm rot="5400000">
            <a:off x="6477001" y="4572000"/>
            <a:ext cx="19812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11187" y="4573587"/>
            <a:ext cx="5484813" cy="1631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class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RequestHandler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implements Runnable { </a:t>
            </a:r>
            <a:br>
              <a:rPr lang="en-US" altLang="x-none" sz="20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RequestHandler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(Socket </a:t>
            </a:r>
            <a:r>
              <a:rPr lang="en-US" altLang="x-none" sz="2000" dirty="0" err="1">
                <a:solidFill>
                  <a:srgbClr val="000000"/>
                </a:solidFill>
                <a:latin typeface="Arial" charset="0"/>
              </a:rPr>
              <a:t>connSocket</a:t>
            </a:r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) { … }</a:t>
            </a: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public void run() {  </a:t>
            </a: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   // </a:t>
            </a:r>
          </a:p>
          <a:p>
            <a:pPr algn="l" eaLnBrk="1" hangingPunct="1"/>
            <a:r>
              <a:rPr lang="en-US" altLang="x-none" sz="2000" dirty="0">
                <a:solidFill>
                  <a:srgbClr val="000000"/>
                </a:solidFill>
                <a:latin typeface="Arial" charset="0"/>
              </a:rPr>
              <a:t>    } </a:t>
            </a:r>
            <a:r>
              <a:rPr lang="en-US" altLang="x-none" sz="2000" dirty="0">
                <a:solidFill>
                  <a:srgbClr val="000000"/>
                </a:solidFill>
              </a:rPr>
              <a:t>}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600">
                <a:ea typeface="ＭＳ Ｐゴシック" charset="-128"/>
              </a:rPr>
              <a:t>Summary: Implementing Threads</a:t>
            </a:r>
          </a:p>
        </p:txBody>
      </p:sp>
      <p:sp>
        <p:nvSpPr>
          <p:cNvPr id="10342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526E1BE9-A41B-7C40-B5CF-D4FF49E4827A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57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258763" y="1760538"/>
            <a:ext cx="4451350" cy="452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class RequestHandler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</a:t>
            </a: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extends Thread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RequestHandler(Socket connSocket)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…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public void run() 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// process request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…</a:t>
            </a:r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} </a:t>
            </a: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Thread t =  new RequestHandler(connSocket);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t.start();  </a:t>
            </a:r>
          </a:p>
        </p:txBody>
      </p:sp>
      <p:sp>
        <p:nvSpPr>
          <p:cNvPr id="103428" name="Rectangle 3"/>
          <p:cNvSpPr>
            <a:spLocks noChangeArrowheads="1"/>
          </p:cNvSpPr>
          <p:nvPr/>
        </p:nvSpPr>
        <p:spPr bwMode="auto">
          <a:xfrm>
            <a:off x="4727575" y="1752600"/>
            <a:ext cx="4275138" cy="4524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class RequestHandler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      </a:t>
            </a: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 implements Runnable </a:t>
            </a: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{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RequestHandler(Socket connSocket)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{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…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public void run() {  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   // process request</a:t>
            </a: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 }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   …</a:t>
            </a:r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} </a:t>
            </a:r>
          </a:p>
          <a:p>
            <a:pPr algn="l" eaLnBrk="1" hangingPunct="1"/>
            <a:endParaRPr lang="en-US" altLang="x-none" sz="1800">
              <a:solidFill>
                <a:srgbClr val="000000"/>
              </a:solidFill>
            </a:endParaRPr>
          </a:p>
          <a:p>
            <a:pPr algn="l" eaLnBrk="1" hangingPunct="1"/>
            <a:r>
              <a:rPr lang="en-US" altLang="x-none" sz="1800">
                <a:solidFill>
                  <a:srgbClr val="000000"/>
                </a:solidFill>
              </a:rPr>
              <a:t>RequestHandler rh =  new  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             RequestHandler(connSocket);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Thread t = new Thread(rh);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t.start(); 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>
          <a:xfrm>
            <a:off x="533400" y="93663"/>
            <a:ext cx="8153400" cy="1143000"/>
          </a:xfrm>
        </p:spPr>
        <p:txBody>
          <a:bodyPr/>
          <a:lstStyle/>
          <a:p>
            <a:r>
              <a:rPr lang="en-US" altLang="x-none" sz="3600">
                <a:ea typeface="ＭＳ Ｐゴシック" charset="-128"/>
              </a:rPr>
              <a:t>Modeling Per-Request Thread Server: Theory</a:t>
            </a:r>
          </a:p>
        </p:txBody>
      </p:sp>
      <p:sp>
        <p:nvSpPr>
          <p:cNvPr id="10957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F01B11-F370-484C-B090-05E2955BB5D5}" type="slidenum">
              <a:rPr lang="en-US" altLang="x-none" sz="1400">
                <a:solidFill>
                  <a:srgbClr val="000000"/>
                </a:solidFill>
              </a:rPr>
              <a:pPr/>
              <a:t>58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  <p:grpSp>
        <p:nvGrpSpPr>
          <p:cNvPr id="109571" name="Group 6"/>
          <p:cNvGrpSpPr>
            <a:grpSpLocks/>
          </p:cNvGrpSpPr>
          <p:nvPr/>
        </p:nvGrpSpPr>
        <p:grpSpPr bwMode="auto">
          <a:xfrm>
            <a:off x="533400" y="2689225"/>
            <a:ext cx="914400" cy="838200"/>
            <a:chOff x="1143000" y="2971800"/>
            <a:chExt cx="914400" cy="838200"/>
          </a:xfrm>
        </p:grpSpPr>
        <p:sp>
          <p:nvSpPr>
            <p:cNvPr id="109606" name="Oval 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7" name="Rectangle 5"/>
            <p:cNvSpPr>
              <a:spLocks noChangeArrowheads="1"/>
            </p:cNvSpPr>
            <p:nvPr/>
          </p:nvSpPr>
          <p:spPr bwMode="auto">
            <a:xfrm>
              <a:off x="1295400" y="3025775"/>
              <a:ext cx="496888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0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09572" name="Group 7"/>
          <p:cNvGrpSpPr>
            <a:grpSpLocks/>
          </p:cNvGrpSpPr>
          <p:nvPr/>
        </p:nvGrpSpPr>
        <p:grpSpPr bwMode="auto">
          <a:xfrm>
            <a:off x="1981200" y="2689225"/>
            <a:ext cx="914400" cy="838200"/>
            <a:chOff x="1143000" y="2971800"/>
            <a:chExt cx="914400" cy="838200"/>
          </a:xfrm>
        </p:grpSpPr>
        <p:sp>
          <p:nvSpPr>
            <p:cNvPr id="109604" name="Oval 8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5" name="Rectangle 9"/>
            <p:cNvSpPr>
              <a:spLocks noChangeArrowheads="1"/>
            </p:cNvSpPr>
            <p:nvPr/>
          </p:nvSpPr>
          <p:spPr bwMode="auto">
            <a:xfrm>
              <a:off x="1295400" y="3025775"/>
              <a:ext cx="4159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1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09573" name="Group 10"/>
          <p:cNvGrpSpPr>
            <a:grpSpLocks/>
          </p:cNvGrpSpPr>
          <p:nvPr/>
        </p:nvGrpSpPr>
        <p:grpSpPr bwMode="auto">
          <a:xfrm>
            <a:off x="3962400" y="2689225"/>
            <a:ext cx="914400" cy="838200"/>
            <a:chOff x="1143000" y="2971800"/>
            <a:chExt cx="914400" cy="838200"/>
          </a:xfrm>
        </p:grpSpPr>
        <p:sp>
          <p:nvSpPr>
            <p:cNvPr id="109602" name="Oval 11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3" name="Rectangle 12"/>
            <p:cNvSpPr>
              <a:spLocks noChangeArrowheads="1"/>
            </p:cNvSpPr>
            <p:nvPr/>
          </p:nvSpPr>
          <p:spPr bwMode="auto">
            <a:xfrm>
              <a:off x="1295400" y="3025775"/>
              <a:ext cx="461963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k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109574" name="Group 13"/>
          <p:cNvGrpSpPr>
            <a:grpSpLocks/>
          </p:cNvGrpSpPr>
          <p:nvPr/>
        </p:nvGrpSpPr>
        <p:grpSpPr bwMode="auto">
          <a:xfrm>
            <a:off x="7772400" y="2689225"/>
            <a:ext cx="914400" cy="838200"/>
            <a:chOff x="1143000" y="2971800"/>
            <a:chExt cx="914400" cy="838200"/>
          </a:xfrm>
        </p:grpSpPr>
        <p:sp>
          <p:nvSpPr>
            <p:cNvPr id="109600" name="Oval 14"/>
            <p:cNvSpPr>
              <a:spLocks noChangeArrowheads="1"/>
            </p:cNvSpPr>
            <p:nvPr/>
          </p:nvSpPr>
          <p:spPr bwMode="auto">
            <a:xfrm>
              <a:off x="1143000" y="2971800"/>
              <a:ext cx="914400" cy="838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endParaRPr lang="x-none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09601" name="Rectangle 15"/>
            <p:cNvSpPr>
              <a:spLocks noChangeArrowheads="1"/>
            </p:cNvSpPr>
            <p:nvPr/>
          </p:nvSpPr>
          <p:spPr bwMode="auto">
            <a:xfrm>
              <a:off x="1295400" y="3025775"/>
              <a:ext cx="59372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defTabSz="91281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l" eaLnBrk="1" hangingPunct="1"/>
              <a:r>
                <a:rPr lang="en-US" altLang="x-none" sz="4000">
                  <a:solidFill>
                    <a:srgbClr val="3333CC"/>
                  </a:solidFill>
                  <a:latin typeface="Comic Sans MS" charset="0"/>
                </a:rPr>
                <a:t>N</a:t>
              </a:r>
              <a:endParaRPr lang="en-US" altLang="x-none" sz="1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109575" name="Rectangle 19"/>
          <p:cNvSpPr>
            <a:spLocks noChangeArrowheads="1"/>
          </p:cNvSpPr>
          <p:nvPr/>
        </p:nvSpPr>
        <p:spPr bwMode="auto">
          <a:xfrm>
            <a:off x="609600" y="3527425"/>
            <a:ext cx="646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0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6" name="Rectangle 20"/>
          <p:cNvSpPr>
            <a:spLocks noChangeArrowheads="1"/>
          </p:cNvSpPr>
          <p:nvPr/>
        </p:nvSpPr>
        <p:spPr bwMode="auto">
          <a:xfrm>
            <a:off x="2070100" y="3527425"/>
            <a:ext cx="596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1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7" name="Rectangle 21"/>
          <p:cNvSpPr>
            <a:spLocks noChangeArrowheads="1"/>
          </p:cNvSpPr>
          <p:nvPr/>
        </p:nvSpPr>
        <p:spPr bwMode="auto">
          <a:xfrm>
            <a:off x="4114800" y="3603625"/>
            <a:ext cx="625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k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8" name="Oval 23"/>
          <p:cNvSpPr>
            <a:spLocks noChangeArrowheads="1"/>
          </p:cNvSpPr>
          <p:nvPr/>
        </p:nvSpPr>
        <p:spPr bwMode="auto">
          <a:xfrm>
            <a:off x="5638800" y="2667000"/>
            <a:ext cx="957263" cy="838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6" rIns="91430" bIns="45716"/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79" name="Rectangle 24"/>
          <p:cNvSpPr>
            <a:spLocks noChangeArrowheads="1"/>
          </p:cNvSpPr>
          <p:nvPr/>
        </p:nvSpPr>
        <p:spPr bwMode="auto">
          <a:xfrm>
            <a:off x="5661025" y="2720975"/>
            <a:ext cx="9382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k+1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9580" name="Rectangle 25"/>
          <p:cNvSpPr>
            <a:spLocks noChangeArrowheads="1"/>
          </p:cNvSpPr>
          <p:nvPr/>
        </p:nvSpPr>
        <p:spPr bwMode="auto">
          <a:xfrm>
            <a:off x="5791200" y="3581400"/>
            <a:ext cx="911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k+1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09581" name="Straight Connector 37"/>
          <p:cNvCxnSpPr>
            <a:cxnSpLocks noChangeShapeType="1"/>
          </p:cNvCxnSpPr>
          <p:nvPr/>
        </p:nvCxnSpPr>
        <p:spPr bwMode="auto">
          <a:xfrm>
            <a:off x="3200400" y="3048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2" name="Straight Connector 38"/>
          <p:cNvCxnSpPr>
            <a:cxnSpLocks noChangeShapeType="1"/>
          </p:cNvCxnSpPr>
          <p:nvPr/>
        </p:nvCxnSpPr>
        <p:spPr bwMode="auto">
          <a:xfrm>
            <a:off x="6934200" y="3048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3" name="Rectangle 32"/>
          <p:cNvSpPr>
            <a:spLocks noChangeArrowheads="1"/>
          </p:cNvSpPr>
          <p:nvPr/>
        </p:nvSpPr>
        <p:spPr bwMode="auto">
          <a:xfrm>
            <a:off x="7924800" y="3581400"/>
            <a:ext cx="703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4000">
                <a:solidFill>
                  <a:srgbClr val="3333CC"/>
                </a:solidFill>
                <a:latin typeface="Comic Sans MS" charset="0"/>
              </a:rPr>
              <a:t>p</a:t>
            </a:r>
            <a:r>
              <a:rPr lang="en-US" altLang="x-none">
                <a:solidFill>
                  <a:srgbClr val="3333CC"/>
                </a:solidFill>
                <a:latin typeface="Comic Sans MS" charset="0"/>
              </a:rPr>
              <a:t>N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09584" name="Straight Connector 38"/>
          <p:cNvCxnSpPr>
            <a:cxnSpLocks noChangeShapeType="1"/>
          </p:cNvCxnSpPr>
          <p:nvPr/>
        </p:nvCxnSpPr>
        <p:spPr bwMode="auto">
          <a:xfrm>
            <a:off x="8839200" y="3048000"/>
            <a:ext cx="457200" cy="15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5" name="Rectangle 23"/>
          <p:cNvSpPr>
            <a:spLocks noChangeArrowheads="1"/>
          </p:cNvSpPr>
          <p:nvPr/>
        </p:nvSpPr>
        <p:spPr bwMode="auto">
          <a:xfrm>
            <a:off x="3429000" y="6096000"/>
            <a:ext cx="1371600" cy="3698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endParaRPr lang="x-none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586" name="Oval 5"/>
          <p:cNvSpPr>
            <a:spLocks noChangeArrowheads="1"/>
          </p:cNvSpPr>
          <p:nvPr/>
        </p:nvSpPr>
        <p:spPr bwMode="auto">
          <a:xfrm>
            <a:off x="4800600" y="6019800"/>
            <a:ext cx="609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87" name="Rectangle 6"/>
          <p:cNvSpPr>
            <a:spLocks noChangeArrowheads="1"/>
          </p:cNvSpPr>
          <p:nvPr/>
        </p:nvSpPr>
        <p:spPr bwMode="auto">
          <a:xfrm>
            <a:off x="3594100" y="5105400"/>
            <a:ext cx="1206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1800">
                <a:solidFill>
                  <a:srgbClr val="000000"/>
                </a:solidFill>
                <a:latin typeface="Arial" charset="0"/>
              </a:rPr>
              <a:t>Welcome </a:t>
            </a:r>
            <a:br>
              <a:rPr lang="en-US" altLang="zh-CN" sz="1800">
                <a:solidFill>
                  <a:srgbClr val="000000"/>
                </a:solidFill>
                <a:latin typeface="Arial" charset="0"/>
              </a:rPr>
            </a:br>
            <a:r>
              <a:rPr lang="en-US" altLang="zh-CN" sz="1800">
                <a:solidFill>
                  <a:srgbClr val="000000"/>
                </a:solidFill>
                <a:latin typeface="Arial" charset="0"/>
              </a:rPr>
              <a:t>Socket </a:t>
            </a:r>
            <a:br>
              <a:rPr lang="en-US" altLang="zh-CN" sz="1800">
                <a:solidFill>
                  <a:srgbClr val="000000"/>
                </a:solidFill>
                <a:latin typeface="Arial" charset="0"/>
              </a:rPr>
            </a:br>
            <a:r>
              <a:rPr lang="en-US" altLang="zh-CN" sz="1800">
                <a:solidFill>
                  <a:srgbClr val="000000"/>
                </a:solidFill>
                <a:latin typeface="Arial" charset="0"/>
              </a:rPr>
              <a:t>Queue</a:t>
            </a:r>
            <a:endParaRPr lang="en-US" altLang="x-none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9588" name="Right Arrow 7"/>
          <p:cNvSpPr>
            <a:spLocks noChangeArrowheads="1"/>
          </p:cNvSpPr>
          <p:nvPr/>
        </p:nvSpPr>
        <p:spPr bwMode="auto">
          <a:xfrm>
            <a:off x="2667000" y="6096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89" name="Right Arrow 8"/>
          <p:cNvSpPr>
            <a:spLocks noChangeArrowheads="1"/>
          </p:cNvSpPr>
          <p:nvPr/>
        </p:nvSpPr>
        <p:spPr bwMode="auto">
          <a:xfrm>
            <a:off x="5410200" y="6096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0" name="Rectangle 9"/>
          <p:cNvSpPr>
            <a:spLocks noChangeArrowheads="1"/>
          </p:cNvSpPr>
          <p:nvPr/>
        </p:nvSpPr>
        <p:spPr bwMode="auto">
          <a:xfrm>
            <a:off x="34290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1" name="Rectangle 10"/>
          <p:cNvSpPr>
            <a:spLocks noChangeArrowheads="1"/>
          </p:cNvSpPr>
          <p:nvPr/>
        </p:nvSpPr>
        <p:spPr bwMode="auto">
          <a:xfrm>
            <a:off x="36576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2" name="Rectangle 11"/>
          <p:cNvSpPr>
            <a:spLocks noChangeArrowheads="1"/>
          </p:cNvSpPr>
          <p:nvPr/>
        </p:nvSpPr>
        <p:spPr bwMode="auto">
          <a:xfrm>
            <a:off x="38862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3" name="Rectangle 12"/>
          <p:cNvSpPr>
            <a:spLocks noChangeArrowheads="1"/>
          </p:cNvSpPr>
          <p:nvPr/>
        </p:nvSpPr>
        <p:spPr bwMode="auto">
          <a:xfrm>
            <a:off x="41148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4" name="Rectangle 13"/>
          <p:cNvSpPr>
            <a:spLocks noChangeArrowheads="1"/>
          </p:cNvSpPr>
          <p:nvPr/>
        </p:nvSpPr>
        <p:spPr bwMode="auto">
          <a:xfrm>
            <a:off x="43434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9595" name="Rectangle 14"/>
          <p:cNvSpPr>
            <a:spLocks noChangeArrowheads="1"/>
          </p:cNvSpPr>
          <p:nvPr/>
        </p:nvSpPr>
        <p:spPr bwMode="auto">
          <a:xfrm>
            <a:off x="4572000" y="6096000"/>
            <a:ext cx="2286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endParaRPr lang="x-none" altLang="x-none">
              <a:solidFill>
                <a:srgbClr val="000000"/>
              </a:solidFill>
            </a:endParaRPr>
          </a:p>
        </p:txBody>
      </p:sp>
      <p:sp>
        <p:nvSpPr>
          <p:cNvPr id="105500" name="Rectangle 31"/>
          <p:cNvSpPr>
            <a:spLocks noChangeArrowheads="1"/>
          </p:cNvSpPr>
          <p:nvPr/>
        </p:nvSpPr>
        <p:spPr bwMode="auto">
          <a:xfrm>
            <a:off x="5002213" y="2309813"/>
            <a:ext cx="382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mic Sans MS" charset="0"/>
                <a:sym typeface="Symbol" charset="2"/>
              </a:rPr>
              <a:t>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05501" name="Rectangle 34"/>
          <p:cNvSpPr>
            <a:spLocks noChangeArrowheads="1"/>
          </p:cNvSpPr>
          <p:nvPr/>
        </p:nvSpPr>
        <p:spPr bwMode="auto">
          <a:xfrm>
            <a:off x="4383088" y="3243263"/>
            <a:ext cx="1504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/>
            <a:r>
              <a:rPr lang="en-US" altLang="x-none" sz="2800">
                <a:solidFill>
                  <a:srgbClr val="000000"/>
                </a:solidFill>
                <a:latin typeface="Comic Sans MS" charset="0"/>
                <a:sym typeface="Symbol" charset="2"/>
              </a:rPr>
              <a:t>   (k+1)</a:t>
            </a:r>
            <a:endParaRPr lang="en-US" altLang="x-none" sz="18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09598" name="Curved Connector 30"/>
          <p:cNvCxnSpPr>
            <a:cxnSpLocks noChangeShapeType="1"/>
          </p:cNvCxnSpPr>
          <p:nvPr/>
        </p:nvCxnSpPr>
        <p:spPr bwMode="auto">
          <a:xfrm>
            <a:off x="4773613" y="2862263"/>
            <a:ext cx="914400" cy="158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99" name="Straight Arrow Connector 33"/>
          <p:cNvCxnSpPr>
            <a:cxnSpLocks noChangeShapeType="1"/>
          </p:cNvCxnSpPr>
          <p:nvPr/>
        </p:nvCxnSpPr>
        <p:spPr bwMode="auto">
          <a:xfrm flipH="1" flipV="1">
            <a:off x="4881563" y="3200400"/>
            <a:ext cx="777875" cy="14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00" grpId="0"/>
      <p:bldP spid="10550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5463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Problem of Per-Request Thread: Reality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598988"/>
            <a:ext cx="7772400" cy="205422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High thread creation/deletion overhead</a:t>
            </a:r>
          </a:p>
          <a:p>
            <a:pPr>
              <a:lnSpc>
                <a:spcPct val="90000"/>
              </a:lnSpc>
            </a:pPr>
            <a:endParaRPr lang="en-US" altLang="x-none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x-none" sz="2400" dirty="0">
                <a:ea typeface="ＭＳ Ｐゴシック" charset="-128"/>
              </a:rPr>
              <a:t>Too many threads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</a:t>
            </a:r>
            <a:r>
              <a:rPr lang="en-US" altLang="x-none" sz="2400" dirty="0">
                <a:ea typeface="ＭＳ Ｐゴシック" charset="-128"/>
              </a:rPr>
              <a:t> resource overuse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 </a:t>
            </a:r>
            <a:r>
              <a:rPr lang="en-US" altLang="x-none" sz="2400" dirty="0">
                <a:ea typeface="ＭＳ Ｐゴシック" charset="-128"/>
              </a:rPr>
              <a:t>throughput meltdown </a:t>
            </a:r>
            <a:r>
              <a:rPr lang="en-US" altLang="x-none" sz="2400" dirty="0">
                <a:ea typeface="ＭＳ Ｐゴシック" charset="-128"/>
                <a:sym typeface="Symbol" charset="2"/>
              </a:rPr>
              <a:t></a:t>
            </a:r>
            <a:r>
              <a:rPr lang="en-US" altLang="x-none" sz="2400" dirty="0">
                <a:ea typeface="ＭＳ Ｐゴシック" charset="-128"/>
              </a:rPr>
              <a:t> response time explosion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x-none" sz="2000" dirty="0">
                <a:ea typeface="ＭＳ Ｐゴシック" charset="-128"/>
              </a:rPr>
              <a:t>Q: given </a:t>
            </a:r>
            <a:r>
              <a:rPr lang="en-US" altLang="x-none" sz="2000" dirty="0" err="1">
                <a:ea typeface="ＭＳ Ｐゴシック" charset="-128"/>
              </a:rPr>
              <a:t>avg</a:t>
            </a:r>
            <a:r>
              <a:rPr lang="en-US" altLang="x-none" sz="2000" dirty="0">
                <a:ea typeface="ＭＳ Ｐゴシック" charset="-128"/>
              </a:rPr>
              <a:t> response time and connection arrival rate, how many threads active on </a:t>
            </a:r>
            <a:r>
              <a:rPr lang="en-US" altLang="x-none" sz="2000" dirty="0" err="1">
                <a:ea typeface="ＭＳ Ｐゴシック" charset="-128"/>
              </a:rPr>
              <a:t>avg</a:t>
            </a:r>
            <a:r>
              <a:rPr lang="en-US" altLang="x-none" sz="2000" dirty="0">
                <a:ea typeface="ＭＳ Ｐゴシック" charset="-128"/>
              </a:rPr>
              <a:t>?</a:t>
            </a:r>
          </a:p>
        </p:txBody>
      </p:sp>
      <p:pic>
        <p:nvPicPr>
          <p:cNvPr id="1116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1420813"/>
            <a:ext cx="7548562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A9148C1-460D-D44D-B646-5320082039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3575" y="6402388"/>
            <a:ext cx="2130425" cy="4556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4" tIns="45647" rIns="91294" bIns="45647"/>
          <a:lstStyle>
            <a:lvl1pPr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1F01B11-F370-484C-B090-05E2955BB5D5}" type="slidenum">
              <a:rPr lang="en-US" altLang="x-none" sz="1400">
                <a:solidFill>
                  <a:srgbClr val="000000"/>
                </a:solidFill>
              </a:rPr>
              <a:pPr/>
              <a:t>59</a:t>
            </a:fld>
            <a:endParaRPr lang="en-US" altLang="x-none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619FB47B-7492-DA4E-993E-7211956BF619}" type="slidenum">
              <a:rPr lang="en-US" altLang="x-none" sz="1400">
                <a:solidFill>
                  <a:srgbClr val="000000"/>
                </a:solidFill>
              </a:rPr>
              <a:pPr/>
              <a:t>6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4150"/>
            <a:ext cx="8161338" cy="1143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Recap: HTTP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4546600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altLang="x-none" sz="3200" dirty="0">
                <a:ea typeface="ＭＳ Ｐゴシック" charset="-128"/>
              </a:rPr>
              <a:t>C-S app serving</a:t>
            </a:r>
            <a:br>
              <a:rPr lang="en-US" altLang="x-none" sz="3200" dirty="0">
                <a:ea typeface="ＭＳ Ｐゴシック" charset="-128"/>
              </a:rPr>
            </a:br>
            <a:r>
              <a:rPr lang="en-US" altLang="x-none" sz="3200" dirty="0">
                <a:ea typeface="ＭＳ Ｐゴシック" charset="-128"/>
              </a:rPr>
              <a:t>Web pages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x-none" sz="2800" dirty="0">
                <a:ea typeface="ＭＳ Ｐゴシック" charset="-128"/>
              </a:rPr>
              <a:t>message format</a:t>
            </a:r>
          </a:p>
          <a:p>
            <a:pPr lvl="2">
              <a:lnSpc>
                <a:spcPct val="80000"/>
              </a:lnSpc>
            </a:pPr>
            <a:r>
              <a:rPr lang="en-US" altLang="x-none" sz="2400" dirty="0">
                <a:ea typeface="ＭＳ Ｐゴシック" charset="-128"/>
              </a:rPr>
              <a:t>request/response line, </a:t>
            </a:r>
            <a:br>
              <a:rPr lang="en-US" altLang="x-none" sz="2400" dirty="0">
                <a:ea typeface="ＭＳ Ｐゴシック" charset="-128"/>
              </a:rPr>
            </a:br>
            <a:r>
              <a:rPr lang="en-US" altLang="x-none" sz="2400" dirty="0">
                <a:ea typeface="ＭＳ Ｐゴシック" charset="-128"/>
              </a:rPr>
              <a:t>header lines, entity body</a:t>
            </a:r>
          </a:p>
          <a:p>
            <a:pPr lvl="2">
              <a:lnSpc>
                <a:spcPct val="80000"/>
              </a:lnSpc>
            </a:pPr>
            <a:r>
              <a:rPr lang="en-US" altLang="zh-CN" sz="2400" dirty="0">
                <a:ea typeface="ＭＳ Ｐゴシック" charset="-128"/>
              </a:rPr>
              <a:t>simple methods, rich headers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CN" sz="2800" dirty="0">
                <a:ea typeface="ＭＳ Ｐゴシック" charset="-128"/>
              </a:rPr>
              <a:t> message flow</a:t>
            </a:r>
          </a:p>
          <a:p>
            <a:pPr lvl="2">
              <a:lnSpc>
                <a:spcPct val="80000"/>
              </a:lnSpc>
            </a:pP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stateless server, thus states such as c</a:t>
            </a:r>
            <a:r>
              <a:rPr lang="en-US" altLang="x-none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ookie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and </a:t>
            </a:r>
            <a:r>
              <a:rPr lang="en-US" altLang="x-none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authentication</a:t>
            </a: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are needed in each message</a:t>
            </a:r>
          </a:p>
        </p:txBody>
      </p:sp>
      <p:pic>
        <p:nvPicPr>
          <p:cNvPr id="31748" name="Picture 5" descr="HTTPrequ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7"/>
          <a:stretch>
            <a:fillRect/>
          </a:stretch>
        </p:blipFill>
        <p:spPr bwMode="auto">
          <a:xfrm>
            <a:off x="5030788" y="1592263"/>
            <a:ext cx="4113212" cy="218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86A89D13-D36E-A345-908C-454FFD88A726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60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ＭＳ Ｐゴシック" charset="-128"/>
              </a:rPr>
              <a:t>Background: Little’s Law (1961)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For any system with no 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or (low) loss. 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Assume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ea typeface="ＭＳ Ｐゴシック" charset="-128"/>
              </a:rPr>
              <a:t>mean arrival rate </a:t>
            </a:r>
            <a:r>
              <a:rPr lang="en-US" altLang="zh-CN" dirty="0">
                <a:ea typeface="ＭＳ Ｐゴシック" charset="-128"/>
                <a:sym typeface="Symbol" charset="2"/>
              </a:rPr>
              <a:t></a:t>
            </a:r>
            <a:r>
              <a:rPr lang="en-US" altLang="zh-CN" dirty="0">
                <a:ea typeface="ＭＳ Ｐゴシック" charset="-128"/>
              </a:rPr>
              <a:t>, mean time R</a:t>
            </a:r>
            <a:br>
              <a:rPr lang="en-US" altLang="zh-CN" dirty="0">
                <a:ea typeface="ＭＳ Ｐゴシック" charset="-128"/>
              </a:rPr>
            </a:br>
            <a:r>
              <a:rPr lang="en-US" altLang="zh-CN" dirty="0">
                <a:ea typeface="ＭＳ Ｐゴシック" charset="-128"/>
              </a:rPr>
              <a:t>at system, and mean number Q of requests at system</a:t>
            </a:r>
          </a:p>
          <a:p>
            <a:pPr>
              <a:buFont typeface="Wingdings" pitchFamily="2" charset="2"/>
              <a:buChar char="q"/>
            </a:pPr>
            <a:r>
              <a:rPr lang="en-US" altLang="x-none" dirty="0">
                <a:ea typeface="ＭＳ Ｐゴシック" charset="-128"/>
              </a:rPr>
              <a:t>Then relationship between Q, </a:t>
            </a:r>
            <a:r>
              <a:rPr lang="en-US" altLang="x-none" dirty="0">
                <a:ea typeface="ＭＳ Ｐゴシック" charset="-128"/>
                <a:sym typeface="Symbol" charset="2"/>
              </a:rPr>
              <a:t></a:t>
            </a:r>
            <a:r>
              <a:rPr lang="en-US" altLang="x-none" dirty="0">
                <a:ea typeface="ＭＳ Ｐゴシック" charset="-128"/>
              </a:rPr>
              <a:t>, and R:</a:t>
            </a:r>
          </a:p>
        </p:txBody>
      </p:sp>
      <p:sp>
        <p:nvSpPr>
          <p:cNvPr id="448516" name="Cloud"/>
          <p:cNvSpPr>
            <a:spLocks noChangeAspect="1" noEditPoints="1" noChangeArrowheads="1"/>
          </p:cNvSpPr>
          <p:nvPr/>
        </p:nvSpPr>
        <p:spPr bwMode="auto">
          <a:xfrm>
            <a:off x="6254750" y="1711325"/>
            <a:ext cx="2590800" cy="1736725"/>
          </a:xfrm>
          <a:custGeom>
            <a:avLst/>
            <a:gdLst>
              <a:gd name="T0" fmla="*/ 8036 w 21600"/>
              <a:gd name="T1" fmla="*/ 868363 h 21600"/>
              <a:gd name="T2" fmla="*/ 1295400 w 21600"/>
              <a:gd name="T3" fmla="*/ 1734876 h 21600"/>
              <a:gd name="T4" fmla="*/ 2588641 w 21600"/>
              <a:gd name="T5" fmla="*/ 868363 h 21600"/>
              <a:gd name="T6" fmla="*/ 1295400 w 21600"/>
              <a:gd name="T7" fmla="*/ 9929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ＭＳ Ｐゴシック" charset="0"/>
              </a:rPr>
              <a:t>R, Q</a:t>
            </a:r>
          </a:p>
        </p:txBody>
      </p:sp>
      <p:sp>
        <p:nvSpPr>
          <p:cNvPr id="113669" name="Line 5"/>
          <p:cNvSpPr>
            <a:spLocks noChangeShapeType="1"/>
          </p:cNvSpPr>
          <p:nvPr/>
        </p:nvSpPr>
        <p:spPr bwMode="auto">
          <a:xfrm>
            <a:off x="4965700" y="2525713"/>
            <a:ext cx="12763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8518" name="Object 2"/>
          <p:cNvGraphicFramePr>
            <a:graphicFrameLocks noChangeAspect="1"/>
          </p:cNvGraphicFramePr>
          <p:nvPr/>
        </p:nvGraphicFramePr>
        <p:xfrm>
          <a:off x="2708275" y="4695825"/>
          <a:ext cx="24733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9" name="Equation" r:id="rId4" imgW="494870" imgH="203024" progId="Equation.3">
                  <p:embed/>
                </p:oleObj>
              </mc:Choice>
              <mc:Fallback>
                <p:oleObj name="Equation" r:id="rId4" imgW="494870" imgH="2030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4695825"/>
                        <a:ext cx="2473325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9" name="Text Box 7"/>
          <p:cNvSpPr txBox="1">
            <a:spLocks noChangeArrowheads="1"/>
          </p:cNvSpPr>
          <p:nvPr/>
        </p:nvSpPr>
        <p:spPr bwMode="auto">
          <a:xfrm>
            <a:off x="754840" y="5738813"/>
            <a:ext cx="80137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Example: XMU</a:t>
            </a:r>
            <a:r>
              <a:rPr lang="zh-CN" altLang="en-US" sz="2000" dirty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admits 3000 students each year, and mean time a </a:t>
            </a:r>
            <a:br>
              <a:rPr lang="en-US" altLang="zh-CN" sz="2000" dirty="0">
                <a:solidFill>
                  <a:srgbClr val="000000"/>
                </a:solidFill>
                <a:latin typeface="Comic Sans MS" charset="0"/>
              </a:rPr>
            </a:br>
            <a:r>
              <a:rPr lang="en-US" altLang="zh-CN" sz="2000" dirty="0">
                <a:solidFill>
                  <a:srgbClr val="000000"/>
                </a:solidFill>
                <a:latin typeface="Comic Sans MS" charset="0"/>
              </a:rPr>
              <a:t>student stays is 4 years, how many students are enrolled?</a:t>
            </a:r>
            <a:endParaRPr lang="en-US" altLang="x-none" sz="20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5486400" y="2171700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  <a:latin typeface="Comic Sans MS" charset="0"/>
                <a:sym typeface="Symbol" charset="2"/>
              </a:rPr>
              <a:t></a:t>
            </a:r>
            <a:endParaRPr lang="en-US" altLang="x-none">
              <a:solidFill>
                <a:srgbClr val="000000"/>
              </a:solidFill>
              <a:latin typeface="Comic Sans MS" charset="0"/>
            </a:endParaRPr>
          </a:p>
        </p:txBody>
      </p:sp>
      <p:pic>
        <p:nvPicPr>
          <p:cNvPr id="11367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3" y="0"/>
            <a:ext cx="10287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Little</a:t>
            </a:r>
            <a:r>
              <a:rPr lang="ja-JP" altLang="en-US">
                <a:ea typeface="ＭＳ Ｐゴシック" charset="-128"/>
              </a:rPr>
              <a:t>’</a:t>
            </a:r>
            <a:r>
              <a:rPr lang="en-US" altLang="ja-JP" dirty="0">
                <a:ea typeface="ＭＳ Ｐゴシック" charset="-128"/>
              </a:rPr>
              <a:t>s Law</a:t>
            </a:r>
            <a:r>
              <a:rPr lang="en-US" altLang="zh-CN" dirty="0">
                <a:ea typeface="ＭＳ Ｐゴシック" charset="-128"/>
              </a:rPr>
              <a:t>:</a:t>
            </a:r>
            <a:r>
              <a:rPr lang="zh-CN" altLang="en-US" dirty="0">
                <a:ea typeface="ＭＳ Ｐゴシック" charset="-128"/>
              </a:rPr>
              <a:t> </a:t>
            </a:r>
            <a:r>
              <a:rPr lang="en-US" altLang="zh-CN" dirty="0">
                <a:ea typeface="ＭＳ Ｐゴシック" charset="-128"/>
              </a:rPr>
              <a:t>Proof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571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B49C8F58-D757-E94F-986C-3AEFFD2282DC}" type="slidenum">
              <a:rPr lang="en-US" altLang="x-none" sz="1400">
                <a:solidFill>
                  <a:srgbClr val="000000"/>
                </a:solidFill>
                <a:latin typeface="Comic Sans MS" charset="0"/>
              </a:rPr>
              <a:pPr/>
              <a:t>61</a:t>
            </a:fld>
            <a:endParaRPr lang="en-US" altLang="x-none" sz="1400">
              <a:solidFill>
                <a:srgbClr val="000000"/>
              </a:solidFill>
              <a:latin typeface="Comic Sans MS" charset="0"/>
            </a:endParaRPr>
          </a:p>
        </p:txBody>
      </p:sp>
      <p:cxnSp>
        <p:nvCxnSpPr>
          <p:cNvPr id="115715" name="Straight Arrow Connector 5"/>
          <p:cNvCxnSpPr>
            <a:cxnSpLocks noChangeShapeType="1"/>
          </p:cNvCxnSpPr>
          <p:nvPr/>
        </p:nvCxnSpPr>
        <p:spPr bwMode="auto">
          <a:xfrm>
            <a:off x="1292225" y="5391150"/>
            <a:ext cx="6527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6" name="Straight Arrow Connector 7"/>
          <p:cNvCxnSpPr>
            <a:cxnSpLocks noChangeShapeType="1"/>
          </p:cNvCxnSpPr>
          <p:nvPr/>
        </p:nvCxnSpPr>
        <p:spPr bwMode="auto">
          <a:xfrm rot="5400000" flipH="1" flipV="1">
            <a:off x="-615156" y="3483769"/>
            <a:ext cx="3767137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7" name="Straight Connector 9"/>
          <p:cNvCxnSpPr>
            <a:cxnSpLocks noChangeShapeType="1"/>
          </p:cNvCxnSpPr>
          <p:nvPr/>
        </p:nvCxnSpPr>
        <p:spPr bwMode="auto">
          <a:xfrm>
            <a:off x="1276350" y="4683125"/>
            <a:ext cx="5692775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8" name="Straight Connector 10"/>
          <p:cNvCxnSpPr>
            <a:cxnSpLocks noChangeShapeType="1"/>
          </p:cNvCxnSpPr>
          <p:nvPr/>
        </p:nvCxnSpPr>
        <p:spPr bwMode="auto">
          <a:xfrm>
            <a:off x="1287463" y="3951288"/>
            <a:ext cx="569118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19" name="Straight Connector 11"/>
          <p:cNvCxnSpPr>
            <a:cxnSpLocks noChangeShapeType="1"/>
          </p:cNvCxnSpPr>
          <p:nvPr/>
        </p:nvCxnSpPr>
        <p:spPr bwMode="auto">
          <a:xfrm>
            <a:off x="1271588" y="3163888"/>
            <a:ext cx="5691187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20" name="Straight Connector 12"/>
          <p:cNvCxnSpPr>
            <a:cxnSpLocks noChangeShapeType="1"/>
          </p:cNvCxnSpPr>
          <p:nvPr/>
        </p:nvCxnSpPr>
        <p:spPr bwMode="auto">
          <a:xfrm>
            <a:off x="1287463" y="2359025"/>
            <a:ext cx="5691187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21" name="Rectangle 13"/>
          <p:cNvSpPr>
            <a:spLocks noChangeArrowheads="1"/>
          </p:cNvSpPr>
          <p:nvPr/>
        </p:nvSpPr>
        <p:spPr bwMode="auto">
          <a:xfrm>
            <a:off x="7607300" y="5484813"/>
            <a:ext cx="728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time</a:t>
            </a:r>
          </a:p>
        </p:txBody>
      </p:sp>
      <p:sp>
        <p:nvSpPr>
          <p:cNvPr id="115722" name="Rectangle 14"/>
          <p:cNvSpPr>
            <a:spLocks noChangeArrowheads="1"/>
          </p:cNvSpPr>
          <p:nvPr/>
        </p:nvSpPr>
        <p:spPr bwMode="auto">
          <a:xfrm>
            <a:off x="333375" y="1474788"/>
            <a:ext cx="985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arrival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260475" y="4697413"/>
            <a:ext cx="1908175" cy="7096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90775" y="3921125"/>
            <a:ext cx="2586038" cy="755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460875" y="2397125"/>
            <a:ext cx="1924050" cy="771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074988" y="3184525"/>
            <a:ext cx="1654175" cy="741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727" name="Rectangle 24"/>
          <p:cNvSpPr>
            <a:spLocks noChangeArrowheads="1"/>
          </p:cNvSpPr>
          <p:nvPr/>
        </p:nvSpPr>
        <p:spPr bwMode="auto">
          <a:xfrm>
            <a:off x="439738" y="4791075"/>
            <a:ext cx="338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5728" name="Rectangle 25"/>
          <p:cNvSpPr>
            <a:spLocks noChangeArrowheads="1"/>
          </p:cNvSpPr>
          <p:nvPr/>
        </p:nvSpPr>
        <p:spPr bwMode="auto">
          <a:xfrm>
            <a:off x="449263" y="4122738"/>
            <a:ext cx="339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5729" name="Rectangle 26"/>
          <p:cNvSpPr>
            <a:spLocks noChangeArrowheads="1"/>
          </p:cNvSpPr>
          <p:nvPr/>
        </p:nvSpPr>
        <p:spPr bwMode="auto">
          <a:xfrm>
            <a:off x="449263" y="3335338"/>
            <a:ext cx="33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5730" name="Rectangle 27"/>
          <p:cNvSpPr>
            <a:spLocks noChangeArrowheads="1"/>
          </p:cNvSpPr>
          <p:nvPr/>
        </p:nvSpPr>
        <p:spPr bwMode="auto">
          <a:xfrm>
            <a:off x="460375" y="2478088"/>
            <a:ext cx="338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115731" name="Straight Connector 30"/>
          <p:cNvCxnSpPr>
            <a:cxnSpLocks noChangeShapeType="1"/>
            <a:endCxn id="115729" idx="0"/>
          </p:cNvCxnSpPr>
          <p:nvPr/>
        </p:nvCxnSpPr>
        <p:spPr bwMode="auto">
          <a:xfrm rot="16200000" flipH="1">
            <a:off x="438944" y="3155157"/>
            <a:ext cx="339725" cy="206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732" name="Straight Connector 32"/>
          <p:cNvCxnSpPr>
            <a:cxnSpLocks noChangeShapeType="1"/>
          </p:cNvCxnSpPr>
          <p:nvPr/>
        </p:nvCxnSpPr>
        <p:spPr bwMode="auto">
          <a:xfrm rot="5400000">
            <a:off x="4052094" y="3626644"/>
            <a:ext cx="36576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33" name="Rectangle 33"/>
          <p:cNvSpPr>
            <a:spLocks noChangeArrowheads="1"/>
          </p:cNvSpPr>
          <p:nvPr/>
        </p:nvSpPr>
        <p:spPr bwMode="auto">
          <a:xfrm>
            <a:off x="5756275" y="5589588"/>
            <a:ext cx="269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0000"/>
                </a:solidFill>
              </a:rPr>
              <a:t>t</a:t>
            </a: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908050" y="5651500"/>
          <a:ext cx="20145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6" name="Equation" r:id="rId4" imgW="381000" imgH="228600" progId="Equation.3">
                  <p:embed/>
                </p:oleObj>
              </mc:Choice>
              <mc:Fallback>
                <p:oleObj name="Equation" r:id="rId4" imgW="381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651500"/>
                        <a:ext cx="201453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4"/>
          <p:cNvGraphicFramePr>
            <a:graphicFrameLocks noChangeAspect="1"/>
          </p:cNvGraphicFramePr>
          <p:nvPr/>
        </p:nvGraphicFramePr>
        <p:xfrm>
          <a:off x="3198813" y="5700713"/>
          <a:ext cx="27543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7" name="Equation" r:id="rId6" imgW="520700" imgH="228600" progId="Equation.3">
                  <p:embed/>
                </p:oleObj>
              </mc:Choice>
              <mc:Fallback>
                <p:oleObj name="Equation" r:id="rId6" imgW="520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5700713"/>
                        <a:ext cx="27543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/>
        </p:nvGraphicFramePr>
        <p:xfrm>
          <a:off x="6030913" y="5684838"/>
          <a:ext cx="27559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8" name="Equation" r:id="rId8" imgW="520700" imgH="228600" progId="Equation.3">
                  <p:embed/>
                </p:oleObj>
              </mc:Choice>
              <mc:Fallback>
                <p:oleObj name="Equation" r:id="rId8" imgW="520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5684838"/>
                        <a:ext cx="27559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715000" y="152400"/>
          <a:ext cx="31432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29" name="Equation" r:id="rId10" imgW="494870" imgH="203024" progId="Equation.3">
                  <p:embed/>
                </p:oleObj>
              </mc:Choice>
              <mc:Fallback>
                <p:oleObj name="Equation" r:id="rId10" imgW="494870" imgH="20302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"/>
                        <a:ext cx="31432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CC354E9-687A-5A4C-B5C5-C4C58842C352}"/>
              </a:ext>
            </a:extLst>
          </p:cNvPr>
          <p:cNvSpPr>
            <a:spLocks/>
          </p:cNvSpPr>
          <p:nvPr/>
        </p:nvSpPr>
        <p:spPr bwMode="auto">
          <a:xfrm>
            <a:off x="3086102" y="3184524"/>
            <a:ext cx="93661" cy="227171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45463" cy="1143000"/>
          </a:xfrm>
        </p:spPr>
        <p:txBody>
          <a:bodyPr/>
          <a:lstStyle/>
          <a:p>
            <a:r>
              <a:rPr lang="en-US" altLang="x-none" sz="3200">
                <a:ea typeface="ＭＳ Ｐゴシック" charset="-128"/>
              </a:rPr>
              <a:t>Discussion: How to Address the Issue</a:t>
            </a:r>
          </a:p>
        </p:txBody>
      </p:sp>
      <p:pic>
        <p:nvPicPr>
          <p:cNvPr id="11776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120900"/>
            <a:ext cx="7548563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08963" cy="1143000"/>
          </a:xfrm>
        </p:spPr>
        <p:txBody>
          <a:bodyPr/>
          <a:lstStyle/>
          <a:p>
            <a:r>
              <a:rPr lang="en-US" altLang="zh-CN">
                <a:ea typeface="ＭＳ Ｐゴシック" charset="-128"/>
              </a:rPr>
              <a:t>Recap: Basic HTTP/1.0 Server</a:t>
            </a:r>
            <a:endParaRPr lang="en-US" altLang="x-none">
              <a:ea typeface="ＭＳ Ｐゴシック" charset="-128"/>
            </a:endParaRPr>
          </a:p>
        </p:txBody>
      </p:sp>
      <p:grpSp>
        <p:nvGrpSpPr>
          <p:cNvPr id="35842" name="Group 1"/>
          <p:cNvGrpSpPr>
            <a:grpSpLocks/>
          </p:cNvGrpSpPr>
          <p:nvPr/>
        </p:nvGrpSpPr>
        <p:grpSpPr bwMode="auto">
          <a:xfrm>
            <a:off x="1146175" y="2084388"/>
            <a:ext cx="2768600" cy="800100"/>
            <a:chOff x="1146640" y="2084403"/>
            <a:chExt cx="2768600" cy="800100"/>
          </a:xfrm>
        </p:grpSpPr>
        <p:sp>
          <p:nvSpPr>
            <p:cNvPr id="35858" name="Rectangle 20"/>
            <p:cNvSpPr>
              <a:spLocks noChangeArrowheads="1"/>
            </p:cNvSpPr>
            <p:nvPr/>
          </p:nvSpPr>
          <p:spPr bwMode="auto">
            <a:xfrm>
              <a:off x="1146640" y="2482865"/>
              <a:ext cx="2768600" cy="40163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 err="1">
                  <a:solidFill>
                    <a:srgbClr val="000000"/>
                  </a:solidFill>
                </a:rPr>
                <a:t>connSocket</a:t>
              </a:r>
              <a:r>
                <a:rPr lang="en-US" altLang="zh-CN" sz="2000" dirty="0">
                  <a:solidFill>
                    <a:srgbClr val="000000"/>
                  </a:solidFill>
                </a:rPr>
                <a:t> = accept()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5859" name="Line 27"/>
            <p:cNvSpPr>
              <a:spLocks noChangeShapeType="1"/>
            </p:cNvSpPr>
            <p:nvPr/>
          </p:nvSpPr>
          <p:spPr bwMode="auto">
            <a:xfrm>
              <a:off x="2503953" y="2084403"/>
              <a:ext cx="0" cy="39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1214438" y="4641850"/>
            <a:ext cx="2768600" cy="1112838"/>
            <a:chOff x="1214903" y="4642078"/>
            <a:chExt cx="2768600" cy="1113000"/>
          </a:xfrm>
        </p:grpSpPr>
        <p:sp>
          <p:nvSpPr>
            <p:cNvPr id="35856" name="Rectangle 25"/>
            <p:cNvSpPr>
              <a:spLocks noChangeArrowheads="1"/>
            </p:cNvSpPr>
            <p:nvPr/>
          </p:nvSpPr>
          <p:spPr bwMode="auto">
            <a:xfrm>
              <a:off x="1214903" y="5047192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>
                  <a:solidFill>
                    <a:srgbClr val="000000"/>
                  </a:solidFill>
                </a:rPr>
                <a:t>Read from file/</a:t>
              </a:r>
              <a:br>
                <a:rPr lang="en-US" altLang="zh-CN" sz="2000" dirty="0">
                  <a:solidFill>
                    <a:srgbClr val="000000"/>
                  </a:solidFill>
                </a:rPr>
              </a:br>
              <a:r>
                <a:rPr lang="en-US" altLang="zh-CN" sz="2000" dirty="0">
                  <a:solidFill>
                    <a:srgbClr val="000000"/>
                  </a:solidFill>
                </a:rPr>
                <a:t>write to 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connSocket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5857" name="Line 30"/>
            <p:cNvSpPr>
              <a:spLocks noChangeShapeType="1"/>
            </p:cNvSpPr>
            <p:nvPr/>
          </p:nvSpPr>
          <p:spPr bwMode="auto">
            <a:xfrm>
              <a:off x="2477419" y="4642078"/>
              <a:ext cx="17301" cy="4156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5844" name="Group 5"/>
          <p:cNvGrpSpPr>
            <a:grpSpLocks/>
          </p:cNvGrpSpPr>
          <p:nvPr/>
        </p:nvGrpSpPr>
        <p:grpSpPr bwMode="auto">
          <a:xfrm>
            <a:off x="1263650" y="5772150"/>
            <a:ext cx="2768600" cy="757238"/>
            <a:chOff x="1264115" y="5772174"/>
            <a:chExt cx="2768600" cy="756465"/>
          </a:xfrm>
        </p:grpSpPr>
        <p:sp>
          <p:nvSpPr>
            <p:cNvPr id="35854" name="Rectangle 26"/>
            <p:cNvSpPr>
              <a:spLocks noChangeArrowheads="1"/>
            </p:cNvSpPr>
            <p:nvPr/>
          </p:nvSpPr>
          <p:spPr bwMode="auto">
            <a:xfrm>
              <a:off x="1264115" y="6128529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>
                  <a:solidFill>
                    <a:srgbClr val="000000"/>
                  </a:solidFill>
                </a:rPr>
                <a:t>close 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connSocket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  <p:sp>
          <p:nvSpPr>
            <p:cNvPr id="35855" name="Line 31"/>
            <p:cNvSpPr>
              <a:spLocks noChangeShapeType="1"/>
            </p:cNvSpPr>
            <p:nvPr/>
          </p:nvSpPr>
          <p:spPr bwMode="auto">
            <a:xfrm flipH="1">
              <a:off x="2459503" y="5772174"/>
              <a:ext cx="1198" cy="3619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845" name="Freeform 32"/>
          <p:cNvSpPr>
            <a:spLocks/>
          </p:cNvSpPr>
          <p:nvPr/>
        </p:nvSpPr>
        <p:spPr bwMode="auto">
          <a:xfrm>
            <a:off x="703263" y="2287588"/>
            <a:ext cx="1785937" cy="4441825"/>
          </a:xfrm>
          <a:custGeom>
            <a:avLst/>
            <a:gdLst>
              <a:gd name="T0" fmla="*/ 2147483647 w 1125"/>
              <a:gd name="T1" fmla="*/ 2147483647 h 2798"/>
              <a:gd name="T2" fmla="*/ 2147483647 w 1125"/>
              <a:gd name="T3" fmla="*/ 2147483647 h 2798"/>
              <a:gd name="T4" fmla="*/ 0 w 1125"/>
              <a:gd name="T5" fmla="*/ 2147483647 h 2798"/>
              <a:gd name="T6" fmla="*/ 0 w 1125"/>
              <a:gd name="T7" fmla="*/ 0 h 2798"/>
              <a:gd name="T8" fmla="*/ 2147483647 w 1125"/>
              <a:gd name="T9" fmla="*/ 0 h 27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5"/>
              <a:gd name="T16" fmla="*/ 0 h 2798"/>
              <a:gd name="T17" fmla="*/ 1125 w 1125"/>
              <a:gd name="T18" fmla="*/ 2798 h 27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5" h="2798">
                <a:moveTo>
                  <a:pt x="1079" y="2670"/>
                </a:moveTo>
                <a:lnTo>
                  <a:pt x="1079" y="2798"/>
                </a:lnTo>
                <a:lnTo>
                  <a:pt x="0" y="2798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46" name="Rectangle 22"/>
          <p:cNvSpPr>
            <a:spLocks noChangeArrowheads="1"/>
          </p:cNvSpPr>
          <p:nvPr/>
        </p:nvSpPr>
        <p:spPr bwMode="auto">
          <a:xfrm>
            <a:off x="1123950" y="1504950"/>
            <a:ext cx="2767013" cy="7080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zh-CN" sz="2000" dirty="0">
                <a:solidFill>
                  <a:srgbClr val="000000"/>
                </a:solidFill>
              </a:rPr>
              <a:t>create </a:t>
            </a:r>
            <a:r>
              <a:rPr lang="en-US" altLang="zh-CN" sz="2000" dirty="0" err="1">
                <a:solidFill>
                  <a:srgbClr val="000000"/>
                </a:solidFill>
              </a:rPr>
              <a:t>ServerSocket</a:t>
            </a:r>
            <a:r>
              <a:rPr lang="en-US" altLang="zh-CN" sz="2000" dirty="0">
                <a:solidFill>
                  <a:srgbClr val="000000"/>
                </a:solidFill>
              </a:rPr>
              <a:t>(6789)</a:t>
            </a:r>
            <a:endParaRPr lang="en-US" altLang="x-none" sz="2000" dirty="0">
              <a:solidFill>
                <a:srgbClr val="000000"/>
              </a:solidFill>
            </a:endParaRPr>
          </a:p>
        </p:txBody>
      </p:sp>
      <p:grpSp>
        <p:nvGrpSpPr>
          <p:cNvPr id="35847" name="Group 3"/>
          <p:cNvGrpSpPr>
            <a:grpSpLocks/>
          </p:cNvGrpSpPr>
          <p:nvPr/>
        </p:nvGrpSpPr>
        <p:grpSpPr bwMode="auto">
          <a:xfrm>
            <a:off x="1192213" y="3821113"/>
            <a:ext cx="2768600" cy="855662"/>
            <a:chOff x="1192678" y="3821350"/>
            <a:chExt cx="2768600" cy="855464"/>
          </a:xfrm>
        </p:grpSpPr>
        <p:sp>
          <p:nvSpPr>
            <p:cNvPr id="35852" name="Line 29"/>
            <p:cNvSpPr>
              <a:spLocks noChangeShapeType="1"/>
            </p:cNvSpPr>
            <p:nvPr/>
          </p:nvSpPr>
          <p:spPr bwMode="auto">
            <a:xfrm flipH="1">
              <a:off x="2483381" y="3821350"/>
              <a:ext cx="1977" cy="4765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853" name="Rectangle 24"/>
            <p:cNvSpPr>
              <a:spLocks noChangeArrowheads="1"/>
            </p:cNvSpPr>
            <p:nvPr/>
          </p:nvSpPr>
          <p:spPr bwMode="auto">
            <a:xfrm>
              <a:off x="1192678" y="4276704"/>
              <a:ext cx="2768600" cy="40011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 dirty="0">
                  <a:solidFill>
                    <a:srgbClr val="000000"/>
                  </a:solidFill>
                </a:rPr>
                <a:t>Map URL to file</a:t>
              </a:r>
              <a:endParaRPr lang="en-US" altLang="x-none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5848" name="Group 2"/>
          <p:cNvGrpSpPr>
            <a:grpSpLocks/>
          </p:cNvGrpSpPr>
          <p:nvPr/>
        </p:nvGrpSpPr>
        <p:grpSpPr bwMode="auto">
          <a:xfrm>
            <a:off x="1154113" y="2865438"/>
            <a:ext cx="2768600" cy="1038225"/>
            <a:chOff x="1154578" y="2865453"/>
            <a:chExt cx="2768600" cy="1038156"/>
          </a:xfrm>
        </p:grpSpPr>
        <p:sp>
          <p:nvSpPr>
            <p:cNvPr id="35850" name="Rectangle 23"/>
            <p:cNvSpPr>
              <a:spLocks noChangeArrowheads="1"/>
            </p:cNvSpPr>
            <p:nvPr/>
          </p:nvSpPr>
          <p:spPr bwMode="auto">
            <a:xfrm>
              <a:off x="1154578" y="3195723"/>
              <a:ext cx="2768600" cy="70788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zh-CN" sz="2000">
                  <a:solidFill>
                    <a:srgbClr val="000000"/>
                  </a:solidFill>
                </a:rPr>
                <a:t>read request from connSocket</a:t>
              </a:r>
              <a:endParaRPr lang="en-US" altLang="x-none" sz="2000">
                <a:solidFill>
                  <a:srgbClr val="000000"/>
                </a:solidFill>
              </a:endParaRPr>
            </a:p>
          </p:txBody>
        </p:sp>
        <p:sp>
          <p:nvSpPr>
            <p:cNvPr id="35851" name="Line 28"/>
            <p:cNvSpPr>
              <a:spLocks noChangeShapeType="1"/>
            </p:cNvSpPr>
            <p:nvPr/>
          </p:nvSpPr>
          <p:spPr bwMode="auto">
            <a:xfrm>
              <a:off x="2499190" y="2865453"/>
              <a:ext cx="0" cy="3476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5849" name="Rectangular Callout 6"/>
          <p:cNvSpPr>
            <a:spLocks noChangeArrowheads="1"/>
          </p:cNvSpPr>
          <p:nvPr/>
        </p:nvSpPr>
        <p:spPr bwMode="auto">
          <a:xfrm>
            <a:off x="5559425" y="2449513"/>
            <a:ext cx="2511425" cy="1385887"/>
          </a:xfrm>
          <a:prstGeom prst="wedgeRectCallout">
            <a:avLst>
              <a:gd name="adj1" fmla="val -135708"/>
              <a:gd name="adj2" fmla="val 951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x-none" sz="2800">
                <a:latin typeface="Comic Sans MS" charset="0"/>
              </a:rPr>
              <a:t>It does not have to be a static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EB60BD0D-1ADA-2742-A855-8EB7B6003F51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Outline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Admin and recap</a:t>
            </a:r>
          </a:p>
          <a:p>
            <a:pPr>
              <a:buFont typeface="Wingdings" pitchFamily="2" charset="2"/>
              <a:buChar char="q"/>
            </a:pPr>
            <a:r>
              <a:rPr lang="en-US" altLang="zh-CN" dirty="0">
                <a:ea typeface="ＭＳ Ｐゴシック" charset="-128"/>
              </a:rPr>
              <a:t>HTTP/1.0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Basic</a:t>
            </a:r>
            <a:r>
              <a:rPr lang="zh-CN" altLang="en-US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 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ea typeface="ＭＳ Ｐゴシック" charset="-128"/>
              </a:rPr>
              <a:t>design</a:t>
            </a:r>
          </a:p>
          <a:p>
            <a:pPr lvl="1"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Dynamic</a:t>
            </a:r>
            <a:r>
              <a:rPr lang="zh-CN" altLang="en-US" i="1" dirty="0">
                <a:solidFill>
                  <a:srgbClr val="C00000"/>
                </a:solidFill>
                <a:ea typeface="ＭＳ Ｐゴシック" charset="-128"/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ea typeface="ＭＳ Ｐゴシック" charset="-128"/>
              </a:rPr>
              <a:t>content</a:t>
            </a:r>
          </a:p>
          <a:p>
            <a:endParaRPr lang="en-US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147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fld id="{AB6A0BA4-5A87-2949-97A4-46E80F7A7FCE}" type="slidenum">
              <a:rPr lang="en-US" altLang="x-none" sz="1400">
                <a:solidFill>
                  <a:srgbClr val="000000"/>
                </a:solidFill>
              </a:rPr>
              <a:pPr/>
              <a:t>9</a:t>
            </a:fld>
            <a:endParaRPr lang="en-US" altLang="x-none" sz="1400">
              <a:solidFill>
                <a:srgbClr val="000000"/>
              </a:solidFill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374650"/>
            <a:ext cx="7772400" cy="838200"/>
          </a:xfrm>
        </p:spPr>
        <p:txBody>
          <a:bodyPr/>
          <a:lstStyle/>
          <a:p>
            <a:r>
              <a:rPr lang="en-US" altLang="zh-CN" sz="3200">
                <a:ea typeface="宋体" charset="-122"/>
              </a:rPr>
              <a:t>Dynamic Content Pages</a:t>
            </a:r>
            <a:endParaRPr lang="en-US" altLang="x-none" sz="4400">
              <a:ea typeface="ＭＳ Ｐゴシック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458913"/>
            <a:ext cx="8410575" cy="4648200"/>
          </a:xfrm>
        </p:spPr>
        <p:txBody>
          <a:bodyPr/>
          <a:lstStyle/>
          <a:p>
            <a:pPr>
              <a:buFont typeface="Wingdings" pitchFamily="2" charset="2"/>
              <a:buChar char="q"/>
              <a:defRPr/>
            </a:pPr>
            <a:r>
              <a:rPr lang="en-US" altLang="zh-CN" dirty="0">
                <a:ea typeface="宋体" charset="0"/>
                <a:cs typeface="宋体" charset="0"/>
              </a:rPr>
              <a:t>There are multiple approaches to make dynamic web pages: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altLang="zh-CN" sz="2800" dirty="0">
                <a:ea typeface="宋体" charset="0"/>
                <a:cs typeface="宋体" charset="0"/>
              </a:rPr>
              <a:t>Embed code into pages (</a:t>
            </a:r>
            <a:r>
              <a:rPr lang="en-US" altLang="zh-CN" sz="2800" dirty="0">
                <a:solidFill>
                  <a:srgbClr val="FF0000"/>
                </a:solidFill>
                <a:ea typeface="宋体" charset="0"/>
                <a:cs typeface="宋体" charset="0"/>
              </a:rPr>
              <a:t>server side include</a:t>
            </a:r>
            <a:r>
              <a:rPr lang="en-US" altLang="zh-CN" sz="2800" dirty="0">
                <a:ea typeface="宋体" charset="0"/>
                <a:cs typeface="宋体" charset="0"/>
              </a:rPr>
              <a:t>)</a:t>
            </a:r>
          </a:p>
          <a:p>
            <a:pPr lvl="2">
              <a:defRPr/>
            </a:pPr>
            <a:r>
              <a:rPr lang="en-US" altLang="zh-CN" dirty="0">
                <a:ea typeface="宋体" charset="0"/>
                <a:cs typeface="宋体" charset="0"/>
              </a:rPr>
              <a:t>http server includes an interpreter for the type of pages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US" sz="2800" dirty="0">
                <a:ea typeface="宋体" charset="0"/>
                <a:cs typeface="宋体" charset="0"/>
              </a:rPr>
              <a:t>Invoke external programs (http server is agnostic to the external program execution)</a:t>
            </a:r>
          </a:p>
          <a:p>
            <a:pPr lvl="2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E.g.,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Common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Gateway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Interface</a:t>
            </a:r>
            <a:r>
              <a:rPr lang="zh-CN" alt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ea typeface="宋体" charset="0"/>
                <a:cs typeface="宋体" charset="0"/>
              </a:rPr>
              <a:t>CGI</a:t>
            </a:r>
            <a:r>
              <a:rPr lang="en-US" altLang="zh-CN" sz="1600" dirty="0">
                <a:solidFill>
                  <a:srgbClr val="FF0000"/>
                </a:solidFill>
                <a:ea typeface="宋体" charset="0"/>
                <a:cs typeface="宋体" charset="0"/>
              </a:rPr>
              <a:t>)</a:t>
            </a:r>
            <a:endParaRPr lang="en-US" sz="1600" dirty="0">
              <a:solidFill>
                <a:srgbClr val="FF0000"/>
              </a:solidFill>
              <a:ea typeface="宋体" charset="0"/>
              <a:cs typeface="宋体" charset="0"/>
            </a:endParaRPr>
          </a:p>
          <a:p>
            <a:pPr marL="457200" lvl="1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	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http://www.cs.yale.edu/index.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s</a:t>
            </a:r>
            <a:r>
              <a:rPr lang="en-US" sz="2000" dirty="0">
                <a:latin typeface="Courier New" charset="0"/>
                <a:cs typeface="Courier New" charset="0"/>
              </a:rPr>
              <a:t>html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http://www.cs.yale.edu/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cgi-bin/ureserve.pl</a:t>
            </a:r>
          </a:p>
          <a:p>
            <a:pPr marL="0" indent="0">
              <a:buFont typeface="ZapfDingbats" charset="0"/>
              <a:buNone/>
              <a:defRPr/>
            </a:pPr>
            <a:r>
              <a:rPr lang="en-US" sz="2000" dirty="0">
                <a:latin typeface="Courier New" charset="0"/>
                <a:cs typeface="Courier New" charset="0"/>
              </a:rPr>
              <a:t>http://www.google.com/search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  <a:cs typeface="Courier New" charset="0"/>
              </a:rPr>
              <a:t>?q=Yale&amp;sourceid=chrome</a:t>
            </a:r>
          </a:p>
          <a:p>
            <a:pPr marL="0" indent="0">
              <a:buFont typeface="ZapfDingbats" charset="0"/>
              <a:buNone/>
              <a:defRPr/>
            </a:pPr>
            <a:endParaRPr lang="en-US" sz="2400" dirty="0">
              <a:latin typeface="Courier New" charset="0"/>
              <a:cs typeface="Courier New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08555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12090</TotalTime>
  <Words>3365</Words>
  <Application>Microsoft Macintosh PowerPoint</Application>
  <PresentationFormat>On-screen Show (4:3)</PresentationFormat>
  <Paragraphs>659</Paragraphs>
  <Slides>62</Slides>
  <Notes>59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7" baseType="lpstr">
      <vt:lpstr>ＭＳ Ｐゴシック</vt:lpstr>
      <vt:lpstr>宋体</vt:lpstr>
      <vt:lpstr>ZapfDingbats</vt:lpstr>
      <vt:lpstr>Arial</vt:lpstr>
      <vt:lpstr>Calibri</vt:lpstr>
      <vt:lpstr>Comic Sans MS</vt:lpstr>
      <vt:lpstr>Courier New</vt:lpstr>
      <vt:lpstr>Symbol</vt:lpstr>
      <vt:lpstr>Tahoma</vt:lpstr>
      <vt:lpstr>Times New Roman</vt:lpstr>
      <vt:lpstr>Wingdings</vt:lpstr>
      <vt:lpstr>Default Design</vt:lpstr>
      <vt:lpstr>3_Default Design</vt:lpstr>
      <vt:lpstr>Clip</vt:lpstr>
      <vt:lpstr>Equation</vt:lpstr>
      <vt:lpstr>Network Applications: HTTP/1.0/1.1/2;  High-Performance Server Design (Per Thread)</vt:lpstr>
      <vt:lpstr>Outline</vt:lpstr>
      <vt:lpstr>Admin</vt:lpstr>
      <vt:lpstr>Recap: FTP</vt:lpstr>
      <vt:lpstr>Recap: HTTP</vt:lpstr>
      <vt:lpstr>Recap: HTTP</vt:lpstr>
      <vt:lpstr>Recap: Basic HTTP/1.0 Server</vt:lpstr>
      <vt:lpstr>Outline</vt:lpstr>
      <vt:lpstr>Dynamic Content Pages</vt:lpstr>
      <vt:lpstr>Example SSI</vt:lpstr>
      <vt:lpstr>Example SSI</vt:lpstr>
      <vt:lpstr>CGI: Invoking External Programs</vt:lpstr>
      <vt:lpstr>Example: Typical CGI Implementation</vt:lpstr>
      <vt:lpstr>Example: CGI</vt:lpstr>
      <vt:lpstr>Example</vt:lpstr>
      <vt:lpstr>Client Using Dynamic Pages</vt:lpstr>
      <vt:lpstr>Discussions</vt:lpstr>
      <vt:lpstr>HTTP: POST</vt:lpstr>
      <vt:lpstr>HTTP: POST Example</vt:lpstr>
      <vt:lpstr>Stateful User-server Interaction: Cookies</vt:lpstr>
      <vt:lpstr>Authentication of Client Request</vt:lpstr>
      <vt:lpstr>Example: Amazon S3</vt:lpstr>
      <vt:lpstr>PowerPoint Presentation</vt:lpstr>
      <vt:lpstr>Protocol Flow of Basic HTTP/1.0</vt:lpstr>
      <vt:lpstr>Outline</vt:lpstr>
      <vt:lpstr>Substantial Efforts to Speedup Basic HTTP/1.0</vt:lpstr>
      <vt:lpstr>Browser Cache and Conditional GET</vt:lpstr>
      <vt:lpstr>Web Caches (Proxy)</vt:lpstr>
      <vt:lpstr>Two Types of Proxies</vt:lpstr>
      <vt:lpstr>Benefits of Forward Proxy</vt:lpstr>
      <vt:lpstr>No Free Lunch: Problems of Web Caching</vt:lpstr>
      <vt:lpstr>HTTP/1.1: Persistent (keepalive/pipelining) HTTP</vt:lpstr>
      <vt:lpstr>HTTP/1.0, Keep-Alive, Pipelining</vt:lpstr>
      <vt:lpstr>HTTP/2 Basic Idea:  Remove Head-of-Line Blocking in HTTP/1.1</vt:lpstr>
      <vt:lpstr>Observing HTTP/2</vt:lpstr>
      <vt:lpstr>HTTP/2 Design: Multi-Streams</vt:lpstr>
      <vt:lpstr>HTTP/2 Header Compression</vt:lpstr>
      <vt:lpstr>HTTP/2 Stream Dependency and Weights</vt:lpstr>
      <vt:lpstr>HTTP/2 Server Push</vt:lpstr>
      <vt:lpstr>Outline</vt:lpstr>
      <vt:lpstr>WebServer Implementation</vt:lpstr>
      <vt:lpstr>Demo</vt:lpstr>
      <vt:lpstr>Server Processing Steps</vt:lpstr>
      <vt:lpstr>Writing High Performance Servers: Major Issues</vt:lpstr>
      <vt:lpstr>Goal: Limited Only by Resource Bottleneck</vt:lpstr>
      <vt:lpstr>Outline</vt:lpstr>
      <vt:lpstr>Multi-Threaded Servers</vt:lpstr>
      <vt:lpstr>Background: Java Thread Model</vt:lpstr>
      <vt:lpstr>Thread vs Process</vt:lpstr>
      <vt:lpstr>Background: Java Thread Class</vt:lpstr>
      <vt:lpstr>Creating Java Thread</vt:lpstr>
      <vt:lpstr>Option 1: Extending Java Thread</vt:lpstr>
      <vt:lpstr>Option 1: Extending Java Thread</vt:lpstr>
      <vt:lpstr>Option 2: Implement the Runnable Interface</vt:lpstr>
      <vt:lpstr>Example: a Multi-threaded TCPServer</vt:lpstr>
      <vt:lpstr>Per-Request Thread Server</vt:lpstr>
      <vt:lpstr>Summary: Implementing Threads</vt:lpstr>
      <vt:lpstr>Modeling Per-Request Thread Server: Theory</vt:lpstr>
      <vt:lpstr>Problem of Per-Request Thread: Reality</vt:lpstr>
      <vt:lpstr>Background: Little’s Law (1961)</vt:lpstr>
      <vt:lpstr>Little’s Law: Proof</vt:lpstr>
      <vt:lpstr>Discussion: How to Address the Issue</vt:lpstr>
    </vt:vector>
  </TitlesOfParts>
  <Company>Yale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I</dc:title>
  <dc:creator>Yang Richard Yang</dc:creator>
  <cp:lastModifiedBy>Qiao Xiang</cp:lastModifiedBy>
  <cp:revision>502</cp:revision>
  <cp:lastPrinted>2017-10-02T19:01:45Z</cp:lastPrinted>
  <dcterms:created xsi:type="dcterms:W3CDTF">1999-10-08T19:08:27Z</dcterms:created>
  <dcterms:modified xsi:type="dcterms:W3CDTF">2021-10-18T23:58:28Z</dcterms:modified>
</cp:coreProperties>
</file>