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8" r:id="rId2"/>
    <p:sldMasterId id="2147486475" r:id="rId3"/>
  </p:sldMasterIdLst>
  <p:notesMasterIdLst>
    <p:notesMasterId r:id="rId111"/>
  </p:notesMasterIdLst>
  <p:handoutMasterIdLst>
    <p:handoutMasterId r:id="rId112"/>
  </p:handoutMasterIdLst>
  <p:sldIdLst>
    <p:sldId id="784" r:id="rId4"/>
    <p:sldId id="1026" r:id="rId5"/>
    <p:sldId id="708" r:id="rId6"/>
    <p:sldId id="813" r:id="rId7"/>
    <p:sldId id="814" r:id="rId8"/>
    <p:sldId id="934" r:id="rId9"/>
    <p:sldId id="937" r:id="rId10"/>
    <p:sldId id="917" r:id="rId11"/>
    <p:sldId id="839" r:id="rId12"/>
    <p:sldId id="840" r:id="rId13"/>
    <p:sldId id="841" r:id="rId14"/>
    <p:sldId id="842" r:id="rId15"/>
    <p:sldId id="843" r:id="rId16"/>
    <p:sldId id="844" r:id="rId17"/>
    <p:sldId id="845" r:id="rId18"/>
    <p:sldId id="846" r:id="rId19"/>
    <p:sldId id="847" r:id="rId20"/>
    <p:sldId id="848" r:id="rId21"/>
    <p:sldId id="849" r:id="rId22"/>
    <p:sldId id="850" r:id="rId23"/>
    <p:sldId id="851" r:id="rId24"/>
    <p:sldId id="852" r:id="rId25"/>
    <p:sldId id="854" r:id="rId26"/>
    <p:sldId id="859" r:id="rId27"/>
    <p:sldId id="860" r:id="rId28"/>
    <p:sldId id="861" r:id="rId29"/>
    <p:sldId id="862" r:id="rId30"/>
    <p:sldId id="863" r:id="rId31"/>
    <p:sldId id="864" r:id="rId32"/>
    <p:sldId id="865" r:id="rId33"/>
    <p:sldId id="866" r:id="rId34"/>
    <p:sldId id="867" r:id="rId35"/>
    <p:sldId id="868" r:id="rId36"/>
    <p:sldId id="869" r:id="rId37"/>
    <p:sldId id="870" r:id="rId38"/>
    <p:sldId id="871" r:id="rId39"/>
    <p:sldId id="872" r:id="rId40"/>
    <p:sldId id="873" r:id="rId41"/>
    <p:sldId id="874" r:id="rId42"/>
    <p:sldId id="929" r:id="rId43"/>
    <p:sldId id="1072" r:id="rId44"/>
    <p:sldId id="1027" r:id="rId45"/>
    <p:sldId id="1028" r:id="rId46"/>
    <p:sldId id="1029" r:id="rId47"/>
    <p:sldId id="1030" r:id="rId48"/>
    <p:sldId id="1031" r:id="rId49"/>
    <p:sldId id="1061" r:id="rId50"/>
    <p:sldId id="1032" r:id="rId51"/>
    <p:sldId id="1033" r:id="rId52"/>
    <p:sldId id="1034" r:id="rId53"/>
    <p:sldId id="1035" r:id="rId54"/>
    <p:sldId id="1036" r:id="rId55"/>
    <p:sldId id="1037" r:id="rId56"/>
    <p:sldId id="1071" r:id="rId57"/>
    <p:sldId id="1038" r:id="rId58"/>
    <p:sldId id="1039" r:id="rId59"/>
    <p:sldId id="1040" r:id="rId60"/>
    <p:sldId id="1041" r:id="rId61"/>
    <p:sldId id="1042" r:id="rId62"/>
    <p:sldId id="1043" r:id="rId63"/>
    <p:sldId id="1044" r:id="rId64"/>
    <p:sldId id="1045" r:id="rId65"/>
    <p:sldId id="1046" r:id="rId66"/>
    <p:sldId id="1047" r:id="rId67"/>
    <p:sldId id="1048" r:id="rId68"/>
    <p:sldId id="1049" r:id="rId69"/>
    <p:sldId id="1050" r:id="rId70"/>
    <p:sldId id="1051" r:id="rId71"/>
    <p:sldId id="1052" r:id="rId72"/>
    <p:sldId id="1053" r:id="rId73"/>
    <p:sldId id="1054" r:id="rId74"/>
    <p:sldId id="1055" r:id="rId75"/>
    <p:sldId id="1056" r:id="rId76"/>
    <p:sldId id="1060" r:id="rId77"/>
    <p:sldId id="896" r:id="rId78"/>
    <p:sldId id="897" r:id="rId79"/>
    <p:sldId id="898" r:id="rId80"/>
    <p:sldId id="899" r:id="rId81"/>
    <p:sldId id="900" r:id="rId82"/>
    <p:sldId id="901" r:id="rId83"/>
    <p:sldId id="902" r:id="rId84"/>
    <p:sldId id="903" r:id="rId85"/>
    <p:sldId id="904" r:id="rId86"/>
    <p:sldId id="1062" r:id="rId87"/>
    <p:sldId id="906" r:id="rId88"/>
    <p:sldId id="907" r:id="rId89"/>
    <p:sldId id="908" r:id="rId90"/>
    <p:sldId id="909" r:id="rId91"/>
    <p:sldId id="910" r:id="rId92"/>
    <p:sldId id="911" r:id="rId93"/>
    <p:sldId id="995" r:id="rId94"/>
    <p:sldId id="912" r:id="rId95"/>
    <p:sldId id="913" r:id="rId96"/>
    <p:sldId id="914" r:id="rId97"/>
    <p:sldId id="996" r:id="rId98"/>
    <p:sldId id="997" r:id="rId99"/>
    <p:sldId id="998" r:id="rId100"/>
    <p:sldId id="999" r:id="rId101"/>
    <p:sldId id="1002" r:id="rId102"/>
    <p:sldId id="1023" r:id="rId103"/>
    <p:sldId id="1005" r:id="rId104"/>
    <p:sldId id="1006" r:id="rId105"/>
    <p:sldId id="1008" r:id="rId106"/>
    <p:sldId id="1070" r:id="rId107"/>
    <p:sldId id="948" r:id="rId108"/>
    <p:sldId id="946" r:id="rId109"/>
    <p:sldId id="947" r:id="rId110"/>
  </p:sldIdLst>
  <p:sldSz cx="9144000" cy="6858000" type="screen4x3"/>
  <p:notesSz cx="7315200" cy="96012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684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56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0"/>
    <p:restoredTop sz="93714"/>
  </p:normalViewPr>
  <p:slideViewPr>
    <p:cSldViewPr>
      <p:cViewPr varScale="1">
        <p:scale>
          <a:sx n="83" d="100"/>
          <a:sy n="83" d="100"/>
        </p:scale>
        <p:origin x="6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6" d="100"/>
        <a:sy n="166" d="100"/>
      </p:scale>
      <p:origin x="0" y="11864"/>
    </p:cViewPr>
  </p:sorterViewPr>
  <p:notesViewPr>
    <p:cSldViewPr>
      <p:cViewPr varScale="1">
        <p:scale>
          <a:sx n="64" d="100"/>
          <a:sy n="64" d="100"/>
        </p:scale>
        <p:origin x="-260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presProps" Target="presProp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theme" Target="theme/theme1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7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29.wmf"/><Relationship Id="rId7" Type="http://schemas.openxmlformats.org/officeDocument/2006/relationships/image" Target="../media/image34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3.wmf"/><Relationship Id="rId5" Type="http://schemas.openxmlformats.org/officeDocument/2006/relationships/image" Target="../media/image28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D6FB7B5-9EBD-E540-BF6C-72FE8B8F040E}" type="datetimeFigureOut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4FE0730-6AF0-1A40-9652-7D1ECBC22F5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AE0AEBEE-BFAF-6444-BE8E-CD9D25A2AF0F}" type="datetimeFigureOut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5411E171-F03E-E743-9E6D-476D2E81B937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684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56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3193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831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470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07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6D67023-F412-D845-BB21-E6580AE12E7A}" type="slidenum">
              <a:rPr lang="en-US" altLang="x-none" sz="1200">
                <a:latin typeface="Times New Roman" charset="0"/>
              </a:rPr>
              <a:pPr eaLnBrk="1" hangingPunct="1"/>
              <a:t>1</a:t>
            </a:fld>
            <a:endParaRPr lang="en-US" altLang="x-none" sz="12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CE2565-FE41-DB4B-913C-BE29D6E9794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416168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DB59DB-33A9-5943-8996-3FB67678C45F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022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E34423-D208-3041-B55D-8DFA5080E6F0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3339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DFC5E4-0BCD-E645-9C07-C4F2DBE30A20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242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EC08D0-B7C9-3148-83EA-9010C5840669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165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378D47-C3FE-1146-B4E2-2B19AC1D7709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429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643EF0-69F3-8044-847E-F800F0499A09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671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8F646C-69AD-3B43-A798-F275E1A0D409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850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1AA04B-FC5C-F543-8152-7629078241EA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357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49EA31-698F-B84E-9C88-2C318DA3BE7F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200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709BD0-07CE-304F-827D-5EA4EEA05E16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5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D349128-BA39-C149-A42E-15502011A9D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2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336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Empty write when no data to write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F3BBD3-16AB-BD4E-A207-57338465FDD6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692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http://www.kernel.org/doc/man-pages/online/pages/man4/epoll.4.html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B1B756-FB24-7F45-BEAC-E6E1D73F5BD7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743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8D0ABF-66DF-984D-8461-8F1FEA87CC41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917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2FFC03-73D5-4D45-92C8-8D533178E5F4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044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CCF6EA-1775-5842-BEE3-76F5081146E3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670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F346E6-3FBF-DF44-9076-ED4419E511CB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54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736EB4-F50B-0A45-968E-AF3A64958F2A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919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x-none">
                <a:ea typeface="ＭＳ Ｐゴシック" charset="-128"/>
              </a:rPr>
              <a:t>Registration Key (so that it can deregister)</a:t>
            </a:r>
          </a:p>
          <a:p>
            <a:pPr lvl="3"/>
            <a:r>
              <a:rPr lang="en-US" altLang="x-none">
                <a:ea typeface="ＭＳ Ｐゴシック" charset="-128"/>
              </a:rPr>
              <a:t>channel.keyFor(selector) 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206C9F-D57F-4F42-A035-9882ABA3588B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5213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9AF57D-40DD-6B49-B678-59850172D576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241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CDB483-9BE9-2E4D-B9E8-B298A4338305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22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7D6D0FA-945E-EB4C-9610-D152D5BB1E6C}" type="slidenum">
              <a:rPr lang="en-US" altLang="x-none" sz="1300">
                <a:latin typeface="Calibri" charset="0"/>
              </a:rPr>
              <a:pPr eaLnBrk="1" hangingPunct="1"/>
              <a:t>3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F425B4-C98A-DF4D-B71A-88D757275A35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7300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D0BBBA-5F74-5F49-A17F-0D9C0B6B3632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3194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4DB9C3-973B-DB4D-8872-64C4BCE682C8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656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6B47FC-54A6-1C4F-92B5-0AA3EA33743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506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0A7690-3DB7-A24B-A6B3-AB99E4181D97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6731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655274-8E67-A54D-AEF7-5D911FBD60CA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1637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761455-6E37-1E44-BE1C-E0289286D266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330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5CF483-FB7E-F54F-A8AF-C047D8E3D69C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6364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http://www.kernel.org/doc/man-pages/online/pages/man4/epoll.4.html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BC2323A-964D-D64F-88A3-16FA9A2EA0AF}" type="slidenum">
              <a:rPr lang="en-US" altLang="x-none" sz="1300">
                <a:latin typeface="Calibri" charset="0"/>
              </a:rPr>
              <a:pPr eaLnBrk="1" hangingPunct="1"/>
              <a:t>40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299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D349128-BA39-C149-A42E-15502011A9D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41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105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0262E9-3E61-564A-ACFA-78812F73D992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63087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03DB02F-6022-AA49-88A0-84CE4D60E70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81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890A316-51FE-D44E-9E19-FE428972A2A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862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5802A46-D7A3-8546-9BFE-6156CA8591D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79442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77D3ED4-1FC4-2541-BD2F-0DE38E0453F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4687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D7FE0BC-4ECE-D447-9264-8065847C186E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260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D3339F1-0972-524E-AE5D-846286C8531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038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132B2B-C32B-F845-9A50-493914351EA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535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76D062-E624-7947-9682-A463169B118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/>
              <a:t>52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7933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C77C2F1-093A-7644-ADA4-7C2BC8B5ECA1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53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914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D349128-BA39-C149-A42E-15502011A9D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54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4120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AB35F-0D14-C542-AA04-30E4858176D5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2359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58EBBC5-AE70-DA47-906C-2AAE8538062E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55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666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ED610D0-472A-CD4F-B7CD-A6AFA975980B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56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613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DE3ECE4-5391-FA41-876D-0A013BBD3C43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57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8533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CD8740D-E59E-0149-B737-BDEB2A32933C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58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916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CF14199-2010-D740-928B-16E321D9134E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59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894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4849EDA-9117-F440-BCED-6B5468457FE7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60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01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2DA7641-82E9-714C-B2E3-C06F6F8C1171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61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219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D5A83D6-3E9C-0746-8C1F-6ADEC584E6C9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62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0006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82B960C-4C90-A949-A3FF-63D7D1C2CF69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63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676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FAF201F-8A86-7E4B-B204-3430154086EB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64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83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4C6184-2398-8B48-B91C-6AF5458E43F0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1362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7BA2E64-D237-C743-A0C2-353F9DDFE3BE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65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754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3E4444A-1861-AC4A-918C-2AAA923EBAB6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66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186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8574995-011A-9944-8302-FD31D0EBEDA8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67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0057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B3900E9-5EB7-2344-B9EF-53FFCCBC7995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68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424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7E7D2B0-3761-994E-A485-92E78F0680E5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69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7264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AD7EDDC-8BFA-D947-99ED-685082993B4C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70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981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5D4FBAB-9DD4-F94A-AEE3-0056B1ED6CB8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71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9303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7E9EA0E-B12F-0448-B530-2158F8D0B60D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72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8992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E3D01D8-3957-A044-9901-F1742042646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6904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3633C55-58C0-4D47-A494-7657E9D2F96D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74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12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15C045-59E0-9942-A654-9143AC394EF1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366868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5103394-5135-CB49-AA05-29E682B8BA35}" type="slidenum">
              <a:rPr lang="en-US" altLang="x-none" sz="1300">
                <a:latin typeface="Calibri" charset="0"/>
              </a:rPr>
              <a:pPr eaLnBrk="1" hangingPunct="1"/>
              <a:t>75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ea typeface="ＭＳ Ｐゴシック" charset="-128"/>
              </a:rPr>
              <a:t>Facebook 12 M HTTP/sec</a:t>
            </a:r>
          </a:p>
          <a:p>
            <a:r>
              <a:rPr lang="en-US" altLang="x-none" dirty="0">
                <a:ea typeface="ＭＳ Ｐゴシック" charset="-128"/>
              </a:rPr>
              <a:t>http://</a:t>
            </a:r>
            <a:r>
              <a:rPr lang="en-US" altLang="x-none" dirty="0" err="1">
                <a:ea typeface="ＭＳ Ｐゴシック" charset="-128"/>
              </a:rPr>
              <a:t>www.datadoghq.com</a:t>
            </a:r>
            <a:r>
              <a:rPr lang="en-US" altLang="x-none" dirty="0">
                <a:ea typeface="ＭＳ Ｐゴシック" charset="-128"/>
              </a:rPr>
              <a:t>/2013/07/the-best-of-velocity-and-devopsdays-2013-part-ii/</a:t>
            </a: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A8D70F2-6682-A540-B1F7-75D815836947}" type="slidenum">
              <a:rPr lang="en-US" altLang="x-none" sz="1300">
                <a:latin typeface="Calibri" charset="0"/>
              </a:rPr>
              <a:pPr eaLnBrk="1" hangingPunct="1"/>
              <a:t>76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4AD24EA-CF67-3346-98CF-E2869FBAB864}" type="slidenum">
              <a:rPr lang="en-US" altLang="x-none" sz="1300">
                <a:latin typeface="Calibri" charset="0"/>
              </a:rPr>
              <a:pPr eaLnBrk="1" hangingPunct="1"/>
              <a:t>77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216D645-DD62-DC47-A461-577479A92857}" type="slidenum">
              <a:rPr lang="en-US" altLang="x-none" sz="1300">
                <a:latin typeface="Calibri" charset="0"/>
              </a:rPr>
              <a:pPr eaLnBrk="1" hangingPunct="1"/>
              <a:t>78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376541A-F8F0-5249-AB5E-4C5A023DF6ED}" type="slidenum">
              <a:rPr lang="en-US" altLang="x-none" sz="1300">
                <a:latin typeface="Calibri" charset="0"/>
              </a:rPr>
              <a:pPr eaLnBrk="1" hangingPunct="1"/>
              <a:t>79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7F00C66-F060-7444-8F54-61417F2AB602}" type="slidenum">
              <a:rPr lang="en-US" altLang="x-none" sz="1300">
                <a:latin typeface="Calibri" charset="0"/>
              </a:rPr>
              <a:pPr eaLnBrk="1" hangingPunct="1"/>
              <a:t>80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08850CC-E15A-5A43-8979-256D62A6A166}" type="slidenum">
              <a:rPr lang="en-US" altLang="x-none" sz="1300">
                <a:latin typeface="Calibri" charset="0"/>
              </a:rPr>
              <a:pPr eaLnBrk="1" hangingPunct="1"/>
              <a:t>81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0DFC0F3-359E-AB49-A207-9FCB95E11C46}" type="slidenum">
              <a:rPr lang="en-US" altLang="x-none" sz="1300">
                <a:latin typeface="Calibri" charset="0"/>
              </a:rPr>
              <a:pPr eaLnBrk="1" hangingPunct="1"/>
              <a:t>82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What are challenges of each component?</a:t>
            </a: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8923F73-E9BE-324B-B547-9FE9EB27AC8F}" type="slidenum">
              <a:rPr lang="en-US" altLang="x-none" sz="1300">
                <a:latin typeface="Calibri" charset="0"/>
              </a:rPr>
              <a:pPr eaLnBrk="1" hangingPunct="1"/>
              <a:t>83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CE839A7-F1C7-D944-87C4-584BCFCF148E}" type="slidenum">
              <a:rPr lang="en-US" altLang="x-none" sz="1300">
                <a:latin typeface="Calibri" charset="0"/>
              </a:rPr>
              <a:pPr eaLnBrk="1" hangingPunct="1"/>
              <a:t>84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40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C02DD-1758-0241-8D9E-05041BFCF05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43487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61B7C61-B91D-7F4A-8F8D-942EBD31DCFE}" type="slidenum">
              <a:rPr lang="en-US" altLang="x-none" sz="1300">
                <a:latin typeface="Calibri" charset="0"/>
              </a:rPr>
              <a:pPr eaLnBrk="1" hangingPunct="1"/>
              <a:t>85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D1F850F-1FFE-114F-8E9C-893337BF1AE0}" type="slidenum">
              <a:rPr lang="en-US" altLang="x-none" sz="1300">
                <a:latin typeface="Calibri" charset="0"/>
              </a:rPr>
              <a:pPr eaLnBrk="1" hangingPunct="1"/>
              <a:t>86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147CA16-FB16-6A43-8D4B-91243573682E}" type="slidenum">
              <a:rPr lang="en-US" altLang="x-none" sz="1300">
                <a:latin typeface="Calibri" charset="0"/>
              </a:rPr>
              <a:pPr eaLnBrk="1" hangingPunct="1"/>
              <a:t>87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FEF065C-B9BC-E046-B942-5AA4FD42B974}" type="slidenum">
              <a:rPr lang="en-US" altLang="x-none" sz="1300">
                <a:latin typeface="Calibri" charset="0"/>
              </a:rPr>
              <a:pPr eaLnBrk="1" hangingPunct="1"/>
              <a:t>88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x-none">
              <a:ea typeface="ＭＳ Ｐゴシック" charset="-128"/>
            </a:endParaRP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15BBA42-E452-FE4B-B260-46830EA4CCBD}" type="slidenum">
              <a:rPr lang="en-US" altLang="x-none" sz="1300">
                <a:latin typeface="Calibri" charset="0"/>
              </a:rPr>
              <a:pPr eaLnBrk="1" hangingPunct="1"/>
              <a:t>89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2866549-C6CC-9D40-AA0B-E578B4B263A0}" type="slidenum">
              <a:rPr lang="en-US" altLang="x-none" sz="1300">
                <a:latin typeface="Calibri" charset="0"/>
              </a:rPr>
              <a:pPr eaLnBrk="1" hangingPunct="1"/>
              <a:t>90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D330849-0090-764B-B884-118F7A9B923A}" type="slidenum">
              <a:rPr lang="en-US" altLang="x-none" sz="1300">
                <a:latin typeface="Calibri" charset="0"/>
              </a:rPr>
              <a:pPr eaLnBrk="1" hangingPunct="1"/>
              <a:t>91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2094D69-AF58-734C-A3E3-18C50A6766A2}" type="slidenum">
              <a:rPr lang="en-US" altLang="x-none" sz="1300">
                <a:latin typeface="Calibri" charset="0"/>
              </a:rPr>
              <a:pPr eaLnBrk="1" hangingPunct="1"/>
              <a:t>92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67B2A2C-A2B6-F943-8E6E-28C942D6099C}" type="slidenum">
              <a:rPr lang="en-US" altLang="x-none" sz="1300">
                <a:latin typeface="Calibri" charset="0"/>
              </a:rPr>
              <a:pPr eaLnBrk="1" hangingPunct="1"/>
              <a:t>93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BC11A37-AF4C-7946-BEE9-E7ECC3C6EE4C}" type="slidenum">
              <a:rPr lang="en-US" altLang="x-none" sz="1300">
                <a:latin typeface="Calibri" charset="0"/>
              </a:rPr>
              <a:pPr eaLnBrk="1" hangingPunct="1"/>
              <a:t>94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D919E9-3871-2A47-8229-0E09C4A68178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578669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F92DC22-A25C-684B-ACE6-EFDE06995AED}" type="slidenum">
              <a:rPr lang="en-US" altLang="x-none" sz="1300">
                <a:latin typeface="Calibri" charset="0"/>
              </a:rPr>
              <a:pPr eaLnBrk="1" hangingPunct="1"/>
              <a:t>95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11E0B94-AE67-384F-BB16-A0823C8847A5}" type="slidenum">
              <a:rPr lang="en-US" altLang="x-none" sz="1300">
                <a:latin typeface="Calibri" charset="0"/>
              </a:rPr>
              <a:pPr eaLnBrk="1" hangingPunct="1"/>
              <a:t>96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1FC8D34-02B4-2E47-A514-586B3705538A}" type="slidenum">
              <a:rPr lang="en-US" altLang="x-none" sz="1300">
                <a:latin typeface="Calibri" charset="0"/>
              </a:rPr>
              <a:pPr eaLnBrk="1" hangingPunct="1"/>
              <a:t>97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0B41879-439C-A442-88E8-C30929C0FAC7}" type="slidenum">
              <a:rPr lang="en-US" altLang="x-none" sz="1300">
                <a:latin typeface="Calibri" charset="0"/>
              </a:rPr>
              <a:pPr eaLnBrk="1" hangingPunct="1"/>
              <a:t>98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1310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42DE280-8E35-364B-9262-892A4FBC770C}" type="slidenum">
              <a:rPr lang="en-US" altLang="x-none" sz="1300">
                <a:latin typeface="Calibri" charset="0"/>
              </a:rPr>
              <a:pPr eaLnBrk="1" hangingPunct="1"/>
              <a:t>99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0780FA3-111D-D544-8FF3-1B26E26B2EFC}" type="slidenum">
              <a:rPr lang="en-US" altLang="x-none" sz="1300">
                <a:latin typeface="Calibri" charset="0"/>
              </a:rPr>
              <a:pPr eaLnBrk="1" hangingPunct="1"/>
              <a:t>100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351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B5A1846-69B3-E444-8DA7-1376D888C05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101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37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78132D9-EF60-F640-BA6E-0E14B4DF1B3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102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1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E253570-F184-4B42-85DC-4F4E67C527DC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103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8A450F-1B7A-6744-8A70-E5E0C7B73858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48" y="2129656"/>
            <a:ext cx="7771132" cy="14704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97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5860" indent="0" algn="ctr">
              <a:buNone/>
              <a:defRPr/>
            </a:lvl2pPr>
            <a:lvl3pPr marL="911722" indent="0" algn="ctr">
              <a:buNone/>
              <a:defRPr/>
            </a:lvl3pPr>
            <a:lvl4pPr marL="1367583" indent="0" algn="ctr">
              <a:buNone/>
              <a:defRPr/>
            </a:lvl4pPr>
            <a:lvl5pPr marL="1823446" indent="0" algn="ctr">
              <a:buNone/>
              <a:defRPr/>
            </a:lvl5pPr>
            <a:lvl6pPr marL="2279306" indent="0" algn="ctr">
              <a:buNone/>
              <a:defRPr/>
            </a:lvl6pPr>
            <a:lvl7pPr marL="2735167" indent="0" algn="ctr">
              <a:buNone/>
              <a:defRPr/>
            </a:lvl7pPr>
            <a:lvl8pPr marL="3191028" indent="0" algn="ctr">
              <a:buNone/>
              <a:defRPr/>
            </a:lvl8pPr>
            <a:lvl9pPr marL="364689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B0FD3F-9CDB-034D-9338-EF13A14A03D0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F3106-869E-BD47-B0CE-63CEA5CBFCD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772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2817B6-9BE4-354A-A89D-4EC5D6D16AFD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F7BDB-8B70-AF49-A319-6CC881E2C00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232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400" y="228191"/>
            <a:ext cx="1941991" cy="6019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674" y="228191"/>
            <a:ext cx="5678538" cy="6019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3B4F38-723A-F943-9F63-202E9CE00F7D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68D67-34E2-5C46-AE8E-AA8909A320A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231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D0D837-3EA8-B547-941D-8E4EDBE064E3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9E364-467F-1345-B39E-770C71BC256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8737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fld id="{F0A77597-4BD8-8242-A274-6EFD0E7EF99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20507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fld id="{5C423813-CBD9-4C47-926C-1EC5E88B777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2828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fld id="{9C066D54-B18D-5942-B0F7-2E60D44D928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485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fld id="{1E95E4F8-58A6-4E4B-98AD-324C04D2C0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0206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fld id="{B94082A2-5AC2-8A48-A1DF-2B54255F333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2638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fld id="{5CF18E99-E738-5E4A-97A0-5D13B0FB17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2980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fld id="{E4924CBB-B044-D942-8C72-BB56CB26227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832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242637-2612-FF48-B53F-C320ABF7184A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66F9E-7D57-F84D-B619-AE9C647FA29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81789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fld id="{7CE2D976-AF2E-DB42-830F-26E36491CAC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453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fld id="{490D85B4-427F-094B-8429-4C743470A41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9275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fld id="{9D68DD26-939A-7C47-AAF4-4FFB960C9E3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1654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fld id="{4B57686F-30BF-744B-9B18-F46D473F05A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2528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1E1C57C1-1FFB-6644-BC18-6AD993EE617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F7D0EFB2-9129-5843-ACEC-231FCF9C3FB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ACB955DE-AB02-7046-8632-E8B50EE4EB1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BBCC0B70-F577-BD47-B174-4243E4CA940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953A0065-E774-FD46-A489-FFC2447B6E8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852C93CA-3F19-9F4C-9816-863D8F83840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96" y="4406678"/>
            <a:ext cx="7771132" cy="13627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96" y="2906107"/>
            <a:ext cx="7771132" cy="15005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860" indent="0">
              <a:buNone/>
              <a:defRPr sz="1800"/>
            </a:lvl2pPr>
            <a:lvl3pPr marL="911722" indent="0">
              <a:buNone/>
              <a:defRPr sz="1600"/>
            </a:lvl3pPr>
            <a:lvl4pPr marL="1367583" indent="0">
              <a:buNone/>
              <a:defRPr sz="1400"/>
            </a:lvl4pPr>
            <a:lvl5pPr marL="1823446" indent="0">
              <a:buNone/>
              <a:defRPr sz="1400"/>
            </a:lvl5pPr>
            <a:lvl6pPr marL="2279306" indent="0">
              <a:buNone/>
              <a:defRPr sz="1400"/>
            </a:lvl6pPr>
            <a:lvl7pPr marL="2735167" indent="0">
              <a:buNone/>
              <a:defRPr sz="1400"/>
            </a:lvl7pPr>
            <a:lvl8pPr marL="3191028" indent="0">
              <a:buNone/>
              <a:defRPr sz="1400"/>
            </a:lvl8pPr>
            <a:lvl9pPr marL="364689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8D5CC-9593-6C40-BB4E-22A7CB5F744B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4720A-A9EE-6D40-9A1A-C08B48151DB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96020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909CCAA0-2845-A24F-87D9-33CC5C0C39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A24BE1A5-5A4B-9848-B4E1-3A439D1110D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99A57C70-9C2B-5145-A116-4E563CAE25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86678F19-C6BA-9F48-B516-AA81F8DCEE6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54CBFB67-2250-3F4C-ADCA-AD957834E8B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3EE86-6749-C947-872C-C7E1926228BB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C282E-E86E-A34F-AC3B-7E93D9E08FA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725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4131"/>
            <a:ext cx="8230868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6" y="1535444"/>
            <a:ext cx="4040926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" y="2175609"/>
            <a:ext cx="4040926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24" y="1535444"/>
            <a:ext cx="4042510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24" y="2175609"/>
            <a:ext cx="4042510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0F831B-17C9-A541-95F3-2566427F50E3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575ED-2F6F-7D40-B80B-A4570B103D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36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2A1A16-1390-B346-AE94-574E6049A1A6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80D01-EA77-4F4A-AEAC-088C1657FBB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00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40EB05-4561-8F46-9FEB-9C38CED6136F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915DF-872A-B548-A2A9-88D714A38F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480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2559"/>
            <a:ext cx="3008896" cy="11630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62" y="272559"/>
            <a:ext cx="5112586" cy="58533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9A1657-0201-B341-8907-D00B542EC906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213F1-317C-3C44-93D8-A843E5C9909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569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234"/>
            <a:ext cx="5485132" cy="565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3228"/>
            <a:ext cx="5485132" cy="4115116"/>
          </a:xfrm>
        </p:spPr>
        <p:txBody>
          <a:bodyPr/>
          <a:lstStyle>
            <a:lvl1pPr marL="0" indent="0">
              <a:buNone/>
              <a:defRPr sz="3200"/>
            </a:lvl1pPr>
            <a:lvl2pPr marL="455860" indent="0">
              <a:buNone/>
              <a:defRPr sz="2800"/>
            </a:lvl2pPr>
            <a:lvl3pPr marL="911722" indent="0">
              <a:buNone/>
              <a:defRPr sz="2400"/>
            </a:lvl3pPr>
            <a:lvl4pPr marL="1367583" indent="0">
              <a:buNone/>
              <a:defRPr sz="2000"/>
            </a:lvl4pPr>
            <a:lvl5pPr marL="1823446" indent="0">
              <a:buNone/>
              <a:defRPr sz="2000"/>
            </a:lvl5pPr>
            <a:lvl6pPr marL="2279306" indent="0">
              <a:buNone/>
              <a:defRPr sz="2000"/>
            </a:lvl6pPr>
            <a:lvl7pPr marL="2735167" indent="0">
              <a:buNone/>
              <a:defRPr sz="2000"/>
            </a:lvl7pPr>
            <a:lvl8pPr marL="3191028" indent="0">
              <a:buNone/>
              <a:defRPr sz="2000"/>
            </a:lvl8pPr>
            <a:lvl9pPr marL="364689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6924"/>
            <a:ext cx="5485132" cy="804959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E032C2-856F-C242-BAF5-72A517687FBC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E5745-35E0-A84E-9838-9BE6CAD6E26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55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294" tIns="45654" rIns="91294" bIns="45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294" tIns="45654" rIns="91294" bIns="45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40688" y="6396038"/>
            <a:ext cx="184150" cy="166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168" tIns="45577" rIns="91168" bIns="4557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en-US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950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8CD67CE4-C775-D841-9775-13EB492D5D6F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2575" y="6402388"/>
            <a:ext cx="39560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ctr" defTabSz="913276" eaLnBrk="1" hangingPunct="1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D1285A3A-EB13-EE4C-896D-E6470668685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36" r:id="rId1"/>
    <p:sldLayoutId id="2147486437" r:id="rId2"/>
    <p:sldLayoutId id="2147486438" r:id="rId3"/>
    <p:sldLayoutId id="2147486439" r:id="rId4"/>
    <p:sldLayoutId id="2147486440" r:id="rId5"/>
    <p:sldLayoutId id="2147486441" r:id="rId6"/>
    <p:sldLayoutId id="2147486442" r:id="rId7"/>
    <p:sldLayoutId id="2147486443" r:id="rId8"/>
    <p:sldLayoutId id="2147486444" r:id="rId9"/>
    <p:sldLayoutId id="2147486445" r:id="rId10"/>
    <p:sldLayoutId id="2147486446" r:id="rId11"/>
    <p:sldLayoutId id="214748644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5860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1722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67583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3446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39725" indent="-3397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39775" indent="-2841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38238" indent="-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597025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2638" indent="-22542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0403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66262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2124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77987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6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22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83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4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30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67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028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9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375B7F1A-C585-9945-8781-D42CEECC4A3A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endParaRPr lang="x-none" altLang="x-none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48" r:id="rId1"/>
    <p:sldLayoutId id="2147486449" r:id="rId2"/>
    <p:sldLayoutId id="2147486450" r:id="rId3"/>
    <p:sldLayoutId id="2147486451" r:id="rId4"/>
    <p:sldLayoutId id="2147486452" r:id="rId5"/>
    <p:sldLayoutId id="2147486453" r:id="rId6"/>
    <p:sldLayoutId id="2147486454" r:id="rId7"/>
    <p:sldLayoutId id="2147486455" r:id="rId8"/>
    <p:sldLayoutId id="2147486456" r:id="rId9"/>
    <p:sldLayoutId id="2147486457" r:id="rId10"/>
    <p:sldLayoutId id="214748645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eaLnBrk="0" hangingPunct="0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664B718F-3730-9844-8A29-988FC194D1C8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4342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5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76" r:id="rId1"/>
    <p:sldLayoutId id="2147486477" r:id="rId2"/>
    <p:sldLayoutId id="2147486478" r:id="rId3"/>
    <p:sldLayoutId id="2147486479" r:id="rId4"/>
    <p:sldLayoutId id="2147486480" r:id="rId5"/>
    <p:sldLayoutId id="2147486481" r:id="rId6"/>
    <p:sldLayoutId id="2147486482" r:id="rId7"/>
    <p:sldLayoutId id="2147486483" r:id="rId8"/>
    <p:sldLayoutId id="2147486484" r:id="rId9"/>
    <p:sldLayoutId id="2147486485" r:id="rId10"/>
    <p:sldLayoutId id="214748648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8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nio/channels/AsynchronousFileChannel.html" TargetMode="External"/><Relationship Id="rId7" Type="http://schemas.openxmlformats.org/officeDocument/2006/relationships/hyperlink" Target="https://docs.oracle.com/javase/8/docs/api/java/nio/channels/AsynchronousChannelGroup.html" TargetMode="External"/><Relationship Id="rId2" Type="http://schemas.openxmlformats.org/officeDocument/2006/relationships/hyperlink" Target="https://docs.oracle.com/javase/8/docs/api/java/nio/channels/package-summary.html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docs.oracle.com/javase/8/docs/api/java/nio/channels/CompletionHandler.html" TargetMode="External"/><Relationship Id="rId5" Type="http://schemas.openxmlformats.org/officeDocument/2006/relationships/hyperlink" Target="https://docs.oracle.com/javase/8/docs/api/java/nio/channels/AsynchronousServerSocketChannel.html" TargetMode="External"/><Relationship Id="rId4" Type="http://schemas.openxmlformats.org/officeDocument/2006/relationships/hyperlink" Target="https://docs.oracle.com/javase/8/docs/api/java/nio/channels/AsynchronousSocketChannel.html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nio/channels/AsynchronousSocketChannel.html#read-java.nio.ByteBuffer-" TargetMode="External"/><Relationship Id="rId3" Type="http://schemas.openxmlformats.org/officeDocument/2006/relationships/hyperlink" Target="https://docs.oracle.com/javase/8/docs/api/java/nio/channels/AsynchronousSocketChannel.html" TargetMode="External"/><Relationship Id="rId7" Type="http://schemas.openxmlformats.org/officeDocument/2006/relationships/hyperlink" Target="https://docs.oracle.com/javase/8/docs/api/java/lang/Integer.html" TargetMode="External"/><Relationship Id="rId12" Type="http://schemas.openxmlformats.org/officeDocument/2006/relationships/hyperlink" Target="https://docs.oracle.com/javase/8/docs/api/java/lang/Long.html" TargetMode="External"/><Relationship Id="rId2" Type="http://schemas.openxmlformats.org/officeDocument/2006/relationships/hyperlink" Target="https://docs.oracle.com/javase/8/docs/api/java/util/concurrent/Future.html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docs.oracle.com/javase/8/docs/api/java/nio/channels/CompletionHandler.html" TargetMode="External"/><Relationship Id="rId11" Type="http://schemas.openxmlformats.org/officeDocument/2006/relationships/hyperlink" Target="https://docs.oracle.com/javase/8/docs/api/java/util/concurrent/TimeUnit.html" TargetMode="External"/><Relationship Id="rId5" Type="http://schemas.openxmlformats.org/officeDocument/2006/relationships/hyperlink" Target="https://docs.oracle.com/javase/8/docs/api/java/nio/channels/AsynchronousServerSocketChannel.html#accept-A-java.nio.channels.CompletionHandler-" TargetMode="External"/><Relationship Id="rId10" Type="http://schemas.openxmlformats.org/officeDocument/2006/relationships/hyperlink" Target="https://docs.oracle.com/javase/8/docs/api/java/nio/channels/AsynchronousSocketChannel.html#read-java.nio.ByteBuffer:A-int-int-long-java.util.concurrent.TimeUnit-A-java.nio.channels.CompletionHandler-" TargetMode="External"/><Relationship Id="rId4" Type="http://schemas.openxmlformats.org/officeDocument/2006/relationships/hyperlink" Target="https://docs.oracle.com/javase/8/docs/api/java/nio/channels/AsynchronousServerSocketChannel.html#accept--" TargetMode="External"/><Relationship Id="rId9" Type="http://schemas.openxmlformats.org/officeDocument/2006/relationships/hyperlink" Target="https://docs.oracle.com/javase/8/docs/api/java/nio/ByteBuffer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25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7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1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0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4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63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7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41.bin"/><Relationship Id="rId3" Type="http://schemas.openxmlformats.org/officeDocument/2006/relationships/notesSlide" Target="../notesSlides/notesSlide65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25.xml"/><Relationship Id="rId16" Type="http://schemas.openxmlformats.org/officeDocument/2006/relationships/oleObject" Target="../embeddings/oleObject40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0.wmf"/><Relationship Id="rId5" Type="http://schemas.openxmlformats.org/officeDocument/2006/relationships/image" Target="../media/image31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9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42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76.xml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8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9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78.xml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7.bin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5.bin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400" y="1809750"/>
            <a:ext cx="8128000" cy="1470025"/>
          </a:xfrm>
        </p:spPr>
        <p:txBody>
          <a:bodyPr/>
          <a:lstStyle/>
          <a:p>
            <a:pPr algn="ctr"/>
            <a:r>
              <a:rPr lang="en-US" altLang="x-none" sz="3200" dirty="0">
                <a:ea typeface="ＭＳ Ｐゴシック" charset="-128"/>
              </a:rPr>
              <a:t>Network Applications: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High-performance Server Design</a:t>
            </a:r>
            <a:r>
              <a:rPr lang="en-US" altLang="zh-CN" sz="3200" dirty="0">
                <a:ea typeface="ＭＳ Ｐゴシック" charset="-128"/>
              </a:rPr>
              <a:t>:</a:t>
            </a:r>
            <a:r>
              <a:rPr lang="zh-CN" altLang="en-US" sz="3200" dirty="0">
                <a:ea typeface="ＭＳ Ｐゴシック" charset="-128"/>
              </a:rPr>
              <a:t> </a:t>
            </a:r>
            <a:r>
              <a:rPr lang="en-US" altLang="zh-CN" sz="3200" dirty="0">
                <a:ea typeface="ＭＳ Ｐゴシック" charset="-128"/>
              </a:rPr>
              <a:t>Nonblocking</a:t>
            </a:r>
            <a:r>
              <a:rPr lang="zh-CN" altLang="en-US" sz="3200" dirty="0">
                <a:ea typeface="ＭＳ Ｐゴシック" charset="-128"/>
              </a:rPr>
              <a:t> </a:t>
            </a:r>
            <a:r>
              <a:rPr lang="en-US" altLang="zh-CN" sz="3200" dirty="0">
                <a:ea typeface="ＭＳ Ｐゴシック" charset="-128"/>
              </a:rPr>
              <a:t>Servers;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Operational Analysis; </a:t>
            </a:r>
            <a:br>
              <a:rPr lang="en-US" altLang="x-none" sz="3200" dirty="0">
                <a:ea typeface="ＭＳ Ｐゴシック" charset="-128"/>
              </a:rPr>
            </a:b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CB4C1D-EFDB-E742-97B0-11EFE699B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28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9F45B-7827-454A-BC93-641DF016BD0D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Selector and Registration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selectable channel</a:t>
            </a:r>
            <a:r>
              <a:rPr lang="en-US" altLang="zh-CN" dirty="0">
                <a:ea typeface="宋体" charset="-122"/>
              </a:rPr>
              <a:t> registers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宋体" charset="-122"/>
              </a:rPr>
              <a:t>events to be monitored </a:t>
            </a:r>
            <a:r>
              <a:rPr lang="en-US" altLang="x-none" dirty="0">
                <a:ea typeface="ＭＳ Ｐゴシック" charset="-128"/>
              </a:rPr>
              <a:t>with a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selector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宋体" charset="-122"/>
              </a:rPr>
              <a:t>with the </a:t>
            </a:r>
            <a:r>
              <a:rPr lang="en-US" altLang="zh-CN" dirty="0">
                <a:latin typeface="Courier New" charset="0"/>
                <a:ea typeface="宋体" charset="-122"/>
              </a:rPr>
              <a:t>register</a:t>
            </a:r>
            <a:r>
              <a:rPr lang="en-US" altLang="zh-CN" dirty="0">
                <a:ea typeface="宋体" charset="-122"/>
              </a:rPr>
              <a:t> method</a:t>
            </a:r>
          </a:p>
          <a:p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The registration returns an object called a </a:t>
            </a:r>
            <a:r>
              <a:rPr lang="en-US" altLang="zh-CN" dirty="0" err="1">
                <a:latin typeface="Courier New" charset="0"/>
                <a:ea typeface="宋体" charset="-122"/>
              </a:rPr>
              <a:t>SelectionKey</a:t>
            </a:r>
            <a:r>
              <a:rPr lang="en-US" altLang="zh-CN" dirty="0">
                <a:latin typeface="Courier New" charset="0"/>
                <a:ea typeface="宋体" charset="-122"/>
              </a:rPr>
              <a:t>:</a:t>
            </a:r>
            <a:br>
              <a:rPr lang="en-US" altLang="zh-CN" dirty="0">
                <a:latin typeface="Courier New" charset="0"/>
                <a:ea typeface="宋体" charset="-122"/>
              </a:rPr>
            </a:br>
            <a:br>
              <a:rPr lang="en-US" altLang="zh-CN" dirty="0">
                <a:latin typeface="Courier New" charset="0"/>
                <a:ea typeface="宋体" charset="-122"/>
              </a:rPr>
            </a:br>
            <a:r>
              <a:rPr lang="en-US" altLang="zh-CN" dirty="0" err="1">
                <a:latin typeface="Courier New" charset="0"/>
                <a:ea typeface="宋体" charset="-122"/>
              </a:rPr>
              <a:t>SelectionKey</a:t>
            </a:r>
            <a:r>
              <a:rPr lang="en-US" altLang="zh-CN" dirty="0">
                <a:latin typeface="Courier New" charset="0"/>
                <a:ea typeface="宋体" charset="-122"/>
              </a:rPr>
              <a:t> key =   </a:t>
            </a:r>
            <a:br>
              <a:rPr lang="en-US" altLang="zh-CN" dirty="0">
                <a:latin typeface="Courier New" charset="0"/>
                <a:ea typeface="宋体" charset="-122"/>
              </a:rPr>
            </a:br>
            <a:r>
              <a:rPr lang="en-US" altLang="zh-CN" dirty="0">
                <a:latin typeface="Courier New" charset="0"/>
                <a:ea typeface="宋体" charset="-122"/>
              </a:rPr>
              <a:t>  </a:t>
            </a:r>
            <a:r>
              <a:rPr lang="en-US" altLang="zh-CN" dirty="0" err="1">
                <a:latin typeface="Courier New" charset="0"/>
                <a:ea typeface="宋体" charset="-122"/>
              </a:rPr>
              <a:t>channel.register</a:t>
            </a:r>
            <a:r>
              <a:rPr lang="en-US" altLang="zh-CN" dirty="0">
                <a:latin typeface="Courier New" charset="0"/>
                <a:ea typeface="宋体" charset="-122"/>
              </a:rPr>
              <a:t>(selector, ops);</a:t>
            </a:r>
            <a:endParaRPr lang="en-US" altLang="zh-CN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3D837-AC4D-EF4E-8A7A-14EBDE7101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16FB47-7FE4-3646-84ED-F7CCD0E0B02D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74740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Basic DNS Indirection and Rotation</a:t>
            </a:r>
          </a:p>
        </p:txBody>
      </p:sp>
      <p:sp>
        <p:nvSpPr>
          <p:cNvPr id="13209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229600" y="6575425"/>
            <a:ext cx="8032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ED0171B-6150-5A4B-B438-11962F10700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100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132099" name="Picture 6" descr="C:\Users\yry\AppData\Local\Microsoft\Windows\Temporary Internet Files\Content.IE5\8BBYIUT1\MCj04352420000[1]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86600" y="1447800"/>
            <a:ext cx="533400" cy="1055688"/>
          </a:xfrm>
        </p:spPr>
      </p:pic>
      <p:pic>
        <p:nvPicPr>
          <p:cNvPr id="132100" name="Picture 6" descr="C:\Users\yry\AppData\Local\Microsoft\Windows\Temporary Internet Files\Content.IE5\8BBYIUT1\MCj0435242000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0"/>
            <a:ext cx="53340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1" name="Picture 6" descr="C:\Users\yry\AppData\Local\Microsoft\Windows\Temporary Internet Files\Content.IE5\8BBYIUT1\MCj0435242000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352800"/>
            <a:ext cx="53340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2" name="Rectangle 8"/>
          <p:cNvSpPr>
            <a:spLocks noChangeArrowheads="1"/>
          </p:cNvSpPr>
          <p:nvPr/>
        </p:nvSpPr>
        <p:spPr bwMode="auto">
          <a:xfrm>
            <a:off x="7620000" y="1371600"/>
            <a:ext cx="1609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157.166.226.25</a:t>
            </a:r>
          </a:p>
        </p:txBody>
      </p:sp>
      <p:pic>
        <p:nvPicPr>
          <p:cNvPr id="132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12858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2104" name="Straight Connector 15"/>
          <p:cNvCxnSpPr>
            <a:cxnSpLocks noChangeShapeType="1"/>
          </p:cNvCxnSpPr>
          <p:nvPr/>
        </p:nvCxnSpPr>
        <p:spPr bwMode="auto">
          <a:xfrm rot="5400000" flipH="1" flipV="1">
            <a:off x="6109494" y="1537494"/>
            <a:ext cx="539750" cy="141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105" name="Straight Connector 17"/>
          <p:cNvCxnSpPr>
            <a:cxnSpLocks noChangeShapeType="1"/>
          </p:cNvCxnSpPr>
          <p:nvPr/>
        </p:nvCxnSpPr>
        <p:spPr bwMode="auto">
          <a:xfrm>
            <a:off x="6019800" y="2819400"/>
            <a:ext cx="1066800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106" name="Straight Connector 20"/>
          <p:cNvCxnSpPr>
            <a:cxnSpLocks noChangeShapeType="1"/>
          </p:cNvCxnSpPr>
          <p:nvPr/>
        </p:nvCxnSpPr>
        <p:spPr bwMode="auto">
          <a:xfrm>
            <a:off x="5867400" y="2971800"/>
            <a:ext cx="1219200" cy="90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107" name="Rectangle 21"/>
          <p:cNvSpPr>
            <a:spLocks noChangeArrowheads="1"/>
          </p:cNvSpPr>
          <p:nvPr/>
        </p:nvSpPr>
        <p:spPr bwMode="auto">
          <a:xfrm>
            <a:off x="5105400" y="2133600"/>
            <a:ext cx="78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/>
              <a:t>router</a:t>
            </a:r>
          </a:p>
        </p:txBody>
      </p:sp>
      <p:pic>
        <p:nvPicPr>
          <p:cNvPr id="132108" name="Picture 6" descr="C:\Users\yry\AppData\Local\Microsoft\Windows\Temporary Internet Files\Content.IE5\8BBYIUT1\MCj0435242000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887913"/>
            <a:ext cx="533400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9" name="Rectangle 23"/>
          <p:cNvSpPr>
            <a:spLocks noChangeArrowheads="1"/>
          </p:cNvSpPr>
          <p:nvPr/>
        </p:nvSpPr>
        <p:spPr bwMode="auto">
          <a:xfrm>
            <a:off x="5486400" y="5486400"/>
            <a:ext cx="1377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/>
              <a:t>DNS server</a:t>
            </a:r>
            <a:br>
              <a:rPr lang="en-US" altLang="x-none"/>
            </a:br>
            <a:r>
              <a:rPr lang="en-US" altLang="x-none"/>
              <a:t>for cnn.com</a:t>
            </a:r>
          </a:p>
        </p:txBody>
      </p:sp>
      <p:sp>
        <p:nvSpPr>
          <p:cNvPr id="132110" name="computr1"/>
          <p:cNvSpPr>
            <a:spLocks noEditPoints="1" noChangeArrowheads="1"/>
          </p:cNvSpPr>
          <p:nvPr/>
        </p:nvSpPr>
        <p:spPr bwMode="auto">
          <a:xfrm>
            <a:off x="990600" y="1905000"/>
            <a:ext cx="5334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524000" y="2393950"/>
            <a:ext cx="3505200" cy="2482850"/>
            <a:chOff x="1524000" y="2393569"/>
            <a:chExt cx="3505200" cy="2483231"/>
          </a:xfrm>
        </p:grpSpPr>
        <p:cxnSp>
          <p:nvCxnSpPr>
            <p:cNvPr id="132125" name="Straight Arrow Connector 26"/>
            <p:cNvCxnSpPr>
              <a:cxnSpLocks noChangeShapeType="1"/>
              <a:stCxn id="132110" idx="7"/>
            </p:cNvCxnSpPr>
            <p:nvPr/>
          </p:nvCxnSpPr>
          <p:spPr bwMode="auto">
            <a:xfrm>
              <a:off x="1524000" y="2393569"/>
              <a:ext cx="3505200" cy="24832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126" name="Rectangle 27"/>
            <p:cNvSpPr>
              <a:spLocks noChangeArrowheads="1"/>
            </p:cNvSpPr>
            <p:nvPr/>
          </p:nvSpPr>
          <p:spPr bwMode="auto">
            <a:xfrm>
              <a:off x="2945770" y="2935069"/>
              <a:ext cx="1313180" cy="646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IP address</a:t>
              </a:r>
            </a:p>
            <a:p>
              <a:pPr eaLnBrk="1" hangingPunct="1"/>
              <a:r>
                <a:rPr lang="en-US" altLang="x-none"/>
                <a:t>of cnn.com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524000" y="2590800"/>
            <a:ext cx="3429000" cy="2590800"/>
            <a:chOff x="1524000" y="2590800"/>
            <a:chExt cx="3429000" cy="2590800"/>
          </a:xfrm>
        </p:grpSpPr>
        <p:cxnSp>
          <p:nvCxnSpPr>
            <p:cNvPr id="132123" name="Straight Arrow Connector 29"/>
            <p:cNvCxnSpPr>
              <a:cxnSpLocks noChangeShapeType="1"/>
              <a:endCxn id="132110" idx="6"/>
            </p:cNvCxnSpPr>
            <p:nvPr/>
          </p:nvCxnSpPr>
          <p:spPr bwMode="auto">
            <a:xfrm rot="10800000">
              <a:off x="1524000" y="2590800"/>
              <a:ext cx="3429000" cy="2590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124" name="Rectangle 31"/>
            <p:cNvSpPr>
              <a:spLocks noChangeArrowheads="1"/>
            </p:cNvSpPr>
            <p:nvPr/>
          </p:nvSpPr>
          <p:spPr bwMode="auto">
            <a:xfrm>
              <a:off x="1600200" y="3821668"/>
              <a:ext cx="178766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157.166.226.25</a:t>
              </a:r>
            </a:p>
            <a:p>
              <a:pPr eaLnBrk="1" hangingPunct="1"/>
              <a:r>
                <a:rPr lang="en-US" altLang="x-none"/>
                <a:t>157.166.226.26</a:t>
              </a:r>
            </a:p>
          </p:txBody>
        </p:sp>
      </p:grpSp>
      <p:sp>
        <p:nvSpPr>
          <p:cNvPr id="132113" name="computr1"/>
          <p:cNvSpPr>
            <a:spLocks noEditPoints="1" noChangeArrowheads="1"/>
          </p:cNvSpPr>
          <p:nvPr/>
        </p:nvSpPr>
        <p:spPr bwMode="auto">
          <a:xfrm>
            <a:off x="685800" y="5562600"/>
            <a:ext cx="5334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168400" y="4876800"/>
            <a:ext cx="3860800" cy="687388"/>
            <a:chOff x="939606" y="2895600"/>
            <a:chExt cx="3860994" cy="687388"/>
          </a:xfrm>
        </p:grpSpPr>
        <p:cxnSp>
          <p:nvCxnSpPr>
            <p:cNvPr id="132121" name="Straight Arrow Connector 35"/>
            <p:cNvCxnSpPr>
              <a:cxnSpLocks noChangeShapeType="1"/>
              <a:stCxn id="132113" idx="0"/>
            </p:cNvCxnSpPr>
            <p:nvPr/>
          </p:nvCxnSpPr>
          <p:spPr bwMode="auto">
            <a:xfrm>
              <a:off x="939606" y="3581400"/>
              <a:ext cx="3860994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122" name="Rectangle 36"/>
            <p:cNvSpPr>
              <a:spLocks noChangeArrowheads="1"/>
            </p:cNvSpPr>
            <p:nvPr/>
          </p:nvSpPr>
          <p:spPr bwMode="auto">
            <a:xfrm>
              <a:off x="1143000" y="2895600"/>
              <a:ext cx="13132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IP address</a:t>
              </a:r>
            </a:p>
            <a:p>
              <a:pPr eaLnBrk="1" hangingPunct="1"/>
              <a:r>
                <a:rPr lang="en-US" altLang="x-none"/>
                <a:t>of cnn.com</a:t>
              </a: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168400" y="5715000"/>
            <a:ext cx="4013200" cy="722313"/>
            <a:chOff x="1168206" y="5715000"/>
            <a:chExt cx="4013394" cy="721731"/>
          </a:xfrm>
        </p:grpSpPr>
        <p:cxnSp>
          <p:nvCxnSpPr>
            <p:cNvPr id="132119" name="Straight Arrow Connector 39"/>
            <p:cNvCxnSpPr>
              <a:cxnSpLocks noChangeShapeType="1"/>
              <a:endCxn id="132113" idx="11"/>
            </p:cNvCxnSpPr>
            <p:nvPr/>
          </p:nvCxnSpPr>
          <p:spPr bwMode="auto">
            <a:xfrm rot="10800000" flipV="1">
              <a:off x="1168206" y="5715000"/>
              <a:ext cx="4013394" cy="62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120" name="Rectangle 42"/>
            <p:cNvSpPr>
              <a:spLocks noChangeArrowheads="1"/>
            </p:cNvSpPr>
            <p:nvPr/>
          </p:nvSpPr>
          <p:spPr bwMode="auto">
            <a:xfrm>
              <a:off x="2057400" y="5791205"/>
              <a:ext cx="1787755" cy="645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157.166.226.26</a:t>
              </a:r>
            </a:p>
            <a:p>
              <a:pPr eaLnBrk="1" hangingPunct="1"/>
              <a:r>
                <a:rPr lang="en-US" altLang="x-none"/>
                <a:t>157.166.226.25</a:t>
              </a:r>
            </a:p>
          </p:txBody>
        </p:sp>
      </p:grpSp>
      <p:sp>
        <p:nvSpPr>
          <p:cNvPr id="132116" name="Rectangle 8"/>
          <p:cNvSpPr>
            <a:spLocks noChangeArrowheads="1"/>
          </p:cNvSpPr>
          <p:nvPr/>
        </p:nvSpPr>
        <p:spPr bwMode="auto">
          <a:xfrm>
            <a:off x="7620000" y="2633663"/>
            <a:ext cx="1609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157.166.226.26</a:t>
            </a:r>
          </a:p>
        </p:txBody>
      </p:sp>
      <p:sp>
        <p:nvSpPr>
          <p:cNvPr id="132117" name="Rectangle 8"/>
          <p:cNvSpPr>
            <a:spLocks noChangeArrowheads="1"/>
          </p:cNvSpPr>
          <p:nvPr/>
        </p:nvSpPr>
        <p:spPr bwMode="auto">
          <a:xfrm>
            <a:off x="7610475" y="3581400"/>
            <a:ext cx="1609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157.166.255.18</a:t>
            </a:r>
          </a:p>
        </p:txBody>
      </p:sp>
      <p:sp>
        <p:nvSpPr>
          <p:cNvPr id="132118" name="Rectangle 3"/>
          <p:cNvSpPr>
            <a:spLocks noChangeArrowheads="1"/>
          </p:cNvSpPr>
          <p:nvPr/>
        </p:nvSpPr>
        <p:spPr bwMode="auto">
          <a:xfrm>
            <a:off x="11113" y="1371600"/>
            <a:ext cx="2117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/>
              <a:t>%dig cnn.com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CDN Using DNS (Akamai Architecture as an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6425" cy="4953000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altLang="x-none" dirty="0">
                <a:ea typeface="ＭＳ Ｐゴシック" charset="-128"/>
              </a:rPr>
              <a:t>Content publisher (e.g., </a:t>
            </a:r>
            <a:r>
              <a:rPr lang="en-US" altLang="x-none" dirty="0" err="1">
                <a:ea typeface="ＭＳ Ｐゴシック" charset="-128"/>
              </a:rPr>
              <a:t>cnn</a:t>
            </a:r>
            <a:r>
              <a:rPr lang="en-US" altLang="x-none" dirty="0">
                <a:ea typeface="ＭＳ Ｐゴシック" charset="-128"/>
              </a:rPr>
              <a:t>)</a:t>
            </a:r>
          </a:p>
          <a:p>
            <a:pPr lvl="1">
              <a:buFont typeface="Courier New" charset="0"/>
              <a:buChar char="o"/>
            </a:pPr>
            <a:r>
              <a:rPr lang="en-US" altLang="x-none" dirty="0">
                <a:ea typeface="ＭＳ Ｐゴシック" charset="-128"/>
              </a:rPr>
              <a:t>provides base HTML documents</a:t>
            </a:r>
          </a:p>
          <a:p>
            <a:pPr lvl="1"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  <a:ea typeface="ＭＳ Ｐゴシック" charset="-128"/>
              </a:rPr>
              <a:t>runs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origin</a:t>
            </a:r>
            <a:r>
              <a:rPr lang="en-US" altLang="x-none" dirty="0">
                <a:solidFill>
                  <a:srgbClr val="000000"/>
                </a:solidFill>
                <a:ea typeface="ＭＳ Ｐゴシック" charset="-128"/>
              </a:rPr>
              <a:t> server(s); but delegates heavy-weight content (e.g., images) to CDN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charset="2"/>
              <a:buChar char="q"/>
            </a:pPr>
            <a:r>
              <a:rPr lang="en-US" altLang="x-none" dirty="0">
                <a:ea typeface="ＭＳ Ｐゴシック" charset="-128"/>
              </a:rPr>
              <a:t>Akamai runs </a:t>
            </a:r>
          </a:p>
          <a:p>
            <a:pPr lvl="1">
              <a:buFont typeface="Courier New" charset="0"/>
              <a:buChar char="o"/>
            </a:pPr>
            <a:r>
              <a:rPr lang="en-US" altLang="x-none" dirty="0">
                <a:ea typeface="ＭＳ Ｐゴシック" charset="-128"/>
              </a:rPr>
              <a:t>(~240,000)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edge</a:t>
            </a:r>
            <a:r>
              <a:rPr lang="en-US" altLang="x-none" dirty="0">
                <a:ea typeface="ＭＳ Ｐゴシック" charset="-128"/>
              </a:rPr>
              <a:t> servers for hosting content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Deployment into 130 countries and 1600 networks</a:t>
            </a:r>
          </a:p>
          <a:p>
            <a:pPr lvl="2"/>
            <a:r>
              <a:rPr lang="en-US" dirty="0"/>
              <a:t>Claims 85% Internet users are within a single "network hop" of an Akamai CDN server.</a:t>
            </a:r>
            <a:endParaRPr lang="en-US" altLang="x-none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charset="0"/>
              <a:buChar char="o"/>
            </a:pPr>
            <a:r>
              <a:rPr lang="en-US" altLang="x-none" dirty="0">
                <a:ea typeface="ＭＳ Ｐゴシック" charset="-128"/>
              </a:rPr>
              <a:t>customized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DNS redirection servers</a:t>
            </a:r>
            <a:r>
              <a:rPr lang="en-US" altLang="x-none" dirty="0">
                <a:ea typeface="ＭＳ Ｐゴシック" charset="-128"/>
              </a:rPr>
              <a:t> to select edge servers based on</a:t>
            </a:r>
          </a:p>
          <a:p>
            <a:pPr lvl="2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closeness to client browser, server load</a:t>
            </a:r>
          </a:p>
        </p:txBody>
      </p:sp>
      <p:sp>
        <p:nvSpPr>
          <p:cNvPr id="134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88B4C06-3DBF-2341-8BE2-CED51267B61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101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4148" name="Rectangle 1"/>
          <p:cNvSpPr>
            <a:spLocks noChangeArrowheads="1"/>
          </p:cNvSpPr>
          <p:nvPr/>
        </p:nvSpPr>
        <p:spPr bwMode="auto">
          <a:xfrm>
            <a:off x="304800" y="6373813"/>
            <a:ext cx="8077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 i="1" dirty="0"/>
              <a:t>Source: https://</a:t>
            </a:r>
            <a:r>
              <a:rPr lang="en-US" altLang="x-none" sz="1600" i="1" dirty="0" err="1"/>
              <a:t>www.akamai.com</a:t>
            </a:r>
            <a:r>
              <a:rPr lang="en-US" altLang="x-none" sz="1600" i="1" dirty="0"/>
              <a:t>/us/</a:t>
            </a:r>
            <a:r>
              <a:rPr lang="en-US" altLang="x-none" sz="1600" i="1" dirty="0" err="1"/>
              <a:t>en</a:t>
            </a:r>
            <a:r>
              <a:rPr lang="en-US" altLang="x-none" sz="1600" i="1" dirty="0"/>
              <a:t>/about/facts-</a:t>
            </a:r>
            <a:r>
              <a:rPr lang="en-US" altLang="x-none" sz="1600" i="1" dirty="0" err="1"/>
              <a:t>figures.jsp</a:t>
            </a:r>
            <a:endParaRPr lang="en-US" altLang="x-none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Linking to Akamai</a:t>
            </a:r>
          </a:p>
        </p:txBody>
      </p:sp>
      <p:sp>
        <p:nvSpPr>
          <p:cNvPr id="136194" name="Content Placeholder 2"/>
          <p:cNvSpPr>
            <a:spLocks noGrp="1"/>
          </p:cNvSpPr>
          <p:nvPr>
            <p:ph idx="1"/>
          </p:nvPr>
        </p:nvSpPr>
        <p:spPr>
          <a:xfrm>
            <a:off x="533400" y="1417638"/>
            <a:ext cx="8229600" cy="5111750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altLang="x-none" dirty="0">
                <a:ea typeface="ＭＳ Ｐゴシック" charset="-128"/>
              </a:rPr>
              <a:t>Originally, URL </a:t>
            </a:r>
            <a:r>
              <a:rPr lang="en-US" altLang="x-none" dirty="0" err="1">
                <a:ea typeface="ＭＳ Ｐゴシック" charset="-128"/>
              </a:rPr>
              <a:t>Akamaization</a:t>
            </a:r>
            <a:r>
              <a:rPr lang="en-US" altLang="x-none" dirty="0">
                <a:ea typeface="ＭＳ Ｐゴシック" charset="-128"/>
              </a:rPr>
              <a:t> of embedded content: e.g.,</a:t>
            </a:r>
          </a:p>
          <a:p>
            <a:pPr lvl="1">
              <a:lnSpc>
                <a:spcPct val="90000"/>
              </a:lnSpc>
              <a:buFont typeface="ZapfDingbats" charset="0"/>
              <a:buNone/>
            </a:pPr>
            <a:r>
              <a:rPr lang="en-US" altLang="x-none" sz="2000" dirty="0">
                <a:ea typeface="ＭＳ Ｐゴシック" charset="-128"/>
              </a:rPr>
              <a:t>&lt;IMG SRC= http://</a:t>
            </a:r>
            <a:r>
              <a:rPr lang="en-US" altLang="x-none" sz="2000" dirty="0" err="1">
                <a:ea typeface="ＭＳ Ｐゴシック" charset="-128"/>
              </a:rPr>
              <a:t>www.provider.com</a:t>
            </a:r>
            <a:r>
              <a:rPr lang="en-US" altLang="x-none" sz="2000" dirty="0">
                <a:ea typeface="ＭＳ Ｐゴシック" charset="-128"/>
              </a:rPr>
              <a:t>/</a:t>
            </a:r>
            <a:r>
              <a:rPr lang="en-US" altLang="x-none" sz="2000" dirty="0" err="1">
                <a:ea typeface="ＭＳ Ｐゴシック" charset="-128"/>
              </a:rPr>
              <a:t>image.gif</a:t>
            </a:r>
            <a:r>
              <a:rPr lang="en-US" altLang="x-none" sz="2000" dirty="0">
                <a:ea typeface="ＭＳ Ｐゴシック" charset="-128"/>
              </a:rPr>
              <a:t> &gt;</a:t>
            </a:r>
            <a:r>
              <a:rPr lang="en-US" altLang="x-none" dirty="0">
                <a:ea typeface="ＭＳ Ｐゴシック" charset="-128"/>
              </a:rPr>
              <a:t>  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changed to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x-none" dirty="0">
                <a:ea typeface="ＭＳ Ｐゴシック" charset="-128"/>
              </a:rPr>
              <a:t>    </a:t>
            </a:r>
            <a:r>
              <a:rPr lang="en-US" altLang="x-none" sz="2000" dirty="0">
                <a:ea typeface="ＭＳ Ｐゴシック" charset="-128"/>
              </a:rPr>
              <a:t>&lt;IMG SRC = http://a661. </a:t>
            </a:r>
            <a:r>
              <a:rPr lang="en-US" altLang="x-none" sz="2000" dirty="0" err="1">
                <a:ea typeface="ＭＳ Ｐゴシック" charset="-128"/>
              </a:rPr>
              <a:t>g.akamai.net</a:t>
            </a:r>
            <a:r>
              <a:rPr lang="en-US" altLang="x-none" sz="2000" dirty="0">
                <a:ea typeface="ＭＳ Ｐゴシック" charset="-128"/>
              </a:rPr>
              <a:t>/hash/</a:t>
            </a:r>
            <a:r>
              <a:rPr lang="en-US" altLang="x-none" sz="2000" dirty="0" err="1">
                <a:ea typeface="ＭＳ Ｐゴシック" charset="-128"/>
              </a:rPr>
              <a:t>image.gif</a:t>
            </a:r>
            <a:r>
              <a:rPr lang="en-US" altLang="x-none" sz="2000" dirty="0">
                <a:ea typeface="ＭＳ Ｐゴシック" charset="-128"/>
              </a:rPr>
              <a:t>&gt;</a:t>
            </a:r>
          </a:p>
          <a:p>
            <a:pPr>
              <a:buFont typeface="Wingdings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charset="2"/>
              <a:buChar char="q"/>
            </a:pPr>
            <a:r>
              <a:rPr lang="en-US" altLang="x-none" dirty="0">
                <a:ea typeface="ＭＳ Ｐゴシック" charset="-128"/>
              </a:rPr>
              <a:t>URL </a:t>
            </a:r>
            <a:r>
              <a:rPr lang="en-US" altLang="x-none" dirty="0" err="1">
                <a:ea typeface="ＭＳ Ｐゴシック" charset="-128"/>
              </a:rPr>
              <a:t>Akamaization</a:t>
            </a:r>
            <a:r>
              <a:rPr lang="en-US" altLang="x-none" dirty="0">
                <a:ea typeface="ＭＳ Ｐゴシック" charset="-128"/>
              </a:rPr>
              <a:t> is becoming obsolete and supported mostly for legacy reasons</a:t>
            </a:r>
          </a:p>
        </p:txBody>
      </p:sp>
      <p:sp>
        <p:nvSpPr>
          <p:cNvPr id="13619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05800" y="6575425"/>
            <a:ext cx="7270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E449F7C-0893-4043-B901-FBA037D173E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102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914400" y="3592513"/>
            <a:ext cx="7391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Note that this DNS redirection unit is per customer, not individual files.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Exercise</a:t>
            </a:r>
          </a:p>
        </p:txBody>
      </p:sp>
      <p:sp>
        <p:nvSpPr>
          <p:cNvPr id="140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altLang="x-none" dirty="0">
                <a:ea typeface="ＭＳ Ｐゴシック" charset="-128"/>
              </a:rPr>
              <a:t>Check any web page of </a:t>
            </a:r>
            <a:r>
              <a:rPr lang="en-US" altLang="x-none" dirty="0" err="1">
                <a:ea typeface="ＭＳ Ｐゴシック" charset="-128"/>
              </a:rPr>
              <a:t>cnn</a:t>
            </a:r>
            <a:r>
              <a:rPr lang="en-US" altLang="x-none" dirty="0">
                <a:ea typeface="ＭＳ Ｐゴシック" charset="-128"/>
              </a:rPr>
              <a:t> and find a page with an image</a:t>
            </a:r>
          </a:p>
          <a:p>
            <a:pPr>
              <a:buFont typeface="Wingdings" charset="2"/>
              <a:buChar char="q"/>
            </a:pPr>
            <a:r>
              <a:rPr lang="en-US" altLang="x-none" dirty="0">
                <a:ea typeface="ＭＳ Ｐゴシック" charset="-128"/>
              </a:rPr>
              <a:t>Find the URL</a:t>
            </a:r>
          </a:p>
          <a:p>
            <a:pPr>
              <a:buFont typeface="Wingdings" charset="2"/>
              <a:buChar char="q"/>
            </a:pPr>
            <a:r>
              <a:rPr lang="en-US" altLang="x-none" dirty="0">
                <a:ea typeface="ＭＳ Ｐゴシック" charset="-128"/>
              </a:rPr>
              <a:t>Use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latin typeface="Courier New" charset="0"/>
                <a:ea typeface="ＭＳ Ｐゴシック" charset="-128"/>
              </a:rPr>
              <a:t>%dig +trace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to see DNS load direction</a:t>
            </a:r>
          </a:p>
        </p:txBody>
      </p:sp>
      <p:sp>
        <p:nvSpPr>
          <p:cNvPr id="14029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53400" y="6575425"/>
            <a:ext cx="8794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6F053F0-4B17-5D4B-A37B-52EA9FC9199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103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Akamai Load-Balancing DNS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Akamai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e2466.dscg.akamaiedge.net (why two levels in the name?)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575425"/>
            <a:ext cx="955675" cy="457200"/>
          </a:xfrm>
        </p:spPr>
        <p:txBody>
          <a:bodyPr/>
          <a:lstStyle/>
          <a:p>
            <a:fld id="{5C423813-CBD9-4C47-926C-1EC5E88B777C}" type="slidenum">
              <a:rPr lang="en-US" altLang="x-none" smtClean="0"/>
              <a:pPr/>
              <a:t>104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284231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Backup Slides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D0EFB2-9129-5843-ACEC-231FCF9C3FBF}" type="slidenum">
              <a:rPr kumimoji="0" lang="en-US" altLang="x-non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60890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Another view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292850" cy="1076325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Events obscure control flow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For programmers </a:t>
            </a:r>
            <a:r>
              <a:rPr lang="en-US" altLang="x-none" sz="2000" i="1" dirty="0">
                <a:ea typeface="ＭＳ Ｐゴシック" charset="-128"/>
              </a:rPr>
              <a:t>and  </a:t>
            </a:r>
            <a:r>
              <a:rPr lang="en-US" altLang="x-none" sz="2000" dirty="0">
                <a:ea typeface="ＭＳ Ｐゴシック" charset="-128"/>
              </a:rPr>
              <a:t>tools</a:t>
            </a:r>
          </a:p>
        </p:txBody>
      </p:sp>
      <p:sp>
        <p:nvSpPr>
          <p:cNvPr id="98307" name="Text Box 4"/>
          <p:cNvSpPr txBox="1">
            <a:spLocks noChangeArrowheads="1"/>
          </p:cNvSpPr>
          <p:nvPr/>
        </p:nvSpPr>
        <p:spPr bwMode="auto">
          <a:xfrm>
            <a:off x="320675" y="3943350"/>
            <a:ext cx="364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x-none" altLang="x-non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559109" name="Group 5"/>
          <p:cNvGraphicFramePr>
            <a:graphicFrameLocks noGrp="1"/>
          </p:cNvGraphicFramePr>
          <p:nvPr/>
        </p:nvGraphicFramePr>
        <p:xfrm>
          <a:off x="376238" y="2959100"/>
          <a:ext cx="6286500" cy="3728067"/>
        </p:xfrm>
        <a:graphic>
          <a:graphicData uri="http://schemas.openxmlformats.org/drawingml/2006/table">
            <a:tbl>
              <a:tblPr/>
              <a:tblGrid>
                <a:gridCol w="235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Threads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9F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Events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thread_main(int sock)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struct session 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accept_conn(sock, &amp;s);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read_request(&amp;s);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pin_cache(&amp;s);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write_response(&amp;s);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unpin(&amp;s);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endParaRPr kumimoji="0" lang="en-US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pin_cache(struct session *s)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pin(&amp;s);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if( !in_cache(&amp;s)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    read_file(&amp;s);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}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9F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AcceptHandler(event 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struct session *s = new_session(e);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RequestHandler.enqueue(s);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RequestHandler(struct session *s)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…; CacheHandler.enqueue(s);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CacheHandler(struct session *s)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pin(s);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if( !in_cache(s) )  ReadFileHandler.enqueue(s);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else                    ResponseHandler.enqueue(s);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. . 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ExitHandlerr(struct session *s)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…;  unpin(&amp;s);  free_session(s);  }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318" name="Oval 15"/>
          <p:cNvSpPr>
            <a:spLocks noChangeArrowheads="1"/>
          </p:cNvSpPr>
          <p:nvPr/>
        </p:nvSpPr>
        <p:spPr bwMode="auto">
          <a:xfrm>
            <a:off x="7072313" y="2697163"/>
            <a:ext cx="785812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Accept</a:t>
            </a: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Conn.</a:t>
            </a:r>
          </a:p>
        </p:txBody>
      </p:sp>
      <p:sp>
        <p:nvSpPr>
          <p:cNvPr id="98319" name="Oval 16"/>
          <p:cNvSpPr>
            <a:spLocks noChangeArrowheads="1"/>
          </p:cNvSpPr>
          <p:nvPr/>
        </p:nvSpPr>
        <p:spPr bwMode="auto">
          <a:xfrm>
            <a:off x="7072313" y="5064125"/>
            <a:ext cx="785812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Write</a:t>
            </a: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Response</a:t>
            </a:r>
          </a:p>
        </p:txBody>
      </p:sp>
      <p:sp>
        <p:nvSpPr>
          <p:cNvPr id="98320" name="Oval 17"/>
          <p:cNvSpPr>
            <a:spLocks noChangeArrowheads="1"/>
          </p:cNvSpPr>
          <p:nvPr/>
        </p:nvSpPr>
        <p:spPr bwMode="auto">
          <a:xfrm>
            <a:off x="8001000" y="4622800"/>
            <a:ext cx="785813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Read</a:t>
            </a: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File</a:t>
            </a:r>
          </a:p>
        </p:txBody>
      </p:sp>
      <p:sp>
        <p:nvSpPr>
          <p:cNvPr id="98321" name="Oval 18"/>
          <p:cNvSpPr>
            <a:spLocks noChangeArrowheads="1"/>
          </p:cNvSpPr>
          <p:nvPr/>
        </p:nvSpPr>
        <p:spPr bwMode="auto">
          <a:xfrm>
            <a:off x="7072313" y="3486150"/>
            <a:ext cx="785812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Read</a:t>
            </a: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Request</a:t>
            </a:r>
          </a:p>
        </p:txBody>
      </p:sp>
      <p:sp>
        <p:nvSpPr>
          <p:cNvPr id="98322" name="Oval 19"/>
          <p:cNvSpPr>
            <a:spLocks noChangeArrowheads="1"/>
          </p:cNvSpPr>
          <p:nvPr/>
        </p:nvSpPr>
        <p:spPr bwMode="auto">
          <a:xfrm>
            <a:off x="7072313" y="4275138"/>
            <a:ext cx="785812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Pin</a:t>
            </a: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Cache</a:t>
            </a:r>
          </a:p>
        </p:txBody>
      </p:sp>
      <p:cxnSp>
        <p:nvCxnSpPr>
          <p:cNvPr id="98323" name="AutoShape 20"/>
          <p:cNvCxnSpPr>
            <a:cxnSpLocks noChangeShapeType="1"/>
            <a:stCxn id="98318" idx="4"/>
            <a:endCxn id="98321" idx="0"/>
          </p:cNvCxnSpPr>
          <p:nvPr/>
        </p:nvCxnSpPr>
        <p:spPr bwMode="auto">
          <a:xfrm>
            <a:off x="7466013" y="3200400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4" name="AutoShape 21"/>
          <p:cNvCxnSpPr>
            <a:cxnSpLocks noChangeShapeType="1"/>
            <a:stCxn id="98321" idx="4"/>
            <a:endCxn id="98322" idx="0"/>
          </p:cNvCxnSpPr>
          <p:nvPr/>
        </p:nvCxnSpPr>
        <p:spPr bwMode="auto">
          <a:xfrm>
            <a:off x="7466013" y="3989388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5" name="AutoShape 22"/>
          <p:cNvCxnSpPr>
            <a:cxnSpLocks noChangeShapeType="1"/>
            <a:stCxn id="98322" idx="4"/>
            <a:endCxn id="98319" idx="0"/>
          </p:cNvCxnSpPr>
          <p:nvPr/>
        </p:nvCxnSpPr>
        <p:spPr bwMode="auto">
          <a:xfrm>
            <a:off x="7466013" y="4778375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6" name="AutoShape 23"/>
          <p:cNvCxnSpPr>
            <a:cxnSpLocks noChangeShapeType="1"/>
            <a:stCxn id="98322" idx="6"/>
            <a:endCxn id="98320" idx="1"/>
          </p:cNvCxnSpPr>
          <p:nvPr/>
        </p:nvCxnSpPr>
        <p:spPr bwMode="auto">
          <a:xfrm>
            <a:off x="7858125" y="4527550"/>
            <a:ext cx="257175" cy="1682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7" name="AutoShape 24"/>
          <p:cNvCxnSpPr>
            <a:cxnSpLocks noChangeShapeType="1"/>
            <a:stCxn id="98320" idx="2"/>
            <a:endCxn id="98322" idx="5"/>
          </p:cNvCxnSpPr>
          <p:nvPr/>
        </p:nvCxnSpPr>
        <p:spPr bwMode="auto">
          <a:xfrm flipH="1" flipV="1">
            <a:off x="7743825" y="4705350"/>
            <a:ext cx="257175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328" name="Text Box 25"/>
          <p:cNvSpPr txBox="1">
            <a:spLocks noChangeArrowheads="1"/>
          </p:cNvSpPr>
          <p:nvPr/>
        </p:nvSpPr>
        <p:spPr bwMode="auto">
          <a:xfrm>
            <a:off x="7167563" y="2146300"/>
            <a:ext cx="1484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Web Server</a:t>
            </a:r>
          </a:p>
        </p:txBody>
      </p:sp>
      <p:sp>
        <p:nvSpPr>
          <p:cNvPr id="98329" name="Oval 26"/>
          <p:cNvSpPr>
            <a:spLocks noChangeArrowheads="1"/>
          </p:cNvSpPr>
          <p:nvPr/>
        </p:nvSpPr>
        <p:spPr bwMode="auto">
          <a:xfrm>
            <a:off x="7073900" y="5854700"/>
            <a:ext cx="785813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Exit</a:t>
            </a:r>
          </a:p>
        </p:txBody>
      </p:sp>
      <p:cxnSp>
        <p:nvCxnSpPr>
          <p:cNvPr id="98330" name="AutoShape 27"/>
          <p:cNvCxnSpPr>
            <a:cxnSpLocks noChangeShapeType="1"/>
            <a:stCxn id="98319" idx="4"/>
            <a:endCxn id="98329" idx="0"/>
          </p:cNvCxnSpPr>
          <p:nvPr/>
        </p:nvCxnSpPr>
        <p:spPr bwMode="auto">
          <a:xfrm>
            <a:off x="7466013" y="5567363"/>
            <a:ext cx="1587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331" name="Text Box 28"/>
          <p:cNvSpPr txBox="1">
            <a:spLocks noChangeArrowheads="1"/>
          </p:cNvSpPr>
          <p:nvPr/>
        </p:nvSpPr>
        <p:spPr bwMode="auto">
          <a:xfrm>
            <a:off x="7588250" y="6418263"/>
            <a:ext cx="1479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[von Behren]</a:t>
            </a:r>
          </a:p>
        </p:txBody>
      </p:sp>
    </p:spTree>
    <p:extLst>
      <p:ext uri="{BB962C8B-B14F-4D97-AF65-F5344CB8AC3E}">
        <p14:creationId xmlns:p14="http://schemas.microsoft.com/office/powerpoint/2010/main" val="2588557415"/>
      </p:ext>
    </p:extLst>
  </p:cSld>
  <p:clrMapOvr>
    <a:masterClrMapping/>
  </p:clrMapOvr>
  <p:transition advClick="0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State Management</a:t>
            </a:r>
          </a:p>
        </p:txBody>
      </p:sp>
      <p:sp>
        <p:nvSpPr>
          <p:cNvPr id="100354" name="Rectangle 3"/>
          <p:cNvSpPr>
            <a:spLocks noChangeArrowheads="1"/>
          </p:cNvSpPr>
          <p:nvPr/>
        </p:nvSpPr>
        <p:spPr bwMode="auto">
          <a:xfrm>
            <a:off x="228600" y="1963738"/>
            <a:ext cx="63246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x-none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562180" name="Group 4"/>
          <p:cNvGraphicFramePr>
            <a:graphicFrameLocks noGrp="1"/>
          </p:cNvGraphicFramePr>
          <p:nvPr/>
        </p:nvGraphicFramePr>
        <p:xfrm>
          <a:off x="376238" y="2941638"/>
          <a:ext cx="6286500" cy="3728067"/>
        </p:xfrm>
        <a:graphic>
          <a:graphicData uri="http://schemas.openxmlformats.org/drawingml/2006/table">
            <a:tbl>
              <a:tblPr/>
              <a:tblGrid>
                <a:gridCol w="235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Threads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9F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Events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thread_main(int sock)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</a:t>
                      </a: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BC2DC3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struct session 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accept_conn(sock, &amp;s);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if( !read_request(&amp;s)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    return;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pin_cache(&amp;s);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write_response(&amp;s);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unpin(&amp;s);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endParaRPr kumimoji="0" lang="en-US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pin_cache(struct session *s)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pin(&amp;s);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if( !in_cache(&amp;s)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    read_file(&amp;s);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}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9F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CacheHandler(struct session *s)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pin(s);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if( !in_cache(s) )  ReadFileHandler.enqueue(s);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else                    ResponseHandler.enqueue(s);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RequestHandler(struct session *s)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…; if( error )</a:t>
                      </a: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return;  CacheHandler.enqueue(s);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. . 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ExitHandlerr(struct session *s)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…;  unpin(&amp;s);</a:t>
                      </a: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BC2DC3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free_session(s);</a:t>
                      </a: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AcceptHandler(event 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</a:t>
                      </a: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BC2DC3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struct session *s = new_session(e);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RequestHandler.enqueue(s); }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365" name="Oval 14"/>
          <p:cNvSpPr>
            <a:spLocks noChangeArrowheads="1"/>
          </p:cNvSpPr>
          <p:nvPr/>
        </p:nvSpPr>
        <p:spPr bwMode="auto">
          <a:xfrm>
            <a:off x="7072313" y="2697163"/>
            <a:ext cx="785812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Accept</a:t>
            </a: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Conn.</a:t>
            </a:r>
          </a:p>
        </p:txBody>
      </p:sp>
      <p:sp>
        <p:nvSpPr>
          <p:cNvPr id="100366" name="Oval 15"/>
          <p:cNvSpPr>
            <a:spLocks noChangeArrowheads="1"/>
          </p:cNvSpPr>
          <p:nvPr/>
        </p:nvSpPr>
        <p:spPr bwMode="auto">
          <a:xfrm>
            <a:off x="7072313" y="5064125"/>
            <a:ext cx="785812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Write</a:t>
            </a: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Response</a:t>
            </a:r>
          </a:p>
        </p:txBody>
      </p:sp>
      <p:sp>
        <p:nvSpPr>
          <p:cNvPr id="100367" name="Oval 16"/>
          <p:cNvSpPr>
            <a:spLocks noChangeArrowheads="1"/>
          </p:cNvSpPr>
          <p:nvPr/>
        </p:nvSpPr>
        <p:spPr bwMode="auto">
          <a:xfrm>
            <a:off x="8001000" y="4622800"/>
            <a:ext cx="785813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Read</a:t>
            </a: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File</a:t>
            </a:r>
          </a:p>
        </p:txBody>
      </p:sp>
      <p:sp>
        <p:nvSpPr>
          <p:cNvPr id="100368" name="Oval 17"/>
          <p:cNvSpPr>
            <a:spLocks noChangeArrowheads="1"/>
          </p:cNvSpPr>
          <p:nvPr/>
        </p:nvSpPr>
        <p:spPr bwMode="auto">
          <a:xfrm>
            <a:off x="7072313" y="3486150"/>
            <a:ext cx="785812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Read</a:t>
            </a: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Request</a:t>
            </a:r>
          </a:p>
        </p:txBody>
      </p:sp>
      <p:sp>
        <p:nvSpPr>
          <p:cNvPr id="100369" name="Oval 18"/>
          <p:cNvSpPr>
            <a:spLocks noChangeArrowheads="1"/>
          </p:cNvSpPr>
          <p:nvPr/>
        </p:nvSpPr>
        <p:spPr bwMode="auto">
          <a:xfrm>
            <a:off x="7072313" y="4275138"/>
            <a:ext cx="785812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Pin</a:t>
            </a: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Cache</a:t>
            </a:r>
          </a:p>
        </p:txBody>
      </p:sp>
      <p:cxnSp>
        <p:nvCxnSpPr>
          <p:cNvPr id="100370" name="AutoShape 19"/>
          <p:cNvCxnSpPr>
            <a:cxnSpLocks noChangeShapeType="1"/>
            <a:stCxn id="100365" idx="4"/>
            <a:endCxn id="100368" idx="0"/>
          </p:cNvCxnSpPr>
          <p:nvPr/>
        </p:nvCxnSpPr>
        <p:spPr bwMode="auto">
          <a:xfrm>
            <a:off x="7466013" y="3200400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71" name="AutoShape 20"/>
          <p:cNvCxnSpPr>
            <a:cxnSpLocks noChangeShapeType="1"/>
            <a:stCxn id="100368" idx="4"/>
            <a:endCxn id="100369" idx="0"/>
          </p:cNvCxnSpPr>
          <p:nvPr/>
        </p:nvCxnSpPr>
        <p:spPr bwMode="auto">
          <a:xfrm>
            <a:off x="7466013" y="3989388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72" name="AutoShape 21"/>
          <p:cNvCxnSpPr>
            <a:cxnSpLocks noChangeShapeType="1"/>
            <a:stCxn id="100369" idx="4"/>
            <a:endCxn id="100366" idx="0"/>
          </p:cNvCxnSpPr>
          <p:nvPr/>
        </p:nvCxnSpPr>
        <p:spPr bwMode="auto">
          <a:xfrm>
            <a:off x="7466013" y="4778375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73" name="AutoShape 22"/>
          <p:cNvCxnSpPr>
            <a:cxnSpLocks noChangeShapeType="1"/>
            <a:stCxn id="100369" idx="6"/>
            <a:endCxn id="100367" idx="1"/>
          </p:cNvCxnSpPr>
          <p:nvPr/>
        </p:nvCxnSpPr>
        <p:spPr bwMode="auto">
          <a:xfrm>
            <a:off x="7858125" y="4527550"/>
            <a:ext cx="257175" cy="1682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74" name="AutoShape 23"/>
          <p:cNvCxnSpPr>
            <a:cxnSpLocks noChangeShapeType="1"/>
            <a:stCxn id="100367" idx="2"/>
            <a:endCxn id="100369" idx="5"/>
          </p:cNvCxnSpPr>
          <p:nvPr/>
        </p:nvCxnSpPr>
        <p:spPr bwMode="auto">
          <a:xfrm flipH="1" flipV="1">
            <a:off x="7743825" y="4705350"/>
            <a:ext cx="257175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375" name="Text Box 24"/>
          <p:cNvSpPr txBox="1">
            <a:spLocks noChangeArrowheads="1"/>
          </p:cNvSpPr>
          <p:nvPr/>
        </p:nvSpPr>
        <p:spPr bwMode="auto">
          <a:xfrm>
            <a:off x="7167563" y="2146300"/>
            <a:ext cx="1484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Web Server</a:t>
            </a:r>
          </a:p>
        </p:txBody>
      </p:sp>
      <p:sp>
        <p:nvSpPr>
          <p:cNvPr id="100376" name="Oval 25"/>
          <p:cNvSpPr>
            <a:spLocks noChangeArrowheads="1"/>
          </p:cNvSpPr>
          <p:nvPr/>
        </p:nvSpPr>
        <p:spPr bwMode="auto">
          <a:xfrm>
            <a:off x="7073900" y="5854700"/>
            <a:ext cx="785813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t>Exit</a:t>
            </a:r>
          </a:p>
        </p:txBody>
      </p:sp>
      <p:cxnSp>
        <p:nvCxnSpPr>
          <p:cNvPr id="100377" name="AutoShape 26"/>
          <p:cNvCxnSpPr>
            <a:cxnSpLocks noChangeShapeType="1"/>
            <a:stCxn id="100366" idx="4"/>
            <a:endCxn id="100376" idx="0"/>
          </p:cNvCxnSpPr>
          <p:nvPr/>
        </p:nvCxnSpPr>
        <p:spPr bwMode="auto">
          <a:xfrm>
            <a:off x="7466013" y="5567363"/>
            <a:ext cx="1587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78" name="AutoShape 27"/>
          <p:cNvCxnSpPr>
            <a:cxnSpLocks noChangeShapeType="1"/>
            <a:stCxn id="100368" idx="2"/>
            <a:endCxn id="100376" idx="2"/>
          </p:cNvCxnSpPr>
          <p:nvPr/>
        </p:nvCxnSpPr>
        <p:spPr bwMode="auto">
          <a:xfrm rot="10800000" flipH="1" flipV="1">
            <a:off x="7072313" y="3738563"/>
            <a:ext cx="1587" cy="236855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379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696075" cy="1076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Events require manual state management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Hard to know when to free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Use GC or risk bugs</a:t>
            </a:r>
          </a:p>
        </p:txBody>
      </p:sp>
      <p:sp>
        <p:nvSpPr>
          <p:cNvPr id="100380" name="Text Box 29"/>
          <p:cNvSpPr txBox="1">
            <a:spLocks noChangeArrowheads="1"/>
          </p:cNvSpPr>
          <p:nvPr/>
        </p:nvSpPr>
        <p:spPr bwMode="auto">
          <a:xfrm>
            <a:off x="6657975" y="6418263"/>
            <a:ext cx="1479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[von Behren]</a:t>
            </a:r>
          </a:p>
        </p:txBody>
      </p:sp>
    </p:spTree>
    <p:extLst>
      <p:ext uri="{BB962C8B-B14F-4D97-AF65-F5344CB8AC3E}">
        <p14:creationId xmlns:p14="http://schemas.microsoft.com/office/powerpoint/2010/main" val="435846277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Java Selection I/O Structure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40386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/>
              <a:t>A </a:t>
            </a:r>
            <a:r>
              <a:rPr lang="en-US" altLang="zh-CN" dirty="0" err="1">
                <a:latin typeface="Courier New" charset="0"/>
                <a:ea typeface="宋体" charset="0"/>
                <a:cs typeface="宋体" charset="0"/>
              </a:rPr>
              <a:t>S</a:t>
            </a:r>
            <a:r>
              <a:rPr lang="en-US" dirty="0" err="1">
                <a:latin typeface="Courier New" charset="0"/>
              </a:rPr>
              <a:t>election</a:t>
            </a:r>
            <a:r>
              <a:rPr lang="en-US" altLang="zh-CN" dirty="0" err="1">
                <a:latin typeface="Courier New" charset="0"/>
                <a:ea typeface="宋体" charset="0"/>
                <a:cs typeface="宋体" charset="0"/>
              </a:rPr>
              <a:t>K</a:t>
            </a:r>
            <a:r>
              <a:rPr lang="en-US" dirty="0" err="1">
                <a:latin typeface="Courier New" charset="0"/>
              </a:rPr>
              <a:t>ey</a:t>
            </a:r>
            <a:r>
              <a:rPr lang="en-US" dirty="0"/>
              <a:t> </a:t>
            </a:r>
            <a:r>
              <a:rPr lang="en-US" altLang="zh-CN" dirty="0">
                <a:ea typeface="宋体" charset="0"/>
                <a:cs typeface="宋体" charset="0"/>
              </a:rPr>
              <a:t>object </a:t>
            </a:r>
            <a:r>
              <a:rPr lang="en-US" dirty="0"/>
              <a:t>stores: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GB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nterest set</a:t>
            </a:r>
            <a:r>
              <a:rPr lang="en-GB" dirty="0"/>
              <a:t>: events to check: </a:t>
            </a:r>
            <a:r>
              <a:rPr lang="en-GB" sz="2000" dirty="0" err="1">
                <a:latin typeface="Courier New"/>
                <a:cs typeface="Courier New"/>
              </a:rPr>
              <a:t>key.interestOps</a:t>
            </a:r>
            <a:r>
              <a:rPr lang="en-GB" sz="2000" dirty="0">
                <a:latin typeface="Courier New"/>
                <a:cs typeface="Courier New"/>
              </a:rPr>
              <a:t>(ops)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GB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r</a:t>
            </a:r>
            <a:r>
              <a:rPr lang="en-GB" dirty="0">
                <a:solidFill>
                  <a:srgbClr val="FF0000"/>
                </a:solidFill>
              </a:rPr>
              <a:t>eady set</a:t>
            </a:r>
            <a:r>
              <a:rPr lang="en-GB" dirty="0"/>
              <a:t>: after calling select, it contains the events that are ready, e.g.</a:t>
            </a:r>
            <a:br>
              <a:rPr lang="en-GB" dirty="0"/>
            </a:br>
            <a:r>
              <a:rPr lang="en-GB" dirty="0" err="1">
                <a:latin typeface="Courier New"/>
                <a:cs typeface="Courier New"/>
              </a:rPr>
              <a:t>key.isReadable</a:t>
            </a:r>
            <a:r>
              <a:rPr lang="en-GB" dirty="0">
                <a:latin typeface="Courier New"/>
                <a:cs typeface="Courier New"/>
              </a:rPr>
              <a:t>()</a:t>
            </a:r>
            <a:endParaRPr lang="en-GB" dirty="0"/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an attachment </a:t>
            </a:r>
            <a:r>
              <a:rPr lang="en-US" altLang="zh-CN" dirty="0">
                <a:ea typeface="宋体" charset="0"/>
                <a:cs typeface="宋体" charset="0"/>
              </a:rPr>
              <a:t>that you can store anything you want </a:t>
            </a:r>
            <a:endParaRPr lang="en-US" dirty="0"/>
          </a:p>
          <a:p>
            <a:pPr marL="457200" lvl="1" indent="0">
              <a:lnSpc>
                <a:spcPct val="90000"/>
              </a:lnSpc>
              <a:buFont typeface="ZapfDingbats" charset="0"/>
              <a:buNone/>
              <a:defRPr/>
            </a:pP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 err="1">
                <a:latin typeface="Courier New"/>
                <a:cs typeface="Courier New"/>
              </a:rPr>
              <a:t>key.attach</a:t>
            </a:r>
            <a:r>
              <a:rPr lang="en-GB" dirty="0">
                <a:latin typeface="Courier New"/>
                <a:cs typeface="Courier New"/>
              </a:rPr>
              <a:t>(</a:t>
            </a:r>
            <a:r>
              <a:rPr lang="en-GB" dirty="0" err="1">
                <a:latin typeface="Courier New"/>
                <a:cs typeface="Courier New"/>
              </a:rPr>
              <a:t>myObj</a:t>
            </a:r>
            <a:r>
              <a:rPr lang="en-GB" dirty="0">
                <a:latin typeface="Courier New"/>
                <a:cs typeface="Courier New"/>
              </a:rPr>
              <a:t>)</a:t>
            </a:r>
            <a:endParaRPr lang="en-US" altLang="zh-CN" dirty="0">
              <a:ea typeface="宋体" charset="0"/>
              <a:cs typeface="宋体" charset="0"/>
            </a:endParaRPr>
          </a:p>
        </p:txBody>
      </p:sp>
      <p:sp>
        <p:nvSpPr>
          <p:cNvPr id="69635" name="Oval 4"/>
          <p:cNvSpPr>
            <a:spLocks noChangeArrowheads="1"/>
          </p:cNvSpPr>
          <p:nvPr/>
        </p:nvSpPr>
        <p:spPr bwMode="auto">
          <a:xfrm>
            <a:off x="4876800" y="1825625"/>
            <a:ext cx="1447800" cy="3276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x-none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5181600" y="1444625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Selector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5867400" y="30448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5867400" y="33496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39" name="Rectangle 8"/>
          <p:cNvSpPr>
            <a:spLocks noChangeArrowheads="1"/>
          </p:cNvSpPr>
          <p:nvPr/>
        </p:nvSpPr>
        <p:spPr bwMode="auto">
          <a:xfrm>
            <a:off x="5638800" y="2892425"/>
            <a:ext cx="228600" cy="6096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x-none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40" name="Line 9"/>
          <p:cNvSpPr>
            <a:spLocks noChangeShapeType="1"/>
          </p:cNvSpPr>
          <p:nvPr/>
        </p:nvSpPr>
        <p:spPr bwMode="auto">
          <a:xfrm flipH="1" flipV="1">
            <a:off x="5791200" y="3425825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7146925" y="4681538"/>
            <a:ext cx="158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Selection Key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42" name="Text Box 11"/>
          <p:cNvSpPr txBox="1">
            <a:spLocks noChangeArrowheads="1"/>
          </p:cNvSpPr>
          <p:nvPr/>
        </p:nvSpPr>
        <p:spPr bwMode="auto">
          <a:xfrm>
            <a:off x="6400800" y="2435225"/>
            <a:ext cx="216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Selectable Channel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43" name="Line 12"/>
          <p:cNvSpPr>
            <a:spLocks noChangeShapeType="1"/>
          </p:cNvSpPr>
          <p:nvPr/>
        </p:nvSpPr>
        <p:spPr bwMode="auto">
          <a:xfrm flipH="1">
            <a:off x="7848600" y="31972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44" name="Text Box 13"/>
          <p:cNvSpPr txBox="1">
            <a:spLocks noChangeArrowheads="1"/>
          </p:cNvSpPr>
          <p:nvPr/>
        </p:nvSpPr>
        <p:spPr bwMode="auto">
          <a:xfrm>
            <a:off x="7908925" y="31575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register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91FBFDE-024C-4A4A-BA19-AEB84C9D61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16FB47-7FE4-3646-84ED-F7CCD0E0B02D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2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Checking Events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81685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 program calls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select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宋体" charset="-122"/>
              </a:rPr>
              <a:t>(or </a:t>
            </a:r>
            <a:r>
              <a:rPr lang="en-US" altLang="zh-CN" dirty="0" err="1">
                <a:latin typeface="Courier New" charset="0"/>
                <a:ea typeface="宋体" charset="-122"/>
              </a:rPr>
              <a:t>selectNow</a:t>
            </a:r>
            <a:r>
              <a:rPr lang="en-US" altLang="zh-CN" dirty="0">
                <a:latin typeface="Courier New" charset="0"/>
                <a:ea typeface="宋体" charset="-122"/>
              </a:rPr>
              <a:t>()</a:t>
            </a:r>
            <a:r>
              <a:rPr lang="en-US" altLang="zh-CN" dirty="0">
                <a:ea typeface="宋体" charset="-122"/>
              </a:rPr>
              <a:t>, or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select(</a:t>
            </a:r>
            <a:r>
              <a:rPr lang="en-GB" altLang="x-none" dirty="0" err="1">
                <a:latin typeface="Courier New" charset="0"/>
                <a:ea typeface="ＭＳ Ｐゴシック" charset="-128"/>
              </a:rPr>
              <a:t>int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 timeout)</a:t>
            </a:r>
            <a:r>
              <a:rPr lang="en-US" altLang="zh-CN" dirty="0">
                <a:ea typeface="宋体" charset="-122"/>
              </a:rPr>
              <a:t>) to check for ready events from the registered </a:t>
            </a:r>
            <a:r>
              <a:rPr lang="en-US" altLang="zh-CN" dirty="0" err="1">
                <a:ea typeface="宋体" charset="-122"/>
              </a:rPr>
              <a:t>SelectableChannels</a:t>
            </a:r>
            <a:endParaRPr lang="en-US" altLang="zh-CN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Ready events are called the selected key set</a:t>
            </a:r>
            <a:br>
              <a:rPr lang="en-US" altLang="zh-CN" dirty="0">
                <a:ea typeface="宋体" charset="-122"/>
              </a:rPr>
            </a:br>
            <a:r>
              <a:rPr lang="en-US" altLang="zh-CN" sz="2000" dirty="0" err="1">
                <a:latin typeface="Courier New" charset="0"/>
                <a:ea typeface="ＭＳ Ｐゴシック" charset="-128"/>
              </a:rPr>
              <a:t>selector.select</a:t>
            </a:r>
            <a:r>
              <a:rPr lang="en-US" altLang="zh-CN" sz="2000" dirty="0">
                <a:latin typeface="Courier New" charset="0"/>
                <a:ea typeface="ＭＳ Ｐゴシック" charset="-128"/>
              </a:rPr>
              <a:t>();</a:t>
            </a:r>
            <a:br>
              <a:rPr lang="en-US" altLang="zh-CN" sz="2000" dirty="0">
                <a:latin typeface="Courier New" charset="0"/>
                <a:ea typeface="ＭＳ Ｐゴシック" charset="-128"/>
              </a:rPr>
            </a:br>
            <a:r>
              <a:rPr lang="en-US" altLang="zh-CN" sz="2000" dirty="0">
                <a:latin typeface="Courier New" charset="0"/>
                <a:ea typeface="ＭＳ Ｐゴシック" charset="-128"/>
              </a:rPr>
              <a:t>Set </a:t>
            </a:r>
            <a:r>
              <a:rPr lang="en-US" altLang="zh-CN" sz="2000" dirty="0" err="1">
                <a:latin typeface="Courier New" charset="0"/>
                <a:ea typeface="ＭＳ Ｐゴシック" charset="-128"/>
              </a:rPr>
              <a:t>readyKeys</a:t>
            </a:r>
            <a:r>
              <a:rPr lang="en-US" altLang="zh-CN" sz="2000" dirty="0">
                <a:latin typeface="Courier New" charset="0"/>
                <a:ea typeface="ＭＳ Ｐゴシック" charset="-128"/>
              </a:rPr>
              <a:t> = </a:t>
            </a:r>
            <a:r>
              <a:rPr lang="en-US" altLang="zh-CN" sz="2000" dirty="0" err="1">
                <a:latin typeface="Courier New" charset="0"/>
                <a:ea typeface="ＭＳ Ｐゴシック" charset="-128"/>
              </a:rPr>
              <a:t>selector.selectedKeys</a:t>
            </a:r>
            <a:r>
              <a:rPr lang="en-US" altLang="zh-CN" sz="2000" dirty="0">
                <a:latin typeface="Courier New" charset="0"/>
                <a:ea typeface="ＭＳ Ｐゴシック" charset="-128"/>
              </a:rPr>
              <a:t>();</a:t>
            </a:r>
          </a:p>
          <a:p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The program iterates over the selected key set to process all ready events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C07F1-9F99-CB48-8912-72A3D6C8B5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16FB47-7FE4-3646-84ED-F7CCD0E0B02D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2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Dispatcher using Select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2195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while (true)  {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- selector.</a:t>
            </a:r>
            <a:r>
              <a:rPr lang="en-US" altLang="x-none" sz="2000">
                <a:latin typeface="Courier New" charset="0"/>
                <a:ea typeface="ＭＳ Ｐゴシック" charset="-128"/>
              </a:rPr>
              <a:t>select()</a:t>
            </a:r>
          </a:p>
          <a:p>
            <a:pPr marL="342900" lvl="1" indent="-342900">
              <a:buSzPct val="85000"/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- Set readyKeys = selector.selectedKeys();</a:t>
            </a:r>
          </a:p>
          <a:p>
            <a:pPr>
              <a:buFont typeface="ZapfDingbats" charset="0"/>
              <a:buNone/>
            </a:pPr>
            <a:endParaRPr lang="en-US" altLang="zh-CN" sz="2000">
              <a:latin typeface="Courier New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- foreach key in readyKeys {</a:t>
            </a:r>
            <a:br>
              <a:rPr lang="en-US" altLang="zh-CN" sz="2000">
                <a:latin typeface="Courier New" charset="0"/>
                <a:ea typeface="ＭＳ Ｐゴシック" charset="-128"/>
              </a:rPr>
            </a:br>
            <a:r>
              <a:rPr lang="en-US" altLang="zh-CN" sz="2000">
                <a:latin typeface="Courier New" charset="0"/>
                <a:ea typeface="ＭＳ Ｐゴシック" charset="-128"/>
              </a:rPr>
              <a:t>    switch event type of key: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     accept: call accept handler  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     readable: call read handler  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     writable: call write handler  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  }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}</a:t>
            </a:r>
            <a:endParaRPr lang="en-US" altLang="x-none" sz="2000">
              <a:latin typeface="Courier New" charset="0"/>
              <a:ea typeface="ＭＳ Ｐゴシック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9F706-87F7-A44C-AE70-F787F19C56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16FB47-7FE4-3646-84ED-F7CCD0E0B02D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905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I/O in Java: </a:t>
            </a:r>
            <a:r>
              <a:rPr lang="en-US" altLang="x-none" dirty="0" err="1">
                <a:ea typeface="ＭＳ Ｐゴシック" charset="-128"/>
              </a:rPr>
              <a:t>ByteBuffer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Java </a:t>
            </a:r>
            <a:r>
              <a:rPr lang="en-US" altLang="x-none" dirty="0" err="1">
                <a:ea typeface="ＭＳ Ｐゴシック" charset="-128"/>
              </a:rPr>
              <a:t>SelectableChannels</a:t>
            </a:r>
            <a:r>
              <a:rPr lang="en-US" altLang="x-none" dirty="0">
                <a:ea typeface="ＭＳ Ｐゴシック" charset="-128"/>
              </a:rPr>
              <a:t> typically use </a:t>
            </a:r>
            <a:r>
              <a:rPr lang="en-US" altLang="x-none" dirty="0" err="1">
                <a:ea typeface="ＭＳ Ｐゴシック" charset="-128"/>
              </a:rPr>
              <a:t>ByteBuffer</a:t>
            </a:r>
            <a:r>
              <a:rPr lang="en-US" altLang="x-none" dirty="0">
                <a:ea typeface="ＭＳ Ｐゴシック" charset="-128"/>
              </a:rPr>
              <a:t> for read and write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channel.read</a:t>
            </a:r>
            <a:r>
              <a:rPr lang="en-US" altLang="x-none" dirty="0">
                <a:ea typeface="ＭＳ Ｐゴシック" charset="-128"/>
              </a:rPr>
              <a:t>(</a:t>
            </a:r>
            <a:r>
              <a:rPr lang="en-US" altLang="x-none" dirty="0" err="1">
                <a:ea typeface="ＭＳ Ｐゴシック" charset="-128"/>
              </a:rPr>
              <a:t>byteBuffer</a:t>
            </a:r>
            <a:r>
              <a:rPr lang="en-US" altLang="x-none" dirty="0">
                <a:ea typeface="ＭＳ Ｐゴシック" charset="-128"/>
              </a:rPr>
              <a:t>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channel.write</a:t>
            </a:r>
            <a:r>
              <a:rPr lang="en-US" altLang="x-none" dirty="0">
                <a:ea typeface="ＭＳ Ｐゴシック" charset="-128"/>
              </a:rPr>
              <a:t>(</a:t>
            </a:r>
            <a:r>
              <a:rPr lang="en-US" altLang="x-none" dirty="0" err="1">
                <a:ea typeface="ＭＳ Ｐゴシック" charset="-128"/>
              </a:rPr>
              <a:t>byteBuffer</a:t>
            </a:r>
            <a:r>
              <a:rPr lang="en-US" altLang="x-none" dirty="0">
                <a:ea typeface="ＭＳ Ｐゴシック" charset="-128"/>
              </a:rPr>
              <a:t>);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 err="1">
                <a:ea typeface="ＭＳ Ｐゴシック" charset="-128"/>
              </a:rPr>
              <a:t>ByteBuffer</a:t>
            </a:r>
            <a:r>
              <a:rPr lang="en-US" altLang="x-none" dirty="0">
                <a:ea typeface="ＭＳ Ｐゴシック" charset="-128"/>
              </a:rPr>
              <a:t> is a powerful class that can be used for both read and write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It is derived from the class Buffer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All reasonable network server design should have a good buffer design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16FB47-7FE4-3646-84ED-F7CCD0E0B02D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48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Buffer (relative index)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533400" y="41910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Each Buffer has 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three</a:t>
            </a:r>
            <a:r>
              <a:rPr lang="en-US" altLang="x-none" sz="2000" dirty="0">
                <a:ea typeface="ＭＳ Ｐゴシック" charset="-128"/>
              </a:rPr>
              <a:t> numbers: position, limit, and capacity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solidFill>
                  <a:srgbClr val="FF0000"/>
                </a:solidFill>
                <a:latin typeface="Arial Unicode MS" charset="0"/>
                <a:ea typeface="ＭＳ Ｐゴシック" charset="-128"/>
              </a:rPr>
              <a:t>Invariant</a:t>
            </a:r>
            <a:r>
              <a:rPr lang="en-US" altLang="x-none" sz="1800" dirty="0">
                <a:latin typeface="Arial Unicode MS" charset="0"/>
                <a:ea typeface="ＭＳ Ｐゴシック" charset="-128"/>
              </a:rPr>
              <a:t>: 0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dirty="0">
                <a:latin typeface="Arial Unicode MS" charset="0"/>
                <a:ea typeface="ＭＳ Ｐゴシック" charset="-128"/>
              </a:rPr>
              <a:t>&lt;=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i="1" dirty="0">
                <a:latin typeface="Arial" charset="0"/>
                <a:ea typeface="ＭＳ Ｐゴシック" charset="-128"/>
              </a:rPr>
              <a:t>position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dirty="0">
                <a:latin typeface="Arial Unicode MS" charset="0"/>
                <a:ea typeface="ＭＳ Ｐゴシック" charset="-128"/>
              </a:rPr>
              <a:t>&lt;=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i="1" dirty="0">
                <a:latin typeface="Arial" charset="0"/>
                <a:ea typeface="ＭＳ Ｐゴシック" charset="-128"/>
              </a:rPr>
              <a:t>limit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dirty="0">
                <a:latin typeface="Arial Unicode MS" charset="0"/>
                <a:ea typeface="ＭＳ Ｐゴシック" charset="-128"/>
              </a:rPr>
              <a:t>&lt;=</a:t>
            </a:r>
            <a:r>
              <a:rPr lang="en-US" altLang="x-none" sz="9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i="1" dirty="0">
                <a:latin typeface="Arial" charset="0"/>
                <a:ea typeface="ＭＳ Ｐゴシック" charset="-128"/>
              </a:rPr>
              <a:t>capacity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br>
              <a:rPr lang="en-US" altLang="x-none" sz="1800" dirty="0">
                <a:latin typeface="Arial" charset="0"/>
                <a:ea typeface="ＭＳ Ｐゴシック" charset="-128"/>
              </a:rPr>
            </a:br>
            <a:endParaRPr lang="en-US" altLang="x-none" sz="1800" dirty="0">
              <a:latin typeface="Arial" charset="0"/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Buffer.clear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(): position = 0; limit=capacity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A9E59A-8239-0541-AE8B-B499186C0309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77830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capacity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position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77833" name="Rectangle 10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limit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cxnSp>
        <p:nvCxnSpPr>
          <p:cNvPr id="77834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5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5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channel.read(Buffer)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533400" y="44196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Put data into Buffer, starting at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position</a:t>
            </a:r>
            <a:r>
              <a:rPr lang="en-US" altLang="x-none" dirty="0">
                <a:ea typeface="ＭＳ Ｐゴシック" charset="-128"/>
              </a:rPr>
              <a:t>, not to reach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limit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4B66CC-C6D3-6F48-9DF2-C8593079895B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79878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79" name="Rectangle 8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capacity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79880" name="Rectangle 9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position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79881" name="Rectangle 10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limit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cxnSp>
        <p:nvCxnSpPr>
          <p:cNvPr id="79882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3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40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channel.write(Buffer)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533400" y="44196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Move data from Buffer to channel, starting at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position</a:t>
            </a:r>
            <a:r>
              <a:rPr lang="en-US" altLang="x-none" dirty="0">
                <a:ea typeface="ＭＳ Ｐゴシック" charset="-128"/>
              </a:rPr>
              <a:t>, not to reach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limit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700295-D55D-E146-8C42-27B70A18CE0A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81926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27" name="Rectangle 8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capacity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81928" name="Rectangle 9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position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81929" name="Rectangle 10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limit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cxnSp>
        <p:nvCxnSpPr>
          <p:cNvPr id="81930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1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5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Buffer.flip()</a:t>
            </a:r>
          </a:p>
        </p:txBody>
      </p:sp>
      <p:sp>
        <p:nvSpPr>
          <p:cNvPr id="190466" name="Content Placeholder 2"/>
          <p:cNvSpPr>
            <a:spLocks noGrp="1"/>
          </p:cNvSpPr>
          <p:nvPr>
            <p:ph idx="1"/>
          </p:nvPr>
        </p:nvSpPr>
        <p:spPr>
          <a:xfrm>
            <a:off x="533400" y="41910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Buffer.flip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(): limit=position; position=0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latin typeface="Courier New" charset="0"/>
                <a:ea typeface="ＭＳ Ｐゴシック" charset="-128"/>
              </a:rPr>
              <a:t>Why flip: used to switch from preparing data to output,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buf.put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(header); // add header data to </a:t>
            </a: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</a:t>
            </a:r>
            <a:endParaRPr lang="en-US" altLang="x-none" sz="16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in.read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(</a:t>
            </a: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); // read in data and add to </a:t>
            </a: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</a:t>
            </a:r>
            <a:endParaRPr lang="en-US" altLang="x-none" sz="16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buf.flip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(); // prepare for write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out.write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(</a:t>
            </a: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);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C00000"/>
                </a:solidFill>
                <a:latin typeface="Courier New" charset="0"/>
                <a:ea typeface="ＭＳ Ｐゴシック" charset="-128"/>
              </a:rPr>
              <a:t>Typical pattern: read, flip, write</a:t>
            </a: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EB3464-2D63-DF41-949C-E5B2B66D13B7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83974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75" name="Rectangle 8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capacity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83976" name="Rectangle 9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position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83977" name="Rectangle 10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limit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cxnSp>
        <p:nvCxnSpPr>
          <p:cNvPr id="83978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79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8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Buffer.compact()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533400" y="4114800"/>
            <a:ext cx="3352800" cy="1981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Move [position , limit) to 0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Set position to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limit-position, limit to capacity</a:t>
            </a: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958BEE-C410-2042-ACA8-611AB270C647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86022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capacity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position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limit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cxnSp>
        <p:nvCxnSpPr>
          <p:cNvPr id="86026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7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86032" name="Rectangle 5"/>
          <p:cNvSpPr>
            <a:spLocks noChangeArrowheads="1"/>
          </p:cNvSpPr>
          <p:nvPr/>
        </p:nvSpPr>
        <p:spPr bwMode="auto">
          <a:xfrm>
            <a:off x="4114800" y="4067920"/>
            <a:ext cx="434766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// typical design pattern</a:t>
            </a:r>
          </a:p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buf.clear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(); // Prepare buffer for use </a:t>
            </a:r>
          </a:p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for (;;) { </a:t>
            </a:r>
          </a:p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   if (</a:t>
            </a:r>
            <a:r>
              <a:rPr kumimoji="0" lang="en-US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in.read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(</a:t>
            </a:r>
            <a:r>
              <a:rPr kumimoji="0" lang="en-US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buf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) &lt; 0 &amp;&amp; !</a:t>
            </a:r>
            <a:r>
              <a:rPr kumimoji="0" lang="en-US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buf.hasRemaining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()) </a:t>
            </a:r>
          </a:p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      break; // No more bytes to transfer </a:t>
            </a:r>
          </a:p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   </a:t>
            </a:r>
            <a:r>
              <a:rPr kumimoji="0" lang="en-US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buf.flip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(); </a:t>
            </a:r>
          </a:p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   </a:t>
            </a:r>
            <a:r>
              <a:rPr kumimoji="0" lang="en-US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out.write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(</a:t>
            </a:r>
            <a:r>
              <a:rPr kumimoji="0" lang="en-US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buf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); </a:t>
            </a:r>
          </a:p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   </a:t>
            </a:r>
            <a:r>
              <a:rPr kumimoji="0" lang="en-US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buf.compact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(); // In case of partial write </a:t>
            </a:r>
          </a:p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}</a:t>
            </a:r>
            <a:r>
              <a:rPr kumimoji="0" lang="en-US" alt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</a:t>
            </a:r>
            <a:endParaRPr kumimoji="0" lang="en-US" altLang="x-none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38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5C9F4C-E23D-5D48-A325-7F9E6EEC2C7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2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High performance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Thread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Asynchronous design</a:t>
            </a:r>
          </a:p>
          <a:p>
            <a:pPr lvl="2"/>
            <a:r>
              <a:rPr lang="en-US" altLang="x-none" dirty="0">
                <a:ea typeface="宋体" charset="-122"/>
              </a:rPr>
              <a:t>Overview</a:t>
            </a:r>
          </a:p>
          <a:p>
            <a:pPr lvl="2"/>
            <a:r>
              <a:rPr lang="en-US" altLang="x-none" dirty="0">
                <a:ea typeface="宋体" charset="-122"/>
              </a:rPr>
              <a:t>Multiplexed (selected),  reactive programming</a:t>
            </a:r>
          </a:p>
          <a:p>
            <a:pPr lvl="2"/>
            <a:r>
              <a:rPr lang="en-US" altLang="x-none" dirty="0">
                <a:ea typeface="宋体" charset="-122"/>
              </a:rPr>
              <a:t>Asynchronous, proactive programming (asynchronous channel + future/completion handler)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Operational analysis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Multi-servers</a:t>
            </a:r>
          </a:p>
          <a:p>
            <a:endParaRPr lang="en-US" altLang="x-none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34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  <a:r>
              <a:rPr lang="en-US" altLang="x-none" dirty="0" err="1">
                <a:ea typeface="ＭＳ Ｐゴシック" charset="-128"/>
              </a:rPr>
              <a:t>SelectEchoServer</a:t>
            </a:r>
            <a:r>
              <a:rPr lang="en-US" altLang="x-none" dirty="0">
                <a:ea typeface="ＭＳ Ｐゴシック" charset="-128"/>
              </a:rPr>
              <a:t>/v1-2/</a:t>
            </a:r>
            <a:r>
              <a:rPr lang="en-US" altLang="x-none" dirty="0" err="1">
                <a:ea typeface="ＭＳ Ｐゴシック" charset="-128"/>
              </a:rPr>
              <a:t>SelectEchoServer.java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DFB0A4-E54C-EC4E-B2D8-2325C7204C9D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844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Problems of Echo Server v1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Empty write: Callback to 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handleWrite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()</a:t>
            </a:r>
            <a:r>
              <a:rPr lang="en-US" altLang="x-none" dirty="0">
                <a:ea typeface="ＭＳ Ｐゴシック" charset="-128"/>
              </a:rPr>
              <a:t> is unnecessary when nothing to write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Imagine empty write with 10,000 sockets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Solution: initially read only, later allow write</a:t>
            </a:r>
          </a:p>
          <a:p>
            <a:pPr lvl="1"/>
            <a:endParaRPr lang="en-US" altLang="x-none" dirty="0">
              <a:latin typeface="Courier New" charset="0"/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 err="1">
                <a:latin typeface="Courier New" charset="0"/>
                <a:ea typeface="ＭＳ Ｐゴシック" charset="-128"/>
              </a:rPr>
              <a:t>handleRead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()</a:t>
            </a:r>
            <a:r>
              <a:rPr lang="en-US" altLang="x-none" dirty="0">
                <a:ea typeface="ＭＳ Ｐゴシック" charset="-128"/>
              </a:rPr>
              <a:t> still reads after the client closes</a:t>
            </a:r>
          </a:p>
          <a:p>
            <a:pPr marL="742950" lvl="2" indent="-342900">
              <a:buClr>
                <a:schemeClr val="accent6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Solution: after reading end of stream (read returns -1), deregister read interest for the channel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ACEE51-B62B-924C-AD27-E035B8BC6088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51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(Partial) Finite State Machine (FSM)</a:t>
            </a:r>
          </a:p>
        </p:txBody>
      </p:sp>
      <p:sp>
        <p:nvSpPr>
          <p:cNvPr id="9216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9777D5-80B9-F646-AE37-12AEFF8EFFD5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1000" y="2097088"/>
            <a:ext cx="8458200" cy="4075112"/>
            <a:chOff x="381000" y="2097088"/>
            <a:chExt cx="8458200" cy="4075112"/>
          </a:xfrm>
        </p:grpSpPr>
        <p:sp>
          <p:nvSpPr>
            <p:cNvPr id="5" name="Oval 4"/>
            <p:cNvSpPr/>
            <p:nvPr/>
          </p:nvSpPr>
          <p:spPr bwMode="auto">
            <a:xfrm>
              <a:off x="1752600" y="2859088"/>
              <a:ext cx="1447800" cy="13716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  <a:t>Read 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  <a:t>input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105400" y="2859088"/>
              <a:ext cx="1447800" cy="13716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  <a:t>Read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  <a:t>+Write</a:t>
              </a:r>
            </a:p>
          </p:txBody>
        </p:sp>
        <p:cxnSp>
          <p:nvCxnSpPr>
            <p:cNvPr id="92165" name="Straight Arrow Connector 7"/>
            <p:cNvCxnSpPr>
              <a:cxnSpLocks noChangeShapeType="1"/>
            </p:cNvCxnSpPr>
            <p:nvPr/>
          </p:nvCxnSpPr>
          <p:spPr bwMode="auto">
            <a:xfrm>
              <a:off x="381000" y="3544888"/>
              <a:ext cx="13716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166" name="Rectangle 8"/>
            <p:cNvSpPr>
              <a:spLocks noChangeArrowheads="1"/>
            </p:cNvSpPr>
            <p:nvPr/>
          </p:nvSpPr>
          <p:spPr bwMode="auto">
            <a:xfrm>
              <a:off x="752475" y="3135313"/>
              <a:ext cx="5048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Init</a:t>
              </a:r>
            </a:p>
          </p:txBody>
        </p:sp>
        <p:cxnSp>
          <p:nvCxnSpPr>
            <p:cNvPr id="92167" name="Straight Arrow Connector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200400" y="3544888"/>
              <a:ext cx="19050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168" name="Rectangle 13"/>
            <p:cNvSpPr>
              <a:spLocks noChangeArrowheads="1"/>
            </p:cNvSpPr>
            <p:nvPr/>
          </p:nvSpPr>
          <p:spPr bwMode="auto">
            <a:xfrm>
              <a:off x="3276600" y="3087688"/>
              <a:ext cx="11017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Read data</a:t>
              </a:r>
            </a:p>
          </p:txBody>
        </p:sp>
        <p:sp>
          <p:nvSpPr>
            <p:cNvPr id="92169" name="Freeform 17"/>
            <p:cNvSpPr>
              <a:spLocks/>
            </p:cNvSpPr>
            <p:nvPr/>
          </p:nvSpPr>
          <p:spPr bwMode="auto">
            <a:xfrm>
              <a:off x="5029200" y="2097088"/>
              <a:ext cx="1633538" cy="879475"/>
            </a:xfrm>
            <a:custGeom>
              <a:avLst/>
              <a:gdLst>
                <a:gd name="T0" fmla="*/ 297600 w 1633928"/>
                <a:gd name="T1" fmla="*/ 881035 h 879423"/>
                <a:gd name="T2" fmla="*/ 163683 w 1633928"/>
                <a:gd name="T3" fmla="*/ 130163 h 879423"/>
                <a:gd name="T4" fmla="*/ 1279649 w 1633928"/>
                <a:gd name="T5" fmla="*/ 100120 h 879423"/>
                <a:gd name="T6" fmla="*/ 1621881 w 1633928"/>
                <a:gd name="T7" fmla="*/ 430493 h 879423"/>
                <a:gd name="T8" fmla="*/ 1279649 w 1633928"/>
                <a:gd name="T9" fmla="*/ 866014 h 8794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3928"/>
                <a:gd name="T16" fmla="*/ 0 h 879423"/>
                <a:gd name="T17" fmla="*/ 1633928 w 1633928"/>
                <a:gd name="T18" fmla="*/ 879423 h 8794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3928" h="879423">
                  <a:moveTo>
                    <a:pt x="299803" y="879423"/>
                  </a:moveTo>
                  <a:cubicBezTo>
                    <a:pt x="149901" y="569626"/>
                    <a:pt x="0" y="259830"/>
                    <a:pt x="164892" y="129915"/>
                  </a:cubicBezTo>
                  <a:cubicBezTo>
                    <a:pt x="329784" y="0"/>
                    <a:pt x="1044315" y="49967"/>
                    <a:pt x="1289154" y="99934"/>
                  </a:cubicBezTo>
                  <a:cubicBezTo>
                    <a:pt x="1533993" y="149901"/>
                    <a:pt x="1633928" y="302302"/>
                    <a:pt x="1633928" y="429718"/>
                  </a:cubicBezTo>
                  <a:cubicBezTo>
                    <a:pt x="1633928" y="557134"/>
                    <a:pt x="1461541" y="710783"/>
                    <a:pt x="1289154" y="86443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7391400" y="2859088"/>
              <a:ext cx="1447800" cy="13716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  <a:t>Write</a:t>
              </a:r>
            </a:p>
          </p:txBody>
        </p:sp>
        <p:cxnSp>
          <p:nvCxnSpPr>
            <p:cNvPr id="92171" name="Straight Arrow Connector 20"/>
            <p:cNvCxnSpPr>
              <a:cxnSpLocks noChangeShapeType="1"/>
              <a:stCxn id="6" idx="6"/>
              <a:endCxn id="19" idx="2"/>
            </p:cNvCxnSpPr>
            <p:nvPr/>
          </p:nvCxnSpPr>
          <p:spPr bwMode="auto">
            <a:xfrm>
              <a:off x="6553200" y="3544888"/>
              <a:ext cx="8382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172" name="Rectangle 21"/>
            <p:cNvSpPr>
              <a:spLocks noChangeArrowheads="1"/>
            </p:cNvSpPr>
            <p:nvPr/>
          </p:nvSpPr>
          <p:spPr bwMode="auto">
            <a:xfrm>
              <a:off x="6553200" y="2898775"/>
              <a:ext cx="658813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Read</a:t>
              </a:r>
              <a:b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</a:b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close</a:t>
              </a:r>
            </a:p>
          </p:txBody>
        </p:sp>
        <p:sp>
          <p:nvSpPr>
            <p:cNvPr id="92173" name="Rectangle 16"/>
            <p:cNvSpPr>
              <a:spLocks noChangeArrowheads="1"/>
            </p:cNvSpPr>
            <p:nvPr/>
          </p:nvSpPr>
          <p:spPr bwMode="auto">
            <a:xfrm>
              <a:off x="685800" y="2133600"/>
              <a:ext cx="37877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FSM for each socket channel in v2: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733800" y="4800600"/>
              <a:ext cx="1447800" cy="13716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  <a:t>Idle</a:t>
              </a:r>
            </a:p>
          </p:txBody>
        </p:sp>
        <p:cxnSp>
          <p:nvCxnSpPr>
            <p:cNvPr id="92175" name="Straight Arrow Connector 20"/>
            <p:cNvCxnSpPr>
              <a:cxnSpLocks noChangeShapeType="1"/>
              <a:stCxn id="19" idx="3"/>
            </p:cNvCxnSpPr>
            <p:nvPr/>
          </p:nvCxnSpPr>
          <p:spPr bwMode="auto">
            <a:xfrm flipH="1">
              <a:off x="5105400" y="4029075"/>
              <a:ext cx="2498725" cy="1277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176" name="Straight Arrow Connector 22"/>
            <p:cNvCxnSpPr>
              <a:cxnSpLocks noChangeShapeType="1"/>
              <a:stCxn id="5" idx="5"/>
              <a:endCxn id="20" idx="1"/>
            </p:cNvCxnSpPr>
            <p:nvPr/>
          </p:nvCxnSpPr>
          <p:spPr bwMode="auto">
            <a:xfrm>
              <a:off x="2987675" y="4029075"/>
              <a:ext cx="958850" cy="973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2177" name="Rectangle 7"/>
          <p:cNvSpPr>
            <a:spLocks noChangeArrowheads="1"/>
          </p:cNvSpPr>
          <p:nvPr/>
        </p:nvSpPr>
        <p:spPr bwMode="auto">
          <a:xfrm>
            <a:off x="304800" y="5715000"/>
            <a:ext cx="3070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t>Still many remaining</a:t>
            </a:r>
            <a:b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</a:b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t>issues such as idle</a:t>
            </a:r>
            <a:b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</a:b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t>instead of close</a:t>
            </a:r>
            <a:endParaRPr kumimoji="0" lang="en-US" altLang="x-non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462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Finite-State Machine and Thread</a:t>
            </a:r>
          </a:p>
        </p:txBody>
      </p:sp>
      <p:sp>
        <p:nvSpPr>
          <p:cNvPr id="9421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BF0623-68BB-974D-A444-9B2F7A1B6800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grpSp>
        <p:nvGrpSpPr>
          <p:cNvPr id="94211" name="Group 3"/>
          <p:cNvGrpSpPr>
            <a:grpSpLocks/>
          </p:cNvGrpSpPr>
          <p:nvPr/>
        </p:nvGrpSpPr>
        <p:grpSpPr bwMode="auto">
          <a:xfrm>
            <a:off x="5562600" y="1600200"/>
            <a:ext cx="2819400" cy="5029200"/>
            <a:chOff x="2208" y="432"/>
            <a:chExt cx="1776" cy="3168"/>
          </a:xfrm>
        </p:grpSpPr>
        <p:sp>
          <p:nvSpPr>
            <p:cNvPr id="94213" name="Rectangle 4"/>
            <p:cNvSpPr>
              <a:spLocks noChangeArrowheads="1"/>
            </p:cNvSpPr>
            <p:nvPr/>
          </p:nvSpPr>
          <p:spPr bwMode="auto">
            <a:xfrm>
              <a:off x="2208" y="720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Accept Client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Connection</a:t>
              </a:r>
            </a:p>
          </p:txBody>
        </p:sp>
        <p:sp>
          <p:nvSpPr>
            <p:cNvPr id="94214" name="Rectangle 5"/>
            <p:cNvSpPr>
              <a:spLocks noChangeArrowheads="1"/>
            </p:cNvSpPr>
            <p:nvPr/>
          </p:nvSpPr>
          <p:spPr bwMode="auto">
            <a:xfrm>
              <a:off x="2208" y="1344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Read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Request</a:t>
              </a:r>
            </a:p>
          </p:txBody>
        </p:sp>
        <p:sp>
          <p:nvSpPr>
            <p:cNvPr id="94215" name="Rectangle 6"/>
            <p:cNvSpPr>
              <a:spLocks noChangeArrowheads="1"/>
            </p:cNvSpPr>
            <p:nvPr/>
          </p:nvSpPr>
          <p:spPr bwMode="auto">
            <a:xfrm>
              <a:off x="2208" y="1968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Find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File</a:t>
              </a:r>
            </a:p>
          </p:txBody>
        </p:sp>
        <p:sp>
          <p:nvSpPr>
            <p:cNvPr id="94216" name="Rectangle 7"/>
            <p:cNvSpPr>
              <a:spLocks noChangeArrowheads="1"/>
            </p:cNvSpPr>
            <p:nvPr/>
          </p:nvSpPr>
          <p:spPr bwMode="auto">
            <a:xfrm>
              <a:off x="2208" y="2592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Send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Response Header</a:t>
              </a:r>
            </a:p>
          </p:txBody>
        </p:sp>
        <p:sp>
          <p:nvSpPr>
            <p:cNvPr id="94217" name="Rectangle 8"/>
            <p:cNvSpPr>
              <a:spLocks noChangeArrowheads="1"/>
            </p:cNvSpPr>
            <p:nvPr/>
          </p:nvSpPr>
          <p:spPr bwMode="auto">
            <a:xfrm>
              <a:off x="2208" y="2976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Read File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Send Data</a:t>
              </a:r>
            </a:p>
          </p:txBody>
        </p:sp>
        <p:sp>
          <p:nvSpPr>
            <p:cNvPr id="94218" name="Line 9"/>
            <p:cNvSpPr>
              <a:spLocks noChangeShapeType="1"/>
            </p:cNvSpPr>
            <p:nvPr/>
          </p:nvSpPr>
          <p:spPr bwMode="auto">
            <a:xfrm>
              <a:off x="2832" y="432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4219" name="Line 10"/>
            <p:cNvSpPr>
              <a:spLocks noChangeShapeType="1"/>
            </p:cNvSpPr>
            <p:nvPr/>
          </p:nvSpPr>
          <p:spPr bwMode="auto">
            <a:xfrm>
              <a:off x="2832" y="110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4220" name="Line 11"/>
            <p:cNvSpPr>
              <a:spLocks noChangeShapeType="1"/>
            </p:cNvSpPr>
            <p:nvPr/>
          </p:nvSpPr>
          <p:spPr bwMode="auto">
            <a:xfrm>
              <a:off x="2832" y="1728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4221" name="Line 12"/>
            <p:cNvSpPr>
              <a:spLocks noChangeShapeType="1"/>
            </p:cNvSpPr>
            <p:nvPr/>
          </p:nvSpPr>
          <p:spPr bwMode="auto">
            <a:xfrm>
              <a:off x="2832" y="235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4222" name="Line 13"/>
            <p:cNvSpPr>
              <a:spLocks noChangeShapeType="1"/>
            </p:cNvSpPr>
            <p:nvPr/>
          </p:nvSpPr>
          <p:spPr bwMode="auto">
            <a:xfrm>
              <a:off x="2832" y="3360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4223" name="Freeform 14"/>
            <p:cNvSpPr>
              <a:spLocks/>
            </p:cNvSpPr>
            <p:nvPr/>
          </p:nvSpPr>
          <p:spPr bwMode="auto">
            <a:xfrm>
              <a:off x="3504" y="2880"/>
              <a:ext cx="480" cy="432"/>
            </a:xfrm>
            <a:custGeom>
              <a:avLst/>
              <a:gdLst>
                <a:gd name="T0" fmla="*/ 0 w 480"/>
                <a:gd name="T1" fmla="*/ 56070 h 288"/>
                <a:gd name="T2" fmla="*/ 480 w 480"/>
                <a:gd name="T3" fmla="*/ 56070 h 288"/>
                <a:gd name="T4" fmla="*/ 480 w 480"/>
                <a:gd name="T5" fmla="*/ 0 h 288"/>
                <a:gd name="T6" fmla="*/ 0 w 480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88"/>
                <a:gd name="T14" fmla="*/ 480 w 480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88">
                  <a:moveTo>
                    <a:pt x="0" y="288"/>
                  </a:moveTo>
                  <a:lnTo>
                    <a:pt x="480" y="288"/>
                  </a:lnTo>
                  <a:lnTo>
                    <a:pt x="480" y="0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42672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Why no need to introduce FSM for a thread version?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4" dirty="0">
                <a:ea typeface="ＭＳ Ｐゴシック" charset="-128"/>
              </a:rPr>
              <a:t>One perspective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3" dirty="0">
                <a:ea typeface="ＭＳ Ｐゴシック" charset="-128"/>
              </a:rPr>
              <a:t>A selector </a:t>
            </a:r>
            <a:r>
              <a:rPr lang="en-US" altLang="x-none" sz="2003" dirty="0" err="1">
                <a:ea typeface="ＭＳ Ｐゴシック" charset="-128"/>
              </a:rPr>
              <a:t>io</a:t>
            </a:r>
            <a:r>
              <a:rPr lang="en-US" altLang="x-none" sz="2003" dirty="0">
                <a:ea typeface="ＭＳ Ｐゴシック" charset="-128"/>
              </a:rPr>
              <a:t> program turns a sequential thread program into a parallel program, with each instruction block being able to run in parallel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3" dirty="0">
                <a:ea typeface="ＭＳ Ｐゴシック" charset="-128"/>
              </a:rPr>
              <a:t>Thread releases each block only when it reaches the instruction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3" dirty="0">
                <a:ea typeface="ＭＳ Ｐゴシック" charset="-128"/>
              </a:rPr>
              <a:t>Selector FSM releases all blocks by default and hence need FSM to control</a:t>
            </a:r>
          </a:p>
          <a:p>
            <a:pPr>
              <a:buFont typeface="Wingdings" pitchFamily="2" charset="2"/>
              <a:buChar char="q"/>
            </a:pPr>
            <a:endParaRPr lang="en-US" altLang="x-none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606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A </a:t>
            </a:r>
            <a:r>
              <a:rPr lang="en-US" altLang="x-none" sz="3600">
                <a:ea typeface="ＭＳ Ｐゴシック" charset="-128"/>
              </a:rPr>
              <a:t>More Typical Finite State Machine</a:t>
            </a: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FD3DD6-FAC8-3941-B4BF-72201AD9D8F4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76400" y="2438400"/>
            <a:ext cx="1447800" cy="1371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!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RequestReady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!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ResponseReady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029200" y="2438400"/>
            <a:ext cx="1447800" cy="1371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RequestReady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!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ResponseReady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charset="0"/>
              <a:cs typeface="Arial" charset="0"/>
            </a:endParaRPr>
          </a:p>
        </p:txBody>
      </p:sp>
      <p:cxnSp>
        <p:nvCxnSpPr>
          <p:cNvPr id="53253" name="Straight Arrow Connector 7"/>
          <p:cNvCxnSpPr>
            <a:cxnSpLocks noChangeShapeType="1"/>
          </p:cNvCxnSpPr>
          <p:nvPr/>
        </p:nvCxnSpPr>
        <p:spPr bwMode="auto">
          <a:xfrm>
            <a:off x="304800" y="3124200"/>
            <a:ext cx="1371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4" name="Rectangle 8"/>
          <p:cNvSpPr>
            <a:spLocks noChangeArrowheads="1"/>
          </p:cNvSpPr>
          <p:nvPr/>
        </p:nvSpPr>
        <p:spPr bwMode="auto">
          <a:xfrm>
            <a:off x="1752600" y="3124200"/>
            <a:ext cx="1196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InitInterest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=READ</a:t>
            </a:r>
          </a:p>
        </p:txBody>
      </p:sp>
      <p:cxnSp>
        <p:nvCxnSpPr>
          <p:cNvPr id="53255" name="Straight Arrow Connector 12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3124200" y="3124200"/>
            <a:ext cx="1905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6" name="Rectangle 13"/>
          <p:cNvSpPr>
            <a:spLocks noChangeArrowheads="1"/>
          </p:cNvSpPr>
          <p:nvPr/>
        </p:nvSpPr>
        <p:spPr bwMode="auto">
          <a:xfrm>
            <a:off x="3200400" y="2133600"/>
            <a:ext cx="16525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Request complete</a:t>
            </a:r>
            <a:b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(find terminator</a:t>
            </a:r>
            <a:b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or client request </a:t>
            </a:r>
            <a:b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close)</a:t>
            </a:r>
          </a:p>
        </p:txBody>
      </p:sp>
      <p:sp>
        <p:nvSpPr>
          <p:cNvPr id="53257" name="Rectangle 15"/>
          <p:cNvSpPr>
            <a:spLocks noChangeArrowheads="1"/>
          </p:cNvSpPr>
          <p:nvPr/>
        </p:nvSpPr>
        <p:spPr bwMode="auto">
          <a:xfrm>
            <a:off x="5257800" y="3124200"/>
            <a:ext cx="1006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Interest=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-</a:t>
            </a:r>
          </a:p>
        </p:txBody>
      </p:sp>
      <p:sp>
        <p:nvSpPr>
          <p:cNvPr id="53258" name="Freeform 17"/>
          <p:cNvSpPr>
            <a:spLocks/>
          </p:cNvSpPr>
          <p:nvPr/>
        </p:nvSpPr>
        <p:spPr bwMode="auto">
          <a:xfrm>
            <a:off x="4953000" y="1711325"/>
            <a:ext cx="1633538" cy="879475"/>
          </a:xfrm>
          <a:custGeom>
            <a:avLst/>
            <a:gdLst>
              <a:gd name="T0" fmla="*/ 297032 w 1633928"/>
              <a:gd name="T1" fmla="*/ 881451 h 879423"/>
              <a:gd name="T2" fmla="*/ 163371 w 1633928"/>
              <a:gd name="T3" fmla="*/ 130227 h 879423"/>
              <a:gd name="T4" fmla="*/ 1277209 w 1633928"/>
              <a:gd name="T5" fmla="*/ 100168 h 879423"/>
              <a:gd name="T6" fmla="*/ 1618786 w 1633928"/>
              <a:gd name="T7" fmla="*/ 430693 h 879423"/>
              <a:gd name="T8" fmla="*/ 1277209 w 1633928"/>
              <a:gd name="T9" fmla="*/ 866422 h 8794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3928"/>
              <a:gd name="T16" fmla="*/ 0 h 879423"/>
              <a:gd name="T17" fmla="*/ 1633928 w 1633928"/>
              <a:gd name="T18" fmla="*/ 879423 h 8794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3928" h="879423">
                <a:moveTo>
                  <a:pt x="299803" y="879423"/>
                </a:moveTo>
                <a:cubicBezTo>
                  <a:pt x="149901" y="569626"/>
                  <a:pt x="0" y="259830"/>
                  <a:pt x="164892" y="129915"/>
                </a:cubicBezTo>
                <a:cubicBezTo>
                  <a:pt x="329784" y="0"/>
                  <a:pt x="1044315" y="49967"/>
                  <a:pt x="1289154" y="99934"/>
                </a:cubicBezTo>
                <a:cubicBezTo>
                  <a:pt x="1533993" y="149901"/>
                  <a:pt x="1633928" y="302302"/>
                  <a:pt x="1633928" y="429718"/>
                </a:cubicBezTo>
                <a:cubicBezTo>
                  <a:pt x="1633928" y="557134"/>
                  <a:pt x="1461541" y="710783"/>
                  <a:pt x="1289154" y="86443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57800" y="5181600"/>
            <a:ext cx="1447800" cy="1371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RequestReady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ResponseReady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charset="0"/>
              <a:cs typeface="Arial" charset="0"/>
            </a:endParaRPr>
          </a:p>
        </p:txBody>
      </p:sp>
      <p:cxnSp>
        <p:nvCxnSpPr>
          <p:cNvPr id="53260" name="Straight Arrow Connector 20"/>
          <p:cNvCxnSpPr>
            <a:cxnSpLocks noChangeShapeType="1"/>
            <a:stCxn id="6" idx="4"/>
          </p:cNvCxnSpPr>
          <p:nvPr/>
        </p:nvCxnSpPr>
        <p:spPr bwMode="auto">
          <a:xfrm rot="16200000" flipH="1">
            <a:off x="5124450" y="4438650"/>
            <a:ext cx="13716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1" name="Rectangle 21"/>
          <p:cNvSpPr>
            <a:spLocks noChangeArrowheads="1"/>
          </p:cNvSpPr>
          <p:nvPr/>
        </p:nvSpPr>
        <p:spPr bwMode="auto">
          <a:xfrm>
            <a:off x="6477000" y="1447800"/>
            <a:ext cx="1211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Generating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response</a:t>
            </a:r>
          </a:p>
        </p:txBody>
      </p:sp>
      <p:sp>
        <p:nvSpPr>
          <p:cNvPr id="53262" name="Rectangle 22"/>
          <p:cNvSpPr>
            <a:spLocks noChangeArrowheads="1"/>
          </p:cNvSpPr>
          <p:nvPr/>
        </p:nvSpPr>
        <p:spPr bwMode="auto">
          <a:xfrm>
            <a:off x="4800600" y="57912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ResponseReady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Interest=Write</a:t>
            </a:r>
          </a:p>
        </p:txBody>
      </p:sp>
      <p:sp>
        <p:nvSpPr>
          <p:cNvPr id="53263" name="Freeform 17"/>
          <p:cNvSpPr>
            <a:spLocks/>
          </p:cNvSpPr>
          <p:nvPr/>
        </p:nvSpPr>
        <p:spPr bwMode="auto">
          <a:xfrm>
            <a:off x="1566863" y="1711325"/>
            <a:ext cx="1633537" cy="879475"/>
          </a:xfrm>
          <a:custGeom>
            <a:avLst/>
            <a:gdLst>
              <a:gd name="T0" fmla="*/ 297019 w 1633928"/>
              <a:gd name="T1" fmla="*/ 881451 h 879423"/>
              <a:gd name="T2" fmla="*/ 163371 w 1633928"/>
              <a:gd name="T3" fmla="*/ 130227 h 879423"/>
              <a:gd name="T4" fmla="*/ 1277178 w 1633928"/>
              <a:gd name="T5" fmla="*/ 100168 h 879423"/>
              <a:gd name="T6" fmla="*/ 1618749 w 1633928"/>
              <a:gd name="T7" fmla="*/ 430693 h 879423"/>
              <a:gd name="T8" fmla="*/ 1277178 w 1633928"/>
              <a:gd name="T9" fmla="*/ 866422 h 8794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3928"/>
              <a:gd name="T16" fmla="*/ 0 h 879423"/>
              <a:gd name="T17" fmla="*/ 1633928 w 1633928"/>
              <a:gd name="T18" fmla="*/ 879423 h 8794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3928" h="879423">
                <a:moveTo>
                  <a:pt x="299803" y="879423"/>
                </a:moveTo>
                <a:cubicBezTo>
                  <a:pt x="149901" y="569626"/>
                  <a:pt x="0" y="259830"/>
                  <a:pt x="164892" y="129915"/>
                </a:cubicBezTo>
                <a:cubicBezTo>
                  <a:pt x="329784" y="0"/>
                  <a:pt x="1044315" y="49967"/>
                  <a:pt x="1289154" y="99934"/>
                </a:cubicBezTo>
                <a:cubicBezTo>
                  <a:pt x="1533993" y="149901"/>
                  <a:pt x="1633928" y="302302"/>
                  <a:pt x="1633928" y="429718"/>
                </a:cubicBezTo>
                <a:cubicBezTo>
                  <a:pt x="1633928" y="557134"/>
                  <a:pt x="1461541" y="710783"/>
                  <a:pt x="1289154" y="86443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3264" name="Freeform 17"/>
          <p:cNvSpPr>
            <a:spLocks/>
          </p:cNvSpPr>
          <p:nvPr/>
        </p:nvSpPr>
        <p:spPr bwMode="auto">
          <a:xfrm rot="3939910">
            <a:off x="6092032" y="5056981"/>
            <a:ext cx="1633538" cy="879475"/>
          </a:xfrm>
          <a:custGeom>
            <a:avLst/>
            <a:gdLst>
              <a:gd name="T0" fmla="*/ 297032 w 1633928"/>
              <a:gd name="T1" fmla="*/ 881451 h 879423"/>
              <a:gd name="T2" fmla="*/ 163371 w 1633928"/>
              <a:gd name="T3" fmla="*/ 130227 h 879423"/>
              <a:gd name="T4" fmla="*/ 1277209 w 1633928"/>
              <a:gd name="T5" fmla="*/ 100168 h 879423"/>
              <a:gd name="T6" fmla="*/ 1618786 w 1633928"/>
              <a:gd name="T7" fmla="*/ 430693 h 879423"/>
              <a:gd name="T8" fmla="*/ 1277209 w 1633928"/>
              <a:gd name="T9" fmla="*/ 866422 h 8794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3928"/>
              <a:gd name="T16" fmla="*/ 0 h 879423"/>
              <a:gd name="T17" fmla="*/ 1633928 w 1633928"/>
              <a:gd name="T18" fmla="*/ 879423 h 8794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3928" h="879423">
                <a:moveTo>
                  <a:pt x="299803" y="879423"/>
                </a:moveTo>
                <a:cubicBezTo>
                  <a:pt x="149901" y="569626"/>
                  <a:pt x="0" y="259830"/>
                  <a:pt x="164892" y="129915"/>
                </a:cubicBezTo>
                <a:cubicBezTo>
                  <a:pt x="329784" y="0"/>
                  <a:pt x="1044315" y="49967"/>
                  <a:pt x="1289154" y="99934"/>
                </a:cubicBezTo>
                <a:cubicBezTo>
                  <a:pt x="1533993" y="149901"/>
                  <a:pt x="1633928" y="302302"/>
                  <a:pt x="1633928" y="429718"/>
                </a:cubicBezTo>
                <a:cubicBezTo>
                  <a:pt x="1633928" y="557134"/>
                  <a:pt x="1461541" y="710783"/>
                  <a:pt x="1289154" y="86443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438400" y="5181600"/>
            <a:ext cx="1447800" cy="1371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Closed</a:t>
            </a:r>
          </a:p>
        </p:txBody>
      </p:sp>
      <p:sp>
        <p:nvSpPr>
          <p:cNvPr id="53266" name="Rectangle 22"/>
          <p:cNvSpPr>
            <a:spLocks noChangeArrowheads="1"/>
          </p:cNvSpPr>
          <p:nvPr/>
        </p:nvSpPr>
        <p:spPr bwMode="auto">
          <a:xfrm>
            <a:off x="1981200" y="1371600"/>
            <a:ext cx="2513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Read from client channel</a:t>
            </a:r>
          </a:p>
        </p:txBody>
      </p:sp>
      <p:sp>
        <p:nvSpPr>
          <p:cNvPr id="53267" name="Rectangle 21"/>
          <p:cNvSpPr>
            <a:spLocks noChangeArrowheads="1"/>
          </p:cNvSpPr>
          <p:nvPr/>
        </p:nvSpPr>
        <p:spPr bwMode="auto">
          <a:xfrm>
            <a:off x="7315200" y="4953000"/>
            <a:ext cx="992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Write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response</a:t>
            </a:r>
          </a:p>
        </p:txBody>
      </p:sp>
      <p:cxnSp>
        <p:nvCxnSpPr>
          <p:cNvPr id="53268" name="Straight Arrow Connector 25"/>
          <p:cNvCxnSpPr>
            <a:cxnSpLocks noChangeShapeType="1"/>
            <a:stCxn id="13" idx="2"/>
            <a:endCxn id="22" idx="6"/>
          </p:cNvCxnSpPr>
          <p:nvPr/>
        </p:nvCxnSpPr>
        <p:spPr bwMode="auto">
          <a:xfrm rot="10800000">
            <a:off x="3886200" y="5867400"/>
            <a:ext cx="1371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9" name="Rectangle 22"/>
          <p:cNvSpPr>
            <a:spLocks noChangeArrowheads="1"/>
          </p:cNvSpPr>
          <p:nvPr/>
        </p:nvSpPr>
        <p:spPr bwMode="auto">
          <a:xfrm>
            <a:off x="3429000" y="541020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ResponseSent 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53270" name="Rectangle 15"/>
          <p:cNvSpPr>
            <a:spLocks noChangeArrowheads="1"/>
          </p:cNvSpPr>
          <p:nvPr/>
        </p:nvSpPr>
        <p:spPr bwMode="auto">
          <a:xfrm>
            <a:off x="2667000" y="5791200"/>
            <a:ext cx="1006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Interest=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25469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FSM and Reactive Programming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There can be multiple types of FSMs, to handle protocols correctly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Staged: first read request and then write response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Mixed: read and write mixed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Choice depends on protocol and tolerance of complexity,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HTTP/1.0 channel may use staged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HTTP/1.1/2/Chat channel may use mixed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F685DF-6C32-0841-B8F5-2E40260B5000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938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058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Toward More General Server Framework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/>
              <a:t>Our example </a:t>
            </a:r>
            <a:r>
              <a:rPr lang="en-US" dirty="0" err="1"/>
              <a:t>EchoServer</a:t>
            </a:r>
            <a:r>
              <a:rPr lang="en-US" dirty="0"/>
              <a:t> is for a specific protocol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sz="2000" dirty="0"/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A general non-blocking, reactive programming framework tries to introduce structure to allow substantial program reuse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Non-blocking programming framework is among the more complex software systems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We will see one simple example, using </a:t>
            </a:r>
            <a:r>
              <a:rPr lang="en-US" dirty="0" err="1"/>
              <a:t>EchoServer</a:t>
            </a:r>
            <a:r>
              <a:rPr lang="en-US" dirty="0"/>
              <a:t> as a basis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3FDF21-D917-8B47-B079-09F0A77526C6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036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A More Extensible Dispatcher Design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3600" dirty="0">
                <a:ea typeface="ＭＳ Ｐゴシック" charset="-128"/>
              </a:rPr>
              <a:t>Fixed accept/read/write functions are not general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3200" dirty="0">
                <a:ea typeface="ＭＳ Ｐゴシック" charset="-128"/>
              </a:rPr>
              <a:t>A solution: Using attachment of each channel</a:t>
            </a:r>
          </a:p>
          <a:p>
            <a:pPr lvl="2"/>
            <a:r>
              <a:rPr lang="en-US" altLang="x-none" sz="2400" dirty="0">
                <a:ea typeface="ＭＳ Ｐゴシック" charset="-128"/>
              </a:rPr>
              <a:t>Attaching a </a:t>
            </a:r>
            <a:r>
              <a:rPr lang="en-US" altLang="x-none" sz="2400" dirty="0" err="1">
                <a:latin typeface="Courier New" charset="0"/>
                <a:ea typeface="ＭＳ Ｐゴシック" charset="-128"/>
              </a:rPr>
              <a:t>ByteBuffer</a:t>
            </a:r>
            <a:r>
              <a:rPr lang="en-US" altLang="x-none" sz="2400" dirty="0">
                <a:ea typeface="ＭＳ Ｐゴシック" charset="-128"/>
              </a:rPr>
              <a:t> to each channel is a narrow design for simple echo servers</a:t>
            </a:r>
          </a:p>
          <a:p>
            <a:pPr lvl="2"/>
            <a:r>
              <a:rPr lang="en-US" altLang="x-none" sz="2400" dirty="0">
                <a:ea typeface="ＭＳ Ｐゴシック" charset="-128"/>
              </a:rPr>
              <a:t>A more general design can use the attachment to store a callback that indicates not only data (state) but also the handler (function)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8BD857-76E7-3247-9619-4AEA85CA393B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886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A More Extensible Dispatcher Design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Attachment stores generic event handler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Define interfaces</a:t>
            </a:r>
          </a:p>
          <a:p>
            <a:pPr lvl="2"/>
            <a:r>
              <a:rPr lang="en-US" altLang="x-none" dirty="0" err="1">
                <a:ea typeface="ＭＳ Ｐゴシック" charset="-128"/>
              </a:rPr>
              <a:t>IAcceptHandler</a:t>
            </a:r>
            <a:r>
              <a:rPr lang="en-US" altLang="x-none" dirty="0">
                <a:ea typeface="ＭＳ Ｐゴシック" charset="-128"/>
              </a:rPr>
              <a:t> and </a:t>
            </a:r>
          </a:p>
          <a:p>
            <a:pPr lvl="2"/>
            <a:r>
              <a:rPr lang="en-US" altLang="x-none" dirty="0" err="1">
                <a:ea typeface="ＭＳ Ｐゴシック" charset="-128"/>
              </a:rPr>
              <a:t>IReadWriteHandler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Retrieve handlers at run time</a:t>
            </a:r>
          </a:p>
          <a:p>
            <a:pPr lvl="1"/>
            <a:endParaRPr lang="en-US" altLang="x-none" dirty="0">
              <a:ea typeface="ＭＳ Ｐゴシック" charset="-128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7627B9-97FE-7F47-86CC-B80D470143A6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143000" y="3614738"/>
            <a:ext cx="7391400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if (key.isAcceptable()) { // a new connection is ready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IAcceptHandler aH = (IAcceptHandler) key.attachment();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aH.handleAccept(key);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if (key.isReadable() || key.isWritable())  { 		  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IReadWriteHandler rwH = IReadWriteHandler)key.attachment();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if (key.isReadable())  rwH.handleRead(key);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if (key.isWritable())  rwH.handleWrite(key);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972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Handler Design: Acceptor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7772400" cy="4876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What should an accept handler object know?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ea typeface="ＭＳ Ｐゴシック" charset="-128"/>
              </a:rPr>
              <a:t>ServerSocketChannel</a:t>
            </a:r>
            <a:r>
              <a:rPr lang="en-US" altLang="x-none" sz="2000" dirty="0">
                <a:ea typeface="ＭＳ Ｐゴシック" charset="-128"/>
              </a:rPr>
              <a:t> (so that it can call accept)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Can be derived from </a:t>
            </a:r>
            <a:r>
              <a:rPr lang="en-US" altLang="x-none" sz="1800" dirty="0" err="1">
                <a:ea typeface="ＭＳ Ｐゴシック" charset="-128"/>
              </a:rPr>
              <a:t>SelectionKey</a:t>
            </a:r>
            <a:r>
              <a:rPr lang="en-US" altLang="x-none" sz="1800" dirty="0">
                <a:ea typeface="ＭＳ Ｐゴシック" charset="-128"/>
              </a:rPr>
              <a:t> in the call back</a:t>
            </a:r>
          </a:p>
          <a:p>
            <a:pPr lvl="2"/>
            <a:endParaRPr lang="en-US" altLang="x-none" sz="18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Selector (so that it can register new connections)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Can be derived from </a:t>
            </a:r>
            <a:r>
              <a:rPr lang="en-US" altLang="x-none" sz="1800" dirty="0" err="1">
                <a:ea typeface="ＭＳ Ｐゴシック" charset="-128"/>
              </a:rPr>
              <a:t>SelectionKey</a:t>
            </a:r>
            <a:r>
              <a:rPr lang="en-US" altLang="x-none" sz="1800" dirty="0">
                <a:ea typeface="ＭＳ Ｐゴシック" charset="-128"/>
              </a:rPr>
              <a:t> in the call back</a:t>
            </a:r>
          </a:p>
          <a:p>
            <a:pPr lvl="2">
              <a:buFontTx/>
              <a:buNone/>
            </a:pPr>
            <a:endParaRPr lang="en-US" altLang="x-none" sz="18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What </a:t>
            </a:r>
            <a:r>
              <a:rPr lang="en-US" altLang="x-none" sz="2000" dirty="0" err="1">
                <a:ea typeface="ＭＳ Ｐゴシック" charset="-128"/>
              </a:rPr>
              <a:t>ReadWrite</a:t>
            </a:r>
            <a:r>
              <a:rPr lang="en-US" altLang="x-none" sz="2000" dirty="0">
                <a:ea typeface="ＭＳ Ｐゴシック" charset="-128"/>
              </a:rPr>
              <a:t> object to create (different protocols may use different ones)?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Pass a Factory object: </a:t>
            </a:r>
            <a:r>
              <a:rPr lang="en-US" altLang="x-none" sz="1800" dirty="0" err="1">
                <a:ea typeface="ＭＳ Ｐゴシック" charset="-128"/>
              </a:rPr>
              <a:t>SocketReadWriteHandlerFactory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13BB34-7189-9347-8F40-390C9E4B9F79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76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Admin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>
                <a:ea typeface="ＭＳ Ｐゴシック" charset="-128"/>
              </a:rPr>
              <a:t>a</a:t>
            </a:r>
            <a:r>
              <a:rPr lang="en-US" altLang="x-none">
                <a:ea typeface="ＭＳ Ｐゴシック" charset="-128"/>
              </a:rPr>
              <a:t>ssignment </a:t>
            </a:r>
            <a:r>
              <a:rPr lang="en-US" altLang="zh-CN" dirty="0">
                <a:ea typeface="ＭＳ Ｐゴシック" charset="-128"/>
              </a:rPr>
              <a:t>2</a:t>
            </a:r>
            <a:r>
              <a:rPr lang="en-US" altLang="x-none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due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today</a:t>
            </a:r>
          </a:p>
          <a:p>
            <a:pPr>
              <a:buFont typeface="Wingdings" pitchFamily="2" charset="2"/>
              <a:buChar char="q"/>
            </a:pPr>
            <a:endParaRPr lang="en-US" altLang="zh-CN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Midterm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exam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date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location:</a:t>
            </a:r>
            <a:r>
              <a:rPr lang="zh-CN" altLang="en-US" dirty="0">
                <a:ea typeface="ＭＳ Ｐゴシック" charset="-128"/>
              </a:rPr>
              <a:t> </a:t>
            </a:r>
            <a:endParaRPr lang="en-US" altLang="zh-CN" dirty="0">
              <a:ea typeface="ＭＳ Ｐゴシック" charset="-128"/>
            </a:endParaRPr>
          </a:p>
          <a:p>
            <a:pPr lvl="1"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Nov.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11,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4:40-6:20pm,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G-105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1750" y="6324600"/>
            <a:ext cx="3956050" cy="455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F50EE2C-3DCF-104F-AE91-B1E21EDE6A8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3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Handler Design: ReadWriteHandler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should a </a:t>
            </a:r>
            <a:r>
              <a:rPr lang="en-US" altLang="x-none" dirty="0" err="1">
                <a:ea typeface="ＭＳ Ｐゴシック" charset="-128"/>
              </a:rPr>
              <a:t>ReadWrite</a:t>
            </a:r>
            <a:r>
              <a:rPr lang="en-US" altLang="x-none" dirty="0">
                <a:ea typeface="ＭＳ Ｐゴシック" charset="-128"/>
              </a:rPr>
              <a:t> handler object know?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SocketChannel</a:t>
            </a:r>
            <a:r>
              <a:rPr lang="en-US" altLang="x-none" dirty="0">
                <a:ea typeface="ＭＳ Ｐゴシック" charset="-128"/>
              </a:rPr>
              <a:t> (so that it can read/write data)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Can be derived from </a:t>
            </a:r>
            <a:r>
              <a:rPr lang="en-US" altLang="x-none" dirty="0" err="1">
                <a:ea typeface="ＭＳ Ｐゴシック" charset="-128"/>
              </a:rPr>
              <a:t>SelectionKey</a:t>
            </a:r>
            <a:r>
              <a:rPr lang="en-US" altLang="x-none" dirty="0">
                <a:ea typeface="ＭＳ Ｐゴシック" charset="-128"/>
              </a:rPr>
              <a:t> in the call back</a:t>
            </a:r>
          </a:p>
          <a:p>
            <a:pPr lvl="2"/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Selector (so that it can change state)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Can be derived from </a:t>
            </a:r>
            <a:r>
              <a:rPr lang="en-US" altLang="x-none" dirty="0" err="1">
                <a:ea typeface="ＭＳ Ｐゴシック" charset="-128"/>
              </a:rPr>
              <a:t>SelectionKey</a:t>
            </a:r>
            <a:r>
              <a:rPr lang="en-US" altLang="x-none" dirty="0">
                <a:ea typeface="ＭＳ Ｐゴシック" charset="-128"/>
              </a:rPr>
              <a:t> in the call back</a:t>
            </a:r>
          </a:p>
          <a:p>
            <a:pPr lvl="3"/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6379A4-B687-FC47-A61F-21CF17343755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71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Class Diagram of SimpleNAIO</a:t>
            </a:r>
          </a:p>
        </p:txBody>
      </p:sp>
      <p:sp>
        <p:nvSpPr>
          <p:cNvPr id="6758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6B5F2F-C50C-FE49-9978-DB5AF14494C3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grpSp>
        <p:nvGrpSpPr>
          <p:cNvPr id="67587" name="Group 7"/>
          <p:cNvGrpSpPr>
            <a:grpSpLocks/>
          </p:cNvGrpSpPr>
          <p:nvPr/>
        </p:nvGrpSpPr>
        <p:grpSpPr bwMode="auto">
          <a:xfrm>
            <a:off x="533400" y="1639888"/>
            <a:ext cx="2667000" cy="1370012"/>
            <a:chOff x="990600" y="2013064"/>
            <a:chExt cx="2667000" cy="1371371"/>
          </a:xfrm>
        </p:grpSpPr>
        <p:sp>
          <p:nvSpPr>
            <p:cNvPr id="67624" name="Rectangle 5"/>
            <p:cNvSpPr>
              <a:spLocks noChangeArrowheads="1"/>
            </p:cNvSpPr>
            <p:nvPr/>
          </p:nvSpPr>
          <p:spPr bwMode="auto">
            <a:xfrm>
              <a:off x="990600" y="2013064"/>
              <a:ext cx="2666999" cy="13713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000" b="1" i="1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  <a:t>Dispatcher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  <a:t> </a:t>
              </a:r>
              <a:endPara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  <a:t>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x-none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  <a:t>…</a:t>
              </a:r>
            </a:p>
          </p:txBody>
        </p:sp>
        <p:cxnSp>
          <p:nvCxnSpPr>
            <p:cNvPr id="67625" name="Straight Connector 6"/>
            <p:cNvCxnSpPr>
              <a:cxnSpLocks noChangeShapeType="1"/>
            </p:cNvCxnSpPr>
            <p:nvPr/>
          </p:nvCxnSpPr>
          <p:spPr bwMode="auto">
            <a:xfrm>
              <a:off x="990600" y="236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143000" y="1752600"/>
            <a:ext cx="7315200" cy="2565400"/>
            <a:chOff x="1143000" y="1752600"/>
            <a:chExt cx="7315200" cy="2565130"/>
          </a:xfrm>
        </p:grpSpPr>
        <p:grpSp>
          <p:nvGrpSpPr>
            <p:cNvPr id="67611" name="Group 66"/>
            <p:cNvGrpSpPr>
              <a:grpSpLocks/>
            </p:cNvGrpSpPr>
            <p:nvPr/>
          </p:nvGrpSpPr>
          <p:grpSpPr bwMode="auto">
            <a:xfrm>
              <a:off x="1143000" y="1752600"/>
              <a:ext cx="7315200" cy="2565130"/>
              <a:chOff x="1143000" y="1752600"/>
              <a:chExt cx="7315200" cy="2565130"/>
            </a:xfrm>
          </p:grpSpPr>
          <p:grpSp>
            <p:nvGrpSpPr>
              <p:cNvPr id="67613" name="Group 8"/>
              <p:cNvGrpSpPr>
                <a:grpSpLocks/>
              </p:cNvGrpSpPr>
              <p:nvPr/>
            </p:nvGrpSpPr>
            <p:grpSpPr bwMode="auto">
              <a:xfrm>
                <a:off x="4267200" y="1752600"/>
                <a:ext cx="2286000" cy="812530"/>
                <a:chOff x="990600" y="2292485"/>
                <a:chExt cx="2667000" cy="812530"/>
              </a:xfrm>
            </p:grpSpPr>
            <p:sp>
              <p:nvSpPr>
                <p:cNvPr id="67622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292485"/>
                  <a:ext cx="2666999" cy="8125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000" b="1" i="1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  <a:t>IChannelHandler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br>
                    <a:rPr kumimoji="0" lang="en-US" altLang="x-none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</a:b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handleException();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67623" name="Straight Connector 10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735937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7614" name="Straight Connector 12"/>
              <p:cNvCxnSpPr>
                <a:cxnSpLocks noChangeShapeType="1"/>
              </p:cNvCxnSpPr>
              <p:nvPr/>
            </p:nvCxnSpPr>
            <p:spPr bwMode="auto">
              <a:xfrm flipV="1">
                <a:off x="3200399" y="2133600"/>
                <a:ext cx="1066801" cy="166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7615" name="Group 16"/>
              <p:cNvGrpSpPr>
                <a:grpSpLocks/>
              </p:cNvGrpSpPr>
              <p:nvPr/>
            </p:nvGrpSpPr>
            <p:grpSpPr bwMode="auto">
              <a:xfrm>
                <a:off x="1143000" y="3505200"/>
                <a:ext cx="2286000" cy="812530"/>
                <a:chOff x="990600" y="2292485"/>
                <a:chExt cx="2667000" cy="812530"/>
              </a:xfrm>
            </p:grpSpPr>
            <p:sp>
              <p:nvSpPr>
                <p:cNvPr id="67620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292485"/>
                  <a:ext cx="2666999" cy="8125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000" b="1" i="1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  <a:t>IAcceptHandler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br>
                    <a:rPr kumimoji="0" lang="en-US" altLang="x-none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</a:b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handleAccept();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67621" name="Straight Connector 18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735937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7616" name="Straight Connector 20"/>
              <p:cNvCxnSpPr>
                <a:cxnSpLocks noChangeShapeType="1"/>
                <a:stCxn id="67620" idx="0"/>
                <a:endCxn id="67622" idx="2"/>
              </p:cNvCxnSpPr>
              <p:nvPr/>
            </p:nvCxnSpPr>
            <p:spPr bwMode="auto">
              <a:xfrm rot="5400000" flipH="1" flipV="1">
                <a:off x="3378065" y="1473065"/>
                <a:ext cx="940070" cy="3124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7617" name="Group 21"/>
              <p:cNvGrpSpPr>
                <a:grpSpLocks/>
              </p:cNvGrpSpPr>
              <p:nvPr/>
            </p:nvGrpSpPr>
            <p:grpSpPr bwMode="auto">
              <a:xfrm>
                <a:off x="6172200" y="2819400"/>
                <a:ext cx="2286000" cy="1200329"/>
                <a:chOff x="990600" y="2098586"/>
                <a:chExt cx="2667000" cy="1200329"/>
              </a:xfrm>
            </p:grpSpPr>
            <p:sp>
              <p:nvSpPr>
                <p:cNvPr id="67618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098586"/>
                  <a:ext cx="2666999" cy="120032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000" b="1" i="1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  <a:t>IReadWriteHandler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br>
                    <a:rPr kumimoji="0" lang="en-US" altLang="x-none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</a:b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handleRead();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handleWrite();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getInitOps();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67619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571615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cxnSp>
          <p:nvCxnSpPr>
            <p:cNvPr id="67612" name="Straight Connector 24"/>
            <p:cNvCxnSpPr>
              <a:cxnSpLocks noChangeShapeType="1"/>
              <a:stCxn id="67618" idx="0"/>
              <a:endCxn id="67622" idx="2"/>
            </p:cNvCxnSpPr>
            <p:nvPr/>
          </p:nvCxnSpPr>
          <p:spPr bwMode="auto">
            <a:xfrm rot="16200000" flipV="1">
              <a:off x="6235565" y="1739765"/>
              <a:ext cx="25427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304800" y="4318000"/>
            <a:ext cx="2286000" cy="1503363"/>
            <a:chOff x="304800" y="4317730"/>
            <a:chExt cx="2286000" cy="1503200"/>
          </a:xfrm>
        </p:grpSpPr>
        <p:grpSp>
          <p:nvGrpSpPr>
            <p:cNvPr id="67606" name="Group 27"/>
            <p:cNvGrpSpPr>
              <a:grpSpLocks/>
            </p:cNvGrpSpPr>
            <p:nvPr/>
          </p:nvGrpSpPr>
          <p:grpSpPr bwMode="auto">
            <a:xfrm>
              <a:off x="304800" y="4953000"/>
              <a:ext cx="2286000" cy="867930"/>
              <a:chOff x="990600" y="2264785"/>
              <a:chExt cx="2667000" cy="867930"/>
            </a:xfrm>
          </p:grpSpPr>
          <p:sp>
            <p:nvSpPr>
              <p:cNvPr id="67609" name="Rectangle 5"/>
              <p:cNvSpPr>
                <a:spLocks noChangeArrowheads="1"/>
              </p:cNvSpPr>
              <p:nvPr/>
            </p:nvSpPr>
            <p:spPr bwMode="auto">
              <a:xfrm>
                <a:off x="990600" y="2264785"/>
                <a:ext cx="2666999" cy="8679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20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Acceptor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endPara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</p:txBody>
          </p:sp>
          <p:cxnSp>
            <p:nvCxnSpPr>
              <p:cNvPr id="67610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990600" y="2735937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7607" name="Rectangle 32"/>
            <p:cNvSpPr>
              <a:spLocks noChangeArrowheads="1"/>
            </p:cNvSpPr>
            <p:nvPr/>
          </p:nvSpPr>
          <p:spPr bwMode="auto">
            <a:xfrm>
              <a:off x="304800" y="4495800"/>
              <a:ext cx="13644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implements</a:t>
              </a:r>
            </a:p>
          </p:txBody>
        </p:sp>
        <p:cxnSp>
          <p:nvCxnSpPr>
            <p:cNvPr id="67608" name="Straight Connector 33"/>
            <p:cNvCxnSpPr>
              <a:cxnSpLocks noChangeShapeType="1"/>
              <a:stCxn id="67609" idx="0"/>
              <a:endCxn id="67620" idx="2"/>
            </p:cNvCxnSpPr>
            <p:nvPr/>
          </p:nvCxnSpPr>
          <p:spPr bwMode="auto">
            <a:xfrm rot="5400000" flipH="1" flipV="1">
              <a:off x="1549265" y="4216265"/>
              <a:ext cx="63527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69"/>
          <p:cNvGrpSpPr>
            <a:grpSpLocks/>
          </p:cNvGrpSpPr>
          <p:nvPr/>
        </p:nvGrpSpPr>
        <p:grpSpPr bwMode="auto">
          <a:xfrm>
            <a:off x="6400800" y="4019550"/>
            <a:ext cx="2286000" cy="1392238"/>
            <a:chOff x="6400800" y="4019729"/>
            <a:chExt cx="2286000" cy="1392400"/>
          </a:xfrm>
        </p:grpSpPr>
        <p:grpSp>
          <p:nvGrpSpPr>
            <p:cNvPr id="67602" name="Group 54"/>
            <p:cNvGrpSpPr>
              <a:grpSpLocks/>
            </p:cNvGrpSpPr>
            <p:nvPr/>
          </p:nvGrpSpPr>
          <p:grpSpPr bwMode="auto">
            <a:xfrm>
              <a:off x="6400800" y="4322600"/>
              <a:ext cx="2286000" cy="1089529"/>
              <a:chOff x="990600" y="2153986"/>
              <a:chExt cx="2667000" cy="1089529"/>
            </a:xfrm>
          </p:grpSpPr>
          <p:sp>
            <p:nvSpPr>
              <p:cNvPr id="67604" name="Rectangle 5"/>
              <p:cNvSpPr>
                <a:spLocks noChangeArrowheads="1"/>
              </p:cNvSpPr>
              <p:nvPr/>
            </p:nvSpPr>
            <p:spPr bwMode="auto">
              <a:xfrm>
                <a:off x="990600" y="2153986"/>
                <a:ext cx="2666999" cy="10895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8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EchoReadWriteHandler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handleRead();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handleWrite();</a:t>
                </a:r>
                <a:endParaRPr kumimoji="0" lang="en-US" altLang="x-none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getInitOps();</a:t>
                </a:r>
                <a:endParaRPr kumimoji="0" lang="en-US" altLang="x-none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</p:txBody>
          </p:sp>
          <p:cxnSp>
            <p:nvCxnSpPr>
              <p:cNvPr id="67605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990600" y="2571615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7603" name="Straight Connector 57"/>
            <p:cNvCxnSpPr>
              <a:cxnSpLocks noChangeShapeType="1"/>
              <a:stCxn id="67604" idx="0"/>
              <a:endCxn id="67618" idx="2"/>
            </p:cNvCxnSpPr>
            <p:nvPr/>
          </p:nvCxnSpPr>
          <p:spPr bwMode="auto">
            <a:xfrm rot="16200000" flipV="1">
              <a:off x="7278065" y="4056865"/>
              <a:ext cx="302871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2590800" y="4572000"/>
            <a:ext cx="5257800" cy="2024063"/>
            <a:chOff x="2590799" y="4599700"/>
            <a:chExt cx="5257801" cy="2024830"/>
          </a:xfrm>
        </p:grpSpPr>
        <p:grpSp>
          <p:nvGrpSpPr>
            <p:cNvPr id="67592" name="Group 36"/>
            <p:cNvGrpSpPr>
              <a:grpSpLocks/>
            </p:cNvGrpSpPr>
            <p:nvPr/>
          </p:nvGrpSpPr>
          <p:grpSpPr bwMode="auto">
            <a:xfrm>
              <a:off x="3200400" y="4599700"/>
              <a:ext cx="2819400" cy="757130"/>
              <a:chOff x="990600" y="2320185"/>
              <a:chExt cx="4267200" cy="757130"/>
            </a:xfrm>
          </p:grpSpPr>
          <p:sp>
            <p:nvSpPr>
              <p:cNvPr id="67600" name="Rectangle 5"/>
              <p:cNvSpPr>
                <a:spLocks noChangeArrowheads="1"/>
              </p:cNvSpPr>
              <p:nvPr/>
            </p:nvSpPr>
            <p:spPr bwMode="auto">
              <a:xfrm>
                <a:off x="990600" y="2320185"/>
                <a:ext cx="4267200" cy="757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6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ISocketReadWriteHandlerFactory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createHandler();</a:t>
                </a:r>
              </a:p>
            </p:txBody>
          </p:sp>
          <p:cxnSp>
            <p:nvCxnSpPr>
              <p:cNvPr id="67601" name="Straight Connector 38"/>
              <p:cNvCxnSpPr>
                <a:cxnSpLocks noChangeShapeType="1"/>
              </p:cNvCxnSpPr>
              <p:nvPr/>
            </p:nvCxnSpPr>
            <p:spPr bwMode="auto">
              <a:xfrm flipV="1">
                <a:off x="990600" y="2692357"/>
                <a:ext cx="4267200" cy="15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7593" name="Shape 43"/>
            <p:cNvCxnSpPr>
              <a:cxnSpLocks noChangeShapeType="1"/>
              <a:stCxn id="67609" idx="3"/>
              <a:endCxn id="67600" idx="1"/>
            </p:cNvCxnSpPr>
            <p:nvPr/>
          </p:nvCxnSpPr>
          <p:spPr bwMode="auto">
            <a:xfrm flipV="1">
              <a:off x="2590799" y="4978265"/>
              <a:ext cx="609601" cy="4087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594" name="Rectangle 46"/>
            <p:cNvSpPr>
              <a:spLocks noChangeArrowheads="1"/>
            </p:cNvSpPr>
            <p:nvPr/>
          </p:nvSpPr>
          <p:spPr bwMode="auto">
            <a:xfrm>
              <a:off x="2895600" y="5029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1</a:t>
              </a:r>
            </a:p>
          </p:txBody>
        </p:sp>
        <p:grpSp>
          <p:nvGrpSpPr>
            <p:cNvPr id="67595" name="Group 51"/>
            <p:cNvGrpSpPr>
              <a:grpSpLocks/>
            </p:cNvGrpSpPr>
            <p:nvPr/>
          </p:nvGrpSpPr>
          <p:grpSpPr bwMode="auto">
            <a:xfrm>
              <a:off x="4267200" y="5867400"/>
              <a:ext cx="2819400" cy="757130"/>
              <a:chOff x="990600" y="2320185"/>
              <a:chExt cx="4267200" cy="757130"/>
            </a:xfrm>
          </p:grpSpPr>
          <p:sp>
            <p:nvSpPr>
              <p:cNvPr id="67598" name="Rectangle 5"/>
              <p:cNvSpPr>
                <a:spLocks noChangeArrowheads="1"/>
              </p:cNvSpPr>
              <p:nvPr/>
            </p:nvSpPr>
            <p:spPr bwMode="auto">
              <a:xfrm>
                <a:off x="990600" y="2320185"/>
                <a:ext cx="4267200" cy="757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6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EchoReadWriteHandlerFactory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createHandler();</a:t>
                </a:r>
              </a:p>
            </p:txBody>
          </p:sp>
          <p:cxnSp>
            <p:nvCxnSpPr>
              <p:cNvPr id="67599" name="Straight Connector 53"/>
              <p:cNvCxnSpPr>
                <a:cxnSpLocks noChangeShapeType="1"/>
              </p:cNvCxnSpPr>
              <p:nvPr/>
            </p:nvCxnSpPr>
            <p:spPr bwMode="auto">
              <a:xfrm flipV="1">
                <a:off x="990600" y="2692357"/>
                <a:ext cx="4267200" cy="15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7596" name="Straight Connector 60"/>
            <p:cNvCxnSpPr>
              <a:cxnSpLocks noChangeShapeType="1"/>
              <a:stCxn id="67598" idx="0"/>
              <a:endCxn id="67600" idx="2"/>
            </p:cNvCxnSpPr>
            <p:nvPr/>
          </p:nvCxnSpPr>
          <p:spPr bwMode="auto">
            <a:xfrm rot="16200000" flipV="1">
              <a:off x="4888215" y="5078715"/>
              <a:ext cx="51057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597" name="Shape 64"/>
            <p:cNvCxnSpPr>
              <a:cxnSpLocks noChangeShapeType="1"/>
              <a:stCxn id="67598" idx="3"/>
            </p:cNvCxnSpPr>
            <p:nvPr/>
          </p:nvCxnSpPr>
          <p:spPr bwMode="auto">
            <a:xfrm flipV="1">
              <a:off x="7086600" y="5410200"/>
              <a:ext cx="762000" cy="83576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9655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Class Diagram of SimpleNAIO</a:t>
            </a:r>
          </a:p>
        </p:txBody>
      </p:sp>
      <p:sp>
        <p:nvSpPr>
          <p:cNvPr id="696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D2BED6-CB94-9E46-9F2E-80610EBFEBEB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grpSp>
        <p:nvGrpSpPr>
          <p:cNvPr id="69635" name="Group 7"/>
          <p:cNvGrpSpPr>
            <a:grpSpLocks/>
          </p:cNvGrpSpPr>
          <p:nvPr/>
        </p:nvGrpSpPr>
        <p:grpSpPr bwMode="auto">
          <a:xfrm>
            <a:off x="533400" y="1597025"/>
            <a:ext cx="2667000" cy="1455738"/>
            <a:chOff x="990600" y="1971509"/>
            <a:chExt cx="2667000" cy="1454485"/>
          </a:xfrm>
        </p:grpSpPr>
        <p:sp>
          <p:nvSpPr>
            <p:cNvPr id="69680" name="Rectangle 5"/>
            <p:cNvSpPr>
              <a:spLocks noChangeArrowheads="1"/>
            </p:cNvSpPr>
            <p:nvPr/>
          </p:nvSpPr>
          <p:spPr bwMode="auto">
            <a:xfrm>
              <a:off x="990600" y="1971509"/>
              <a:ext cx="2666999" cy="14544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000" b="1" i="1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  <a:t>Dispatcher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</a:br>
              <a:r>
                <a:rPr kumimoji="0" lang="en-US" altLang="x-none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-128"/>
                  <a:cs typeface="+mn-cs"/>
                </a:rPr>
                <a:t>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-128"/>
                  <a:cs typeface="+mn-cs"/>
                </a:rPr>
                <a:t>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-128"/>
                  <a:cs typeface="+mn-cs"/>
                </a:rPr>
                <a:t> </a:t>
              </a:r>
              <a:r>
                <a: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  <a:t>…</a:t>
              </a:r>
            </a:p>
          </p:txBody>
        </p:sp>
        <p:cxnSp>
          <p:nvCxnSpPr>
            <p:cNvPr id="69681" name="Straight Connector 6"/>
            <p:cNvCxnSpPr>
              <a:cxnSpLocks noChangeShapeType="1"/>
            </p:cNvCxnSpPr>
            <p:nvPr/>
          </p:nvCxnSpPr>
          <p:spPr bwMode="auto">
            <a:xfrm>
              <a:off x="990600" y="236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36" name="Group 67"/>
          <p:cNvGrpSpPr>
            <a:grpSpLocks/>
          </p:cNvGrpSpPr>
          <p:nvPr/>
        </p:nvGrpSpPr>
        <p:grpSpPr bwMode="auto">
          <a:xfrm>
            <a:off x="1143000" y="1752600"/>
            <a:ext cx="7315200" cy="2565400"/>
            <a:chOff x="1143000" y="1752600"/>
            <a:chExt cx="7315200" cy="2565130"/>
          </a:xfrm>
        </p:grpSpPr>
        <p:grpSp>
          <p:nvGrpSpPr>
            <p:cNvPr id="69667" name="Group 66"/>
            <p:cNvGrpSpPr>
              <a:grpSpLocks/>
            </p:cNvGrpSpPr>
            <p:nvPr/>
          </p:nvGrpSpPr>
          <p:grpSpPr bwMode="auto">
            <a:xfrm>
              <a:off x="1143000" y="1752600"/>
              <a:ext cx="7315200" cy="2565130"/>
              <a:chOff x="1143000" y="1752600"/>
              <a:chExt cx="7315200" cy="2565130"/>
            </a:xfrm>
          </p:grpSpPr>
          <p:grpSp>
            <p:nvGrpSpPr>
              <p:cNvPr id="69669" name="Group 8"/>
              <p:cNvGrpSpPr>
                <a:grpSpLocks/>
              </p:cNvGrpSpPr>
              <p:nvPr/>
            </p:nvGrpSpPr>
            <p:grpSpPr bwMode="auto">
              <a:xfrm>
                <a:off x="4267200" y="1752600"/>
                <a:ext cx="2286000" cy="812530"/>
                <a:chOff x="990600" y="2292485"/>
                <a:chExt cx="2667000" cy="812530"/>
              </a:xfrm>
            </p:grpSpPr>
            <p:sp>
              <p:nvSpPr>
                <p:cNvPr id="69678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292485"/>
                  <a:ext cx="2666999" cy="8125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000" b="1" i="1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  <a:t>IChannelHandler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br>
                    <a:rPr kumimoji="0" lang="en-US" altLang="x-none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</a:b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handleException();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69679" name="Straight Connector 10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735937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9670" name="Straight Connector 12"/>
              <p:cNvCxnSpPr>
                <a:cxnSpLocks noChangeShapeType="1"/>
              </p:cNvCxnSpPr>
              <p:nvPr/>
            </p:nvCxnSpPr>
            <p:spPr bwMode="auto">
              <a:xfrm flipV="1">
                <a:off x="3200399" y="2133600"/>
                <a:ext cx="1066801" cy="166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9671" name="Group 16"/>
              <p:cNvGrpSpPr>
                <a:grpSpLocks/>
              </p:cNvGrpSpPr>
              <p:nvPr/>
            </p:nvGrpSpPr>
            <p:grpSpPr bwMode="auto">
              <a:xfrm>
                <a:off x="1143000" y="3505200"/>
                <a:ext cx="2286000" cy="812530"/>
                <a:chOff x="990600" y="2292485"/>
                <a:chExt cx="2667000" cy="812530"/>
              </a:xfrm>
            </p:grpSpPr>
            <p:sp>
              <p:nvSpPr>
                <p:cNvPr id="69676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292485"/>
                  <a:ext cx="2666999" cy="8125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000" b="1" i="1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  <a:t>IAcceptHandler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br>
                    <a:rPr kumimoji="0" lang="en-US" altLang="x-none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</a:b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handleAccept();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69677" name="Straight Connector 18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735937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9672" name="Straight Connector 20"/>
              <p:cNvCxnSpPr>
                <a:cxnSpLocks noChangeShapeType="1"/>
                <a:stCxn id="69676" idx="0"/>
                <a:endCxn id="69678" idx="2"/>
              </p:cNvCxnSpPr>
              <p:nvPr/>
            </p:nvCxnSpPr>
            <p:spPr bwMode="auto">
              <a:xfrm rot="5400000" flipH="1" flipV="1">
                <a:off x="3378065" y="1473065"/>
                <a:ext cx="940070" cy="3124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9673" name="Group 21"/>
              <p:cNvGrpSpPr>
                <a:grpSpLocks/>
              </p:cNvGrpSpPr>
              <p:nvPr/>
            </p:nvGrpSpPr>
            <p:grpSpPr bwMode="auto">
              <a:xfrm>
                <a:off x="6172200" y="2819400"/>
                <a:ext cx="2286000" cy="1200329"/>
                <a:chOff x="990600" y="2098586"/>
                <a:chExt cx="2667000" cy="1200329"/>
              </a:xfrm>
            </p:grpSpPr>
            <p:sp>
              <p:nvSpPr>
                <p:cNvPr id="69674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098586"/>
                  <a:ext cx="2666999" cy="120032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000" b="1" i="1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  <a:t>IReadWriteHandler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br>
                    <a:rPr kumimoji="0" lang="en-US" altLang="x-none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</a:b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handleRead();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handleWrite();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getInitOps();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69675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571615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cxnSp>
          <p:nvCxnSpPr>
            <p:cNvPr id="69668" name="Straight Connector 24"/>
            <p:cNvCxnSpPr>
              <a:cxnSpLocks noChangeShapeType="1"/>
              <a:stCxn id="69674" idx="0"/>
              <a:endCxn id="69678" idx="2"/>
            </p:cNvCxnSpPr>
            <p:nvPr/>
          </p:nvCxnSpPr>
          <p:spPr bwMode="auto">
            <a:xfrm rot="16200000" flipV="1">
              <a:off x="6235565" y="1739765"/>
              <a:ext cx="25427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37" name="Group 68"/>
          <p:cNvGrpSpPr>
            <a:grpSpLocks/>
          </p:cNvGrpSpPr>
          <p:nvPr/>
        </p:nvGrpSpPr>
        <p:grpSpPr bwMode="auto">
          <a:xfrm>
            <a:off x="304800" y="4318000"/>
            <a:ext cx="2286000" cy="1503363"/>
            <a:chOff x="304800" y="4317730"/>
            <a:chExt cx="2286000" cy="1503200"/>
          </a:xfrm>
        </p:grpSpPr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304800" y="4953000"/>
              <a:ext cx="2286000" cy="867930"/>
              <a:chOff x="990600" y="2264785"/>
              <a:chExt cx="2667000" cy="867930"/>
            </a:xfrm>
          </p:grpSpPr>
          <p:sp>
            <p:nvSpPr>
              <p:cNvPr id="69665" name="Rectangle 5"/>
              <p:cNvSpPr>
                <a:spLocks noChangeArrowheads="1"/>
              </p:cNvSpPr>
              <p:nvPr/>
            </p:nvSpPr>
            <p:spPr bwMode="auto">
              <a:xfrm>
                <a:off x="990600" y="2264785"/>
                <a:ext cx="2666999" cy="8679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20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Acceptor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endPara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</p:txBody>
          </p:sp>
          <p:cxnSp>
            <p:nvCxnSpPr>
              <p:cNvPr id="69666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990600" y="2735937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9663" name="Rectangle 32"/>
            <p:cNvSpPr>
              <a:spLocks noChangeArrowheads="1"/>
            </p:cNvSpPr>
            <p:nvPr/>
          </p:nvSpPr>
          <p:spPr bwMode="auto">
            <a:xfrm>
              <a:off x="304800" y="4495800"/>
              <a:ext cx="13644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implements</a:t>
              </a:r>
            </a:p>
          </p:txBody>
        </p:sp>
        <p:cxnSp>
          <p:nvCxnSpPr>
            <p:cNvPr id="69664" name="Straight Connector 33"/>
            <p:cNvCxnSpPr>
              <a:cxnSpLocks noChangeShapeType="1"/>
              <a:stCxn id="69665" idx="0"/>
              <a:endCxn id="69676" idx="2"/>
            </p:cNvCxnSpPr>
            <p:nvPr/>
          </p:nvCxnSpPr>
          <p:spPr bwMode="auto">
            <a:xfrm rot="5400000" flipH="1" flipV="1">
              <a:off x="1549265" y="4216265"/>
              <a:ext cx="63527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38" name="Group 69"/>
          <p:cNvGrpSpPr>
            <a:grpSpLocks/>
          </p:cNvGrpSpPr>
          <p:nvPr/>
        </p:nvGrpSpPr>
        <p:grpSpPr bwMode="auto">
          <a:xfrm>
            <a:off x="6400800" y="4019550"/>
            <a:ext cx="2286000" cy="1392238"/>
            <a:chOff x="6400800" y="4019729"/>
            <a:chExt cx="2286000" cy="1392400"/>
          </a:xfrm>
        </p:grpSpPr>
        <p:grpSp>
          <p:nvGrpSpPr>
            <p:cNvPr id="69658" name="Group 54"/>
            <p:cNvGrpSpPr>
              <a:grpSpLocks/>
            </p:cNvGrpSpPr>
            <p:nvPr/>
          </p:nvGrpSpPr>
          <p:grpSpPr bwMode="auto">
            <a:xfrm>
              <a:off x="6400800" y="4322600"/>
              <a:ext cx="2286000" cy="1089529"/>
              <a:chOff x="990600" y="2153986"/>
              <a:chExt cx="2667000" cy="1089529"/>
            </a:xfrm>
          </p:grpSpPr>
          <p:sp>
            <p:nvSpPr>
              <p:cNvPr id="69660" name="Rectangle 5"/>
              <p:cNvSpPr>
                <a:spLocks noChangeArrowheads="1"/>
              </p:cNvSpPr>
              <p:nvPr/>
            </p:nvSpPr>
            <p:spPr bwMode="auto">
              <a:xfrm>
                <a:off x="990600" y="2153986"/>
                <a:ext cx="2666999" cy="10895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8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EchoReadWriteHandler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handleRead();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handleWrite();</a:t>
                </a:r>
                <a:endParaRPr kumimoji="0" lang="en-US" altLang="x-none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getInitOps();</a:t>
                </a:r>
                <a:endParaRPr kumimoji="0" lang="en-US" altLang="x-none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</p:txBody>
          </p:sp>
          <p:cxnSp>
            <p:nvCxnSpPr>
              <p:cNvPr id="69661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990600" y="2571615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659" name="Straight Connector 57"/>
            <p:cNvCxnSpPr>
              <a:cxnSpLocks noChangeShapeType="1"/>
              <a:stCxn id="69660" idx="0"/>
              <a:endCxn id="69674" idx="2"/>
            </p:cNvCxnSpPr>
            <p:nvPr/>
          </p:nvCxnSpPr>
          <p:spPr bwMode="auto">
            <a:xfrm rot="16200000" flipV="1">
              <a:off x="7278065" y="4056865"/>
              <a:ext cx="302871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39" name="Group 65"/>
          <p:cNvGrpSpPr>
            <a:grpSpLocks/>
          </p:cNvGrpSpPr>
          <p:nvPr/>
        </p:nvGrpSpPr>
        <p:grpSpPr bwMode="auto">
          <a:xfrm>
            <a:off x="2590800" y="4572000"/>
            <a:ext cx="6019800" cy="2024063"/>
            <a:chOff x="2590798" y="4599700"/>
            <a:chExt cx="6019802" cy="2024830"/>
          </a:xfrm>
        </p:grpSpPr>
        <p:grpSp>
          <p:nvGrpSpPr>
            <p:cNvPr id="69648" name="Group 36"/>
            <p:cNvGrpSpPr>
              <a:grpSpLocks/>
            </p:cNvGrpSpPr>
            <p:nvPr/>
          </p:nvGrpSpPr>
          <p:grpSpPr bwMode="auto">
            <a:xfrm>
              <a:off x="2895599" y="4599700"/>
              <a:ext cx="2819400" cy="757130"/>
              <a:chOff x="529279" y="2320185"/>
              <a:chExt cx="4267200" cy="757130"/>
            </a:xfrm>
          </p:grpSpPr>
          <p:sp>
            <p:nvSpPr>
              <p:cNvPr id="69656" name="Rectangle 5"/>
              <p:cNvSpPr>
                <a:spLocks noChangeArrowheads="1"/>
              </p:cNvSpPr>
              <p:nvPr/>
            </p:nvSpPr>
            <p:spPr bwMode="auto">
              <a:xfrm>
                <a:off x="529279" y="2320185"/>
                <a:ext cx="4267200" cy="757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6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ISocketReadWriteHandlerFactory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createHandler();</a:t>
                </a:r>
              </a:p>
            </p:txBody>
          </p:sp>
          <p:cxnSp>
            <p:nvCxnSpPr>
              <p:cNvPr id="69657" name="Straight Connector 38"/>
              <p:cNvCxnSpPr>
                <a:cxnSpLocks noChangeShapeType="1"/>
              </p:cNvCxnSpPr>
              <p:nvPr/>
            </p:nvCxnSpPr>
            <p:spPr bwMode="auto">
              <a:xfrm flipV="1">
                <a:off x="529279" y="2692357"/>
                <a:ext cx="4267200" cy="15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649" name="Shape 43"/>
            <p:cNvCxnSpPr>
              <a:cxnSpLocks noChangeShapeType="1"/>
              <a:stCxn id="69665" idx="3"/>
              <a:endCxn id="69656" idx="1"/>
            </p:cNvCxnSpPr>
            <p:nvPr/>
          </p:nvCxnSpPr>
          <p:spPr bwMode="auto">
            <a:xfrm flipV="1">
              <a:off x="2590798" y="4978265"/>
              <a:ext cx="304801" cy="43709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650" name="Rectangle 46"/>
            <p:cNvSpPr>
              <a:spLocks noChangeArrowheads="1"/>
            </p:cNvSpPr>
            <p:nvPr/>
          </p:nvSpPr>
          <p:spPr bwMode="auto">
            <a:xfrm>
              <a:off x="2666999" y="5029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1</a:t>
              </a:r>
            </a:p>
          </p:txBody>
        </p:sp>
        <p:grpSp>
          <p:nvGrpSpPr>
            <p:cNvPr id="69651" name="Group 51"/>
            <p:cNvGrpSpPr>
              <a:grpSpLocks/>
            </p:cNvGrpSpPr>
            <p:nvPr/>
          </p:nvGrpSpPr>
          <p:grpSpPr bwMode="auto">
            <a:xfrm>
              <a:off x="5257799" y="5867400"/>
              <a:ext cx="2819400" cy="757130"/>
              <a:chOff x="2489889" y="2320185"/>
              <a:chExt cx="4267198" cy="757130"/>
            </a:xfrm>
          </p:grpSpPr>
          <p:sp>
            <p:nvSpPr>
              <p:cNvPr id="69654" name="Rectangle 5"/>
              <p:cNvSpPr>
                <a:spLocks noChangeArrowheads="1"/>
              </p:cNvSpPr>
              <p:nvPr/>
            </p:nvSpPr>
            <p:spPr bwMode="auto">
              <a:xfrm>
                <a:off x="2489889" y="2320185"/>
                <a:ext cx="4267198" cy="757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6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EchoReadWriteHandlerFactory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createHandler();</a:t>
                </a:r>
              </a:p>
            </p:txBody>
          </p:sp>
          <p:cxnSp>
            <p:nvCxnSpPr>
              <p:cNvPr id="69655" name="Straight Connector 53"/>
              <p:cNvCxnSpPr>
                <a:cxnSpLocks noChangeShapeType="1"/>
              </p:cNvCxnSpPr>
              <p:nvPr/>
            </p:nvCxnSpPr>
            <p:spPr bwMode="auto">
              <a:xfrm flipV="1">
                <a:off x="2489890" y="2692357"/>
                <a:ext cx="4267196" cy="15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652" name="Straight Connector 60"/>
            <p:cNvCxnSpPr>
              <a:cxnSpLocks noChangeShapeType="1"/>
              <a:stCxn id="69654" idx="0"/>
              <a:endCxn id="69656" idx="2"/>
            </p:cNvCxnSpPr>
            <p:nvPr/>
          </p:nvCxnSpPr>
          <p:spPr bwMode="auto">
            <a:xfrm rot="16200000" flipV="1">
              <a:off x="5231116" y="4431014"/>
              <a:ext cx="510570" cy="2362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53" name="Shape 64"/>
            <p:cNvCxnSpPr>
              <a:cxnSpLocks noChangeShapeType="1"/>
            </p:cNvCxnSpPr>
            <p:nvPr/>
          </p:nvCxnSpPr>
          <p:spPr bwMode="auto">
            <a:xfrm rot="5400000" flipH="1" flipV="1">
              <a:off x="7810298" y="5705120"/>
              <a:ext cx="1067204" cy="53340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40" name="Group 69"/>
          <p:cNvGrpSpPr>
            <a:grpSpLocks/>
          </p:cNvGrpSpPr>
          <p:nvPr/>
        </p:nvGrpSpPr>
        <p:grpSpPr bwMode="auto">
          <a:xfrm>
            <a:off x="3733800" y="3124200"/>
            <a:ext cx="2438400" cy="1316038"/>
            <a:chOff x="6400800" y="4095938"/>
            <a:chExt cx="2438400" cy="1316191"/>
          </a:xfrm>
        </p:grpSpPr>
        <p:grpSp>
          <p:nvGrpSpPr>
            <p:cNvPr id="69644" name="Group 54"/>
            <p:cNvGrpSpPr>
              <a:grpSpLocks/>
            </p:cNvGrpSpPr>
            <p:nvPr/>
          </p:nvGrpSpPr>
          <p:grpSpPr bwMode="auto">
            <a:xfrm>
              <a:off x="6400800" y="4322600"/>
              <a:ext cx="2286000" cy="1089529"/>
              <a:chOff x="990600" y="2153986"/>
              <a:chExt cx="2667000" cy="1089529"/>
            </a:xfrm>
          </p:grpSpPr>
          <p:sp>
            <p:nvSpPr>
              <p:cNvPr id="69646" name="Rectangle 5"/>
              <p:cNvSpPr>
                <a:spLocks noChangeArrowheads="1"/>
              </p:cNvSpPr>
              <p:nvPr/>
            </p:nvSpPr>
            <p:spPr bwMode="auto">
              <a:xfrm>
                <a:off x="990600" y="2153986"/>
                <a:ext cx="2666999" cy="10895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800" b="1" i="1" u="sng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New</a:t>
                </a:r>
                <a:r>
                  <a:rPr kumimoji="0" lang="en-US" altLang="x-none" sz="18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ReadWriteHandler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handleRead();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handleWrite();</a:t>
                </a:r>
                <a:endParaRPr kumimoji="0" lang="en-US" altLang="x-none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getInitOps();</a:t>
                </a:r>
                <a:endParaRPr kumimoji="0" lang="en-US" altLang="x-none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</p:txBody>
          </p:sp>
          <p:cxnSp>
            <p:nvCxnSpPr>
              <p:cNvPr id="69647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990600" y="2571615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645" name="Straight Connector 57"/>
            <p:cNvCxnSpPr>
              <a:cxnSpLocks noChangeShapeType="1"/>
              <a:stCxn id="69646" idx="0"/>
            </p:cNvCxnSpPr>
            <p:nvPr/>
          </p:nvCxnSpPr>
          <p:spPr bwMode="auto">
            <a:xfrm rot="5400000" flipH="1" flipV="1">
              <a:off x="8078169" y="3561569"/>
              <a:ext cx="226662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9641" name="Rectangle 5"/>
          <p:cNvSpPr>
            <a:spLocks noChangeArrowheads="1"/>
          </p:cNvSpPr>
          <p:nvPr/>
        </p:nvSpPr>
        <p:spPr bwMode="auto">
          <a:xfrm>
            <a:off x="2133600" y="5867400"/>
            <a:ext cx="2819400" cy="7572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1" i="1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rPr>
              <a:t>New</a:t>
            </a:r>
            <a:r>
              <a:rPr kumimoji="0" lang="en-US" altLang="x-none" sz="1600" b="1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rPr>
              <a:t>ReadWriteHandlerFactory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rPr>
            </a:br>
            <a:r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createHandler();</a:t>
            </a:r>
          </a:p>
        </p:txBody>
      </p:sp>
      <p:cxnSp>
        <p:nvCxnSpPr>
          <p:cNvPr id="69642" name="Straight Connector 60"/>
          <p:cNvCxnSpPr>
            <a:cxnSpLocks noChangeShapeType="1"/>
            <a:stCxn id="69641" idx="0"/>
            <a:endCxn id="69656" idx="2"/>
          </p:cNvCxnSpPr>
          <p:nvPr/>
        </p:nvCxnSpPr>
        <p:spPr bwMode="auto">
          <a:xfrm rot="5400000" flipH="1" flipV="1">
            <a:off x="3655219" y="5217319"/>
            <a:ext cx="538162" cy="762000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3" name="Elbow Connector 55"/>
          <p:cNvCxnSpPr>
            <a:cxnSpLocks noChangeShapeType="1"/>
          </p:cNvCxnSpPr>
          <p:nvPr/>
        </p:nvCxnSpPr>
        <p:spPr bwMode="auto">
          <a:xfrm rot="5400000">
            <a:off x="4533900" y="4533900"/>
            <a:ext cx="1447800" cy="1219200"/>
          </a:xfrm>
          <a:prstGeom prst="bentConnector3">
            <a:avLst>
              <a:gd name="adj1" fmla="val 796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18209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SimpleNAIO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  <a:r>
              <a:rPr lang="en-US" altLang="x-none" dirty="0" err="1">
                <a:ea typeface="ＭＳ Ｐゴシック" charset="-128"/>
              </a:rPr>
              <a:t>SelectEchoServer</a:t>
            </a:r>
            <a:r>
              <a:rPr lang="en-US" altLang="x-none" dirty="0">
                <a:ea typeface="ＭＳ Ｐゴシック" charset="-128"/>
              </a:rPr>
              <a:t>/v3/*.java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1AEEEB-B402-0243-A432-C74CE6585FFC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421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Discussion on SimpleNAIO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 our current implementation (</a:t>
            </a:r>
            <a:r>
              <a:rPr lang="en-US" altLang="x-none" dirty="0" err="1">
                <a:ea typeface="ＭＳ Ｐゴシック" charset="-128"/>
              </a:rPr>
              <a:t>Server.java</a:t>
            </a:r>
            <a:r>
              <a:rPr lang="en-US" altLang="x-none" dirty="0">
                <a:ea typeface="ＭＳ Ｐゴシック" charset="-128"/>
              </a:rPr>
              <a:t>)</a:t>
            </a: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7A0989-D5F0-A443-881F-F0EFCFCC82E2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73732" name="Rectangle 3"/>
          <p:cNvSpPr txBox="1">
            <a:spLocks noChangeArrowheads="1"/>
          </p:cNvSpPr>
          <p:nvPr/>
        </p:nvSpPr>
        <p:spPr bwMode="auto">
          <a:xfrm>
            <a:off x="609600" y="2590800"/>
            <a:ext cx="781685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宋体" charset="-122"/>
                <a:cs typeface="+mn-cs"/>
              </a:rPr>
              <a:t>1. Create dispatcher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2. Create server socket channel and listener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3. Register server socket channel to dispatcher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4. Start dispatcher thread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33400" y="5257800"/>
            <a:ext cx="4044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t>Can we switch 3 and 4?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56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Extending SimpleNAIO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SzPct val="85000"/>
              <a:buFont typeface="Wingdings" pitchFamily="2" charset="2"/>
              <a:buChar char="q"/>
              <a:defRPr/>
            </a:pPr>
            <a:r>
              <a:rPr lang="en-US" sz="2800" dirty="0"/>
              <a:t>A production network server often closes a connection if it does not receive a complete request in TIMEOUT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One way to implement time out is that 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the read handler registers a timeout event with a timeout watcher thread with a call back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the watcher thread invokes the call back upon TIMEOUT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the callback closes the connection</a:t>
            </a:r>
          </a:p>
          <a:p>
            <a:pPr lvl="1">
              <a:buFont typeface="ZapfDingbats" charset="0"/>
              <a:buNone/>
              <a:defRPr/>
            </a:pPr>
            <a:r>
              <a:rPr lang="en-US" dirty="0"/>
              <a:t>Any problem?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7B5A42-D558-A942-B059-41604684032F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05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Extending Dispatcher Interface</a:t>
            </a:r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Interacting from another thread to the dispatcher thread can be tricky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Typical solution: </a:t>
            </a:r>
            <a:r>
              <a:rPr lang="en-US" altLang="x-none" dirty="0" err="1">
                <a:ea typeface="ＭＳ Ｐゴシック" charset="-128"/>
              </a:rPr>
              <a:t>async</a:t>
            </a:r>
            <a:r>
              <a:rPr lang="en-US" altLang="x-none" dirty="0">
                <a:ea typeface="ＭＳ Ｐゴシック" charset="-128"/>
              </a:rPr>
              <a:t> command queue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75CCDC-C470-4B46-BCE3-0A34088DA2F3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112644" name="Rectangle 3"/>
          <p:cNvSpPr txBox="1">
            <a:spLocks noChangeArrowheads="1"/>
          </p:cNvSpPr>
          <p:nvPr/>
        </p:nvSpPr>
        <p:spPr bwMode="auto">
          <a:xfrm>
            <a:off x="914400" y="3200400"/>
            <a:ext cx="7696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while (true) 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  - process async. command queue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  - ready events = </a:t>
            </a:r>
            <a:r>
              <a:rPr kumimoji="0" lang="en-US" altLang="x-none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select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(or selectNow(), or </a:t>
            </a:r>
            <a:r>
              <a:rPr kumimoji="0" lang="en-GB" altLang="x-none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select(int timeout)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) to check for ready events from the registered interest events of SelectableChannels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  - foreach ready event</a:t>
            </a:r>
            <a:b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  call handler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}</a:t>
            </a:r>
            <a:endParaRPr kumimoji="0" lang="en-US" altLang="x-none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42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Question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 may you implement the </a:t>
            </a:r>
            <a:r>
              <a:rPr lang="en-US" altLang="x-none" dirty="0" err="1">
                <a:ea typeface="ＭＳ Ｐゴシック" charset="-128"/>
              </a:rPr>
              <a:t>async</a:t>
            </a:r>
            <a:r>
              <a:rPr lang="en-US" altLang="x-none" dirty="0">
                <a:ea typeface="ＭＳ Ｐゴシック" charset="-128"/>
              </a:rPr>
              <a:t> command queue to the selector thread?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22AB6E-457D-6B44-AA73-431FEA5671EE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9200" y="3254375"/>
            <a:ext cx="6400800" cy="23082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public void </a:t>
            </a: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invokeLater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(Runnable run)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synchronized (</a:t>
            </a: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pendingInvocations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  </a:t>
            </a: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pendingInvocations.add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(run);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</a:t>
            </a: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selector.wakeup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9447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Question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if another thread wants to wait until a command is finished by the dispatcher thread?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622F21-C060-5949-9861-1B23F6C55DF6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229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64C7AC-D1B2-8E4F-8EDA-9E9666EDA064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381000"/>
            <a:ext cx="6934200" cy="6248400"/>
          </a:xfrm>
          <a:prstGeom prst="rect">
            <a:avLst/>
          </a:prstGeom>
          <a:solidFill>
            <a:schemeClr val="accent3"/>
          </a:solidFill>
          <a:ln>
            <a:solidFill>
              <a:srgbClr val="660066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public void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invokeAndWait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(final Runnable task)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throws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InterruptedException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if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Thread.currentThread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() ==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selectorThread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// We are in the selector's thread. No need to schedule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// execution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task.run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();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}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// Used to deliver the notification that the task is executed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final Object latch = new Object();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synchronized (latch)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// Uses the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invokeLater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method with a newly created task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this.invokeLater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(new Runnable()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  public void run()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task.run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    // Notifies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   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synchronized(latch) { 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latch.notify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// Wait for the task to complete.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latch.wait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// Ok, we are done, the task was executed. Proceed.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70857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153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Thread-Based Network Servers</a:t>
            </a:r>
          </a:p>
        </p:txBody>
      </p:sp>
      <p:sp>
        <p:nvSpPr>
          <p:cNvPr id="32770" name="Content Placeholder 31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Why: blocking operations; threads (execution sequences) so that only one thread is blocked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Per-request thread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problem: large # of threads and their creations/deletions may let overhead grow out of control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Thread pool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Design 1: Service threads compete on the welcome socket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Design 2: Service threads and the main thread coordinate on the shared queue</a:t>
            </a:r>
          </a:p>
          <a:p>
            <a:pPr lvl="3"/>
            <a:r>
              <a:rPr lang="en-US" altLang="x-none" dirty="0">
                <a:latin typeface="Comic Sans MS" charset="0"/>
                <a:ea typeface="ＭＳ Ｐゴシック" charset="-128"/>
              </a:rPr>
              <a:t>polling (busy wait)</a:t>
            </a:r>
          </a:p>
          <a:p>
            <a:pPr lvl="3"/>
            <a:r>
              <a:rPr lang="en-US" altLang="x-none" dirty="0">
                <a:latin typeface="Comic Sans MS" charset="0"/>
                <a:ea typeface="ＭＳ Ｐゴシック" charset="-128"/>
              </a:rPr>
              <a:t>suspension: wait/notify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4B258-8414-8945-AEEA-BD3C142B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0" y="6324600"/>
            <a:ext cx="3956050" cy="455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F50EE2C-3DCF-104F-AE91-B1E21EDE6A8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28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Asynchronous Initiation and Callback</a:t>
            </a:r>
            <a:r>
              <a:rPr lang="en-US" altLang="zh-CN" sz="3200" dirty="0">
                <a:ea typeface="ＭＳ Ｐゴシック" charset="-128"/>
              </a:rPr>
              <a:t>:</a:t>
            </a:r>
            <a:r>
              <a:rPr lang="zh-CN" altLang="en-US" sz="3200" dirty="0">
                <a:ea typeface="ＭＳ Ｐゴシック" charset="-128"/>
              </a:rPr>
              <a:t> </a:t>
            </a:r>
            <a:r>
              <a:rPr lang="en-US" altLang="x-none" sz="3200" dirty="0">
                <a:ea typeface="ＭＳ Ｐゴシック" charset="-128"/>
              </a:rPr>
              <a:t>Basic Idea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pPr marL="512762" indent="-457200">
              <a:buFont typeface="Wingdings" pitchFamily="2" charset="2"/>
              <a:buChar char="q"/>
              <a:defRPr/>
            </a:pPr>
            <a:r>
              <a:rPr lang="en-US" sz="2400" dirty="0"/>
              <a:t>Issue of only peek:</a:t>
            </a:r>
          </a:p>
          <a:p>
            <a:pPr marL="912812" lvl="1" indent="-457200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Cannot handle initiation calls (e.g., read file, initiate a connection by a network client)</a:t>
            </a:r>
          </a:p>
          <a:p>
            <a:pPr marL="912812" lvl="1" indent="-457200">
              <a:defRPr/>
            </a:pPr>
            <a:endParaRPr lang="en-US" sz="2000" dirty="0"/>
          </a:p>
          <a:p>
            <a:pPr marL="512762" indent="-457200">
              <a:buFont typeface="Wingdings" pitchFamily="2" charset="2"/>
              <a:buChar char="q"/>
              <a:defRPr/>
            </a:pPr>
            <a:r>
              <a:rPr lang="en-US" sz="2400" dirty="0"/>
              <a:t>Idea: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asynchronous initiation </a:t>
            </a:r>
            <a:r>
              <a:rPr lang="en-US" sz="2400" dirty="0"/>
              <a:t>(e.g., </a:t>
            </a:r>
            <a:r>
              <a:rPr lang="en-US" sz="2400" dirty="0" err="1"/>
              <a:t>aio_read</a:t>
            </a:r>
            <a:r>
              <a:rPr lang="en-US" sz="2400" dirty="0"/>
              <a:t>) and program specified </a:t>
            </a:r>
            <a:r>
              <a:rPr lang="en-US" sz="2400" dirty="0">
                <a:solidFill>
                  <a:srgbClr val="C00000"/>
                </a:solidFill>
              </a:rPr>
              <a:t>completion handler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(callback)</a:t>
            </a:r>
          </a:p>
          <a:p>
            <a:pPr marL="912812" lvl="1" indent="-457200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Also referred to as </a:t>
            </a:r>
            <a:r>
              <a:rPr lang="en-US" sz="2000" dirty="0">
                <a:solidFill>
                  <a:srgbClr val="C00000"/>
                </a:solidFill>
              </a:rPr>
              <a:t>proactive</a:t>
            </a:r>
            <a:r>
              <a:rPr lang="en-US" sz="2000" dirty="0"/>
              <a:t> (</a:t>
            </a:r>
            <a:r>
              <a:rPr lang="en-US" sz="2000" dirty="0" err="1"/>
              <a:t>Proactor</a:t>
            </a:r>
            <a:r>
              <a:rPr lang="en-US" sz="2000" dirty="0"/>
              <a:t>) nonblocking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187950" y="6402388"/>
            <a:ext cx="3956050" cy="455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9A11B4E-11FA-8145-B9C7-EB2B70CAA5E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40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22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5C9F4C-E23D-5D48-A325-7F9E6EEC2C7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41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High performance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Thread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Asynchronous design</a:t>
            </a:r>
          </a:p>
          <a:p>
            <a:pPr lvl="2"/>
            <a:r>
              <a:rPr lang="en-US" altLang="x-none" dirty="0">
                <a:ea typeface="宋体" charset="-122"/>
              </a:rPr>
              <a:t>Overview</a:t>
            </a:r>
          </a:p>
          <a:p>
            <a:pPr lvl="2"/>
            <a:r>
              <a:rPr lang="en-US" altLang="x-none" dirty="0">
                <a:ea typeface="宋体" charset="-122"/>
              </a:rPr>
              <a:t>Multiplexed (selected),  reactive programming</a:t>
            </a:r>
          </a:p>
          <a:p>
            <a:pPr lvl="2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宋体" charset="-122"/>
              </a:rPr>
              <a:t>Asynchronous, proactive programming (asynchronous channel + future/completion handler)</a:t>
            </a:r>
          </a:p>
        </p:txBody>
      </p:sp>
    </p:spTree>
    <p:extLst>
      <p:ext uri="{BB962C8B-B14F-4D97-AF65-F5344CB8AC3E}">
        <p14:creationId xmlns:p14="http://schemas.microsoft.com/office/powerpoint/2010/main" val="25398040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Asynchronous Channel using Future/Completion Handler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82000" cy="4724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Java 7 introduces </a:t>
            </a:r>
            <a:r>
              <a:rPr lang="en-US" altLang="x-none" dirty="0" err="1">
                <a:ea typeface="ＭＳ Ｐゴシック" charset="-128"/>
              </a:rPr>
              <a:t>ASynchronousServerSocketChannel</a:t>
            </a:r>
            <a:r>
              <a:rPr lang="en-US" altLang="x-none" dirty="0">
                <a:ea typeface="ＭＳ Ｐゴシック" charset="-128"/>
              </a:rPr>
              <a:t> and </a:t>
            </a:r>
            <a:r>
              <a:rPr lang="en-US" altLang="x-none" dirty="0" err="1">
                <a:ea typeface="ＭＳ Ｐゴシック" charset="-128"/>
              </a:rPr>
              <a:t>ASynchornousSocketChannel</a:t>
            </a:r>
            <a:r>
              <a:rPr lang="en-US" altLang="x-none" dirty="0">
                <a:ea typeface="ＭＳ Ｐゴシック" charset="-128"/>
              </a:rPr>
              <a:t> beyond </a:t>
            </a:r>
            <a:r>
              <a:rPr lang="en-US" altLang="x-none" dirty="0" err="1">
                <a:ea typeface="ＭＳ Ｐゴシック" charset="-128"/>
              </a:rPr>
              <a:t>ServerSocketChannel</a:t>
            </a:r>
            <a:r>
              <a:rPr lang="en-US" altLang="x-none" dirty="0">
                <a:ea typeface="ＭＳ Ｐゴシック" charset="-128"/>
              </a:rPr>
              <a:t> and </a:t>
            </a:r>
            <a:r>
              <a:rPr lang="en-US" altLang="x-none" dirty="0" err="1">
                <a:ea typeface="ＭＳ Ｐゴシック" charset="-128"/>
              </a:rPr>
              <a:t>SocketChannel</a:t>
            </a:r>
            <a:r>
              <a:rPr lang="en-US" altLang="x-none" dirty="0">
                <a:ea typeface="ＭＳ Ｐゴシック" charset="-128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accept, connect, read, write return Futures or have a callback. Selectors are not used</a:t>
            </a: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99A9B64-744D-AD40-96FA-F58734609C4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8068" name="Rectangle 1"/>
          <p:cNvSpPr>
            <a:spLocks noChangeArrowheads="1"/>
          </p:cNvSpPr>
          <p:nvPr/>
        </p:nvSpPr>
        <p:spPr bwMode="auto">
          <a:xfrm>
            <a:off x="609600" y="4572000"/>
            <a:ext cx="807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00"/>
                </a:solidFill>
              </a:rPr>
              <a:t>https://docs.oracle.com/javase/7/docs/api/java/nio/channels/AsynchronousServerSocketChannel.html</a:t>
            </a:r>
          </a:p>
        </p:txBody>
      </p:sp>
      <p:sp>
        <p:nvSpPr>
          <p:cNvPr id="88069" name="Rectangle 3"/>
          <p:cNvSpPr>
            <a:spLocks noChangeArrowheads="1"/>
          </p:cNvSpPr>
          <p:nvPr/>
        </p:nvSpPr>
        <p:spPr bwMode="auto">
          <a:xfrm>
            <a:off x="609600" y="5638800"/>
            <a:ext cx="769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00"/>
                </a:solidFill>
              </a:rPr>
              <a:t>https://docs.oracle.com/javase/7/docs/api/java/nio/channels/AsynchronousSocketChannel.html</a:t>
            </a:r>
          </a:p>
        </p:txBody>
      </p:sp>
    </p:spTree>
    <p:extLst>
      <p:ext uri="{BB962C8B-B14F-4D97-AF65-F5344CB8AC3E}">
        <p14:creationId xmlns:p14="http://schemas.microsoft.com/office/powerpoint/2010/main" val="919852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638800"/>
            <a:ext cx="7772400" cy="609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hlinkClick r:id="rId2"/>
              </a:rPr>
              <a:t>https://docs.oracle.com/javase/8/docs/api/java/nio/channels/package-summary.html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43</a:t>
            </a:fld>
            <a:endParaRPr lang="en-US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45289"/>
              </p:ext>
            </p:extLst>
          </p:nvPr>
        </p:nvGraphicFramePr>
        <p:xfrm>
          <a:off x="685800" y="1722120"/>
          <a:ext cx="7772400" cy="356616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Asynchronous I/O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4A6782"/>
                          </a:solidFill>
                          <a:effectLst/>
                          <a:hlinkClick r:id="rId3" tooltip="class in java.nio.channels"/>
                        </a:rPr>
                        <a:t>AsynchronousFileChannel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 asynchronous channel for reading, writing, and manipulating a file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4" tooltip="class in java.nio.channels"/>
                        </a:rPr>
                        <a:t>AsynchronousSocketChannel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 asynchronous channel to a stream-oriented connecting socket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5" tooltip="class in java.nio.channels"/>
                        </a:rPr>
                        <a:t>AsynchronousServerSocketChannel</a:t>
                      </a:r>
                      <a:r>
                        <a:rPr lang="en-US"/>
                        <a:t> 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 asynchronous channel to a stream-oriented listening socket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6" tooltip="interface in java.nio.channels"/>
                        </a:rPr>
                        <a:t>CompletionHandler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handler for consuming the result of an asynchronous operation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4A6782"/>
                          </a:solidFill>
                          <a:effectLst/>
                          <a:hlinkClick r:id="rId7" tooltip="class in java.nio.channels"/>
                        </a:rPr>
                        <a:t>AsynchronousChannelGroup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grouping of asynchronous channels for the purpose of resource sharing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811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Async</a:t>
            </a:r>
            <a:r>
              <a:rPr lang="en-US" dirty="0"/>
              <a:t> Calls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15593"/>
              </p:ext>
            </p:extLst>
          </p:nvPr>
        </p:nvGraphicFramePr>
        <p:xfrm>
          <a:off x="533400" y="1658829"/>
          <a:ext cx="8267700" cy="1115060"/>
        </p:xfrm>
        <a:graphic>
          <a:graphicData uri="http://schemas.openxmlformats.org/drawingml/2006/table">
            <a:tbl>
              <a:tblPr/>
              <a:tblGrid>
                <a:gridCol w="3148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abstract 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2" tooltip="interface in java.util.concurrent"/>
                        </a:rPr>
                        <a:t>Future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3" tooltip="class in java.nio.channels"/>
                        </a:rPr>
                        <a:t>AsynchronousSocketChannel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4"/>
                        </a:rPr>
                        <a:t>accept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(): 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Accepts a connection.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abstract &lt;A&gt; void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5"/>
                        </a:rPr>
                        <a:t>accept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(A attachment, 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6" tooltip="interface in java.nio.channels"/>
                        </a:rPr>
                        <a:t>CompletionHandler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3" tooltip="class in java.nio.channels"/>
                        </a:rPr>
                        <a:t>AsynchronousSocketChannel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,? super A&gt; handler): 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Accepts a connection.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44</a:t>
            </a:fld>
            <a:endParaRPr lang="en-US" altLang="x-none"/>
          </a:p>
        </p:txBody>
      </p:sp>
      <p:sp>
        <p:nvSpPr>
          <p:cNvPr id="6" name="Rectangle 5"/>
          <p:cNvSpPr/>
          <p:nvPr/>
        </p:nvSpPr>
        <p:spPr>
          <a:xfrm>
            <a:off x="419100" y="5684103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https://</a:t>
            </a:r>
            <a:r>
              <a:rPr lang="en-US" dirty="0" err="1">
                <a:solidFill>
                  <a:srgbClr val="000000"/>
                </a:solidFill>
              </a:rPr>
              <a:t>docs.oracle.com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javase</a:t>
            </a:r>
            <a:r>
              <a:rPr lang="en-US" dirty="0">
                <a:solidFill>
                  <a:srgbClr val="000000"/>
                </a:solidFill>
              </a:rPr>
              <a:t>/8/docs/</a:t>
            </a:r>
            <a:r>
              <a:rPr lang="en-US" dirty="0" err="1">
                <a:solidFill>
                  <a:srgbClr val="000000"/>
                </a:solidFill>
              </a:rPr>
              <a:t>api</a:t>
            </a:r>
            <a:r>
              <a:rPr lang="en-US" dirty="0">
                <a:solidFill>
                  <a:srgbClr val="000000"/>
                </a:solidFill>
              </a:rPr>
              <a:t>/java/</a:t>
            </a:r>
            <a:r>
              <a:rPr lang="en-US" dirty="0" err="1">
                <a:solidFill>
                  <a:srgbClr val="000000"/>
                </a:solidFill>
              </a:rPr>
              <a:t>nio</a:t>
            </a:r>
            <a:r>
              <a:rPr lang="en-US" dirty="0">
                <a:solidFill>
                  <a:srgbClr val="000000"/>
                </a:solidFill>
              </a:rPr>
              <a:t>/channels/</a:t>
            </a:r>
            <a:r>
              <a:rPr lang="en-US" dirty="0" err="1">
                <a:solidFill>
                  <a:srgbClr val="000000"/>
                </a:solidFill>
              </a:rPr>
              <a:t>AsynchronousServerSocketChannel.html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3400" y="3429000"/>
          <a:ext cx="8153400" cy="2059940"/>
        </p:xfrm>
        <a:graphic>
          <a:graphicData uri="http://schemas.openxmlformats.org/drawingml/2006/table">
            <a:tbl>
              <a:tblPr/>
              <a:tblGrid>
                <a:gridCol w="2683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abstract 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2" tooltip="interface in java.util.concurrent"/>
                        </a:rPr>
                        <a:t>Future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7" tooltip="class in java.lang"/>
                        </a:rPr>
                        <a:t>Integer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8"/>
                        </a:rPr>
                        <a:t>read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9" tooltip="class in java.nio"/>
                        </a:rPr>
                        <a:t>ByteBuffer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dst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): </a:t>
                      </a:r>
                      <a:r>
                        <a:rPr lang="en-US" dirty="0">
                          <a:solidFill>
                            <a:srgbClr val="474747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Reads a sequence of bytes from this channel into the given buffer.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abstract &lt;A&gt; void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10"/>
                        </a:rPr>
                        <a:t>read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9" tooltip="class in java.nio"/>
                        </a:rPr>
                        <a:t>ByteBuffer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[] 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dsts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offset, 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length, long 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timeout,</a:t>
                      </a:r>
                      <a:r>
                        <a:rPr lang="en-US" b="1" u="none" strike="noStrike" dirty="0" err="1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11" tooltip="enum in java.util.concurrent"/>
                        </a:rPr>
                        <a:t>TimeUnit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unit, A attachment, 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6" tooltip="interface in java.nio.channels"/>
                        </a:rPr>
                        <a:t>CompletionHandler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12" tooltip="class in java.lang"/>
                        </a:rPr>
                        <a:t>Long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,? super A&gt; handler): </a:t>
                      </a:r>
                      <a:r>
                        <a:rPr lang="en-US" dirty="0">
                          <a:solidFill>
                            <a:srgbClr val="474747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Reads a sequence of bytes from this channel into a subsequence of the given buffers.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779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ChangeArrowheads="1"/>
          </p:cNvSpPr>
          <p:nvPr/>
        </p:nvSpPr>
        <p:spPr bwMode="auto">
          <a:xfrm>
            <a:off x="152400" y="533400"/>
            <a:ext cx="4191000" cy="624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SocketAddress address 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   = new InetSocketAddress(args[0], port);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AsynchronousSocketChannel client 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  =  AsynchronousSocketChannel.open();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Future&lt;Void&gt; connected 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  = client.connect(address);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ByteBuffer buffer = ByteBuffer.allocate(100);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wait for the connection to finish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connected.get();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read from the connection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Future&lt;Integer&gt; future = client.read(buffer);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do other things...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wait for the read to finish...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future.get();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flip and drain the buffer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buffer.flip();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WritableByteChannel out 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   = Channels.newChannel(System.out);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out.write(buffer);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419600" y="533400"/>
            <a:ext cx="4724400" cy="6124754"/>
            <a:chOff x="4419600" y="533400"/>
            <a:chExt cx="4724400" cy="6124754"/>
          </a:xfrm>
        </p:grpSpPr>
        <p:sp>
          <p:nvSpPr>
            <p:cNvPr id="90115" name="Rectangle 5"/>
            <p:cNvSpPr>
              <a:spLocks noChangeArrowheads="1"/>
            </p:cNvSpPr>
            <p:nvPr/>
          </p:nvSpPr>
          <p:spPr bwMode="auto">
            <a:xfrm>
              <a:off x="4495800" y="533400"/>
              <a:ext cx="4572000" cy="61247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class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LineHandler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implements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CompletionHandler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&lt;Integer,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&gt; {</a:t>
              </a:r>
            </a:p>
            <a:p>
              <a:pPr eaLnBrk="1" hangingPunct="1"/>
              <a:endParaRPr lang="en-US" altLang="x-none" sz="1400" dirty="0">
                <a:solidFill>
                  <a:srgbClr val="000000"/>
                </a:solidFill>
              </a:endParaRP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@Override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public void completed(Integer result,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buffer) {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buffer.flip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WritableByteChannel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out </a:t>
              </a:r>
              <a:br>
                <a:rPr lang="en-US" altLang="x-none" sz="1400" dirty="0">
                  <a:solidFill>
                    <a:srgbClr val="000000"/>
                  </a:solidFill>
                </a:rPr>
              </a:br>
              <a:r>
                <a:rPr lang="en-US" altLang="x-none" sz="1400" dirty="0">
                  <a:solidFill>
                    <a:srgbClr val="000000"/>
                  </a:solidFill>
                </a:rPr>
                <a:t>         =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Channels.newChannel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System.out</a:t>
              </a:r>
              <a:r>
                <a:rPr lang="en-US" altLang="x-none" sz="1400" dirty="0">
                  <a:solidFill>
                    <a:srgbClr val="000000"/>
                  </a:solidFill>
                </a:rPr>
                <a:t>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try {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out.write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(buffer);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} catch (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IOException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ex) {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System.err.println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(ex);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}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}</a:t>
              </a:r>
            </a:p>
            <a:p>
              <a:pPr eaLnBrk="1" hangingPunct="1"/>
              <a:endParaRPr lang="en-US" altLang="x-none" sz="1400" dirty="0">
                <a:solidFill>
                  <a:srgbClr val="000000"/>
                </a:solidFill>
              </a:endParaRP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@Override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public void failed(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Throwable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ex, </a:t>
              </a:r>
              <a:br>
                <a:rPr lang="en-US" altLang="x-none" sz="1400" dirty="0">
                  <a:solidFill>
                    <a:srgbClr val="000000"/>
                  </a:solidFill>
                </a:rPr>
              </a:br>
              <a:r>
                <a:rPr lang="en-US" altLang="x-none" sz="1400" dirty="0">
                  <a:solidFill>
                    <a:srgbClr val="000000"/>
                  </a:solidFill>
                </a:rPr>
                <a:t>                         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attachment) {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System.err.println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ex.getMessage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());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}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}</a:t>
              </a:r>
            </a:p>
            <a:p>
              <a:pPr eaLnBrk="1" hangingPunct="1"/>
              <a:endParaRPr lang="en-US" altLang="x-none" sz="1400" dirty="0">
                <a:solidFill>
                  <a:srgbClr val="000000"/>
                </a:solidFill>
              </a:endParaRPr>
            </a:p>
            <a:p>
              <a:pPr eaLnBrk="1" hangingPunct="1"/>
              <a:r>
                <a:rPr lang="en-US" altLang="x-none" sz="16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600" dirty="0">
                  <a:solidFill>
                    <a:srgbClr val="000000"/>
                  </a:solidFill>
                </a:rPr>
                <a:t> buffer = </a:t>
              </a:r>
              <a:r>
                <a:rPr lang="en-US" altLang="x-none" sz="1600" dirty="0" err="1">
                  <a:solidFill>
                    <a:srgbClr val="000000"/>
                  </a:solidFill>
                </a:rPr>
                <a:t>ByteBuffer.allocate</a:t>
              </a:r>
              <a:r>
                <a:rPr lang="en-US" altLang="x-none" sz="1600" dirty="0">
                  <a:solidFill>
                    <a:srgbClr val="000000"/>
                  </a:solidFill>
                </a:rPr>
                <a:t>(100);</a:t>
              </a:r>
            </a:p>
            <a:p>
              <a:pPr eaLnBrk="1" hangingPunct="1"/>
              <a:r>
                <a:rPr lang="en-US" altLang="x-none" sz="1600" dirty="0" err="1">
                  <a:solidFill>
                    <a:srgbClr val="000000"/>
                  </a:solidFill>
                </a:rPr>
                <a:t>CompletionHandler</a:t>
              </a:r>
              <a:r>
                <a:rPr lang="en-US" altLang="x-none" sz="1600" dirty="0">
                  <a:solidFill>
                    <a:srgbClr val="000000"/>
                  </a:solidFill>
                </a:rPr>
                <a:t>&lt;Integer, </a:t>
              </a:r>
              <a:r>
                <a:rPr lang="en-US" altLang="x-none" sz="16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600" dirty="0">
                  <a:solidFill>
                    <a:srgbClr val="000000"/>
                  </a:solidFill>
                </a:rPr>
                <a:t>&gt; </a:t>
              </a:r>
              <a:br>
                <a:rPr lang="en-US" altLang="x-none" sz="1600" dirty="0">
                  <a:solidFill>
                    <a:srgbClr val="000000"/>
                  </a:solidFill>
                </a:rPr>
              </a:br>
              <a:r>
                <a:rPr lang="en-US" altLang="x-none" sz="1600" dirty="0">
                  <a:solidFill>
                    <a:srgbClr val="000000"/>
                  </a:solidFill>
                </a:rPr>
                <a:t>        handler = new </a:t>
              </a:r>
              <a:r>
                <a:rPr lang="en-US" altLang="x-none" sz="1600" dirty="0" err="1">
                  <a:solidFill>
                    <a:srgbClr val="000000"/>
                  </a:solidFill>
                </a:rPr>
                <a:t>LineHandler</a:t>
              </a:r>
              <a:r>
                <a:rPr lang="en-US" altLang="x-none" sz="1600" dirty="0">
                  <a:solidFill>
                    <a:srgbClr val="000000"/>
                  </a:solidFill>
                </a:rPr>
                <a:t>();</a:t>
              </a:r>
            </a:p>
            <a:p>
              <a:pPr eaLnBrk="1" hangingPunct="1"/>
              <a:r>
                <a:rPr lang="en-US" altLang="x-none" sz="1600" dirty="0" err="1">
                  <a:solidFill>
                    <a:srgbClr val="000000"/>
                  </a:solidFill>
                </a:rPr>
                <a:t>channel.read</a:t>
              </a:r>
              <a:r>
                <a:rPr lang="en-US" altLang="x-none" sz="1600" dirty="0">
                  <a:solidFill>
                    <a:srgbClr val="000000"/>
                  </a:solidFill>
                </a:rPr>
                <a:t>(buffer, buffer, handler);</a:t>
              </a:r>
            </a:p>
          </p:txBody>
        </p:sp>
        <p:sp>
          <p:nvSpPr>
            <p:cNvPr id="90116" name="Rectangle 6"/>
            <p:cNvSpPr>
              <a:spLocks noChangeArrowheads="1"/>
            </p:cNvSpPr>
            <p:nvPr/>
          </p:nvSpPr>
          <p:spPr bwMode="auto">
            <a:xfrm>
              <a:off x="4419600" y="5410200"/>
              <a:ext cx="4724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371600" y="71735"/>
            <a:ext cx="1074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9394" y="71735"/>
            <a:ext cx="2824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CompletionHandler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8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/>
              <a:t>Asynchronous Channel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Asynchronous is typically based on Thread pool. If you are curious on its implementation, please read 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/java/</a:t>
            </a:r>
            <a:r>
              <a:rPr lang="en-US" dirty="0" err="1"/>
              <a:t>nio</a:t>
            </a:r>
            <a:r>
              <a:rPr lang="en-US" dirty="0"/>
              <a:t>/channels/</a:t>
            </a:r>
            <a:r>
              <a:rPr lang="en-US" dirty="0" err="1"/>
              <a:t>AsynchronousChannelGroup.html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46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779175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934200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x-none" sz="3600" dirty="0">
                <a:ea typeface="ＭＳ Ｐゴシック" charset="-128"/>
              </a:rPr>
              <a:t>Summary: Event-Driven </a:t>
            </a:r>
            <a:r>
              <a:rPr lang="en-US" altLang="x-none" sz="3600">
                <a:ea typeface="ＭＳ Ｐゴシック" charset="-128"/>
              </a:rPr>
              <a:t>(Asynchronous) Programming</a:t>
            </a:r>
            <a:endParaRPr lang="en-US" altLang="x-none" sz="3600" dirty="0">
              <a:ea typeface="ＭＳ Ｐゴシック" charset="-128"/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62400"/>
            <a:ext cx="82296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Advantages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Single address space for ease of sharing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No synchronization/thread overhead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Many examples: Click router, Flash web server, TP Monitors, NOX controller, Google Chrome (</a:t>
            </a:r>
            <a:r>
              <a:rPr lang="en-US" altLang="zh-CN" sz="2400" dirty="0" err="1">
                <a:ea typeface="宋体" charset="-122"/>
              </a:rPr>
              <a:t>libevent</a:t>
            </a:r>
            <a:r>
              <a:rPr lang="en-US" altLang="zh-CN" sz="2400" dirty="0">
                <a:ea typeface="宋体" charset="-122"/>
              </a:rPr>
              <a:t>), Dropbox (</a:t>
            </a:r>
            <a:r>
              <a:rPr lang="en-US" altLang="zh-CN" sz="2400" dirty="0" err="1">
                <a:ea typeface="宋体" charset="-122"/>
              </a:rPr>
              <a:t>libevent</a:t>
            </a:r>
            <a:r>
              <a:rPr lang="en-US" altLang="zh-CN" sz="2400" dirty="0">
                <a:ea typeface="宋体" charset="-122"/>
              </a:rPr>
              <a:t>), …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1E4EEEB-4A84-5946-B86E-8B2195117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</p:spPr>
        <p:txBody>
          <a:bodyPr/>
          <a:lstStyle/>
          <a:p>
            <a:fld id="{F7D0EFB2-9129-5843-ACEC-231FCF9C3FBF}" type="slidenum">
              <a:rPr lang="en-US" altLang="x-none" smtClean="0"/>
              <a:pPr/>
              <a:t>47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8535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Problems of Event-Driven Server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Obscure control flow for programmers and tools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Difficult to engineer, modularize, and tune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Difficult for performance/failure isolation between FSMs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5" r="57143" b="19687"/>
          <a:stretch/>
        </p:blipFill>
        <p:spPr bwMode="auto">
          <a:xfrm>
            <a:off x="5297774" y="4724400"/>
            <a:ext cx="2971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D97C6A8-7519-954F-9935-C454F127F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</p:spPr>
        <p:txBody>
          <a:bodyPr/>
          <a:lstStyle/>
          <a:p>
            <a:fld id="{F7D0EFB2-9129-5843-ACEC-231FCF9C3FBF}" type="slidenum">
              <a:rPr lang="en-US" altLang="x-none" smtClean="0"/>
              <a:pPr/>
              <a:t>48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03204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Summary: Architecture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Architectures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Multi threads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Asynchronous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Hybrid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Assigned reading: SEDA</a:t>
            </a:r>
          </a:p>
          <a:p>
            <a:pPr lvl="2"/>
            <a:r>
              <a:rPr lang="en-US" altLang="x-none" dirty="0" err="1">
                <a:ea typeface="ＭＳ Ｐゴシック" charset="-128"/>
              </a:rPr>
              <a:t>Netty</a:t>
            </a:r>
            <a:r>
              <a:rPr lang="en-US" altLang="x-none" dirty="0">
                <a:ea typeface="ＭＳ Ｐゴシック" charset="-128"/>
              </a:rPr>
              <a:t> design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B8E032F-F9A6-9744-B401-95C8AFBBC13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8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Recap: Program Correctness Analysis</a:t>
            </a:r>
          </a:p>
        </p:txBody>
      </p:sp>
      <p:sp>
        <p:nvSpPr>
          <p:cNvPr id="140290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Safety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consistency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app requirement, e.g., </a:t>
            </a:r>
            <a:r>
              <a:rPr lang="en-US" altLang="x-none" dirty="0" err="1">
                <a:ea typeface="ＭＳ Ｐゴシック" charset="-128"/>
              </a:rPr>
              <a:t>Q.remove</a:t>
            </a:r>
            <a:r>
              <a:rPr lang="en-US" altLang="x-none" dirty="0">
                <a:ea typeface="ＭＳ Ｐゴシック" charset="-128"/>
              </a:rPr>
              <a:t>() is not on an empty queue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Liveness (progress)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main thread can always add to 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every connection in Q will be processed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Fairness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For example, in some settings, a designer may want the threads to share load equally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0DEE25-0299-9D44-A84E-82080DE3330A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5616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Summary: The High-Performance Network Servers Journey</a:t>
            </a:r>
          </a:p>
        </p:txBody>
      </p:sp>
      <p:sp>
        <p:nvSpPr>
          <p:cNvPr id="102402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Avoid blocking (so that we can reach bottleneck throughput)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Introduce threads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Limit unlimited thread overhead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Thread pool, </a:t>
            </a:r>
            <a:r>
              <a:rPr lang="en-US" altLang="x-none" sz="2000" dirty="0" err="1">
                <a:ea typeface="ＭＳ Ｐゴシック" charset="-128"/>
              </a:rPr>
              <a:t>async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io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Coordinating data access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synchronization (lock, synchronized)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Coordinating behavior: avoid busy-wait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wait/notify; select FSM, Future/Listener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Extensibility/robustness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language support/design for interfaces</a:t>
            </a: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46A09E6-E5AD-F041-AAEE-D1BD19E3957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10240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667000"/>
            <a:ext cx="25019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272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Beyond Class: Design Patterns</a:t>
            </a: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We have seen Java as an example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C++ and C# can be quite similar. For C++ and general design patterns: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http://</a:t>
            </a:r>
            <a:r>
              <a:rPr lang="en-US" altLang="x-none" dirty="0" err="1">
                <a:ea typeface="ＭＳ Ｐゴシック" charset="-128"/>
              </a:rPr>
              <a:t>www.cs.wustl.edu</a:t>
            </a:r>
            <a:r>
              <a:rPr lang="en-US" altLang="x-none" dirty="0">
                <a:ea typeface="ＭＳ Ｐゴシック" charset="-128"/>
              </a:rPr>
              <a:t>/~</a:t>
            </a:r>
            <a:r>
              <a:rPr lang="en-US" altLang="x-none" dirty="0" err="1">
                <a:ea typeface="ＭＳ Ｐゴシック" charset="-128"/>
              </a:rPr>
              <a:t>schmidt</a:t>
            </a:r>
            <a:r>
              <a:rPr lang="en-US" altLang="x-none" dirty="0">
                <a:ea typeface="ＭＳ Ｐゴシック" charset="-128"/>
              </a:rPr>
              <a:t>/PDF/OOCP-tutorial4.pdf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http://</a:t>
            </a:r>
            <a:r>
              <a:rPr lang="en-US" altLang="x-none" sz="2000" dirty="0" err="1">
                <a:ea typeface="ＭＳ Ｐゴシック" charset="-128"/>
              </a:rPr>
              <a:t>www.stal.de</a:t>
            </a:r>
            <a:r>
              <a:rPr lang="en-US" altLang="x-none" sz="2000" dirty="0">
                <a:ea typeface="ＭＳ Ｐゴシック" charset="-128"/>
              </a:rPr>
              <a:t>/Downloads/ADC2004/pra03.pdf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BCB2997-D03F-0B44-9328-4948BD39A74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863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 dirty="0">
                <a:ea typeface="ＭＳ Ｐゴシック" charset="-128"/>
              </a:rPr>
              <a:t>Recap: Best Server Design Limited Only 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by Resource Bottleneck</a:t>
            </a:r>
          </a:p>
        </p:txBody>
      </p:sp>
      <p:grpSp>
        <p:nvGrpSpPr>
          <p:cNvPr id="35842" name="Group 5"/>
          <p:cNvGrpSpPr>
            <a:grpSpLocks/>
          </p:cNvGrpSpPr>
          <p:nvPr/>
        </p:nvGrpSpPr>
        <p:grpSpPr bwMode="auto">
          <a:xfrm>
            <a:off x="6637338" y="5461000"/>
            <a:ext cx="1912937" cy="1044575"/>
            <a:chOff x="767" y="2887"/>
            <a:chExt cx="864" cy="472"/>
          </a:xfrm>
        </p:grpSpPr>
        <p:grpSp>
          <p:nvGrpSpPr>
            <p:cNvPr id="35902" name="Group 6"/>
            <p:cNvGrpSpPr>
              <a:grpSpLocks/>
            </p:cNvGrpSpPr>
            <p:nvPr/>
          </p:nvGrpSpPr>
          <p:grpSpPr bwMode="auto">
            <a:xfrm>
              <a:off x="977" y="2913"/>
              <a:ext cx="121" cy="78"/>
              <a:chOff x="3776" y="3429"/>
              <a:chExt cx="274" cy="109"/>
            </a:xfrm>
          </p:grpSpPr>
          <p:sp>
            <p:nvSpPr>
              <p:cNvPr id="35919" name="Rectangle 7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0" name="Rectangle 8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1" name="Rectangle 9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2" name="Line 10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3" name="Line 11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903" name="Group 12"/>
            <p:cNvGrpSpPr>
              <a:grpSpLocks/>
            </p:cNvGrpSpPr>
            <p:nvPr/>
          </p:nvGrpSpPr>
          <p:grpSpPr bwMode="auto">
            <a:xfrm flipH="1">
              <a:off x="1334" y="3256"/>
              <a:ext cx="121" cy="78"/>
              <a:chOff x="3776" y="3429"/>
              <a:chExt cx="274" cy="109"/>
            </a:xfrm>
          </p:grpSpPr>
          <p:sp>
            <p:nvSpPr>
              <p:cNvPr id="35914" name="Rectangle 13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5" name="Rectangle 14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6" name="Rectangle 15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7" name="Line 16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8" name="Line 17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904" name="Line 18"/>
            <p:cNvSpPr>
              <a:spLocks noChangeShapeType="1"/>
            </p:cNvSpPr>
            <p:nvPr/>
          </p:nvSpPr>
          <p:spPr bwMode="auto">
            <a:xfrm flipH="1">
              <a:off x="1247" y="3294"/>
              <a:ext cx="8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05" name="Oval 19"/>
            <p:cNvSpPr>
              <a:spLocks noChangeArrowheads="1"/>
            </p:cNvSpPr>
            <p:nvPr/>
          </p:nvSpPr>
          <p:spPr bwMode="auto">
            <a:xfrm flipH="1">
              <a:off x="1152" y="3230"/>
              <a:ext cx="128" cy="1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cxnSp>
          <p:nvCxnSpPr>
            <p:cNvPr id="35906" name="AutoShape 20"/>
            <p:cNvCxnSpPr>
              <a:cxnSpLocks noChangeShapeType="1"/>
              <a:stCxn id="35913" idx="6"/>
            </p:cNvCxnSpPr>
            <p:nvPr/>
          </p:nvCxnSpPr>
          <p:spPr bwMode="auto">
            <a:xfrm>
              <a:off x="1280" y="2952"/>
              <a:ext cx="262" cy="13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7" name="AutoShape 21"/>
            <p:cNvCxnSpPr>
              <a:cxnSpLocks noChangeShapeType="1"/>
            </p:cNvCxnSpPr>
            <p:nvPr/>
          </p:nvCxnSpPr>
          <p:spPr bwMode="auto">
            <a:xfrm rot="10800000" flipV="1">
              <a:off x="1403" y="3178"/>
              <a:ext cx="138" cy="116"/>
            </a:xfrm>
            <a:prstGeom prst="bentConnector3">
              <a:avLst>
                <a:gd name="adj1" fmla="val -2176"/>
              </a:avLst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8" name="AutoShape 22"/>
            <p:cNvCxnSpPr>
              <a:cxnSpLocks noChangeShapeType="1"/>
              <a:stCxn id="35905" idx="6"/>
            </p:cNvCxnSpPr>
            <p:nvPr/>
          </p:nvCxnSpPr>
          <p:spPr bwMode="auto">
            <a:xfrm rot="10800000">
              <a:off x="864" y="3171"/>
              <a:ext cx="288" cy="12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9" name="AutoShape 23"/>
            <p:cNvCxnSpPr>
              <a:cxnSpLocks noChangeShapeType="1"/>
              <a:endCxn id="35919" idx="1"/>
            </p:cNvCxnSpPr>
            <p:nvPr/>
          </p:nvCxnSpPr>
          <p:spPr bwMode="auto">
            <a:xfrm rot="-5400000">
              <a:off x="882" y="2934"/>
              <a:ext cx="130" cy="16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10" name="Rectangle 24"/>
            <p:cNvSpPr>
              <a:spLocks noChangeArrowheads="1"/>
            </p:cNvSpPr>
            <p:nvPr/>
          </p:nvSpPr>
          <p:spPr bwMode="auto">
            <a:xfrm>
              <a:off x="767" y="3082"/>
              <a:ext cx="176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35911" name="Rectangle 25"/>
            <p:cNvSpPr>
              <a:spLocks noChangeArrowheads="1"/>
            </p:cNvSpPr>
            <p:nvPr/>
          </p:nvSpPr>
          <p:spPr bwMode="auto">
            <a:xfrm>
              <a:off x="1455" y="3082"/>
              <a:ext cx="176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35912" name="Line 26"/>
            <p:cNvSpPr>
              <a:spLocks noChangeShapeType="1"/>
            </p:cNvSpPr>
            <p:nvPr/>
          </p:nvSpPr>
          <p:spPr bwMode="auto">
            <a:xfrm>
              <a:off x="1098" y="2952"/>
              <a:ext cx="8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13" name="Oval 27"/>
            <p:cNvSpPr>
              <a:spLocks noChangeArrowheads="1"/>
            </p:cNvSpPr>
            <p:nvPr/>
          </p:nvSpPr>
          <p:spPr bwMode="auto">
            <a:xfrm>
              <a:off x="1152" y="2887"/>
              <a:ext cx="128" cy="1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35843" name="Rectangle 28"/>
          <p:cNvSpPr>
            <a:spLocks noChangeArrowheads="1"/>
          </p:cNvSpPr>
          <p:nvPr/>
        </p:nvSpPr>
        <p:spPr bwMode="auto">
          <a:xfrm>
            <a:off x="1703388" y="2624138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4" name="Rectangle 29"/>
          <p:cNvSpPr>
            <a:spLocks noChangeArrowheads="1"/>
          </p:cNvSpPr>
          <p:nvPr/>
        </p:nvSpPr>
        <p:spPr bwMode="auto">
          <a:xfrm>
            <a:off x="1709738" y="2235200"/>
            <a:ext cx="111601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5" name="Rectangle 30"/>
          <p:cNvSpPr>
            <a:spLocks noChangeArrowheads="1"/>
          </p:cNvSpPr>
          <p:nvPr/>
        </p:nvSpPr>
        <p:spPr bwMode="auto">
          <a:xfrm>
            <a:off x="1579563" y="2235200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6" name="Rectangle 31"/>
          <p:cNvSpPr>
            <a:spLocks noChangeArrowheads="1"/>
          </p:cNvSpPr>
          <p:nvPr/>
        </p:nvSpPr>
        <p:spPr bwMode="auto">
          <a:xfrm>
            <a:off x="2911475" y="22352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7" name="Rectangle 32"/>
          <p:cNvSpPr>
            <a:spLocks noChangeArrowheads="1"/>
          </p:cNvSpPr>
          <p:nvPr/>
        </p:nvSpPr>
        <p:spPr bwMode="auto">
          <a:xfrm>
            <a:off x="2908300" y="22352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8" name="Rectangle 33"/>
          <p:cNvSpPr>
            <a:spLocks noChangeArrowheads="1"/>
          </p:cNvSpPr>
          <p:nvPr/>
        </p:nvSpPr>
        <p:spPr bwMode="auto">
          <a:xfrm>
            <a:off x="3043238" y="26289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9" name="Rectangle 34"/>
          <p:cNvSpPr>
            <a:spLocks noChangeArrowheads="1"/>
          </p:cNvSpPr>
          <p:nvPr/>
        </p:nvSpPr>
        <p:spPr bwMode="auto">
          <a:xfrm>
            <a:off x="4157663" y="2235200"/>
            <a:ext cx="138112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0" name="Rectangle 35"/>
          <p:cNvSpPr>
            <a:spLocks noChangeArrowheads="1"/>
          </p:cNvSpPr>
          <p:nvPr/>
        </p:nvSpPr>
        <p:spPr bwMode="auto">
          <a:xfrm>
            <a:off x="4151313" y="2235200"/>
            <a:ext cx="1112837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1" name="Rectangle 36"/>
          <p:cNvSpPr>
            <a:spLocks noChangeArrowheads="1"/>
          </p:cNvSpPr>
          <p:nvPr/>
        </p:nvSpPr>
        <p:spPr bwMode="auto">
          <a:xfrm>
            <a:off x="4279900" y="2624138"/>
            <a:ext cx="1049338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2" name="Rectangle 37"/>
          <p:cNvSpPr>
            <a:spLocks noChangeArrowheads="1"/>
          </p:cNvSpPr>
          <p:nvPr/>
        </p:nvSpPr>
        <p:spPr bwMode="auto">
          <a:xfrm>
            <a:off x="5405438" y="2235200"/>
            <a:ext cx="111601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3" name="Rectangle 38"/>
          <p:cNvSpPr>
            <a:spLocks noChangeArrowheads="1"/>
          </p:cNvSpPr>
          <p:nvPr/>
        </p:nvSpPr>
        <p:spPr bwMode="auto">
          <a:xfrm>
            <a:off x="4114800" y="2235200"/>
            <a:ext cx="141288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4" name="Rectangle 40"/>
          <p:cNvSpPr>
            <a:spLocks noChangeArrowheads="1"/>
          </p:cNvSpPr>
          <p:nvPr/>
        </p:nvSpPr>
        <p:spPr bwMode="auto">
          <a:xfrm>
            <a:off x="1563688" y="2624138"/>
            <a:ext cx="1397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5" name="Rectangle 41"/>
          <p:cNvSpPr>
            <a:spLocks noChangeArrowheads="1"/>
          </p:cNvSpPr>
          <p:nvPr/>
        </p:nvSpPr>
        <p:spPr bwMode="auto">
          <a:xfrm>
            <a:off x="2754313" y="2624138"/>
            <a:ext cx="19526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6" name="Rectangle 42"/>
          <p:cNvSpPr>
            <a:spLocks noChangeArrowheads="1"/>
          </p:cNvSpPr>
          <p:nvPr/>
        </p:nvSpPr>
        <p:spPr bwMode="auto">
          <a:xfrm>
            <a:off x="3946525" y="26241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7" name="Rectangle 43"/>
          <p:cNvSpPr>
            <a:spLocks noChangeArrowheads="1"/>
          </p:cNvSpPr>
          <p:nvPr/>
        </p:nvSpPr>
        <p:spPr bwMode="auto">
          <a:xfrm>
            <a:off x="5192713" y="2619375"/>
            <a:ext cx="196850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8" name="Text Box 44"/>
          <p:cNvSpPr txBox="1">
            <a:spLocks noChangeArrowheads="1"/>
          </p:cNvSpPr>
          <p:nvPr/>
        </p:nvSpPr>
        <p:spPr bwMode="auto">
          <a:xfrm>
            <a:off x="830263" y="20383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CPU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59" name="Text Box 45"/>
          <p:cNvSpPr txBox="1">
            <a:spLocks noChangeArrowheads="1"/>
          </p:cNvSpPr>
          <p:nvPr/>
        </p:nvSpPr>
        <p:spPr bwMode="auto">
          <a:xfrm>
            <a:off x="869950" y="24685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DISK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60" name="Text Box 50"/>
          <p:cNvSpPr txBox="1">
            <a:spLocks noChangeArrowheads="1"/>
          </p:cNvSpPr>
          <p:nvPr/>
        </p:nvSpPr>
        <p:spPr bwMode="auto">
          <a:xfrm>
            <a:off x="7310438" y="24685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CC3300"/>
                </a:solidFill>
                <a:latin typeface="Arial" charset="0"/>
              </a:rPr>
              <a:t>Before</a:t>
            </a:r>
          </a:p>
        </p:txBody>
      </p:sp>
      <p:sp>
        <p:nvSpPr>
          <p:cNvPr id="35861" name="Rectangle 54"/>
          <p:cNvSpPr>
            <a:spLocks noChangeArrowheads="1"/>
          </p:cNvSpPr>
          <p:nvPr/>
        </p:nvSpPr>
        <p:spPr bwMode="auto">
          <a:xfrm>
            <a:off x="2743200" y="2978150"/>
            <a:ext cx="141288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2" name="Rectangle 55"/>
          <p:cNvSpPr>
            <a:spLocks noChangeArrowheads="1"/>
          </p:cNvSpPr>
          <p:nvPr/>
        </p:nvSpPr>
        <p:spPr bwMode="auto">
          <a:xfrm>
            <a:off x="3962400" y="29781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3" name="Rectangle 56"/>
          <p:cNvSpPr>
            <a:spLocks noChangeArrowheads="1"/>
          </p:cNvSpPr>
          <p:nvPr/>
        </p:nvSpPr>
        <p:spPr bwMode="auto">
          <a:xfrm>
            <a:off x="5195888" y="2978150"/>
            <a:ext cx="138112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4" name="Line 59"/>
          <p:cNvSpPr>
            <a:spLocks noChangeShapeType="1"/>
          </p:cNvSpPr>
          <p:nvPr/>
        </p:nvSpPr>
        <p:spPr bwMode="auto">
          <a:xfrm>
            <a:off x="2895600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65" name="Line 60"/>
          <p:cNvSpPr>
            <a:spLocks noChangeShapeType="1"/>
          </p:cNvSpPr>
          <p:nvPr/>
        </p:nvSpPr>
        <p:spPr bwMode="auto">
          <a:xfrm>
            <a:off x="4114800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66" name="Rectangle 61"/>
          <p:cNvSpPr>
            <a:spLocks noChangeArrowheads="1"/>
          </p:cNvSpPr>
          <p:nvPr/>
        </p:nvSpPr>
        <p:spPr bwMode="auto">
          <a:xfrm>
            <a:off x="5397500" y="2235200"/>
            <a:ext cx="138113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7" name="Rectangle 62"/>
          <p:cNvSpPr>
            <a:spLocks noChangeArrowheads="1"/>
          </p:cNvSpPr>
          <p:nvPr/>
        </p:nvSpPr>
        <p:spPr bwMode="auto">
          <a:xfrm>
            <a:off x="5391150" y="2235200"/>
            <a:ext cx="1112838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8" name="Rectangle 63"/>
          <p:cNvSpPr>
            <a:spLocks noChangeArrowheads="1"/>
          </p:cNvSpPr>
          <p:nvPr/>
        </p:nvSpPr>
        <p:spPr bwMode="auto">
          <a:xfrm>
            <a:off x="5519738" y="2624138"/>
            <a:ext cx="1049337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9" name="Rectangle 64"/>
          <p:cNvSpPr>
            <a:spLocks noChangeArrowheads="1"/>
          </p:cNvSpPr>
          <p:nvPr/>
        </p:nvSpPr>
        <p:spPr bwMode="auto">
          <a:xfrm>
            <a:off x="5354638" y="2235200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0" name="Rectangle 65"/>
          <p:cNvSpPr>
            <a:spLocks noChangeArrowheads="1"/>
          </p:cNvSpPr>
          <p:nvPr/>
        </p:nvSpPr>
        <p:spPr bwMode="auto">
          <a:xfrm>
            <a:off x="6432550" y="2619375"/>
            <a:ext cx="196850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1" name="Rectangle 66"/>
          <p:cNvSpPr>
            <a:spLocks noChangeArrowheads="1"/>
          </p:cNvSpPr>
          <p:nvPr/>
        </p:nvSpPr>
        <p:spPr bwMode="auto">
          <a:xfrm>
            <a:off x="6435725" y="2978150"/>
            <a:ext cx="138113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2" name="Line 67"/>
          <p:cNvSpPr>
            <a:spLocks noChangeShapeType="1"/>
          </p:cNvSpPr>
          <p:nvPr/>
        </p:nvSpPr>
        <p:spPr bwMode="auto">
          <a:xfrm>
            <a:off x="5354638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73" name="Text Box 68"/>
          <p:cNvSpPr txBox="1">
            <a:spLocks noChangeArrowheads="1"/>
          </p:cNvSpPr>
          <p:nvPr/>
        </p:nvSpPr>
        <p:spPr bwMode="auto">
          <a:xfrm>
            <a:off x="882650" y="28956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NET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74" name="Rectangle 100"/>
          <p:cNvSpPr>
            <a:spLocks noChangeArrowheads="1"/>
          </p:cNvSpPr>
          <p:nvPr/>
        </p:nvSpPr>
        <p:spPr bwMode="auto">
          <a:xfrm>
            <a:off x="1711325" y="4376738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5" name="Rectangle 101"/>
          <p:cNvSpPr>
            <a:spLocks noChangeArrowheads="1"/>
          </p:cNvSpPr>
          <p:nvPr/>
        </p:nvSpPr>
        <p:spPr bwMode="auto">
          <a:xfrm>
            <a:off x="1717675" y="3987800"/>
            <a:ext cx="111601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6" name="Rectangle 102"/>
          <p:cNvSpPr>
            <a:spLocks noChangeArrowheads="1"/>
          </p:cNvSpPr>
          <p:nvPr/>
        </p:nvSpPr>
        <p:spPr bwMode="auto">
          <a:xfrm>
            <a:off x="1676400" y="3987800"/>
            <a:ext cx="141288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7" name="Rectangle 103"/>
          <p:cNvSpPr>
            <a:spLocks noChangeArrowheads="1"/>
          </p:cNvSpPr>
          <p:nvPr/>
        </p:nvSpPr>
        <p:spPr bwMode="auto">
          <a:xfrm>
            <a:off x="2759075" y="39878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8" name="Rectangle 104"/>
          <p:cNvSpPr>
            <a:spLocks noChangeArrowheads="1"/>
          </p:cNvSpPr>
          <p:nvPr/>
        </p:nvSpPr>
        <p:spPr bwMode="auto">
          <a:xfrm>
            <a:off x="2755900" y="39878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9" name="Rectangle 105"/>
          <p:cNvSpPr>
            <a:spLocks noChangeArrowheads="1"/>
          </p:cNvSpPr>
          <p:nvPr/>
        </p:nvSpPr>
        <p:spPr bwMode="auto">
          <a:xfrm>
            <a:off x="2743200" y="43815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0" name="Rectangle 111"/>
          <p:cNvSpPr>
            <a:spLocks noChangeArrowheads="1"/>
          </p:cNvSpPr>
          <p:nvPr/>
        </p:nvSpPr>
        <p:spPr bwMode="auto">
          <a:xfrm>
            <a:off x="1571625" y="4376738"/>
            <a:ext cx="1397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1" name="Rectangle 113"/>
          <p:cNvSpPr>
            <a:spLocks noChangeArrowheads="1"/>
          </p:cNvSpPr>
          <p:nvPr/>
        </p:nvSpPr>
        <p:spPr bwMode="auto">
          <a:xfrm>
            <a:off x="3794125" y="43767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2" name="Text Box 115"/>
          <p:cNvSpPr txBox="1">
            <a:spLocks noChangeArrowheads="1"/>
          </p:cNvSpPr>
          <p:nvPr/>
        </p:nvSpPr>
        <p:spPr bwMode="auto">
          <a:xfrm>
            <a:off x="838200" y="37909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CPU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83" name="Text Box 116"/>
          <p:cNvSpPr txBox="1">
            <a:spLocks noChangeArrowheads="1"/>
          </p:cNvSpPr>
          <p:nvPr/>
        </p:nvSpPr>
        <p:spPr bwMode="auto">
          <a:xfrm>
            <a:off x="877888" y="42211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DISK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84" name="Rectangle 117"/>
          <p:cNvSpPr>
            <a:spLocks noChangeArrowheads="1"/>
          </p:cNvSpPr>
          <p:nvPr/>
        </p:nvSpPr>
        <p:spPr bwMode="auto">
          <a:xfrm>
            <a:off x="2601913" y="4730750"/>
            <a:ext cx="141287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5" name="Rectangle 118"/>
          <p:cNvSpPr>
            <a:spLocks noChangeArrowheads="1"/>
          </p:cNvSpPr>
          <p:nvPr/>
        </p:nvSpPr>
        <p:spPr bwMode="auto">
          <a:xfrm>
            <a:off x="3657600" y="47307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6" name="Line 120"/>
          <p:cNvSpPr>
            <a:spLocks noChangeShapeType="1"/>
          </p:cNvSpPr>
          <p:nvPr/>
        </p:nvSpPr>
        <p:spPr bwMode="auto">
          <a:xfrm>
            <a:off x="2743200" y="38671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87" name="Text Box 129"/>
          <p:cNvSpPr txBox="1">
            <a:spLocks noChangeArrowheads="1"/>
          </p:cNvSpPr>
          <p:nvPr/>
        </p:nvSpPr>
        <p:spPr bwMode="auto">
          <a:xfrm>
            <a:off x="890588" y="46482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NET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88" name="Rectangle 131"/>
          <p:cNvSpPr>
            <a:spLocks noChangeArrowheads="1"/>
          </p:cNvSpPr>
          <p:nvPr/>
        </p:nvSpPr>
        <p:spPr bwMode="auto">
          <a:xfrm>
            <a:off x="3825875" y="39878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9" name="Rectangle 132"/>
          <p:cNvSpPr>
            <a:spLocks noChangeArrowheads="1"/>
          </p:cNvSpPr>
          <p:nvPr/>
        </p:nvSpPr>
        <p:spPr bwMode="auto">
          <a:xfrm>
            <a:off x="3822700" y="39878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0" name="Rectangle 133"/>
          <p:cNvSpPr>
            <a:spLocks noChangeArrowheads="1"/>
          </p:cNvSpPr>
          <p:nvPr/>
        </p:nvSpPr>
        <p:spPr bwMode="auto">
          <a:xfrm>
            <a:off x="3810000" y="43815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1" name="Rectangle 134"/>
          <p:cNvSpPr>
            <a:spLocks noChangeArrowheads="1"/>
          </p:cNvSpPr>
          <p:nvPr/>
        </p:nvSpPr>
        <p:spPr bwMode="auto">
          <a:xfrm>
            <a:off x="4860925" y="43767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2" name="Rectangle 135"/>
          <p:cNvSpPr>
            <a:spLocks noChangeArrowheads="1"/>
          </p:cNvSpPr>
          <p:nvPr/>
        </p:nvSpPr>
        <p:spPr bwMode="auto">
          <a:xfrm>
            <a:off x="4724400" y="47307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3" name="Line 136"/>
          <p:cNvSpPr>
            <a:spLocks noChangeShapeType="1"/>
          </p:cNvSpPr>
          <p:nvPr/>
        </p:nvSpPr>
        <p:spPr bwMode="auto">
          <a:xfrm>
            <a:off x="3810000" y="38671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94" name="Rectangle 137"/>
          <p:cNvSpPr>
            <a:spLocks noChangeArrowheads="1"/>
          </p:cNvSpPr>
          <p:nvPr/>
        </p:nvSpPr>
        <p:spPr bwMode="auto">
          <a:xfrm>
            <a:off x="4892675" y="400685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5" name="Rectangle 138"/>
          <p:cNvSpPr>
            <a:spLocks noChangeArrowheads="1"/>
          </p:cNvSpPr>
          <p:nvPr/>
        </p:nvSpPr>
        <p:spPr bwMode="auto">
          <a:xfrm>
            <a:off x="4889500" y="400685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6" name="Rectangle 139"/>
          <p:cNvSpPr>
            <a:spLocks noChangeArrowheads="1"/>
          </p:cNvSpPr>
          <p:nvPr/>
        </p:nvSpPr>
        <p:spPr bwMode="auto">
          <a:xfrm>
            <a:off x="4876800" y="440055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7" name="Rectangle 140"/>
          <p:cNvSpPr>
            <a:spLocks noChangeArrowheads="1"/>
          </p:cNvSpPr>
          <p:nvPr/>
        </p:nvSpPr>
        <p:spPr bwMode="auto">
          <a:xfrm>
            <a:off x="5927725" y="439578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8" name="Rectangle 141"/>
          <p:cNvSpPr>
            <a:spLocks noChangeArrowheads="1"/>
          </p:cNvSpPr>
          <p:nvPr/>
        </p:nvSpPr>
        <p:spPr bwMode="auto">
          <a:xfrm>
            <a:off x="5791200" y="474980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9" name="Line 142"/>
          <p:cNvSpPr>
            <a:spLocks noChangeShapeType="1"/>
          </p:cNvSpPr>
          <p:nvPr/>
        </p:nvSpPr>
        <p:spPr bwMode="auto">
          <a:xfrm>
            <a:off x="4876800" y="388620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900" name="Line 143"/>
          <p:cNvSpPr>
            <a:spLocks noChangeShapeType="1"/>
          </p:cNvSpPr>
          <p:nvPr/>
        </p:nvSpPr>
        <p:spPr bwMode="auto">
          <a:xfrm>
            <a:off x="6573838" y="2185988"/>
            <a:ext cx="0" cy="24018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901" name="Text Box 144"/>
          <p:cNvSpPr txBox="1">
            <a:spLocks noChangeArrowheads="1"/>
          </p:cNvSpPr>
          <p:nvPr/>
        </p:nvSpPr>
        <p:spPr bwMode="auto">
          <a:xfrm>
            <a:off x="7315200" y="428148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CC3300"/>
                </a:solidFill>
                <a:latin typeface="Arial" charset="0"/>
              </a:rPr>
              <a:t>After</a:t>
            </a:r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E5611417-107F-4948-BEA3-D7F2B46D6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7C1694-A440-7A4F-8653-02239C3168F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52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39472"/>
      </p:ext>
    </p:extLst>
  </p:cSld>
  <p:clrMapOvr>
    <a:masterClrMapping/>
  </p:clrMapOvr>
  <p:transition advClick="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Some Questions</a:t>
            </a:r>
          </a:p>
        </p:txBody>
      </p:sp>
      <p:sp>
        <p:nvSpPr>
          <p:cNvPr id="1064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When is CPU the bottleneck for scalability?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So that we need to add helper threads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 do we know that we are reaching the limit of scalability of a single machine?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These questions drive network server architecture design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Some basic performance analysis techniques are good to have</a:t>
            </a: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7C1694-A440-7A4F-8653-02239C3168F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53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378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5C9F4C-E23D-5D48-A325-7F9E6EEC2C7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54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High performance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Thread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Asynchronous design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宋体" charset="-122"/>
              </a:rPr>
              <a:t>Operational analysis</a:t>
            </a:r>
          </a:p>
          <a:p>
            <a:endParaRPr lang="en-US" altLang="x-none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944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Operational Analysis</a:t>
            </a:r>
          </a:p>
        </p:txBody>
      </p:sp>
      <p:sp>
        <p:nvSpPr>
          <p:cNvPr id="108546" name="Content Placeholder 3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Relationships that do not require any assumptions about the distribution of service times or inter-arrival times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Hence focus on measurements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Identified originally by </a:t>
            </a:r>
            <a:r>
              <a:rPr lang="en-US" altLang="x-none" dirty="0" err="1">
                <a:ea typeface="ＭＳ Ｐゴシック" charset="-128"/>
              </a:rPr>
              <a:t>Buzen</a:t>
            </a:r>
            <a:r>
              <a:rPr lang="en-US" altLang="x-none" dirty="0">
                <a:ea typeface="ＭＳ Ｐゴシック" charset="-128"/>
              </a:rPr>
              <a:t> (1976) and later extended by Denning and </a:t>
            </a:r>
            <a:r>
              <a:rPr lang="en-US" altLang="x-none" dirty="0" err="1">
                <a:ea typeface="ＭＳ Ｐゴシック" charset="-128"/>
              </a:rPr>
              <a:t>Buzen</a:t>
            </a:r>
            <a:r>
              <a:rPr lang="en-US" altLang="x-none" dirty="0">
                <a:ea typeface="ＭＳ Ｐゴシック" charset="-128"/>
              </a:rPr>
              <a:t> (1978).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We touch only some techniques/results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In particular, bottleneck analysis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More details see linked reading</a:t>
            </a:r>
          </a:p>
        </p:txBody>
      </p:sp>
      <p:sp>
        <p:nvSpPr>
          <p:cNvPr id="10854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628569-6F8C-EC44-BA09-ADDE73DBA73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55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610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>
                <a:ea typeface="ＭＳ Ｐゴシック" charset="-128"/>
              </a:rPr>
              <a:t>Under the Hood (An example FSM)</a:t>
            </a:r>
          </a:p>
        </p:txBody>
      </p:sp>
      <p:grpSp>
        <p:nvGrpSpPr>
          <p:cNvPr id="110594" name="Group 4"/>
          <p:cNvGrpSpPr>
            <a:grpSpLocks/>
          </p:cNvGrpSpPr>
          <p:nvPr/>
        </p:nvGrpSpPr>
        <p:grpSpPr bwMode="auto">
          <a:xfrm>
            <a:off x="2998788" y="2795588"/>
            <a:ext cx="1582737" cy="1017587"/>
            <a:chOff x="2924" y="1539"/>
            <a:chExt cx="1010" cy="650"/>
          </a:xfrm>
        </p:grpSpPr>
        <p:grpSp>
          <p:nvGrpSpPr>
            <p:cNvPr id="110633" name="Group 5"/>
            <p:cNvGrpSpPr>
              <a:grpSpLocks/>
            </p:cNvGrpSpPr>
            <p:nvPr/>
          </p:nvGrpSpPr>
          <p:grpSpPr bwMode="auto">
            <a:xfrm>
              <a:off x="2924" y="1624"/>
              <a:ext cx="404" cy="260"/>
              <a:chOff x="3776" y="3429"/>
              <a:chExt cx="274" cy="109"/>
            </a:xfrm>
          </p:grpSpPr>
          <p:sp>
            <p:nvSpPr>
              <p:cNvPr id="110638" name="Rectangle 6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39" name="Rectangle 7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40" name="Rectangle 8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41" name="Line 9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42" name="Line 10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0634" name="Line 11"/>
            <p:cNvSpPr>
              <a:spLocks noChangeShapeType="1"/>
            </p:cNvSpPr>
            <p:nvPr/>
          </p:nvSpPr>
          <p:spPr bwMode="auto">
            <a:xfrm>
              <a:off x="3328" y="1752"/>
              <a:ext cx="289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10635" name="Group 12"/>
            <p:cNvGrpSpPr>
              <a:grpSpLocks/>
            </p:cNvGrpSpPr>
            <p:nvPr/>
          </p:nvGrpSpPr>
          <p:grpSpPr bwMode="auto">
            <a:xfrm>
              <a:off x="3506" y="1539"/>
              <a:ext cx="428" cy="650"/>
              <a:chOff x="4544" y="3168"/>
              <a:chExt cx="237" cy="361"/>
            </a:xfrm>
          </p:grpSpPr>
          <p:sp>
            <p:nvSpPr>
              <p:cNvPr id="110636" name="Oval 13"/>
              <p:cNvSpPr>
                <a:spLocks noChangeArrowheads="1"/>
              </p:cNvSpPr>
              <p:nvPr/>
            </p:nvSpPr>
            <p:spPr bwMode="auto">
              <a:xfrm>
                <a:off x="4544" y="3168"/>
                <a:ext cx="237" cy="23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37" name="Text Box 14"/>
              <p:cNvSpPr txBox="1">
                <a:spLocks noChangeArrowheads="1"/>
              </p:cNvSpPr>
              <p:nvPr/>
            </p:nvSpPr>
            <p:spPr bwMode="auto">
              <a:xfrm>
                <a:off x="4568" y="3421"/>
                <a:ext cx="187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400">
                    <a:solidFill>
                      <a:srgbClr val="000000"/>
                    </a:solidFill>
                    <a:latin typeface="Times New Roman" charset="0"/>
                  </a:rPr>
                  <a:t>CPU</a:t>
                </a:r>
              </a:p>
            </p:txBody>
          </p:sp>
        </p:grpSp>
      </p:grpSp>
      <p:grpSp>
        <p:nvGrpSpPr>
          <p:cNvPr id="110595" name="Group 16"/>
          <p:cNvGrpSpPr>
            <a:grpSpLocks/>
          </p:cNvGrpSpPr>
          <p:nvPr/>
        </p:nvGrpSpPr>
        <p:grpSpPr bwMode="auto">
          <a:xfrm flipH="1">
            <a:off x="4776788" y="4589463"/>
            <a:ext cx="633412" cy="406400"/>
            <a:chOff x="3776" y="3429"/>
            <a:chExt cx="274" cy="109"/>
          </a:xfrm>
        </p:grpSpPr>
        <p:sp>
          <p:nvSpPr>
            <p:cNvPr id="110628" name="Rectangle 17"/>
            <p:cNvSpPr>
              <a:spLocks noChangeArrowheads="1"/>
            </p:cNvSpPr>
            <p:nvPr/>
          </p:nvSpPr>
          <p:spPr bwMode="auto">
            <a:xfrm>
              <a:off x="3894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29" name="Rectangle 18"/>
            <p:cNvSpPr>
              <a:spLocks noChangeArrowheads="1"/>
            </p:cNvSpPr>
            <p:nvPr/>
          </p:nvSpPr>
          <p:spPr bwMode="auto">
            <a:xfrm>
              <a:off x="3946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30" name="Rectangle 19"/>
            <p:cNvSpPr>
              <a:spLocks noChangeArrowheads="1"/>
            </p:cNvSpPr>
            <p:nvPr/>
          </p:nvSpPr>
          <p:spPr bwMode="auto">
            <a:xfrm>
              <a:off x="3998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31" name="Line 20"/>
            <p:cNvSpPr>
              <a:spLocks noChangeShapeType="1"/>
            </p:cNvSpPr>
            <p:nvPr/>
          </p:nvSpPr>
          <p:spPr bwMode="auto">
            <a:xfrm>
              <a:off x="3776" y="3429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632" name="Line 21"/>
            <p:cNvSpPr>
              <a:spLocks noChangeShapeType="1"/>
            </p:cNvSpPr>
            <p:nvPr/>
          </p:nvSpPr>
          <p:spPr bwMode="auto">
            <a:xfrm>
              <a:off x="3776" y="3538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0596" name="Oval 23"/>
          <p:cNvSpPr>
            <a:spLocks noChangeArrowheads="1"/>
          </p:cNvSpPr>
          <p:nvPr/>
        </p:nvSpPr>
        <p:spPr bwMode="auto">
          <a:xfrm flipH="1">
            <a:off x="4090988" y="4513263"/>
            <a:ext cx="671512" cy="66833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110597" name="Text Box 24"/>
          <p:cNvSpPr txBox="1">
            <a:spLocks noChangeArrowheads="1"/>
          </p:cNvSpPr>
          <p:nvPr/>
        </p:nvSpPr>
        <p:spPr bwMode="auto">
          <a:xfrm flipH="1">
            <a:off x="4052888" y="4210050"/>
            <a:ext cx="747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>
                <a:solidFill>
                  <a:srgbClr val="000000"/>
                </a:solidFill>
                <a:latin typeface="Times New Roman" charset="0"/>
              </a:rPr>
              <a:t>File I/O</a:t>
            </a:r>
          </a:p>
        </p:txBody>
      </p:sp>
      <p:sp>
        <p:nvSpPr>
          <p:cNvPr id="110598" name="Text Box 25"/>
          <p:cNvSpPr txBox="1">
            <a:spLocks noChangeArrowheads="1"/>
          </p:cNvSpPr>
          <p:nvPr/>
        </p:nvSpPr>
        <p:spPr bwMode="auto">
          <a:xfrm>
            <a:off x="5597525" y="3906838"/>
            <a:ext cx="1108075" cy="349250"/>
          </a:xfrm>
          <a:prstGeom prst="rect">
            <a:avLst/>
          </a:prstGeom>
          <a:solidFill>
            <a:srgbClr val="FFFFFF"/>
          </a:solidFill>
          <a:ln w="12700">
            <a:solidFill>
              <a:srgbClr val="99336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Times New Roman" charset="0"/>
              </a:rPr>
              <a:t>I/O request</a:t>
            </a:r>
            <a:endParaRPr lang="en-US" altLang="x-none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110599" name="AutoShape 27"/>
          <p:cNvCxnSpPr>
            <a:cxnSpLocks noChangeShapeType="1"/>
            <a:stCxn id="110636" idx="6"/>
            <a:endCxn id="110598" idx="0"/>
          </p:cNvCxnSpPr>
          <p:nvPr/>
        </p:nvCxnSpPr>
        <p:spPr bwMode="auto">
          <a:xfrm>
            <a:off x="4581525" y="3128963"/>
            <a:ext cx="1682750" cy="7778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0" name="AutoShape 28"/>
          <p:cNvCxnSpPr>
            <a:cxnSpLocks noChangeShapeType="1"/>
            <a:stCxn id="110598" idx="2"/>
          </p:cNvCxnSpPr>
          <p:nvPr/>
        </p:nvCxnSpPr>
        <p:spPr bwMode="auto">
          <a:xfrm rot="5400000">
            <a:off x="5432426" y="4005262"/>
            <a:ext cx="468312" cy="969963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1" name="AutoShape 30"/>
          <p:cNvCxnSpPr>
            <a:cxnSpLocks noChangeShapeType="1"/>
            <a:endCxn id="110638" idx="1"/>
          </p:cNvCxnSpPr>
          <p:nvPr/>
        </p:nvCxnSpPr>
        <p:spPr bwMode="auto">
          <a:xfrm rot="-5400000">
            <a:off x="2290762" y="2925763"/>
            <a:ext cx="773113" cy="1189038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602" name="Line 31"/>
          <p:cNvSpPr>
            <a:spLocks noChangeShapeType="1"/>
          </p:cNvSpPr>
          <p:nvPr/>
        </p:nvSpPr>
        <p:spPr bwMode="auto">
          <a:xfrm flipV="1">
            <a:off x="6223000" y="2894013"/>
            <a:ext cx="990600" cy="230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3" name="Line 32"/>
          <p:cNvSpPr>
            <a:spLocks noChangeShapeType="1"/>
          </p:cNvSpPr>
          <p:nvPr/>
        </p:nvSpPr>
        <p:spPr bwMode="auto">
          <a:xfrm rot="536951">
            <a:off x="2012950" y="2684463"/>
            <a:ext cx="546100" cy="40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4" name="Text Box 33"/>
          <p:cNvSpPr txBox="1">
            <a:spLocks noChangeArrowheads="1"/>
          </p:cNvSpPr>
          <p:nvPr/>
        </p:nvSpPr>
        <p:spPr bwMode="auto">
          <a:xfrm>
            <a:off x="1546225" y="2127250"/>
            <a:ext cx="218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Times New Roman" charset="0"/>
              </a:rPr>
              <a:t>start (arrival rate </a:t>
            </a:r>
            <a:r>
              <a:rPr lang="en-US" altLang="x-none" sz="1800">
                <a:solidFill>
                  <a:srgbClr val="800080"/>
                </a:solidFill>
                <a:latin typeface="Times New Roman" charset="0"/>
              </a:rPr>
              <a:t>λ</a:t>
            </a:r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)</a:t>
            </a:r>
            <a:r>
              <a:rPr lang="en-US" altLang="x-none" sz="200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endParaRPr lang="en-US" altLang="x-none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0605" name="Text Box 34"/>
          <p:cNvSpPr txBox="1">
            <a:spLocks noChangeArrowheads="1"/>
          </p:cNvSpPr>
          <p:nvPr/>
        </p:nvSpPr>
        <p:spPr bwMode="auto">
          <a:xfrm>
            <a:off x="6223000" y="1828800"/>
            <a:ext cx="2428875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exit </a:t>
            </a:r>
          </a:p>
          <a:p>
            <a:pPr algn="ctr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(throughput </a:t>
            </a:r>
            <a:r>
              <a:rPr lang="en-US" altLang="x-none" sz="1600">
                <a:solidFill>
                  <a:srgbClr val="800080"/>
                </a:solidFill>
                <a:latin typeface="Times New Roman" charset="0"/>
              </a:rPr>
              <a:t>λ </a:t>
            </a:r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until some</a:t>
            </a:r>
          </a:p>
          <a:p>
            <a:pPr algn="ctr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center saturates)</a:t>
            </a:r>
          </a:p>
          <a:p>
            <a:pPr algn="ctr"/>
            <a:endParaRPr lang="en-US" altLang="x-none" sz="28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0606" name="Group 35"/>
          <p:cNvGrpSpPr>
            <a:grpSpLocks/>
          </p:cNvGrpSpPr>
          <p:nvPr/>
        </p:nvGrpSpPr>
        <p:grpSpPr bwMode="auto">
          <a:xfrm flipH="1">
            <a:off x="990600" y="2438400"/>
            <a:ext cx="1085850" cy="406400"/>
            <a:chOff x="1180" y="3423"/>
            <a:chExt cx="684" cy="256"/>
          </a:xfrm>
        </p:grpSpPr>
        <p:grpSp>
          <p:nvGrpSpPr>
            <p:cNvPr id="110621" name="Group 36"/>
            <p:cNvGrpSpPr>
              <a:grpSpLocks/>
            </p:cNvGrpSpPr>
            <p:nvPr/>
          </p:nvGrpSpPr>
          <p:grpSpPr bwMode="auto">
            <a:xfrm flipH="1">
              <a:off x="1465" y="3423"/>
              <a:ext cx="399" cy="256"/>
              <a:chOff x="3776" y="3429"/>
              <a:chExt cx="274" cy="109"/>
            </a:xfrm>
          </p:grpSpPr>
          <p:sp>
            <p:nvSpPr>
              <p:cNvPr id="110623" name="Rectangle 37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24" name="Rectangle 38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25" name="Rectangle 39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26" name="Line 40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27" name="Line 41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0622" name="Line 42"/>
            <p:cNvSpPr>
              <a:spLocks noChangeShapeType="1"/>
            </p:cNvSpPr>
            <p:nvPr/>
          </p:nvSpPr>
          <p:spPr bwMode="auto">
            <a:xfrm flipH="1">
              <a:off x="1180" y="3549"/>
              <a:ext cx="285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0607" name="Oval 23"/>
          <p:cNvSpPr>
            <a:spLocks noChangeArrowheads="1"/>
          </p:cNvSpPr>
          <p:nvPr/>
        </p:nvSpPr>
        <p:spPr bwMode="auto">
          <a:xfrm flipH="1">
            <a:off x="4106863" y="5349875"/>
            <a:ext cx="669925" cy="6699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110608" name="Text Box 24"/>
          <p:cNvSpPr txBox="1">
            <a:spLocks noChangeArrowheads="1"/>
          </p:cNvSpPr>
          <p:nvPr/>
        </p:nvSpPr>
        <p:spPr bwMode="auto">
          <a:xfrm flipH="1">
            <a:off x="3898900" y="6092825"/>
            <a:ext cx="1258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>
                <a:solidFill>
                  <a:srgbClr val="000000"/>
                </a:solidFill>
                <a:latin typeface="Times New Roman" charset="0"/>
              </a:rPr>
              <a:t>Memory cache</a:t>
            </a:r>
          </a:p>
        </p:txBody>
      </p:sp>
      <p:cxnSp>
        <p:nvCxnSpPr>
          <p:cNvPr id="110609" name="AutoShape 28"/>
          <p:cNvCxnSpPr>
            <a:cxnSpLocks noChangeShapeType="1"/>
            <a:endCxn id="110607" idx="2"/>
          </p:cNvCxnSpPr>
          <p:nvPr/>
        </p:nvCxnSpPr>
        <p:spPr bwMode="auto">
          <a:xfrm rot="10800000" flipV="1">
            <a:off x="4776788" y="4724400"/>
            <a:ext cx="1395412" cy="960438"/>
          </a:xfrm>
          <a:prstGeom prst="bentConnector3">
            <a:avLst>
              <a:gd name="adj1" fmla="val 1648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0610" name="Group 16"/>
          <p:cNvGrpSpPr>
            <a:grpSpLocks/>
          </p:cNvGrpSpPr>
          <p:nvPr/>
        </p:nvGrpSpPr>
        <p:grpSpPr bwMode="auto">
          <a:xfrm flipH="1">
            <a:off x="2947988" y="5105400"/>
            <a:ext cx="633412" cy="406400"/>
            <a:chOff x="3776" y="3429"/>
            <a:chExt cx="274" cy="109"/>
          </a:xfrm>
        </p:grpSpPr>
        <p:sp>
          <p:nvSpPr>
            <p:cNvPr id="110616" name="Rectangle 17"/>
            <p:cNvSpPr>
              <a:spLocks noChangeArrowheads="1"/>
            </p:cNvSpPr>
            <p:nvPr/>
          </p:nvSpPr>
          <p:spPr bwMode="auto">
            <a:xfrm>
              <a:off x="3894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17" name="Rectangle 18"/>
            <p:cNvSpPr>
              <a:spLocks noChangeArrowheads="1"/>
            </p:cNvSpPr>
            <p:nvPr/>
          </p:nvSpPr>
          <p:spPr bwMode="auto">
            <a:xfrm>
              <a:off x="3946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18" name="Rectangle 19"/>
            <p:cNvSpPr>
              <a:spLocks noChangeArrowheads="1"/>
            </p:cNvSpPr>
            <p:nvPr/>
          </p:nvSpPr>
          <p:spPr bwMode="auto">
            <a:xfrm>
              <a:off x="3998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19" name="Line 20"/>
            <p:cNvSpPr>
              <a:spLocks noChangeShapeType="1"/>
            </p:cNvSpPr>
            <p:nvPr/>
          </p:nvSpPr>
          <p:spPr bwMode="auto">
            <a:xfrm>
              <a:off x="3776" y="3429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620" name="Line 21"/>
            <p:cNvSpPr>
              <a:spLocks noChangeShapeType="1"/>
            </p:cNvSpPr>
            <p:nvPr/>
          </p:nvSpPr>
          <p:spPr bwMode="auto">
            <a:xfrm>
              <a:off x="3776" y="3538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0611" name="Oval 23"/>
          <p:cNvSpPr>
            <a:spLocks noChangeArrowheads="1"/>
          </p:cNvSpPr>
          <p:nvPr/>
        </p:nvSpPr>
        <p:spPr bwMode="auto">
          <a:xfrm flipH="1">
            <a:off x="2262188" y="4953000"/>
            <a:ext cx="671512" cy="66833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110612" name="Line 31"/>
          <p:cNvSpPr>
            <a:spLocks noChangeShapeType="1"/>
          </p:cNvSpPr>
          <p:nvPr/>
        </p:nvSpPr>
        <p:spPr bwMode="auto">
          <a:xfrm flipH="1">
            <a:off x="3505200" y="4800600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13" name="Line 31"/>
          <p:cNvSpPr>
            <a:spLocks noChangeShapeType="1"/>
          </p:cNvSpPr>
          <p:nvPr/>
        </p:nvSpPr>
        <p:spPr bwMode="auto">
          <a:xfrm flipH="1" flipV="1">
            <a:off x="3505200" y="5410200"/>
            <a:ext cx="609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14" name="Text Box 24"/>
          <p:cNvSpPr txBox="1">
            <a:spLocks noChangeArrowheads="1"/>
          </p:cNvSpPr>
          <p:nvPr/>
        </p:nvSpPr>
        <p:spPr bwMode="auto">
          <a:xfrm flipH="1">
            <a:off x="2212975" y="4648200"/>
            <a:ext cx="773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>
                <a:solidFill>
                  <a:srgbClr val="000000"/>
                </a:solidFill>
                <a:latin typeface="Times New Roman" charset="0"/>
              </a:rPr>
              <a:t>network</a:t>
            </a:r>
          </a:p>
        </p:txBody>
      </p:sp>
      <p:cxnSp>
        <p:nvCxnSpPr>
          <p:cNvPr id="110615" name="AutoShape 28"/>
          <p:cNvCxnSpPr>
            <a:cxnSpLocks noChangeShapeType="1"/>
          </p:cNvCxnSpPr>
          <p:nvPr/>
        </p:nvCxnSpPr>
        <p:spPr bwMode="auto">
          <a:xfrm rot="16200000" flipV="1">
            <a:off x="1497807" y="4445793"/>
            <a:ext cx="1371600" cy="252413"/>
          </a:xfrm>
          <a:prstGeom prst="bentConnector3">
            <a:avLst>
              <a:gd name="adj1" fmla="val -4644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B4EEE39-EED6-984D-B918-527E8482DC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628569-6F8C-EC44-BA09-ADDE73DBA73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56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59121"/>
      </p:ext>
    </p:extLst>
  </p:cSld>
  <p:clrMapOvr>
    <a:masterClrMapping/>
  </p:clrMapOvr>
  <p:transition advClick="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Operational Analysis: Resource Demand of a Request</a:t>
            </a:r>
          </a:p>
        </p:txBody>
      </p:sp>
      <p:sp>
        <p:nvSpPr>
          <p:cNvPr id="1126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38BE2-AFB2-3D47-B4EB-065C0D808F2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112643" name="Group 15"/>
          <p:cNvGrpSpPr>
            <a:grpSpLocks/>
          </p:cNvGrpSpPr>
          <p:nvPr/>
        </p:nvGrpSpPr>
        <p:grpSpPr bwMode="auto">
          <a:xfrm>
            <a:off x="1600200" y="1371600"/>
            <a:ext cx="990600" cy="1295400"/>
            <a:chOff x="2362200" y="2057400"/>
            <a:chExt cx="990600" cy="1295400"/>
          </a:xfrm>
        </p:grpSpPr>
        <p:sp>
          <p:nvSpPr>
            <p:cNvPr id="112657" name="Rectangle 8"/>
            <p:cNvSpPr>
              <a:spLocks noChangeArrowheads="1"/>
            </p:cNvSpPr>
            <p:nvPr/>
          </p:nvSpPr>
          <p:spPr bwMode="auto">
            <a:xfrm>
              <a:off x="2514600" y="2057400"/>
              <a:ext cx="838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112658" name="Oval 9"/>
            <p:cNvSpPr>
              <a:spLocks noChangeArrowheads="1"/>
            </p:cNvSpPr>
            <p:nvPr/>
          </p:nvSpPr>
          <p:spPr bwMode="auto">
            <a:xfrm>
              <a:off x="2362200" y="2438400"/>
              <a:ext cx="9906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2644" name="Group 16"/>
          <p:cNvGrpSpPr>
            <a:grpSpLocks/>
          </p:cNvGrpSpPr>
          <p:nvPr/>
        </p:nvGrpSpPr>
        <p:grpSpPr bwMode="auto">
          <a:xfrm>
            <a:off x="1676400" y="4191000"/>
            <a:ext cx="990600" cy="1295400"/>
            <a:chOff x="3962400" y="2133600"/>
            <a:chExt cx="990600" cy="1295400"/>
          </a:xfrm>
        </p:grpSpPr>
        <p:sp>
          <p:nvSpPr>
            <p:cNvPr id="112655" name="Rectangle 10"/>
            <p:cNvSpPr>
              <a:spLocks noChangeArrowheads="1"/>
            </p:cNvSpPr>
            <p:nvPr/>
          </p:nvSpPr>
          <p:spPr bwMode="auto">
            <a:xfrm>
              <a:off x="4114800" y="2133600"/>
              <a:ext cx="6335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112656" name="Oval 12"/>
            <p:cNvSpPr>
              <a:spLocks noChangeArrowheads="1"/>
            </p:cNvSpPr>
            <p:nvPr/>
          </p:nvSpPr>
          <p:spPr bwMode="auto">
            <a:xfrm>
              <a:off x="3962400" y="2514600"/>
              <a:ext cx="9906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2645" name="Group 17"/>
          <p:cNvGrpSpPr>
            <a:grpSpLocks/>
          </p:cNvGrpSpPr>
          <p:nvPr/>
        </p:nvGrpSpPr>
        <p:grpSpPr bwMode="auto">
          <a:xfrm>
            <a:off x="1584325" y="2830513"/>
            <a:ext cx="1066800" cy="1284287"/>
            <a:chOff x="5486400" y="2221468"/>
            <a:chExt cx="1066800" cy="1283732"/>
          </a:xfrm>
        </p:grpSpPr>
        <p:sp>
          <p:nvSpPr>
            <p:cNvPr id="112653" name="Rectangle 11"/>
            <p:cNvSpPr>
              <a:spLocks noChangeArrowheads="1"/>
            </p:cNvSpPr>
            <p:nvPr/>
          </p:nvSpPr>
          <p:spPr bwMode="auto">
            <a:xfrm>
              <a:off x="5486400" y="2221468"/>
              <a:ext cx="10310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112654" name="Oval 14"/>
            <p:cNvSpPr>
              <a:spLocks noChangeArrowheads="1"/>
            </p:cNvSpPr>
            <p:nvPr/>
          </p:nvSpPr>
          <p:spPr bwMode="auto">
            <a:xfrm>
              <a:off x="5562600" y="2590800"/>
              <a:ext cx="9906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12646" name="Rectangle 19"/>
          <p:cNvSpPr>
            <a:spLocks noChangeArrowheads="1"/>
          </p:cNvSpPr>
          <p:nvPr/>
        </p:nvSpPr>
        <p:spPr bwMode="auto">
          <a:xfrm>
            <a:off x="3505200" y="1905000"/>
            <a:ext cx="541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V</a:t>
            </a:r>
            <a:r>
              <a:rPr lang="en-US" altLang="x-none" sz="1800" baseline="-25000">
                <a:solidFill>
                  <a:srgbClr val="000000"/>
                </a:solidFill>
              </a:rPr>
              <a:t>CPU</a:t>
            </a:r>
            <a:r>
              <a:rPr lang="en-US" altLang="x-none" sz="1800">
                <a:solidFill>
                  <a:srgbClr val="000000"/>
                </a:solidFill>
              </a:rPr>
              <a:t> visits for S</a:t>
            </a:r>
            <a:r>
              <a:rPr lang="en-US" altLang="x-none" sz="1800" baseline="-25000">
                <a:solidFill>
                  <a:srgbClr val="000000"/>
                </a:solidFill>
              </a:rPr>
              <a:t>CPU</a:t>
            </a:r>
            <a:r>
              <a:rPr lang="en-US" altLang="x-none" sz="1800">
                <a:solidFill>
                  <a:srgbClr val="000000"/>
                </a:solidFill>
              </a:rPr>
              <a:t> units of resource time per visit</a:t>
            </a:r>
          </a:p>
        </p:txBody>
      </p:sp>
      <p:sp>
        <p:nvSpPr>
          <p:cNvPr id="112647" name="Rectangle 20"/>
          <p:cNvSpPr>
            <a:spLocks noChangeArrowheads="1"/>
          </p:cNvSpPr>
          <p:nvPr/>
        </p:nvSpPr>
        <p:spPr bwMode="auto">
          <a:xfrm>
            <a:off x="3489325" y="3452813"/>
            <a:ext cx="5202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V</a:t>
            </a:r>
            <a:r>
              <a:rPr lang="en-US" altLang="x-none" sz="1800" baseline="-25000">
                <a:solidFill>
                  <a:srgbClr val="000000"/>
                </a:solidFill>
              </a:rPr>
              <a:t>Net</a:t>
            </a:r>
            <a:r>
              <a:rPr lang="en-US" altLang="x-none" sz="1800">
                <a:solidFill>
                  <a:srgbClr val="000000"/>
                </a:solidFill>
              </a:rPr>
              <a:t> visits for S</a:t>
            </a:r>
            <a:r>
              <a:rPr lang="en-US" altLang="x-none" sz="1800" baseline="-25000">
                <a:solidFill>
                  <a:srgbClr val="000000"/>
                </a:solidFill>
              </a:rPr>
              <a:t>Net</a:t>
            </a:r>
            <a:r>
              <a:rPr lang="en-US" altLang="x-none" sz="1800">
                <a:solidFill>
                  <a:srgbClr val="000000"/>
                </a:solidFill>
              </a:rPr>
              <a:t> units of resource time per visit</a:t>
            </a:r>
          </a:p>
        </p:txBody>
      </p:sp>
      <p:sp>
        <p:nvSpPr>
          <p:cNvPr id="112648" name="Rectangle 21"/>
          <p:cNvSpPr>
            <a:spLocks noChangeArrowheads="1"/>
          </p:cNvSpPr>
          <p:nvPr/>
        </p:nvSpPr>
        <p:spPr bwMode="auto">
          <a:xfrm>
            <a:off x="3565525" y="4811713"/>
            <a:ext cx="532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V</a:t>
            </a:r>
            <a:r>
              <a:rPr lang="en-US" altLang="x-none" sz="1800" baseline="-25000">
                <a:solidFill>
                  <a:srgbClr val="000000"/>
                </a:solidFill>
              </a:rPr>
              <a:t>Disk</a:t>
            </a:r>
            <a:r>
              <a:rPr lang="en-US" altLang="x-none" sz="1800">
                <a:solidFill>
                  <a:srgbClr val="000000"/>
                </a:solidFill>
              </a:rPr>
              <a:t> visits for S</a:t>
            </a:r>
            <a:r>
              <a:rPr lang="en-US" altLang="x-none" sz="1800" baseline="-25000">
                <a:solidFill>
                  <a:srgbClr val="000000"/>
                </a:solidFill>
              </a:rPr>
              <a:t>Disk</a:t>
            </a:r>
            <a:r>
              <a:rPr lang="en-US" altLang="x-none" sz="1800">
                <a:solidFill>
                  <a:srgbClr val="000000"/>
                </a:solidFill>
              </a:rPr>
              <a:t> units of resource time per visit</a:t>
            </a:r>
          </a:p>
        </p:txBody>
      </p:sp>
      <p:grpSp>
        <p:nvGrpSpPr>
          <p:cNvPr id="112649" name="Group 22"/>
          <p:cNvGrpSpPr>
            <a:grpSpLocks/>
          </p:cNvGrpSpPr>
          <p:nvPr/>
        </p:nvGrpSpPr>
        <p:grpSpPr bwMode="auto">
          <a:xfrm>
            <a:off x="1633538" y="5486400"/>
            <a:ext cx="1171575" cy="1295400"/>
            <a:chOff x="3962400" y="2133600"/>
            <a:chExt cx="1170627" cy="1295400"/>
          </a:xfrm>
        </p:grpSpPr>
        <p:sp>
          <p:nvSpPr>
            <p:cNvPr id="112651" name="Rectangle 23"/>
            <p:cNvSpPr>
              <a:spLocks noChangeArrowheads="1"/>
            </p:cNvSpPr>
            <p:nvPr/>
          </p:nvSpPr>
          <p:spPr bwMode="auto">
            <a:xfrm>
              <a:off x="4114800" y="2133600"/>
              <a:ext cx="10182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112652" name="Oval 24"/>
            <p:cNvSpPr>
              <a:spLocks noChangeArrowheads="1"/>
            </p:cNvSpPr>
            <p:nvPr/>
          </p:nvSpPr>
          <p:spPr bwMode="auto">
            <a:xfrm>
              <a:off x="3962400" y="2514600"/>
              <a:ext cx="9906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12650" name="Rectangle 25"/>
          <p:cNvSpPr>
            <a:spLocks noChangeArrowheads="1"/>
          </p:cNvSpPr>
          <p:nvPr/>
        </p:nvSpPr>
        <p:spPr bwMode="auto">
          <a:xfrm>
            <a:off x="3522663" y="6107113"/>
            <a:ext cx="540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V</a:t>
            </a:r>
            <a:r>
              <a:rPr lang="en-US" altLang="x-none" sz="1800" baseline="-25000">
                <a:solidFill>
                  <a:srgbClr val="000000"/>
                </a:solidFill>
              </a:rPr>
              <a:t>Mem</a:t>
            </a:r>
            <a:r>
              <a:rPr lang="en-US" altLang="x-none" sz="1800">
                <a:solidFill>
                  <a:srgbClr val="000000"/>
                </a:solidFill>
              </a:rPr>
              <a:t> visits for S</a:t>
            </a:r>
            <a:r>
              <a:rPr lang="en-US" altLang="x-none" sz="1800" baseline="-25000">
                <a:solidFill>
                  <a:srgbClr val="000000"/>
                </a:solidFill>
              </a:rPr>
              <a:t>Mem</a:t>
            </a:r>
            <a:r>
              <a:rPr lang="en-US" altLang="x-none" sz="1800">
                <a:solidFill>
                  <a:srgbClr val="000000"/>
                </a:solidFill>
              </a:rPr>
              <a:t> units of resource time per visit</a:t>
            </a:r>
          </a:p>
        </p:txBody>
      </p:sp>
    </p:spTree>
    <p:extLst>
      <p:ext uri="{BB962C8B-B14F-4D97-AF65-F5344CB8AC3E}">
        <p14:creationId xmlns:p14="http://schemas.microsoft.com/office/powerpoint/2010/main" val="2441114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Operational Quantities</a:t>
            </a:r>
          </a:p>
        </p:txBody>
      </p:sp>
      <p:sp>
        <p:nvSpPr>
          <p:cNvPr id="114690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T: observation interval                 Ai: # arrivals to device </a:t>
            </a:r>
            <a:r>
              <a:rPr lang="en-US" altLang="x-none" sz="2000" dirty="0" err="1">
                <a:ea typeface="ＭＳ Ｐゴシック" charset="-128"/>
              </a:rPr>
              <a:t>i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Bi: busy time of device </a:t>
            </a:r>
            <a:r>
              <a:rPr lang="en-US" altLang="x-none" sz="2000" dirty="0" err="1">
                <a:ea typeface="ＭＳ Ｐゴシック" charset="-128"/>
              </a:rPr>
              <a:t>i</a:t>
            </a:r>
            <a:r>
              <a:rPr lang="en-US" altLang="x-none" sz="2000" dirty="0">
                <a:ea typeface="ＭＳ Ｐゴシック" charset="-128"/>
              </a:rPr>
              <a:t>               Ci: # completions at device </a:t>
            </a:r>
            <a:r>
              <a:rPr lang="en-US" altLang="x-none" sz="2000" dirty="0" err="1">
                <a:ea typeface="ＭＳ Ｐゴシック" charset="-128"/>
              </a:rPr>
              <a:t>i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ea typeface="ＭＳ Ｐゴシック" charset="-128"/>
              </a:rPr>
              <a:t>i</a:t>
            </a:r>
            <a:r>
              <a:rPr lang="en-US" altLang="x-none" sz="2000" dirty="0">
                <a:ea typeface="ＭＳ Ｐゴシック" charset="-128"/>
              </a:rPr>
              <a:t> = 0 denotes system</a:t>
            </a:r>
          </a:p>
          <a:p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BCA5316-5723-9545-BE9F-32567C854E2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128838" y="2971800"/>
          <a:ext cx="2936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52" name="Equation" r:id="rId4" imgW="977900" imgH="228600" progId="Equation.3">
                  <p:embed/>
                </p:oleObj>
              </mc:Choice>
              <mc:Fallback>
                <p:oleObj name="Equation" r:id="rId4" imgW="977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2971800"/>
                        <a:ext cx="2936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024438" y="2667000"/>
          <a:ext cx="69056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53" name="Equation" r:id="rId6" imgW="152268" imgH="253780" progId="Equation.3">
                  <p:embed/>
                </p:oleObj>
              </mc:Choice>
              <mc:Fallback>
                <p:oleObj name="Equation" r:id="rId6" imgW="152268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2667000"/>
                        <a:ext cx="690562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976438" y="4038600"/>
          <a:ext cx="32432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54" name="Equation" r:id="rId8" imgW="1079500" imgH="228600" progId="Equation.3">
                  <p:embed/>
                </p:oleObj>
              </mc:Choice>
              <mc:Fallback>
                <p:oleObj name="Equation" r:id="rId8" imgW="1079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4038600"/>
                        <a:ext cx="32432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153025" y="3733800"/>
          <a:ext cx="74771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55" name="Equation" r:id="rId10" imgW="164957" imgH="253780" progId="Equation.3">
                  <p:embed/>
                </p:oleObj>
              </mc:Choice>
              <mc:Fallback>
                <p:oleObj name="Equation" r:id="rId10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3733800"/>
                        <a:ext cx="747713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076450" y="5029200"/>
          <a:ext cx="28765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56" name="Equation" r:id="rId12" imgW="1016000" imgH="228600" progId="Equation.3">
                  <p:embed/>
                </p:oleObj>
              </mc:Choice>
              <mc:Fallback>
                <p:oleObj name="Equation" r:id="rId12" imgW="101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5029200"/>
                        <a:ext cx="28765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5157788" y="4724400"/>
          <a:ext cx="74771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57" name="Equation" r:id="rId14" imgW="164957" imgH="253780" progId="Equation.3">
                  <p:embed/>
                </p:oleObj>
              </mc:Choice>
              <mc:Fallback>
                <p:oleObj name="Equation" r:id="rId14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724400"/>
                        <a:ext cx="747712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428750" y="5943600"/>
          <a:ext cx="43084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58" name="Equation" r:id="rId16" imgW="1435100" imgH="228600" progId="Equation.3">
                  <p:embed/>
                </p:oleObj>
              </mc:Choice>
              <mc:Fallback>
                <p:oleObj name="Equation" r:id="rId16" imgW="1435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5943600"/>
                        <a:ext cx="43084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5805488" y="5581650"/>
          <a:ext cx="747712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59" name="Equation" r:id="rId18" imgW="165028" imgH="279279" progId="Equation.3">
                  <p:embed/>
                </p:oleObj>
              </mc:Choice>
              <mc:Fallback>
                <p:oleObj name="Equation" r:id="rId18" imgW="165028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5581650"/>
                        <a:ext cx="747712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7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Utilization Law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5257800"/>
            <a:ext cx="7772400" cy="1371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The law is independent of any assumption on arrival/service process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Example: Suppose NIC processes 125 </a:t>
            </a:r>
            <a:r>
              <a:rPr lang="en-US" altLang="x-none" sz="2000" dirty="0" err="1">
                <a:ea typeface="ＭＳ Ｐゴシック" charset="-128"/>
              </a:rPr>
              <a:t>pkts</a:t>
            </a:r>
            <a:r>
              <a:rPr lang="en-US" altLang="x-none" sz="2000" dirty="0">
                <a:ea typeface="ＭＳ Ｐゴシック" charset="-128"/>
              </a:rPr>
              <a:t>/sec, and each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takes 2 </a:t>
            </a:r>
            <a:r>
              <a:rPr lang="en-US" altLang="x-none" sz="2000" dirty="0" err="1">
                <a:ea typeface="ＭＳ Ｐゴシック" charset="-128"/>
              </a:rPr>
              <a:t>ms.</a:t>
            </a:r>
            <a:r>
              <a:rPr lang="en-US" altLang="x-none" sz="2000" dirty="0">
                <a:ea typeface="ＭＳ Ｐゴシック" charset="-128"/>
              </a:rPr>
              <a:t> What is utilization of the network NIC?</a:t>
            </a: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3A91E62-095B-904D-BA74-2E9B8417E13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116740" name="Object 2"/>
          <p:cNvGraphicFramePr>
            <a:graphicFrameLocks noChangeAspect="1"/>
          </p:cNvGraphicFramePr>
          <p:nvPr/>
        </p:nvGraphicFramePr>
        <p:xfrm>
          <a:off x="990600" y="1752600"/>
          <a:ext cx="312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0" name="Equation" r:id="rId4" imgW="1016000" imgH="228600" progId="Equation.3">
                  <p:embed/>
                </p:oleObj>
              </mc:Choice>
              <mc:Fallback>
                <p:oleObj name="Equation" r:id="rId4" imgW="101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3124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3"/>
          <p:cNvGraphicFramePr>
            <a:graphicFrameLocks noChangeAspect="1"/>
          </p:cNvGraphicFramePr>
          <p:nvPr/>
        </p:nvGraphicFramePr>
        <p:xfrm>
          <a:off x="4267200" y="1447800"/>
          <a:ext cx="74771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1" name="Equation" r:id="rId6" imgW="164957" imgH="253780" progId="Equation.3">
                  <p:embed/>
                </p:oleObj>
              </mc:Choice>
              <mc:Fallback>
                <p:oleObj name="Equation" r:id="rId6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47800"/>
                        <a:ext cx="747713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616325" y="2686050"/>
          <a:ext cx="1897063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2" name="Equation" r:id="rId8" imgW="419100" imgH="279400" progId="Equation.3">
                  <p:embed/>
                </p:oleObj>
              </mc:Choice>
              <mc:Fallback>
                <p:oleObj name="Equation" r:id="rId8" imgW="4191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2686050"/>
                        <a:ext cx="1897063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629025" y="4152900"/>
          <a:ext cx="17811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3" name="Equation" r:id="rId10" imgW="431613" imgH="228501" progId="Equation.3">
                  <p:embed/>
                </p:oleObj>
              </mc:Choice>
              <mc:Fallback>
                <p:oleObj name="Equation" r:id="rId10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4152900"/>
                        <a:ext cx="17811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466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533400" y="103188"/>
            <a:ext cx="777240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Re</a:t>
            </a:r>
            <a:r>
              <a:rPr lang="en-US" altLang="zh-CN" sz="3600" dirty="0">
                <a:ea typeface="ＭＳ Ｐゴシック" charset="-128"/>
              </a:rPr>
              <a:t>cap: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x-none" sz="3600" dirty="0">
                <a:ea typeface="ＭＳ Ｐゴシック" charset="-128"/>
              </a:rPr>
              <a:t>Multiplexed, Reactive</a:t>
            </a:r>
            <a:br>
              <a:rPr lang="en-US" altLang="x-none" sz="3600" dirty="0">
                <a:ea typeface="ＭＳ Ｐゴシック" charset="-128"/>
              </a:rPr>
            </a:br>
            <a:r>
              <a:rPr lang="en-US" altLang="x-none" sz="3600" dirty="0">
                <a:ea typeface="ＭＳ Ｐゴシック" charset="-128"/>
              </a:rPr>
              <a:t>Server Architecture</a:t>
            </a:r>
          </a:p>
        </p:txBody>
      </p:sp>
      <p:sp>
        <p:nvSpPr>
          <p:cNvPr id="55298" name="Content Placeholder 23"/>
          <p:cNvSpPr>
            <a:spLocks noGrp="1"/>
          </p:cNvSpPr>
          <p:nvPr>
            <p:ph idx="1"/>
          </p:nvPr>
        </p:nvSpPr>
        <p:spPr>
          <a:xfrm>
            <a:off x="533400" y="4267200"/>
            <a:ext cx="7772400" cy="2362200"/>
          </a:xfrm>
        </p:spPr>
        <p:txBody>
          <a:bodyPr/>
          <a:lstStyle/>
          <a:p>
            <a:pPr marL="342900" lvl="1" indent="-342900">
              <a:buSzPct val="85000"/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Program registers events (e.g., acceptable, readable, writable) to be monitored and a handler to call when an event is ready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An infinite dispatcher loop: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Dispatcher asks OS to check if any ready event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Dispatcher calls (</a:t>
            </a:r>
            <a:r>
              <a:rPr lang="en-US" altLang="x-none" sz="1800" dirty="0">
                <a:solidFill>
                  <a:srgbClr val="C00000"/>
                </a:solidFill>
                <a:ea typeface="ＭＳ Ｐゴシック" charset="-128"/>
              </a:rPr>
              <a:t>multiplexes</a:t>
            </a:r>
            <a:r>
              <a:rPr lang="en-US" altLang="x-none" sz="1800" dirty="0">
                <a:ea typeface="ＭＳ Ｐゴシック" charset="-128"/>
              </a:rPr>
              <a:t>) the registered handler of each ready event/source</a:t>
            </a:r>
          </a:p>
          <a:p>
            <a:pPr lvl="2"/>
            <a:r>
              <a:rPr lang="en-US" altLang="x-none" sz="1400" dirty="0">
                <a:solidFill>
                  <a:srgbClr val="C00000"/>
                </a:solidFill>
                <a:ea typeface="ＭＳ Ｐゴシック" charset="-128"/>
              </a:rPr>
              <a:t>Handler should be non-blocking</a:t>
            </a:r>
            <a:r>
              <a:rPr lang="en-US" altLang="x-none" sz="1400" dirty="0">
                <a:ea typeface="ＭＳ Ｐゴシック" charset="-128"/>
              </a:rPr>
              <a:t>, to avoid blocking the event loop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1327F0-142D-E641-A38C-089DF391C6E1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676400"/>
            <a:ext cx="8229600" cy="2438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600200" y="183515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Handle</a:t>
            </a:r>
            <a:b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</a:b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Accept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4038600" y="183515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Handle</a:t>
            </a:r>
            <a:b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</a:b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Read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6324600" y="182880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Handle</a:t>
            </a:r>
            <a:b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</a:b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Write</a:t>
            </a:r>
          </a:p>
        </p:txBody>
      </p:sp>
      <p:sp>
        <p:nvSpPr>
          <p:cNvPr id="55304" name="Rectangle 10"/>
          <p:cNvSpPr>
            <a:spLocks noChangeArrowheads="1"/>
          </p:cNvSpPr>
          <p:nvPr/>
        </p:nvSpPr>
        <p:spPr bwMode="auto">
          <a:xfrm>
            <a:off x="990600" y="3048000"/>
            <a:ext cx="6858000" cy="5334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Event Dispatcher</a:t>
            </a:r>
          </a:p>
        </p:txBody>
      </p:sp>
      <p:sp>
        <p:nvSpPr>
          <p:cNvPr id="55305" name="Freeform 11"/>
          <p:cNvSpPr>
            <a:spLocks/>
          </p:cNvSpPr>
          <p:nvPr/>
        </p:nvSpPr>
        <p:spPr bwMode="auto">
          <a:xfrm>
            <a:off x="16637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5306" name="Freeform 12"/>
          <p:cNvSpPr>
            <a:spLocks/>
          </p:cNvSpPr>
          <p:nvPr/>
        </p:nvSpPr>
        <p:spPr bwMode="auto">
          <a:xfrm>
            <a:off x="41021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5307" name="Freeform 13"/>
          <p:cNvSpPr>
            <a:spLocks/>
          </p:cNvSpPr>
          <p:nvPr/>
        </p:nvSpPr>
        <p:spPr bwMode="auto">
          <a:xfrm>
            <a:off x="63881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5308" name="Freeform 17"/>
          <p:cNvSpPr>
            <a:spLocks/>
          </p:cNvSpPr>
          <p:nvPr/>
        </p:nvSpPr>
        <p:spPr bwMode="auto">
          <a:xfrm flipH="1" flipV="1">
            <a:off x="70104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5309" name="Freeform 18"/>
          <p:cNvSpPr>
            <a:spLocks/>
          </p:cNvSpPr>
          <p:nvPr/>
        </p:nvSpPr>
        <p:spPr bwMode="auto">
          <a:xfrm flipH="1" flipV="1">
            <a:off x="47117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5310" name="Freeform 19"/>
          <p:cNvSpPr>
            <a:spLocks/>
          </p:cNvSpPr>
          <p:nvPr/>
        </p:nvSpPr>
        <p:spPr bwMode="auto">
          <a:xfrm flipH="1" flipV="1">
            <a:off x="22606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5311" name="Rectangle 20"/>
          <p:cNvSpPr>
            <a:spLocks noChangeArrowheads="1"/>
          </p:cNvSpPr>
          <p:nvPr/>
        </p:nvSpPr>
        <p:spPr bwMode="auto">
          <a:xfrm>
            <a:off x="838200" y="2590800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Accept</a:t>
            </a:r>
          </a:p>
        </p:txBody>
      </p:sp>
      <p:sp>
        <p:nvSpPr>
          <p:cNvPr id="55312" name="Rectangle 21"/>
          <p:cNvSpPr>
            <a:spLocks noChangeArrowheads="1"/>
          </p:cNvSpPr>
          <p:nvPr/>
        </p:nvSpPr>
        <p:spPr bwMode="auto">
          <a:xfrm>
            <a:off x="2971800" y="2590800"/>
            <a:ext cx="1171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Readable</a:t>
            </a:r>
          </a:p>
        </p:txBody>
      </p:sp>
      <p:sp>
        <p:nvSpPr>
          <p:cNvPr id="55313" name="Rectangle 22"/>
          <p:cNvSpPr>
            <a:spLocks noChangeArrowheads="1"/>
          </p:cNvSpPr>
          <p:nvPr/>
        </p:nvSpPr>
        <p:spPr bwMode="auto">
          <a:xfrm>
            <a:off x="5449888" y="2590800"/>
            <a:ext cx="1027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Writable</a:t>
            </a:r>
          </a:p>
        </p:txBody>
      </p:sp>
    </p:spTree>
    <p:extLst>
      <p:ext uri="{BB962C8B-B14F-4D97-AF65-F5344CB8AC3E}">
        <p14:creationId xmlns:p14="http://schemas.microsoft.com/office/powerpoint/2010/main" val="9860092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Deriving Relationship Between R, U, and S for one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Assume flow balanced (arrival=throughput), Little</a:t>
            </a:r>
            <a:r>
              <a:rPr lang="en-US" altLang="en-US" sz="2000" dirty="0">
                <a:ea typeface="ＭＳ Ｐゴシック" charset="-128"/>
              </a:rPr>
              <a:t>’</a:t>
            </a:r>
            <a:r>
              <a:rPr lang="en-US" altLang="x-none" sz="2000" dirty="0">
                <a:ea typeface="ＭＳ Ｐゴシック" charset="-128"/>
              </a:rPr>
              <a:t>s Law: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Assume PASTA (Poisson arrival--memory-less arrival--sees time average), a new request sees Q ahead of it, and FIFO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According to utilization law, U = XS</a:t>
            </a: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A06BCC7-6DB9-5341-980A-0AECD60C034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118788" name="Object 2"/>
          <p:cNvGraphicFramePr>
            <a:graphicFrameLocks noChangeAspect="1"/>
          </p:cNvGraphicFramePr>
          <p:nvPr/>
        </p:nvGraphicFramePr>
        <p:xfrm>
          <a:off x="1676400" y="1855788"/>
          <a:ext cx="47244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24" name="Equation" r:id="rId4" imgW="850531" imgH="203112" progId="Equation.3">
                  <p:embed/>
                </p:oleObj>
              </mc:Choice>
              <mc:Fallback>
                <p:oleObj name="Equation" r:id="rId4" imgW="85053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55788"/>
                        <a:ext cx="47244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066800" y="3810000"/>
          <a:ext cx="72390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25" name="Equation" r:id="rId6" imgW="1409088" imgH="203112" progId="Equation.3">
                  <p:embed/>
                </p:oleObj>
              </mc:Choice>
              <mc:Fallback>
                <p:oleObj name="Equation" r:id="rId6" imgW="140908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0000"/>
                        <a:ext cx="72390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990600" y="5791200"/>
          <a:ext cx="29718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26" name="Equation" r:id="rId8" imgW="736280" imgH="177723" progId="Equation.3">
                  <p:embed/>
                </p:oleObj>
              </mc:Choice>
              <mc:Fallback>
                <p:oleObj name="Equation" r:id="rId8" imgW="73628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91200"/>
                        <a:ext cx="29718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4038600" y="5780088"/>
            <a:ext cx="3221038" cy="787400"/>
            <a:chOff x="4038600" y="5780088"/>
            <a:chExt cx="3221038" cy="787400"/>
          </a:xfrm>
        </p:grpSpPr>
        <p:graphicFrame>
          <p:nvGraphicFramePr>
            <p:cNvPr id="118792" name="Object 5"/>
            <p:cNvGraphicFramePr>
              <a:graphicFrameLocks noChangeAspect="1"/>
            </p:cNvGraphicFramePr>
            <p:nvPr/>
          </p:nvGraphicFramePr>
          <p:xfrm>
            <a:off x="5311775" y="5780088"/>
            <a:ext cx="1947863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27" name="Equation" r:id="rId10" imgW="482391" imgH="228501" progId="Equation.3">
                    <p:embed/>
                  </p:oleObj>
                </mc:Choice>
                <mc:Fallback>
                  <p:oleObj name="Equation" r:id="rId10" imgW="482391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1775" y="5780088"/>
                          <a:ext cx="1947863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793" name="Right Arrow 8"/>
            <p:cNvSpPr>
              <a:spLocks noChangeArrowheads="1"/>
            </p:cNvSpPr>
            <p:nvPr/>
          </p:nvSpPr>
          <p:spPr bwMode="auto">
            <a:xfrm>
              <a:off x="4038600" y="6096000"/>
              <a:ext cx="9144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21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Forced Flow Law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Assume each request visits device </a:t>
            </a:r>
            <a:r>
              <a:rPr lang="en-US" altLang="x-none" dirty="0" err="1">
                <a:ea typeface="ＭＳ Ｐゴシック" charset="-128"/>
              </a:rPr>
              <a:t>i</a:t>
            </a:r>
            <a:r>
              <a:rPr lang="en-US" altLang="x-none" dirty="0">
                <a:ea typeface="ＭＳ Ｐゴシック" charset="-128"/>
              </a:rPr>
              <a:t> Vi times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F0AD3AC-D1C8-F048-935E-3F62A488B4A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4820" name="Object 2"/>
          <p:cNvGraphicFramePr>
            <a:graphicFrameLocks noChangeAspect="1"/>
          </p:cNvGraphicFramePr>
          <p:nvPr/>
        </p:nvGraphicFramePr>
        <p:xfrm>
          <a:off x="1524000" y="2895600"/>
          <a:ext cx="32432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48" name="Equation" r:id="rId4" imgW="1079500" imgH="228600" progId="Equation.3">
                  <p:embed/>
                </p:oleObj>
              </mc:Choice>
              <mc:Fallback>
                <p:oleObj name="Equation" r:id="rId4" imgW="1079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32432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3"/>
          <p:cNvGraphicFramePr>
            <a:graphicFrameLocks noChangeAspect="1"/>
          </p:cNvGraphicFramePr>
          <p:nvPr/>
        </p:nvGraphicFramePr>
        <p:xfrm>
          <a:off x="4700588" y="2590800"/>
          <a:ext cx="74771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49" name="Equation" r:id="rId6" imgW="164957" imgH="253780" progId="Equation.3">
                  <p:embed/>
                </p:oleObj>
              </mc:Choice>
              <mc:Fallback>
                <p:oleObj name="Equation" r:id="rId6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2590800"/>
                        <a:ext cx="747712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016375" y="3829050"/>
          <a:ext cx="201295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50" name="Equation" r:id="rId8" imgW="444307" imgH="279279" progId="Equation.3">
                  <p:embed/>
                </p:oleObj>
              </mc:Choice>
              <mc:Fallback>
                <p:oleObj name="Equation" r:id="rId8" imgW="444307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3829050"/>
                        <a:ext cx="2012950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124325" y="5219700"/>
          <a:ext cx="183991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51" name="Equation" r:id="rId10" imgW="406224" imgH="228501" progId="Equation.3">
                  <p:embed/>
                </p:oleObj>
              </mc:Choice>
              <mc:Fallback>
                <p:oleObj name="Equation" r:id="rId10" imgW="40622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5219700"/>
                        <a:ext cx="1839913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21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Bottleneck Device</a:t>
            </a:r>
          </a:p>
        </p:txBody>
      </p:sp>
      <p:sp>
        <p:nvSpPr>
          <p:cNvPr id="124930" name="Content Placeholder 2"/>
          <p:cNvSpPr>
            <a:spLocks noGrp="1"/>
          </p:cNvSpPr>
          <p:nvPr>
            <p:ph idx="1"/>
          </p:nvPr>
        </p:nvSpPr>
        <p:spPr>
          <a:xfrm>
            <a:off x="533400" y="4800600"/>
            <a:ext cx="7772400" cy="1752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Define Di = Vi Si as the total demand of a request on device </a:t>
            </a:r>
            <a:r>
              <a:rPr lang="en-US" altLang="x-none" sz="2400" dirty="0" err="1">
                <a:ea typeface="ＭＳ Ｐゴシック" charset="-128"/>
              </a:rPr>
              <a:t>i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The device with the highest Di has the highest utilization, and thus is called the </a:t>
            </a: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bottleneck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BD3446A-AAC2-2A41-B3CA-6CC9267025B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/>
        </p:nvGraphicFramePr>
        <p:xfrm>
          <a:off x="990600" y="1752600"/>
          <a:ext cx="312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72" name="Equation" r:id="rId4" imgW="1016000" imgH="228600" progId="Equation.3">
                  <p:embed/>
                </p:oleObj>
              </mc:Choice>
              <mc:Fallback>
                <p:oleObj name="Equation" r:id="rId4" imgW="101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3124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3"/>
          <p:cNvGraphicFramePr>
            <a:graphicFrameLocks noChangeAspect="1"/>
          </p:cNvGraphicFramePr>
          <p:nvPr/>
        </p:nvGraphicFramePr>
        <p:xfrm>
          <a:off x="4343400" y="1651000"/>
          <a:ext cx="13096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73" name="Equation" r:id="rId6" imgW="317362" imgH="228501" progId="Equation.3">
                  <p:embed/>
                </p:oleObj>
              </mc:Choice>
              <mc:Fallback>
                <p:oleObj name="Equation" r:id="rId6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651000"/>
                        <a:ext cx="13096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4"/>
          <p:cNvGraphicFramePr>
            <a:graphicFrameLocks noChangeAspect="1"/>
          </p:cNvGraphicFramePr>
          <p:nvPr/>
        </p:nvGraphicFramePr>
        <p:xfrm>
          <a:off x="4003675" y="2667000"/>
          <a:ext cx="19907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74" name="Equation" r:id="rId8" imgW="482391" imgH="228501" progId="Equation.3">
                  <p:embed/>
                </p:oleObj>
              </mc:Choice>
              <mc:Fallback>
                <p:oleObj name="Equation" r:id="rId8" imgW="482391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2667000"/>
                        <a:ext cx="19907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5"/>
          <p:cNvGraphicFramePr>
            <a:graphicFrameLocks noChangeAspect="1"/>
          </p:cNvGraphicFramePr>
          <p:nvPr/>
        </p:nvGraphicFramePr>
        <p:xfrm>
          <a:off x="3976688" y="3657600"/>
          <a:ext cx="2095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75" name="Equation" r:id="rId10" imgW="508000" imgH="228600" progId="Equation.3">
                  <p:embed/>
                </p:oleObj>
              </mc:Choice>
              <mc:Fallback>
                <p:oleObj name="Equation" r:id="rId10" imgW="50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3657600"/>
                        <a:ext cx="2095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7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Bottleneck vs System Throughput</a:t>
            </a: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5513B35-E750-9D49-9A12-6CA8CA88B45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8915" name="Object 2"/>
          <p:cNvGraphicFramePr>
            <a:graphicFrameLocks noChangeAspect="1"/>
          </p:cNvGraphicFramePr>
          <p:nvPr/>
        </p:nvGraphicFramePr>
        <p:xfrm>
          <a:off x="1524000" y="2057400"/>
          <a:ext cx="4953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27" name="Equation" r:id="rId4" imgW="1600200" imgH="228600" progId="Equation.3">
                  <p:embed/>
                </p:oleObj>
              </mc:Choice>
              <mc:Fallback>
                <p:oleObj name="Equation" r:id="rId4" imgW="160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4953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5"/>
          <p:cNvGraphicFramePr>
            <a:graphicFrameLocks noChangeAspect="1"/>
          </p:cNvGraphicFramePr>
          <p:nvPr/>
        </p:nvGraphicFramePr>
        <p:xfrm>
          <a:off x="3451225" y="3886200"/>
          <a:ext cx="16113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28" name="Equation" r:id="rId6" imgW="545626" imgH="253780" progId="Equation.3">
                  <p:embed/>
                </p:oleObj>
              </mc:Choice>
              <mc:Fallback>
                <p:oleObj name="Equation" r:id="rId6" imgW="545626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3886200"/>
                        <a:ext cx="16113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6"/>
          <p:cNvGraphicFramePr>
            <a:graphicFrameLocks noChangeAspect="1"/>
          </p:cNvGraphicFramePr>
          <p:nvPr/>
        </p:nvGraphicFramePr>
        <p:xfrm>
          <a:off x="2790825" y="3962400"/>
          <a:ext cx="561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29" name="Equation" r:id="rId8" imgW="190417" imgH="152334" progId="Equation.3">
                  <p:embed/>
                </p:oleObj>
              </mc:Choice>
              <mc:Fallback>
                <p:oleObj name="Equation" r:id="rId8" imgW="190417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3962400"/>
                        <a:ext cx="5619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86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 1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request may need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10 </a:t>
            </a:r>
            <a:r>
              <a:rPr lang="en-US" altLang="x-none" dirty="0" err="1">
                <a:ea typeface="ＭＳ Ｐゴシック" charset="-128"/>
              </a:rPr>
              <a:t>ms</a:t>
            </a:r>
            <a:r>
              <a:rPr lang="en-US" altLang="x-none" dirty="0">
                <a:ea typeface="ＭＳ Ｐゴシック" charset="-128"/>
              </a:rPr>
              <a:t> CPU execution time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1 Mbytes network </a:t>
            </a:r>
            <a:r>
              <a:rPr lang="en-US" altLang="x-none" dirty="0" err="1">
                <a:ea typeface="ＭＳ Ｐゴシック" charset="-128"/>
              </a:rPr>
              <a:t>bw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1 Mbytes file access where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50% hit in memory cache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Suppose network </a:t>
            </a:r>
            <a:r>
              <a:rPr lang="en-US" altLang="x-none" dirty="0" err="1">
                <a:ea typeface="ＭＳ Ｐゴシック" charset="-128"/>
              </a:rPr>
              <a:t>bw</a:t>
            </a:r>
            <a:r>
              <a:rPr lang="en-US" altLang="x-none" dirty="0">
                <a:ea typeface="ＭＳ Ｐゴシック" charset="-128"/>
              </a:rPr>
              <a:t> is 100 </a:t>
            </a:r>
            <a:r>
              <a:rPr lang="en-US" altLang="x-none" dirty="0" err="1">
                <a:ea typeface="ＭＳ Ｐゴシック" charset="-128"/>
              </a:rPr>
              <a:t>Mbps</a:t>
            </a:r>
            <a:r>
              <a:rPr lang="en-US" altLang="x-none" dirty="0">
                <a:ea typeface="ＭＳ Ｐゴシック" charset="-128"/>
              </a:rPr>
              <a:t>, disk I/O rate is 1 </a:t>
            </a:r>
            <a:r>
              <a:rPr lang="en-US" altLang="x-none" dirty="0" err="1">
                <a:ea typeface="ＭＳ Ｐゴシック" charset="-128"/>
              </a:rPr>
              <a:t>ms</a:t>
            </a:r>
            <a:r>
              <a:rPr lang="en-US" altLang="x-none" dirty="0">
                <a:ea typeface="ＭＳ Ｐゴシック" charset="-128"/>
              </a:rPr>
              <a:t> per 8 Kbytes (assuming the program reads 8 KB each time)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Where is the bottleneck?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3DB2AAA-A8D0-4D4C-9788-5B12B08410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570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 1 (cont.)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CPU: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</a:t>
            </a:r>
            <a:r>
              <a:rPr lang="en-US" altLang="x-none" baseline="-25000" dirty="0">
                <a:ea typeface="ＭＳ Ｐゴシック" charset="-128"/>
              </a:rPr>
              <a:t>CPU</a:t>
            </a:r>
            <a:r>
              <a:rPr lang="en-US" altLang="x-none" dirty="0">
                <a:ea typeface="ＭＳ Ｐゴシック" charset="-128"/>
              </a:rPr>
              <a:t>=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Network: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D</a:t>
            </a:r>
            <a:r>
              <a:rPr lang="en-US" altLang="x-none" baseline="-25000" dirty="0" err="1">
                <a:ea typeface="ＭＳ Ｐゴシック" charset="-128"/>
              </a:rPr>
              <a:t>Net</a:t>
            </a:r>
            <a:r>
              <a:rPr lang="en-US" altLang="x-none" dirty="0">
                <a:ea typeface="ＭＳ Ｐゴシック" charset="-128"/>
              </a:rPr>
              <a:t> =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Disk I/O: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Ddisk</a:t>
            </a:r>
            <a:r>
              <a:rPr lang="en-US" altLang="x-none" dirty="0">
                <a:ea typeface="ＭＳ Ｐゴシック" charset="-128"/>
              </a:rPr>
              <a:t> =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567D351-ACD0-BC4F-8614-865CF4A36BC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2220913"/>
            <a:ext cx="315277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10 ms ( </a:t>
            </a:r>
            <a:r>
              <a:rPr lang="en-US" sz="1800" dirty="0" err="1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e.q</a:t>
            </a:r>
            <a:r>
              <a:rPr lang="en-US" sz="1800" dirty="0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. 100 requests/s)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3544888"/>
            <a:ext cx="45720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1 Mbytes / 100 Mbps = 80 ms (</a:t>
            </a:r>
            <a:r>
              <a:rPr lang="en-US" sz="1800" dirty="0" err="1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e.q</a:t>
            </a:r>
            <a:r>
              <a:rPr lang="en-US" sz="1800" dirty="0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., 12.5 requests/s)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38400" y="48768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0.5 * 1 ms * 1M/8K = 62.5 ms </a:t>
            </a:r>
            <a:br>
              <a:rPr lang="en-US" altLang="x-none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(e.q. = 16 requests/s)</a:t>
            </a:r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7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 2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 request may need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150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ms</a:t>
            </a:r>
            <a:r>
              <a:rPr lang="en-US" altLang="x-none" sz="2000" dirty="0">
                <a:ea typeface="ＭＳ Ｐゴシック" charset="-128"/>
              </a:rPr>
              <a:t> CPU execution time (e.g., 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dynamic content</a:t>
            </a:r>
            <a:r>
              <a:rPr lang="en-US" altLang="x-none" sz="2000" dirty="0">
                <a:ea typeface="ＭＳ Ｐゴシック" charset="-128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1 Mbytes network </a:t>
            </a:r>
            <a:r>
              <a:rPr lang="en-US" altLang="x-none" sz="2000" dirty="0" err="1">
                <a:ea typeface="ＭＳ Ｐゴシック" charset="-128"/>
              </a:rPr>
              <a:t>bw</a:t>
            </a: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1 Mbytes file access where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50% hit in memory cache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Suppose network </a:t>
            </a:r>
            <a:r>
              <a:rPr lang="en-US" altLang="x-none" sz="2400" dirty="0" err="1">
                <a:ea typeface="ＭＳ Ｐゴシック" charset="-128"/>
              </a:rPr>
              <a:t>bw</a:t>
            </a:r>
            <a:r>
              <a:rPr lang="en-US" altLang="x-none" sz="2400" dirty="0">
                <a:ea typeface="ＭＳ Ｐゴシック" charset="-128"/>
              </a:rPr>
              <a:t> is 100 </a:t>
            </a:r>
            <a:r>
              <a:rPr lang="en-US" altLang="x-none" sz="2400" dirty="0" err="1">
                <a:ea typeface="ＭＳ Ｐゴシック" charset="-128"/>
              </a:rPr>
              <a:t>Mbps</a:t>
            </a:r>
            <a:r>
              <a:rPr lang="en-US" altLang="x-none" sz="2400" dirty="0">
                <a:ea typeface="ＭＳ Ｐゴシック" charset="-128"/>
              </a:rPr>
              <a:t>, disk I/O rate is 1 </a:t>
            </a:r>
            <a:r>
              <a:rPr lang="en-US" altLang="x-none" sz="2400" dirty="0" err="1">
                <a:ea typeface="ＭＳ Ｐゴシック" charset="-128"/>
              </a:rPr>
              <a:t>ms</a:t>
            </a:r>
            <a:r>
              <a:rPr lang="en-US" altLang="x-none" sz="2400" dirty="0">
                <a:ea typeface="ＭＳ Ｐゴシック" charset="-128"/>
              </a:rPr>
              <a:t> per 8 Kbytes (assuming the program reads 8 KB each time)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Bottleneck: CPU -&gt; use multiple threads to use more CPUs, if available, to avoid CPU as bottleneck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273296B-86B4-204C-A688-3407660E1E39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Interactive Response Time Law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System setup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Closed system with N 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Each user sends in a request, after response, think time, and then sends next request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x-none" i="1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i="1" dirty="0">
                <a:ea typeface="ＭＳ Ｐゴシック" charset="-128"/>
              </a:rPr>
              <a:t>Notation</a:t>
            </a:r>
          </a:p>
          <a:p>
            <a:pPr lvl="2"/>
            <a:r>
              <a:rPr lang="en-US" altLang="x-none" i="1" dirty="0">
                <a:ea typeface="ＭＳ Ｐゴシック" charset="-128"/>
              </a:rPr>
              <a:t>Z = user think-time, R = Response time</a:t>
            </a:r>
          </a:p>
          <a:p>
            <a:pPr lvl="1"/>
            <a:endParaRPr lang="en-US" altLang="x-none" i="1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The total cycle time of a user request is </a:t>
            </a:r>
            <a:r>
              <a:rPr lang="en-US" altLang="x-none" i="1" dirty="0">
                <a:ea typeface="ＭＳ Ｐゴシック" charset="-128"/>
              </a:rPr>
              <a:t>R+Z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E5D0AB1-B565-B641-B5E1-751EAEEB19B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7108" name="Rectangle 8"/>
          <p:cNvSpPr>
            <a:spLocks noChangeArrowheads="1"/>
          </p:cNvSpPr>
          <p:nvPr/>
        </p:nvSpPr>
        <p:spPr bwMode="auto">
          <a:xfrm>
            <a:off x="685800" y="5675313"/>
            <a:ext cx="7086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800">
                <a:solidFill>
                  <a:srgbClr val="000000"/>
                </a:solidFill>
                <a:latin typeface="Comic Sans MS" charset="0"/>
              </a:rPr>
              <a:t>In duration T, #requests generated by each user:</a:t>
            </a:r>
            <a:endParaRPr lang="en-US" altLang="x-none" sz="2800" i="1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0" y="6172200"/>
            <a:ext cx="212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i="1">
                <a:solidFill>
                  <a:srgbClr val="000000"/>
                </a:solidFill>
                <a:latin typeface="Comic Sans MS" charset="0"/>
              </a:rPr>
              <a:t>T/(R+Z) requests </a:t>
            </a:r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1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Interactive Response Time Law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i="1" dirty="0">
                <a:ea typeface="ＭＳ Ｐゴシック" charset="-128"/>
              </a:rPr>
              <a:t>If N users and flow balanced: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6CF2434-949F-1943-BB82-9E57BB6C58D9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49156" name="Object 2"/>
          <p:cNvGraphicFramePr>
            <a:graphicFrameLocks noChangeAspect="1"/>
          </p:cNvGraphicFramePr>
          <p:nvPr/>
        </p:nvGraphicFramePr>
        <p:xfrm>
          <a:off x="566738" y="2286000"/>
          <a:ext cx="70691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20" name="Equation" r:id="rId4" imgW="2298700" imgH="203200" progId="Equation.3">
                  <p:embed/>
                </p:oleObj>
              </mc:Choice>
              <mc:Fallback>
                <p:oleObj name="Equation" r:id="rId4" imgW="2298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286000"/>
                        <a:ext cx="70691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800600" y="2971800"/>
          <a:ext cx="1289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21" name="Equation" r:id="rId6" imgW="419100" imgH="279400" progId="Equation.3">
                  <p:embed/>
                </p:oleObj>
              </mc:Choice>
              <mc:Fallback>
                <p:oleObj name="Equation" r:id="rId6" imgW="4191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71800"/>
                        <a:ext cx="12890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800600" y="3886200"/>
          <a:ext cx="11715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22" name="Equation" r:id="rId8" imgW="381000" imgH="228600" progId="Equation.3">
                  <p:embed/>
                </p:oleObj>
              </mc:Choice>
              <mc:Fallback>
                <p:oleObj name="Equation" r:id="rId8" imgW="38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86200"/>
                        <a:ext cx="11715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124200" y="5029200"/>
          <a:ext cx="2032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23" name="Equation" r:id="rId10" imgW="660400" imgH="228600" progId="Equation.3">
                  <p:embed/>
                </p:oleObj>
              </mc:Choice>
              <mc:Fallback>
                <p:oleObj name="Equation" r:id="rId10" imgW="660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032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045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Bottleneck Analysis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533400" y="5257800"/>
            <a:ext cx="7772400" cy="990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Here D is the sum of Di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D02815E-7EC5-9A49-8940-9BD24D27959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51204" name="Object 2"/>
          <p:cNvGraphicFramePr>
            <a:graphicFrameLocks noChangeAspect="1"/>
          </p:cNvGraphicFramePr>
          <p:nvPr/>
        </p:nvGraphicFramePr>
        <p:xfrm>
          <a:off x="1447800" y="1981200"/>
          <a:ext cx="56102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06" name="Equation" r:id="rId4" imgW="1435100" imgH="254000" progId="Equation.3">
                  <p:embed/>
                </p:oleObj>
              </mc:Choice>
              <mc:Fallback>
                <p:oleObj name="Equation" r:id="rId4" imgW="1435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81200"/>
                        <a:ext cx="561022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3"/>
          <p:cNvGraphicFramePr>
            <a:graphicFrameLocks noChangeAspect="1"/>
          </p:cNvGraphicFramePr>
          <p:nvPr/>
        </p:nvGraphicFramePr>
        <p:xfrm>
          <a:off x="954088" y="3481388"/>
          <a:ext cx="6751637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07" name="Equation" r:id="rId6" imgW="1727200" imgH="228600" progId="Equation.3">
                  <p:embed/>
                </p:oleObj>
              </mc:Choice>
              <mc:Fallback>
                <p:oleObj name="Equation" r:id="rId6" imgW="172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3481388"/>
                        <a:ext cx="6751637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5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x-none" dirty="0">
                <a:ea typeface="ＭＳ Ｐゴシック" charset="-128"/>
              </a:rPr>
              <a:t>Re</a:t>
            </a:r>
            <a:r>
              <a:rPr lang="en-US" altLang="zh-CN" dirty="0">
                <a:ea typeface="ＭＳ Ｐゴシック" charset="-128"/>
              </a:rPr>
              <a:t>cap: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宋体" charset="-122"/>
              </a:rPr>
              <a:t>Main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Main abstractions of multiplexed IO: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Channels: represent connections to entities capable of performing I/O operations;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Selectors and selection keys: selection facilities;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Buffers: containers for data.</a:t>
            </a:r>
          </a:p>
          <a:p>
            <a:pPr lvl="1"/>
            <a:endParaRPr lang="en-US" sz="18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More details see https://docs.oracle.com/javase/8/docs/api/java/nio/package-summary.html</a:t>
            </a:r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D0EFB2-9129-5843-ACEC-231FCF9C3FBF}" type="slidenum">
              <a:rPr kumimoji="0" lang="en-US" altLang="x-non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51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Proof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We know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3E819BF-878F-9249-B001-04825D449F1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70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53252" name="Object 2"/>
          <p:cNvGraphicFramePr>
            <a:graphicFrameLocks noChangeAspect="1"/>
          </p:cNvGraphicFramePr>
          <p:nvPr/>
        </p:nvGraphicFramePr>
        <p:xfrm>
          <a:off x="1905000" y="2438400"/>
          <a:ext cx="15351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44" name="Equation" r:id="rId4" imgW="545626" imgH="253780" progId="Equation.3">
                  <p:embed/>
                </p:oleObj>
              </mc:Choice>
              <mc:Fallback>
                <p:oleObj name="Equation" r:id="rId4" imgW="545626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8400"/>
                        <a:ext cx="15351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3"/>
          <p:cNvGraphicFramePr>
            <a:graphicFrameLocks noChangeAspect="1"/>
          </p:cNvGraphicFramePr>
          <p:nvPr/>
        </p:nvGraphicFramePr>
        <p:xfrm>
          <a:off x="4267200" y="2514600"/>
          <a:ext cx="18573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45" name="Equation" r:id="rId6" imgW="660113" imgH="203112" progId="Equation.3">
                  <p:embed/>
                </p:oleObj>
              </mc:Choice>
              <mc:Fallback>
                <p:oleObj name="Equation" r:id="rId6" imgW="6601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14600"/>
                        <a:ext cx="18573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4"/>
          <p:cNvGraphicFramePr>
            <a:graphicFrameLocks noChangeAspect="1"/>
          </p:cNvGraphicFramePr>
          <p:nvPr/>
        </p:nvGraphicFramePr>
        <p:xfrm>
          <a:off x="2362200" y="228600"/>
          <a:ext cx="36671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46" name="Equation" r:id="rId8" imgW="1435100" imgH="254000" progId="Equation.3">
                  <p:embed/>
                </p:oleObj>
              </mc:Choice>
              <mc:Fallback>
                <p:oleObj name="Equation" r:id="rId8" imgW="1435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8600"/>
                        <a:ext cx="36671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5"/>
          <p:cNvGraphicFramePr>
            <a:graphicFrameLocks noChangeAspect="1"/>
          </p:cNvGraphicFramePr>
          <p:nvPr/>
        </p:nvGraphicFramePr>
        <p:xfrm>
          <a:off x="3505200" y="762000"/>
          <a:ext cx="514191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47" name="Equation" r:id="rId10" imgW="1727200" imgH="228600" progId="Equation.3">
                  <p:embed/>
                </p:oleObj>
              </mc:Choice>
              <mc:Fallback>
                <p:oleObj name="Equation" r:id="rId10" imgW="172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762000"/>
                        <a:ext cx="514191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6"/>
          <p:cNvGraphicFramePr>
            <a:graphicFrameLocks noChangeAspect="1"/>
          </p:cNvGraphicFramePr>
          <p:nvPr/>
        </p:nvGraphicFramePr>
        <p:xfrm>
          <a:off x="914400" y="4191000"/>
          <a:ext cx="2032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48" name="Equation" r:id="rId12" imgW="660400" imgH="228600" progId="Equation.3">
                  <p:embed/>
                </p:oleObj>
              </mc:Choice>
              <mc:Fallback>
                <p:oleObj name="Equation" r:id="rId12" imgW="660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2032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381000" y="3276600"/>
            <a:ext cx="6240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mic Sans MS" charset="0"/>
              </a:rPr>
              <a:t>Using interactive response time law: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052888" y="4191000"/>
          <a:ext cx="28924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49" name="Equation" r:id="rId14" imgW="939800" imgH="228600" progId="Equation.3">
                  <p:embed/>
                </p:oleObj>
              </mc:Choice>
              <mc:Fallback>
                <p:oleObj name="Equation" r:id="rId14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4191000"/>
                        <a:ext cx="28924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8"/>
          <p:cNvGraphicFramePr>
            <a:graphicFrameLocks noChangeAspect="1"/>
          </p:cNvGraphicFramePr>
          <p:nvPr/>
        </p:nvGraphicFramePr>
        <p:xfrm>
          <a:off x="1066800" y="5715000"/>
          <a:ext cx="16795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50" name="Equation" r:id="rId16" imgW="545863" imgH="228501" progId="Equation.3">
                  <p:embed/>
                </p:oleObj>
              </mc:Choice>
              <mc:Fallback>
                <p:oleObj name="Equation" r:id="rId16" imgW="54586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15000"/>
                        <a:ext cx="16795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Right Arrow 12"/>
          <p:cNvSpPr>
            <a:spLocks noChangeArrowheads="1"/>
          </p:cNvSpPr>
          <p:nvPr/>
        </p:nvSpPr>
        <p:spPr bwMode="auto">
          <a:xfrm>
            <a:off x="3200400" y="4343400"/>
            <a:ext cx="762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endParaRPr lang="x-none" altLang="x-none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61" name="Right Arrow 13"/>
          <p:cNvSpPr>
            <a:spLocks noChangeArrowheads="1"/>
          </p:cNvSpPr>
          <p:nvPr/>
        </p:nvSpPr>
        <p:spPr bwMode="auto">
          <a:xfrm>
            <a:off x="3124200" y="5867400"/>
            <a:ext cx="762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endParaRPr lang="x-none" altLang="x-none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4343400" y="5791200"/>
          <a:ext cx="16795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51" name="Equation" r:id="rId18" imgW="545863" imgH="228501" progId="Equation.3">
                  <p:embed/>
                </p:oleObj>
              </mc:Choice>
              <mc:Fallback>
                <p:oleObj name="Equation" r:id="rId18" imgW="54586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791200"/>
                        <a:ext cx="16795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673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Summary: Operational Laws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Utilization law: U = XS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Forced flow law: Xi = Vi X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Bottleneck device: largest Di = Vi Si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Little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s Law: Qi = Xi Ri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Bottleneck bound of interactive response (for the given closed model):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F5405FE-71EE-3B47-BBDD-37C55D312095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eaLnBrk="1" hangingPunct="1"/>
              <a:t>71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graphicFrame>
        <p:nvGraphicFramePr>
          <p:cNvPr id="55300" name="Object 2"/>
          <p:cNvGraphicFramePr>
            <a:graphicFrameLocks noChangeAspect="1"/>
          </p:cNvGraphicFramePr>
          <p:nvPr/>
        </p:nvGraphicFramePr>
        <p:xfrm>
          <a:off x="2057400" y="4570413"/>
          <a:ext cx="367188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54" name="Equation" r:id="rId4" imgW="1435100" imgH="254000" progId="Equation.3">
                  <p:embed/>
                </p:oleObj>
              </mc:Choice>
              <mc:Fallback>
                <p:oleObj name="Equation" r:id="rId4" imgW="1435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70413"/>
                        <a:ext cx="3671888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3"/>
          <p:cNvGraphicFramePr>
            <a:graphicFrameLocks noChangeAspect="1"/>
          </p:cNvGraphicFramePr>
          <p:nvPr/>
        </p:nvGraphicFramePr>
        <p:xfrm>
          <a:off x="1676400" y="5257800"/>
          <a:ext cx="44196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55" name="Equation" r:id="rId6" imgW="1727200" imgH="228600" progId="Equation.3">
                  <p:embed/>
                </p:oleObj>
              </mc:Choice>
              <mc:Fallback>
                <p:oleObj name="Equation" r:id="rId6" imgW="172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57800"/>
                        <a:ext cx="44196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2214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>
                <a:ea typeface="ＭＳ Ｐゴシック" charset="-128"/>
              </a:rPr>
              <a:t>In Practice: Common Bottlenecks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No more file descriptors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Sockets stuck in TIME_WAIT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High memory use (swapping)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CPU overload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Interrupt (IRQ) overload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6537325" y="6284913"/>
            <a:ext cx="178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[Aaron Bannert]</a:t>
            </a:r>
          </a:p>
        </p:txBody>
      </p:sp>
      <p:pic>
        <p:nvPicPr>
          <p:cNvPr id="57348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03772">
            <a:off x="6569075" y="5619750"/>
            <a:ext cx="1752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63EE43B-BDC1-A241-B95E-D51734771B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F5405FE-71EE-3B47-BBDD-37C55D312095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eaLnBrk="1" hangingPunct="1"/>
              <a:t>72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36755"/>
      </p:ext>
    </p:extLst>
  </p:cSld>
  <p:clrMapOvr>
    <a:masterClrMapping/>
  </p:clrMapOvr>
  <p:transition advClick="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YouTube Design Alg.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x-none">
                <a:latin typeface="Courier New" charset="0"/>
                <a:ea typeface="ＭＳ Ｐゴシック" charset="-128"/>
              </a:rPr>
              <a:t>  while (true)</a:t>
            </a:r>
            <a:br>
              <a:rPr lang="en-US" altLang="x-none">
                <a:latin typeface="Courier New" charset="0"/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{ </a:t>
            </a:r>
            <a:br>
              <a:rPr lang="en-US" altLang="x-none">
                <a:latin typeface="Courier New" charset="0"/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  identify_and_fix_bottlenecks();</a:t>
            </a:r>
            <a:br>
              <a:rPr lang="en-US" altLang="x-none">
                <a:latin typeface="Courier New" charset="0"/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  drink();</a:t>
            </a:r>
            <a:br>
              <a:rPr lang="en-US" altLang="x-none">
                <a:latin typeface="Courier New" charset="0"/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  sleep();</a:t>
            </a:r>
            <a:br>
              <a:rPr lang="en-US" altLang="x-none">
                <a:latin typeface="Courier New" charset="0"/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  notice_new_bottleneck();</a:t>
            </a:r>
            <a:br>
              <a:rPr lang="en-US" altLang="x-none">
                <a:latin typeface="Courier New" charset="0"/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BF7F6DF-EDA0-E944-BEF6-A8927644ADD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73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9396" name="Rectangle 13"/>
          <p:cNvSpPr>
            <a:spLocks noChangeArrowheads="1"/>
          </p:cNvSpPr>
          <p:nvPr/>
        </p:nvSpPr>
        <p:spPr bwMode="auto">
          <a:xfrm>
            <a:off x="1600200" y="87313"/>
            <a:ext cx="7543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http://video.google.com/videoplay?docid=-6304964351441328559#</a:t>
            </a:r>
          </a:p>
        </p:txBody>
      </p:sp>
    </p:spTree>
    <p:extLst>
      <p:ext uri="{BB962C8B-B14F-4D97-AF65-F5344CB8AC3E}">
        <p14:creationId xmlns:p14="http://schemas.microsoft.com/office/powerpoint/2010/main" val="572045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Summary: High-Perf. Network Server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5181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Avoid blocking (so that we can reach bottleneck throughput)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Introduce threads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Limit unlimited thread overhead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Thread pool, </a:t>
            </a:r>
            <a:r>
              <a:rPr lang="en-US" altLang="x-none" sz="2000" dirty="0" err="1">
                <a:ea typeface="ＭＳ Ｐゴシック" charset="-128"/>
              </a:rPr>
              <a:t>async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io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Shared 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Synchronization (lock, synchronized)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Avoid busy-wait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Wait/notify; FSM; asynchronous channel/Future/Handler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Extensibility/robustness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Language support/Design for interfaces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System modeling and measurements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Queueing analysis, operational analysis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9B7CFBF-5B2E-AB43-B828-8DC51918C9C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74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523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5105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Single network server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Multiple network servers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Why multiple network servers</a:t>
            </a: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743E7CC-6F23-FE41-B4E9-E7E77844EE24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/>
              <a:t>75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Why Multiple Servers?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153400" cy="4724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Scalability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Scaling beyond single server throughput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There is a fundamental limit on what a single server can </a:t>
            </a:r>
          </a:p>
          <a:p>
            <a:pPr lvl="3"/>
            <a:r>
              <a:rPr lang="en-US" altLang="x-none" dirty="0">
                <a:latin typeface="Times New Roman" charset="0"/>
                <a:ea typeface="ＭＳ Ｐゴシック" charset="-128"/>
              </a:rPr>
              <a:t>process (CPU/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bw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/disk throughput)</a:t>
            </a:r>
          </a:p>
          <a:p>
            <a:pPr lvl="3"/>
            <a:r>
              <a:rPr lang="en-US" altLang="x-none" dirty="0">
                <a:latin typeface="Times New Roman" charset="0"/>
                <a:ea typeface="ＭＳ Ｐゴシック" charset="-128"/>
              </a:rPr>
              <a:t>store (disk/memory)</a:t>
            </a:r>
          </a:p>
          <a:p>
            <a:pPr lvl="2"/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Scaling beyond single geo location latency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There is a limit on the speed of light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Network detour and delay further increase the delay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D5D3B1C-4A73-9C49-BAC0-7974B45BABB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76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Why Multiple Servers?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4724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Redundancy and fault tolerance</a:t>
            </a:r>
          </a:p>
          <a:p>
            <a:endParaRPr lang="en-US" altLang="x-none" sz="32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800" dirty="0">
                <a:ea typeface="ＭＳ Ｐゴシック" charset="-128"/>
              </a:rPr>
              <a:t>Administration/Maintenance (e.g., incremental upgrade)</a:t>
            </a:r>
          </a:p>
          <a:p>
            <a:pPr lvl="1"/>
            <a:endParaRPr lang="en-US" altLang="x-none" sz="28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800" dirty="0">
                <a:ea typeface="ＭＳ Ｐゴシック" charset="-128"/>
              </a:rPr>
              <a:t>Redundancy (e.g., to handle failures)</a:t>
            </a: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4B5F55C-B8FF-7F4F-8BD9-A55BF03C76E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77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Why Multiple Servers?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4724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System/software architecture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Resources may be naturally distributed at different machines (e.g., run a single copy of a database server due to single license; access to resource from third party)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Security (e.g., front end, business logic, and database)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Today we focus mostly on the first  benefit, for homogeneous (replica) servers</a:t>
            </a: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DE59631-50F2-B740-BDA9-3A53F32731B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78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Discussion: Key Technical Challenges in Using Multiple Servers</a:t>
            </a:r>
          </a:p>
        </p:txBody>
      </p:sp>
      <p:sp>
        <p:nvSpPr>
          <p:cNvPr id="890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2BEACCB-FAC5-7442-9356-DEAEA6777D9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79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909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305800" cy="1143000"/>
          </a:xfrm>
        </p:spPr>
        <p:txBody>
          <a:bodyPr/>
          <a:lstStyle/>
          <a:p>
            <a:r>
              <a:rPr lang="en-US"/>
              <a:t>Multiplexed (Selectable), </a:t>
            </a:r>
            <a:r>
              <a:rPr lang="en-US" dirty="0"/>
              <a:t>Non-Blocking Channels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1828800"/>
          <a:ext cx="7772400" cy="2468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effectLst/>
                        </a:rPr>
                        <a:t>SelectableChannel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channel that can be multiplexed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DatagramChannel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/>
                        <a:t>A channel to a datagram-oriented socket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Pipe.SinkChannel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write end of a pipe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Pipe.SourceChannel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/>
                        <a:t>The read end of a pipe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ServerSocketChannel</a:t>
                      </a:r>
                      <a:r>
                        <a:rPr lang="en-US" dirty="0"/>
                        <a:t> 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/>
                        <a:t>A channel to a stream-oriented listening socket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SocketChannel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channel for a stream-oriented connecting socket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D0EFB2-9129-5843-ACEC-231FCF9C3FBF}" type="slidenum">
              <a:rPr kumimoji="0" lang="en-US" altLang="x-non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4797213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Use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宋体" charset="-122"/>
                <a:cs typeface="+mn-cs"/>
              </a:rPr>
              <a:t>configureBlocking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宋体" charset="-122"/>
                <a:cs typeface="+mn-cs"/>
              </a:rPr>
              <a:t>(false)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to make a channel non-blocking</a:t>
            </a:r>
          </a:p>
          <a:p>
            <a:pPr marL="342900" marR="0" lvl="0" indent="-34290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Note: Java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S</a:t>
            </a: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electable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宋体" charset="-122"/>
                <a:cs typeface="+mn-cs"/>
              </a:rPr>
              <a:t>C</a:t>
            </a: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hannel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does not include file I/O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5902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5105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Single network server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Multiple network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Why multiple servers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Multiple servers basic mechanism: request routing</a:t>
            </a: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2C53948-FEE5-1241-BFA9-743CC46FBE1B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/>
              <a:t>80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Line 2"/>
          <p:cNvSpPr>
            <a:spLocks noChangeShapeType="1"/>
          </p:cNvSpPr>
          <p:nvPr/>
        </p:nvSpPr>
        <p:spPr bwMode="auto">
          <a:xfrm>
            <a:off x="5132388" y="2279650"/>
            <a:ext cx="1306512" cy="1306513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186" name="Line 3"/>
          <p:cNvSpPr>
            <a:spLocks noChangeShapeType="1"/>
          </p:cNvSpPr>
          <p:nvPr/>
        </p:nvSpPr>
        <p:spPr bwMode="auto">
          <a:xfrm flipH="1">
            <a:off x="6802438" y="2309813"/>
            <a:ext cx="1335087" cy="1335087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187" name="Line 4"/>
          <p:cNvSpPr>
            <a:spLocks noChangeShapeType="1"/>
          </p:cNvSpPr>
          <p:nvPr/>
        </p:nvSpPr>
        <p:spPr bwMode="auto">
          <a:xfrm>
            <a:off x="6469063" y="4195763"/>
            <a:ext cx="623887" cy="1495425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18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MS PGothic" charset="-128"/>
              </a:rPr>
              <a:t>Request Routing: Overview</a:t>
            </a:r>
          </a:p>
        </p:txBody>
      </p:sp>
      <p:grpSp>
        <p:nvGrpSpPr>
          <p:cNvPr id="93189" name="Group 6"/>
          <p:cNvGrpSpPr>
            <a:grpSpLocks/>
          </p:cNvGrpSpPr>
          <p:nvPr/>
        </p:nvGrpSpPr>
        <p:grpSpPr bwMode="auto">
          <a:xfrm>
            <a:off x="4852988" y="2994025"/>
            <a:ext cx="3138487" cy="1776413"/>
            <a:chOff x="148" y="1636"/>
            <a:chExt cx="1589" cy="808"/>
          </a:xfrm>
        </p:grpSpPr>
        <p:sp>
          <p:nvSpPr>
            <p:cNvPr id="93203" name="Oval 7"/>
            <p:cNvSpPr>
              <a:spLocks noChangeArrowheads="1"/>
            </p:cNvSpPr>
            <p:nvPr/>
          </p:nvSpPr>
          <p:spPr bwMode="auto">
            <a:xfrm>
              <a:off x="285" y="1708"/>
              <a:ext cx="1361" cy="61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04" name="Oval 8"/>
            <p:cNvSpPr>
              <a:spLocks noChangeArrowheads="1"/>
            </p:cNvSpPr>
            <p:nvPr/>
          </p:nvSpPr>
          <p:spPr bwMode="auto">
            <a:xfrm>
              <a:off x="330" y="1708"/>
              <a:ext cx="312" cy="88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05" name="Oval 9"/>
            <p:cNvSpPr>
              <a:spLocks noChangeArrowheads="1"/>
            </p:cNvSpPr>
            <p:nvPr/>
          </p:nvSpPr>
          <p:spPr bwMode="auto">
            <a:xfrm>
              <a:off x="1152" y="1684"/>
              <a:ext cx="449" cy="160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06" name="Oval 10"/>
            <p:cNvSpPr>
              <a:spLocks noChangeArrowheads="1"/>
            </p:cNvSpPr>
            <p:nvPr/>
          </p:nvSpPr>
          <p:spPr bwMode="auto">
            <a:xfrm>
              <a:off x="741" y="1636"/>
              <a:ext cx="540" cy="328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07" name="Oval 11"/>
            <p:cNvSpPr>
              <a:spLocks noChangeArrowheads="1"/>
            </p:cNvSpPr>
            <p:nvPr/>
          </p:nvSpPr>
          <p:spPr bwMode="auto">
            <a:xfrm>
              <a:off x="148" y="1780"/>
              <a:ext cx="996" cy="184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08" name="Oval 12"/>
            <p:cNvSpPr>
              <a:spLocks noChangeArrowheads="1"/>
            </p:cNvSpPr>
            <p:nvPr/>
          </p:nvSpPr>
          <p:spPr bwMode="auto">
            <a:xfrm>
              <a:off x="650" y="2068"/>
              <a:ext cx="540" cy="37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09" name="Oval 13"/>
            <p:cNvSpPr>
              <a:spLocks noChangeArrowheads="1"/>
            </p:cNvSpPr>
            <p:nvPr/>
          </p:nvSpPr>
          <p:spPr bwMode="auto">
            <a:xfrm>
              <a:off x="1334" y="1804"/>
              <a:ext cx="403" cy="208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10" name="Oval 14"/>
            <p:cNvSpPr>
              <a:spLocks noChangeArrowheads="1"/>
            </p:cNvSpPr>
            <p:nvPr/>
          </p:nvSpPr>
          <p:spPr bwMode="auto">
            <a:xfrm>
              <a:off x="239" y="1900"/>
              <a:ext cx="266" cy="37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11" name="Oval 15"/>
            <p:cNvSpPr>
              <a:spLocks noChangeArrowheads="1"/>
            </p:cNvSpPr>
            <p:nvPr/>
          </p:nvSpPr>
          <p:spPr bwMode="auto">
            <a:xfrm>
              <a:off x="1380" y="2092"/>
              <a:ext cx="266" cy="13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12" name="Oval 16"/>
            <p:cNvSpPr>
              <a:spLocks noChangeArrowheads="1"/>
            </p:cNvSpPr>
            <p:nvPr/>
          </p:nvSpPr>
          <p:spPr bwMode="auto">
            <a:xfrm>
              <a:off x="468" y="2188"/>
              <a:ext cx="265" cy="13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13" name="Oval 17"/>
            <p:cNvSpPr>
              <a:spLocks noChangeArrowheads="1"/>
            </p:cNvSpPr>
            <p:nvPr/>
          </p:nvSpPr>
          <p:spPr bwMode="auto">
            <a:xfrm>
              <a:off x="1107" y="2188"/>
              <a:ext cx="402" cy="13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458770" name="Rectangle 18"/>
          <p:cNvSpPr>
            <a:spLocks noChangeArrowheads="1"/>
          </p:cNvSpPr>
          <p:nvPr/>
        </p:nvSpPr>
        <p:spPr bwMode="auto">
          <a:xfrm>
            <a:off x="5819775" y="3616325"/>
            <a:ext cx="14430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charset="0"/>
              </a:rPr>
              <a:t>Internet</a:t>
            </a:r>
          </a:p>
        </p:txBody>
      </p:sp>
      <p:graphicFrame>
        <p:nvGraphicFramePr>
          <p:cNvPr id="93191" name="Object 2"/>
          <p:cNvGraphicFramePr>
            <a:graphicFrameLocks noChangeAspect="1"/>
          </p:cNvGraphicFramePr>
          <p:nvPr/>
        </p:nvGraphicFramePr>
        <p:xfrm>
          <a:off x="6700838" y="5232400"/>
          <a:ext cx="4524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0" name="Clip" r:id="rId4" imgW="979179" imgH="1106008" progId="">
                  <p:embed/>
                </p:oleObj>
              </mc:Choice>
              <mc:Fallback>
                <p:oleObj name="Clip" r:id="rId4" imgW="979179" imgH="110600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838" y="5232400"/>
                        <a:ext cx="45243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Rectangle 20"/>
          <p:cNvSpPr>
            <a:spLocks noChangeArrowheads="1"/>
          </p:cNvSpPr>
          <p:nvPr/>
        </p:nvSpPr>
        <p:spPr bwMode="auto">
          <a:xfrm>
            <a:off x="600075" y="3429000"/>
            <a:ext cx="39719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660066"/>
                </a:solidFill>
                <a:latin typeface="Times New Roman" charset="0"/>
              </a:rPr>
              <a:t>- Global request routing: select a server site for each request</a:t>
            </a:r>
          </a:p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660066"/>
                </a:solidFill>
                <a:latin typeface="Times New Roman" charset="0"/>
              </a:rPr>
              <a:t>- Local request routing: select a specific server at the chosen site</a:t>
            </a:r>
          </a:p>
        </p:txBody>
      </p:sp>
      <p:graphicFrame>
        <p:nvGraphicFramePr>
          <p:cNvPr id="93193" name="Object 3"/>
          <p:cNvGraphicFramePr>
            <a:graphicFrameLocks noChangeAspect="1"/>
          </p:cNvGraphicFramePr>
          <p:nvPr/>
        </p:nvGraphicFramePr>
        <p:xfrm>
          <a:off x="4449763" y="140335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1" name="Clip" r:id="rId6" imgW="979179" imgH="1106008" progId="">
                  <p:embed/>
                </p:oleObj>
              </mc:Choice>
              <mc:Fallback>
                <p:oleObj name="Clip" r:id="rId6" imgW="979179" imgH="1106008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3" y="140335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4"/>
          <p:cNvGraphicFramePr>
            <a:graphicFrameLocks noChangeAspect="1"/>
          </p:cNvGraphicFramePr>
          <p:nvPr/>
        </p:nvGraphicFramePr>
        <p:xfrm>
          <a:off x="4602163" y="155575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2" name="Clip" r:id="rId7" imgW="979179" imgH="1106008" progId="">
                  <p:embed/>
                </p:oleObj>
              </mc:Choice>
              <mc:Fallback>
                <p:oleObj name="Clip" r:id="rId7" imgW="979179" imgH="1106008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155575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Object 5"/>
          <p:cNvGraphicFramePr>
            <a:graphicFrameLocks noChangeAspect="1"/>
          </p:cNvGraphicFramePr>
          <p:nvPr/>
        </p:nvGraphicFramePr>
        <p:xfrm>
          <a:off x="4754563" y="170815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3" name="Clip" r:id="rId8" imgW="979179" imgH="1106008" progId="">
                  <p:embed/>
                </p:oleObj>
              </mc:Choice>
              <mc:Fallback>
                <p:oleObj name="Clip" r:id="rId8" imgW="979179" imgH="1106008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170815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6"/>
          <p:cNvGraphicFramePr>
            <a:graphicFrameLocks noChangeAspect="1"/>
          </p:cNvGraphicFramePr>
          <p:nvPr/>
        </p:nvGraphicFramePr>
        <p:xfrm>
          <a:off x="7497763" y="1533525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4" name="Clip" r:id="rId9" imgW="979179" imgH="1106008" progId="">
                  <p:embed/>
                </p:oleObj>
              </mc:Choice>
              <mc:Fallback>
                <p:oleObj name="Clip" r:id="rId9" imgW="979179" imgH="1106008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1533525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7" name="Object 7"/>
          <p:cNvGraphicFramePr>
            <a:graphicFrameLocks noChangeAspect="1"/>
          </p:cNvGraphicFramePr>
          <p:nvPr/>
        </p:nvGraphicFramePr>
        <p:xfrm>
          <a:off x="7650163" y="1685925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5" name="Clip" r:id="rId10" imgW="979179" imgH="1106008" progId="">
                  <p:embed/>
                </p:oleObj>
              </mc:Choice>
              <mc:Fallback>
                <p:oleObj name="Clip" r:id="rId10" imgW="979179" imgH="1106008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0163" y="1685925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8" name="Object 8"/>
          <p:cNvGraphicFramePr>
            <a:graphicFrameLocks noChangeAspect="1"/>
          </p:cNvGraphicFramePr>
          <p:nvPr/>
        </p:nvGraphicFramePr>
        <p:xfrm>
          <a:off x="7802563" y="1838325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6" name="Clip" r:id="rId11" imgW="979179" imgH="1106008" progId="">
                  <p:embed/>
                </p:oleObj>
              </mc:Choice>
              <mc:Fallback>
                <p:oleObj name="Clip" r:id="rId11" imgW="979179" imgH="1106008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563" y="1838325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9" name="Rectangle 27"/>
          <p:cNvSpPr>
            <a:spLocks noChangeArrowheads="1"/>
          </p:cNvSpPr>
          <p:nvPr/>
        </p:nvSpPr>
        <p:spPr bwMode="auto">
          <a:xfrm>
            <a:off x="7248525" y="5249863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latin typeface="Comic Sans MS" charset="0"/>
              </a:rPr>
              <a:t>Client</a:t>
            </a:r>
          </a:p>
        </p:txBody>
      </p:sp>
      <p:sp>
        <p:nvSpPr>
          <p:cNvPr id="93200" name="Rectangle 28"/>
          <p:cNvSpPr>
            <a:spLocks noChangeArrowheads="1"/>
          </p:cNvSpPr>
          <p:nvPr/>
        </p:nvSpPr>
        <p:spPr bwMode="auto">
          <a:xfrm>
            <a:off x="3284538" y="1665288"/>
            <a:ext cx="1147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latin typeface="Comic Sans MS" charset="0"/>
              </a:rPr>
              <a:t>Site A</a:t>
            </a:r>
          </a:p>
        </p:txBody>
      </p:sp>
      <p:sp>
        <p:nvSpPr>
          <p:cNvPr id="93201" name="Rectangle 29"/>
          <p:cNvSpPr>
            <a:spLocks noChangeArrowheads="1"/>
          </p:cNvSpPr>
          <p:nvPr/>
        </p:nvSpPr>
        <p:spPr bwMode="auto">
          <a:xfrm>
            <a:off x="6367463" y="1831975"/>
            <a:ext cx="111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latin typeface="Comic Sans MS" charset="0"/>
              </a:rPr>
              <a:t>Site B</a:t>
            </a:r>
          </a:p>
        </p:txBody>
      </p:sp>
      <p:sp>
        <p:nvSpPr>
          <p:cNvPr id="93202" name="Rectangle 30"/>
          <p:cNvSpPr>
            <a:spLocks noChangeArrowheads="1"/>
          </p:cNvSpPr>
          <p:nvPr/>
        </p:nvSpPr>
        <p:spPr bwMode="auto">
          <a:xfrm>
            <a:off x="6365875" y="32131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latin typeface="Comic Sans MS" charset="0"/>
              </a:rPr>
              <a:t>?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1B9EF793-82CB-E148-B289-E6AB3E2C53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2BEACCB-FAC5-7442-9356-DEAEA6777D9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81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ransition advClick="0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MS PGothic" charset="-128"/>
              </a:rPr>
              <a:t>Request Routing: Overview</a:t>
            </a:r>
          </a:p>
        </p:txBody>
      </p:sp>
      <p:pic>
        <p:nvPicPr>
          <p:cNvPr id="9523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2819400"/>
            <a:ext cx="914400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2195513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6477000"/>
            <a:ext cx="762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/>
              <a:t>https://splash.riverbed.com/docs/DOC-1705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9D6544C-3BE0-B944-AB74-67DF16BAF8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2BEACCB-FAC5-7442-9356-DEAEA6777D9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82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 dirty="0">
                <a:ea typeface="ＭＳ Ｐゴシック" charset="-128"/>
              </a:rPr>
              <a:t>Request Routing: Basic Architecture</a:t>
            </a:r>
          </a:p>
        </p:txBody>
      </p:sp>
      <p:sp>
        <p:nvSpPr>
          <p:cNvPr id="53250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3505200" cy="4495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Major components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Server state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monitoring</a:t>
            </a:r>
          </a:p>
          <a:p>
            <a:pPr lvl="2"/>
            <a:r>
              <a:rPr lang="en-US" altLang="x-none" sz="1400" dirty="0">
                <a:ea typeface="ＭＳ Ｐゴシック" charset="-128"/>
              </a:rPr>
              <a:t>Load (incl. failed or not);  what requests it can serve</a:t>
            </a:r>
            <a:br>
              <a:rPr lang="en-US" altLang="x-none" sz="1400" dirty="0">
                <a:ea typeface="ＭＳ Ｐゴシック" charset="-128"/>
              </a:rPr>
            </a:br>
            <a:endParaRPr lang="en-US" altLang="x-none" sz="18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Network path properties estimation</a:t>
            </a:r>
          </a:p>
          <a:p>
            <a:pPr lvl="2"/>
            <a:r>
              <a:rPr lang="en-US" altLang="x-none" sz="1400" dirty="0">
                <a:ea typeface="ＭＳ Ｐゴシック" charset="-128"/>
              </a:rPr>
              <a:t>E.g., </a:t>
            </a:r>
            <a:r>
              <a:rPr lang="en-US" altLang="x-none" sz="1400" dirty="0" err="1">
                <a:ea typeface="ＭＳ Ｐゴシック" charset="-128"/>
              </a:rPr>
              <a:t>bw</a:t>
            </a:r>
            <a:r>
              <a:rPr lang="en-US" altLang="x-none" sz="1400" dirty="0">
                <a:ea typeface="ＭＳ Ｐゴシック" charset="-128"/>
              </a:rPr>
              <a:t>, delay, loss, network cost between clients and servers </a:t>
            </a:r>
            <a:br>
              <a:rPr lang="en-US" altLang="x-none" sz="1400" dirty="0">
                <a:ea typeface="ＭＳ Ｐゴシック" charset="-128"/>
              </a:rPr>
            </a:br>
            <a:endParaRPr lang="en-US" altLang="x-none" sz="1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Server assignment alg.</a:t>
            </a:r>
          </a:p>
          <a:p>
            <a:pPr lvl="1"/>
            <a:endParaRPr lang="en-US" altLang="x-none" sz="18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Request direction mechanism</a:t>
            </a:r>
          </a:p>
        </p:txBody>
      </p:sp>
      <p:sp>
        <p:nvSpPr>
          <p:cNvPr id="9728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20FF03-A9DB-4645-A9A6-C6DB1C217A9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83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4" name="Line 2"/>
          <p:cNvSpPr>
            <a:spLocks noChangeShapeType="1"/>
          </p:cNvSpPr>
          <p:nvPr/>
        </p:nvSpPr>
        <p:spPr bwMode="auto">
          <a:xfrm>
            <a:off x="5340350" y="2279650"/>
            <a:ext cx="1306513" cy="1306513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7285" name="Line 3"/>
          <p:cNvSpPr>
            <a:spLocks noChangeShapeType="1"/>
          </p:cNvSpPr>
          <p:nvPr/>
        </p:nvSpPr>
        <p:spPr bwMode="auto">
          <a:xfrm flipH="1">
            <a:off x="6324600" y="2309813"/>
            <a:ext cx="1335088" cy="1335087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7286" name="Line 4"/>
          <p:cNvSpPr>
            <a:spLocks noChangeShapeType="1"/>
          </p:cNvSpPr>
          <p:nvPr/>
        </p:nvSpPr>
        <p:spPr bwMode="auto">
          <a:xfrm>
            <a:off x="6677025" y="4195763"/>
            <a:ext cx="623888" cy="1495425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97287" name="Group 6"/>
          <p:cNvGrpSpPr>
            <a:grpSpLocks/>
          </p:cNvGrpSpPr>
          <p:nvPr/>
        </p:nvGrpSpPr>
        <p:grpSpPr bwMode="auto">
          <a:xfrm>
            <a:off x="5060950" y="2994025"/>
            <a:ext cx="3138488" cy="1776413"/>
            <a:chOff x="148" y="1636"/>
            <a:chExt cx="1589" cy="808"/>
          </a:xfrm>
        </p:grpSpPr>
        <p:sp>
          <p:nvSpPr>
            <p:cNvPr id="97300" name="Oval 7"/>
            <p:cNvSpPr>
              <a:spLocks noChangeArrowheads="1"/>
            </p:cNvSpPr>
            <p:nvPr/>
          </p:nvSpPr>
          <p:spPr bwMode="auto">
            <a:xfrm>
              <a:off x="285" y="1708"/>
              <a:ext cx="1361" cy="61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1" name="Oval 8"/>
            <p:cNvSpPr>
              <a:spLocks noChangeArrowheads="1"/>
            </p:cNvSpPr>
            <p:nvPr/>
          </p:nvSpPr>
          <p:spPr bwMode="auto">
            <a:xfrm>
              <a:off x="330" y="1708"/>
              <a:ext cx="312" cy="88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2" name="Oval 9"/>
            <p:cNvSpPr>
              <a:spLocks noChangeArrowheads="1"/>
            </p:cNvSpPr>
            <p:nvPr/>
          </p:nvSpPr>
          <p:spPr bwMode="auto">
            <a:xfrm>
              <a:off x="1152" y="1684"/>
              <a:ext cx="449" cy="160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3" name="Oval 10"/>
            <p:cNvSpPr>
              <a:spLocks noChangeArrowheads="1"/>
            </p:cNvSpPr>
            <p:nvPr/>
          </p:nvSpPr>
          <p:spPr bwMode="auto">
            <a:xfrm>
              <a:off x="741" y="1636"/>
              <a:ext cx="540" cy="328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4" name="Oval 11"/>
            <p:cNvSpPr>
              <a:spLocks noChangeArrowheads="1"/>
            </p:cNvSpPr>
            <p:nvPr/>
          </p:nvSpPr>
          <p:spPr bwMode="auto">
            <a:xfrm>
              <a:off x="148" y="1780"/>
              <a:ext cx="996" cy="184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5" name="Oval 12"/>
            <p:cNvSpPr>
              <a:spLocks noChangeArrowheads="1"/>
            </p:cNvSpPr>
            <p:nvPr/>
          </p:nvSpPr>
          <p:spPr bwMode="auto">
            <a:xfrm>
              <a:off x="650" y="2068"/>
              <a:ext cx="540" cy="37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6" name="Oval 13"/>
            <p:cNvSpPr>
              <a:spLocks noChangeArrowheads="1"/>
            </p:cNvSpPr>
            <p:nvPr/>
          </p:nvSpPr>
          <p:spPr bwMode="auto">
            <a:xfrm>
              <a:off x="1334" y="1804"/>
              <a:ext cx="403" cy="208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7" name="Oval 14"/>
            <p:cNvSpPr>
              <a:spLocks noChangeArrowheads="1"/>
            </p:cNvSpPr>
            <p:nvPr/>
          </p:nvSpPr>
          <p:spPr bwMode="auto">
            <a:xfrm>
              <a:off x="239" y="1900"/>
              <a:ext cx="266" cy="37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8" name="Oval 15"/>
            <p:cNvSpPr>
              <a:spLocks noChangeArrowheads="1"/>
            </p:cNvSpPr>
            <p:nvPr/>
          </p:nvSpPr>
          <p:spPr bwMode="auto">
            <a:xfrm>
              <a:off x="1380" y="2092"/>
              <a:ext cx="266" cy="13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9" name="Oval 16"/>
            <p:cNvSpPr>
              <a:spLocks noChangeArrowheads="1"/>
            </p:cNvSpPr>
            <p:nvPr/>
          </p:nvSpPr>
          <p:spPr bwMode="auto">
            <a:xfrm>
              <a:off x="468" y="2188"/>
              <a:ext cx="265" cy="13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10" name="Oval 17"/>
            <p:cNvSpPr>
              <a:spLocks noChangeArrowheads="1"/>
            </p:cNvSpPr>
            <p:nvPr/>
          </p:nvSpPr>
          <p:spPr bwMode="auto">
            <a:xfrm>
              <a:off x="1107" y="2188"/>
              <a:ext cx="402" cy="13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027738" y="3616325"/>
            <a:ext cx="14430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charset="0"/>
              </a:rPr>
              <a:t>Internet</a:t>
            </a:r>
          </a:p>
        </p:txBody>
      </p:sp>
      <p:graphicFrame>
        <p:nvGraphicFramePr>
          <p:cNvPr id="97289" name="Object 2"/>
          <p:cNvGraphicFramePr>
            <a:graphicFrameLocks noChangeAspect="1"/>
          </p:cNvGraphicFramePr>
          <p:nvPr/>
        </p:nvGraphicFramePr>
        <p:xfrm>
          <a:off x="6908800" y="5232400"/>
          <a:ext cx="4524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97" name="Clip" r:id="rId4" imgW="979179" imgH="1106008" progId="">
                  <p:embed/>
                </p:oleObj>
              </mc:Choice>
              <mc:Fallback>
                <p:oleObj name="Clip" r:id="rId4" imgW="979179" imgH="110600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232400"/>
                        <a:ext cx="45243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3"/>
          <p:cNvGraphicFramePr>
            <a:graphicFrameLocks noChangeAspect="1"/>
          </p:cNvGraphicFramePr>
          <p:nvPr/>
        </p:nvGraphicFramePr>
        <p:xfrm>
          <a:off x="4191000" y="140335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98" name="Clip" r:id="rId6" imgW="979179" imgH="1106008" progId="">
                  <p:embed/>
                </p:oleObj>
              </mc:Choice>
              <mc:Fallback>
                <p:oleObj name="Clip" r:id="rId6" imgW="979179" imgH="1106008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40335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4"/>
          <p:cNvGraphicFramePr>
            <a:graphicFrameLocks noChangeAspect="1"/>
          </p:cNvGraphicFramePr>
          <p:nvPr/>
        </p:nvGraphicFramePr>
        <p:xfrm>
          <a:off x="4343400" y="155575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99" name="Clip" r:id="rId7" imgW="979179" imgH="1106008" progId="">
                  <p:embed/>
                </p:oleObj>
              </mc:Choice>
              <mc:Fallback>
                <p:oleObj name="Clip" r:id="rId7" imgW="979179" imgH="1106008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5575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Object 5"/>
          <p:cNvGraphicFramePr>
            <a:graphicFrameLocks noChangeAspect="1"/>
          </p:cNvGraphicFramePr>
          <p:nvPr/>
        </p:nvGraphicFramePr>
        <p:xfrm>
          <a:off x="4495800" y="170815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00" name="Clip" r:id="rId8" imgW="979179" imgH="1106008" progId="">
                  <p:embed/>
                </p:oleObj>
              </mc:Choice>
              <mc:Fallback>
                <p:oleObj name="Clip" r:id="rId8" imgW="979179" imgH="1106008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70815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6"/>
          <p:cNvGraphicFramePr>
            <a:graphicFrameLocks noChangeAspect="1"/>
          </p:cNvGraphicFramePr>
          <p:nvPr/>
        </p:nvGraphicFramePr>
        <p:xfrm>
          <a:off x="7239000" y="140970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01" name="Clip" r:id="rId9" imgW="979179" imgH="1106008" progId="">
                  <p:embed/>
                </p:oleObj>
              </mc:Choice>
              <mc:Fallback>
                <p:oleObj name="Clip" r:id="rId9" imgW="979179" imgH="1106008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40970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7"/>
          <p:cNvGraphicFramePr>
            <a:graphicFrameLocks noChangeAspect="1"/>
          </p:cNvGraphicFramePr>
          <p:nvPr/>
        </p:nvGraphicFramePr>
        <p:xfrm>
          <a:off x="7391400" y="156210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02" name="Clip" r:id="rId10" imgW="979179" imgH="1106008" progId="">
                  <p:embed/>
                </p:oleObj>
              </mc:Choice>
              <mc:Fallback>
                <p:oleObj name="Clip" r:id="rId10" imgW="979179" imgH="1106008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56210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5" name="Object 8"/>
          <p:cNvGraphicFramePr>
            <a:graphicFrameLocks noChangeAspect="1"/>
          </p:cNvGraphicFramePr>
          <p:nvPr/>
        </p:nvGraphicFramePr>
        <p:xfrm>
          <a:off x="7543800" y="171450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03" name="Clip" r:id="rId11" imgW="979179" imgH="1106008" progId="">
                  <p:embed/>
                </p:oleObj>
              </mc:Choice>
              <mc:Fallback>
                <p:oleObj name="Clip" r:id="rId11" imgW="979179" imgH="1106008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71450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6" name="Rectangle 27"/>
          <p:cNvSpPr>
            <a:spLocks noChangeArrowheads="1"/>
          </p:cNvSpPr>
          <p:nvPr/>
        </p:nvSpPr>
        <p:spPr bwMode="auto">
          <a:xfrm>
            <a:off x="7456488" y="5249863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latin typeface="Comic Sans MS" charset="0"/>
              </a:rPr>
              <a:t>Client</a:t>
            </a:r>
          </a:p>
        </p:txBody>
      </p:sp>
      <p:sp>
        <p:nvSpPr>
          <p:cNvPr id="97297" name="Rectangle 28"/>
          <p:cNvSpPr>
            <a:spLocks noChangeArrowheads="1"/>
          </p:cNvSpPr>
          <p:nvPr/>
        </p:nvSpPr>
        <p:spPr bwMode="auto">
          <a:xfrm>
            <a:off x="5181600" y="1371600"/>
            <a:ext cx="1147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latin typeface="Comic Sans MS" charset="0"/>
              </a:rPr>
              <a:t>Site A</a:t>
            </a:r>
          </a:p>
        </p:txBody>
      </p:sp>
      <p:sp>
        <p:nvSpPr>
          <p:cNvPr id="97298" name="Rectangle 29"/>
          <p:cNvSpPr>
            <a:spLocks noChangeArrowheads="1"/>
          </p:cNvSpPr>
          <p:nvPr/>
        </p:nvSpPr>
        <p:spPr bwMode="auto">
          <a:xfrm>
            <a:off x="8102600" y="1295400"/>
            <a:ext cx="111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latin typeface="Comic Sans MS" charset="0"/>
              </a:rPr>
              <a:t>Site B</a:t>
            </a:r>
          </a:p>
        </p:txBody>
      </p:sp>
      <p:sp>
        <p:nvSpPr>
          <p:cNvPr id="97299" name="Rectangle 30"/>
          <p:cNvSpPr>
            <a:spLocks noChangeArrowheads="1"/>
          </p:cNvSpPr>
          <p:nvPr/>
        </p:nvSpPr>
        <p:spPr bwMode="auto">
          <a:xfrm>
            <a:off x="6573838" y="32131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latin typeface="Comic Sans MS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Request Routing: Basic Architecture</a:t>
            </a: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C1BBC34-2555-7D4A-887F-28DE33B8C6F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84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47800" y="1752600"/>
            <a:ext cx="23622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server </a:t>
            </a:r>
          </a:p>
          <a:p>
            <a:pPr algn="ctr" defTabSz="914400" eaLnBrk="0" hangingPunct="0">
              <a:defRPr/>
            </a:pP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state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95800" y="1752600"/>
            <a:ext cx="2590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net state: path </a:t>
            </a:r>
            <a:br>
              <a:rPr lang="en-US" dirty="0">
                <a:latin typeface="Times New Roman" pitchFamily="18" charset="0"/>
                <a:ea typeface="+mn-ea"/>
                <a:cs typeface="Arial" charset="0"/>
              </a:rPr>
            </a:b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property between </a:t>
            </a:r>
            <a:br>
              <a:rPr lang="en-US" dirty="0">
                <a:latin typeface="Times New Roman" pitchFamily="18" charset="0"/>
                <a:ea typeface="+mn-ea"/>
                <a:cs typeface="Arial" charset="0"/>
              </a:rPr>
            </a:b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servers/clients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124200" y="3657600"/>
            <a:ext cx="1752600" cy="1600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server</a:t>
            </a:r>
          </a:p>
          <a:p>
            <a:pPr algn="ctr" defTabSz="914400" eaLnBrk="0" hangingPunct="0">
              <a:defRPr/>
            </a:pP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selection</a:t>
            </a:r>
            <a:br>
              <a:rPr lang="en-US" dirty="0">
                <a:latin typeface="Times New Roman" pitchFamily="18" charset="0"/>
                <a:ea typeface="+mn-ea"/>
                <a:cs typeface="Arial" charset="0"/>
              </a:rPr>
            </a:b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algorithm</a:t>
            </a:r>
          </a:p>
        </p:txBody>
      </p:sp>
      <p:cxnSp>
        <p:nvCxnSpPr>
          <p:cNvPr id="87046" name="Straight Arrow Connector 8"/>
          <p:cNvCxnSpPr>
            <a:cxnSpLocks noChangeShapeType="1"/>
            <a:stCxn id="5" idx="2"/>
            <a:endCxn id="7" idx="1"/>
          </p:cNvCxnSpPr>
          <p:nvPr/>
        </p:nvCxnSpPr>
        <p:spPr bwMode="auto">
          <a:xfrm>
            <a:off x="2628900" y="2971800"/>
            <a:ext cx="752475" cy="920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47" name="Straight Arrow Connector 10"/>
          <p:cNvCxnSpPr>
            <a:cxnSpLocks noChangeShapeType="1"/>
            <a:stCxn id="6" idx="2"/>
            <a:endCxn id="7" idx="7"/>
          </p:cNvCxnSpPr>
          <p:nvPr/>
        </p:nvCxnSpPr>
        <p:spPr bwMode="auto">
          <a:xfrm flipH="1">
            <a:off x="4619625" y="2971800"/>
            <a:ext cx="1171575" cy="920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48" name="Straight Arrow Connector 12"/>
          <p:cNvCxnSpPr>
            <a:cxnSpLocks noChangeShapeType="1"/>
            <a:endCxn id="7" idx="2"/>
          </p:cNvCxnSpPr>
          <p:nvPr/>
        </p:nvCxnSpPr>
        <p:spPr bwMode="auto">
          <a:xfrm flipV="1">
            <a:off x="1752600" y="4457700"/>
            <a:ext cx="1371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9" name="Rectangle 14"/>
          <p:cNvSpPr>
            <a:spLocks noChangeArrowheads="1"/>
          </p:cNvSpPr>
          <p:nvPr/>
        </p:nvSpPr>
        <p:spPr bwMode="auto">
          <a:xfrm>
            <a:off x="610868" y="4188767"/>
            <a:ext cx="11929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requests</a:t>
            </a:r>
            <a:endParaRPr lang="en-US" altLang="x-none" dirty="0"/>
          </a:p>
        </p:txBody>
      </p:sp>
      <p:cxnSp>
        <p:nvCxnSpPr>
          <p:cNvPr id="87050" name="Straight Arrow Connector 16"/>
          <p:cNvCxnSpPr>
            <a:cxnSpLocks noChangeShapeType="1"/>
            <a:stCxn id="7" idx="6"/>
          </p:cNvCxnSpPr>
          <p:nvPr/>
        </p:nvCxnSpPr>
        <p:spPr bwMode="auto">
          <a:xfrm flipV="1">
            <a:off x="4876800" y="4419600"/>
            <a:ext cx="14478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/>
          <p:nvPr/>
        </p:nvSpPr>
        <p:spPr bwMode="auto">
          <a:xfrm>
            <a:off x="6324600" y="3733800"/>
            <a:ext cx="21336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notify client</a:t>
            </a:r>
          </a:p>
          <a:p>
            <a:pPr algn="ctr" defTabSz="914400" eaLnBrk="0" hangingPunct="0">
              <a:defRPr/>
            </a:pP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about selection</a:t>
            </a:r>
            <a:br>
              <a:rPr lang="en-US" dirty="0">
                <a:latin typeface="Times New Roman" pitchFamily="18" charset="0"/>
                <a:ea typeface="+mn-ea"/>
                <a:cs typeface="Arial" charset="0"/>
              </a:rPr>
            </a:b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(direction mech.)</a:t>
            </a:r>
          </a:p>
        </p:txBody>
      </p:sp>
    </p:spTree>
    <p:extLst>
      <p:ext uri="{BB962C8B-B14F-4D97-AF65-F5344CB8AC3E}">
        <p14:creationId xmlns:p14="http://schemas.microsoft.com/office/powerpoint/2010/main" val="615633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Network Path Properties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altLang="x-none">
                <a:ea typeface="ＭＳ Ｐゴシック" charset="-128"/>
              </a:rPr>
              <a:t>Why is the problem difficult?</a:t>
            </a:r>
          </a:p>
          <a:p>
            <a:pPr lvl="1">
              <a:buFont typeface="Courier New" charset="0"/>
              <a:buChar char="o"/>
            </a:pPr>
            <a:r>
              <a:rPr lang="en-US" altLang="x-none">
                <a:ea typeface="ＭＳ Ｐゴシック" charset="-128"/>
              </a:rPr>
              <a:t>Scalability: if do measurements, complete measurements grow with N * M, where</a:t>
            </a:r>
          </a:p>
          <a:p>
            <a:pPr lvl="2"/>
            <a:r>
              <a:rPr lang="en-US" altLang="x-none">
                <a:ea typeface="ＭＳ Ｐゴシック" charset="-128"/>
              </a:rPr>
              <a:t>N is # of clients</a:t>
            </a:r>
          </a:p>
          <a:p>
            <a:pPr lvl="2"/>
            <a:r>
              <a:rPr lang="en-US" altLang="x-none">
                <a:ea typeface="ＭＳ Ｐゴシック" charset="-128"/>
              </a:rPr>
              <a:t>M is # of servers</a:t>
            </a:r>
          </a:p>
          <a:p>
            <a:pPr lvl="2"/>
            <a:endParaRPr lang="en-US" altLang="x-none">
              <a:ea typeface="ＭＳ Ｐゴシック" charset="-128"/>
            </a:endParaRPr>
          </a:p>
          <a:p>
            <a:pPr lvl="2"/>
            <a:endParaRPr lang="en-US" altLang="x-none">
              <a:ea typeface="ＭＳ Ｐゴシック" charset="-128"/>
            </a:endParaRPr>
          </a:p>
          <a:p>
            <a:pPr lvl="2"/>
            <a:endParaRPr lang="en-US" altLang="x-none">
              <a:ea typeface="ＭＳ Ｐゴシック" charset="-128"/>
            </a:endParaRPr>
          </a:p>
          <a:p>
            <a:pPr lvl="2"/>
            <a:endParaRPr lang="en-US" altLang="x-none">
              <a:ea typeface="ＭＳ Ｐゴシック" charset="-128"/>
            </a:endParaRPr>
          </a:p>
          <a:p>
            <a:pPr lvl="2"/>
            <a:endParaRPr lang="en-US" altLang="x-none">
              <a:ea typeface="ＭＳ Ｐゴシック" charset="-128"/>
            </a:endParaRPr>
          </a:p>
          <a:p>
            <a:pPr lvl="1">
              <a:buFont typeface="Courier New" charset="0"/>
              <a:buChar char="o"/>
            </a:pPr>
            <a:r>
              <a:rPr lang="en-US" altLang="x-none">
                <a:ea typeface="ＭＳ Ｐゴシック" charset="-128"/>
              </a:rPr>
              <a:t>Complexity/feasibility in computing path metrics</a:t>
            </a: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52B9AB5-58E3-3D4D-A5C4-502B75C1894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85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133600" y="3657600"/>
            <a:ext cx="4541838" cy="1360488"/>
            <a:chOff x="2133600" y="3657600"/>
            <a:chExt cx="4541838" cy="1360488"/>
          </a:xfrm>
        </p:grpSpPr>
        <p:sp>
          <p:nvSpPr>
            <p:cNvPr id="101395" name="Oval 4"/>
            <p:cNvSpPr>
              <a:spLocks noChangeArrowheads="1"/>
            </p:cNvSpPr>
            <p:nvPr/>
          </p:nvSpPr>
          <p:spPr bwMode="auto">
            <a:xfrm>
              <a:off x="22098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396" name="Oval 5"/>
            <p:cNvSpPr>
              <a:spLocks noChangeArrowheads="1"/>
            </p:cNvSpPr>
            <p:nvPr/>
          </p:nvSpPr>
          <p:spPr bwMode="auto">
            <a:xfrm>
              <a:off x="28956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397" name="Oval 6"/>
            <p:cNvSpPr>
              <a:spLocks noChangeArrowheads="1"/>
            </p:cNvSpPr>
            <p:nvPr/>
          </p:nvSpPr>
          <p:spPr bwMode="auto">
            <a:xfrm>
              <a:off x="38862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398" name="Oval 7"/>
            <p:cNvSpPr>
              <a:spLocks noChangeArrowheads="1"/>
            </p:cNvSpPr>
            <p:nvPr/>
          </p:nvSpPr>
          <p:spPr bwMode="auto">
            <a:xfrm>
              <a:off x="49530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399" name="Oval 8"/>
            <p:cNvSpPr>
              <a:spLocks noChangeArrowheads="1"/>
            </p:cNvSpPr>
            <p:nvPr/>
          </p:nvSpPr>
          <p:spPr bwMode="auto">
            <a:xfrm>
              <a:off x="21336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400" name="Oval 9"/>
            <p:cNvSpPr>
              <a:spLocks noChangeArrowheads="1"/>
            </p:cNvSpPr>
            <p:nvPr/>
          </p:nvSpPr>
          <p:spPr bwMode="auto">
            <a:xfrm>
              <a:off x="28194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401" name="Oval 10"/>
            <p:cNvSpPr>
              <a:spLocks noChangeArrowheads="1"/>
            </p:cNvSpPr>
            <p:nvPr/>
          </p:nvSpPr>
          <p:spPr bwMode="auto">
            <a:xfrm>
              <a:off x="38100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402" name="Oval 11"/>
            <p:cNvSpPr>
              <a:spLocks noChangeArrowheads="1"/>
            </p:cNvSpPr>
            <p:nvPr/>
          </p:nvSpPr>
          <p:spPr bwMode="auto">
            <a:xfrm>
              <a:off x="48768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403" name="Oval 12"/>
            <p:cNvSpPr>
              <a:spLocks noChangeArrowheads="1"/>
            </p:cNvSpPr>
            <p:nvPr/>
          </p:nvSpPr>
          <p:spPr bwMode="auto">
            <a:xfrm>
              <a:off x="58674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cxnSp>
          <p:nvCxnSpPr>
            <p:cNvPr id="101404" name="Straight Arrow Connector 14"/>
            <p:cNvCxnSpPr>
              <a:cxnSpLocks noChangeShapeType="1"/>
              <a:stCxn id="101399" idx="0"/>
              <a:endCxn id="101395" idx="4"/>
            </p:cNvCxnSpPr>
            <p:nvPr/>
          </p:nvCxnSpPr>
          <p:spPr bwMode="auto">
            <a:xfrm rot="5400000" flipH="1" flipV="1">
              <a:off x="1905000" y="4305300"/>
              <a:ext cx="76200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405" name="Rectangle 21"/>
            <p:cNvSpPr>
              <a:spLocks noChangeArrowheads="1"/>
            </p:cNvSpPr>
            <p:nvPr/>
          </p:nvSpPr>
          <p:spPr bwMode="auto">
            <a:xfrm>
              <a:off x="5486400" y="3657600"/>
              <a:ext cx="3762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M</a:t>
              </a:r>
            </a:p>
          </p:txBody>
        </p:sp>
        <p:sp>
          <p:nvSpPr>
            <p:cNvPr id="101406" name="Rectangle 22"/>
            <p:cNvSpPr>
              <a:spLocks noChangeArrowheads="1"/>
            </p:cNvSpPr>
            <p:nvPr/>
          </p:nvSpPr>
          <p:spPr bwMode="auto">
            <a:xfrm>
              <a:off x="6324600" y="4648200"/>
              <a:ext cx="3508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N</a:t>
              </a:r>
            </a:p>
          </p:txBody>
        </p:sp>
        <p:cxnSp>
          <p:nvCxnSpPr>
            <p:cNvPr id="101407" name="Straight Arrow Connector 23"/>
            <p:cNvCxnSpPr>
              <a:cxnSpLocks noChangeShapeType="1"/>
              <a:stCxn id="101399" idx="7"/>
              <a:endCxn id="101396" idx="4"/>
            </p:cNvCxnSpPr>
            <p:nvPr/>
          </p:nvCxnSpPr>
          <p:spPr bwMode="auto">
            <a:xfrm rot="5400000" flipH="1" flipV="1">
              <a:off x="2271713" y="4019550"/>
              <a:ext cx="795338" cy="6810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08" name="Straight Arrow Connector 24"/>
            <p:cNvCxnSpPr>
              <a:cxnSpLocks noChangeShapeType="1"/>
              <a:stCxn id="101399" idx="7"/>
              <a:endCxn id="101397" idx="3"/>
            </p:cNvCxnSpPr>
            <p:nvPr/>
          </p:nvCxnSpPr>
          <p:spPr bwMode="auto">
            <a:xfrm rot="5400000" flipH="1" flipV="1">
              <a:off x="2709863" y="3548063"/>
              <a:ext cx="828675" cy="1590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09" name="Straight Arrow Connector 25"/>
            <p:cNvCxnSpPr>
              <a:cxnSpLocks noChangeShapeType="1"/>
              <a:stCxn id="101399" idx="7"/>
              <a:endCxn id="101398" idx="4"/>
            </p:cNvCxnSpPr>
            <p:nvPr/>
          </p:nvCxnSpPr>
          <p:spPr bwMode="auto">
            <a:xfrm rot="5400000" flipH="1" flipV="1">
              <a:off x="3300413" y="2990850"/>
              <a:ext cx="795338" cy="27384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1381" name="Group 20"/>
          <p:cNvGrpSpPr>
            <a:grpSpLocks/>
          </p:cNvGrpSpPr>
          <p:nvPr/>
        </p:nvGrpSpPr>
        <p:grpSpPr bwMode="auto">
          <a:xfrm>
            <a:off x="5029200" y="76200"/>
            <a:ext cx="3962400" cy="1219200"/>
            <a:chOff x="2133600" y="3733800"/>
            <a:chExt cx="3962400" cy="1219200"/>
          </a:xfrm>
        </p:grpSpPr>
        <p:sp>
          <p:nvSpPr>
            <p:cNvPr id="101382" name="Oval 4"/>
            <p:cNvSpPr>
              <a:spLocks noChangeArrowheads="1"/>
            </p:cNvSpPr>
            <p:nvPr/>
          </p:nvSpPr>
          <p:spPr bwMode="auto">
            <a:xfrm>
              <a:off x="22098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383" name="Oval 5"/>
            <p:cNvSpPr>
              <a:spLocks noChangeArrowheads="1"/>
            </p:cNvSpPr>
            <p:nvPr/>
          </p:nvSpPr>
          <p:spPr bwMode="auto">
            <a:xfrm>
              <a:off x="28956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384" name="Oval 6"/>
            <p:cNvSpPr>
              <a:spLocks noChangeArrowheads="1"/>
            </p:cNvSpPr>
            <p:nvPr/>
          </p:nvSpPr>
          <p:spPr bwMode="auto">
            <a:xfrm>
              <a:off x="38862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385" name="Oval 7"/>
            <p:cNvSpPr>
              <a:spLocks noChangeArrowheads="1"/>
            </p:cNvSpPr>
            <p:nvPr/>
          </p:nvSpPr>
          <p:spPr bwMode="auto">
            <a:xfrm>
              <a:off x="49530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386" name="Oval 8"/>
            <p:cNvSpPr>
              <a:spLocks noChangeArrowheads="1"/>
            </p:cNvSpPr>
            <p:nvPr/>
          </p:nvSpPr>
          <p:spPr bwMode="auto">
            <a:xfrm>
              <a:off x="21336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387" name="Oval 9"/>
            <p:cNvSpPr>
              <a:spLocks noChangeArrowheads="1"/>
            </p:cNvSpPr>
            <p:nvPr/>
          </p:nvSpPr>
          <p:spPr bwMode="auto">
            <a:xfrm>
              <a:off x="28194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388" name="Oval 10"/>
            <p:cNvSpPr>
              <a:spLocks noChangeArrowheads="1"/>
            </p:cNvSpPr>
            <p:nvPr/>
          </p:nvSpPr>
          <p:spPr bwMode="auto">
            <a:xfrm>
              <a:off x="38100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389" name="Oval 11"/>
            <p:cNvSpPr>
              <a:spLocks noChangeArrowheads="1"/>
            </p:cNvSpPr>
            <p:nvPr/>
          </p:nvSpPr>
          <p:spPr bwMode="auto">
            <a:xfrm>
              <a:off x="48768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390" name="Oval 12"/>
            <p:cNvSpPr>
              <a:spLocks noChangeArrowheads="1"/>
            </p:cNvSpPr>
            <p:nvPr/>
          </p:nvSpPr>
          <p:spPr bwMode="auto">
            <a:xfrm>
              <a:off x="58674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cxnSp>
          <p:nvCxnSpPr>
            <p:cNvPr id="101391" name="Straight Arrow Connector 14"/>
            <p:cNvCxnSpPr>
              <a:cxnSpLocks noChangeShapeType="1"/>
              <a:stCxn id="101386" idx="0"/>
              <a:endCxn id="101382" idx="4"/>
            </p:cNvCxnSpPr>
            <p:nvPr/>
          </p:nvCxnSpPr>
          <p:spPr bwMode="auto">
            <a:xfrm rot="5400000" flipH="1" flipV="1">
              <a:off x="1905000" y="4305300"/>
              <a:ext cx="76200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2" name="Straight Arrow Connector 23"/>
            <p:cNvCxnSpPr>
              <a:cxnSpLocks noChangeShapeType="1"/>
              <a:stCxn id="101386" idx="7"/>
              <a:endCxn id="101383" idx="4"/>
            </p:cNvCxnSpPr>
            <p:nvPr/>
          </p:nvCxnSpPr>
          <p:spPr bwMode="auto">
            <a:xfrm rot="5400000" flipH="1" flipV="1">
              <a:off x="2271713" y="4019550"/>
              <a:ext cx="795338" cy="6810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3" name="Straight Arrow Connector 24"/>
            <p:cNvCxnSpPr>
              <a:cxnSpLocks noChangeShapeType="1"/>
              <a:stCxn id="101386" idx="7"/>
              <a:endCxn id="101384" idx="3"/>
            </p:cNvCxnSpPr>
            <p:nvPr/>
          </p:nvCxnSpPr>
          <p:spPr bwMode="auto">
            <a:xfrm rot="5400000" flipH="1" flipV="1">
              <a:off x="2709863" y="3548063"/>
              <a:ext cx="828675" cy="1590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4" name="Straight Arrow Connector 25"/>
            <p:cNvCxnSpPr>
              <a:cxnSpLocks noChangeShapeType="1"/>
              <a:stCxn id="101386" idx="7"/>
              <a:endCxn id="101385" idx="4"/>
            </p:cNvCxnSpPr>
            <p:nvPr/>
          </p:nvCxnSpPr>
          <p:spPr bwMode="auto">
            <a:xfrm rot="5400000" flipH="1" flipV="1">
              <a:off x="3300413" y="2990850"/>
              <a:ext cx="795338" cy="27384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Network Path Properties: Improve Scalability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altLang="x-none" sz="2400" dirty="0">
                <a:ea typeface="ＭＳ Ｐゴシック" charset="-128"/>
              </a:rPr>
              <a:t>Aggregation:</a:t>
            </a:r>
          </a:p>
          <a:p>
            <a:pPr lvl="1">
              <a:buFont typeface="Courier New" charset="0"/>
              <a:buChar char="o"/>
            </a:pPr>
            <a:r>
              <a:rPr lang="en-US" altLang="x-none" sz="2000" dirty="0">
                <a:ea typeface="ＭＳ Ｐゴシック" charset="-128"/>
              </a:rPr>
              <a:t>merge a set of IP addresses (reduce N and M)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E.g., when computing path properties, aggregates all clients sharing the same local DNS server</a:t>
            </a:r>
          </a:p>
          <a:p>
            <a:pPr lvl="1">
              <a:buFont typeface="Courier New" charset="0"/>
              <a:buChar char="o"/>
            </a:pP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charset="0"/>
              <a:buChar char="o"/>
            </a:pP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charset="0"/>
              <a:buChar char="o"/>
            </a:pP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charset="0"/>
              <a:buChar char="o"/>
            </a:pP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charset="0"/>
              <a:buChar char="o"/>
            </a:pP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charset="0"/>
              <a:buChar char="o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charset="2"/>
              <a:buChar char="q"/>
            </a:pPr>
            <a:r>
              <a:rPr lang="en-US" altLang="x-none" sz="2400" dirty="0">
                <a:ea typeface="ＭＳ Ｐゴシック" charset="-128"/>
              </a:rPr>
              <a:t>Sampling and prediction</a:t>
            </a:r>
          </a:p>
          <a:p>
            <a:pPr lvl="1">
              <a:buFont typeface="Courier New" charset="0"/>
              <a:buChar char="o"/>
            </a:pPr>
            <a:r>
              <a:rPr lang="en-US" altLang="x-none" sz="2000" dirty="0">
                <a:ea typeface="ＭＳ Ｐゴシック" charset="-128"/>
              </a:rPr>
              <a:t>Instead of measuring N*M entries, we measure a subset and 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predict</a:t>
            </a:r>
            <a:r>
              <a:rPr lang="en-US" altLang="x-none" sz="2000" dirty="0">
                <a:ea typeface="ＭＳ Ｐゴシック" charset="-128"/>
              </a:rPr>
              <a:t> the </a:t>
            </a:r>
            <a:r>
              <a:rPr lang="en-US" altLang="x-none" sz="2000" dirty="0">
                <a:solidFill>
                  <a:srgbClr val="FF0000"/>
                </a:solidFill>
                <a:ea typeface="Osaka" charset="-128"/>
              </a:rPr>
              <a:t>unmeasured</a:t>
            </a:r>
            <a:r>
              <a:rPr lang="en-US" altLang="x-none" sz="2000" dirty="0">
                <a:ea typeface="Osaka" charset="-128"/>
              </a:rPr>
              <a:t> paths</a:t>
            </a:r>
          </a:p>
          <a:p>
            <a:pPr lvl="1">
              <a:buFont typeface="Courier New" charset="0"/>
              <a:buChar char="o"/>
            </a:pPr>
            <a:r>
              <a:rPr lang="en-US" altLang="x-none" sz="2000" dirty="0">
                <a:ea typeface="Osaka" charset="-128"/>
              </a:rPr>
              <a:t>We will cover it later in the course</a:t>
            </a: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CE4FF9-0ACF-4047-9F33-456DCF95AD2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86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524000" y="3048000"/>
            <a:ext cx="7775575" cy="1905000"/>
            <a:chOff x="1524000" y="3048000"/>
            <a:chExt cx="7776573" cy="1905000"/>
          </a:xfrm>
        </p:grpSpPr>
        <p:grpSp>
          <p:nvGrpSpPr>
            <p:cNvPr id="103429" name="Group 4"/>
            <p:cNvGrpSpPr>
              <a:grpSpLocks/>
            </p:cNvGrpSpPr>
            <p:nvPr/>
          </p:nvGrpSpPr>
          <p:grpSpPr bwMode="auto">
            <a:xfrm>
              <a:off x="2078836" y="3124200"/>
              <a:ext cx="3962400" cy="1219200"/>
              <a:chOff x="2133600" y="3733800"/>
              <a:chExt cx="3962400" cy="1219200"/>
            </a:xfrm>
          </p:grpSpPr>
          <p:sp>
            <p:nvSpPr>
              <p:cNvPr id="103437" name="Oval 4"/>
              <p:cNvSpPr>
                <a:spLocks noChangeArrowheads="1"/>
              </p:cNvSpPr>
              <p:nvPr/>
            </p:nvSpPr>
            <p:spPr bwMode="auto">
              <a:xfrm>
                <a:off x="2209800" y="37338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/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03438" name="Oval 5"/>
              <p:cNvSpPr>
                <a:spLocks noChangeArrowheads="1"/>
              </p:cNvSpPr>
              <p:nvPr/>
            </p:nvSpPr>
            <p:spPr bwMode="auto">
              <a:xfrm>
                <a:off x="2895600" y="37338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/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03439" name="Oval 6"/>
              <p:cNvSpPr>
                <a:spLocks noChangeArrowheads="1"/>
              </p:cNvSpPr>
              <p:nvPr/>
            </p:nvSpPr>
            <p:spPr bwMode="auto">
              <a:xfrm>
                <a:off x="3886200" y="37338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/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03440" name="Oval 7"/>
              <p:cNvSpPr>
                <a:spLocks noChangeArrowheads="1"/>
              </p:cNvSpPr>
              <p:nvPr/>
            </p:nvSpPr>
            <p:spPr bwMode="auto">
              <a:xfrm>
                <a:off x="4953000" y="37338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/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03441" name="Oval 8"/>
              <p:cNvSpPr>
                <a:spLocks noChangeArrowheads="1"/>
              </p:cNvSpPr>
              <p:nvPr/>
            </p:nvSpPr>
            <p:spPr bwMode="auto">
              <a:xfrm>
                <a:off x="2133600" y="4724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/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03442" name="Oval 9"/>
              <p:cNvSpPr>
                <a:spLocks noChangeArrowheads="1"/>
              </p:cNvSpPr>
              <p:nvPr/>
            </p:nvSpPr>
            <p:spPr bwMode="auto">
              <a:xfrm>
                <a:off x="2819400" y="4724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/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03443" name="Oval 10"/>
              <p:cNvSpPr>
                <a:spLocks noChangeArrowheads="1"/>
              </p:cNvSpPr>
              <p:nvPr/>
            </p:nvSpPr>
            <p:spPr bwMode="auto">
              <a:xfrm>
                <a:off x="3810000" y="4724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/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03444" name="Oval 11"/>
              <p:cNvSpPr>
                <a:spLocks noChangeArrowheads="1"/>
              </p:cNvSpPr>
              <p:nvPr/>
            </p:nvSpPr>
            <p:spPr bwMode="auto">
              <a:xfrm>
                <a:off x="4876800" y="4724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/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03445" name="Oval 12"/>
              <p:cNvSpPr>
                <a:spLocks noChangeArrowheads="1"/>
              </p:cNvSpPr>
              <p:nvPr/>
            </p:nvSpPr>
            <p:spPr bwMode="auto">
              <a:xfrm>
                <a:off x="5867400" y="4724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/>
                <a:endParaRPr lang="x-none" altLang="x-none">
                  <a:latin typeface="Times New Roman" charset="0"/>
                </a:endParaRPr>
              </a:p>
            </p:txBody>
          </p:sp>
          <p:cxnSp>
            <p:nvCxnSpPr>
              <p:cNvPr id="103446" name="Straight Arrow Connector 14"/>
              <p:cNvCxnSpPr>
                <a:cxnSpLocks noChangeShapeType="1"/>
                <a:stCxn id="103441" idx="0"/>
                <a:endCxn id="103437" idx="4"/>
              </p:cNvCxnSpPr>
              <p:nvPr/>
            </p:nvCxnSpPr>
            <p:spPr bwMode="auto">
              <a:xfrm rot="5400000" flipH="1" flipV="1">
                <a:off x="1905000" y="4305300"/>
                <a:ext cx="762000" cy="762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447" name="Straight Arrow Connector 23"/>
              <p:cNvCxnSpPr>
                <a:cxnSpLocks noChangeShapeType="1"/>
                <a:stCxn id="103441" idx="7"/>
                <a:endCxn id="103438" idx="4"/>
              </p:cNvCxnSpPr>
              <p:nvPr/>
            </p:nvCxnSpPr>
            <p:spPr bwMode="auto">
              <a:xfrm rot="5400000" flipH="1" flipV="1">
                <a:off x="2271713" y="4019550"/>
                <a:ext cx="795338" cy="6810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448" name="Straight Arrow Connector 24"/>
              <p:cNvCxnSpPr>
                <a:cxnSpLocks noChangeShapeType="1"/>
                <a:stCxn id="103441" idx="7"/>
                <a:endCxn id="103439" idx="3"/>
              </p:cNvCxnSpPr>
              <p:nvPr/>
            </p:nvCxnSpPr>
            <p:spPr bwMode="auto">
              <a:xfrm rot="5400000" flipH="1" flipV="1">
                <a:off x="2709863" y="3548063"/>
                <a:ext cx="828675" cy="15906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449" name="Straight Arrow Connector 25"/>
              <p:cNvCxnSpPr>
                <a:cxnSpLocks noChangeShapeType="1"/>
                <a:stCxn id="103441" idx="7"/>
                <a:endCxn id="103440" idx="4"/>
              </p:cNvCxnSpPr>
              <p:nvPr/>
            </p:nvCxnSpPr>
            <p:spPr bwMode="auto">
              <a:xfrm rot="5400000" flipH="1" flipV="1">
                <a:off x="3300413" y="2990850"/>
                <a:ext cx="795338" cy="27384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3430" name="Rectangle 21"/>
            <p:cNvSpPr>
              <a:spLocks noChangeArrowheads="1"/>
            </p:cNvSpPr>
            <p:nvPr/>
          </p:nvSpPr>
          <p:spPr bwMode="auto">
            <a:xfrm>
              <a:off x="5507836" y="3048000"/>
              <a:ext cx="1197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M servers</a:t>
              </a:r>
            </a:p>
          </p:txBody>
        </p:sp>
        <p:sp>
          <p:nvSpPr>
            <p:cNvPr id="103431" name="Oval 12"/>
            <p:cNvSpPr>
              <a:spLocks noChangeArrowheads="1"/>
            </p:cNvSpPr>
            <p:nvPr/>
          </p:nvSpPr>
          <p:spPr bwMode="auto">
            <a:xfrm>
              <a:off x="15240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3432" name="Oval 12"/>
            <p:cNvSpPr>
              <a:spLocks noChangeArrowheads="1"/>
            </p:cNvSpPr>
            <p:nvPr/>
          </p:nvSpPr>
          <p:spPr bwMode="auto">
            <a:xfrm>
              <a:off x="20574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cxnSp>
          <p:nvCxnSpPr>
            <p:cNvPr id="103433" name="Straight Arrow Connector 22"/>
            <p:cNvCxnSpPr>
              <a:cxnSpLocks noChangeShapeType="1"/>
              <a:stCxn id="103431" idx="7"/>
              <a:endCxn id="103441" idx="3"/>
            </p:cNvCxnSpPr>
            <p:nvPr/>
          </p:nvCxnSpPr>
          <p:spPr bwMode="auto">
            <a:xfrm rot="5400000" flipH="1" flipV="1">
              <a:off x="1691740" y="4337304"/>
              <a:ext cx="447956" cy="393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34" name="Straight Arrow Connector 24"/>
            <p:cNvCxnSpPr>
              <a:cxnSpLocks noChangeShapeType="1"/>
              <a:stCxn id="103432" idx="0"/>
            </p:cNvCxnSpPr>
            <p:nvPr/>
          </p:nvCxnSpPr>
          <p:spPr bwMode="auto">
            <a:xfrm rot="16200000" flipV="1">
              <a:off x="1962150" y="4514850"/>
              <a:ext cx="381000" cy="38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435" name="Rectangle 21"/>
            <p:cNvSpPr>
              <a:spLocks noChangeArrowheads="1"/>
            </p:cNvSpPr>
            <p:nvPr/>
          </p:nvSpPr>
          <p:spPr bwMode="auto">
            <a:xfrm>
              <a:off x="6248400" y="4038600"/>
              <a:ext cx="30521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/>
                <a:t>N</a:t>
              </a:r>
              <a:r>
                <a:rPr lang="ja-JP" altLang="en-US" sz="1800"/>
                <a:t>’</a:t>
              </a:r>
              <a:r>
                <a:rPr lang="en-US" altLang="ja-JP" sz="1800"/>
                <a:t>~100K local DNS servers</a:t>
              </a:r>
              <a:endParaRPr lang="en-US" altLang="x-none" sz="1800"/>
            </a:p>
          </p:txBody>
        </p:sp>
        <p:sp>
          <p:nvSpPr>
            <p:cNvPr id="103436" name="Rectangle 21"/>
            <p:cNvSpPr>
              <a:spLocks noChangeArrowheads="1"/>
            </p:cNvSpPr>
            <p:nvPr/>
          </p:nvSpPr>
          <p:spPr bwMode="auto">
            <a:xfrm>
              <a:off x="6248400" y="4495800"/>
              <a:ext cx="22826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/>
                <a:t>N~all Internet clients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Server Assignment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altLang="x-none">
                <a:ea typeface="ＭＳ Ｐゴシック" charset="-128"/>
              </a:rPr>
              <a:t>Why is the problem difficult?</a:t>
            </a:r>
          </a:p>
          <a:p>
            <a:pPr lvl="1">
              <a:buFont typeface="Wingdings" charset="2"/>
              <a:buChar char="q"/>
            </a:pPr>
            <a:r>
              <a:rPr lang="en-US" altLang="x-none">
                <a:ea typeface="ＭＳ Ｐゴシック" charset="-128"/>
              </a:rPr>
              <a:t>What are potential problems of just sending each new client to the lightest load server?</a:t>
            </a: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CBE40-A982-BF4F-80BB-98B499D2D66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87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105476" name="Group 20"/>
          <p:cNvGrpSpPr>
            <a:grpSpLocks/>
          </p:cNvGrpSpPr>
          <p:nvPr/>
        </p:nvGrpSpPr>
        <p:grpSpPr bwMode="auto">
          <a:xfrm>
            <a:off x="2286000" y="3581400"/>
            <a:ext cx="3962400" cy="1219200"/>
            <a:chOff x="2133600" y="3733800"/>
            <a:chExt cx="3962400" cy="1219200"/>
          </a:xfrm>
        </p:grpSpPr>
        <p:sp>
          <p:nvSpPr>
            <p:cNvPr id="105477" name="Oval 4"/>
            <p:cNvSpPr>
              <a:spLocks noChangeArrowheads="1"/>
            </p:cNvSpPr>
            <p:nvPr/>
          </p:nvSpPr>
          <p:spPr bwMode="auto">
            <a:xfrm>
              <a:off x="22098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5478" name="Oval 5"/>
            <p:cNvSpPr>
              <a:spLocks noChangeArrowheads="1"/>
            </p:cNvSpPr>
            <p:nvPr/>
          </p:nvSpPr>
          <p:spPr bwMode="auto">
            <a:xfrm>
              <a:off x="28956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5479" name="Oval 6"/>
            <p:cNvSpPr>
              <a:spLocks noChangeArrowheads="1"/>
            </p:cNvSpPr>
            <p:nvPr/>
          </p:nvSpPr>
          <p:spPr bwMode="auto">
            <a:xfrm>
              <a:off x="38862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5480" name="Oval 7"/>
            <p:cNvSpPr>
              <a:spLocks noChangeArrowheads="1"/>
            </p:cNvSpPr>
            <p:nvPr/>
          </p:nvSpPr>
          <p:spPr bwMode="auto">
            <a:xfrm>
              <a:off x="49530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5481" name="Oval 8"/>
            <p:cNvSpPr>
              <a:spLocks noChangeArrowheads="1"/>
            </p:cNvSpPr>
            <p:nvPr/>
          </p:nvSpPr>
          <p:spPr bwMode="auto">
            <a:xfrm>
              <a:off x="21336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5482" name="Oval 9"/>
            <p:cNvSpPr>
              <a:spLocks noChangeArrowheads="1"/>
            </p:cNvSpPr>
            <p:nvPr/>
          </p:nvSpPr>
          <p:spPr bwMode="auto">
            <a:xfrm>
              <a:off x="28194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5483" name="Oval 10"/>
            <p:cNvSpPr>
              <a:spLocks noChangeArrowheads="1"/>
            </p:cNvSpPr>
            <p:nvPr/>
          </p:nvSpPr>
          <p:spPr bwMode="auto">
            <a:xfrm>
              <a:off x="38100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5484" name="Oval 11"/>
            <p:cNvSpPr>
              <a:spLocks noChangeArrowheads="1"/>
            </p:cNvSpPr>
            <p:nvPr/>
          </p:nvSpPr>
          <p:spPr bwMode="auto">
            <a:xfrm>
              <a:off x="48768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5485" name="Oval 12"/>
            <p:cNvSpPr>
              <a:spLocks noChangeArrowheads="1"/>
            </p:cNvSpPr>
            <p:nvPr/>
          </p:nvSpPr>
          <p:spPr bwMode="auto">
            <a:xfrm>
              <a:off x="58674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cxnSp>
          <p:nvCxnSpPr>
            <p:cNvPr id="105486" name="Straight Arrow Connector 14"/>
            <p:cNvCxnSpPr>
              <a:cxnSpLocks noChangeShapeType="1"/>
              <a:stCxn id="105481" idx="0"/>
              <a:endCxn id="105477" idx="4"/>
            </p:cNvCxnSpPr>
            <p:nvPr/>
          </p:nvCxnSpPr>
          <p:spPr bwMode="auto">
            <a:xfrm rot="5400000" flipH="1" flipV="1">
              <a:off x="1905000" y="4305300"/>
              <a:ext cx="76200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487" name="Straight Arrow Connector 23"/>
            <p:cNvCxnSpPr>
              <a:cxnSpLocks noChangeShapeType="1"/>
              <a:stCxn id="105481" idx="7"/>
              <a:endCxn id="105478" idx="4"/>
            </p:cNvCxnSpPr>
            <p:nvPr/>
          </p:nvCxnSpPr>
          <p:spPr bwMode="auto">
            <a:xfrm rot="5400000" flipH="1" flipV="1">
              <a:off x="2271713" y="4019550"/>
              <a:ext cx="795338" cy="6810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488" name="Straight Arrow Connector 24"/>
            <p:cNvCxnSpPr>
              <a:cxnSpLocks noChangeShapeType="1"/>
              <a:stCxn id="105481" idx="7"/>
              <a:endCxn id="105479" idx="3"/>
            </p:cNvCxnSpPr>
            <p:nvPr/>
          </p:nvCxnSpPr>
          <p:spPr bwMode="auto">
            <a:xfrm rot="5400000" flipH="1" flipV="1">
              <a:off x="2709863" y="3548063"/>
              <a:ext cx="828675" cy="1590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489" name="Straight Arrow Connector 25"/>
            <p:cNvCxnSpPr>
              <a:cxnSpLocks noChangeShapeType="1"/>
              <a:stCxn id="105481" idx="7"/>
              <a:endCxn id="105480" idx="4"/>
            </p:cNvCxnSpPr>
            <p:nvPr/>
          </p:nvCxnSpPr>
          <p:spPr bwMode="auto">
            <a:xfrm rot="5400000" flipH="1" flipV="1">
              <a:off x="3300413" y="2990850"/>
              <a:ext cx="795338" cy="27384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Client Direction Mechanisms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5257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Key difficulty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May need to handle a large of clients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Basic types of mechanisms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Application layer, e.g.,</a:t>
            </a:r>
          </a:p>
          <a:p>
            <a:pPr lvl="2"/>
            <a:r>
              <a:rPr lang="en-US" altLang="x-none" sz="1600" dirty="0">
                <a:ea typeface="ＭＳ Ｐゴシック" charset="-128"/>
              </a:rPr>
              <a:t>App/user is given a list of candidate server names </a:t>
            </a:r>
          </a:p>
          <a:p>
            <a:pPr lvl="2"/>
            <a:r>
              <a:rPr lang="en-US" altLang="x-none" sz="1600" dirty="0">
                <a:ea typeface="ＭＳ Ｐゴシック" charset="-128"/>
              </a:rPr>
              <a:t>HTTP redirector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DNS: name resolution gives a list of server addresses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IP layer: Same IP address represents multiple physical servers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IP </a:t>
            </a:r>
            <a:r>
              <a:rPr lang="en-US" altLang="x-none" dirty="0" err="1">
                <a:solidFill>
                  <a:srgbClr val="C00000"/>
                </a:solidFill>
                <a:ea typeface="ＭＳ Ｐゴシック" charset="-128"/>
              </a:rPr>
              <a:t>anycast</a:t>
            </a:r>
            <a:r>
              <a:rPr lang="en-US" altLang="x-none" dirty="0">
                <a:ea typeface="ＭＳ Ｐゴシック" charset="-128"/>
              </a:rPr>
              <a:t>: Same IP address shared by multiple servers and announced at different parts of the Internet. Network directs different clients to different servers</a:t>
            </a:r>
          </a:p>
          <a:p>
            <a:pPr lvl="2"/>
            <a:r>
              <a:rPr lang="en-US" altLang="x-none" dirty="0">
                <a:solidFill>
                  <a:srgbClr val="C00000"/>
                </a:solidFill>
                <a:ea typeface="ＭＳ Ｐゴシック" charset="-128"/>
              </a:rPr>
              <a:t>Smart-switch</a:t>
            </a:r>
            <a:r>
              <a:rPr lang="en-US" altLang="x-none" dirty="0">
                <a:ea typeface="ＭＳ Ｐゴシック" charset="-128"/>
              </a:rPr>
              <a:t> indirection: a server IP address may be a </a:t>
            </a:r>
            <a:r>
              <a:rPr lang="en-US" altLang="x-none" dirty="0">
                <a:solidFill>
                  <a:srgbClr val="C00000"/>
                </a:solidFill>
                <a:ea typeface="ＭＳ Ｐゴシック" charset="-128"/>
              </a:rPr>
              <a:t>virtual IP</a:t>
            </a:r>
            <a:r>
              <a:rPr lang="en-US" altLang="x-none" dirty="0">
                <a:ea typeface="ＭＳ Ｐゴシック" charset="-128"/>
              </a:rPr>
              <a:t> address for a cluster of physical servers </a:t>
            </a: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4B265D9-5A89-8343-A6C2-5154DE146DC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88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10752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225"/>
            <a:ext cx="1638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Direction Mechanisms are Often Combined</a:t>
            </a:r>
          </a:p>
        </p:txBody>
      </p:sp>
      <p:sp>
        <p:nvSpPr>
          <p:cNvPr id="10957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A83602F-5B4E-BE47-B4B1-F7C52859E63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89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45" name="Group 2"/>
          <p:cNvGrpSpPr>
            <a:grpSpLocks/>
          </p:cNvGrpSpPr>
          <p:nvPr/>
        </p:nvGrpSpPr>
        <p:grpSpPr bwMode="auto">
          <a:xfrm>
            <a:off x="0" y="3365810"/>
            <a:ext cx="7010400" cy="3352800"/>
            <a:chOff x="76200" y="3048000"/>
            <a:chExt cx="7010400" cy="3352800"/>
          </a:xfrm>
        </p:grpSpPr>
        <p:sp>
          <p:nvSpPr>
            <p:cNvPr id="49" name="Rectangle 48"/>
            <p:cNvSpPr/>
            <p:nvPr/>
          </p:nvSpPr>
          <p:spPr bwMode="auto">
            <a:xfrm>
              <a:off x="3276600" y="3352800"/>
              <a:ext cx="3810000" cy="304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Cluster2</a:t>
              </a:r>
            </a:p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in Europe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6200" y="3352800"/>
              <a:ext cx="1295400" cy="304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Cluster1</a:t>
              </a:r>
              <a:b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</a:b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in US East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828800" y="3352800"/>
              <a:ext cx="1295400" cy="304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Cluster2</a:t>
              </a:r>
            </a:p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in US West</a:t>
              </a:r>
            </a:p>
          </p:txBody>
        </p:sp>
        <p:cxnSp>
          <p:nvCxnSpPr>
            <p:cNvPr id="52" name="Straight Connector 24"/>
            <p:cNvCxnSpPr>
              <a:cxnSpLocks noChangeShapeType="1"/>
              <a:stCxn id="52" idx="2"/>
              <a:endCxn id="59" idx="0"/>
            </p:cNvCxnSpPr>
            <p:nvPr/>
          </p:nvCxnSpPr>
          <p:spPr bwMode="auto">
            <a:xfrm flipH="1">
              <a:off x="723900" y="3048000"/>
              <a:ext cx="7239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" name="Straight Connector 26"/>
            <p:cNvCxnSpPr>
              <a:cxnSpLocks noChangeShapeType="1"/>
              <a:stCxn id="52" idx="2"/>
              <a:endCxn id="60" idx="0"/>
            </p:cNvCxnSpPr>
            <p:nvPr/>
          </p:nvCxnSpPr>
          <p:spPr bwMode="auto">
            <a:xfrm>
              <a:off x="1447800" y="3048000"/>
              <a:ext cx="10287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4" name="Rectangle 53"/>
            <p:cNvSpPr/>
            <p:nvPr/>
          </p:nvSpPr>
          <p:spPr bwMode="auto">
            <a:xfrm>
              <a:off x="3429000" y="5181600"/>
              <a:ext cx="5334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endParaRPr lang="en-US"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581400" y="5410200"/>
              <a:ext cx="5334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endParaRPr lang="en-US"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810000" y="5562600"/>
              <a:ext cx="6096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1600" dirty="0">
                  <a:latin typeface="Times New Roman" pitchFamily="18" charset="0"/>
                  <a:ea typeface="+mn-ea"/>
                  <a:cs typeface="Arial" charset="0"/>
                </a:rPr>
                <a:t>proxy</a:t>
              </a:r>
            </a:p>
          </p:txBody>
        </p:sp>
        <p:cxnSp>
          <p:nvCxnSpPr>
            <p:cNvPr id="57" name="Straight Arrow Connector 31"/>
            <p:cNvCxnSpPr>
              <a:cxnSpLocks noChangeShapeType="1"/>
            </p:cNvCxnSpPr>
            <p:nvPr/>
          </p:nvCxnSpPr>
          <p:spPr bwMode="auto">
            <a:xfrm rot="5400000">
              <a:off x="3600450" y="4895850"/>
              <a:ext cx="304800" cy="266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8" name="Straight Arrow Connector 33"/>
            <p:cNvCxnSpPr>
              <a:cxnSpLocks noChangeShapeType="1"/>
              <a:endCxn id="75" idx="0"/>
            </p:cNvCxnSpPr>
            <p:nvPr/>
          </p:nvCxnSpPr>
          <p:spPr bwMode="auto">
            <a:xfrm rot="5400000">
              <a:off x="3600450" y="5124450"/>
              <a:ext cx="533400" cy="38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" name="Straight Arrow Connector 35"/>
            <p:cNvCxnSpPr>
              <a:cxnSpLocks noChangeShapeType="1"/>
              <a:endCxn id="76" idx="0"/>
            </p:cNvCxnSpPr>
            <p:nvPr/>
          </p:nvCxnSpPr>
          <p:spPr bwMode="auto">
            <a:xfrm rot="16200000" flipH="1">
              <a:off x="3657600" y="5105400"/>
              <a:ext cx="6858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0" name="Straight Connector 36"/>
            <p:cNvCxnSpPr>
              <a:cxnSpLocks noChangeShapeType="1"/>
            </p:cNvCxnSpPr>
            <p:nvPr/>
          </p:nvCxnSpPr>
          <p:spPr bwMode="auto">
            <a:xfrm>
              <a:off x="1981200" y="5562600"/>
              <a:ext cx="8064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1" name="Oval 60"/>
            <p:cNvSpPr/>
            <p:nvPr/>
          </p:nvSpPr>
          <p:spPr bwMode="auto">
            <a:xfrm>
              <a:off x="3429000" y="4038600"/>
              <a:ext cx="990600" cy="9144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Load </a:t>
              </a:r>
            </a:p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balancer</a:t>
              </a:r>
            </a:p>
          </p:txBody>
        </p:sp>
        <p:cxnSp>
          <p:nvCxnSpPr>
            <p:cNvPr id="62" name="Straight Connector 36"/>
            <p:cNvCxnSpPr>
              <a:cxnSpLocks noChangeShapeType="1"/>
            </p:cNvCxnSpPr>
            <p:nvPr/>
          </p:nvCxnSpPr>
          <p:spPr bwMode="auto">
            <a:xfrm>
              <a:off x="260350" y="5562600"/>
              <a:ext cx="8064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3" name="Straight Connector 26"/>
            <p:cNvCxnSpPr>
              <a:cxnSpLocks noChangeShapeType="1"/>
              <a:stCxn id="52" idx="2"/>
              <a:endCxn id="73" idx="0"/>
            </p:cNvCxnSpPr>
            <p:nvPr/>
          </p:nvCxnSpPr>
          <p:spPr bwMode="auto">
            <a:xfrm>
              <a:off x="1447800" y="3048000"/>
              <a:ext cx="3733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4277592" y="5651810"/>
            <a:ext cx="2580409" cy="914400"/>
            <a:chOff x="4313583" y="5715000"/>
            <a:chExt cx="2468217" cy="914400"/>
          </a:xfrm>
        </p:grpSpPr>
        <p:sp>
          <p:nvSpPr>
            <p:cNvPr id="65" name="Oval 64"/>
            <p:cNvSpPr/>
            <p:nvPr/>
          </p:nvSpPr>
          <p:spPr bwMode="auto">
            <a:xfrm>
              <a:off x="4800600" y="5715000"/>
              <a:ext cx="685800" cy="6858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1200" dirty="0">
                  <a:latin typeface="Times New Roman" pitchFamily="18" charset="0"/>
                  <a:ea typeface="+mn-ea"/>
                  <a:cs typeface="Arial" charset="0"/>
                </a:rPr>
                <a:t>Load </a:t>
              </a:r>
            </a:p>
            <a:p>
              <a:pPr algn="ctr" defTabSz="914400" eaLnBrk="0" hangingPunct="0">
                <a:defRPr/>
              </a:pPr>
              <a:r>
                <a:rPr lang="en-US" sz="1200" dirty="0">
                  <a:latin typeface="Times New Roman" pitchFamily="18" charset="0"/>
                  <a:ea typeface="+mn-ea"/>
                  <a:cs typeface="Arial" charset="0"/>
                </a:rPr>
                <a:t>balancer</a:t>
              </a:r>
            </a:p>
          </p:txBody>
        </p:sp>
        <p:cxnSp>
          <p:nvCxnSpPr>
            <p:cNvPr id="66" name="Straight Arrow Connector 44"/>
            <p:cNvCxnSpPr>
              <a:cxnSpLocks noChangeShapeType="1"/>
            </p:cNvCxnSpPr>
            <p:nvPr/>
          </p:nvCxnSpPr>
          <p:spPr bwMode="auto">
            <a:xfrm>
              <a:off x="4313583" y="6057900"/>
              <a:ext cx="487017" cy="38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7" name="Rectangle 66"/>
            <p:cNvSpPr/>
            <p:nvPr/>
          </p:nvSpPr>
          <p:spPr bwMode="auto">
            <a:xfrm>
              <a:off x="5791200" y="5791200"/>
              <a:ext cx="5334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endParaRPr lang="en-US"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943600" y="6019800"/>
              <a:ext cx="5334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endParaRPr lang="en-US"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6172200" y="6172200"/>
              <a:ext cx="6096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1600" dirty="0">
                  <a:latin typeface="Times New Roman" pitchFamily="18" charset="0"/>
                  <a:ea typeface="+mn-ea"/>
                  <a:cs typeface="Arial" charset="0"/>
                </a:rPr>
                <a:t>servers</a:t>
              </a:r>
            </a:p>
          </p:txBody>
        </p:sp>
        <p:cxnSp>
          <p:nvCxnSpPr>
            <p:cNvPr id="70" name="Straight Arrow Connector 49"/>
            <p:cNvCxnSpPr>
              <a:cxnSpLocks noChangeShapeType="1"/>
            </p:cNvCxnSpPr>
            <p:nvPr/>
          </p:nvCxnSpPr>
          <p:spPr bwMode="auto">
            <a:xfrm flipV="1">
              <a:off x="5486400" y="6019800"/>
              <a:ext cx="304800" cy="38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" name="Straight Arrow Connector 51"/>
            <p:cNvCxnSpPr>
              <a:cxnSpLocks noChangeShapeType="1"/>
            </p:cNvCxnSpPr>
            <p:nvPr/>
          </p:nvCxnSpPr>
          <p:spPr bwMode="auto">
            <a:xfrm>
              <a:off x="5486400" y="6057900"/>
              <a:ext cx="457200" cy="190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2" name="Straight Arrow Connector 53"/>
            <p:cNvCxnSpPr>
              <a:cxnSpLocks noChangeShapeType="1"/>
            </p:cNvCxnSpPr>
            <p:nvPr/>
          </p:nvCxnSpPr>
          <p:spPr bwMode="auto">
            <a:xfrm>
              <a:off x="5486400" y="6057900"/>
              <a:ext cx="685800" cy="3429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990600" y="2146610"/>
            <a:ext cx="6629400" cy="1295400"/>
            <a:chOff x="990600" y="1752600"/>
            <a:chExt cx="6629400" cy="1295400"/>
          </a:xfrm>
        </p:grpSpPr>
        <p:sp>
          <p:nvSpPr>
            <p:cNvPr id="74" name="Rectangle 73"/>
            <p:cNvSpPr/>
            <p:nvPr/>
          </p:nvSpPr>
          <p:spPr bwMode="auto">
            <a:xfrm>
              <a:off x="3200400" y="1752600"/>
              <a:ext cx="17526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dirty="0">
                  <a:latin typeface="Times New Roman" pitchFamily="18" charset="0"/>
                  <a:ea typeface="+mn-ea"/>
                  <a:cs typeface="Arial" charset="0"/>
                </a:rPr>
                <a:t>DNS name1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990600" y="2514600"/>
              <a:ext cx="762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dirty="0">
                  <a:latin typeface="Times New Roman" pitchFamily="18" charset="0"/>
                  <a:ea typeface="+mn-ea"/>
                  <a:cs typeface="Arial" charset="0"/>
                </a:rPr>
                <a:t>IP1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343400" y="2590800"/>
              <a:ext cx="762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dirty="0">
                  <a:latin typeface="Times New Roman" pitchFamily="18" charset="0"/>
                  <a:ea typeface="+mn-ea"/>
                  <a:cs typeface="Arial" charset="0"/>
                </a:rPr>
                <a:t>IP2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6858000" y="2590800"/>
              <a:ext cx="762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dirty="0" err="1">
                  <a:latin typeface="Times New Roman" pitchFamily="18" charset="0"/>
                  <a:ea typeface="+mn-ea"/>
                  <a:cs typeface="Arial" charset="0"/>
                </a:rPr>
                <a:t>IPn</a:t>
              </a:r>
              <a:endParaRPr lang="en-US" dirty="0">
                <a:latin typeface="Times New Roman" pitchFamily="18" charset="0"/>
                <a:ea typeface="+mn-ea"/>
                <a:cs typeface="Arial" charset="0"/>
              </a:endParaRPr>
            </a:p>
          </p:txBody>
        </p:sp>
        <p:cxnSp>
          <p:nvCxnSpPr>
            <p:cNvPr id="78" name="Straight Connector 18"/>
            <p:cNvCxnSpPr>
              <a:cxnSpLocks noChangeShapeType="1"/>
              <a:endCxn id="52" idx="0"/>
            </p:cNvCxnSpPr>
            <p:nvPr/>
          </p:nvCxnSpPr>
          <p:spPr bwMode="auto">
            <a:xfrm flipH="1">
              <a:off x="1371600" y="2209800"/>
              <a:ext cx="2819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9" name="Straight Connector 20"/>
            <p:cNvCxnSpPr>
              <a:cxnSpLocks noChangeShapeType="1"/>
              <a:endCxn id="55" idx="0"/>
            </p:cNvCxnSpPr>
            <p:nvPr/>
          </p:nvCxnSpPr>
          <p:spPr bwMode="auto">
            <a:xfrm>
              <a:off x="4191000" y="22098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0" name="Straight Connector 22"/>
            <p:cNvCxnSpPr>
              <a:cxnSpLocks noChangeShapeType="1"/>
              <a:endCxn id="56" idx="0"/>
            </p:cNvCxnSpPr>
            <p:nvPr/>
          </p:nvCxnSpPr>
          <p:spPr bwMode="auto">
            <a:xfrm>
              <a:off x="4191000" y="2209800"/>
              <a:ext cx="3048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1" name="Rectangle 80"/>
            <p:cNvSpPr/>
            <p:nvPr/>
          </p:nvSpPr>
          <p:spPr bwMode="auto">
            <a:xfrm>
              <a:off x="5715000" y="1752600"/>
              <a:ext cx="17526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dirty="0">
                  <a:latin typeface="Times New Roman" pitchFamily="18" charset="0"/>
                  <a:ea typeface="+mn-ea"/>
                  <a:cs typeface="Arial" charset="0"/>
                </a:rPr>
                <a:t>DNS name2</a:t>
              </a:r>
            </a:p>
          </p:txBody>
        </p:sp>
      </p:grpSp>
      <p:cxnSp>
        <p:nvCxnSpPr>
          <p:cNvPr id="83" name="Straight Connector 18"/>
          <p:cNvCxnSpPr>
            <a:cxnSpLocks noChangeShapeType="1"/>
            <a:endCxn id="51" idx="0"/>
          </p:cNvCxnSpPr>
          <p:nvPr/>
        </p:nvCxnSpPr>
        <p:spPr bwMode="auto">
          <a:xfrm flipH="1">
            <a:off x="4076700" y="1953787"/>
            <a:ext cx="1104900" cy="1928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4" name="Straight Connector 18"/>
          <p:cNvCxnSpPr>
            <a:cxnSpLocks noChangeShapeType="1"/>
          </p:cNvCxnSpPr>
          <p:nvPr/>
        </p:nvCxnSpPr>
        <p:spPr bwMode="auto">
          <a:xfrm>
            <a:off x="5448300" y="1935899"/>
            <a:ext cx="1143000" cy="2107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" name="Rectangle 81"/>
          <p:cNvSpPr/>
          <p:nvPr/>
        </p:nvSpPr>
        <p:spPr bwMode="auto">
          <a:xfrm>
            <a:off x="4572000" y="1524000"/>
            <a:ext cx="17526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Selector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The class </a:t>
            </a:r>
            <a:r>
              <a:rPr lang="en-US" altLang="zh-CN" dirty="0">
                <a:latin typeface="Courier New" charset="0"/>
                <a:ea typeface="宋体" charset="-122"/>
              </a:rPr>
              <a:t>Selector </a:t>
            </a:r>
            <a:r>
              <a:rPr lang="en-US" altLang="zh-CN" dirty="0">
                <a:ea typeface="宋体" charset="-122"/>
              </a:rPr>
              <a:t>is the</a:t>
            </a:r>
            <a:r>
              <a:rPr lang="en-US" altLang="x-none" dirty="0">
                <a:ea typeface="ＭＳ Ｐゴシック" charset="-128"/>
              </a:rPr>
              <a:t> base of the multiplexer/dispatcher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Constructor of Selector is protected; create by invoking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open</a:t>
            </a:r>
            <a:r>
              <a:rPr lang="en-US" altLang="x-none" dirty="0">
                <a:ea typeface="ＭＳ Ｐゴシック" charset="-128"/>
              </a:rPr>
              <a:t> method to get a selector (why?)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609600" y="4343400"/>
            <a:ext cx="8229600" cy="2438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x-none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40" name="Rectangle 5"/>
          <p:cNvSpPr>
            <a:spLocks noChangeArrowheads="1"/>
          </p:cNvSpPr>
          <p:nvPr/>
        </p:nvSpPr>
        <p:spPr bwMode="auto">
          <a:xfrm>
            <a:off x="1219200" y="450215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Accept</a:t>
            </a:r>
          </a:p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Conn</a:t>
            </a:r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2819400" y="450215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Read</a:t>
            </a:r>
          </a:p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Request</a:t>
            </a:r>
          </a:p>
        </p:txBody>
      </p:sp>
      <p:sp>
        <p:nvSpPr>
          <p:cNvPr id="65542" name="Rectangle 7"/>
          <p:cNvSpPr>
            <a:spLocks noChangeArrowheads="1"/>
          </p:cNvSpPr>
          <p:nvPr/>
        </p:nvSpPr>
        <p:spPr bwMode="auto">
          <a:xfrm>
            <a:off x="4419600" y="449580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Find</a:t>
            </a:r>
          </a:p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File</a:t>
            </a:r>
          </a:p>
        </p:txBody>
      </p:sp>
      <p:sp>
        <p:nvSpPr>
          <p:cNvPr id="65543" name="Rectangle 8"/>
          <p:cNvSpPr>
            <a:spLocks noChangeArrowheads="1"/>
          </p:cNvSpPr>
          <p:nvPr/>
        </p:nvSpPr>
        <p:spPr bwMode="auto">
          <a:xfrm>
            <a:off x="6019800" y="449580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Send</a:t>
            </a:r>
          </a:p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Header</a:t>
            </a:r>
          </a:p>
        </p:txBody>
      </p:sp>
      <p:sp>
        <p:nvSpPr>
          <p:cNvPr id="65544" name="Rectangle 9"/>
          <p:cNvSpPr>
            <a:spLocks noChangeArrowheads="1"/>
          </p:cNvSpPr>
          <p:nvPr/>
        </p:nvSpPr>
        <p:spPr bwMode="auto">
          <a:xfrm>
            <a:off x="7086600" y="449580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Read File</a:t>
            </a:r>
          </a:p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Send Data</a:t>
            </a:r>
          </a:p>
        </p:txBody>
      </p:sp>
      <p:sp>
        <p:nvSpPr>
          <p:cNvPr id="65545" name="Rectangle 10"/>
          <p:cNvSpPr>
            <a:spLocks noChangeArrowheads="1"/>
          </p:cNvSpPr>
          <p:nvPr/>
        </p:nvSpPr>
        <p:spPr bwMode="auto">
          <a:xfrm>
            <a:off x="1295400" y="5715000"/>
            <a:ext cx="6858000" cy="5334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Event Dispatcher</a:t>
            </a:r>
          </a:p>
        </p:txBody>
      </p:sp>
      <p:sp>
        <p:nvSpPr>
          <p:cNvPr id="65546" name="Freeform 11"/>
          <p:cNvSpPr>
            <a:spLocks/>
          </p:cNvSpPr>
          <p:nvPr/>
        </p:nvSpPr>
        <p:spPr bwMode="auto">
          <a:xfrm>
            <a:off x="12827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47" name="Freeform 12"/>
          <p:cNvSpPr>
            <a:spLocks/>
          </p:cNvSpPr>
          <p:nvPr/>
        </p:nvSpPr>
        <p:spPr bwMode="auto">
          <a:xfrm>
            <a:off x="28829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48" name="Freeform 13"/>
          <p:cNvSpPr>
            <a:spLocks/>
          </p:cNvSpPr>
          <p:nvPr/>
        </p:nvSpPr>
        <p:spPr bwMode="auto">
          <a:xfrm>
            <a:off x="44831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49" name="Freeform 14"/>
          <p:cNvSpPr>
            <a:spLocks/>
          </p:cNvSpPr>
          <p:nvPr/>
        </p:nvSpPr>
        <p:spPr bwMode="auto">
          <a:xfrm>
            <a:off x="60833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50" name="Freeform 15"/>
          <p:cNvSpPr>
            <a:spLocks/>
          </p:cNvSpPr>
          <p:nvPr/>
        </p:nvSpPr>
        <p:spPr bwMode="auto">
          <a:xfrm>
            <a:off x="71628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51" name="Freeform 16"/>
          <p:cNvSpPr>
            <a:spLocks/>
          </p:cNvSpPr>
          <p:nvPr/>
        </p:nvSpPr>
        <p:spPr bwMode="auto">
          <a:xfrm flipH="1" flipV="1">
            <a:off x="77724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52" name="Freeform 17"/>
          <p:cNvSpPr>
            <a:spLocks/>
          </p:cNvSpPr>
          <p:nvPr/>
        </p:nvSpPr>
        <p:spPr bwMode="auto">
          <a:xfrm flipH="1" flipV="1">
            <a:off x="51054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53" name="Freeform 18"/>
          <p:cNvSpPr>
            <a:spLocks/>
          </p:cNvSpPr>
          <p:nvPr/>
        </p:nvSpPr>
        <p:spPr bwMode="auto">
          <a:xfrm flipH="1" flipV="1">
            <a:off x="34925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54" name="Freeform 19"/>
          <p:cNvSpPr>
            <a:spLocks/>
          </p:cNvSpPr>
          <p:nvPr/>
        </p:nvSpPr>
        <p:spPr bwMode="auto">
          <a:xfrm flipH="1" flipV="1">
            <a:off x="18796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EF411CAB-03BE-9542-8084-4A484B0E63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</p:spPr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D0EFB2-9129-5843-ACEC-231FCF9C3FBF}" type="slidenum">
              <a:rPr kumimoji="0" lang="en-US" altLang="x-non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4547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Wikipedia Architecture</a:t>
            </a:r>
          </a:p>
        </p:txBody>
      </p:sp>
      <p:sp>
        <p:nvSpPr>
          <p:cNvPr id="11161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02DA90B-5295-934F-94A0-8A27343F8D3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90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1116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0" name="Rectangle 5"/>
          <p:cNvSpPr>
            <a:spLocks noChangeArrowheads="1"/>
          </p:cNvSpPr>
          <p:nvPr/>
        </p:nvSpPr>
        <p:spPr bwMode="auto">
          <a:xfrm>
            <a:off x="381000" y="6400800"/>
            <a:ext cx="822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http://wikitech.wikimedia.org/images/8/81/Bergsma_-_Wikimedia_architecture_-_2007.pdf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5105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Single network server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Multiple network servers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Why multiple servers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Request routing mechanisms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Overview</a:t>
            </a:r>
          </a:p>
          <a:p>
            <a:pPr lvl="2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Application-layer</a:t>
            </a: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D9CCCC7-C66E-DF4A-8F51-CD9165CCF9CD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/>
              <a:t>91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Example: Netflix</a:t>
            </a:r>
          </a:p>
        </p:txBody>
      </p:sp>
      <p:sp>
        <p:nvSpPr>
          <p:cNvPr id="11571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170FAD6-F2FE-AC47-BF8F-C1F72EED1A6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92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11571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878763" cy="470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0"/>
            <a:ext cx="55753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Netflix Manifest File</a:t>
            </a:r>
          </a:p>
        </p:txBody>
      </p:sp>
      <p:sp>
        <p:nvSpPr>
          <p:cNvPr id="11776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3B056AB-2D49-A84C-A899-B1002BDD4A2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93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63750"/>
            <a:ext cx="5334000" cy="479425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17764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609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Client player authenticates and then downloads manifest file from servers at Amazon Cloud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Netflix Manifest File</a:t>
            </a:r>
          </a:p>
        </p:txBody>
      </p:sp>
      <p:sp>
        <p:nvSpPr>
          <p:cNvPr id="11981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D7D4B3F-2F66-C540-BEC3-DF289AB1C4D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94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447800"/>
            <a:ext cx="4584700" cy="5135563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Example: Amazon Elastic Cloud 2 (EC2) Elastic Load Balancing</a:t>
            </a:r>
          </a:p>
        </p:txBody>
      </p:sp>
      <p:sp>
        <p:nvSpPr>
          <p:cNvPr id="121858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57912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Use the </a:t>
            </a:r>
            <a:r>
              <a:rPr lang="en-US" altLang="x-none" sz="1800" i="1" dirty="0">
                <a:ea typeface="ＭＳ Ｐゴシック" charset="-128"/>
              </a:rPr>
              <a:t>create-load-balancer</a:t>
            </a:r>
            <a:r>
              <a:rPr lang="en-US" altLang="x-none" sz="1800" dirty="0">
                <a:ea typeface="ＭＳ Ｐゴシック" charset="-128"/>
              </a:rPr>
              <a:t> command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to create an Elastic Load Balancer. 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Use the </a:t>
            </a:r>
            <a:r>
              <a:rPr lang="en-US" altLang="x-none" sz="1800" i="1" dirty="0">
                <a:ea typeface="ＭＳ Ｐゴシック" charset="-128"/>
              </a:rPr>
              <a:t>register-instances</a:t>
            </a:r>
            <a:br>
              <a:rPr lang="en-US" altLang="x-none" sz="1800" i="1" dirty="0">
                <a:ea typeface="ＭＳ Ｐゴシック" charset="-128"/>
              </a:rPr>
            </a:br>
            <a:r>
              <a:rPr lang="en-US" altLang="x-none" sz="1800" i="1" dirty="0">
                <a:ea typeface="ＭＳ Ｐゴシック" charset="-128"/>
              </a:rPr>
              <a:t>-with-load-balancer</a:t>
            </a:r>
            <a:r>
              <a:rPr lang="en-US" altLang="x-none" sz="1800" dirty="0">
                <a:ea typeface="ＭＳ Ｐゴシック" charset="-128"/>
              </a:rPr>
              <a:t> command to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register the Amazon EC2 instances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that you want to load balance with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the Elastic Load Balancer. 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Elastic Load Balancing automatically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checks the health of your load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balancing Amazon EC2 instances.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You can optionally customize the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health checks by using the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i="1" dirty="0">
                <a:ea typeface="ＭＳ Ｐゴシック" charset="-128"/>
              </a:rPr>
              <a:t>configure-</a:t>
            </a:r>
            <a:r>
              <a:rPr lang="en-US" altLang="x-none" sz="1800" i="1" dirty="0" err="1">
                <a:ea typeface="ＭＳ Ｐゴシック" charset="-128"/>
              </a:rPr>
              <a:t>healthcheck</a:t>
            </a:r>
            <a:r>
              <a:rPr lang="en-US" altLang="x-none" sz="1800" dirty="0">
                <a:ea typeface="ＭＳ Ｐゴシック" charset="-128"/>
              </a:rPr>
              <a:t> command.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Traffic to the DNS name provided by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the Elastic Load Balancer is automatically distributed across healthy Amazon EC2 instances.</a:t>
            </a: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61EE44-B226-EF43-88F4-34CBE290DA7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95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1218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290" y="2362200"/>
            <a:ext cx="3960115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1" name="Rectangle 7"/>
          <p:cNvSpPr>
            <a:spLocks noChangeArrowheads="1"/>
          </p:cNvSpPr>
          <p:nvPr/>
        </p:nvSpPr>
        <p:spPr bwMode="auto">
          <a:xfrm>
            <a:off x="381000" y="6488113"/>
            <a:ext cx="822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http://docs.aws.amazon.com/ElasticLoadBalancing/latest/DeveloperGuide/elastic-load-balancing.html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Details: Create Load Balancer</a:t>
            </a:r>
          </a:p>
        </p:txBody>
      </p:sp>
      <p:sp>
        <p:nvSpPr>
          <p:cNvPr id="123906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648200"/>
          </a:xfrm>
        </p:spPr>
        <p:txBody>
          <a:bodyPr/>
          <a:lstStyle/>
          <a:p>
            <a:pPr lvl="1"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The operation returns the DNS name of your LoadBalancer. You can then map that to any other domain name (such as www.mywebsite.com) </a:t>
            </a:r>
            <a:br>
              <a:rPr lang="en-US" altLang="x-none" sz="2000">
                <a:ea typeface="ＭＳ Ｐゴシック" charset="-128"/>
              </a:rPr>
            </a:br>
            <a:r>
              <a:rPr lang="en-US" altLang="x-none" sz="2000">
                <a:ea typeface="ＭＳ Ｐゴシック" charset="-128"/>
              </a:rPr>
              <a:t>(how?)</a:t>
            </a:r>
            <a:br>
              <a:rPr lang="en-US" altLang="x-none" sz="2000">
                <a:ea typeface="ＭＳ Ｐゴシック" charset="-128"/>
              </a:rPr>
            </a:br>
            <a:r>
              <a:rPr lang="en-US" altLang="x-none" sz="2000">
                <a:latin typeface="Courier New" charset="0"/>
                <a:ea typeface="ＭＳ Ｐゴシック" charset="-128"/>
              </a:rPr>
              <a:t>%aws elb create-load-balancer --load-balancer-name my-load-balancer --listeners "Protocol=HTTP,LoadBalancerPort=80,InstanceProtocol=HTTP,InstancePort=80" --availability-zones us-west-2a us-west-2b</a:t>
            </a:r>
            <a:br>
              <a:rPr lang="en-US" altLang="x-none" sz="2000">
                <a:solidFill>
                  <a:srgbClr val="2D2DB9"/>
                </a:solidFill>
                <a:latin typeface="Courier New" charset="0"/>
                <a:ea typeface="ＭＳ Ｐゴシック" charset="-128"/>
              </a:rPr>
            </a:br>
            <a:br>
              <a:rPr lang="en-US" altLang="x-none" sz="2000">
                <a:solidFill>
                  <a:srgbClr val="2D2DB9"/>
                </a:solidFill>
                <a:latin typeface="Courier New" charset="0"/>
                <a:ea typeface="ＭＳ Ｐゴシック" charset="-128"/>
              </a:rPr>
            </a:br>
            <a:r>
              <a:rPr lang="en-US" altLang="x-none" sz="2000">
                <a:solidFill>
                  <a:srgbClr val="2D2DB9"/>
                </a:solidFill>
                <a:latin typeface="Courier New" charset="0"/>
                <a:ea typeface="ＭＳ Ｐゴシック" charset="-128"/>
              </a:rPr>
              <a:t>Result:</a:t>
            </a:r>
            <a:endParaRPr lang="en-US" altLang="x-none" sz="2800">
              <a:ea typeface="ＭＳ Ｐゴシック" charset="-128"/>
            </a:endParaRP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B85722E-56A2-8F43-857D-093C9F106E0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96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76200" y="6400800"/>
            <a:ext cx="868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/>
              <a:t>http://docs.aws.amazon.com/cli/latest/reference/elb/create-load-balancer.html</a:t>
            </a:r>
          </a:p>
        </p:txBody>
      </p:sp>
      <p:sp>
        <p:nvSpPr>
          <p:cNvPr id="123909" name="Rectangle 2"/>
          <p:cNvSpPr>
            <a:spLocks noChangeArrowheads="1"/>
          </p:cNvSpPr>
          <p:nvPr/>
        </p:nvSpPr>
        <p:spPr bwMode="auto">
          <a:xfrm>
            <a:off x="990600" y="5105400"/>
            <a:ext cx="7239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{ "DNSName": "my-load-balancer-123456789.us-west-2.elb.amazonaws.com</a:t>
            </a:r>
            <a:r>
              <a:rPr lang="en-US" altLang="en-US" sz="1600"/>
              <a:t>”</a:t>
            </a:r>
            <a:r>
              <a:rPr lang="en-US" altLang="x-none" sz="1600"/>
              <a:t>}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Details: Configure Health Check</a:t>
            </a:r>
          </a:p>
        </p:txBody>
      </p:sp>
      <p:sp>
        <p:nvSpPr>
          <p:cNvPr id="125954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2057400"/>
          </a:xfrm>
        </p:spPr>
        <p:txBody>
          <a:bodyPr/>
          <a:lstStyle/>
          <a:p>
            <a:pPr lvl="1"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The operation configures how instances are monitored, e.g.,</a:t>
            </a:r>
            <a:br>
              <a:rPr lang="en-US" altLang="x-none" sz="2000">
                <a:ea typeface="ＭＳ Ｐゴシック" charset="-128"/>
              </a:rPr>
            </a:br>
            <a:r>
              <a:rPr lang="en-US" altLang="x-none" sz="2000">
                <a:latin typeface="Courier New" charset="0"/>
                <a:ea typeface="ＭＳ Ｐゴシック" charset="-128"/>
              </a:rPr>
              <a:t>%aws elb configure-health-check --load-balancer-name my-load-balancer --health-check Target=HTTP:80/png,Interval=30,UnhealthyThreshold=2,HealthyThreshold=2,Timeout=3</a:t>
            </a:r>
          </a:p>
          <a:p>
            <a:pPr lvl="1">
              <a:buFont typeface="ZapfDingbats" charset="0"/>
              <a:buNone/>
            </a:pPr>
            <a:r>
              <a:rPr lang="en-US" altLang="x-none" sz="2000">
                <a:solidFill>
                  <a:srgbClr val="2D2DB9"/>
                </a:solidFill>
                <a:latin typeface="Courier New" charset="0"/>
                <a:ea typeface="ＭＳ Ｐゴシック" charset="-128"/>
              </a:rPr>
              <a:t>Result:</a:t>
            </a:r>
            <a:endParaRPr lang="en-US" altLang="x-none" sz="2000">
              <a:latin typeface="Courier New" charset="0"/>
              <a:ea typeface="ＭＳ Ｐゴシック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DB0E1AC-CEB4-CF48-BBB4-E84C759EBB3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97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76200" y="6400800"/>
            <a:ext cx="868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/>
              <a:t>http://docs.aws.amazon.com/cli/latest/reference/elb/configure-health-check.html</a:t>
            </a:r>
          </a:p>
        </p:txBody>
      </p:sp>
      <p:sp>
        <p:nvSpPr>
          <p:cNvPr id="125957" name="Rectangle 3"/>
          <p:cNvSpPr>
            <a:spLocks noChangeArrowheads="1"/>
          </p:cNvSpPr>
          <p:nvPr/>
        </p:nvSpPr>
        <p:spPr bwMode="auto">
          <a:xfrm>
            <a:off x="1295400" y="3733800"/>
            <a:ext cx="4572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1800">
                <a:latin typeface="Courier New" charset="0"/>
              </a:rPr>
              <a:t>   "HealthCheck": {</a:t>
            </a:r>
          </a:p>
          <a:p>
            <a:pPr eaLnBrk="1" hangingPunct="1"/>
            <a:r>
              <a:rPr lang="en-US" altLang="x-none" sz="1800">
                <a:latin typeface="Courier New" charset="0"/>
              </a:rPr>
              <a:t>       "HealthyThreshold": 2,</a:t>
            </a:r>
          </a:p>
          <a:p>
            <a:pPr eaLnBrk="1" hangingPunct="1"/>
            <a:r>
              <a:rPr lang="en-US" altLang="x-none" sz="1800">
                <a:latin typeface="Courier New" charset="0"/>
              </a:rPr>
              <a:t>       "Interval": 30,</a:t>
            </a:r>
          </a:p>
          <a:p>
            <a:pPr eaLnBrk="1" hangingPunct="1"/>
            <a:r>
              <a:rPr lang="en-US" altLang="x-none" sz="1800">
                <a:latin typeface="Courier New" charset="0"/>
              </a:rPr>
              <a:t>       "Target": "HTTP:80/png",</a:t>
            </a:r>
          </a:p>
          <a:p>
            <a:pPr eaLnBrk="1" hangingPunct="1"/>
            <a:r>
              <a:rPr lang="en-US" altLang="x-none" sz="1800">
                <a:latin typeface="Courier New" charset="0"/>
              </a:rPr>
              <a:t>       "Timeout": 3,</a:t>
            </a:r>
          </a:p>
          <a:p>
            <a:pPr eaLnBrk="1" hangingPunct="1"/>
            <a:r>
              <a:rPr lang="en-US" altLang="x-none" sz="1800">
                <a:latin typeface="Courier New" charset="0"/>
              </a:rPr>
              <a:t>       "UnhealthyThreshold": 2</a:t>
            </a:r>
          </a:p>
          <a:p>
            <a:pPr eaLnBrk="1" hangingPunct="1"/>
            <a:r>
              <a:rPr lang="en-US" altLang="x-none" sz="1800">
                <a:latin typeface="Courier New" charset="0"/>
              </a:rPr>
              <a:t> }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Details: Register Instances</a:t>
            </a:r>
          </a:p>
        </p:txBody>
      </p:sp>
      <p:sp>
        <p:nvSpPr>
          <p:cNvPr id="128002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1371600"/>
          </a:xfrm>
        </p:spPr>
        <p:txBody>
          <a:bodyPr/>
          <a:lstStyle/>
          <a:p>
            <a:pPr lvl="1">
              <a:buFont typeface="ZapfDingbats" charset="0"/>
              <a:buNone/>
            </a:pPr>
            <a:r>
              <a:rPr lang="en-US" altLang="x-none" sz="2000" dirty="0">
                <a:ea typeface="ＭＳ Ｐゴシック" charset="-128"/>
              </a:rPr>
              <a:t>The operation registers instances that can receive traffic,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latin typeface="Courier New" charset="0"/>
                <a:ea typeface="ＭＳ Ｐゴシック" charset="-128"/>
              </a:rPr>
              <a:t>%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aws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 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elb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 register-instances-with-load-balancer --load-balancer-name my-load-balancer --instances i-d6f6fae3</a:t>
            </a:r>
          </a:p>
          <a:p>
            <a:pPr lvl="1">
              <a:buFont typeface="ZapfDingbats" charset="0"/>
              <a:buNone/>
            </a:pPr>
            <a:r>
              <a:rPr lang="en-US" altLang="x-none" sz="2000" dirty="0">
                <a:solidFill>
                  <a:srgbClr val="2D2DB9"/>
                </a:solidFill>
                <a:latin typeface="Courier New" charset="0"/>
                <a:ea typeface="ＭＳ Ｐゴシック" charset="-128"/>
              </a:rPr>
              <a:t>Result:</a:t>
            </a: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r>
              <a:rPr lang="en-US" altLang="x-none" sz="2000" dirty="0">
                <a:latin typeface="Courier New" charset="0"/>
                <a:ea typeface="ＭＳ Ｐゴシック" charset="-128"/>
              </a:rPr>
              <a:t> </a:t>
            </a:r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7812C2F-5D79-1D45-AAB4-8E74A2A9B6C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98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76200" y="6400800"/>
            <a:ext cx="8686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http://docs.aws.amazon.com/cli/latest/reference/elb/register-instances-with-load-balancer.html</a:t>
            </a:r>
          </a:p>
        </p:txBody>
      </p:sp>
      <p:sp>
        <p:nvSpPr>
          <p:cNvPr id="128005" name="Rectangle 2"/>
          <p:cNvSpPr>
            <a:spLocks noChangeArrowheads="1"/>
          </p:cNvSpPr>
          <p:nvPr/>
        </p:nvSpPr>
        <p:spPr bwMode="auto">
          <a:xfrm>
            <a:off x="990600" y="3352800"/>
            <a:ext cx="7315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de-DE" altLang="x-none" sz="2000">
                <a:latin typeface="Courier New" charset="0"/>
              </a:rPr>
              <a:t>{  "Instances": [ </a:t>
            </a:r>
            <a:br>
              <a:rPr lang="de-DE" altLang="x-none" sz="2000">
                <a:latin typeface="Courier New" charset="0"/>
              </a:rPr>
            </a:br>
            <a:r>
              <a:rPr lang="de-DE" altLang="x-none" sz="2000">
                <a:latin typeface="Courier New" charset="0"/>
              </a:rPr>
              <a:t>    {"InstanceId": "i-d6f6fae3</a:t>
            </a:r>
            <a:r>
              <a:rPr lang="de-DE" altLang="en-US" sz="2000">
                <a:latin typeface="Courier New" charset="0"/>
              </a:rPr>
              <a:t>“</a:t>
            </a:r>
            <a:r>
              <a:rPr lang="de-DE" altLang="x-none" sz="2000">
                <a:latin typeface="Courier New" charset="0"/>
              </a:rPr>
              <a:t>},</a:t>
            </a:r>
          </a:p>
          <a:p>
            <a:pPr eaLnBrk="1" hangingPunct="1"/>
            <a:r>
              <a:rPr lang="de-DE" altLang="x-none" sz="2000">
                <a:latin typeface="Courier New" charset="0"/>
              </a:rPr>
              <a:t>    {"InstanceId": "i-207d9717</a:t>
            </a:r>
            <a:r>
              <a:rPr lang="de-DE" altLang="en-US" sz="2000">
                <a:latin typeface="Courier New" charset="0"/>
              </a:rPr>
              <a:t>“</a:t>
            </a:r>
            <a:r>
              <a:rPr lang="de-DE" altLang="x-none" sz="2000">
                <a:latin typeface="Courier New" charset="0"/>
              </a:rPr>
              <a:t>},</a:t>
            </a:r>
          </a:p>
          <a:p>
            <a:pPr eaLnBrk="1" hangingPunct="1"/>
            <a:r>
              <a:rPr lang="de-DE" altLang="x-none" sz="2000">
                <a:latin typeface="Courier New" charset="0"/>
              </a:rPr>
              <a:t>    {"InstanceId": "i-afefb49b</a:t>
            </a:r>
            <a:r>
              <a:rPr lang="de-DE" altLang="en-US" sz="2000">
                <a:latin typeface="Courier New" charset="0"/>
              </a:rPr>
              <a:t>“</a:t>
            </a:r>
            <a:r>
              <a:rPr lang="de-DE" altLang="x-none" sz="2000">
                <a:latin typeface="Courier New" charset="0"/>
              </a:rPr>
              <a:t>}</a:t>
            </a:r>
          </a:p>
          <a:p>
            <a:pPr eaLnBrk="1" hangingPunct="1"/>
            <a:r>
              <a:rPr lang="de-DE" altLang="x-none" sz="2000">
                <a:latin typeface="Courier New" charset="0"/>
              </a:rPr>
              <a:t>   ]</a:t>
            </a:r>
          </a:p>
          <a:p>
            <a:pPr eaLnBrk="1" hangingPunct="1"/>
            <a:r>
              <a:rPr lang="de-DE" altLang="x-none" sz="2000">
                <a:latin typeface="Courier New" charset="0"/>
              </a:rPr>
              <a:t>}</a:t>
            </a:r>
            <a:endParaRPr lang="en-US" altLang="x-none" sz="2000">
              <a:latin typeface="Courier New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130050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5105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solidFill>
                  <a:schemeClr val="bg2"/>
                </a:solidFill>
                <a:ea typeface="ＭＳ Ｐゴシック" charset="-128"/>
              </a:rPr>
              <a:t>Single network server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Multiple network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Why multiple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Request routing mechanisms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Overview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Application-layer</a:t>
            </a:r>
          </a:p>
          <a:p>
            <a:pPr lvl="2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DNS</a:t>
            </a:r>
          </a:p>
        </p:txBody>
      </p:sp>
      <p:sp>
        <p:nvSpPr>
          <p:cNvPr id="13005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1FC7BA1-9DAA-F441-9597-C5DFEAA470E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/>
              <a:t>99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4082</TotalTime>
  <Words>6282</Words>
  <Application>Microsoft Macintosh PowerPoint</Application>
  <PresentationFormat>On-screen Show (4:3)</PresentationFormat>
  <Paragraphs>1187</Paragraphs>
  <Slides>107</Slides>
  <Notes>100</Notes>
  <HiddenSlides>1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107</vt:i4>
      </vt:variant>
    </vt:vector>
  </HeadingPairs>
  <TitlesOfParts>
    <vt:vector size="126" baseType="lpstr">
      <vt:lpstr>Arial Unicode MS</vt:lpstr>
      <vt:lpstr>ＭＳ Ｐゴシック</vt:lpstr>
      <vt:lpstr>ＭＳ Ｐゴシック</vt:lpstr>
      <vt:lpstr>Osaka</vt:lpstr>
      <vt:lpstr>宋体</vt:lpstr>
      <vt:lpstr>ZapfDingbats</vt:lpstr>
      <vt:lpstr>Arial</vt:lpstr>
      <vt:lpstr>Arial Narrow</vt:lpstr>
      <vt:lpstr>Calibri</vt:lpstr>
      <vt:lpstr>Comic Sans MS</vt:lpstr>
      <vt:lpstr>Courier New</vt:lpstr>
      <vt:lpstr>Tahoma</vt:lpstr>
      <vt:lpstr>Times New Roman</vt:lpstr>
      <vt:lpstr>Wingdings</vt:lpstr>
      <vt:lpstr>1_Kurose</vt:lpstr>
      <vt:lpstr>2_Default Design</vt:lpstr>
      <vt:lpstr>3_Default Design</vt:lpstr>
      <vt:lpstr>Equation</vt:lpstr>
      <vt:lpstr>Clip</vt:lpstr>
      <vt:lpstr>Network Applications: High-performance Server Design: Nonblocking Servers; Operational Analysis;  </vt:lpstr>
      <vt:lpstr>Outline</vt:lpstr>
      <vt:lpstr>Admin</vt:lpstr>
      <vt:lpstr>Recap: Thread-Based Network Servers</vt:lpstr>
      <vt:lpstr>Recap: Program Correctness Analysis</vt:lpstr>
      <vt:lpstr>Recap: Multiplexed, Reactive Server Architecture</vt:lpstr>
      <vt:lpstr>Recap: Main Abstractions</vt:lpstr>
      <vt:lpstr>Multiplexed (Selectable), Non-Blocking Channels</vt:lpstr>
      <vt:lpstr>Selector</vt:lpstr>
      <vt:lpstr>Selector and Registration</vt:lpstr>
      <vt:lpstr>Java Selection I/O Structure</vt:lpstr>
      <vt:lpstr>Checking Events</vt:lpstr>
      <vt:lpstr>Dispatcher using Select</vt:lpstr>
      <vt:lpstr>I/O in Java: ByteBuffer</vt:lpstr>
      <vt:lpstr>Buffer (relative index)</vt:lpstr>
      <vt:lpstr>channel.read(Buffer)</vt:lpstr>
      <vt:lpstr>channel.write(Buffer)</vt:lpstr>
      <vt:lpstr>Buffer.flip()</vt:lpstr>
      <vt:lpstr>Buffer.compact()</vt:lpstr>
      <vt:lpstr>Example</vt:lpstr>
      <vt:lpstr>Problems of Echo Server v1</vt:lpstr>
      <vt:lpstr>(Partial) Finite State Machine (FSM)</vt:lpstr>
      <vt:lpstr>Finite-State Machine and Thread</vt:lpstr>
      <vt:lpstr>A More Typical Finite State Machine</vt:lpstr>
      <vt:lpstr>FSM and Reactive Programming</vt:lpstr>
      <vt:lpstr>Toward More General Server Framework</vt:lpstr>
      <vt:lpstr>A More Extensible Dispatcher Design</vt:lpstr>
      <vt:lpstr>A More Extensible Dispatcher Design</vt:lpstr>
      <vt:lpstr>Handler Design: Acceptor</vt:lpstr>
      <vt:lpstr>Handler Design: ReadWriteHandler</vt:lpstr>
      <vt:lpstr>Class Diagram of SimpleNAIO</vt:lpstr>
      <vt:lpstr>Class Diagram of SimpleNAIO</vt:lpstr>
      <vt:lpstr>SimpleNAIO</vt:lpstr>
      <vt:lpstr>Discussion on SimpleNAIO</vt:lpstr>
      <vt:lpstr>Extending SimpleNAIO</vt:lpstr>
      <vt:lpstr>Extending Dispatcher Interface</vt:lpstr>
      <vt:lpstr>Question</vt:lpstr>
      <vt:lpstr>Question</vt:lpstr>
      <vt:lpstr>PowerPoint Presentation</vt:lpstr>
      <vt:lpstr>Asynchronous Initiation and Callback: Basic Idea</vt:lpstr>
      <vt:lpstr>Outline</vt:lpstr>
      <vt:lpstr>Asynchronous Channel using Future/Completion Handler</vt:lpstr>
      <vt:lpstr>Asynchronous I/O</vt:lpstr>
      <vt:lpstr>Example Async Calls</vt:lpstr>
      <vt:lpstr>PowerPoint Presentation</vt:lpstr>
      <vt:lpstr>Asynchronous Channel Implementation</vt:lpstr>
      <vt:lpstr>Summary: Event-Driven (Asynchronous) Programming</vt:lpstr>
      <vt:lpstr>Problems of Event-Driven Server</vt:lpstr>
      <vt:lpstr>Summary: Architecture</vt:lpstr>
      <vt:lpstr>Summary: The High-Performance Network Servers Journey</vt:lpstr>
      <vt:lpstr>Beyond Class: Design Patterns</vt:lpstr>
      <vt:lpstr>Recap: Best Server Design Limited Only  by Resource Bottleneck</vt:lpstr>
      <vt:lpstr>Some Questions</vt:lpstr>
      <vt:lpstr>Outline</vt:lpstr>
      <vt:lpstr>Operational Analysis</vt:lpstr>
      <vt:lpstr>Under the Hood (An example FSM)</vt:lpstr>
      <vt:lpstr>Operational Analysis: Resource Demand of a Request</vt:lpstr>
      <vt:lpstr>Operational Quantities</vt:lpstr>
      <vt:lpstr>Utilization Law</vt:lpstr>
      <vt:lpstr>Deriving Relationship Between R, U, and S for one Device</vt:lpstr>
      <vt:lpstr>Forced Flow Law</vt:lpstr>
      <vt:lpstr>Bottleneck Device</vt:lpstr>
      <vt:lpstr>Bottleneck vs System Throughput</vt:lpstr>
      <vt:lpstr>Example 1</vt:lpstr>
      <vt:lpstr>Example 1 (cont.)</vt:lpstr>
      <vt:lpstr>Example 2</vt:lpstr>
      <vt:lpstr>Interactive Response Time Law</vt:lpstr>
      <vt:lpstr>Interactive Response Time Law</vt:lpstr>
      <vt:lpstr>Bottleneck Analysis</vt:lpstr>
      <vt:lpstr>Proof</vt:lpstr>
      <vt:lpstr>Summary: Operational Laws</vt:lpstr>
      <vt:lpstr>In Practice: Common Bottlenecks</vt:lpstr>
      <vt:lpstr>YouTube Design Alg.</vt:lpstr>
      <vt:lpstr>Summary: High-Perf. Network Server</vt:lpstr>
      <vt:lpstr>Outline</vt:lpstr>
      <vt:lpstr>Why Multiple Servers?</vt:lpstr>
      <vt:lpstr>Why Multiple Servers?</vt:lpstr>
      <vt:lpstr>Why Multiple Servers?</vt:lpstr>
      <vt:lpstr>Discussion: Key Technical Challenges in Using Multiple Servers</vt:lpstr>
      <vt:lpstr>Outline</vt:lpstr>
      <vt:lpstr>Request Routing: Overview</vt:lpstr>
      <vt:lpstr>Request Routing: Overview</vt:lpstr>
      <vt:lpstr>Request Routing: Basic Architecture</vt:lpstr>
      <vt:lpstr>Request Routing: Basic Architecture</vt:lpstr>
      <vt:lpstr>Network Path Properties</vt:lpstr>
      <vt:lpstr>Network Path Properties: Improve Scalability</vt:lpstr>
      <vt:lpstr>Server Assignment</vt:lpstr>
      <vt:lpstr>Client Direction Mechanisms</vt:lpstr>
      <vt:lpstr>Direction Mechanisms are Often Combined</vt:lpstr>
      <vt:lpstr>Example: Wikipedia Architecture</vt:lpstr>
      <vt:lpstr>Outline</vt:lpstr>
      <vt:lpstr>Example: Netflix</vt:lpstr>
      <vt:lpstr>Example: Netflix Manifest File</vt:lpstr>
      <vt:lpstr>Example: Netflix Manifest File</vt:lpstr>
      <vt:lpstr>Example: Amazon Elastic Cloud 2 (EC2) Elastic Load Balancing</vt:lpstr>
      <vt:lpstr>Details: Create Load Balancer</vt:lpstr>
      <vt:lpstr>Details: Configure Health Check</vt:lpstr>
      <vt:lpstr>Details: Register Instances</vt:lpstr>
      <vt:lpstr>Outline</vt:lpstr>
      <vt:lpstr>Basic DNS Indirection and Rotation</vt:lpstr>
      <vt:lpstr>CDN Using DNS (Akamai Architecture as an Example)</vt:lpstr>
      <vt:lpstr>Linking to Akamai</vt:lpstr>
      <vt:lpstr>Exercise</vt:lpstr>
      <vt:lpstr>Akamai Load-Balancing DNS Name</vt:lpstr>
      <vt:lpstr>Backup Slides</vt:lpstr>
      <vt:lpstr>Another view</vt:lpstr>
      <vt:lpstr>State Management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yry</dc:creator>
  <cp:lastModifiedBy>Qiao Xiang</cp:lastModifiedBy>
  <cp:revision>387</cp:revision>
  <cp:lastPrinted>2017-10-12T14:53:25Z</cp:lastPrinted>
  <dcterms:created xsi:type="dcterms:W3CDTF">2006-08-16T00:00:00Z</dcterms:created>
  <dcterms:modified xsi:type="dcterms:W3CDTF">2021-10-28T02:16:22Z</dcterms:modified>
</cp:coreProperties>
</file>