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 id="2147483846" r:id="rId2"/>
  </p:sldMasterIdLst>
  <p:notesMasterIdLst>
    <p:notesMasterId r:id="rId97"/>
  </p:notesMasterIdLst>
  <p:handoutMasterIdLst>
    <p:handoutMasterId r:id="rId98"/>
  </p:handoutMasterIdLst>
  <p:sldIdLst>
    <p:sldId id="333" r:id="rId3"/>
    <p:sldId id="360" r:id="rId4"/>
    <p:sldId id="398" r:id="rId5"/>
    <p:sldId id="565" r:id="rId6"/>
    <p:sldId id="582" r:id="rId7"/>
    <p:sldId id="505" r:id="rId8"/>
    <p:sldId id="510" r:id="rId9"/>
    <p:sldId id="412" r:id="rId10"/>
    <p:sldId id="480" r:id="rId11"/>
    <p:sldId id="399" r:id="rId12"/>
    <p:sldId id="344" r:id="rId13"/>
    <p:sldId id="325" r:id="rId14"/>
    <p:sldId id="584" r:id="rId15"/>
    <p:sldId id="585" r:id="rId16"/>
    <p:sldId id="586" r:id="rId17"/>
    <p:sldId id="587" r:id="rId18"/>
    <p:sldId id="583" r:id="rId19"/>
    <p:sldId id="539" r:id="rId20"/>
    <p:sldId id="418" r:id="rId21"/>
    <p:sldId id="444" r:id="rId22"/>
    <p:sldId id="481" r:id="rId23"/>
    <p:sldId id="482" r:id="rId24"/>
    <p:sldId id="421" r:id="rId25"/>
    <p:sldId id="483" r:id="rId26"/>
    <p:sldId id="484" r:id="rId27"/>
    <p:sldId id="567" r:id="rId28"/>
    <p:sldId id="577" r:id="rId29"/>
    <p:sldId id="578" r:id="rId30"/>
    <p:sldId id="566" r:id="rId31"/>
    <p:sldId id="528" r:id="rId32"/>
    <p:sldId id="579" r:id="rId33"/>
    <p:sldId id="508" r:id="rId34"/>
    <p:sldId id="509" r:id="rId35"/>
    <p:sldId id="580" r:id="rId36"/>
    <p:sldId id="581" r:id="rId37"/>
    <p:sldId id="543" r:id="rId38"/>
    <p:sldId id="569" r:id="rId39"/>
    <p:sldId id="468" r:id="rId40"/>
    <p:sldId id="470" r:id="rId41"/>
    <p:sldId id="454" r:id="rId42"/>
    <p:sldId id="455" r:id="rId43"/>
    <p:sldId id="456" r:id="rId44"/>
    <p:sldId id="457" r:id="rId45"/>
    <p:sldId id="458" r:id="rId46"/>
    <p:sldId id="423" r:id="rId47"/>
    <p:sldId id="424" r:id="rId48"/>
    <p:sldId id="425" r:id="rId49"/>
    <p:sldId id="426" r:id="rId50"/>
    <p:sldId id="427" r:id="rId51"/>
    <p:sldId id="428" r:id="rId52"/>
    <p:sldId id="429" r:id="rId53"/>
    <p:sldId id="430" r:id="rId54"/>
    <p:sldId id="431" r:id="rId55"/>
    <p:sldId id="432" r:id="rId56"/>
    <p:sldId id="433" r:id="rId57"/>
    <p:sldId id="471" r:id="rId58"/>
    <p:sldId id="438" r:id="rId59"/>
    <p:sldId id="340" r:id="rId60"/>
    <p:sldId id="434" r:id="rId61"/>
    <p:sldId id="435" r:id="rId62"/>
    <p:sldId id="436" r:id="rId63"/>
    <p:sldId id="437" r:id="rId64"/>
    <p:sldId id="368" r:id="rId65"/>
    <p:sldId id="365" r:id="rId66"/>
    <p:sldId id="464" r:id="rId67"/>
    <p:sldId id="401" r:id="rId68"/>
    <p:sldId id="380" r:id="rId69"/>
    <p:sldId id="381" r:id="rId70"/>
    <p:sldId id="475" r:id="rId71"/>
    <p:sldId id="479" r:id="rId72"/>
    <p:sldId id="319" r:id="rId73"/>
    <p:sldId id="440" r:id="rId74"/>
    <p:sldId id="320" r:id="rId75"/>
    <p:sldId id="328" r:id="rId76"/>
    <p:sldId id="321" r:id="rId77"/>
    <p:sldId id="459" r:id="rId78"/>
    <p:sldId id="460" r:id="rId79"/>
    <p:sldId id="461" r:id="rId80"/>
    <p:sldId id="462" r:id="rId81"/>
    <p:sldId id="467" r:id="rId82"/>
    <p:sldId id="463" r:id="rId83"/>
    <p:sldId id="478" r:id="rId84"/>
    <p:sldId id="329" r:id="rId85"/>
    <p:sldId id="348" r:id="rId86"/>
    <p:sldId id="305" r:id="rId87"/>
    <p:sldId id="306" r:id="rId88"/>
    <p:sldId id="312" r:id="rId89"/>
    <p:sldId id="307" r:id="rId90"/>
    <p:sldId id="313" r:id="rId91"/>
    <p:sldId id="308" r:id="rId92"/>
    <p:sldId id="314" r:id="rId93"/>
    <p:sldId id="309" r:id="rId94"/>
    <p:sldId id="473" r:id="rId95"/>
    <p:sldId id="474" r:id="rId96"/>
  </p:sldIdLst>
  <p:sldSz cx="9144000" cy="6858000" type="screen4x3"/>
  <p:notesSz cx="7315200" cy="9601200"/>
  <p:defaultTextStyle>
    <a:defPPr>
      <a:defRPr lang="en-US"/>
    </a:defPPr>
    <a:lvl1pPr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5pPr>
    <a:lvl6pPr marL="2286000" algn="l" defTabSz="914400" rtl="0" eaLnBrk="1" latinLnBrk="0" hangingPunct="1">
      <a:defRPr sz="500" kern="1200">
        <a:solidFill>
          <a:schemeClr val="tx1"/>
        </a:solidFill>
        <a:latin typeface="Times New Roman" charset="0"/>
        <a:ea typeface="ＭＳ Ｐゴシック" charset="-128"/>
        <a:cs typeface="+mn-cs"/>
      </a:defRPr>
    </a:lvl6pPr>
    <a:lvl7pPr marL="2743200" algn="l" defTabSz="914400" rtl="0" eaLnBrk="1" latinLnBrk="0" hangingPunct="1">
      <a:defRPr sz="500" kern="1200">
        <a:solidFill>
          <a:schemeClr val="tx1"/>
        </a:solidFill>
        <a:latin typeface="Times New Roman" charset="0"/>
        <a:ea typeface="ＭＳ Ｐゴシック" charset="-128"/>
        <a:cs typeface="+mn-cs"/>
      </a:defRPr>
    </a:lvl7pPr>
    <a:lvl8pPr marL="3200400" algn="l" defTabSz="914400" rtl="0" eaLnBrk="1" latinLnBrk="0" hangingPunct="1">
      <a:defRPr sz="500" kern="1200">
        <a:solidFill>
          <a:schemeClr val="tx1"/>
        </a:solidFill>
        <a:latin typeface="Times New Roman" charset="0"/>
        <a:ea typeface="ＭＳ Ｐゴシック" charset="-128"/>
        <a:cs typeface="+mn-cs"/>
      </a:defRPr>
    </a:lvl8pPr>
    <a:lvl9pPr marL="3657600" algn="l" defTabSz="914400" rtl="0" eaLnBrk="1" latinLnBrk="0" hangingPunct="1">
      <a:defRPr sz="5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EAEAEA"/>
    <a:srgbClr val="DDDDDD"/>
    <a:srgbClr val="FFFFCC"/>
    <a:srgbClr val="66CCFF"/>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p:restoredTop sz="93649"/>
  </p:normalViewPr>
  <p:slideViewPr>
    <p:cSldViewPr>
      <p:cViewPr varScale="1">
        <p:scale>
          <a:sx n="131" d="100"/>
          <a:sy n="131" d="100"/>
        </p:scale>
        <p:origin x="1896"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8" d="100"/>
        <a:sy n="128" d="100"/>
      </p:scale>
      <p:origin x="0" y="0"/>
    </p:cViewPr>
  </p:sorterViewPr>
  <p:notesViewPr>
    <p:cSldViewPr>
      <p:cViewPr varScale="1">
        <p:scale>
          <a:sx n="58" d="100"/>
          <a:sy n="58" d="100"/>
        </p:scale>
        <p:origin x="-1770" y="-78"/>
      </p:cViewPr>
      <p:guideLst>
        <p:guide orient="horz" pos="3024"/>
        <p:guide pos="23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208338"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l" defTabSz="950913">
              <a:defRPr sz="1200">
                <a:latin typeface="Arial" charset="0"/>
                <a:ea typeface="ＭＳ Ｐゴシック" charset="0"/>
                <a:cs typeface="+mn-cs"/>
              </a:defRPr>
            </a:lvl1pPr>
          </a:lstStyle>
          <a:p>
            <a:pPr>
              <a:defRPr/>
            </a:pPr>
            <a:endParaRPr lang="en-US"/>
          </a:p>
        </p:txBody>
      </p:sp>
      <p:sp>
        <p:nvSpPr>
          <p:cNvPr id="84995" name="Rectangle 3"/>
          <p:cNvSpPr>
            <a:spLocks noGrp="1" noChangeArrowheads="1"/>
          </p:cNvSpPr>
          <p:nvPr>
            <p:ph type="dt" sz="quarter" idx="1"/>
          </p:nvPr>
        </p:nvSpPr>
        <p:spPr bwMode="auto">
          <a:xfrm>
            <a:off x="4173538" y="0"/>
            <a:ext cx="3128962"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r" defTabSz="950913">
              <a:defRPr sz="1200">
                <a:latin typeface="Arial" charset="0"/>
                <a:ea typeface="ＭＳ Ｐゴシック" charset="0"/>
                <a:cs typeface="+mn-cs"/>
              </a:defRPr>
            </a:lvl1pPr>
          </a:lstStyle>
          <a:p>
            <a:pPr>
              <a:defRPr/>
            </a:pPr>
            <a:endParaRPr lang="en-US"/>
          </a:p>
        </p:txBody>
      </p:sp>
      <p:sp>
        <p:nvSpPr>
          <p:cNvPr id="84996" name="Rectangle 4"/>
          <p:cNvSpPr>
            <a:spLocks noGrp="1" noChangeArrowheads="1"/>
          </p:cNvSpPr>
          <p:nvPr>
            <p:ph type="ftr" sz="quarter" idx="2"/>
          </p:nvPr>
        </p:nvSpPr>
        <p:spPr bwMode="auto">
          <a:xfrm>
            <a:off x="0" y="9110663"/>
            <a:ext cx="3208338"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l" defTabSz="950913">
              <a:defRPr sz="1200">
                <a:latin typeface="Arial" charset="0"/>
                <a:ea typeface="ＭＳ Ｐゴシック" charset="0"/>
                <a:cs typeface="+mn-cs"/>
              </a:defRPr>
            </a:lvl1pPr>
          </a:lstStyle>
          <a:p>
            <a:pPr>
              <a:defRPr/>
            </a:pPr>
            <a:endParaRPr lang="en-US"/>
          </a:p>
        </p:txBody>
      </p:sp>
      <p:sp>
        <p:nvSpPr>
          <p:cNvPr id="84997" name="Rectangle 5"/>
          <p:cNvSpPr>
            <a:spLocks noGrp="1" noChangeArrowheads="1"/>
          </p:cNvSpPr>
          <p:nvPr>
            <p:ph type="sldNum" sz="quarter" idx="3"/>
          </p:nvPr>
        </p:nvSpPr>
        <p:spPr bwMode="auto">
          <a:xfrm>
            <a:off x="4173538" y="9110663"/>
            <a:ext cx="3128962"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r" defTabSz="950913">
              <a:defRPr sz="1200" smtClean="0">
                <a:latin typeface="Arial" charset="0"/>
              </a:defRPr>
            </a:lvl1pPr>
          </a:lstStyle>
          <a:p>
            <a:pPr>
              <a:defRPr/>
            </a:pPr>
            <a:fld id="{823E52C7-F698-0A4C-80CD-9FE1B85DC93A}"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l" defTabSz="962025">
              <a:defRPr sz="1200">
                <a:latin typeface="Comic Sans MS" charset="0"/>
                <a:ea typeface="ＭＳ Ｐゴシック" charset="0"/>
                <a:cs typeface="+mn-cs"/>
              </a:defRPr>
            </a:lvl1pPr>
          </a:lstStyle>
          <a:p>
            <a:pPr>
              <a:defRPr/>
            </a:pPr>
            <a:endParaRPr lang="en-US"/>
          </a:p>
        </p:txBody>
      </p:sp>
      <p:sp>
        <p:nvSpPr>
          <p:cNvPr id="45059" name="Rectangle 3"/>
          <p:cNvSpPr>
            <a:spLocks noGrp="1" noChangeArrowheads="1"/>
          </p:cNvSpPr>
          <p:nvPr>
            <p:ph type="dt" idx="1"/>
          </p:nvPr>
        </p:nvSpPr>
        <p:spPr bwMode="auto">
          <a:xfrm>
            <a:off x="414655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r" defTabSz="962025">
              <a:defRPr sz="1200">
                <a:latin typeface="Comic Sans MS" charset="0"/>
                <a:ea typeface="ＭＳ Ｐゴシック" charset="0"/>
                <a:cs typeface="+mn-cs"/>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5061" name="Rectangle 5"/>
          <p:cNvSpPr>
            <a:spLocks noGrp="1" noChangeArrowheads="1"/>
          </p:cNvSpPr>
          <p:nvPr>
            <p:ph type="body" sz="quarter" idx="3"/>
          </p:nvPr>
        </p:nvSpPr>
        <p:spPr bwMode="auto">
          <a:xfrm>
            <a:off x="976313" y="4560888"/>
            <a:ext cx="5362575" cy="4318000"/>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p:cNvSpPr>
            <a:spLocks noGrp="1" noChangeArrowheads="1"/>
          </p:cNvSpPr>
          <p:nvPr>
            <p:ph type="ftr" sz="quarter" idx="4"/>
          </p:nvPr>
        </p:nvSpPr>
        <p:spPr bwMode="auto">
          <a:xfrm>
            <a:off x="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l" defTabSz="962025">
              <a:defRPr sz="1200">
                <a:latin typeface="Comic Sans MS" charset="0"/>
                <a:ea typeface="ＭＳ Ｐゴシック" charset="0"/>
                <a:cs typeface="+mn-cs"/>
              </a:defRPr>
            </a:lvl1pPr>
          </a:lstStyle>
          <a:p>
            <a:pPr>
              <a:defRPr/>
            </a:pPr>
            <a:endParaRPr lang="en-US"/>
          </a:p>
        </p:txBody>
      </p:sp>
      <p:sp>
        <p:nvSpPr>
          <p:cNvPr id="45063" name="Rectangle 7"/>
          <p:cNvSpPr>
            <a:spLocks noGrp="1" noChangeArrowheads="1"/>
          </p:cNvSpPr>
          <p:nvPr>
            <p:ph type="sldNum" sz="quarter" idx="5"/>
          </p:nvPr>
        </p:nvSpPr>
        <p:spPr bwMode="auto">
          <a:xfrm>
            <a:off x="414655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r" defTabSz="962025">
              <a:defRPr sz="1200" smtClean="0">
                <a:latin typeface="Comic Sans MS" charset="0"/>
              </a:defRPr>
            </a:lvl1pPr>
          </a:lstStyle>
          <a:p>
            <a:pPr>
              <a:defRPr/>
            </a:pPr>
            <a:fld id="{93D70120-BB9F-7A47-9E0D-FBDD385C400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9AA9955A-0048-6C4A-94D9-B5938B8132B0}" type="slidenum">
              <a:rPr lang="en-US" altLang="x-none" sz="1200">
                <a:latin typeface="Comic Sans MS" charset="0"/>
              </a:rPr>
              <a:pPr algn="r"/>
              <a:t>1</a:t>
            </a:fld>
            <a:endParaRPr lang="en-US" altLang="x-none" sz="1200">
              <a:latin typeface="Comic Sans MS"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http://www.classicrotaryphones.com/new-england-operators2_big.jpg</a:t>
            </a:r>
          </a:p>
        </p:txBody>
      </p:sp>
    </p:spTree>
    <p:extLst>
      <p:ext uri="{BB962C8B-B14F-4D97-AF65-F5344CB8AC3E}">
        <p14:creationId xmlns:p14="http://schemas.microsoft.com/office/powerpoint/2010/main" val="415539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363417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227138" y="712788"/>
            <a:ext cx="4854575" cy="3643312"/>
          </a:xfrm>
          <a:ln/>
        </p:spPr>
      </p:sp>
      <p:sp>
        <p:nvSpPr>
          <p:cNvPr id="47106"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6305" tIns="48156" rIns="96305" bIns="48156"/>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4005181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881643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56433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01621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97636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67395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90553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72606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03845A0-6603-B34D-BBCE-5EBCC2484D28}" type="slidenum">
              <a:rPr lang="en-US" altLang="x-none" sz="1200">
                <a:latin typeface="Comic Sans MS" charset="0"/>
              </a:rPr>
              <a:pPr algn="r"/>
              <a:t>2</a:t>
            </a:fld>
            <a:endParaRPr lang="en-US" altLang="x-none" sz="1200">
              <a:latin typeface="Comic Sans M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505658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042470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669558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932818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424236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77307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60402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708137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10M bps link and 10 flows: partition into 10 1 Mbps or </a:t>
            </a:r>
          </a:p>
        </p:txBody>
      </p:sp>
    </p:spTree>
    <p:extLst>
      <p:ext uri="{BB962C8B-B14F-4D97-AF65-F5344CB8AC3E}">
        <p14:creationId xmlns:p14="http://schemas.microsoft.com/office/powerpoint/2010/main" val="1786385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06838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9CEC877E-81BF-2A47-9F23-65AF795ED6F4}" type="slidenum">
              <a:rPr lang="en-US" altLang="x-none" sz="1200">
                <a:latin typeface="Comic Sans MS" charset="0"/>
              </a:rPr>
              <a:pPr algn="r"/>
              <a:t>3</a:t>
            </a:fld>
            <a:endParaRPr lang="en-US" altLang="x-none" sz="1200">
              <a:latin typeface="Comic Sans MS"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Calibri" charset="0"/>
              <a:ea typeface="ＭＳ Ｐゴシック" charset="-128"/>
            </a:endParaRPr>
          </a:p>
        </p:txBody>
      </p:sp>
      <p:sp>
        <p:nvSpPr>
          <p:cNvPr id="77827"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62025">
              <a:defRPr sz="500">
                <a:solidFill>
                  <a:schemeClr val="tx1"/>
                </a:solidFill>
                <a:latin typeface="Comic Sans MS" charset="0"/>
                <a:ea typeface="ＭＳ Ｐゴシック" charset="-128"/>
              </a:defRPr>
            </a:lvl1pPr>
            <a:lvl2pPr marL="742950" indent="-285750" defTabSz="962025">
              <a:defRPr sz="500">
                <a:solidFill>
                  <a:schemeClr val="tx1"/>
                </a:solidFill>
                <a:latin typeface="Comic Sans MS" charset="0"/>
                <a:ea typeface="ＭＳ Ｐゴシック" charset="-128"/>
              </a:defRPr>
            </a:lvl2pPr>
            <a:lvl3pPr marL="1143000" indent="-228600" defTabSz="962025">
              <a:defRPr sz="500">
                <a:solidFill>
                  <a:schemeClr val="tx1"/>
                </a:solidFill>
                <a:latin typeface="Comic Sans MS" charset="0"/>
                <a:ea typeface="ＭＳ Ｐゴシック" charset="-128"/>
              </a:defRPr>
            </a:lvl3pPr>
            <a:lvl4pPr marL="1600200" indent="-228600" defTabSz="962025">
              <a:defRPr sz="500">
                <a:solidFill>
                  <a:schemeClr val="tx1"/>
                </a:solidFill>
                <a:latin typeface="Comic Sans MS" charset="0"/>
                <a:ea typeface="ＭＳ Ｐゴシック" charset="-128"/>
              </a:defRPr>
            </a:lvl4pPr>
            <a:lvl5pPr marL="2057400" indent="-228600" defTabSz="962025">
              <a:defRPr sz="500">
                <a:solidFill>
                  <a:schemeClr val="tx1"/>
                </a:solidFill>
                <a:latin typeface="Comic Sans MS"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fld id="{AAAC682C-EF70-5740-A84E-7ABC66DABCC1}" type="slidenum">
              <a:rPr lang="en-US" altLang="x-none" sz="1200">
                <a:latin typeface="Calibri" charset="0"/>
              </a:rPr>
              <a:pPr eaLnBrk="1" hangingPunct="1"/>
              <a:t>30</a:t>
            </a:fld>
            <a:endParaRPr lang="en-US" altLang="x-none" sz="1200">
              <a:latin typeface="Calibri" charset="0"/>
            </a:endParaRPr>
          </a:p>
        </p:txBody>
      </p:sp>
    </p:spTree>
    <p:extLst>
      <p:ext uri="{BB962C8B-B14F-4D97-AF65-F5344CB8AC3E}">
        <p14:creationId xmlns:p14="http://schemas.microsoft.com/office/powerpoint/2010/main" val="2179144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Key input parameters?</a:t>
            </a:r>
          </a:p>
        </p:txBody>
      </p:sp>
    </p:spTree>
    <p:extLst>
      <p:ext uri="{BB962C8B-B14F-4D97-AF65-F5344CB8AC3E}">
        <p14:creationId xmlns:p14="http://schemas.microsoft.com/office/powerpoint/2010/main" val="1412043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96557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83971"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AE214564-8261-3A44-8EA8-7B581750A85C}" type="slidenum">
              <a:rPr lang="en-US" altLang="x-none"/>
              <a:pPr/>
              <a:t>33</a:t>
            </a:fld>
            <a:endParaRPr lang="en-US" altLang="x-none"/>
          </a:p>
        </p:txBody>
      </p:sp>
    </p:spTree>
    <p:extLst>
      <p:ext uri="{BB962C8B-B14F-4D97-AF65-F5344CB8AC3E}">
        <p14:creationId xmlns:p14="http://schemas.microsoft.com/office/powerpoint/2010/main" val="1852896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86019"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70DF84DF-1630-A440-8B7C-919DC975DB82}" type="slidenum">
              <a:rPr lang="en-US" altLang="x-none"/>
              <a:pPr/>
              <a:t>34</a:t>
            </a:fld>
            <a:endParaRPr lang="en-US" altLang="x-none"/>
          </a:p>
        </p:txBody>
      </p:sp>
    </p:spTree>
    <p:extLst>
      <p:ext uri="{BB962C8B-B14F-4D97-AF65-F5344CB8AC3E}">
        <p14:creationId xmlns:p14="http://schemas.microsoft.com/office/powerpoint/2010/main" val="2108233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88067"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A32DE7B8-2C99-0E42-B3E4-046B4124138F}" type="slidenum">
              <a:rPr lang="en-US" altLang="x-none"/>
              <a:pPr/>
              <a:t>35</a:t>
            </a:fld>
            <a:endParaRPr lang="en-US" altLang="x-none"/>
          </a:p>
        </p:txBody>
      </p:sp>
    </p:spTree>
    <p:extLst>
      <p:ext uri="{BB962C8B-B14F-4D97-AF65-F5344CB8AC3E}">
        <p14:creationId xmlns:p14="http://schemas.microsoft.com/office/powerpoint/2010/main" val="1612544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414143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51203" name="Slide Number Placeholder 3"/>
          <p:cNvSpPr>
            <a:spLocks noGrp="1"/>
          </p:cNvSpPr>
          <p:nvPr>
            <p:ph type="sldNum" sz="quarter" idx="5"/>
          </p:nvPr>
        </p:nvSpPr>
        <p:spPr>
          <a:xfrm>
            <a:off x="4143375" y="9120188"/>
            <a:ext cx="3170238" cy="479425"/>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69136E8-F8E5-E544-AB88-32B9BA2C89B9}" type="slidenum">
              <a:rPr lang="en-US" altLang="x-none" sz="1200">
                <a:solidFill>
                  <a:srgbClr val="000000"/>
                </a:solidFill>
                <a:latin typeface="Comic Sans MS" charset="0"/>
              </a:rPr>
              <a:pPr algn="r"/>
              <a:t>37</a:t>
            </a:fld>
            <a:endParaRPr lang="en-US" altLang="x-none" sz="1200">
              <a:solidFill>
                <a:srgbClr val="000000"/>
              </a:solidFill>
              <a:latin typeface="Comic Sans MS" charset="0"/>
            </a:endParaRPr>
          </a:p>
        </p:txBody>
      </p:sp>
    </p:spTree>
    <p:extLst>
      <p:ext uri="{BB962C8B-B14F-4D97-AF65-F5344CB8AC3E}">
        <p14:creationId xmlns:p14="http://schemas.microsoft.com/office/powerpoint/2010/main" val="1686090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nchor="t"/>
          <a:lstStyle/>
          <a:p>
            <a:endParaRPr lang="x-none" altLang="x-none">
              <a:latin typeface="Calibri" charset="0"/>
              <a:ea typeface="ＭＳ Ｐゴシック" charset="-128"/>
            </a:endParaRPr>
          </a:p>
        </p:txBody>
      </p:sp>
      <p:sp>
        <p:nvSpPr>
          <p:cNvPr id="40963"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236BE5C1-4D86-DE42-AD83-B55B7EAE9CC1}" type="slidenum">
              <a:rPr lang="en-US" altLang="x-none" sz="1200">
                <a:latin typeface="Calibri" charset="0"/>
              </a:rPr>
              <a:pPr algn="r" eaLnBrk="1" hangingPunct="1"/>
              <a:t>38</a:t>
            </a:fld>
            <a:endParaRPr lang="en-US" altLang="x-none" sz="1200">
              <a:latin typeface="Calibri"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r>
              <a:rPr lang="en-US" altLang="x-none">
                <a:latin typeface="Calibri" charset="0"/>
                <a:ea typeface="ＭＳ Ｐゴシック" charset="-128"/>
              </a:rPr>
              <a:t>Rau = 2/3</a:t>
            </a:r>
          </a:p>
          <a:p>
            <a:r>
              <a:rPr lang="en-US" altLang="x-none">
                <a:latin typeface="Calibri" charset="0"/>
                <a:ea typeface="ＭＳ Ｐゴシック" charset="-128"/>
              </a:rPr>
              <a:t>(1-2/3)(2/3)^3 = 1/3 * 8/27 = 8/84 = 10% </a:t>
            </a:r>
          </a:p>
        </p:txBody>
      </p:sp>
      <p:sp>
        <p:nvSpPr>
          <p:cNvPr id="5325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BA2F8674-B395-054E-91CF-F45EA43C8D45}" type="slidenum">
              <a:rPr lang="en-US" altLang="x-none" sz="1200">
                <a:latin typeface="Calibri" charset="0"/>
              </a:rPr>
              <a:pPr algn="r" eaLnBrk="1" hangingPunct="1"/>
              <a:t>39</a:t>
            </a:fld>
            <a:endParaRPr lang="en-US" altLang="x-none" sz="120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338235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55299"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876361D-5BEC-A54F-A20A-17D52F9BD903}" type="slidenum">
              <a:rPr lang="en-US" altLang="x-none" sz="1200">
                <a:latin typeface="Comic Sans MS" charset="0"/>
              </a:rPr>
              <a:pPr algn="r"/>
              <a:t>40</a:t>
            </a:fld>
            <a:endParaRPr lang="en-US" altLang="x-none" sz="1200">
              <a:latin typeface="Comic Sans MS"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6D0A3B2-B717-DB42-80B0-D6947FA15699}" type="slidenum">
              <a:rPr lang="en-US" altLang="x-none" sz="1200">
                <a:latin typeface="Comic Sans MS" charset="0"/>
              </a:rPr>
              <a:pPr algn="r"/>
              <a:t>43</a:t>
            </a:fld>
            <a:endParaRPr lang="en-US" altLang="x-none" sz="1200">
              <a:latin typeface="Comic Sans MS"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7900" y="4562475"/>
            <a:ext cx="535940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9185397-5281-1F42-BBC4-9B2021EEB314}" type="slidenum">
              <a:rPr lang="en-US" altLang="x-none" sz="1200">
                <a:latin typeface="Comic Sans MS" charset="0"/>
              </a:rPr>
              <a:pPr algn="r"/>
              <a:t>44</a:t>
            </a:fld>
            <a:endParaRPr lang="en-US" altLang="x-none" sz="1200">
              <a:latin typeface="Comic Sans MS"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0850" lvl="1"/>
            <a:r>
              <a:rPr lang="en-US" altLang="zh-CN">
                <a:latin typeface="Arial" charset="0"/>
                <a:ea typeface="宋体" charset="-122"/>
              </a:rPr>
              <a:t>Disadvantages: </a:t>
            </a:r>
            <a:r>
              <a:rPr lang="en-US" altLang="x-none">
                <a:latin typeface="Arial" charset="0"/>
                <a:ea typeface="ＭＳ Ｐゴシック" charset="-128"/>
              </a:rPr>
              <a:t>routes may change during session</a:t>
            </a:r>
          </a:p>
          <a:p>
            <a:pPr marL="450850" lvl="1"/>
            <a:r>
              <a:rPr lang="en-US" altLang="zh-CN">
                <a:latin typeface="Arial" charset="0"/>
                <a:ea typeface="宋体" charset="-122"/>
              </a:rPr>
              <a:t>Advantage: </a:t>
            </a:r>
            <a:r>
              <a:rPr lang="en-US" altLang="x-none">
                <a:latin typeface="Arial" charset="0"/>
                <a:ea typeface="ＭＳ Ｐゴシック" charset="-128"/>
              </a:rPr>
              <a:t>routers do not keep any state about a flow</a:t>
            </a:r>
            <a:r>
              <a:rPr lang="en-US" altLang="zh-CN">
                <a:latin typeface="Arial" charset="0"/>
                <a:ea typeface="宋体" charset="-122"/>
              </a:rPr>
              <a:t>;</a:t>
            </a:r>
          </a:p>
          <a:p>
            <a:pPr marL="450850" lvl="1"/>
            <a:r>
              <a:rPr lang="en-US" altLang="x-none">
                <a:latin typeface="Arial" charset="0"/>
                <a:ea typeface="ＭＳ Ｐゴシック" charset="-128"/>
              </a:rPr>
              <a:t>thus, network architecture is </a:t>
            </a:r>
          </a:p>
          <a:p>
            <a:pPr marL="903288" lvl="2"/>
            <a:r>
              <a:rPr lang="en-US" altLang="x-none">
                <a:latin typeface="Arial" charset="0"/>
                <a:ea typeface="ＭＳ Ｐゴシック" charset="-128"/>
              </a:rPr>
              <a:t>robust</a:t>
            </a:r>
          </a:p>
          <a:p>
            <a:pPr marL="903288" lvl="2"/>
            <a:r>
              <a:rPr lang="en-US" altLang="x-none">
                <a:latin typeface="Arial" charset="0"/>
                <a:ea typeface="ＭＳ Ｐゴシック" charset="-128"/>
              </a:rPr>
              <a:t>scalable </a:t>
            </a:r>
          </a:p>
          <a:p>
            <a:endParaRPr lang="en-US" altLang="x-none">
              <a:latin typeface="Arial"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xfrm>
            <a:off x="1225550" y="712788"/>
            <a:ext cx="4857750" cy="3643312"/>
          </a:xfrm>
          <a:ln/>
        </p:spPr>
      </p:sp>
      <p:sp>
        <p:nvSpPr>
          <p:cNvPr id="73730"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1371159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xfrm>
            <a:off x="1225550" y="712788"/>
            <a:ext cx="4857750" cy="3643312"/>
          </a:xfrm>
          <a:ln/>
        </p:spPr>
      </p:sp>
      <p:sp>
        <p:nvSpPr>
          <p:cNvPr id="75778"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1225550" y="712788"/>
            <a:ext cx="4857750" cy="3643312"/>
          </a:xfrm>
          <a:solidFill>
            <a:srgbClr val="FFFFFF"/>
          </a:solidFill>
          <a:ln/>
        </p:spPr>
      </p:sp>
      <p:sp>
        <p:nvSpPr>
          <p:cNvPr id="81922" name="Rectangle 3"/>
          <p:cNvSpPr>
            <a:spLocks noGrp="1" noChangeArrowheads="1"/>
          </p:cNvSpPr>
          <p:nvPr>
            <p:ph type="body" idx="1"/>
          </p:nvPr>
        </p:nvSpPr>
        <p:spPr>
          <a:xfrm>
            <a:off x="965200" y="4595813"/>
            <a:ext cx="5373688" cy="4278312"/>
          </a:xfrm>
          <a:solidFill>
            <a:srgbClr val="FFFFFF"/>
          </a:solidFill>
          <a:ln>
            <a:solidFill>
              <a:srgbClr val="000000"/>
            </a:solidFill>
          </a:ln>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latin typeface="Arial" charset="0"/>
                <a:ea typeface="新細明體" charset="-120"/>
              </a:rPr>
              <a:t>What advantages do virtual circuit have over datagram?</a:t>
            </a:r>
          </a:p>
          <a:p>
            <a:r>
              <a:rPr lang="en-US" altLang="zh-TW" dirty="0">
                <a:latin typeface="Arial" charset="0"/>
                <a:ea typeface="新細明體" charset="-120"/>
              </a:rPr>
              <a:t>   can treat different flows differently, if flows setup its desired treatment</a:t>
            </a:r>
          </a:p>
          <a:p>
            <a:pPr marL="450850" lvl="1"/>
            <a:r>
              <a:rPr lang="en-US" altLang="zh-TW" dirty="0">
                <a:solidFill>
                  <a:srgbClr val="FF0000"/>
                </a:solidFill>
                <a:latin typeface="Arial" charset="0"/>
                <a:ea typeface="新細明體" charset="-120"/>
              </a:rPr>
              <a:t>Guarantees in-sequence</a:t>
            </a:r>
            <a:r>
              <a:rPr lang="en-US" altLang="zh-TW" dirty="0">
                <a:latin typeface="Arial" charset="0"/>
                <a:ea typeface="新細明體" charset="-120"/>
              </a:rPr>
              <a:t> delivery of packets</a:t>
            </a:r>
          </a:p>
          <a:p>
            <a:pPr marL="450850" lvl="1"/>
            <a:r>
              <a:rPr lang="en-US" altLang="zh-TW" dirty="0">
                <a:latin typeface="Arial" charset="0"/>
                <a:ea typeface="新細明體" charset="-120"/>
              </a:rPr>
              <a:t>However: Packets from </a:t>
            </a:r>
            <a:r>
              <a:rPr lang="en-US" altLang="zh-TW" dirty="0">
                <a:solidFill>
                  <a:srgbClr val="FF0000"/>
                </a:solidFill>
                <a:latin typeface="Arial" charset="0"/>
                <a:ea typeface="新細明體" charset="-120"/>
              </a:rPr>
              <a:t>different</a:t>
            </a:r>
            <a:r>
              <a:rPr lang="en-US" altLang="zh-TW" dirty="0">
                <a:latin typeface="Arial" charset="0"/>
                <a:ea typeface="新細明體" charset="-120"/>
              </a:rPr>
              <a:t> virtual circuits may be </a:t>
            </a:r>
            <a:r>
              <a:rPr lang="en-US" altLang="zh-TW" dirty="0">
                <a:solidFill>
                  <a:srgbClr val="FF0000"/>
                </a:solidFill>
                <a:latin typeface="Arial" charset="0"/>
                <a:ea typeface="新細明體" charset="-120"/>
              </a:rPr>
              <a:t>interleaved</a:t>
            </a:r>
          </a:p>
          <a:p>
            <a:endParaRPr lang="en-US" altLang="x-none" dirty="0">
              <a:latin typeface="Arial" charset="0"/>
              <a:ea typeface="ＭＳ Ｐゴシック" charset="-128"/>
            </a:endParaRPr>
          </a:p>
          <a:p>
            <a:endParaRPr lang="en-US" altLang="x-none" dirty="0">
              <a:latin typeface="Arial"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7A13A4C-C76C-E54D-922A-823245CB8152}" type="slidenum">
              <a:rPr lang="en-US" altLang="x-none" sz="1200">
                <a:latin typeface="Comic Sans MS" charset="0"/>
              </a:rPr>
              <a:pPr algn="r"/>
              <a:t>57</a:t>
            </a:fld>
            <a:endParaRPr lang="en-US" altLang="x-none" sz="1200">
              <a:latin typeface="Comic Sans MS"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4F605230-DB40-CB42-BB43-0D944164FA8A}" type="slidenum">
              <a:rPr lang="en-US" altLang="x-none" sz="1200">
                <a:latin typeface="Comic Sans MS" charset="0"/>
              </a:rPr>
              <a:pPr algn="r"/>
              <a:t>58</a:t>
            </a:fld>
            <a:endParaRPr lang="en-US" altLang="x-none" sz="1200">
              <a:latin typeface="Comic Sans MS"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D2FD087-21B8-4346-8277-CB854F0F5C08}" type="slidenum">
              <a:rPr lang="en-US" altLang="x-none" sz="1200">
                <a:latin typeface="Comic Sans MS" charset="0"/>
              </a:rPr>
              <a:pPr algn="r"/>
              <a:t>59</a:t>
            </a:fld>
            <a:endParaRPr lang="en-US" altLang="x-none" sz="1200">
              <a:latin typeface="Comic Sans MS"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27171203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62E58-C85F-E543-A796-C8782BA191A0}" type="slidenum">
              <a:rPr lang="en-US" altLang="x-none" sz="1200">
                <a:latin typeface="Comic Sans MS" charset="0"/>
              </a:rPr>
              <a:pPr algn="r"/>
              <a:t>60</a:t>
            </a:fld>
            <a:endParaRPr lang="en-US" altLang="x-none" sz="1200">
              <a:latin typeface="Comic Sans MS"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C4E1BF5-EEA4-0447-A17B-637B4720C30D}" type="slidenum">
              <a:rPr lang="en-US" altLang="x-none" sz="1200">
                <a:latin typeface="Comic Sans MS" charset="0"/>
              </a:rPr>
              <a:pPr algn="r"/>
              <a:t>61</a:t>
            </a:fld>
            <a:endParaRPr lang="en-US" altLang="x-none" sz="1200">
              <a:latin typeface="Comic Sans MS"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AC2F94-3553-8641-BD91-AA8A51D2D990}" type="slidenum">
              <a:rPr lang="en-US" altLang="x-none" sz="1200">
                <a:latin typeface="Comic Sans MS" charset="0"/>
              </a:rPr>
              <a:pPr algn="r"/>
              <a:t>62</a:t>
            </a:fld>
            <a:endParaRPr lang="en-US" altLang="x-none" sz="1200">
              <a:latin typeface="Comic Sans MS"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81811892-8FE8-B246-BDEA-D16631782AB3}" type="slidenum">
              <a:rPr lang="en-US" altLang="x-none" sz="1200">
                <a:latin typeface="Comic Sans MS" charset="0"/>
              </a:rPr>
              <a:pPr algn="r"/>
              <a:t>63</a:t>
            </a:fld>
            <a:endParaRPr lang="en-US" altLang="x-none" sz="1200">
              <a:latin typeface="Comic Sans MS"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64</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9DBE338-098E-AD40-BB92-AAAD8E05C00A}" type="slidenum">
              <a:rPr lang="en-US" altLang="x-none" sz="1200">
                <a:latin typeface="Comic Sans MS" charset="0"/>
              </a:rPr>
              <a:pPr algn="r"/>
              <a:t>65</a:t>
            </a:fld>
            <a:endParaRPr lang="en-US" altLang="x-none" sz="1200">
              <a:latin typeface="Comic Sans MS"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CE33F-A22E-FE4F-B3D5-5527645A8649}" type="slidenum">
              <a:rPr lang="en-US" altLang="x-none" sz="1200">
                <a:latin typeface="Comic Sans MS" charset="0"/>
              </a:rPr>
              <a:pPr algn="r"/>
              <a:t>66</a:t>
            </a:fld>
            <a:endParaRPr lang="en-US" altLang="x-none" sz="1200">
              <a:latin typeface="Comic Sans MS"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7A3858-470E-7E4C-ABA7-AB93F5B79506}" type="slidenum">
              <a:rPr lang="en-US" altLang="x-none" sz="1200">
                <a:latin typeface="Comic Sans MS" charset="0"/>
              </a:rPr>
              <a:pPr algn="r"/>
              <a:t>67</a:t>
            </a:fld>
            <a:endParaRPr lang="en-US" altLang="x-none" sz="1200">
              <a:latin typeface="Comic Sans MS"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28F5E7A-F533-4640-9B83-F6095C9096F3}" type="slidenum">
              <a:rPr lang="en-US" altLang="x-none" sz="1200">
                <a:latin typeface="Comic Sans MS" charset="0"/>
              </a:rPr>
              <a:pPr algn="r"/>
              <a:t>68</a:t>
            </a:fld>
            <a:endParaRPr lang="en-US" altLang="x-none" sz="1200">
              <a:latin typeface="Comic Sans MS"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12CE01F-B72B-3148-8D60-317F73D99F67}" type="slidenum">
              <a:rPr lang="en-US" altLang="x-none" sz="1200">
                <a:latin typeface="Comic Sans MS" charset="0"/>
              </a:rPr>
              <a:pPr algn="r"/>
              <a:t>69</a:t>
            </a:fld>
            <a:endParaRPr lang="en-US" altLang="x-none" sz="1200">
              <a:latin typeface="Comic Sans MS"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a:ln/>
        </p:spPr>
      </p:sp>
      <p:sp>
        <p:nvSpPr>
          <p:cNvPr id="151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40692154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E33A6B5-1A4D-614F-9443-6042647E4698}" type="slidenum">
              <a:rPr lang="en-US" altLang="x-none" sz="1200">
                <a:latin typeface="Comic Sans MS" charset="0"/>
              </a:rPr>
              <a:pPr algn="r"/>
              <a:t>71</a:t>
            </a:fld>
            <a:endParaRPr lang="en-US" altLang="x-none" sz="1200">
              <a:latin typeface="Comic Sans MS"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B50C2F0-E51A-334D-916F-8382B59A6EA0}" type="slidenum">
              <a:rPr lang="en-US" altLang="x-none" sz="1200">
                <a:latin typeface="Comic Sans MS" charset="0"/>
              </a:rPr>
              <a:pPr algn="r"/>
              <a:t>72</a:t>
            </a:fld>
            <a:endParaRPr lang="en-US" altLang="x-none" sz="1200">
              <a:latin typeface="Comic Sans MS"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25CDB3D-7879-034F-814C-8AD519AF6C49}" type="slidenum">
              <a:rPr lang="en-US" altLang="x-none" sz="1200">
                <a:latin typeface="Comic Sans MS" charset="0"/>
              </a:rPr>
              <a:pPr algn="r"/>
              <a:t>73</a:t>
            </a:fld>
            <a:endParaRPr lang="en-US" altLang="x-none" sz="1200">
              <a:latin typeface="Comic Sans MS"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153662-EBA3-604D-ABA3-0D8E2556633F}" type="slidenum">
              <a:rPr lang="en-US" altLang="x-none" sz="1200">
                <a:latin typeface="Comic Sans MS" charset="0"/>
              </a:rPr>
              <a:pPr algn="r"/>
              <a:t>74</a:t>
            </a:fld>
            <a:endParaRPr lang="en-US" altLang="x-none" sz="1200">
              <a:latin typeface="Comic Sans MS"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9F2E003-D97F-D747-86BB-ACFE8E5CDA7F}" type="slidenum">
              <a:rPr lang="en-US" altLang="x-none" sz="1200">
                <a:latin typeface="Comic Sans MS" charset="0"/>
              </a:rPr>
              <a:pPr algn="r"/>
              <a:t>75</a:t>
            </a:fld>
            <a:endParaRPr lang="en-US" altLang="x-none" sz="1200">
              <a:latin typeface="Comic Sans MS"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5C8248C-3981-DE46-9349-6D2DB4491FD2}" type="slidenum">
              <a:rPr lang="en-US" altLang="x-none" sz="1200">
                <a:solidFill>
                  <a:srgbClr val="000000"/>
                </a:solidFill>
                <a:latin typeface="Comic Sans MS" charset="0"/>
              </a:rPr>
              <a:pPr algn="r"/>
              <a:t>76</a:t>
            </a:fld>
            <a:endParaRPr lang="en-US" altLang="x-none" sz="1200">
              <a:solidFill>
                <a:srgbClr val="000000"/>
              </a:solidFill>
              <a:latin typeface="Comic Sans MS"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First point: L1 may first ack and then crash; then the function fails; if L2 crash; the application crashes also-&gt;fate sharing</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1F0856E-CF46-5741-A4F5-1200379625B5}" type="slidenum">
              <a:rPr lang="en-US" altLang="x-none" sz="1200">
                <a:solidFill>
                  <a:srgbClr val="000000"/>
                </a:solidFill>
                <a:latin typeface="Comic Sans MS" charset="0"/>
              </a:rPr>
              <a:pPr algn="r"/>
              <a:t>77</a:t>
            </a:fld>
            <a:endParaRPr lang="en-US" altLang="x-none" sz="1200">
              <a:solidFill>
                <a:srgbClr val="000000"/>
              </a:solidFill>
              <a:latin typeface="Comic Sans MS"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 to A: San francisco to Yale router</a:t>
            </a:r>
          </a:p>
          <a:p>
            <a:r>
              <a:rPr lang="en-US" altLang="x-none">
                <a:latin typeface="Times New Roman" charset="0"/>
                <a:ea typeface="ＭＳ Ｐゴシック" charset="-128"/>
              </a:rPr>
              <a:t>A to R: Yale router to a wireless laptop (e.g., 10% success rate)</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800D9FC-003D-1046-9D64-3B60953266AF}" type="slidenum">
              <a:rPr lang="en-US" altLang="x-none" sz="1200">
                <a:solidFill>
                  <a:srgbClr val="000000"/>
                </a:solidFill>
                <a:latin typeface="Comic Sans MS" charset="0"/>
              </a:rPr>
              <a:pPr algn="r"/>
              <a:t>78</a:t>
            </a:fld>
            <a:endParaRPr lang="en-US" altLang="x-none" sz="1200">
              <a:solidFill>
                <a:srgbClr val="000000"/>
              </a:solidFill>
              <a:latin typeface="Comic Sans MS"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Issue: does not reduce complexity/cost</a:t>
            </a:r>
          </a:p>
          <a:p>
            <a:r>
              <a:rPr lang="en-US" altLang="x-none">
                <a:latin typeface="Times New Roman" charset="0"/>
                <a:ea typeface="ＭＳ Ｐゴシック" charset="-128"/>
              </a:rPr>
              <a:t>upper layer needs to be developed for all interfaces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D7B6431-6EEF-C84E-AA91-CFBA29D3096D}" type="slidenum">
              <a:rPr lang="en-US" altLang="x-none" sz="1200">
                <a:solidFill>
                  <a:srgbClr val="000000"/>
                </a:solidFill>
                <a:latin typeface="Comic Sans MS" charset="0"/>
              </a:rPr>
              <a:pPr algn="r"/>
              <a:t>79</a:t>
            </a:fld>
            <a:endParaRPr lang="en-US" altLang="x-none" sz="1200">
              <a:solidFill>
                <a:srgbClr val="000000"/>
              </a:solidFill>
              <a:latin typeface="Comic Sans MS"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nchor="t"/>
          <a:lstStyle/>
          <a:p>
            <a:pPr eaLnBrk="1" hangingPunct="1">
              <a:spcBef>
                <a:spcPct val="0"/>
              </a:spcBef>
            </a:pPr>
            <a:endParaRPr lang="x-none" altLang="x-none">
              <a:latin typeface="Calibri" charset="0"/>
              <a:ea typeface="ＭＳ Ｐゴシック" charset="-128"/>
            </a:endParaRPr>
          </a:p>
        </p:txBody>
      </p:sp>
      <p:sp>
        <p:nvSpPr>
          <p:cNvPr id="13517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EF9EB237-CDF2-F54A-87AB-E55154EBE615}" type="slidenum">
              <a:rPr lang="en-US" altLang="x-none" sz="1200">
                <a:solidFill>
                  <a:srgbClr val="000000"/>
                </a:solidFill>
                <a:latin typeface="Calibri" charset="0"/>
              </a:rPr>
              <a:pPr algn="r" eaLnBrk="1" hangingPunct="1"/>
              <a:t>80</a:t>
            </a:fld>
            <a:endParaRPr lang="en-US" altLang="x-none" sz="1200">
              <a:solidFill>
                <a:srgbClr val="000000"/>
              </a:solidFill>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7B783BA-BD91-A541-9AE7-A1C992A11408}" type="slidenum">
              <a:rPr lang="en-US" altLang="x-none" sz="1200">
                <a:solidFill>
                  <a:srgbClr val="000000"/>
                </a:solidFill>
                <a:latin typeface="Comic Sans MS" charset="0"/>
              </a:rPr>
              <a:pPr algn="r"/>
              <a:t>81</a:t>
            </a:fld>
            <a:endParaRPr lang="en-US" altLang="x-none" sz="1200">
              <a:solidFill>
                <a:srgbClr val="000000"/>
              </a:solidFill>
              <a:latin typeface="Comic Sans MS"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EFB79DC-44BF-7F4E-A864-2AAD021682DF}" type="slidenum">
              <a:rPr lang="en-US" altLang="x-none" sz="1200">
                <a:latin typeface="Comic Sans MS" charset="0"/>
              </a:rPr>
              <a:pPr algn="r"/>
              <a:t>83</a:t>
            </a:fld>
            <a:endParaRPr lang="en-US" altLang="x-none" sz="1200">
              <a:latin typeface="Comic Sans MS"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66071B6-5454-794A-B828-581E6F73A60F}" type="slidenum">
              <a:rPr lang="en-US" altLang="x-none" sz="1200">
                <a:latin typeface="Comic Sans MS" charset="0"/>
              </a:rPr>
              <a:pPr algn="r"/>
              <a:t>84</a:t>
            </a:fld>
            <a:endParaRPr lang="en-US" altLang="x-none" sz="1200">
              <a:latin typeface="Comic Sans MS"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554FBC-DBE6-0547-B691-AB47B86F7F6A}" type="slidenum">
              <a:rPr lang="en-US" altLang="x-none" sz="1200">
                <a:latin typeface="Comic Sans MS" charset="0"/>
              </a:rPr>
              <a:pPr algn="r"/>
              <a:t>85</a:t>
            </a:fld>
            <a:endParaRPr lang="en-US" altLang="x-none" sz="1200">
              <a:latin typeface="Comic Sans MS"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96D7007-99D5-2640-9625-0DA44A15D52C}" type="slidenum">
              <a:rPr lang="en-US" altLang="x-none" sz="1200">
                <a:latin typeface="Comic Sans MS" charset="0"/>
              </a:rPr>
              <a:pPr algn="r"/>
              <a:t>86</a:t>
            </a:fld>
            <a:endParaRPr lang="en-US" altLang="x-none" sz="1200">
              <a:latin typeface="Comic Sans MS"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93DA9E5-E9AA-AF47-BB7F-370FB53A200C}" type="slidenum">
              <a:rPr lang="en-US" altLang="x-none" sz="1200">
                <a:latin typeface="Comic Sans MS" charset="0"/>
              </a:rPr>
              <a:pPr algn="r"/>
              <a:t>87</a:t>
            </a:fld>
            <a:endParaRPr lang="en-US" altLang="x-none" sz="1200">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B6B7450-C6CE-A143-90C1-EFE7346991B3}" type="slidenum">
              <a:rPr lang="en-US" altLang="x-none" sz="1200">
                <a:latin typeface="Comic Sans MS" charset="0"/>
              </a:rPr>
              <a:pPr algn="r"/>
              <a:t>88</a:t>
            </a:fld>
            <a:endParaRPr lang="en-US" altLang="x-none" sz="1200">
              <a:latin typeface="Comic Sans MS"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1B4360E-BCD4-BF4F-8439-575FCE4AEA61}" type="slidenum">
              <a:rPr lang="en-US" altLang="x-none" sz="1200">
                <a:latin typeface="Comic Sans MS" charset="0"/>
              </a:rPr>
              <a:pPr algn="r"/>
              <a:t>89</a:t>
            </a:fld>
            <a:endParaRPr lang="en-US" altLang="x-none" sz="1200">
              <a:latin typeface="Comic Sans MS"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5C1FD1D-64B5-D94A-B6EB-F9D92325020D}" type="slidenum">
              <a:rPr lang="en-US" altLang="x-none" sz="1200">
                <a:latin typeface="Comic Sans MS" charset="0"/>
              </a:rPr>
              <a:pPr algn="r"/>
              <a:t>90</a:t>
            </a:fld>
            <a:endParaRPr lang="en-US" altLang="x-none" sz="1200">
              <a:latin typeface="Comic Sans MS"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9DAE7F1-B00F-5C4F-B43F-E07726EBAC8B}" type="slidenum">
              <a:rPr lang="en-US" altLang="x-none" sz="1200">
                <a:latin typeface="Comic Sans MS" charset="0"/>
              </a:rPr>
              <a:pPr algn="r"/>
              <a:t>91</a:t>
            </a:fld>
            <a:endParaRPr lang="en-US" altLang="x-none" sz="1200">
              <a:latin typeface="Comic Sans MS"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8796033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3E16913-6C41-324B-9DCD-403B246EA167}" type="slidenum">
              <a:rPr lang="en-US" altLang="x-none" sz="1200">
                <a:latin typeface="Comic Sans MS" charset="0"/>
              </a:rPr>
              <a:pPr algn="r"/>
              <a:t>92</a:t>
            </a:fld>
            <a:endParaRPr lang="en-US" altLang="x-none" sz="1200">
              <a:latin typeface="Comic Sans MS"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ln/>
        </p:spPr>
      </p:sp>
      <p:sp>
        <p:nvSpPr>
          <p:cNvPr id="1597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ln/>
        </p:spPr>
      </p:sp>
      <p:sp>
        <p:nvSpPr>
          <p:cNvPr id="1617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10M bps link and 10 flows: partition into 10 1 Mbps or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EAEDD0F-ACCD-2446-BC16-4C0A5A4C9240}" type="slidenum">
              <a:rPr lang="en-US" altLang="x-none"/>
              <a:pPr>
                <a:defRPr/>
              </a:pPr>
              <a:t>‹#›</a:t>
            </a:fld>
            <a:endParaRPr lang="en-US" altLang="x-none"/>
          </a:p>
        </p:txBody>
      </p:sp>
    </p:spTree>
    <p:extLst>
      <p:ext uri="{BB962C8B-B14F-4D97-AF65-F5344CB8AC3E}">
        <p14:creationId xmlns:p14="http://schemas.microsoft.com/office/powerpoint/2010/main" val="163350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3A19A499-18D4-5D42-8974-16D62105C4FE}" type="slidenum">
              <a:rPr lang="en-US" altLang="x-none"/>
              <a:pPr>
                <a:defRPr/>
              </a:pPr>
              <a:t>‹#›</a:t>
            </a:fld>
            <a:endParaRPr lang="en-US" altLang="x-none"/>
          </a:p>
        </p:txBody>
      </p:sp>
    </p:spTree>
    <p:extLst>
      <p:ext uri="{BB962C8B-B14F-4D97-AF65-F5344CB8AC3E}">
        <p14:creationId xmlns:p14="http://schemas.microsoft.com/office/powerpoint/2010/main" val="67291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2A787D1-B53E-DE4A-912C-CCE3FF5068BA}" type="slidenum">
              <a:rPr lang="en-US" altLang="x-none"/>
              <a:pPr>
                <a:defRPr/>
              </a:pPr>
              <a:t>‹#›</a:t>
            </a:fld>
            <a:endParaRPr lang="en-US" altLang="x-none"/>
          </a:p>
        </p:txBody>
      </p:sp>
    </p:spTree>
    <p:extLst>
      <p:ext uri="{BB962C8B-B14F-4D97-AF65-F5344CB8AC3E}">
        <p14:creationId xmlns:p14="http://schemas.microsoft.com/office/powerpoint/2010/main" val="99756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pPr>
              <a:defRPr/>
            </a:pPr>
            <a:fld id="{530B32E3-A92F-4A41-AF51-D37B99C553F4}" type="datetime1">
              <a:rPr lang="en-US" altLang="x-none"/>
              <a:pPr>
                <a:defRPr/>
              </a:pPr>
              <a:t>9/18/21</a:t>
            </a:fld>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smtClean="0"/>
            </a:lvl1pPr>
          </a:lstStyle>
          <a:p>
            <a:pPr>
              <a:defRPr/>
            </a:pPr>
            <a:fld id="{45D66223-508A-B34F-BF39-77E043412020}" type="slidenum">
              <a:rPr lang="en-US" altLang="x-none"/>
              <a:pPr>
                <a:defRPr/>
              </a:pPr>
              <a:t>‹#›</a:t>
            </a:fld>
            <a:endParaRPr lang="en-US" altLang="x-none"/>
          </a:p>
        </p:txBody>
      </p:sp>
    </p:spTree>
    <p:extLst>
      <p:ext uri="{BB962C8B-B14F-4D97-AF65-F5344CB8AC3E}">
        <p14:creationId xmlns:p14="http://schemas.microsoft.com/office/powerpoint/2010/main" val="749535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94321" y="1600412"/>
            <a:ext cx="3811057" cy="2246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494321" y="3999444"/>
            <a:ext cx="3811057" cy="22484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dt" sz="half" idx="10"/>
          </p:nvPr>
        </p:nvSpPr>
        <p:spPr>
          <a:ln/>
        </p:spPr>
        <p:txBody>
          <a:bodyPr/>
          <a:lstStyle>
            <a:lvl1pPr>
              <a:defRPr/>
            </a:lvl1pPr>
          </a:lstStyle>
          <a:p>
            <a:fld id="{22536BE8-938B-7E48-968D-B5E213A662AE}" type="datetime1">
              <a:rPr lang="en-US" altLang="x-none"/>
              <a:pPr/>
              <a:t>9/18/21</a:t>
            </a:fld>
            <a:endParaRPr lang="en-US" altLang="x-none"/>
          </a:p>
        </p:txBody>
      </p:sp>
      <p:sp>
        <p:nvSpPr>
          <p:cNvPr id="7" name="Rectangle 8"/>
          <p:cNvSpPr>
            <a:spLocks noGrp="1" noChangeArrowheads="1"/>
          </p:cNvSpPr>
          <p:nvPr>
            <p:ph type="ftr" sz="quarter" idx="11"/>
          </p:nvPr>
        </p:nvSpPr>
        <p:spPr>
          <a:ln/>
        </p:spPr>
        <p:txBody>
          <a:bodyPr/>
          <a:lstStyle>
            <a:lvl1pPr>
              <a:defRPr/>
            </a:lvl1pPr>
          </a:lstStyle>
          <a:p>
            <a:pPr>
              <a:defRPr/>
            </a:pPr>
            <a:endParaRPr lang="en-US"/>
          </a:p>
        </p:txBody>
      </p:sp>
      <p:sp>
        <p:nvSpPr>
          <p:cNvPr id="8" name="Rectangle 9"/>
          <p:cNvSpPr>
            <a:spLocks noGrp="1" noChangeArrowheads="1"/>
          </p:cNvSpPr>
          <p:nvPr>
            <p:ph type="sldNum" sz="quarter" idx="12"/>
          </p:nvPr>
        </p:nvSpPr>
        <p:spPr>
          <a:ln/>
        </p:spPr>
        <p:txBody>
          <a:bodyPr/>
          <a:lstStyle>
            <a:lvl1pPr>
              <a:defRPr/>
            </a:lvl1pPr>
          </a:lstStyle>
          <a:p>
            <a:fld id="{AFDE5ECF-B8BA-3F4E-B35B-490D33E872F4}" type="slidenum">
              <a:rPr lang="en-US" altLang="x-none"/>
              <a:pPr/>
              <a:t>‹#›</a:t>
            </a:fld>
            <a:endParaRPr lang="en-US" altLang="x-none"/>
          </a:p>
        </p:txBody>
      </p:sp>
    </p:spTree>
    <p:extLst>
      <p:ext uri="{BB962C8B-B14F-4D97-AF65-F5344CB8AC3E}">
        <p14:creationId xmlns:p14="http://schemas.microsoft.com/office/powerpoint/2010/main" val="712728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18FB53C3-23A0-5B43-A523-9C9329F3DAD7}" type="slidenum">
              <a:rPr lang="en-US" altLang="x-none"/>
              <a:pPr>
                <a:defRPr/>
              </a:pPr>
              <a:t>‹#›</a:t>
            </a:fld>
            <a:endParaRPr lang="en-US" altLang="x-none"/>
          </a:p>
        </p:txBody>
      </p:sp>
    </p:spTree>
    <p:extLst>
      <p:ext uri="{BB962C8B-B14F-4D97-AF65-F5344CB8AC3E}">
        <p14:creationId xmlns:p14="http://schemas.microsoft.com/office/powerpoint/2010/main" val="311571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524DFF86-B633-6249-9B2E-588D6C68906B}" type="slidenum">
              <a:rPr lang="en-US" altLang="x-none"/>
              <a:pPr>
                <a:defRPr/>
              </a:pPr>
              <a:t>‹#›</a:t>
            </a:fld>
            <a:endParaRPr lang="en-US" altLang="x-none"/>
          </a:p>
        </p:txBody>
      </p:sp>
    </p:spTree>
    <p:extLst>
      <p:ext uri="{BB962C8B-B14F-4D97-AF65-F5344CB8AC3E}">
        <p14:creationId xmlns:p14="http://schemas.microsoft.com/office/powerpoint/2010/main" val="1010682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0B723A44-D655-714E-B700-30B931C19CF9}" type="slidenum">
              <a:rPr lang="en-US" altLang="x-none"/>
              <a:pPr>
                <a:defRPr/>
              </a:pPr>
              <a:t>‹#›</a:t>
            </a:fld>
            <a:endParaRPr lang="en-US" altLang="x-none"/>
          </a:p>
        </p:txBody>
      </p:sp>
    </p:spTree>
    <p:extLst>
      <p:ext uri="{BB962C8B-B14F-4D97-AF65-F5344CB8AC3E}">
        <p14:creationId xmlns:p14="http://schemas.microsoft.com/office/powerpoint/2010/main" val="209184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FCB91F16-B5DE-A844-A422-4B35E17BCD8B}" type="slidenum">
              <a:rPr lang="en-US" altLang="x-none"/>
              <a:pPr>
                <a:defRPr/>
              </a:pPr>
              <a:t>‹#›</a:t>
            </a:fld>
            <a:endParaRPr lang="en-US" altLang="x-none"/>
          </a:p>
        </p:txBody>
      </p:sp>
    </p:spTree>
    <p:extLst>
      <p:ext uri="{BB962C8B-B14F-4D97-AF65-F5344CB8AC3E}">
        <p14:creationId xmlns:p14="http://schemas.microsoft.com/office/powerpoint/2010/main" val="1104380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8"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9" name="Rectangle 9"/>
          <p:cNvSpPr>
            <a:spLocks noGrp="1" noChangeArrowheads="1"/>
          </p:cNvSpPr>
          <p:nvPr>
            <p:ph type="sldNum" sz="quarter" idx="12"/>
          </p:nvPr>
        </p:nvSpPr>
        <p:spPr/>
        <p:txBody>
          <a:bodyPr/>
          <a:lstStyle>
            <a:lvl1pPr defTabSz="914400" eaLnBrk="0" hangingPunct="0">
              <a:defRPr smtClean="0"/>
            </a:lvl1pPr>
          </a:lstStyle>
          <a:p>
            <a:pPr>
              <a:defRPr/>
            </a:pPr>
            <a:fld id="{7B99A5DB-3035-444D-AFC3-1A2B2F5AD234}" type="slidenum">
              <a:rPr lang="en-US" altLang="x-none"/>
              <a:pPr>
                <a:defRPr/>
              </a:pPr>
              <a:t>‹#›</a:t>
            </a:fld>
            <a:endParaRPr lang="en-US" altLang="x-none"/>
          </a:p>
        </p:txBody>
      </p:sp>
    </p:spTree>
    <p:extLst>
      <p:ext uri="{BB962C8B-B14F-4D97-AF65-F5344CB8AC3E}">
        <p14:creationId xmlns:p14="http://schemas.microsoft.com/office/powerpoint/2010/main" val="626070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4"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5" name="Rectangle 9"/>
          <p:cNvSpPr>
            <a:spLocks noGrp="1" noChangeArrowheads="1"/>
          </p:cNvSpPr>
          <p:nvPr>
            <p:ph type="sldNum" sz="quarter" idx="12"/>
          </p:nvPr>
        </p:nvSpPr>
        <p:spPr/>
        <p:txBody>
          <a:bodyPr/>
          <a:lstStyle>
            <a:lvl1pPr defTabSz="914400" eaLnBrk="0" hangingPunct="0">
              <a:defRPr smtClean="0"/>
            </a:lvl1pPr>
          </a:lstStyle>
          <a:p>
            <a:pPr>
              <a:defRPr/>
            </a:pPr>
            <a:fld id="{BFDBD5A0-2905-CE4D-8A32-ED97E7870FC3}" type="slidenum">
              <a:rPr lang="en-US" altLang="x-none"/>
              <a:pPr>
                <a:defRPr/>
              </a:pPr>
              <a:t>‹#›</a:t>
            </a:fld>
            <a:endParaRPr lang="en-US" altLang="x-none"/>
          </a:p>
        </p:txBody>
      </p:sp>
    </p:spTree>
    <p:extLst>
      <p:ext uri="{BB962C8B-B14F-4D97-AF65-F5344CB8AC3E}">
        <p14:creationId xmlns:p14="http://schemas.microsoft.com/office/powerpoint/2010/main" val="184643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975D657-9558-0F49-AFEE-B5906D87F257}" type="slidenum">
              <a:rPr lang="en-US" altLang="x-none"/>
              <a:pPr>
                <a:defRPr/>
              </a:pPr>
              <a:t>‹#›</a:t>
            </a:fld>
            <a:endParaRPr lang="en-US" altLang="x-none"/>
          </a:p>
        </p:txBody>
      </p:sp>
    </p:spTree>
    <p:extLst>
      <p:ext uri="{BB962C8B-B14F-4D97-AF65-F5344CB8AC3E}">
        <p14:creationId xmlns:p14="http://schemas.microsoft.com/office/powerpoint/2010/main" val="903423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3"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4" name="Rectangle 9"/>
          <p:cNvSpPr>
            <a:spLocks noGrp="1" noChangeArrowheads="1"/>
          </p:cNvSpPr>
          <p:nvPr>
            <p:ph type="sldNum" sz="quarter" idx="12"/>
          </p:nvPr>
        </p:nvSpPr>
        <p:spPr/>
        <p:txBody>
          <a:bodyPr/>
          <a:lstStyle>
            <a:lvl1pPr defTabSz="914400" eaLnBrk="0" hangingPunct="0">
              <a:defRPr smtClean="0"/>
            </a:lvl1pPr>
          </a:lstStyle>
          <a:p>
            <a:pPr>
              <a:defRPr/>
            </a:pPr>
            <a:fld id="{441E3B43-E164-5F43-9FA2-68B0C8BDDD48}" type="slidenum">
              <a:rPr lang="en-US" altLang="x-none"/>
              <a:pPr>
                <a:defRPr/>
              </a:pPr>
              <a:t>‹#›</a:t>
            </a:fld>
            <a:endParaRPr lang="en-US" altLang="x-none"/>
          </a:p>
        </p:txBody>
      </p:sp>
    </p:spTree>
    <p:extLst>
      <p:ext uri="{BB962C8B-B14F-4D97-AF65-F5344CB8AC3E}">
        <p14:creationId xmlns:p14="http://schemas.microsoft.com/office/powerpoint/2010/main" val="1972532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90289DF2-6A81-394F-BE4E-54FF99C12A8E}" type="slidenum">
              <a:rPr lang="en-US" altLang="x-none"/>
              <a:pPr>
                <a:defRPr/>
              </a:pPr>
              <a:t>‹#›</a:t>
            </a:fld>
            <a:endParaRPr lang="en-US" altLang="x-none"/>
          </a:p>
        </p:txBody>
      </p:sp>
    </p:spTree>
    <p:extLst>
      <p:ext uri="{BB962C8B-B14F-4D97-AF65-F5344CB8AC3E}">
        <p14:creationId xmlns:p14="http://schemas.microsoft.com/office/powerpoint/2010/main" val="1640500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BF9079F8-628C-6948-8501-DDA9EB051087}" type="slidenum">
              <a:rPr lang="en-US" altLang="x-none"/>
              <a:pPr>
                <a:defRPr/>
              </a:pPr>
              <a:t>‹#›</a:t>
            </a:fld>
            <a:endParaRPr lang="en-US" altLang="x-none"/>
          </a:p>
        </p:txBody>
      </p:sp>
    </p:spTree>
    <p:extLst>
      <p:ext uri="{BB962C8B-B14F-4D97-AF65-F5344CB8AC3E}">
        <p14:creationId xmlns:p14="http://schemas.microsoft.com/office/powerpoint/2010/main" val="350351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6EAA805D-1ADA-F54C-89B6-5EF33808C4B6}" type="slidenum">
              <a:rPr lang="en-US" altLang="x-none"/>
              <a:pPr>
                <a:defRPr/>
              </a:pPr>
              <a:t>‹#›</a:t>
            </a:fld>
            <a:endParaRPr lang="en-US" altLang="x-none"/>
          </a:p>
        </p:txBody>
      </p:sp>
    </p:spTree>
    <p:extLst>
      <p:ext uri="{BB962C8B-B14F-4D97-AF65-F5344CB8AC3E}">
        <p14:creationId xmlns:p14="http://schemas.microsoft.com/office/powerpoint/2010/main" val="2101286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34FD748C-6AE9-2947-BEDA-7879827303BC}" type="slidenum">
              <a:rPr lang="en-US" altLang="x-none"/>
              <a:pPr>
                <a:defRPr/>
              </a:pPr>
              <a:t>‹#›</a:t>
            </a:fld>
            <a:endParaRPr lang="en-US" altLang="x-none"/>
          </a:p>
        </p:txBody>
      </p:sp>
    </p:spTree>
    <p:extLst>
      <p:ext uri="{BB962C8B-B14F-4D97-AF65-F5344CB8AC3E}">
        <p14:creationId xmlns:p14="http://schemas.microsoft.com/office/powerpoint/2010/main" val="954185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lgn="ctr" defTabSz="914400" eaLnBrk="0" hangingPunct="0">
              <a:defRPr>
                <a:ea typeface="ＭＳ Ｐゴシック" charset="-128"/>
              </a:defRPr>
            </a:lvl1pPr>
          </a:lstStyle>
          <a:p>
            <a:pPr>
              <a:defRPr/>
            </a:pPr>
            <a:fld id="{4126941D-2F41-CE44-9E97-9F57CB99C662}" type="datetime1">
              <a:rPr lang="en-US" altLang="x-none"/>
              <a:pPr>
                <a:defRPr/>
              </a:pPr>
              <a:t>9/18/21</a:t>
            </a:fld>
            <a:endParaRPr lang="en-US" altLang="x-none"/>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B34F4E4E-7A73-6C4E-A6A6-E59D7F577E81}" type="slidenum">
              <a:rPr lang="en-US" altLang="x-none"/>
              <a:pPr>
                <a:defRPr/>
              </a:pPr>
              <a:t>‹#›</a:t>
            </a:fld>
            <a:endParaRPr lang="en-US" altLang="x-none"/>
          </a:p>
        </p:txBody>
      </p:sp>
    </p:spTree>
    <p:extLst>
      <p:ext uri="{BB962C8B-B14F-4D97-AF65-F5344CB8AC3E}">
        <p14:creationId xmlns:p14="http://schemas.microsoft.com/office/powerpoint/2010/main" val="173053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B95835BC-CEB6-5E44-8766-FA26560ACB16}" type="slidenum">
              <a:rPr lang="en-US" altLang="x-none"/>
              <a:pPr>
                <a:defRPr/>
              </a:pPr>
              <a:t>‹#›</a:t>
            </a:fld>
            <a:endParaRPr lang="en-US" altLang="x-none"/>
          </a:p>
        </p:txBody>
      </p:sp>
    </p:spTree>
    <p:extLst>
      <p:ext uri="{BB962C8B-B14F-4D97-AF65-F5344CB8AC3E}">
        <p14:creationId xmlns:p14="http://schemas.microsoft.com/office/powerpoint/2010/main" val="113687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FAE78CFB-1A34-AB42-B432-FF699C15AF5B}" type="slidenum">
              <a:rPr lang="en-US" altLang="x-none"/>
              <a:pPr>
                <a:defRPr/>
              </a:pPr>
              <a:t>‹#›</a:t>
            </a:fld>
            <a:endParaRPr lang="en-US" altLang="x-none"/>
          </a:p>
        </p:txBody>
      </p:sp>
    </p:spTree>
    <p:extLst>
      <p:ext uri="{BB962C8B-B14F-4D97-AF65-F5344CB8AC3E}">
        <p14:creationId xmlns:p14="http://schemas.microsoft.com/office/powerpoint/2010/main" val="131514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48661FEE-DECC-F341-BDB9-B242A2567C91}" type="slidenum">
              <a:rPr lang="en-US" altLang="x-none"/>
              <a:pPr>
                <a:defRPr/>
              </a:pPr>
              <a:t>‹#›</a:t>
            </a:fld>
            <a:endParaRPr lang="en-US" altLang="x-none"/>
          </a:p>
        </p:txBody>
      </p:sp>
    </p:spTree>
    <p:extLst>
      <p:ext uri="{BB962C8B-B14F-4D97-AF65-F5344CB8AC3E}">
        <p14:creationId xmlns:p14="http://schemas.microsoft.com/office/powerpoint/2010/main" val="17094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C6C566DA-3114-4F4D-BEE9-E0098A50FA9E}" type="slidenum">
              <a:rPr lang="en-US" altLang="x-none"/>
              <a:pPr>
                <a:defRPr/>
              </a:pPr>
              <a:t>‹#›</a:t>
            </a:fld>
            <a:endParaRPr lang="en-US" altLang="x-none"/>
          </a:p>
        </p:txBody>
      </p:sp>
    </p:spTree>
    <p:extLst>
      <p:ext uri="{BB962C8B-B14F-4D97-AF65-F5344CB8AC3E}">
        <p14:creationId xmlns:p14="http://schemas.microsoft.com/office/powerpoint/2010/main" val="3372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3AE42049-0041-694B-AAE7-BBF2FB23E03E}" type="slidenum">
              <a:rPr lang="en-US" altLang="x-none"/>
              <a:pPr>
                <a:defRPr/>
              </a:pPr>
              <a:t>‹#›</a:t>
            </a:fld>
            <a:endParaRPr lang="en-US" altLang="x-none"/>
          </a:p>
        </p:txBody>
      </p:sp>
    </p:spTree>
    <p:extLst>
      <p:ext uri="{BB962C8B-B14F-4D97-AF65-F5344CB8AC3E}">
        <p14:creationId xmlns:p14="http://schemas.microsoft.com/office/powerpoint/2010/main" val="198088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2A2B1A54-0A49-FE4C-A96A-CA4257814595}" type="slidenum">
              <a:rPr lang="en-US" altLang="x-none"/>
              <a:pPr>
                <a:defRPr/>
              </a:pPr>
              <a:t>‹#›</a:t>
            </a:fld>
            <a:endParaRPr lang="en-US" altLang="x-none"/>
          </a:p>
        </p:txBody>
      </p:sp>
    </p:spTree>
    <p:extLst>
      <p:ext uri="{BB962C8B-B14F-4D97-AF65-F5344CB8AC3E}">
        <p14:creationId xmlns:p14="http://schemas.microsoft.com/office/powerpoint/2010/main" val="26945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6A92E4A-0144-614C-AB31-27C784188C2C}" type="slidenum">
              <a:rPr lang="en-US" altLang="x-none"/>
              <a:pPr>
                <a:defRPr/>
              </a:pPr>
              <a:t>‹#›</a:t>
            </a:fld>
            <a:endParaRPr lang="en-US" altLang="x-none"/>
          </a:p>
        </p:txBody>
      </p:sp>
    </p:spTree>
    <p:extLst>
      <p:ext uri="{BB962C8B-B14F-4D97-AF65-F5344CB8AC3E}">
        <p14:creationId xmlns:p14="http://schemas.microsoft.com/office/powerpoint/2010/main" val="175781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500">
                <a:solidFill>
                  <a:schemeClr val="tx1"/>
                </a:solidFill>
                <a:latin typeface="Times New Roman" charset="0"/>
                <a:ea typeface="ＭＳ Ｐゴシック" charset="0"/>
              </a:defRPr>
            </a:lvl1pPr>
            <a:lvl2pPr marL="742950" indent="-285750" defTabSz="912813">
              <a:defRPr sz="500">
                <a:solidFill>
                  <a:schemeClr val="tx1"/>
                </a:solidFill>
                <a:latin typeface="Times New Roman" charset="0"/>
                <a:ea typeface="ＭＳ Ｐゴシック" charset="0"/>
              </a:defRPr>
            </a:lvl2pPr>
            <a:lvl3pPr marL="1143000" indent="-228600" defTabSz="912813">
              <a:defRPr sz="500">
                <a:solidFill>
                  <a:schemeClr val="tx1"/>
                </a:solidFill>
                <a:latin typeface="Times New Roman" charset="0"/>
                <a:ea typeface="ＭＳ Ｐゴシック" charset="0"/>
              </a:defRPr>
            </a:lvl3pPr>
            <a:lvl4pPr marL="1600200" indent="-228600" defTabSz="912813">
              <a:defRPr sz="500">
                <a:solidFill>
                  <a:schemeClr val="tx1"/>
                </a:solidFill>
                <a:latin typeface="Times New Roman" charset="0"/>
                <a:ea typeface="ＭＳ Ｐゴシック" charset="0"/>
              </a:defRPr>
            </a:lvl4pPr>
            <a:lvl5pPr marL="2057400" indent="-228600" defTabSz="912813">
              <a:defRPr sz="5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9pPr>
          </a:lstStyle>
          <a:p>
            <a:pPr algn="ctr">
              <a:defRPr/>
            </a:pPr>
            <a:endParaRPr lang="en-US"/>
          </a:p>
        </p:txBody>
      </p:sp>
      <p:sp>
        <p:nvSpPr>
          <p:cNvPr id="10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ctr" eaLnBrk="1" hangingPunct="1">
              <a:defRPr sz="1200">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smtClean="0">
                <a:latin typeface="Tahoma" charset="0"/>
              </a:defRPr>
            </a:lvl1pPr>
          </a:lstStyle>
          <a:p>
            <a:pPr>
              <a:defRPr/>
            </a:pPr>
            <a:fld id="{E9CACA42-C27B-384F-AD7C-AC75ACD4DC7E}"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66" r:id="rId13"/>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4340"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2813">
              <a:defRPr/>
            </a:pPr>
            <a:endParaRPr lang="en-US">
              <a:solidFill>
                <a:srgbClr val="000000"/>
              </a:solidFill>
              <a:latin typeface="Times New Roman" charset="0"/>
            </a:endParaRPr>
          </a:p>
        </p:txBody>
      </p:sp>
      <p:sp>
        <p:nvSpPr>
          <p:cNvPr id="14342"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defTabSz="912813" eaLnBrk="1" hangingPunct="1">
              <a:defRPr sz="1200">
                <a:solidFill>
                  <a:srgbClr val="000000"/>
                </a:solidFill>
                <a:latin typeface="Tahoma" charset="0"/>
                <a:ea typeface="ＭＳ Ｐゴシック" charset="0"/>
                <a:cs typeface="Arial" charset="0"/>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ctr" defTabSz="912813" eaLnBrk="1" hangingPunct="1">
              <a:defRPr sz="1200">
                <a:solidFill>
                  <a:srgbClr val="000000"/>
                </a:solidFill>
                <a:latin typeface="Tahoma" charset="0"/>
                <a:ea typeface="ＭＳ Ｐゴシック" charset="0"/>
                <a:cs typeface="Arial" charset="0"/>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defTabSz="912813" eaLnBrk="1" hangingPunct="1">
              <a:defRPr sz="1200" smtClean="0">
                <a:solidFill>
                  <a:srgbClr val="000000"/>
                </a:solidFill>
                <a:latin typeface="Tahoma" charset="0"/>
              </a:defRPr>
            </a:lvl1pPr>
          </a:lstStyle>
          <a:p>
            <a:pPr>
              <a:defRPr/>
            </a:pPr>
            <a:fld id="{98415569-79C2-3849-993E-E7850F843058}"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8.png"/><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23.wmf"/><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5.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 Id="rId9" Type="http://schemas.openxmlformats.org/officeDocument/2006/relationships/image" Target="../media/image27.wmf"/></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37.xml"/><Relationship Id="rId7" Type="http://schemas.openxmlformats.org/officeDocument/2006/relationships/image" Target="../media/image30.wmf"/><Relationship Id="rId12"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4.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1.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8.emf"/><Relationship Id="rId3" Type="http://schemas.openxmlformats.org/officeDocument/2006/relationships/notesSlide" Target="../notesSlides/notesSlide4.xml"/><Relationship Id="rId7" Type="http://schemas.openxmlformats.org/officeDocument/2006/relationships/image" Target="../media/image2.png"/><Relationship Id="rId12"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1.png"/><Relationship Id="rId15" Type="http://schemas.openxmlformats.org/officeDocument/2006/relationships/image" Target="../media/image10.png"/><Relationship Id="rId10"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image" Target="../media/image9.e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40.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34.wmf"/><Relationship Id="rId10" Type="http://schemas.openxmlformats.org/officeDocument/2006/relationships/image" Target="../media/image28.png"/><Relationship Id="rId4" Type="http://schemas.openxmlformats.org/officeDocument/2006/relationships/oleObject" Target="../embeddings/oleObject17.bin"/><Relationship Id="rId9" Type="http://schemas.openxmlformats.org/officeDocument/2006/relationships/image" Target="../media/image36.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41.xml"/><Relationship Id="rId7" Type="http://schemas.openxmlformats.org/officeDocument/2006/relationships/image" Target="../media/image38.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1.bin"/><Relationship Id="rId11" Type="http://schemas.openxmlformats.org/officeDocument/2006/relationships/image" Target="../media/image39.emf"/><Relationship Id="rId5" Type="http://schemas.openxmlformats.org/officeDocument/2006/relationships/image" Target="../media/image37.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2.wmf"/></Relationships>
</file>

<file path=ppt/slides/_rels/slide4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notesSlide" Target="../notesSlides/notesSlide42.xml"/><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0.emf"/><Relationship Id="rId5" Type="http://schemas.openxmlformats.org/officeDocument/2006/relationships/oleObject" Target="../embeddings/oleObject24.bin"/><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notesSlide" Target="../notesSlides/notesSlide43.xml"/><Relationship Id="rId7"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43.emf"/><Relationship Id="rId5" Type="http://schemas.openxmlformats.org/officeDocument/2006/relationships/oleObject" Target="../embeddings/oleObject26.bin"/><Relationship Id="rId4" Type="http://schemas.openxmlformats.org/officeDocument/2006/relationships/image" Target="../media/image28.png"/><Relationship Id="rId9"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6.w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8.png"/><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image" Target="../media/image49.wmf"/><Relationship Id="rId4" Type="http://schemas.openxmlformats.org/officeDocument/2006/relationships/oleObject" Target="../embeddings/oleObject30.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68.xml"/><Relationship Id="rId7"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49.wmf"/><Relationship Id="rId4" Type="http://schemas.openxmlformats.org/officeDocument/2006/relationships/oleObject" Target="../embeddings/oleObject32.bin"/><Relationship Id="rId9" Type="http://schemas.openxmlformats.org/officeDocument/2006/relationships/oleObject" Target="../embeddings/oleObject35.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51.png"/><Relationship Id="rId4" Type="http://schemas.openxmlformats.org/officeDocument/2006/relationships/oleObject" Target="../embeddings/oleObject36.bin"/></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Grp="1" noChangeArrowheads="1"/>
          </p:cNvSpPr>
          <p:nvPr>
            <p:ph type="ctrTitle"/>
          </p:nvPr>
        </p:nvSpPr>
        <p:spPr>
          <a:xfrm>
            <a:off x="685800" y="1752600"/>
            <a:ext cx="7772400" cy="1470025"/>
          </a:xfrm>
        </p:spPr>
        <p:txBody>
          <a:bodyPr/>
          <a:lstStyle/>
          <a:p>
            <a:pPr algn="ctr"/>
            <a:r>
              <a:rPr lang="en-US" altLang="x-none" sz="3200">
                <a:ea typeface="ＭＳ Ｐゴシック" charset="-128"/>
              </a:rPr>
              <a:t>Statistical Multiplexing;</a:t>
            </a:r>
            <a:br>
              <a:rPr lang="en-US" altLang="x-none" sz="3200">
                <a:ea typeface="ＭＳ Ｐゴシック" charset="-128"/>
              </a:rPr>
            </a:br>
            <a:r>
              <a:rPr lang="en-US" altLang="x-none" sz="3200">
                <a:ea typeface="ＭＳ Ｐゴシック" charset="-128"/>
              </a:rPr>
              <a:t>Layered Network Architecture; </a:t>
            </a:r>
            <a:br>
              <a:rPr lang="en-US" altLang="x-none" sz="3200">
                <a:ea typeface="ＭＳ Ｐゴシック" charset="-128"/>
              </a:rPr>
            </a:br>
            <a:r>
              <a:rPr lang="en-US" altLang="x-none" sz="3200">
                <a:ea typeface="ＭＳ Ｐゴシック" charset="-128"/>
              </a:rPr>
              <a:t>End-to-end Arguments</a:t>
            </a:r>
          </a:p>
        </p:txBody>
      </p:sp>
      <p:sp>
        <p:nvSpPr>
          <p:cNvPr id="29698" name="Rectangle 5"/>
          <p:cNvSpPr>
            <a:spLocks noGrp="1" noChangeArrowheads="1"/>
          </p:cNvSpPr>
          <p:nvPr>
            <p:ph type="subTitle" idx="1"/>
          </p:nvPr>
        </p:nvSpPr>
        <p:spPr>
          <a:xfrm>
            <a:off x="1219200" y="3505200"/>
            <a:ext cx="7010400" cy="1752600"/>
          </a:xfrm>
        </p:spPr>
        <p:txBody>
          <a:bodyPr/>
          <a:lstStyle/>
          <a:p>
            <a:r>
              <a:rPr lang="en-US" altLang="zh-CN" sz="2400" dirty="0">
                <a:ea typeface="ＭＳ Ｐゴシック" charset="-128"/>
              </a:rPr>
              <a:t>Qiao</a:t>
            </a:r>
            <a:r>
              <a:rPr lang="zh-CN" altLang="en-US" sz="2400" dirty="0">
                <a:ea typeface="ＭＳ Ｐゴシック" charset="-128"/>
              </a:rPr>
              <a:t> </a:t>
            </a:r>
            <a:r>
              <a:rPr lang="en-US" altLang="zh-CN" sz="2400" dirty="0">
                <a:ea typeface="ＭＳ Ｐゴシック" charset="-128"/>
              </a:rPr>
              <a:t>Xiang</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https://</a:t>
            </a:r>
            <a:r>
              <a:rPr lang="en-US" altLang="x-none" sz="2400" dirty="0" err="1">
                <a:ea typeface="ＭＳ Ｐゴシック" charset="-128"/>
              </a:rPr>
              <a:t>qiaoxiang.me</a:t>
            </a:r>
            <a:r>
              <a:rPr lang="en-US" altLang="x-none" sz="2400" dirty="0">
                <a:ea typeface="ＭＳ Ｐゴシック" charset="-128"/>
              </a:rPr>
              <a:t>/courses/cnns-xmuf21/</a:t>
            </a:r>
            <a:r>
              <a:rPr lang="en-US" altLang="x-none" sz="2400" dirty="0" err="1">
                <a:ea typeface="ＭＳ Ｐゴシック" charset="-128"/>
              </a:rPr>
              <a:t>index.shtml</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09/</a:t>
            </a:r>
            <a:r>
              <a:rPr lang="en-US" altLang="zh-CN" sz="2400" dirty="0">
                <a:ea typeface="ＭＳ Ｐゴシック" charset="-128"/>
              </a:rPr>
              <a:t>23</a:t>
            </a:r>
            <a:r>
              <a:rPr lang="en-US" altLang="x-none" sz="2400" dirty="0">
                <a:ea typeface="ＭＳ Ｐゴシック" charset="-128"/>
              </a:rPr>
              <a:t>/20</a:t>
            </a:r>
            <a:r>
              <a:rPr lang="en-US" altLang="zh-CN" sz="2400" dirty="0">
                <a:ea typeface="ＭＳ Ｐゴシック" charset="-128"/>
              </a:rPr>
              <a:t>21</a:t>
            </a:r>
            <a:endParaRPr lang="en-US" altLang="x-none" sz="2400" dirty="0">
              <a:ea typeface="ＭＳ Ｐゴシック" charset="-128"/>
            </a:endParaRPr>
          </a:p>
        </p:txBody>
      </p:sp>
      <p:sp>
        <p:nvSpPr>
          <p:cNvPr id="4" name="TextBox 3">
            <a:extLst>
              <a:ext uri="{FF2B5EF4-FFF2-40B4-BE49-F238E27FC236}">
                <a16:creationId xmlns:a16="http://schemas.microsoft.com/office/drawing/2014/main" id="{02532090-C402-854E-8357-E0E7680AA71B}"/>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BE1A9BF7-97F4-6B4E-9A75-B390663964E9}" type="slidenum">
              <a:rPr lang="en-US" altLang="x-none" sz="1198">
                <a:latin typeface="Tahoma" charset="0"/>
              </a:rPr>
              <a:pPr/>
              <a:t>10</a:t>
            </a:fld>
            <a:endParaRPr lang="en-US" altLang="x-none" sz="1198">
              <a:latin typeface="Tahoma" charset="0"/>
            </a:endParaRPr>
          </a:p>
        </p:txBody>
      </p:sp>
      <p:sp>
        <p:nvSpPr>
          <p:cNvPr id="39938" name="Rectangle 4"/>
          <p:cNvSpPr>
            <a:spLocks noChangeArrowheads="1"/>
          </p:cNvSpPr>
          <p:nvPr/>
        </p:nvSpPr>
        <p:spPr bwMode="auto">
          <a:xfrm>
            <a:off x="534527" y="228178"/>
            <a:ext cx="7758033"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Circuit Switching</a:t>
            </a:r>
            <a:endParaRPr lang="en-US" altLang="x-none" sz="3993" u="sng">
              <a:solidFill>
                <a:schemeClr val="accent2"/>
              </a:solidFill>
            </a:endParaRPr>
          </a:p>
        </p:txBody>
      </p:sp>
      <p:sp>
        <p:nvSpPr>
          <p:cNvPr id="39939" name="Rectangle 5"/>
          <p:cNvSpPr>
            <a:spLocks noChangeArrowheads="1"/>
          </p:cNvSpPr>
          <p:nvPr/>
        </p:nvSpPr>
        <p:spPr bwMode="auto">
          <a:xfrm>
            <a:off x="534527" y="1597242"/>
            <a:ext cx="3802957" cy="373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pitchFamily="2" charset="2"/>
              <a:buChar char="q"/>
            </a:pPr>
            <a:r>
              <a:rPr lang="en-US" altLang="zh-CN" sz="2396" dirty="0">
                <a:ea typeface="宋体" charset="-122"/>
              </a:rPr>
              <a:t>Each link has a number of “</a:t>
            </a:r>
            <a:r>
              <a:rPr lang="en-US" altLang="zh-CN" sz="2396" dirty="0">
                <a:solidFill>
                  <a:schemeClr val="accent2"/>
                </a:solidFill>
                <a:ea typeface="宋体" charset="-122"/>
              </a:rPr>
              <a:t>circuits</a:t>
            </a:r>
            <a:r>
              <a:rPr lang="en-US" altLang="zh-CN" sz="2396" dirty="0">
                <a:ea typeface="宋体" charset="-122"/>
              </a:rPr>
              <a:t>”</a:t>
            </a:r>
          </a:p>
          <a:p>
            <a:pPr marL="798660" lvl="1" indent="-342283">
              <a:spcBef>
                <a:spcPct val="20000"/>
              </a:spcBef>
              <a:buClr>
                <a:schemeClr val="accent2"/>
              </a:buClr>
              <a:buSzPct val="75000"/>
              <a:buFont typeface="Courier New" panose="02070309020205020404" pitchFamily="49" charset="0"/>
              <a:buChar char="o"/>
            </a:pPr>
            <a:r>
              <a:rPr lang="en-US" altLang="zh-CN" sz="1996" dirty="0">
                <a:ea typeface="宋体" charset="-122"/>
              </a:rPr>
              <a:t>sometime we refer to a “circuit” as a channel or a line</a:t>
            </a:r>
          </a:p>
          <a:p>
            <a:pPr lvl="1" algn="l">
              <a:spcBef>
                <a:spcPct val="20000"/>
              </a:spcBef>
              <a:buClr>
                <a:schemeClr val="accent2"/>
              </a:buClr>
              <a:buSzPct val="75000"/>
              <a:buFont typeface="ZapfDingbats" charset="0"/>
              <a:buChar char="m"/>
            </a:pPr>
            <a:endParaRPr lang="en-US" altLang="zh-CN" sz="1996" dirty="0">
              <a:ea typeface="宋体" charset="-122"/>
            </a:endParaRPr>
          </a:p>
          <a:p>
            <a:pPr algn="l">
              <a:spcBef>
                <a:spcPct val="20000"/>
              </a:spcBef>
              <a:buClr>
                <a:schemeClr val="accent2"/>
              </a:buClr>
              <a:buSzPct val="85000"/>
              <a:buFont typeface="Wingdings" pitchFamily="2" charset="2"/>
              <a:buChar char="q"/>
            </a:pPr>
            <a:r>
              <a:rPr lang="en-US" altLang="zh-CN" sz="2396" dirty="0">
                <a:ea typeface="宋体" charset="-122"/>
              </a:rPr>
              <a:t>An e</a:t>
            </a:r>
            <a:r>
              <a:rPr lang="en-US" altLang="x-none" sz="2396" dirty="0"/>
              <a:t>nd-to-end </a:t>
            </a:r>
            <a:r>
              <a:rPr lang="en-US" altLang="zh-CN" sz="2396" dirty="0">
                <a:ea typeface="宋体" charset="-122"/>
              </a:rPr>
              <a:t>connection reserves one “circuit” at each link</a:t>
            </a:r>
            <a:endParaRPr lang="en-US" altLang="zh-CN" sz="1996" dirty="0">
              <a:ea typeface="宋体" charset="-122"/>
            </a:endParaRPr>
          </a:p>
        </p:txBody>
      </p:sp>
      <p:graphicFrame>
        <p:nvGraphicFramePr>
          <p:cNvPr id="39940" name="Object 229"/>
          <p:cNvGraphicFramePr>
            <a:graphicFrameLocks noChangeAspect="1"/>
          </p:cNvGraphicFramePr>
          <p:nvPr/>
        </p:nvGraphicFramePr>
        <p:xfrm>
          <a:off x="4267764" y="1497415"/>
          <a:ext cx="4858278" cy="4061241"/>
        </p:xfrm>
        <a:graphic>
          <a:graphicData uri="http://schemas.openxmlformats.org/presentationml/2006/ole">
            <mc:AlternateContent xmlns:mc="http://schemas.openxmlformats.org/markup-compatibility/2006">
              <mc:Choice xmlns:v="urn:schemas-microsoft-com:vml" Requires="v">
                <p:oleObj spid="_x0000_s123925" name="Photo Editor Photo" r:id="rId4" imgW="11155332" imgH="9326277" progId="MSPhotoEd.3">
                  <p:embed/>
                </p:oleObj>
              </mc:Choice>
              <mc:Fallback>
                <p:oleObj name="Photo Editor Photo" r:id="rId4" imgW="11155332" imgH="9326277" progId="MSPhotoEd.3">
                  <p:embed/>
                  <p:pic>
                    <p:nvPicPr>
                      <p:cNvPr id="39940" name="Object 2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764" y="1497415"/>
                        <a:ext cx="4858278" cy="406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941" name="Text Box 230"/>
          <p:cNvSpPr txBox="1">
            <a:spLocks noChangeArrowheads="1"/>
          </p:cNvSpPr>
          <p:nvPr/>
        </p:nvSpPr>
        <p:spPr bwMode="auto">
          <a:xfrm>
            <a:off x="464806" y="6167129"/>
            <a:ext cx="5568164" cy="58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zh-CN" sz="1597">
                <a:ea typeface="宋体" charset="-122"/>
              </a:rPr>
              <a:t>First commercial telephone switchboard was </a:t>
            </a:r>
            <a:r>
              <a:rPr lang="en-US" altLang="x-none" sz="1597"/>
              <a:t>opened in </a:t>
            </a:r>
            <a:br>
              <a:rPr lang="en-US" altLang="x-none" sz="1597"/>
            </a:br>
            <a:r>
              <a:rPr lang="en-US" altLang="x-none" sz="1597"/>
              <a:t>1878 to serve the 21 telephone customers in New Haven</a:t>
            </a:r>
          </a:p>
        </p:txBody>
      </p:sp>
      <p:pic>
        <p:nvPicPr>
          <p:cNvPr id="3994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34382" y="4891554"/>
            <a:ext cx="2972645" cy="1975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105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1280E818-B2E8-2F4A-BB54-89080E550402}" type="slidenum">
              <a:rPr lang="en-US" altLang="x-none" sz="1198">
                <a:latin typeface="Tahoma" charset="0"/>
              </a:rPr>
              <a:pPr/>
              <a:t>11</a:t>
            </a:fld>
            <a:endParaRPr lang="en-US" altLang="x-none" sz="1198">
              <a:latin typeface="Tahoma" charset="0"/>
            </a:endParaRPr>
          </a:p>
        </p:txBody>
      </p:sp>
      <p:sp>
        <p:nvSpPr>
          <p:cNvPr id="44034" name="Rectangle 2"/>
          <p:cNvSpPr>
            <a:spLocks noGrp="1" noChangeArrowheads="1"/>
          </p:cNvSpPr>
          <p:nvPr>
            <p:ph type="title"/>
          </p:nvPr>
        </p:nvSpPr>
        <p:spPr/>
        <p:txBody>
          <a:bodyPr/>
          <a:lstStyle/>
          <a:p>
            <a:r>
              <a:rPr lang="en-US" altLang="x-none" sz="3194">
                <a:ea typeface="ＭＳ Ｐゴシック" charset="-128"/>
              </a:rPr>
              <a:t>Circuit Switching: The Process</a:t>
            </a:r>
          </a:p>
        </p:txBody>
      </p:sp>
      <p:sp>
        <p:nvSpPr>
          <p:cNvPr id="44035"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Three phases</a:t>
            </a:r>
          </a:p>
          <a:p>
            <a:pPr lvl="1">
              <a:buFont typeface="Courier New" panose="02070309020205020404" pitchFamily="49" charset="0"/>
              <a:buChar char="o"/>
            </a:pPr>
            <a:r>
              <a:rPr lang="en-US" altLang="x-none" dirty="0">
                <a:ea typeface="ＭＳ Ｐゴシック" charset="-128"/>
              </a:rPr>
              <a:t>circuit establishment</a:t>
            </a:r>
          </a:p>
          <a:p>
            <a:pPr lvl="1">
              <a:buFont typeface="Courier New" panose="02070309020205020404" pitchFamily="49" charset="0"/>
              <a:buChar char="o"/>
            </a:pPr>
            <a:r>
              <a:rPr lang="en-US" altLang="x-none" dirty="0">
                <a:ea typeface="ＭＳ Ｐゴシック" charset="-128"/>
              </a:rPr>
              <a:t>data transfer</a:t>
            </a:r>
          </a:p>
          <a:p>
            <a:pPr lvl="1">
              <a:buFont typeface="Courier New" panose="02070309020205020404" pitchFamily="49" charset="0"/>
              <a:buChar char="o"/>
            </a:pPr>
            <a:r>
              <a:rPr lang="en-US" altLang="x-none" dirty="0">
                <a:ea typeface="ＭＳ Ｐゴシック" charset="-128"/>
              </a:rPr>
              <a:t>circuit termination</a:t>
            </a:r>
          </a:p>
        </p:txBody>
      </p:sp>
    </p:spTree>
    <p:extLst>
      <p:ext uri="{BB962C8B-B14F-4D97-AF65-F5344CB8AC3E}">
        <p14:creationId xmlns:p14="http://schemas.microsoft.com/office/powerpoint/2010/main" val="35942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FF60938-941C-5344-91DF-2FF43D32F756}" type="slidenum">
              <a:rPr lang="en-US" altLang="x-none" sz="1198">
                <a:latin typeface="Tahoma" charset="0"/>
              </a:rPr>
              <a:pPr/>
              <a:t>12</a:t>
            </a:fld>
            <a:endParaRPr lang="en-US" altLang="x-none" sz="1198">
              <a:latin typeface="Tahoma" charset="0"/>
            </a:endParaRPr>
          </a:p>
        </p:txBody>
      </p:sp>
      <p:sp>
        <p:nvSpPr>
          <p:cNvPr id="46082" name="Rectangle 3"/>
          <p:cNvSpPr>
            <a:spLocks noChangeArrowheads="1"/>
          </p:cNvSpPr>
          <p:nvPr/>
        </p:nvSpPr>
        <p:spPr bwMode="auto">
          <a:xfrm>
            <a:off x="4261425" y="1711332"/>
            <a:ext cx="0" cy="1109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3" name="Rectangle 4"/>
          <p:cNvSpPr>
            <a:spLocks noChangeArrowheads="1"/>
          </p:cNvSpPr>
          <p:nvPr/>
        </p:nvSpPr>
        <p:spPr bwMode="auto">
          <a:xfrm>
            <a:off x="4261425" y="1769961"/>
            <a:ext cx="0" cy="11091"/>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4" name="Rectangle 5"/>
          <p:cNvSpPr>
            <a:spLocks noChangeArrowheads="1"/>
          </p:cNvSpPr>
          <p:nvPr/>
        </p:nvSpPr>
        <p:spPr bwMode="auto">
          <a:xfrm>
            <a:off x="1068526" y="1917324"/>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5" name="Rectangle 6"/>
          <p:cNvSpPr>
            <a:spLocks noChangeArrowheads="1"/>
          </p:cNvSpPr>
          <p:nvPr/>
        </p:nvSpPr>
        <p:spPr bwMode="auto">
          <a:xfrm>
            <a:off x="1792672" y="2069442"/>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6" name="Rectangle 7"/>
          <p:cNvSpPr>
            <a:spLocks noChangeArrowheads="1"/>
          </p:cNvSpPr>
          <p:nvPr/>
        </p:nvSpPr>
        <p:spPr bwMode="auto">
          <a:xfrm>
            <a:off x="1068526" y="1993383"/>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7" name="Rectangle 8"/>
          <p:cNvSpPr>
            <a:spLocks noChangeArrowheads="1"/>
          </p:cNvSpPr>
          <p:nvPr/>
        </p:nvSpPr>
        <p:spPr bwMode="auto">
          <a:xfrm>
            <a:off x="1792672" y="2147087"/>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8" name="Rectangle 9"/>
          <p:cNvSpPr>
            <a:spLocks noChangeArrowheads="1"/>
          </p:cNvSpPr>
          <p:nvPr/>
        </p:nvSpPr>
        <p:spPr bwMode="auto">
          <a:xfrm>
            <a:off x="1068526" y="3086734"/>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9" name="Rectangle 10"/>
          <p:cNvSpPr>
            <a:spLocks noChangeArrowheads="1"/>
          </p:cNvSpPr>
          <p:nvPr/>
        </p:nvSpPr>
        <p:spPr bwMode="auto">
          <a:xfrm>
            <a:off x="3152229" y="3519321"/>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90" name="Rectangle 11"/>
          <p:cNvSpPr>
            <a:spLocks noChangeArrowheads="1"/>
          </p:cNvSpPr>
          <p:nvPr/>
        </p:nvSpPr>
        <p:spPr bwMode="auto">
          <a:xfrm>
            <a:off x="1068526" y="3810881"/>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91" name="Rectangle 12"/>
          <p:cNvSpPr>
            <a:spLocks noChangeArrowheads="1"/>
          </p:cNvSpPr>
          <p:nvPr/>
        </p:nvSpPr>
        <p:spPr bwMode="auto">
          <a:xfrm>
            <a:off x="3152229" y="4256143"/>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92" name="Line 16"/>
          <p:cNvSpPr>
            <a:spLocks noChangeShapeType="1"/>
          </p:cNvSpPr>
          <p:nvPr/>
        </p:nvSpPr>
        <p:spPr bwMode="auto">
          <a:xfrm>
            <a:off x="3729011" y="2966307"/>
            <a:ext cx="6338" cy="36571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46093" name="Line 18"/>
          <p:cNvSpPr>
            <a:spLocks noChangeShapeType="1"/>
          </p:cNvSpPr>
          <p:nvPr/>
        </p:nvSpPr>
        <p:spPr bwMode="auto">
          <a:xfrm flipH="1">
            <a:off x="1985989" y="2795174"/>
            <a:ext cx="20600" cy="382831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112666" name="AutoShape 26"/>
          <p:cNvSpPr>
            <a:spLocks noChangeArrowheads="1"/>
          </p:cNvSpPr>
          <p:nvPr/>
        </p:nvSpPr>
        <p:spPr bwMode="auto">
          <a:xfrm rot="16200000" flipH="1">
            <a:off x="4441274" y="1526729"/>
            <a:ext cx="304237" cy="5173606"/>
          </a:xfrm>
          <a:prstGeom prst="parallelogram">
            <a:avLst>
              <a:gd name="adj" fmla="val 79579"/>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112669" name="AutoShape 29"/>
          <p:cNvSpPr>
            <a:spLocks noChangeArrowheads="1"/>
          </p:cNvSpPr>
          <p:nvPr/>
        </p:nvSpPr>
        <p:spPr bwMode="auto">
          <a:xfrm rot="5400000">
            <a:off x="2776687" y="2322973"/>
            <a:ext cx="183810" cy="1724007"/>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112672" name="AutoShape 32"/>
          <p:cNvSpPr>
            <a:spLocks/>
          </p:cNvSpPr>
          <p:nvPr/>
        </p:nvSpPr>
        <p:spPr bwMode="auto">
          <a:xfrm>
            <a:off x="1757811" y="3124763"/>
            <a:ext cx="90321" cy="1064828"/>
          </a:xfrm>
          <a:prstGeom prst="leftBrace">
            <a:avLst>
              <a:gd name="adj1" fmla="val 98245"/>
              <a:gd name="adj2" fmla="val 3636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648" tIns="45827" rIns="91648" bIns="229137"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r">
              <a:spcBef>
                <a:spcPct val="50000"/>
              </a:spcBef>
              <a:spcAft>
                <a:spcPts val="998"/>
              </a:spcAft>
            </a:pPr>
            <a:r>
              <a:rPr lang="en-US" altLang="x-none" sz="1597"/>
              <a:t>circuit               </a:t>
            </a:r>
            <a:br>
              <a:rPr lang="en-US" altLang="x-none" sz="1597"/>
            </a:br>
            <a:r>
              <a:rPr lang="en-US" altLang="x-none" sz="1597"/>
              <a:t>establishment</a:t>
            </a:r>
            <a:r>
              <a:rPr lang="en-US" altLang="x-none" sz="1597">
                <a:latin typeface="新細明體" charset="-120"/>
              </a:rPr>
              <a:t>   </a:t>
            </a:r>
            <a:endParaRPr lang="en-US" altLang="x-none" sz="1597">
              <a:solidFill>
                <a:srgbClr val="000000"/>
              </a:solidFill>
              <a:latin typeface="新細明體" charset="-120"/>
            </a:endParaRPr>
          </a:p>
        </p:txBody>
      </p:sp>
      <p:grpSp>
        <p:nvGrpSpPr>
          <p:cNvPr id="2" name="Group 73"/>
          <p:cNvGrpSpPr>
            <a:grpSpLocks/>
          </p:cNvGrpSpPr>
          <p:nvPr/>
        </p:nvGrpSpPr>
        <p:grpSpPr bwMode="auto">
          <a:xfrm>
            <a:off x="1743552" y="4265651"/>
            <a:ext cx="5441398" cy="1766791"/>
            <a:chOff x="1099" y="2692"/>
            <a:chExt cx="3434" cy="1115"/>
          </a:xfrm>
        </p:grpSpPr>
        <p:sp>
          <p:nvSpPr>
            <p:cNvPr id="46125" name="AutoShape 14"/>
            <p:cNvSpPr>
              <a:spLocks noChangeArrowheads="1"/>
            </p:cNvSpPr>
            <p:nvPr/>
          </p:nvSpPr>
          <p:spPr bwMode="auto">
            <a:xfrm rot="5400000">
              <a:off x="2343" y="1617"/>
              <a:ext cx="1115" cy="3265"/>
            </a:xfrm>
            <a:prstGeom prst="parallelogram">
              <a:avLst>
                <a:gd name="adj" fmla="val 25000"/>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2396" i="1">
                  <a:solidFill>
                    <a:srgbClr val="000000"/>
                  </a:solidFill>
                  <a:latin typeface="Arial" charset="0"/>
                  <a:ea typeface="新細明體" charset="-120"/>
                </a:rPr>
                <a:t>DATA</a:t>
              </a:r>
            </a:p>
          </p:txBody>
        </p:sp>
        <p:sp>
          <p:nvSpPr>
            <p:cNvPr id="46126" name="AutoShape 33"/>
            <p:cNvSpPr>
              <a:spLocks/>
            </p:cNvSpPr>
            <p:nvPr/>
          </p:nvSpPr>
          <p:spPr bwMode="auto">
            <a:xfrm>
              <a:off x="1099" y="2739"/>
              <a:ext cx="48" cy="769"/>
            </a:xfrm>
            <a:prstGeom prst="leftBrace">
              <a:avLst>
                <a:gd name="adj1" fmla="val 133507"/>
                <a:gd name="adj2" fmla="val 3636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648" tIns="45827" rIns="91648" bIns="229137"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r">
                <a:spcBef>
                  <a:spcPct val="50000"/>
                </a:spcBef>
                <a:spcAft>
                  <a:spcPts val="998"/>
                </a:spcAft>
              </a:pPr>
              <a:r>
                <a:rPr lang="en-US" altLang="x-none" sz="1597"/>
                <a:t>data                  </a:t>
              </a:r>
              <a:br>
                <a:rPr lang="en-US" altLang="x-none" sz="1597"/>
              </a:br>
              <a:r>
                <a:rPr lang="en-US" altLang="x-none" sz="1597"/>
                <a:t> transmission</a:t>
              </a:r>
              <a:r>
                <a:rPr lang="en-US" altLang="x-none" sz="1597">
                  <a:latin typeface="新細明體" charset="-120"/>
                </a:rPr>
                <a:t>  </a:t>
              </a:r>
              <a:r>
                <a:rPr lang="en-US" altLang="x-none" sz="1597">
                  <a:solidFill>
                    <a:srgbClr val="000000"/>
                  </a:solidFill>
                  <a:latin typeface="新細明體" charset="-120"/>
                </a:rPr>
                <a:t>   </a:t>
              </a:r>
            </a:p>
          </p:txBody>
        </p:sp>
      </p:grpSp>
      <p:grpSp>
        <p:nvGrpSpPr>
          <p:cNvPr id="3" name="Group 72"/>
          <p:cNvGrpSpPr>
            <a:grpSpLocks/>
          </p:cNvGrpSpPr>
          <p:nvPr/>
        </p:nvGrpSpPr>
        <p:grpSpPr bwMode="auto">
          <a:xfrm>
            <a:off x="1743551" y="5633132"/>
            <a:ext cx="5436644" cy="762176"/>
            <a:chOff x="1099" y="3555"/>
            <a:chExt cx="3431" cy="481"/>
          </a:xfrm>
        </p:grpSpPr>
        <p:sp>
          <p:nvSpPr>
            <p:cNvPr id="46123" name="AutoShape 24"/>
            <p:cNvSpPr>
              <a:spLocks noChangeArrowheads="1"/>
            </p:cNvSpPr>
            <p:nvPr/>
          </p:nvSpPr>
          <p:spPr bwMode="auto">
            <a:xfrm rot="16200000" flipH="1">
              <a:off x="2782" y="2287"/>
              <a:ext cx="232" cy="3265"/>
            </a:xfrm>
            <a:prstGeom prst="parallelogram">
              <a:avLst>
                <a:gd name="adj" fmla="val 80898"/>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124" name="AutoShape 34"/>
            <p:cNvSpPr>
              <a:spLocks/>
            </p:cNvSpPr>
            <p:nvPr/>
          </p:nvSpPr>
          <p:spPr bwMode="auto">
            <a:xfrm>
              <a:off x="1099" y="3555"/>
              <a:ext cx="48" cy="481"/>
            </a:xfrm>
            <a:prstGeom prst="leftBrace">
              <a:avLst>
                <a:gd name="adj1" fmla="val 83507"/>
                <a:gd name="adj2" fmla="val 3636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648" tIns="45827" rIns="91648" bIns="229137"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r">
                <a:spcBef>
                  <a:spcPct val="50000"/>
                </a:spcBef>
                <a:spcAft>
                  <a:spcPts val="998"/>
                </a:spcAft>
              </a:pPr>
              <a:r>
                <a:rPr lang="en-US" altLang="x-none" sz="1597"/>
                <a:t>circuit               </a:t>
              </a:r>
              <a:br>
                <a:rPr lang="en-US" altLang="x-none" sz="1597"/>
              </a:br>
              <a:r>
                <a:rPr lang="en-US" altLang="x-none" sz="1597"/>
                <a:t>termination</a:t>
              </a:r>
              <a:r>
                <a:rPr lang="en-US" altLang="x-none" sz="1597">
                  <a:latin typeface="新細明體" charset="-120"/>
                </a:rPr>
                <a:t>      </a:t>
              </a:r>
            </a:p>
          </p:txBody>
        </p:sp>
      </p:grpSp>
      <p:sp>
        <p:nvSpPr>
          <p:cNvPr id="46099" name="Text Box 49"/>
          <p:cNvSpPr txBox="1">
            <a:spLocks noChangeArrowheads="1"/>
          </p:cNvSpPr>
          <p:nvPr/>
        </p:nvSpPr>
        <p:spPr bwMode="auto">
          <a:xfrm>
            <a:off x="838764" y="1600412"/>
            <a:ext cx="779606"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Host </a:t>
            </a:r>
            <a:r>
              <a:rPr lang="en-US" altLang="zh-CN" sz="1397">
                <a:ea typeface="宋体" charset="-122"/>
              </a:rPr>
              <a:t>A</a:t>
            </a:r>
            <a:endParaRPr lang="en-US" altLang="x-none" sz="1397"/>
          </a:p>
        </p:txBody>
      </p:sp>
      <p:sp>
        <p:nvSpPr>
          <p:cNvPr id="46100" name="Text Box 50"/>
          <p:cNvSpPr txBox="1">
            <a:spLocks noChangeArrowheads="1"/>
          </p:cNvSpPr>
          <p:nvPr/>
        </p:nvSpPr>
        <p:spPr bwMode="auto">
          <a:xfrm>
            <a:off x="7543062" y="1600412"/>
            <a:ext cx="749499"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Host </a:t>
            </a:r>
            <a:r>
              <a:rPr lang="en-US" altLang="zh-CN" sz="1397">
                <a:ea typeface="宋体" charset="-122"/>
              </a:rPr>
              <a:t>B</a:t>
            </a:r>
            <a:endParaRPr lang="en-US" altLang="x-none" sz="1397"/>
          </a:p>
        </p:txBody>
      </p:sp>
      <p:sp>
        <p:nvSpPr>
          <p:cNvPr id="46101" name="Text Box 51"/>
          <p:cNvSpPr txBox="1">
            <a:spLocks noChangeArrowheads="1"/>
          </p:cNvSpPr>
          <p:nvPr/>
        </p:nvSpPr>
        <p:spPr bwMode="auto">
          <a:xfrm>
            <a:off x="3272656" y="1752530"/>
            <a:ext cx="836651"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Node 1</a:t>
            </a:r>
          </a:p>
        </p:txBody>
      </p:sp>
      <p:sp>
        <p:nvSpPr>
          <p:cNvPr id="46102" name="Text Box 52"/>
          <p:cNvSpPr txBox="1">
            <a:spLocks noChangeArrowheads="1"/>
          </p:cNvSpPr>
          <p:nvPr/>
        </p:nvSpPr>
        <p:spPr bwMode="auto">
          <a:xfrm>
            <a:off x="4869898" y="1752530"/>
            <a:ext cx="836651"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Node 2</a:t>
            </a:r>
          </a:p>
        </p:txBody>
      </p:sp>
      <p:grpSp>
        <p:nvGrpSpPr>
          <p:cNvPr id="4" name="Group 64"/>
          <p:cNvGrpSpPr>
            <a:grpSpLocks/>
          </p:cNvGrpSpPr>
          <p:nvPr/>
        </p:nvGrpSpPr>
        <p:grpSpPr bwMode="auto">
          <a:xfrm>
            <a:off x="2028773" y="2744471"/>
            <a:ext cx="7160653" cy="518153"/>
            <a:chOff x="1279" y="1826"/>
            <a:chExt cx="4519" cy="327"/>
          </a:xfrm>
        </p:grpSpPr>
        <p:sp>
          <p:nvSpPr>
            <p:cNvPr id="46119" name="Line 36"/>
            <p:cNvSpPr>
              <a:spLocks noChangeShapeType="1"/>
            </p:cNvSpPr>
            <p:nvPr/>
          </p:nvSpPr>
          <p:spPr bwMode="auto">
            <a:xfrm>
              <a:off x="1279" y="2026"/>
              <a:ext cx="337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20" name="Line 37"/>
            <p:cNvSpPr>
              <a:spLocks noChangeShapeType="1"/>
            </p:cNvSpPr>
            <p:nvPr/>
          </p:nvSpPr>
          <p:spPr bwMode="auto">
            <a:xfrm>
              <a:off x="2345" y="2112"/>
              <a:ext cx="2311"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21" name="AutoShape 38"/>
            <p:cNvSpPr>
              <a:spLocks/>
            </p:cNvSpPr>
            <p:nvPr/>
          </p:nvSpPr>
          <p:spPr bwMode="auto">
            <a:xfrm>
              <a:off x="4656" y="2020"/>
              <a:ext cx="48" cy="96"/>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137" tIns="45689" rIns="91373" bIns="228451"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endParaRPr lang="x-none" altLang="x-none" sz="1397">
                <a:latin typeface="新細明體" charset="-120"/>
              </a:endParaRPr>
            </a:p>
          </p:txBody>
        </p:sp>
        <p:sp>
          <p:nvSpPr>
            <p:cNvPr id="46122" name="Text Box 54"/>
            <p:cNvSpPr txBox="1">
              <a:spLocks noChangeArrowheads="1"/>
            </p:cNvSpPr>
            <p:nvPr/>
          </p:nvSpPr>
          <p:spPr bwMode="auto">
            <a:xfrm>
              <a:off x="4728" y="1826"/>
              <a:ext cx="10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t>propagation delay </a:t>
              </a:r>
            </a:p>
            <a:p>
              <a:pPr algn="l"/>
              <a:r>
                <a:rPr lang="en-US" altLang="zh-CN" sz="1397">
                  <a:ea typeface="宋体" charset="-122"/>
                </a:rPr>
                <a:t>f</a:t>
              </a:r>
              <a:r>
                <a:rPr lang="en-US" altLang="x-none" sz="1397"/>
                <a:t>rom</a:t>
              </a:r>
              <a:r>
                <a:rPr lang="en-US" altLang="zh-CN" sz="1397">
                  <a:ea typeface="宋体" charset="-122"/>
                </a:rPr>
                <a:t> A</a:t>
              </a:r>
              <a:r>
                <a:rPr lang="en-US" altLang="x-none" sz="1397"/>
                <a:t> to </a:t>
              </a:r>
              <a:r>
                <a:rPr lang="en-US" altLang="zh-CN" sz="1397">
                  <a:ea typeface="宋体" charset="-122"/>
                </a:rPr>
                <a:t>Node 1</a:t>
              </a:r>
              <a:endParaRPr lang="en-US" altLang="x-none" sz="1397"/>
            </a:p>
          </p:txBody>
        </p:sp>
      </p:grpSp>
      <p:sp>
        <p:nvSpPr>
          <p:cNvPr id="112667" name="AutoShape 27"/>
          <p:cNvSpPr>
            <a:spLocks noChangeArrowheads="1"/>
          </p:cNvSpPr>
          <p:nvPr/>
        </p:nvSpPr>
        <p:spPr bwMode="auto">
          <a:xfrm rot="5400000">
            <a:off x="6226286" y="2931447"/>
            <a:ext cx="183810" cy="1724007"/>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nvGrpSpPr>
          <p:cNvPr id="5" name="Group 68"/>
          <p:cNvGrpSpPr>
            <a:grpSpLocks/>
          </p:cNvGrpSpPr>
          <p:nvPr/>
        </p:nvGrpSpPr>
        <p:grpSpPr bwMode="auto">
          <a:xfrm>
            <a:off x="2009758" y="3703130"/>
            <a:ext cx="7141638" cy="562520"/>
            <a:chOff x="1267" y="2404"/>
            <a:chExt cx="4507" cy="261"/>
          </a:xfrm>
        </p:grpSpPr>
        <p:sp>
          <p:nvSpPr>
            <p:cNvPr id="46115" name="Line 40"/>
            <p:cNvSpPr>
              <a:spLocks noChangeShapeType="1"/>
            </p:cNvSpPr>
            <p:nvPr/>
          </p:nvSpPr>
          <p:spPr bwMode="auto">
            <a:xfrm>
              <a:off x="4520" y="2522"/>
              <a:ext cx="138" cy="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16" name="Line 41"/>
            <p:cNvSpPr>
              <a:spLocks noChangeShapeType="1"/>
            </p:cNvSpPr>
            <p:nvPr/>
          </p:nvSpPr>
          <p:spPr bwMode="auto">
            <a:xfrm>
              <a:off x="1267" y="2644"/>
              <a:ext cx="337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17" name="AutoShape 42"/>
            <p:cNvSpPr>
              <a:spLocks/>
            </p:cNvSpPr>
            <p:nvPr/>
          </p:nvSpPr>
          <p:spPr bwMode="auto">
            <a:xfrm>
              <a:off x="4674" y="2528"/>
              <a:ext cx="48" cy="137"/>
            </a:xfrm>
            <a:prstGeom prst="rightBrace">
              <a:avLst>
                <a:gd name="adj1" fmla="val 2378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137" tIns="45689" rIns="91373" bIns="228451"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endParaRPr lang="x-none" altLang="x-none" sz="1198" i="1">
                <a:solidFill>
                  <a:schemeClr val="tx2"/>
                </a:solidFill>
                <a:latin typeface="Arial" charset="0"/>
              </a:endParaRPr>
            </a:p>
          </p:txBody>
        </p:sp>
        <p:sp>
          <p:nvSpPr>
            <p:cNvPr id="46118" name="Text Box 55"/>
            <p:cNvSpPr txBox="1">
              <a:spLocks noChangeArrowheads="1"/>
            </p:cNvSpPr>
            <p:nvPr/>
          </p:nvSpPr>
          <p:spPr bwMode="auto">
            <a:xfrm>
              <a:off x="4704" y="2404"/>
              <a:ext cx="10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t>propagation delay </a:t>
              </a:r>
            </a:p>
            <a:p>
              <a:pPr algn="l"/>
              <a:r>
                <a:rPr lang="en-US" altLang="x-none" sz="1397"/>
                <a:t>from </a:t>
              </a:r>
              <a:r>
                <a:rPr lang="en-US" altLang="zh-CN" sz="1397">
                  <a:ea typeface="宋体" charset="-122"/>
                </a:rPr>
                <a:t>B</a:t>
              </a:r>
              <a:r>
                <a:rPr lang="en-US" altLang="x-none" sz="1397"/>
                <a:t> To </a:t>
              </a:r>
              <a:r>
                <a:rPr lang="en-US" altLang="zh-CN" sz="1397">
                  <a:ea typeface="宋体" charset="-122"/>
                </a:rPr>
                <a:t>A</a:t>
              </a:r>
              <a:endParaRPr lang="en-US" altLang="x-none" sz="1397"/>
            </a:p>
          </p:txBody>
        </p:sp>
      </p:grpSp>
      <p:sp>
        <p:nvSpPr>
          <p:cNvPr id="112668" name="AutoShape 28"/>
          <p:cNvSpPr>
            <a:spLocks noChangeArrowheads="1"/>
          </p:cNvSpPr>
          <p:nvPr/>
        </p:nvSpPr>
        <p:spPr bwMode="auto">
          <a:xfrm rot="5400000">
            <a:off x="4502279" y="2635134"/>
            <a:ext cx="182226" cy="172559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nvGrpSpPr>
          <p:cNvPr id="6" name="Group 67"/>
          <p:cNvGrpSpPr>
            <a:grpSpLocks/>
          </p:cNvGrpSpPr>
          <p:nvPr/>
        </p:nvGrpSpPr>
        <p:grpSpPr bwMode="auto">
          <a:xfrm>
            <a:off x="3729013" y="2516290"/>
            <a:ext cx="3066135" cy="906372"/>
            <a:chOff x="2352" y="1588"/>
            <a:chExt cx="1935" cy="572"/>
          </a:xfrm>
        </p:grpSpPr>
        <p:sp>
          <p:nvSpPr>
            <p:cNvPr id="46111" name="Line 57"/>
            <p:cNvSpPr>
              <a:spLocks noChangeShapeType="1"/>
            </p:cNvSpPr>
            <p:nvPr/>
          </p:nvSpPr>
          <p:spPr bwMode="auto">
            <a:xfrm flipV="1">
              <a:off x="2352" y="1684"/>
              <a:ext cx="384" cy="3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321" tIns="44368" rIns="90321" bIns="44368"/>
            <a:lstStyle/>
            <a:p>
              <a:endParaRPr lang="en-US" sz="499"/>
            </a:p>
          </p:txBody>
        </p:sp>
        <p:sp>
          <p:nvSpPr>
            <p:cNvPr id="46112" name="Line 58"/>
            <p:cNvSpPr>
              <a:spLocks noChangeShapeType="1"/>
            </p:cNvSpPr>
            <p:nvPr/>
          </p:nvSpPr>
          <p:spPr bwMode="auto">
            <a:xfrm flipV="1">
              <a:off x="2352" y="1776"/>
              <a:ext cx="384" cy="3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321" tIns="44368" rIns="90321" bIns="44368"/>
            <a:lstStyle/>
            <a:p>
              <a:endParaRPr lang="en-US" sz="499"/>
            </a:p>
          </p:txBody>
        </p:sp>
        <p:sp>
          <p:nvSpPr>
            <p:cNvPr id="46113" name="AutoShape 59"/>
            <p:cNvSpPr>
              <a:spLocks/>
            </p:cNvSpPr>
            <p:nvPr/>
          </p:nvSpPr>
          <p:spPr bwMode="auto">
            <a:xfrm>
              <a:off x="2736" y="1684"/>
              <a:ext cx="52" cy="96"/>
            </a:xfrm>
            <a:prstGeom prst="rightBrace">
              <a:avLst>
                <a:gd name="adj1" fmla="val 1538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137" tIns="45689" rIns="91373" bIns="228451"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endParaRPr lang="x-none" altLang="x-none" sz="1397">
                <a:latin typeface="新細明體" charset="-120"/>
              </a:endParaRPr>
            </a:p>
          </p:txBody>
        </p:sp>
        <p:sp>
          <p:nvSpPr>
            <p:cNvPr id="46114" name="Text Box 60"/>
            <p:cNvSpPr txBox="1">
              <a:spLocks noChangeArrowheads="1"/>
            </p:cNvSpPr>
            <p:nvPr/>
          </p:nvSpPr>
          <p:spPr bwMode="auto">
            <a:xfrm>
              <a:off x="2771" y="1588"/>
              <a:ext cx="15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397"/>
                <a:t>processing delay at Node 1</a:t>
              </a:r>
            </a:p>
          </p:txBody>
        </p:sp>
      </p:grpSp>
      <p:sp>
        <p:nvSpPr>
          <p:cNvPr id="46108" name="Text Box 63"/>
          <p:cNvSpPr txBox="1">
            <a:spLocks noChangeArrowheads="1"/>
          </p:cNvSpPr>
          <p:nvPr/>
        </p:nvSpPr>
        <p:spPr bwMode="auto">
          <a:xfrm>
            <a:off x="312688" y="438925"/>
            <a:ext cx="7862615" cy="64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53" tIns="45626" rIns="91253" bIns="4562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Timing Diagram of Circuit Switching</a:t>
            </a:r>
          </a:p>
        </p:txBody>
      </p:sp>
      <p:sp>
        <p:nvSpPr>
          <p:cNvPr id="46109" name="Line 69"/>
          <p:cNvSpPr>
            <a:spLocks noChangeShapeType="1"/>
          </p:cNvSpPr>
          <p:nvPr/>
        </p:nvSpPr>
        <p:spPr bwMode="auto">
          <a:xfrm>
            <a:off x="5478372" y="2972645"/>
            <a:ext cx="6338" cy="36571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46110" name="Line 70"/>
          <p:cNvSpPr>
            <a:spLocks noChangeShapeType="1"/>
          </p:cNvSpPr>
          <p:nvPr/>
        </p:nvSpPr>
        <p:spPr bwMode="auto">
          <a:xfrm>
            <a:off x="7158011" y="2972645"/>
            <a:ext cx="6338" cy="36571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Tree>
    <p:extLst>
      <p:ext uri="{BB962C8B-B14F-4D97-AF65-F5344CB8AC3E}">
        <p14:creationId xmlns:p14="http://schemas.microsoft.com/office/powerpoint/2010/main" val="3459865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7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6" grpId="0" animBg="1"/>
      <p:bldP spid="112669" grpId="0" animBg="1"/>
      <p:bldP spid="112672" grpId="0" animBg="1"/>
      <p:bldP spid="112667" grpId="0" animBg="1"/>
      <p:bldP spid="1126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38FEDBB-C540-474D-83C0-283D5A0BFC9F}" type="slidenum">
              <a:rPr lang="en-US" altLang="x-none" sz="1198">
                <a:latin typeface="Tahoma" charset="0"/>
              </a:rPr>
              <a:pPr/>
              <a:t>13</a:t>
            </a:fld>
            <a:endParaRPr lang="en-US" altLang="x-none" sz="1198">
              <a:latin typeface="Tahoma" charset="0"/>
            </a:endParaRPr>
          </a:p>
        </p:txBody>
      </p:sp>
      <p:sp>
        <p:nvSpPr>
          <p:cNvPr id="48130" name="Rectangle 4"/>
          <p:cNvSpPr>
            <a:spLocks noChangeArrowheads="1"/>
          </p:cNvSpPr>
          <p:nvPr/>
        </p:nvSpPr>
        <p:spPr bwMode="auto">
          <a:xfrm>
            <a:off x="388747" y="266207"/>
            <a:ext cx="8201712"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795" u="sng">
                <a:solidFill>
                  <a:schemeClr val="accent2"/>
                </a:solidFill>
              </a:rPr>
              <a:t>Delay Calculation in Circuit Switched Networks</a:t>
            </a:r>
            <a:endParaRPr lang="en-US" altLang="x-none" sz="3194" u="sng">
              <a:solidFill>
                <a:schemeClr val="accent2"/>
              </a:solidFill>
            </a:endParaRPr>
          </a:p>
        </p:txBody>
      </p:sp>
      <p:sp>
        <p:nvSpPr>
          <p:cNvPr id="48131" name="Rectangle 6"/>
          <p:cNvSpPr>
            <a:spLocks noChangeArrowheads="1"/>
          </p:cNvSpPr>
          <p:nvPr/>
        </p:nvSpPr>
        <p:spPr bwMode="auto">
          <a:xfrm>
            <a:off x="616924" y="3124763"/>
            <a:ext cx="4145224" cy="18254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Propagation delay:</a:t>
            </a:r>
          </a:p>
          <a:p>
            <a:pPr algn="l">
              <a:spcBef>
                <a:spcPct val="20000"/>
              </a:spcBef>
              <a:buClr>
                <a:schemeClr val="accent2"/>
              </a:buClr>
              <a:buSzPct val="85000"/>
              <a:buFont typeface="Courier New" panose="02070309020205020404" pitchFamily="49" charset="0"/>
              <a:buChar char="o"/>
            </a:pPr>
            <a:r>
              <a:rPr lang="en-US" altLang="x-none" sz="2396" dirty="0"/>
              <a:t>d = length of physical link</a:t>
            </a:r>
          </a:p>
          <a:p>
            <a:pPr algn="l">
              <a:spcBef>
                <a:spcPct val="20000"/>
              </a:spcBef>
              <a:buClr>
                <a:schemeClr val="accent2"/>
              </a:buClr>
              <a:buSzPct val="85000"/>
              <a:buFont typeface="Courier New" panose="02070309020205020404" pitchFamily="49" charset="0"/>
              <a:buChar char="o"/>
            </a:pPr>
            <a:r>
              <a:rPr lang="en-US" altLang="x-none" sz="2396" dirty="0"/>
              <a:t>s = propagation speed in medium (~2x10</a:t>
            </a:r>
            <a:r>
              <a:rPr lang="en-US" altLang="x-none" sz="2396" baseline="30000" dirty="0"/>
              <a:t>5</a:t>
            </a:r>
            <a:r>
              <a:rPr lang="en-US" altLang="x-none" sz="2396" dirty="0"/>
              <a:t> km/sec)</a:t>
            </a:r>
          </a:p>
        </p:txBody>
      </p:sp>
      <p:sp>
        <p:nvSpPr>
          <p:cNvPr id="48132" name="Rectangle 62"/>
          <p:cNvSpPr>
            <a:spLocks noChangeArrowheads="1"/>
          </p:cNvSpPr>
          <p:nvPr/>
        </p:nvSpPr>
        <p:spPr bwMode="auto">
          <a:xfrm>
            <a:off x="388747" y="1527521"/>
            <a:ext cx="4487490" cy="119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marL="342283" indent="-342283">
              <a:spcBef>
                <a:spcPct val="20000"/>
              </a:spcBef>
              <a:buClr>
                <a:schemeClr val="accent2"/>
              </a:buClr>
              <a:buSzPct val="85000"/>
              <a:buFont typeface="Wingdings" pitchFamily="2" charset="2"/>
              <a:buChar char="q"/>
            </a:pPr>
            <a:r>
              <a:rPr lang="en-US" altLang="x-none" sz="2396" dirty="0">
                <a:solidFill>
                  <a:srgbClr val="FF0000"/>
                </a:solidFill>
              </a:rPr>
              <a:t> Propagation delay</a:t>
            </a:r>
            <a:r>
              <a:rPr lang="en-US" altLang="x-none" sz="2396" dirty="0"/>
              <a:t>: delay for the first bit to go from </a:t>
            </a:r>
            <a:r>
              <a:rPr lang="en-US" altLang="zh-CN" sz="2396" dirty="0">
                <a:ea typeface="宋体" charset="-122"/>
              </a:rPr>
              <a:t>a </a:t>
            </a:r>
            <a:r>
              <a:rPr lang="en-US" altLang="x-none" sz="2396" dirty="0"/>
              <a:t>source to </a:t>
            </a:r>
            <a:r>
              <a:rPr lang="en-US" altLang="zh-CN" sz="2396" dirty="0">
                <a:ea typeface="宋体" charset="-122"/>
              </a:rPr>
              <a:t>a </a:t>
            </a:r>
            <a:r>
              <a:rPr lang="en-US" altLang="x-none" sz="2396" dirty="0"/>
              <a:t>destination</a:t>
            </a:r>
          </a:p>
        </p:txBody>
      </p:sp>
      <p:sp>
        <p:nvSpPr>
          <p:cNvPr id="48133" name="AutoShape 64"/>
          <p:cNvSpPr>
            <a:spLocks noChangeArrowheads="1"/>
          </p:cNvSpPr>
          <p:nvPr/>
        </p:nvSpPr>
        <p:spPr bwMode="auto">
          <a:xfrm rot="5400000">
            <a:off x="5460149" y="3238061"/>
            <a:ext cx="1766791" cy="1388079"/>
          </a:xfrm>
          <a:prstGeom prst="parallelogram">
            <a:avLst>
              <a:gd name="adj" fmla="val 31821"/>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CN" sz="1996" i="1">
                <a:solidFill>
                  <a:srgbClr val="000000"/>
                </a:solidFill>
                <a:latin typeface="Arial" charset="0"/>
                <a:ea typeface="新細明體" charset="-120"/>
              </a:rPr>
              <a:t>DATA</a:t>
            </a:r>
            <a:endParaRPr lang="en-US" altLang="zh-TW" sz="1996" i="1">
              <a:solidFill>
                <a:srgbClr val="000000"/>
              </a:solidFill>
              <a:latin typeface="Arial" charset="0"/>
              <a:ea typeface="新細明體" charset="-120"/>
            </a:endParaRPr>
          </a:p>
        </p:txBody>
      </p:sp>
      <p:sp>
        <p:nvSpPr>
          <p:cNvPr id="48134" name="Line 66"/>
          <p:cNvSpPr>
            <a:spLocks noChangeShapeType="1"/>
          </p:cNvSpPr>
          <p:nvPr/>
        </p:nvSpPr>
        <p:spPr bwMode="auto">
          <a:xfrm>
            <a:off x="5649505" y="3048704"/>
            <a:ext cx="197753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48135" name="Line 67"/>
          <p:cNvSpPr>
            <a:spLocks noChangeShapeType="1"/>
          </p:cNvSpPr>
          <p:nvPr/>
        </p:nvSpPr>
        <p:spPr bwMode="auto">
          <a:xfrm>
            <a:off x="7018569" y="3505059"/>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48136" name="Line 68"/>
          <p:cNvSpPr>
            <a:spLocks noChangeShapeType="1"/>
          </p:cNvSpPr>
          <p:nvPr/>
        </p:nvSpPr>
        <p:spPr bwMode="auto">
          <a:xfrm>
            <a:off x="7018569" y="4798065"/>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79882" name="Rectangle 70"/>
          <p:cNvSpPr>
            <a:spLocks noChangeArrowheads="1"/>
          </p:cNvSpPr>
          <p:nvPr/>
        </p:nvSpPr>
        <p:spPr bwMode="auto">
          <a:xfrm>
            <a:off x="7058184" y="3096241"/>
            <a:ext cx="2039335"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996"/>
              <a:t>prop. delay: d/s</a:t>
            </a:r>
          </a:p>
        </p:txBody>
      </p:sp>
    </p:spTree>
    <p:extLst>
      <p:ext uri="{BB962C8B-B14F-4D97-AF65-F5344CB8AC3E}">
        <p14:creationId xmlns:p14="http://schemas.microsoft.com/office/powerpoint/2010/main" val="3672822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5BA3F4B8-9937-7240-96ED-C7D23C8DD091}" type="slidenum">
              <a:rPr lang="en-US" altLang="x-none" sz="1198">
                <a:latin typeface="Tahoma" charset="0"/>
              </a:rPr>
              <a:pPr/>
              <a:t>14</a:t>
            </a:fld>
            <a:endParaRPr lang="en-US" altLang="x-none" sz="1198">
              <a:latin typeface="Tahoma" charset="0"/>
            </a:endParaRPr>
          </a:p>
        </p:txBody>
      </p:sp>
      <p:sp>
        <p:nvSpPr>
          <p:cNvPr id="50178" name="Rectangle 4"/>
          <p:cNvSpPr>
            <a:spLocks noChangeArrowheads="1"/>
          </p:cNvSpPr>
          <p:nvPr/>
        </p:nvSpPr>
        <p:spPr bwMode="auto">
          <a:xfrm>
            <a:off x="477482" y="266207"/>
            <a:ext cx="8201712"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795" u="sng">
                <a:solidFill>
                  <a:schemeClr val="accent2"/>
                </a:solidFill>
              </a:rPr>
              <a:t>Delay Calculation in Circuit Switched Networks</a:t>
            </a:r>
            <a:endParaRPr lang="en-US" altLang="x-none" sz="3194" u="sng">
              <a:solidFill>
                <a:schemeClr val="accent2"/>
              </a:solidFill>
            </a:endParaRPr>
          </a:p>
        </p:txBody>
      </p:sp>
      <p:sp>
        <p:nvSpPr>
          <p:cNvPr id="50179" name="Rectangle 5"/>
          <p:cNvSpPr>
            <a:spLocks noChangeArrowheads="1"/>
          </p:cNvSpPr>
          <p:nvPr/>
        </p:nvSpPr>
        <p:spPr bwMode="auto">
          <a:xfrm>
            <a:off x="692983" y="3124763"/>
            <a:ext cx="4107194" cy="19204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Transmission delay:</a:t>
            </a:r>
          </a:p>
          <a:p>
            <a:pPr algn="l">
              <a:spcBef>
                <a:spcPct val="20000"/>
              </a:spcBef>
              <a:buClr>
                <a:schemeClr val="accent2"/>
              </a:buClr>
              <a:buSzPct val="85000"/>
              <a:buFont typeface="Courier New" panose="02070309020205020404" pitchFamily="49" charset="0"/>
              <a:buChar char="o"/>
            </a:pPr>
            <a:r>
              <a:rPr lang="en-US" altLang="x-none" sz="2396" dirty="0"/>
              <a:t>R = reserved bandwidth (bps)</a:t>
            </a:r>
          </a:p>
          <a:p>
            <a:pPr algn="l">
              <a:spcBef>
                <a:spcPct val="20000"/>
              </a:spcBef>
              <a:buClr>
                <a:schemeClr val="accent2"/>
              </a:buClr>
              <a:buSzPct val="85000"/>
              <a:buFont typeface="Courier New" panose="02070309020205020404" pitchFamily="49" charset="0"/>
              <a:buChar char="o"/>
            </a:pPr>
            <a:r>
              <a:rPr lang="en-US" altLang="x-none" sz="2396" dirty="0"/>
              <a:t>L = message length (bits)</a:t>
            </a:r>
          </a:p>
        </p:txBody>
      </p:sp>
      <p:sp>
        <p:nvSpPr>
          <p:cNvPr id="50180" name="AutoShape 64"/>
          <p:cNvSpPr>
            <a:spLocks noChangeArrowheads="1"/>
          </p:cNvSpPr>
          <p:nvPr/>
        </p:nvSpPr>
        <p:spPr bwMode="auto">
          <a:xfrm rot="5400000">
            <a:off x="5295354" y="3618357"/>
            <a:ext cx="1766791" cy="1388079"/>
          </a:xfrm>
          <a:prstGeom prst="parallelogram">
            <a:avLst>
              <a:gd name="adj" fmla="val 31821"/>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CN" sz="1996" i="1">
                <a:solidFill>
                  <a:srgbClr val="000000"/>
                </a:solidFill>
                <a:latin typeface="Arial" charset="0"/>
                <a:ea typeface="新細明體" charset="-120"/>
              </a:rPr>
              <a:t>DATA</a:t>
            </a:r>
            <a:endParaRPr lang="en-US" altLang="zh-TW" sz="1996" i="1">
              <a:solidFill>
                <a:srgbClr val="000000"/>
              </a:solidFill>
              <a:latin typeface="Arial" charset="0"/>
              <a:ea typeface="新細明體" charset="-120"/>
            </a:endParaRPr>
          </a:p>
        </p:txBody>
      </p:sp>
      <p:sp>
        <p:nvSpPr>
          <p:cNvPr id="50181" name="Line 66"/>
          <p:cNvSpPr>
            <a:spLocks noChangeShapeType="1"/>
          </p:cNvSpPr>
          <p:nvPr/>
        </p:nvSpPr>
        <p:spPr bwMode="auto">
          <a:xfrm>
            <a:off x="5484710" y="3429000"/>
            <a:ext cx="197753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2" name="Line 67"/>
          <p:cNvSpPr>
            <a:spLocks noChangeShapeType="1"/>
          </p:cNvSpPr>
          <p:nvPr/>
        </p:nvSpPr>
        <p:spPr bwMode="auto">
          <a:xfrm>
            <a:off x="6853775" y="3885355"/>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3" name="Line 68"/>
          <p:cNvSpPr>
            <a:spLocks noChangeShapeType="1"/>
          </p:cNvSpPr>
          <p:nvPr/>
        </p:nvSpPr>
        <p:spPr bwMode="auto">
          <a:xfrm>
            <a:off x="6853775" y="5178360"/>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4" name="Rectangle 70"/>
          <p:cNvSpPr>
            <a:spLocks noChangeArrowheads="1"/>
          </p:cNvSpPr>
          <p:nvPr/>
        </p:nvSpPr>
        <p:spPr bwMode="auto">
          <a:xfrm>
            <a:off x="6893390" y="3476538"/>
            <a:ext cx="586289" cy="39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t>d/s</a:t>
            </a:r>
          </a:p>
        </p:txBody>
      </p:sp>
      <p:sp>
        <p:nvSpPr>
          <p:cNvPr id="79883" name="Rectangle 71"/>
          <p:cNvSpPr>
            <a:spLocks noChangeArrowheads="1"/>
          </p:cNvSpPr>
          <p:nvPr/>
        </p:nvSpPr>
        <p:spPr bwMode="auto">
          <a:xfrm>
            <a:off x="6788809" y="4341710"/>
            <a:ext cx="2353079"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996">
                <a:ea typeface="宋体" charset="-122"/>
              </a:rPr>
              <a:t>trans. delay = L/R</a:t>
            </a:r>
            <a:endParaRPr lang="en-US" altLang="x-none" sz="1996"/>
          </a:p>
        </p:txBody>
      </p:sp>
      <p:sp>
        <p:nvSpPr>
          <p:cNvPr id="50186" name="Rectangle 62"/>
          <p:cNvSpPr>
            <a:spLocks noChangeArrowheads="1"/>
          </p:cNvSpPr>
          <p:nvPr/>
        </p:nvSpPr>
        <p:spPr bwMode="auto">
          <a:xfrm>
            <a:off x="540865" y="1679639"/>
            <a:ext cx="4107194" cy="119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marL="342283" indent="-342283">
              <a:spcBef>
                <a:spcPct val="20000"/>
              </a:spcBef>
              <a:buClr>
                <a:schemeClr val="accent2"/>
              </a:buClr>
              <a:buSzPct val="85000"/>
              <a:buFont typeface="Wingdings" pitchFamily="2" charset="2"/>
              <a:buChar char="q"/>
            </a:pPr>
            <a:r>
              <a:rPr lang="en-US" altLang="x-none" sz="2396" dirty="0">
                <a:solidFill>
                  <a:srgbClr val="FF0000"/>
                </a:solidFill>
              </a:rPr>
              <a:t> Transmission delay</a:t>
            </a:r>
            <a:r>
              <a:rPr lang="en-US" altLang="x-none" sz="2396" dirty="0"/>
              <a:t>: time to pump data onto link at </a:t>
            </a:r>
            <a:r>
              <a:rPr lang="en-US" altLang="x-none" sz="2396" i="1" dirty="0">
                <a:solidFill>
                  <a:schemeClr val="accent2"/>
                </a:solidFill>
              </a:rPr>
              <a:t>line  </a:t>
            </a:r>
            <a:r>
              <a:rPr lang="en-US" altLang="x-none" sz="2396" dirty="0"/>
              <a:t>rate</a:t>
            </a:r>
          </a:p>
        </p:txBody>
      </p:sp>
    </p:spTree>
    <p:extLst>
      <p:ext uri="{BB962C8B-B14F-4D97-AF65-F5344CB8AC3E}">
        <p14:creationId xmlns:p14="http://schemas.microsoft.com/office/powerpoint/2010/main" val="3652694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9D5C36BD-E36E-914D-BBE4-DA7AD5AF1823}" type="slidenum">
              <a:rPr lang="en-US" altLang="x-none" sz="1198">
                <a:latin typeface="Tahoma" charset="0"/>
              </a:rPr>
              <a:pPr/>
              <a:t>15</a:t>
            </a:fld>
            <a:endParaRPr lang="en-US" altLang="x-none" sz="1198">
              <a:latin typeface="Tahoma" charset="0"/>
            </a:endParaRPr>
          </a:p>
        </p:txBody>
      </p:sp>
      <p:sp>
        <p:nvSpPr>
          <p:cNvPr id="52226" name="Rectangle 2"/>
          <p:cNvSpPr>
            <a:spLocks noGrp="1" noChangeArrowheads="1"/>
          </p:cNvSpPr>
          <p:nvPr>
            <p:ph type="title"/>
          </p:nvPr>
        </p:nvSpPr>
        <p:spPr/>
        <p:txBody>
          <a:bodyPr/>
          <a:lstStyle/>
          <a:p>
            <a:r>
              <a:rPr lang="en-US" altLang="x-none" sz="3594">
                <a:ea typeface="ＭＳ Ｐゴシック" charset="-128"/>
              </a:rPr>
              <a:t>An Example</a:t>
            </a:r>
          </a:p>
        </p:txBody>
      </p:sp>
      <p:sp>
        <p:nvSpPr>
          <p:cNvPr id="52227" name="Rectangle 3"/>
          <p:cNvSpPr>
            <a:spLocks noGrp="1" noChangeArrowheads="1"/>
          </p:cNvSpPr>
          <p:nvPr>
            <p:ph type="body" sz="half" idx="1"/>
          </p:nvPr>
        </p:nvSpPr>
        <p:spPr>
          <a:xfrm>
            <a:off x="534527" y="1600412"/>
            <a:ext cx="8068608" cy="4647531"/>
          </a:xfrm>
        </p:spPr>
        <p:txBody>
          <a:bodyPr/>
          <a:lstStyle/>
          <a:p>
            <a:pPr>
              <a:buFont typeface="Wingdings" pitchFamily="2" charset="2"/>
              <a:buChar char="q"/>
            </a:pPr>
            <a:r>
              <a:rPr lang="en-US" altLang="x-none" sz="2396" dirty="0">
                <a:ea typeface="ＭＳ Ｐゴシック" charset="-128"/>
              </a:rPr>
              <a:t>Propagation delay</a:t>
            </a:r>
          </a:p>
          <a:p>
            <a:pPr lvl="1">
              <a:buFont typeface="Courier New" panose="02070309020205020404" pitchFamily="49" charset="0"/>
              <a:buChar char="o"/>
            </a:pPr>
            <a:r>
              <a:rPr lang="en-US" altLang="x-none" sz="1996" dirty="0">
                <a:ea typeface="ＭＳ Ｐゴシック" charset="-128"/>
              </a:rPr>
              <a:t>suppose the distance between </a:t>
            </a:r>
            <a:r>
              <a:rPr lang="en-US" altLang="zh-CN" sz="1996" dirty="0">
                <a:ea typeface="宋体" charset="-122"/>
              </a:rPr>
              <a:t>A</a:t>
            </a:r>
            <a:r>
              <a:rPr lang="en-US" altLang="x-none" sz="1996" dirty="0">
                <a:ea typeface="ＭＳ Ｐゴシック" charset="-128"/>
              </a:rPr>
              <a:t> and </a:t>
            </a:r>
            <a:r>
              <a:rPr lang="en-US" altLang="zh-CN" sz="1996" dirty="0">
                <a:ea typeface="宋体" charset="-122"/>
              </a:rPr>
              <a:t>B</a:t>
            </a:r>
            <a:r>
              <a:rPr lang="en-US" altLang="x-none" sz="1996" dirty="0">
                <a:ea typeface="ＭＳ Ｐゴシック" charset="-128"/>
              </a:rPr>
              <a:t> is 4000 km, then one-way propagation delay is:</a:t>
            </a:r>
          </a:p>
          <a:p>
            <a:endParaRPr lang="en-US" altLang="x-none" sz="2396" dirty="0">
              <a:ea typeface="ＭＳ Ｐゴシック" charset="-128"/>
            </a:endParaRPr>
          </a:p>
          <a:p>
            <a:endParaRPr lang="en-US" altLang="zh-CN" sz="2396" dirty="0">
              <a:ea typeface="宋体" charset="-122"/>
            </a:endParaRPr>
          </a:p>
          <a:p>
            <a:pPr>
              <a:buFont typeface="Wingdings" pitchFamily="2" charset="2"/>
              <a:buChar char="q"/>
            </a:pPr>
            <a:r>
              <a:rPr lang="en-US" altLang="x-none" sz="2396" dirty="0">
                <a:ea typeface="ＭＳ Ｐゴシック" charset="-128"/>
              </a:rPr>
              <a:t>Transmission delay</a:t>
            </a:r>
          </a:p>
          <a:p>
            <a:pPr lvl="1">
              <a:buFont typeface="Courier New" panose="02070309020205020404" pitchFamily="49" charset="0"/>
              <a:buChar char="o"/>
            </a:pPr>
            <a:r>
              <a:rPr lang="en-US" altLang="x-none" sz="1996" dirty="0">
                <a:ea typeface="ＭＳ Ｐゴシック" charset="-128"/>
              </a:rPr>
              <a:t>suppose your </a:t>
            </a:r>
            <a:r>
              <a:rPr lang="en-US" altLang="x-none" sz="1996" dirty="0" err="1">
                <a:ea typeface="ＭＳ Ｐゴシック" charset="-128"/>
              </a:rPr>
              <a:t>iphone</a:t>
            </a:r>
            <a:r>
              <a:rPr lang="en-US" altLang="x-none" sz="1996" dirty="0">
                <a:ea typeface="ＭＳ Ｐゴシック" charset="-128"/>
              </a:rPr>
              <a:t> reserves a one-slot HSCSD channel</a:t>
            </a:r>
          </a:p>
          <a:p>
            <a:pPr lvl="2"/>
            <a:r>
              <a:rPr lang="en-US" altLang="x-none" sz="1797" dirty="0">
                <a:ea typeface="ＭＳ Ｐゴシック" charset="-128"/>
              </a:rPr>
              <a:t>each HSCSD frame can transmit about 115 kbps</a:t>
            </a:r>
          </a:p>
          <a:p>
            <a:pPr lvl="2"/>
            <a:r>
              <a:rPr lang="en-US" altLang="x-none" sz="1797" dirty="0">
                <a:ea typeface="ＭＳ Ｐゴシック" charset="-128"/>
              </a:rPr>
              <a:t>a frame is divided into 8 slots</a:t>
            </a:r>
          </a:p>
          <a:p>
            <a:pPr lvl="1">
              <a:buFont typeface="Courier New" panose="02070309020205020404" pitchFamily="49" charset="0"/>
              <a:buChar char="o"/>
            </a:pPr>
            <a:r>
              <a:rPr lang="en-US" altLang="x-none" sz="1996" dirty="0">
                <a:ea typeface="ＭＳ Ｐゴシック" charset="-128"/>
              </a:rPr>
              <a:t>then the transmission delay of using one reserved slot for a message of 1 Kbits:</a:t>
            </a:r>
          </a:p>
        </p:txBody>
      </p:sp>
      <p:graphicFrame>
        <p:nvGraphicFramePr>
          <p:cNvPr id="7170" name="Object 9"/>
          <p:cNvGraphicFramePr>
            <a:graphicFrameLocks noGrp="1" noChangeAspect="1"/>
          </p:cNvGraphicFramePr>
          <p:nvPr>
            <p:ph sz="quarter" idx="3"/>
          </p:nvPr>
        </p:nvGraphicFramePr>
        <p:xfrm>
          <a:off x="2746581" y="2820527"/>
          <a:ext cx="2662070" cy="608473"/>
        </p:xfrm>
        <a:graphic>
          <a:graphicData uri="http://schemas.openxmlformats.org/presentationml/2006/ole">
            <mc:AlternateContent xmlns:mc="http://schemas.openxmlformats.org/markup-compatibility/2006">
              <mc:Choice xmlns:v="urn:schemas-microsoft-com:vml" Requires="v">
                <p:oleObj spid="_x0000_s121899" name="Equation" r:id="rId4" imgW="1054100" imgH="241300" progId="Equation.3">
                  <p:embed/>
                </p:oleObj>
              </mc:Choice>
              <mc:Fallback>
                <p:oleObj name="Equation" r:id="rId4" imgW="1054100" imgH="241300" progId="Equation.3">
                  <p:embed/>
                  <p:pic>
                    <p:nvPicPr>
                      <p:cNvPr id="717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581" y="2820527"/>
                        <a:ext cx="2662070" cy="608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7171" name="Object 12"/>
          <p:cNvGraphicFramePr>
            <a:graphicFrameLocks noChangeAspect="1"/>
          </p:cNvGraphicFramePr>
          <p:nvPr/>
        </p:nvGraphicFramePr>
        <p:xfrm>
          <a:off x="2974759" y="5862893"/>
          <a:ext cx="2229484" cy="660764"/>
        </p:xfrm>
        <a:graphic>
          <a:graphicData uri="http://schemas.openxmlformats.org/presentationml/2006/ole">
            <mc:AlternateContent xmlns:mc="http://schemas.openxmlformats.org/markup-compatibility/2006">
              <mc:Choice xmlns:v="urn:schemas-microsoft-com:vml" Requires="v">
                <p:oleObj spid="_x0000_s121900" name="Equation" r:id="rId6" imgW="812447" imgH="241195" progId="Equation.3">
                  <p:embed/>
                </p:oleObj>
              </mc:Choice>
              <mc:Fallback>
                <p:oleObj name="Equation" r:id="rId6" imgW="812447" imgH="241195" progId="Equation.3">
                  <p:embed/>
                  <p:pic>
                    <p:nvPicPr>
                      <p:cNvPr id="7171"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4759" y="5862893"/>
                        <a:ext cx="2229484" cy="66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38393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B5196C17-A462-9E4A-9A66-BBFE36B5E757}" type="slidenum">
              <a:rPr lang="en-US" altLang="x-none" sz="1198">
                <a:latin typeface="Tahoma" charset="0"/>
              </a:rPr>
              <a:pPr/>
              <a:t>16</a:t>
            </a:fld>
            <a:endParaRPr lang="en-US" altLang="x-none" sz="1198">
              <a:latin typeface="Tahoma" charset="0"/>
            </a:endParaRPr>
          </a:p>
        </p:txBody>
      </p:sp>
      <p:sp>
        <p:nvSpPr>
          <p:cNvPr id="54274" name="Rectangle 2"/>
          <p:cNvSpPr>
            <a:spLocks noGrp="1" noChangeArrowheads="1"/>
          </p:cNvSpPr>
          <p:nvPr>
            <p:ph type="title"/>
          </p:nvPr>
        </p:nvSpPr>
        <p:spPr/>
        <p:txBody>
          <a:bodyPr/>
          <a:lstStyle/>
          <a:p>
            <a:r>
              <a:rPr lang="en-US" altLang="x-none" sz="3594">
                <a:ea typeface="ＭＳ Ｐゴシック" charset="-128"/>
              </a:rPr>
              <a:t>An Example (cont.)</a:t>
            </a:r>
          </a:p>
        </p:txBody>
      </p:sp>
      <p:sp>
        <p:nvSpPr>
          <p:cNvPr id="54275" name="Rectangle 3"/>
          <p:cNvSpPr>
            <a:spLocks noGrp="1" noChangeArrowheads="1"/>
          </p:cNvSpPr>
          <p:nvPr>
            <p:ph type="body" sz="half" idx="1"/>
          </p:nvPr>
        </p:nvSpPr>
        <p:spPr>
          <a:xfrm>
            <a:off x="534527" y="1375403"/>
            <a:ext cx="8068608" cy="4872540"/>
          </a:xfrm>
        </p:spPr>
        <p:txBody>
          <a:bodyPr/>
          <a:lstStyle/>
          <a:p>
            <a:pPr>
              <a:buFont typeface="Wingdings" pitchFamily="2" charset="2"/>
              <a:buChar char="q"/>
            </a:pPr>
            <a:r>
              <a:rPr lang="en-US" altLang="x-none" sz="1996" dirty="0">
                <a:ea typeface="ＭＳ Ｐゴシック" charset="-128"/>
              </a:rPr>
              <a:t>Suppose the setup message is very small, and the total setup processing delay is 200 </a:t>
            </a:r>
            <a:r>
              <a:rPr lang="en-US" altLang="x-none" sz="1996" dirty="0" err="1">
                <a:ea typeface="ＭＳ Ｐゴシック" charset="-128"/>
              </a:rPr>
              <a:t>ms</a:t>
            </a:r>
            <a:endParaRPr lang="en-US" altLang="zh-CN" sz="1996" dirty="0">
              <a:ea typeface="宋体" charset="-122"/>
            </a:endParaRPr>
          </a:p>
          <a:p>
            <a:pPr>
              <a:buFont typeface="Courier New" panose="02070309020205020404" pitchFamily="49" charset="0"/>
              <a:buChar char="o"/>
            </a:pPr>
            <a:r>
              <a:rPr lang="en-US" altLang="x-none" sz="1996" dirty="0">
                <a:ea typeface="ＭＳ Ｐゴシック" charset="-128"/>
              </a:rPr>
              <a:t>Then the delay to transfer a message of 1 Kbits from </a:t>
            </a:r>
            <a:r>
              <a:rPr lang="en-US" altLang="zh-CN" sz="1996" dirty="0">
                <a:ea typeface="宋体" charset="-122"/>
              </a:rPr>
              <a:t>A</a:t>
            </a:r>
            <a:r>
              <a:rPr lang="en-US" altLang="x-none" sz="1996" dirty="0">
                <a:ea typeface="ＭＳ Ｐゴシック" charset="-128"/>
              </a:rPr>
              <a:t> to </a:t>
            </a:r>
            <a:r>
              <a:rPr lang="en-US" altLang="zh-CN" sz="1996" dirty="0">
                <a:ea typeface="宋体" charset="-122"/>
              </a:rPr>
              <a:t>B</a:t>
            </a:r>
            <a:r>
              <a:rPr lang="en-US" altLang="x-none" sz="1996" dirty="0">
                <a:ea typeface="ＭＳ Ｐゴシック" charset="-128"/>
              </a:rPr>
              <a:t> (from the beginning until host receives last bit) is:</a:t>
            </a:r>
          </a:p>
        </p:txBody>
      </p:sp>
      <p:graphicFrame>
        <p:nvGraphicFramePr>
          <p:cNvPr id="8194" name="Object 6"/>
          <p:cNvGraphicFramePr>
            <a:graphicFrameLocks noChangeAspect="1"/>
          </p:cNvGraphicFramePr>
          <p:nvPr/>
        </p:nvGraphicFramePr>
        <p:xfrm>
          <a:off x="2119093" y="2744468"/>
          <a:ext cx="4378155" cy="373957"/>
        </p:xfrm>
        <a:graphic>
          <a:graphicData uri="http://schemas.openxmlformats.org/presentationml/2006/ole">
            <mc:AlternateContent xmlns:mc="http://schemas.openxmlformats.org/markup-compatibility/2006">
              <mc:Choice xmlns:v="urn:schemas-microsoft-com:vml" Requires="v">
                <p:oleObj spid="_x0000_s122902" name="Equation" r:id="rId4" imgW="1993035" imgH="177723" progId="Equation.3">
                  <p:embed/>
                </p:oleObj>
              </mc:Choice>
              <mc:Fallback>
                <p:oleObj name="Equation" r:id="rId4" imgW="1993035" imgH="177723" progId="Equation.3">
                  <p:embed/>
                  <p:pic>
                    <p:nvPicPr>
                      <p:cNvPr id="81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093" y="2744468"/>
                        <a:ext cx="4378155" cy="3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4277" name="Line 10"/>
          <p:cNvSpPr>
            <a:spLocks noChangeShapeType="1"/>
          </p:cNvSpPr>
          <p:nvPr/>
        </p:nvSpPr>
        <p:spPr bwMode="auto">
          <a:xfrm flipH="1">
            <a:off x="1909930" y="3297482"/>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78" name="AutoShape 11"/>
          <p:cNvSpPr>
            <a:spLocks noChangeArrowheads="1"/>
          </p:cNvSpPr>
          <p:nvPr/>
        </p:nvSpPr>
        <p:spPr bwMode="auto">
          <a:xfrm rot="16200000" flipH="1">
            <a:off x="4146545" y="2094004"/>
            <a:ext cx="264622" cy="4699822"/>
          </a:xfrm>
          <a:prstGeom prst="parallelogram">
            <a:avLst>
              <a:gd name="adj" fmla="val 79579"/>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79" name="AutoShape 12"/>
          <p:cNvSpPr>
            <a:spLocks noChangeArrowheads="1"/>
          </p:cNvSpPr>
          <p:nvPr/>
        </p:nvSpPr>
        <p:spPr bwMode="auto">
          <a:xfrm rot="5400000">
            <a:off x="2631699" y="2802304"/>
            <a:ext cx="160042" cy="156555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0" name="AutoShape 15"/>
          <p:cNvSpPr>
            <a:spLocks noChangeArrowheads="1"/>
          </p:cNvSpPr>
          <p:nvPr/>
        </p:nvSpPr>
        <p:spPr bwMode="auto">
          <a:xfrm rot="5400000">
            <a:off x="3515888" y="2994037"/>
            <a:ext cx="1535445" cy="4699822"/>
          </a:xfrm>
          <a:prstGeom prst="parallelogram">
            <a:avLst>
              <a:gd name="adj" fmla="val 25000"/>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2396" i="1">
                <a:solidFill>
                  <a:srgbClr val="000000"/>
                </a:solidFill>
                <a:latin typeface="Arial" charset="0"/>
                <a:ea typeface="新細明體" charset="-120"/>
              </a:rPr>
              <a:t>DATA</a:t>
            </a:r>
          </a:p>
        </p:txBody>
      </p:sp>
      <p:sp>
        <p:nvSpPr>
          <p:cNvPr id="54281" name="AutoShape 18"/>
          <p:cNvSpPr>
            <a:spLocks noChangeArrowheads="1"/>
          </p:cNvSpPr>
          <p:nvPr/>
        </p:nvSpPr>
        <p:spPr bwMode="auto">
          <a:xfrm rot="16200000" flipH="1">
            <a:off x="4118815" y="3917047"/>
            <a:ext cx="320082" cy="4699822"/>
          </a:xfrm>
          <a:prstGeom prst="parallelogram">
            <a:avLst>
              <a:gd name="adj" fmla="val 80898"/>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2" name="AutoShape 20"/>
          <p:cNvSpPr>
            <a:spLocks noChangeArrowheads="1"/>
          </p:cNvSpPr>
          <p:nvPr/>
        </p:nvSpPr>
        <p:spPr bwMode="auto">
          <a:xfrm rot="5400000">
            <a:off x="5766762" y="3383048"/>
            <a:ext cx="158457" cy="156555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3" name="AutoShape 21"/>
          <p:cNvSpPr>
            <a:spLocks noChangeArrowheads="1"/>
          </p:cNvSpPr>
          <p:nvPr/>
        </p:nvSpPr>
        <p:spPr bwMode="auto">
          <a:xfrm rot="5400000">
            <a:off x="4199627" y="3124764"/>
            <a:ext cx="158457" cy="1568720"/>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4" name="Line 25"/>
          <p:cNvSpPr>
            <a:spLocks noChangeShapeType="1"/>
          </p:cNvSpPr>
          <p:nvPr/>
        </p:nvSpPr>
        <p:spPr bwMode="auto">
          <a:xfrm flipH="1">
            <a:off x="3496080" y="3294313"/>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5" name="Line 26"/>
          <p:cNvSpPr>
            <a:spLocks noChangeShapeType="1"/>
          </p:cNvSpPr>
          <p:nvPr/>
        </p:nvSpPr>
        <p:spPr bwMode="auto">
          <a:xfrm flipH="1">
            <a:off x="5036278" y="3294313"/>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6" name="Line 27"/>
          <p:cNvSpPr>
            <a:spLocks noChangeShapeType="1"/>
          </p:cNvSpPr>
          <p:nvPr/>
        </p:nvSpPr>
        <p:spPr bwMode="auto">
          <a:xfrm flipH="1">
            <a:off x="6614505" y="3276882"/>
            <a:ext cx="19015" cy="3329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7" name="Line 28"/>
          <p:cNvSpPr>
            <a:spLocks noChangeShapeType="1"/>
          </p:cNvSpPr>
          <p:nvPr/>
        </p:nvSpPr>
        <p:spPr bwMode="auto">
          <a:xfrm>
            <a:off x="1917853" y="3505059"/>
            <a:ext cx="4943845"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4288" name="Line 29"/>
          <p:cNvSpPr>
            <a:spLocks noChangeShapeType="1"/>
          </p:cNvSpPr>
          <p:nvPr/>
        </p:nvSpPr>
        <p:spPr bwMode="auto">
          <a:xfrm>
            <a:off x="6633521" y="4341710"/>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4" name="Text Box 30"/>
          <p:cNvSpPr txBox="1">
            <a:spLocks noChangeArrowheads="1"/>
          </p:cNvSpPr>
          <p:nvPr/>
        </p:nvSpPr>
        <p:spPr bwMode="auto">
          <a:xfrm>
            <a:off x="6633520" y="3744329"/>
            <a:ext cx="824265"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 + 200</a:t>
            </a:r>
          </a:p>
        </p:txBody>
      </p:sp>
      <p:sp>
        <p:nvSpPr>
          <p:cNvPr id="54290" name="Line 31"/>
          <p:cNvSpPr>
            <a:spLocks noChangeShapeType="1"/>
          </p:cNvSpPr>
          <p:nvPr/>
        </p:nvSpPr>
        <p:spPr bwMode="auto">
          <a:xfrm>
            <a:off x="1917853" y="4569887"/>
            <a:ext cx="4943845"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6" name="Text Box 32"/>
          <p:cNvSpPr txBox="1">
            <a:spLocks noChangeArrowheads="1"/>
          </p:cNvSpPr>
          <p:nvPr/>
        </p:nvSpPr>
        <p:spPr bwMode="auto">
          <a:xfrm>
            <a:off x="6652535" y="4265650"/>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a:t>
            </a:r>
          </a:p>
        </p:txBody>
      </p:sp>
      <p:sp>
        <p:nvSpPr>
          <p:cNvPr id="54292" name="Line 33"/>
          <p:cNvSpPr>
            <a:spLocks noChangeShapeType="1"/>
          </p:cNvSpPr>
          <p:nvPr/>
        </p:nvSpPr>
        <p:spPr bwMode="auto">
          <a:xfrm>
            <a:off x="6633521" y="4950183"/>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8" name="Text Box 34"/>
          <p:cNvSpPr txBox="1">
            <a:spLocks noChangeArrowheads="1"/>
          </p:cNvSpPr>
          <p:nvPr/>
        </p:nvSpPr>
        <p:spPr bwMode="auto">
          <a:xfrm>
            <a:off x="6652535" y="4569887"/>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a:t>
            </a:r>
          </a:p>
        </p:txBody>
      </p:sp>
      <p:sp>
        <p:nvSpPr>
          <p:cNvPr id="54294" name="Line 35"/>
          <p:cNvSpPr>
            <a:spLocks noChangeShapeType="1"/>
          </p:cNvSpPr>
          <p:nvPr/>
        </p:nvSpPr>
        <p:spPr bwMode="auto">
          <a:xfrm>
            <a:off x="6633521" y="6091070"/>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500" name="Text Box 36"/>
          <p:cNvSpPr txBox="1">
            <a:spLocks noChangeArrowheads="1"/>
          </p:cNvSpPr>
          <p:nvPr/>
        </p:nvSpPr>
        <p:spPr bwMode="auto">
          <a:xfrm>
            <a:off x="6639859" y="5330479"/>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70</a:t>
            </a:r>
          </a:p>
        </p:txBody>
      </p:sp>
    </p:spTree>
    <p:extLst>
      <p:ext uri="{BB962C8B-B14F-4D97-AF65-F5344CB8AC3E}">
        <p14:creationId xmlns:p14="http://schemas.microsoft.com/office/powerpoint/2010/main" val="218176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85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94" grpId="0"/>
      <p:bldP spid="318496" grpId="0"/>
      <p:bldP spid="318498" grpId="0"/>
      <p:bldP spid="3185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38FEDBB-C540-474D-83C0-283D5A0BFC9F}" type="slidenum">
              <a:rPr lang="en-US" altLang="x-none" sz="1198">
                <a:latin typeface="Tahoma" charset="0"/>
              </a:rPr>
              <a:pPr/>
              <a:t>17</a:t>
            </a:fld>
            <a:endParaRPr lang="en-US" altLang="x-none" sz="1198">
              <a:latin typeface="Tahoma" charset="0"/>
            </a:endParaRPr>
          </a:p>
        </p:txBody>
      </p:sp>
      <p:sp>
        <p:nvSpPr>
          <p:cNvPr id="48130" name="Rectangle 4"/>
          <p:cNvSpPr>
            <a:spLocks noChangeArrowheads="1"/>
          </p:cNvSpPr>
          <p:nvPr/>
        </p:nvSpPr>
        <p:spPr bwMode="auto">
          <a:xfrm>
            <a:off x="388747" y="266207"/>
            <a:ext cx="8201712"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795" u="sng">
                <a:solidFill>
                  <a:schemeClr val="accent2"/>
                </a:solidFill>
              </a:rPr>
              <a:t>Delay Calculation in Circuit Switched Networks</a:t>
            </a:r>
            <a:endParaRPr lang="en-US" altLang="x-none" sz="3194" u="sng">
              <a:solidFill>
                <a:schemeClr val="accent2"/>
              </a:solidFill>
            </a:endParaRPr>
          </a:p>
        </p:txBody>
      </p:sp>
      <p:sp>
        <p:nvSpPr>
          <p:cNvPr id="48131" name="Rectangle 6"/>
          <p:cNvSpPr>
            <a:spLocks noChangeArrowheads="1"/>
          </p:cNvSpPr>
          <p:nvPr/>
        </p:nvSpPr>
        <p:spPr bwMode="auto">
          <a:xfrm>
            <a:off x="616924" y="3124763"/>
            <a:ext cx="4145224" cy="18254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Propagation delay:</a:t>
            </a:r>
          </a:p>
          <a:p>
            <a:pPr algn="l">
              <a:spcBef>
                <a:spcPct val="20000"/>
              </a:spcBef>
              <a:buClr>
                <a:schemeClr val="accent2"/>
              </a:buClr>
              <a:buSzPct val="85000"/>
              <a:buFont typeface="Courier New" panose="02070309020205020404" pitchFamily="49" charset="0"/>
              <a:buChar char="o"/>
            </a:pPr>
            <a:r>
              <a:rPr lang="en-US" altLang="x-none" sz="2396" dirty="0"/>
              <a:t>d = length of physical link</a:t>
            </a:r>
          </a:p>
          <a:p>
            <a:pPr algn="l">
              <a:spcBef>
                <a:spcPct val="20000"/>
              </a:spcBef>
              <a:buClr>
                <a:schemeClr val="accent2"/>
              </a:buClr>
              <a:buSzPct val="85000"/>
              <a:buFont typeface="Courier New" panose="02070309020205020404" pitchFamily="49" charset="0"/>
              <a:buChar char="o"/>
            </a:pPr>
            <a:r>
              <a:rPr lang="en-US" altLang="x-none" sz="2396" dirty="0"/>
              <a:t>s = propagation speed in medium (~2x10</a:t>
            </a:r>
            <a:r>
              <a:rPr lang="en-US" altLang="x-none" sz="2396" baseline="30000" dirty="0"/>
              <a:t>5</a:t>
            </a:r>
            <a:r>
              <a:rPr lang="en-US" altLang="x-none" sz="2396" dirty="0"/>
              <a:t> km/sec)</a:t>
            </a:r>
          </a:p>
        </p:txBody>
      </p:sp>
      <p:sp>
        <p:nvSpPr>
          <p:cNvPr id="48132" name="Rectangle 62"/>
          <p:cNvSpPr>
            <a:spLocks noChangeArrowheads="1"/>
          </p:cNvSpPr>
          <p:nvPr/>
        </p:nvSpPr>
        <p:spPr bwMode="auto">
          <a:xfrm>
            <a:off x="388747" y="1527521"/>
            <a:ext cx="4487490" cy="119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marL="342283" indent="-342283">
              <a:spcBef>
                <a:spcPct val="20000"/>
              </a:spcBef>
              <a:buClr>
                <a:schemeClr val="accent2"/>
              </a:buClr>
              <a:buSzPct val="85000"/>
              <a:buFont typeface="Wingdings" pitchFamily="2" charset="2"/>
              <a:buChar char="q"/>
            </a:pPr>
            <a:r>
              <a:rPr lang="en-US" altLang="x-none" sz="2396" dirty="0">
                <a:solidFill>
                  <a:srgbClr val="FF0000"/>
                </a:solidFill>
              </a:rPr>
              <a:t> Propagation delay</a:t>
            </a:r>
            <a:r>
              <a:rPr lang="en-US" altLang="x-none" sz="2396" dirty="0"/>
              <a:t>: delay for the first bit to go from </a:t>
            </a:r>
            <a:r>
              <a:rPr lang="en-US" altLang="zh-CN" sz="2396" dirty="0">
                <a:ea typeface="宋体" charset="-122"/>
              </a:rPr>
              <a:t>a </a:t>
            </a:r>
            <a:r>
              <a:rPr lang="en-US" altLang="x-none" sz="2396" dirty="0"/>
              <a:t>source to </a:t>
            </a:r>
            <a:r>
              <a:rPr lang="en-US" altLang="zh-CN" sz="2396" dirty="0">
                <a:ea typeface="宋体" charset="-122"/>
              </a:rPr>
              <a:t>a </a:t>
            </a:r>
            <a:r>
              <a:rPr lang="en-US" altLang="x-none" sz="2396" dirty="0"/>
              <a:t>destination</a:t>
            </a:r>
          </a:p>
        </p:txBody>
      </p:sp>
      <p:sp>
        <p:nvSpPr>
          <p:cNvPr id="48133" name="AutoShape 64"/>
          <p:cNvSpPr>
            <a:spLocks noChangeArrowheads="1"/>
          </p:cNvSpPr>
          <p:nvPr/>
        </p:nvSpPr>
        <p:spPr bwMode="auto">
          <a:xfrm rot="5400000">
            <a:off x="5460149" y="3238061"/>
            <a:ext cx="1766791" cy="1388079"/>
          </a:xfrm>
          <a:prstGeom prst="parallelogram">
            <a:avLst>
              <a:gd name="adj" fmla="val 31821"/>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CN" sz="1996" i="1">
                <a:solidFill>
                  <a:srgbClr val="000000"/>
                </a:solidFill>
                <a:latin typeface="Arial" charset="0"/>
                <a:ea typeface="新細明體" charset="-120"/>
              </a:rPr>
              <a:t>DATA</a:t>
            </a:r>
            <a:endParaRPr lang="en-US" altLang="zh-TW" sz="1996" i="1">
              <a:solidFill>
                <a:srgbClr val="000000"/>
              </a:solidFill>
              <a:latin typeface="Arial" charset="0"/>
              <a:ea typeface="新細明體" charset="-120"/>
            </a:endParaRPr>
          </a:p>
        </p:txBody>
      </p:sp>
      <p:sp>
        <p:nvSpPr>
          <p:cNvPr id="48134" name="Line 66"/>
          <p:cNvSpPr>
            <a:spLocks noChangeShapeType="1"/>
          </p:cNvSpPr>
          <p:nvPr/>
        </p:nvSpPr>
        <p:spPr bwMode="auto">
          <a:xfrm>
            <a:off x="5649505" y="3048704"/>
            <a:ext cx="197753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48135" name="Line 67"/>
          <p:cNvSpPr>
            <a:spLocks noChangeShapeType="1"/>
          </p:cNvSpPr>
          <p:nvPr/>
        </p:nvSpPr>
        <p:spPr bwMode="auto">
          <a:xfrm>
            <a:off x="7018569" y="3505059"/>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48136" name="Line 68"/>
          <p:cNvSpPr>
            <a:spLocks noChangeShapeType="1"/>
          </p:cNvSpPr>
          <p:nvPr/>
        </p:nvSpPr>
        <p:spPr bwMode="auto">
          <a:xfrm>
            <a:off x="7018569" y="4798065"/>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79882" name="Rectangle 70"/>
          <p:cNvSpPr>
            <a:spLocks noChangeArrowheads="1"/>
          </p:cNvSpPr>
          <p:nvPr/>
        </p:nvSpPr>
        <p:spPr bwMode="auto">
          <a:xfrm>
            <a:off x="7058184" y="3096241"/>
            <a:ext cx="2039335"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996"/>
              <a:t>prop. delay: d/s</a:t>
            </a:r>
          </a:p>
        </p:txBody>
      </p:sp>
    </p:spTree>
    <p:extLst>
      <p:ext uri="{BB962C8B-B14F-4D97-AF65-F5344CB8AC3E}">
        <p14:creationId xmlns:p14="http://schemas.microsoft.com/office/powerpoint/2010/main" val="3662585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5BA3F4B8-9937-7240-96ED-C7D23C8DD091}" type="slidenum">
              <a:rPr lang="en-US" altLang="x-none" sz="1198">
                <a:latin typeface="Tahoma" charset="0"/>
              </a:rPr>
              <a:pPr/>
              <a:t>18</a:t>
            </a:fld>
            <a:endParaRPr lang="en-US" altLang="x-none" sz="1198">
              <a:latin typeface="Tahoma" charset="0"/>
            </a:endParaRPr>
          </a:p>
        </p:txBody>
      </p:sp>
      <p:sp>
        <p:nvSpPr>
          <p:cNvPr id="50178" name="Rectangle 4"/>
          <p:cNvSpPr>
            <a:spLocks noChangeArrowheads="1"/>
          </p:cNvSpPr>
          <p:nvPr/>
        </p:nvSpPr>
        <p:spPr bwMode="auto">
          <a:xfrm>
            <a:off x="477482" y="266207"/>
            <a:ext cx="8201712"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795" u="sng">
                <a:solidFill>
                  <a:schemeClr val="accent2"/>
                </a:solidFill>
              </a:rPr>
              <a:t>Delay Calculation in Circuit Switched Networks</a:t>
            </a:r>
            <a:endParaRPr lang="en-US" altLang="x-none" sz="3194" u="sng">
              <a:solidFill>
                <a:schemeClr val="accent2"/>
              </a:solidFill>
            </a:endParaRPr>
          </a:p>
        </p:txBody>
      </p:sp>
      <p:sp>
        <p:nvSpPr>
          <p:cNvPr id="50179" name="Rectangle 5"/>
          <p:cNvSpPr>
            <a:spLocks noChangeArrowheads="1"/>
          </p:cNvSpPr>
          <p:nvPr/>
        </p:nvSpPr>
        <p:spPr bwMode="auto">
          <a:xfrm>
            <a:off x="692983" y="3124763"/>
            <a:ext cx="4107194" cy="19204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Transmission delay:</a:t>
            </a:r>
          </a:p>
          <a:p>
            <a:pPr algn="l">
              <a:spcBef>
                <a:spcPct val="20000"/>
              </a:spcBef>
              <a:buClr>
                <a:schemeClr val="accent2"/>
              </a:buClr>
              <a:buSzPct val="85000"/>
              <a:buFont typeface="Courier New" panose="02070309020205020404" pitchFamily="49" charset="0"/>
              <a:buChar char="o"/>
            </a:pPr>
            <a:r>
              <a:rPr lang="en-US" altLang="x-none" sz="2396" dirty="0"/>
              <a:t>R = reserved bandwidth (bps)</a:t>
            </a:r>
          </a:p>
          <a:p>
            <a:pPr algn="l">
              <a:spcBef>
                <a:spcPct val="20000"/>
              </a:spcBef>
              <a:buClr>
                <a:schemeClr val="accent2"/>
              </a:buClr>
              <a:buSzPct val="85000"/>
              <a:buFont typeface="Courier New" panose="02070309020205020404" pitchFamily="49" charset="0"/>
              <a:buChar char="o"/>
            </a:pPr>
            <a:r>
              <a:rPr lang="en-US" altLang="x-none" sz="2396" dirty="0"/>
              <a:t>L = message length (bits)</a:t>
            </a:r>
          </a:p>
        </p:txBody>
      </p:sp>
      <p:sp>
        <p:nvSpPr>
          <p:cNvPr id="50180" name="AutoShape 64"/>
          <p:cNvSpPr>
            <a:spLocks noChangeArrowheads="1"/>
          </p:cNvSpPr>
          <p:nvPr/>
        </p:nvSpPr>
        <p:spPr bwMode="auto">
          <a:xfrm rot="5400000">
            <a:off x="5295354" y="3618357"/>
            <a:ext cx="1766791" cy="1388079"/>
          </a:xfrm>
          <a:prstGeom prst="parallelogram">
            <a:avLst>
              <a:gd name="adj" fmla="val 31821"/>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CN" sz="1996" i="1">
                <a:solidFill>
                  <a:srgbClr val="000000"/>
                </a:solidFill>
                <a:latin typeface="Arial" charset="0"/>
                <a:ea typeface="新細明體" charset="-120"/>
              </a:rPr>
              <a:t>DATA</a:t>
            </a:r>
            <a:endParaRPr lang="en-US" altLang="zh-TW" sz="1996" i="1">
              <a:solidFill>
                <a:srgbClr val="000000"/>
              </a:solidFill>
              <a:latin typeface="Arial" charset="0"/>
              <a:ea typeface="新細明體" charset="-120"/>
            </a:endParaRPr>
          </a:p>
        </p:txBody>
      </p:sp>
      <p:sp>
        <p:nvSpPr>
          <p:cNvPr id="50181" name="Line 66"/>
          <p:cNvSpPr>
            <a:spLocks noChangeShapeType="1"/>
          </p:cNvSpPr>
          <p:nvPr/>
        </p:nvSpPr>
        <p:spPr bwMode="auto">
          <a:xfrm>
            <a:off x="5484710" y="3429000"/>
            <a:ext cx="197753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2" name="Line 67"/>
          <p:cNvSpPr>
            <a:spLocks noChangeShapeType="1"/>
          </p:cNvSpPr>
          <p:nvPr/>
        </p:nvSpPr>
        <p:spPr bwMode="auto">
          <a:xfrm>
            <a:off x="6853775" y="3885355"/>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3" name="Line 68"/>
          <p:cNvSpPr>
            <a:spLocks noChangeShapeType="1"/>
          </p:cNvSpPr>
          <p:nvPr/>
        </p:nvSpPr>
        <p:spPr bwMode="auto">
          <a:xfrm>
            <a:off x="6853775" y="5178360"/>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4" name="Rectangle 70"/>
          <p:cNvSpPr>
            <a:spLocks noChangeArrowheads="1"/>
          </p:cNvSpPr>
          <p:nvPr/>
        </p:nvSpPr>
        <p:spPr bwMode="auto">
          <a:xfrm>
            <a:off x="6893390" y="3476538"/>
            <a:ext cx="586289" cy="39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t>d/s</a:t>
            </a:r>
          </a:p>
        </p:txBody>
      </p:sp>
      <p:sp>
        <p:nvSpPr>
          <p:cNvPr id="79883" name="Rectangle 71"/>
          <p:cNvSpPr>
            <a:spLocks noChangeArrowheads="1"/>
          </p:cNvSpPr>
          <p:nvPr/>
        </p:nvSpPr>
        <p:spPr bwMode="auto">
          <a:xfrm>
            <a:off x="6788809" y="4341710"/>
            <a:ext cx="2353079"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996">
                <a:ea typeface="宋体" charset="-122"/>
              </a:rPr>
              <a:t>trans. delay = L/R</a:t>
            </a:r>
            <a:endParaRPr lang="en-US" altLang="x-none" sz="1996"/>
          </a:p>
        </p:txBody>
      </p:sp>
      <p:sp>
        <p:nvSpPr>
          <p:cNvPr id="50186" name="Rectangle 62"/>
          <p:cNvSpPr>
            <a:spLocks noChangeArrowheads="1"/>
          </p:cNvSpPr>
          <p:nvPr/>
        </p:nvSpPr>
        <p:spPr bwMode="auto">
          <a:xfrm>
            <a:off x="540865" y="1679639"/>
            <a:ext cx="4107194" cy="119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marL="342283" indent="-342283">
              <a:spcBef>
                <a:spcPct val="20000"/>
              </a:spcBef>
              <a:buClr>
                <a:schemeClr val="accent2"/>
              </a:buClr>
              <a:buSzPct val="85000"/>
              <a:buFont typeface="Wingdings" pitchFamily="2" charset="2"/>
              <a:buChar char="q"/>
            </a:pPr>
            <a:r>
              <a:rPr lang="en-US" altLang="x-none" sz="2396" dirty="0">
                <a:solidFill>
                  <a:srgbClr val="FF0000"/>
                </a:solidFill>
              </a:rPr>
              <a:t> Transmission delay</a:t>
            </a:r>
            <a:r>
              <a:rPr lang="en-US" altLang="x-none" sz="2396" dirty="0"/>
              <a:t>: time to pump data onto link at </a:t>
            </a:r>
            <a:r>
              <a:rPr lang="en-US" altLang="x-none" sz="2396" i="1" dirty="0">
                <a:solidFill>
                  <a:schemeClr val="accent2"/>
                </a:solidFill>
              </a:rPr>
              <a:t>line  </a:t>
            </a:r>
            <a:r>
              <a:rPr lang="en-US" altLang="x-none" sz="2396" dirty="0"/>
              <a:t>rate</a:t>
            </a:r>
          </a:p>
        </p:txBody>
      </p:sp>
    </p:spTree>
    <p:extLst>
      <p:ext uri="{BB962C8B-B14F-4D97-AF65-F5344CB8AC3E}">
        <p14:creationId xmlns:p14="http://schemas.microsoft.com/office/powerpoint/2010/main" val="2029313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9D5C36BD-E36E-914D-BBE4-DA7AD5AF1823}" type="slidenum">
              <a:rPr lang="en-US" altLang="x-none" sz="1198">
                <a:latin typeface="Tahoma" charset="0"/>
              </a:rPr>
              <a:pPr/>
              <a:t>19</a:t>
            </a:fld>
            <a:endParaRPr lang="en-US" altLang="x-none" sz="1198">
              <a:latin typeface="Tahoma" charset="0"/>
            </a:endParaRPr>
          </a:p>
        </p:txBody>
      </p:sp>
      <p:sp>
        <p:nvSpPr>
          <p:cNvPr id="52226" name="Rectangle 2"/>
          <p:cNvSpPr>
            <a:spLocks noGrp="1" noChangeArrowheads="1"/>
          </p:cNvSpPr>
          <p:nvPr>
            <p:ph type="title"/>
          </p:nvPr>
        </p:nvSpPr>
        <p:spPr/>
        <p:txBody>
          <a:bodyPr/>
          <a:lstStyle/>
          <a:p>
            <a:r>
              <a:rPr lang="en-US" altLang="x-none" sz="3594">
                <a:ea typeface="ＭＳ Ｐゴシック" charset="-128"/>
              </a:rPr>
              <a:t>An Example</a:t>
            </a:r>
          </a:p>
        </p:txBody>
      </p:sp>
      <p:sp>
        <p:nvSpPr>
          <p:cNvPr id="52227" name="Rectangle 3"/>
          <p:cNvSpPr>
            <a:spLocks noGrp="1" noChangeArrowheads="1"/>
          </p:cNvSpPr>
          <p:nvPr>
            <p:ph type="body" sz="half" idx="1"/>
          </p:nvPr>
        </p:nvSpPr>
        <p:spPr>
          <a:xfrm>
            <a:off x="534527" y="1600412"/>
            <a:ext cx="8068608" cy="4647531"/>
          </a:xfrm>
        </p:spPr>
        <p:txBody>
          <a:bodyPr/>
          <a:lstStyle/>
          <a:p>
            <a:pPr>
              <a:buFont typeface="Wingdings" pitchFamily="2" charset="2"/>
              <a:buChar char="q"/>
            </a:pPr>
            <a:r>
              <a:rPr lang="en-US" altLang="x-none" sz="2396" dirty="0">
                <a:ea typeface="ＭＳ Ｐゴシック" charset="-128"/>
              </a:rPr>
              <a:t>Propagation delay</a:t>
            </a:r>
          </a:p>
          <a:p>
            <a:pPr lvl="1">
              <a:buFont typeface="Courier New" panose="02070309020205020404" pitchFamily="49" charset="0"/>
              <a:buChar char="o"/>
            </a:pPr>
            <a:r>
              <a:rPr lang="en-US" altLang="x-none" sz="1996" dirty="0">
                <a:ea typeface="ＭＳ Ｐゴシック" charset="-128"/>
              </a:rPr>
              <a:t>suppose the distance between </a:t>
            </a:r>
            <a:r>
              <a:rPr lang="en-US" altLang="zh-CN" sz="1996" dirty="0">
                <a:ea typeface="宋体" charset="-122"/>
              </a:rPr>
              <a:t>A</a:t>
            </a:r>
            <a:r>
              <a:rPr lang="en-US" altLang="x-none" sz="1996" dirty="0">
                <a:ea typeface="ＭＳ Ｐゴシック" charset="-128"/>
              </a:rPr>
              <a:t> and </a:t>
            </a:r>
            <a:r>
              <a:rPr lang="en-US" altLang="zh-CN" sz="1996" dirty="0">
                <a:ea typeface="宋体" charset="-122"/>
              </a:rPr>
              <a:t>B</a:t>
            </a:r>
            <a:r>
              <a:rPr lang="en-US" altLang="x-none" sz="1996" dirty="0">
                <a:ea typeface="ＭＳ Ｐゴシック" charset="-128"/>
              </a:rPr>
              <a:t> is 4000 km, then one-way propagation delay is:</a:t>
            </a:r>
          </a:p>
          <a:p>
            <a:endParaRPr lang="en-US" altLang="x-none" sz="2396" dirty="0">
              <a:ea typeface="ＭＳ Ｐゴシック" charset="-128"/>
            </a:endParaRPr>
          </a:p>
          <a:p>
            <a:endParaRPr lang="en-US" altLang="zh-CN" sz="2396" dirty="0">
              <a:ea typeface="宋体" charset="-122"/>
            </a:endParaRPr>
          </a:p>
          <a:p>
            <a:pPr>
              <a:buFont typeface="Wingdings" pitchFamily="2" charset="2"/>
              <a:buChar char="q"/>
            </a:pPr>
            <a:r>
              <a:rPr lang="en-US" altLang="x-none" sz="2396" dirty="0">
                <a:ea typeface="ＭＳ Ｐゴシック" charset="-128"/>
              </a:rPr>
              <a:t>Transmission delay</a:t>
            </a:r>
          </a:p>
          <a:p>
            <a:pPr lvl="1">
              <a:buFont typeface="Courier New" panose="02070309020205020404" pitchFamily="49" charset="0"/>
              <a:buChar char="o"/>
            </a:pPr>
            <a:r>
              <a:rPr lang="en-US" altLang="x-none" sz="1996" dirty="0">
                <a:ea typeface="ＭＳ Ｐゴシック" charset="-128"/>
              </a:rPr>
              <a:t>suppose your </a:t>
            </a:r>
            <a:r>
              <a:rPr lang="en-US" altLang="x-none" sz="1996" dirty="0" err="1">
                <a:ea typeface="ＭＳ Ｐゴシック" charset="-128"/>
              </a:rPr>
              <a:t>iphone</a:t>
            </a:r>
            <a:r>
              <a:rPr lang="en-US" altLang="x-none" sz="1996" dirty="0">
                <a:ea typeface="ＭＳ Ｐゴシック" charset="-128"/>
              </a:rPr>
              <a:t> reserves a one-slot HSCSD channel</a:t>
            </a:r>
          </a:p>
          <a:p>
            <a:pPr lvl="2"/>
            <a:r>
              <a:rPr lang="en-US" altLang="x-none" sz="1797" dirty="0">
                <a:ea typeface="ＭＳ Ｐゴシック" charset="-128"/>
              </a:rPr>
              <a:t>each HSCSD frame can transmit about 115 kbps</a:t>
            </a:r>
          </a:p>
          <a:p>
            <a:pPr lvl="2"/>
            <a:r>
              <a:rPr lang="en-US" altLang="x-none" sz="1797" dirty="0">
                <a:ea typeface="ＭＳ Ｐゴシック" charset="-128"/>
              </a:rPr>
              <a:t>a frame is divided into 8 slots</a:t>
            </a:r>
          </a:p>
          <a:p>
            <a:pPr lvl="1">
              <a:buFont typeface="Courier New" panose="02070309020205020404" pitchFamily="49" charset="0"/>
              <a:buChar char="o"/>
            </a:pPr>
            <a:r>
              <a:rPr lang="en-US" altLang="x-none" sz="1996" dirty="0">
                <a:ea typeface="ＭＳ Ｐゴシック" charset="-128"/>
              </a:rPr>
              <a:t>then the transmission delay of using one reserved slot for a message of 1 Kbits:</a:t>
            </a:r>
          </a:p>
        </p:txBody>
      </p:sp>
      <p:graphicFrame>
        <p:nvGraphicFramePr>
          <p:cNvPr id="7170" name="Object 9"/>
          <p:cNvGraphicFramePr>
            <a:graphicFrameLocks noGrp="1" noChangeAspect="1"/>
          </p:cNvGraphicFramePr>
          <p:nvPr>
            <p:ph sz="quarter" idx="3"/>
          </p:nvPr>
        </p:nvGraphicFramePr>
        <p:xfrm>
          <a:off x="2746581" y="2820527"/>
          <a:ext cx="2662070" cy="608473"/>
        </p:xfrm>
        <a:graphic>
          <a:graphicData uri="http://schemas.openxmlformats.org/presentationml/2006/ole">
            <mc:AlternateContent xmlns:mc="http://schemas.openxmlformats.org/markup-compatibility/2006">
              <mc:Choice xmlns:v="urn:schemas-microsoft-com:vml" Requires="v">
                <p:oleObj spid="_x0000_s119853" name="Equation" r:id="rId4" imgW="1054100" imgH="241300" progId="Equation.3">
                  <p:embed/>
                </p:oleObj>
              </mc:Choice>
              <mc:Fallback>
                <p:oleObj name="Equation" r:id="rId4" imgW="1054100" imgH="241300" progId="Equation.3">
                  <p:embed/>
                  <p:pic>
                    <p:nvPicPr>
                      <p:cNvPr id="717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581" y="2820527"/>
                        <a:ext cx="2662070" cy="608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7171" name="Object 12"/>
          <p:cNvGraphicFramePr>
            <a:graphicFrameLocks noChangeAspect="1"/>
          </p:cNvGraphicFramePr>
          <p:nvPr/>
        </p:nvGraphicFramePr>
        <p:xfrm>
          <a:off x="2974759" y="5862893"/>
          <a:ext cx="2229484" cy="660764"/>
        </p:xfrm>
        <a:graphic>
          <a:graphicData uri="http://schemas.openxmlformats.org/presentationml/2006/ole">
            <mc:AlternateContent xmlns:mc="http://schemas.openxmlformats.org/markup-compatibility/2006">
              <mc:Choice xmlns:v="urn:schemas-microsoft-com:vml" Requires="v">
                <p:oleObj spid="_x0000_s119854" name="Equation" r:id="rId6" imgW="812447" imgH="241195" progId="Equation.3">
                  <p:embed/>
                </p:oleObj>
              </mc:Choice>
              <mc:Fallback>
                <p:oleObj name="Equation" r:id="rId6" imgW="812447" imgH="241195" progId="Equation.3">
                  <p:embed/>
                  <p:pic>
                    <p:nvPicPr>
                      <p:cNvPr id="7171"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4759" y="5862893"/>
                        <a:ext cx="2229484" cy="66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26096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4931E3-3BF1-1046-98B2-A0910A46CFF0}" type="slidenum">
              <a:rPr lang="en-US" altLang="x-none" sz="1200">
                <a:latin typeface="Tahoma" charset="0"/>
              </a:rPr>
              <a:pPr>
                <a:spcBef>
                  <a:spcPct val="0"/>
                </a:spcBef>
                <a:buClrTx/>
                <a:buSzTx/>
                <a:buFontTx/>
                <a:buNone/>
              </a:pPr>
              <a:t>2</a:t>
            </a:fld>
            <a:endParaRPr lang="en-US" altLang="x-none" sz="1200">
              <a:latin typeface="Tahoma" charset="0"/>
            </a:endParaRPr>
          </a:p>
        </p:txBody>
      </p:sp>
      <p:sp>
        <p:nvSpPr>
          <p:cNvPr id="31746"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31747"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0033CC"/>
              </a:buClr>
              <a:buFont typeface="Wingdings" charset="2"/>
              <a:buChar char="q"/>
            </a:pPr>
            <a:r>
              <a:rPr lang="en-US" altLang="x-none" dirty="0"/>
              <a:t>Admin. and recap</a:t>
            </a:r>
          </a:p>
          <a:p>
            <a:pPr>
              <a:buClr>
                <a:srgbClr val="0033CC"/>
              </a:buClr>
              <a:buFont typeface="Wingdings" charset="2"/>
              <a:buChar char="q"/>
            </a:pPr>
            <a:r>
              <a:rPr lang="en-US" altLang="x-none" dirty="0"/>
              <a:t>A taxonomy of communication networks</a:t>
            </a:r>
          </a:p>
          <a:p>
            <a:pPr>
              <a:buClr>
                <a:srgbClr val="0033CC"/>
              </a:buClr>
              <a:buFont typeface="Wingdings" charset="2"/>
              <a:buChar char="q"/>
            </a:pPr>
            <a:r>
              <a:rPr lang="en-US" altLang="x-none" dirty="0"/>
              <a:t>Layered network architecture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B5196C17-A462-9E4A-9A66-BBFE36B5E757}" type="slidenum">
              <a:rPr lang="en-US" altLang="x-none" sz="1198">
                <a:latin typeface="Tahoma" charset="0"/>
              </a:rPr>
              <a:pPr/>
              <a:t>20</a:t>
            </a:fld>
            <a:endParaRPr lang="en-US" altLang="x-none" sz="1198">
              <a:latin typeface="Tahoma" charset="0"/>
            </a:endParaRPr>
          </a:p>
        </p:txBody>
      </p:sp>
      <p:sp>
        <p:nvSpPr>
          <p:cNvPr id="54274" name="Rectangle 2"/>
          <p:cNvSpPr>
            <a:spLocks noGrp="1" noChangeArrowheads="1"/>
          </p:cNvSpPr>
          <p:nvPr>
            <p:ph type="title"/>
          </p:nvPr>
        </p:nvSpPr>
        <p:spPr/>
        <p:txBody>
          <a:bodyPr/>
          <a:lstStyle/>
          <a:p>
            <a:r>
              <a:rPr lang="en-US" altLang="x-none" sz="3594">
                <a:ea typeface="ＭＳ Ｐゴシック" charset="-128"/>
              </a:rPr>
              <a:t>An Example (cont.)</a:t>
            </a:r>
          </a:p>
        </p:txBody>
      </p:sp>
      <p:sp>
        <p:nvSpPr>
          <p:cNvPr id="54275" name="Rectangle 3"/>
          <p:cNvSpPr>
            <a:spLocks noGrp="1" noChangeArrowheads="1"/>
          </p:cNvSpPr>
          <p:nvPr>
            <p:ph type="body" sz="half" idx="1"/>
          </p:nvPr>
        </p:nvSpPr>
        <p:spPr>
          <a:xfrm>
            <a:off x="534527" y="1375403"/>
            <a:ext cx="8068608" cy="4872540"/>
          </a:xfrm>
        </p:spPr>
        <p:txBody>
          <a:bodyPr/>
          <a:lstStyle/>
          <a:p>
            <a:pPr>
              <a:buFont typeface="Wingdings" pitchFamily="2" charset="2"/>
              <a:buChar char="q"/>
            </a:pPr>
            <a:r>
              <a:rPr lang="en-US" altLang="x-none" sz="1996" dirty="0">
                <a:ea typeface="ＭＳ Ｐゴシック" charset="-128"/>
              </a:rPr>
              <a:t>Suppose the setup message is very small, and the total setup processing delay is 200 </a:t>
            </a:r>
            <a:r>
              <a:rPr lang="en-US" altLang="x-none" sz="1996" dirty="0" err="1">
                <a:ea typeface="ＭＳ Ｐゴシック" charset="-128"/>
              </a:rPr>
              <a:t>ms</a:t>
            </a:r>
            <a:endParaRPr lang="en-US" altLang="zh-CN" sz="1996" dirty="0">
              <a:ea typeface="宋体" charset="-122"/>
            </a:endParaRPr>
          </a:p>
          <a:p>
            <a:pPr>
              <a:buFont typeface="Courier New" panose="02070309020205020404" pitchFamily="49" charset="0"/>
              <a:buChar char="o"/>
            </a:pPr>
            <a:r>
              <a:rPr lang="en-US" altLang="x-none" sz="1996" dirty="0">
                <a:ea typeface="ＭＳ Ｐゴシック" charset="-128"/>
              </a:rPr>
              <a:t>Then the delay to transfer a message of 1 Kbits from </a:t>
            </a:r>
            <a:r>
              <a:rPr lang="en-US" altLang="zh-CN" sz="1996" dirty="0">
                <a:ea typeface="宋体" charset="-122"/>
              </a:rPr>
              <a:t>A</a:t>
            </a:r>
            <a:r>
              <a:rPr lang="en-US" altLang="x-none" sz="1996" dirty="0">
                <a:ea typeface="ＭＳ Ｐゴシック" charset="-128"/>
              </a:rPr>
              <a:t> to </a:t>
            </a:r>
            <a:r>
              <a:rPr lang="en-US" altLang="zh-CN" sz="1996" dirty="0">
                <a:ea typeface="宋体" charset="-122"/>
              </a:rPr>
              <a:t>B</a:t>
            </a:r>
            <a:r>
              <a:rPr lang="en-US" altLang="x-none" sz="1996" dirty="0">
                <a:ea typeface="ＭＳ Ｐゴシック" charset="-128"/>
              </a:rPr>
              <a:t> (from the beginning until host receives last bit) is:</a:t>
            </a:r>
          </a:p>
        </p:txBody>
      </p:sp>
      <p:graphicFrame>
        <p:nvGraphicFramePr>
          <p:cNvPr id="8194" name="Object 6"/>
          <p:cNvGraphicFramePr>
            <a:graphicFrameLocks noChangeAspect="1"/>
          </p:cNvGraphicFramePr>
          <p:nvPr/>
        </p:nvGraphicFramePr>
        <p:xfrm>
          <a:off x="2119093" y="2744468"/>
          <a:ext cx="4378155" cy="373957"/>
        </p:xfrm>
        <a:graphic>
          <a:graphicData uri="http://schemas.openxmlformats.org/presentationml/2006/ole">
            <mc:AlternateContent xmlns:mc="http://schemas.openxmlformats.org/markup-compatibility/2006">
              <mc:Choice xmlns:v="urn:schemas-microsoft-com:vml" Requires="v">
                <p:oleObj spid="_x0000_s120855" name="Equation" r:id="rId4" imgW="1993035" imgH="177723" progId="Equation.3">
                  <p:embed/>
                </p:oleObj>
              </mc:Choice>
              <mc:Fallback>
                <p:oleObj name="Equation" r:id="rId4" imgW="1993035" imgH="177723" progId="Equation.3">
                  <p:embed/>
                  <p:pic>
                    <p:nvPicPr>
                      <p:cNvPr id="81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093" y="2744468"/>
                        <a:ext cx="4378155" cy="3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4277" name="Line 10"/>
          <p:cNvSpPr>
            <a:spLocks noChangeShapeType="1"/>
          </p:cNvSpPr>
          <p:nvPr/>
        </p:nvSpPr>
        <p:spPr bwMode="auto">
          <a:xfrm flipH="1">
            <a:off x="1909930" y="3297482"/>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78" name="AutoShape 11"/>
          <p:cNvSpPr>
            <a:spLocks noChangeArrowheads="1"/>
          </p:cNvSpPr>
          <p:nvPr/>
        </p:nvSpPr>
        <p:spPr bwMode="auto">
          <a:xfrm rot="16200000" flipH="1">
            <a:off x="4146545" y="2094004"/>
            <a:ext cx="264622" cy="4699822"/>
          </a:xfrm>
          <a:prstGeom prst="parallelogram">
            <a:avLst>
              <a:gd name="adj" fmla="val 79579"/>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79" name="AutoShape 12"/>
          <p:cNvSpPr>
            <a:spLocks noChangeArrowheads="1"/>
          </p:cNvSpPr>
          <p:nvPr/>
        </p:nvSpPr>
        <p:spPr bwMode="auto">
          <a:xfrm rot="5400000">
            <a:off x="2631699" y="2802304"/>
            <a:ext cx="160042" cy="156555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0" name="AutoShape 15"/>
          <p:cNvSpPr>
            <a:spLocks noChangeArrowheads="1"/>
          </p:cNvSpPr>
          <p:nvPr/>
        </p:nvSpPr>
        <p:spPr bwMode="auto">
          <a:xfrm rot="5400000">
            <a:off x="3515888" y="2994037"/>
            <a:ext cx="1535445" cy="4699822"/>
          </a:xfrm>
          <a:prstGeom prst="parallelogram">
            <a:avLst>
              <a:gd name="adj" fmla="val 25000"/>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2396" i="1">
                <a:solidFill>
                  <a:srgbClr val="000000"/>
                </a:solidFill>
                <a:latin typeface="Arial" charset="0"/>
                <a:ea typeface="新細明體" charset="-120"/>
              </a:rPr>
              <a:t>DATA</a:t>
            </a:r>
          </a:p>
        </p:txBody>
      </p:sp>
      <p:sp>
        <p:nvSpPr>
          <p:cNvPr id="54281" name="AutoShape 18"/>
          <p:cNvSpPr>
            <a:spLocks noChangeArrowheads="1"/>
          </p:cNvSpPr>
          <p:nvPr/>
        </p:nvSpPr>
        <p:spPr bwMode="auto">
          <a:xfrm rot="16200000" flipH="1">
            <a:off x="4118815" y="3917047"/>
            <a:ext cx="320082" cy="4699822"/>
          </a:xfrm>
          <a:prstGeom prst="parallelogram">
            <a:avLst>
              <a:gd name="adj" fmla="val 80898"/>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2" name="AutoShape 20"/>
          <p:cNvSpPr>
            <a:spLocks noChangeArrowheads="1"/>
          </p:cNvSpPr>
          <p:nvPr/>
        </p:nvSpPr>
        <p:spPr bwMode="auto">
          <a:xfrm rot="5400000">
            <a:off x="5766762" y="3383048"/>
            <a:ext cx="158457" cy="156555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3" name="AutoShape 21"/>
          <p:cNvSpPr>
            <a:spLocks noChangeArrowheads="1"/>
          </p:cNvSpPr>
          <p:nvPr/>
        </p:nvSpPr>
        <p:spPr bwMode="auto">
          <a:xfrm rot="5400000">
            <a:off x="4199627" y="3124764"/>
            <a:ext cx="158457" cy="1568720"/>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4" name="Line 25"/>
          <p:cNvSpPr>
            <a:spLocks noChangeShapeType="1"/>
          </p:cNvSpPr>
          <p:nvPr/>
        </p:nvSpPr>
        <p:spPr bwMode="auto">
          <a:xfrm flipH="1">
            <a:off x="3496080" y="3294313"/>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5" name="Line 26"/>
          <p:cNvSpPr>
            <a:spLocks noChangeShapeType="1"/>
          </p:cNvSpPr>
          <p:nvPr/>
        </p:nvSpPr>
        <p:spPr bwMode="auto">
          <a:xfrm flipH="1">
            <a:off x="5036278" y="3294313"/>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6" name="Line 27"/>
          <p:cNvSpPr>
            <a:spLocks noChangeShapeType="1"/>
          </p:cNvSpPr>
          <p:nvPr/>
        </p:nvSpPr>
        <p:spPr bwMode="auto">
          <a:xfrm flipH="1">
            <a:off x="6614505" y="3276882"/>
            <a:ext cx="19015" cy="3329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7" name="Line 28"/>
          <p:cNvSpPr>
            <a:spLocks noChangeShapeType="1"/>
          </p:cNvSpPr>
          <p:nvPr/>
        </p:nvSpPr>
        <p:spPr bwMode="auto">
          <a:xfrm>
            <a:off x="1917853" y="3505059"/>
            <a:ext cx="4943845"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4288" name="Line 29"/>
          <p:cNvSpPr>
            <a:spLocks noChangeShapeType="1"/>
          </p:cNvSpPr>
          <p:nvPr/>
        </p:nvSpPr>
        <p:spPr bwMode="auto">
          <a:xfrm>
            <a:off x="6633521" y="4341710"/>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4" name="Text Box 30"/>
          <p:cNvSpPr txBox="1">
            <a:spLocks noChangeArrowheads="1"/>
          </p:cNvSpPr>
          <p:nvPr/>
        </p:nvSpPr>
        <p:spPr bwMode="auto">
          <a:xfrm>
            <a:off x="6633520" y="3744329"/>
            <a:ext cx="824265"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 + 200</a:t>
            </a:r>
          </a:p>
        </p:txBody>
      </p:sp>
      <p:sp>
        <p:nvSpPr>
          <p:cNvPr id="54290" name="Line 31"/>
          <p:cNvSpPr>
            <a:spLocks noChangeShapeType="1"/>
          </p:cNvSpPr>
          <p:nvPr/>
        </p:nvSpPr>
        <p:spPr bwMode="auto">
          <a:xfrm>
            <a:off x="1917853" y="4569887"/>
            <a:ext cx="4943845"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6" name="Text Box 32"/>
          <p:cNvSpPr txBox="1">
            <a:spLocks noChangeArrowheads="1"/>
          </p:cNvSpPr>
          <p:nvPr/>
        </p:nvSpPr>
        <p:spPr bwMode="auto">
          <a:xfrm>
            <a:off x="6652535" y="4265650"/>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a:t>
            </a:r>
          </a:p>
        </p:txBody>
      </p:sp>
      <p:sp>
        <p:nvSpPr>
          <p:cNvPr id="54292" name="Line 33"/>
          <p:cNvSpPr>
            <a:spLocks noChangeShapeType="1"/>
          </p:cNvSpPr>
          <p:nvPr/>
        </p:nvSpPr>
        <p:spPr bwMode="auto">
          <a:xfrm>
            <a:off x="6633521" y="4950183"/>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8" name="Text Box 34"/>
          <p:cNvSpPr txBox="1">
            <a:spLocks noChangeArrowheads="1"/>
          </p:cNvSpPr>
          <p:nvPr/>
        </p:nvSpPr>
        <p:spPr bwMode="auto">
          <a:xfrm>
            <a:off x="6652535" y="4569887"/>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a:t>
            </a:r>
          </a:p>
        </p:txBody>
      </p:sp>
      <p:sp>
        <p:nvSpPr>
          <p:cNvPr id="54294" name="Line 35"/>
          <p:cNvSpPr>
            <a:spLocks noChangeShapeType="1"/>
          </p:cNvSpPr>
          <p:nvPr/>
        </p:nvSpPr>
        <p:spPr bwMode="auto">
          <a:xfrm>
            <a:off x="6633521" y="6091070"/>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500" name="Text Box 36"/>
          <p:cNvSpPr txBox="1">
            <a:spLocks noChangeArrowheads="1"/>
          </p:cNvSpPr>
          <p:nvPr/>
        </p:nvSpPr>
        <p:spPr bwMode="auto">
          <a:xfrm>
            <a:off x="6639859" y="5330479"/>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70</a:t>
            </a:r>
          </a:p>
        </p:txBody>
      </p:sp>
    </p:spTree>
    <p:extLst>
      <p:ext uri="{BB962C8B-B14F-4D97-AF65-F5344CB8AC3E}">
        <p14:creationId xmlns:p14="http://schemas.microsoft.com/office/powerpoint/2010/main" val="635171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85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94" grpId="0"/>
      <p:bldP spid="318496" grpId="0"/>
      <p:bldP spid="318498" grpId="0"/>
      <p:bldP spid="3185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F3096041-9D18-174E-9D6F-3E49CB5613E8}" type="slidenum">
              <a:rPr lang="en-US" altLang="x-none" sz="1198">
                <a:latin typeface="Tahoma" charset="0"/>
              </a:rPr>
              <a:pPr/>
              <a:t>21</a:t>
            </a:fld>
            <a:endParaRPr lang="en-US" altLang="x-none" sz="1198">
              <a:latin typeface="Tahoma" charset="0"/>
            </a:endParaRPr>
          </a:p>
        </p:txBody>
      </p:sp>
      <p:sp>
        <p:nvSpPr>
          <p:cNvPr id="58370" name="Rectangle 4"/>
          <p:cNvSpPr>
            <a:spLocks noChangeArrowheads="1"/>
          </p:cNvSpPr>
          <p:nvPr/>
        </p:nvSpPr>
        <p:spPr bwMode="auto">
          <a:xfrm>
            <a:off x="534527" y="228178"/>
            <a:ext cx="7758033"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Packet Switching</a:t>
            </a:r>
            <a:endParaRPr lang="en-US" altLang="x-none" sz="3993" u="sng">
              <a:solidFill>
                <a:schemeClr val="accent2"/>
              </a:solidFill>
            </a:endParaRPr>
          </a:p>
        </p:txBody>
      </p:sp>
      <p:sp>
        <p:nvSpPr>
          <p:cNvPr id="58371" name="Rectangle 5"/>
          <p:cNvSpPr>
            <a:spLocks noChangeArrowheads="1"/>
          </p:cNvSpPr>
          <p:nvPr/>
        </p:nvSpPr>
        <p:spPr bwMode="auto">
          <a:xfrm>
            <a:off x="534527" y="1369065"/>
            <a:ext cx="8144667" cy="51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Each end-to-end data </a:t>
            </a:r>
            <a:r>
              <a:rPr lang="en-US" altLang="x-none" sz="2396" b="1" dirty="0">
                <a:solidFill>
                  <a:srgbClr val="FF0000"/>
                </a:solidFill>
              </a:rPr>
              <a:t>flow</a:t>
            </a:r>
            <a:r>
              <a:rPr lang="en-US" altLang="x-none" sz="2396" dirty="0"/>
              <a:t> </a:t>
            </a:r>
            <a:r>
              <a:rPr lang="en-US" altLang="zh-CN" sz="2396" dirty="0">
                <a:ea typeface="宋体" charset="-122"/>
              </a:rPr>
              <a:t>(i.e., a sender-receiver pair) </a:t>
            </a:r>
            <a:r>
              <a:rPr lang="en-US" altLang="x-none" sz="2396" dirty="0"/>
              <a:t>divided into </a:t>
            </a:r>
            <a:r>
              <a:rPr lang="en-US" altLang="x-none" sz="2396" b="1" i="1" dirty="0">
                <a:solidFill>
                  <a:srgbClr val="FF0000"/>
                </a:solidFill>
              </a:rPr>
              <a:t>packets</a:t>
            </a:r>
            <a:endParaRPr lang="en-US" altLang="x-none" sz="1996" b="1" dirty="0">
              <a:solidFill>
                <a:srgbClr val="FF0000"/>
              </a:solidFill>
            </a:endParaRPr>
          </a:p>
          <a:p>
            <a:pPr algn="l">
              <a:spcBef>
                <a:spcPct val="20000"/>
              </a:spcBef>
              <a:buClr>
                <a:schemeClr val="accent2"/>
              </a:buClr>
              <a:buSzPct val="85000"/>
              <a:buFont typeface="Wingdings" pitchFamily="2" charset="2"/>
              <a:buChar char="q"/>
            </a:pPr>
            <a:r>
              <a:rPr lang="en-US" altLang="zh-TW" sz="2396" dirty="0">
                <a:ea typeface="新細明體" charset="-120"/>
              </a:rPr>
              <a:t>Packets have the following structure:</a:t>
            </a:r>
          </a:p>
          <a:p>
            <a:pPr algn="l">
              <a:spcBef>
                <a:spcPct val="20000"/>
              </a:spcBef>
              <a:buClr>
                <a:schemeClr val="accent2"/>
              </a:buClr>
              <a:buSzPct val="85000"/>
              <a:buFont typeface="ZapfDingbats" charset="0"/>
              <a:buChar char="r"/>
            </a:pPr>
            <a:endParaRPr lang="en-US" altLang="zh-TW" sz="2396" dirty="0">
              <a:ea typeface="新細明體" charset="-120"/>
            </a:endParaRPr>
          </a:p>
          <a:p>
            <a:pPr algn="l">
              <a:spcBef>
                <a:spcPct val="20000"/>
              </a:spcBef>
              <a:buClr>
                <a:schemeClr val="accent2"/>
              </a:buClr>
              <a:buSzPct val="85000"/>
              <a:buFont typeface="ZapfDingbats" charset="0"/>
              <a:buChar char="r"/>
            </a:pPr>
            <a:endParaRPr lang="en-US" altLang="zh-TW" sz="2396" dirty="0">
              <a:ea typeface="新細明體" charset="-120"/>
            </a:endParaRPr>
          </a:p>
          <a:p>
            <a:pPr lvl="2" algn="l">
              <a:spcBef>
                <a:spcPct val="20000"/>
              </a:spcBef>
              <a:buFontTx/>
              <a:buChar char="•"/>
            </a:pPr>
            <a:r>
              <a:rPr lang="en-US" altLang="zh-TW" sz="1797" dirty="0">
                <a:ea typeface="新細明體" charset="-120"/>
              </a:rPr>
              <a:t>header and trailer carry control information (e.g., destination address, check sum) </a:t>
            </a:r>
          </a:p>
          <a:p>
            <a:pPr lvl="2" algn="l">
              <a:spcBef>
                <a:spcPct val="20000"/>
              </a:spcBef>
              <a:buFontTx/>
              <a:buChar char="•"/>
            </a:pPr>
            <a:r>
              <a:rPr lang="en-US" altLang="zh-TW" sz="1797" dirty="0">
                <a:ea typeface="新細明體" charset="-120"/>
              </a:rPr>
              <a:t>where is the control information for circuit switching?</a:t>
            </a:r>
          </a:p>
          <a:p>
            <a:pPr algn="l">
              <a:spcBef>
                <a:spcPct val="20000"/>
              </a:spcBef>
              <a:buClr>
                <a:schemeClr val="accent2"/>
              </a:buClr>
              <a:buSzPct val="85000"/>
              <a:buFont typeface="Wingdings" pitchFamily="2" charset="2"/>
              <a:buChar char="q"/>
            </a:pPr>
            <a:r>
              <a:rPr lang="en-US" altLang="zh-TW" sz="2396" dirty="0">
                <a:ea typeface="新細明體" charset="-120"/>
              </a:rPr>
              <a:t>At each node the entire packet is received, </a:t>
            </a:r>
            <a:r>
              <a:rPr lang="en-US" altLang="zh-CN" sz="2396" dirty="0">
                <a:ea typeface="新細明體" charset="-120"/>
              </a:rPr>
              <a:t>processed (e.g., routing), </a:t>
            </a:r>
            <a:r>
              <a:rPr lang="en-US" altLang="zh-TW" sz="2396" dirty="0">
                <a:ea typeface="新細明體" charset="-120"/>
              </a:rPr>
              <a:t>stored briefly, and then forwarded to the next node</a:t>
            </a:r>
            <a:r>
              <a:rPr lang="en-US" altLang="zh-CN" sz="2396" dirty="0">
                <a:ea typeface="新細明體" charset="-120"/>
              </a:rPr>
              <a:t>; thus packet-switched networks are also called </a:t>
            </a:r>
            <a:r>
              <a:rPr lang="en-US" altLang="zh-CN" sz="2396" b="1" dirty="0">
                <a:solidFill>
                  <a:srgbClr val="FF0000"/>
                </a:solidFill>
                <a:ea typeface="新細明體" charset="-120"/>
              </a:rPr>
              <a:t>s</a:t>
            </a:r>
            <a:r>
              <a:rPr lang="en-US" altLang="zh-TW" sz="2396" b="1" dirty="0">
                <a:solidFill>
                  <a:srgbClr val="FF0000"/>
                </a:solidFill>
                <a:ea typeface="新細明體" charset="-120"/>
              </a:rPr>
              <a:t>tore-and-</a:t>
            </a:r>
            <a:r>
              <a:rPr lang="en-US" altLang="zh-CN" sz="2396" b="1" dirty="0">
                <a:solidFill>
                  <a:srgbClr val="FF0000"/>
                </a:solidFill>
                <a:ea typeface="新細明體" charset="-120"/>
              </a:rPr>
              <a:t>f</a:t>
            </a:r>
            <a:r>
              <a:rPr lang="en-US" altLang="zh-TW" sz="2396" b="1" dirty="0">
                <a:solidFill>
                  <a:srgbClr val="FF0000"/>
                </a:solidFill>
                <a:ea typeface="新細明體" charset="-120"/>
              </a:rPr>
              <a:t>orward </a:t>
            </a:r>
            <a:r>
              <a:rPr lang="en-US" altLang="zh-CN" sz="2396" b="1" dirty="0">
                <a:solidFill>
                  <a:srgbClr val="FF0000"/>
                </a:solidFill>
                <a:ea typeface="新細明體" charset="-120"/>
              </a:rPr>
              <a:t>n</a:t>
            </a:r>
            <a:r>
              <a:rPr lang="en-US" altLang="zh-TW" sz="2396" b="1" dirty="0">
                <a:solidFill>
                  <a:srgbClr val="FF0000"/>
                </a:solidFill>
                <a:ea typeface="新細明體" charset="-120"/>
              </a:rPr>
              <a:t>etworks. </a:t>
            </a:r>
            <a:r>
              <a:rPr lang="en-US" altLang="x-none" sz="2396" dirty="0"/>
              <a:t>On its turn, a packet uses </a:t>
            </a:r>
            <a:r>
              <a:rPr lang="en-US" altLang="x-none" sz="2396" dirty="0">
                <a:solidFill>
                  <a:srgbClr val="FF0000"/>
                </a:solidFill>
              </a:rPr>
              <a:t>full</a:t>
            </a:r>
            <a:r>
              <a:rPr lang="en-US" altLang="x-none" sz="2396" dirty="0"/>
              <a:t> link bandwidth </a:t>
            </a:r>
          </a:p>
        </p:txBody>
      </p:sp>
      <p:grpSp>
        <p:nvGrpSpPr>
          <p:cNvPr id="58372" name="Group 11"/>
          <p:cNvGrpSpPr>
            <a:grpSpLocks/>
          </p:cNvGrpSpPr>
          <p:nvPr/>
        </p:nvGrpSpPr>
        <p:grpSpPr bwMode="auto">
          <a:xfrm>
            <a:off x="1453575" y="2893417"/>
            <a:ext cx="6008673" cy="459524"/>
            <a:chOff x="868" y="1970"/>
            <a:chExt cx="3792" cy="290"/>
          </a:xfrm>
        </p:grpSpPr>
        <p:sp>
          <p:nvSpPr>
            <p:cNvPr id="58373" name="Rectangle 12"/>
            <p:cNvSpPr>
              <a:spLocks noChangeArrowheads="1"/>
            </p:cNvSpPr>
            <p:nvPr/>
          </p:nvSpPr>
          <p:spPr bwMode="auto">
            <a:xfrm>
              <a:off x="868" y="1970"/>
              <a:ext cx="818" cy="289"/>
            </a:xfrm>
            <a:prstGeom prst="rect">
              <a:avLst/>
            </a:prstGeom>
            <a:solidFill>
              <a:srgbClr val="FF9900"/>
            </a:solidFill>
            <a:ln w="9525">
              <a:miter lim="800000"/>
              <a:headEnd/>
              <a:tailEnd/>
            </a:ln>
            <a:scene3d>
              <a:camera prst="legacyObliqueTopRight"/>
              <a:lightRig rig="legacyFlat1" dir="t"/>
            </a:scene3d>
            <a:sp3d extrusionH="430200" contourW="12700" prstMaterial="legacyMatte">
              <a:bevelT w="13500" h="13500" prst="angle"/>
              <a:bevelB w="13500" h="13500" prst="angle"/>
              <a:extrusionClr>
                <a:srgbClr val="FF9900"/>
              </a:extrusionClr>
              <a:contourClr>
                <a:srgbClr val="FF9900"/>
              </a:contourClr>
            </a:sp3d>
          </p:spPr>
          <p:txBody>
            <a:bodyPr wrap="none" lIns="91373" tIns="45689" rIns="91373" bIns="45689" anchor="ctr">
              <a:flatTx/>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1597" b="1">
                  <a:solidFill>
                    <a:srgbClr val="FF0000"/>
                  </a:solidFill>
                  <a:latin typeface="Arial" charset="0"/>
                  <a:ea typeface="新細明體" charset="-120"/>
                </a:rPr>
                <a:t>Header</a:t>
              </a:r>
              <a:endParaRPr lang="en-US" altLang="zh-TW" sz="2396" b="1" i="1">
                <a:solidFill>
                  <a:srgbClr val="FF0000"/>
                </a:solidFill>
                <a:latin typeface="Arial" charset="0"/>
                <a:ea typeface="新細明體" charset="-120"/>
              </a:endParaRPr>
            </a:p>
          </p:txBody>
        </p:sp>
        <p:sp>
          <p:nvSpPr>
            <p:cNvPr id="58374" name="Rectangle 13"/>
            <p:cNvSpPr>
              <a:spLocks noChangeArrowheads="1"/>
            </p:cNvSpPr>
            <p:nvPr/>
          </p:nvSpPr>
          <p:spPr bwMode="auto">
            <a:xfrm>
              <a:off x="1686" y="1970"/>
              <a:ext cx="2355" cy="289"/>
            </a:xfrm>
            <a:prstGeom prst="rect">
              <a:avLst/>
            </a:prstGeom>
            <a:solidFill>
              <a:srgbClr val="99CCFF"/>
            </a:solidFill>
            <a:ln w="9525">
              <a:miter lim="800000"/>
              <a:headEnd/>
              <a:tailEnd/>
            </a:ln>
            <a:scene3d>
              <a:camera prst="legacyObliqueTopRight"/>
              <a:lightRig rig="legacyFlat1" dir="t"/>
            </a:scene3d>
            <a:sp3d extrusionH="430200" contourW="12700" prstMaterial="legacyMatte">
              <a:bevelT w="13500" h="13500" prst="angle"/>
              <a:bevelB w="13500" h="13500" prst="angle"/>
              <a:extrusionClr>
                <a:srgbClr val="99CCFF"/>
              </a:extrusionClr>
              <a:contourClr>
                <a:srgbClr val="99CCFF"/>
              </a:contourClr>
            </a:sp3d>
          </p:spPr>
          <p:txBody>
            <a:bodyPr wrap="none" lIns="91373" tIns="45689" rIns="91373" bIns="45689" anchor="ctr">
              <a:flatTx/>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1597">
                  <a:latin typeface="Arial" charset="0"/>
                  <a:ea typeface="新細明體" charset="-120"/>
                </a:rPr>
                <a:t>Data</a:t>
              </a:r>
              <a:endParaRPr lang="en-US" altLang="zh-TW" sz="1797" i="1">
                <a:latin typeface="Arial" charset="0"/>
                <a:ea typeface="新細明體" charset="-120"/>
              </a:endParaRPr>
            </a:p>
          </p:txBody>
        </p:sp>
        <p:sp>
          <p:nvSpPr>
            <p:cNvPr id="58375" name="Rectangle 14"/>
            <p:cNvSpPr>
              <a:spLocks noChangeArrowheads="1"/>
            </p:cNvSpPr>
            <p:nvPr/>
          </p:nvSpPr>
          <p:spPr bwMode="auto">
            <a:xfrm>
              <a:off x="4035" y="1971"/>
              <a:ext cx="625" cy="289"/>
            </a:xfrm>
            <a:prstGeom prst="rect">
              <a:avLst/>
            </a:prstGeom>
            <a:solidFill>
              <a:srgbClr val="FFCC00"/>
            </a:solidFill>
            <a:ln w="9525">
              <a:miter lim="800000"/>
              <a:headEnd/>
              <a:tailEnd/>
            </a:ln>
            <a:scene3d>
              <a:camera prst="legacyObliqueTopRight"/>
              <a:lightRig rig="legacyFlat1" dir="t"/>
            </a:scene3d>
            <a:sp3d extrusionH="430200" contourW="12700" prstMaterial="legacyMatte">
              <a:bevelT w="13500" h="13500" prst="angle"/>
              <a:bevelB w="13500" h="13500" prst="angle"/>
              <a:extrusionClr>
                <a:srgbClr val="FFCC00"/>
              </a:extrusionClr>
              <a:contourClr>
                <a:srgbClr val="FFCC00"/>
              </a:contourClr>
            </a:sp3d>
          </p:spPr>
          <p:txBody>
            <a:bodyPr wrap="none" lIns="91373" tIns="45689" rIns="91373" bIns="45689" anchor="ctr">
              <a:flatTx/>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1597" b="1">
                  <a:solidFill>
                    <a:srgbClr val="FF0000"/>
                  </a:solidFill>
                  <a:latin typeface="Arial" charset="0"/>
                  <a:ea typeface="新細明體" charset="-120"/>
                </a:rPr>
                <a:t>Trailer</a:t>
              </a:r>
              <a:endParaRPr lang="en-US" altLang="zh-TW" sz="1797" b="1" i="1">
                <a:solidFill>
                  <a:srgbClr val="FF0000"/>
                </a:solidFill>
                <a:latin typeface="Arial" charset="0"/>
                <a:ea typeface="新細明體" charset="-120"/>
              </a:endParaRPr>
            </a:p>
          </p:txBody>
        </p:sp>
      </p:grpSp>
    </p:spTree>
    <p:extLst>
      <p:ext uri="{BB962C8B-B14F-4D97-AF65-F5344CB8AC3E}">
        <p14:creationId xmlns:p14="http://schemas.microsoft.com/office/powerpoint/2010/main" val="34391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CDE44AB1-02F7-BE46-9FFE-B605B7EBCA31}" type="slidenum">
              <a:rPr lang="en-US" altLang="x-none" sz="1198">
                <a:latin typeface="Tahoma" charset="0"/>
              </a:rPr>
              <a:pPr/>
              <a:t>22</a:t>
            </a:fld>
            <a:endParaRPr lang="en-US" altLang="x-none" sz="1198">
              <a:latin typeface="Tahoma" charset="0"/>
            </a:endParaRPr>
          </a:p>
        </p:txBody>
      </p:sp>
      <p:sp>
        <p:nvSpPr>
          <p:cNvPr id="60418" name="Rectangle 4"/>
          <p:cNvSpPr>
            <a:spLocks noChangeArrowheads="1"/>
          </p:cNvSpPr>
          <p:nvPr/>
        </p:nvSpPr>
        <p:spPr bwMode="auto">
          <a:xfrm>
            <a:off x="534527" y="228178"/>
            <a:ext cx="7758033"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Packet Switching</a:t>
            </a:r>
          </a:p>
        </p:txBody>
      </p:sp>
      <p:sp>
        <p:nvSpPr>
          <p:cNvPr id="60419" name="Line 5"/>
          <p:cNvSpPr>
            <a:spLocks noChangeShapeType="1"/>
          </p:cNvSpPr>
          <p:nvPr/>
        </p:nvSpPr>
        <p:spPr bwMode="auto">
          <a:xfrm>
            <a:off x="3534110" y="2299205"/>
            <a:ext cx="0" cy="22817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sz="499"/>
          </a:p>
        </p:txBody>
      </p:sp>
      <p:graphicFrame>
        <p:nvGraphicFramePr>
          <p:cNvPr id="60420" name="Object 94"/>
          <p:cNvGraphicFramePr>
            <a:graphicFrameLocks noChangeAspect="1"/>
          </p:cNvGraphicFramePr>
          <p:nvPr/>
        </p:nvGraphicFramePr>
        <p:xfrm>
          <a:off x="997220" y="1603580"/>
          <a:ext cx="7285833" cy="4639608"/>
        </p:xfrm>
        <a:graphic>
          <a:graphicData uri="http://schemas.openxmlformats.org/presentationml/2006/ole">
            <mc:AlternateContent xmlns:mc="http://schemas.openxmlformats.org/markup-compatibility/2006">
              <mc:Choice xmlns:v="urn:schemas-microsoft-com:vml" Requires="v">
                <p:oleObj spid="_x0000_s114720" name="Photo Editor Photo" r:id="rId4" imgW="9419048" imgH="6001588" progId="MSPhotoEd.3">
                  <p:embed/>
                </p:oleObj>
              </mc:Choice>
              <mc:Fallback>
                <p:oleObj name="Photo Editor Photo" r:id="rId4" imgW="9419048" imgH="6001588" progId="MSPhotoEd.3">
                  <p:embed/>
                  <p:pic>
                    <p:nvPicPr>
                      <p:cNvPr id="60420" name="Object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220" y="1603580"/>
                        <a:ext cx="7285833" cy="463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42687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76763AE9-568C-6046-82CD-06E1AD0DE222}" type="slidenum">
              <a:rPr lang="en-US" altLang="x-none" sz="1198">
                <a:latin typeface="Tahoma" charset="0"/>
              </a:rPr>
              <a:pPr/>
              <a:t>23</a:t>
            </a:fld>
            <a:endParaRPr lang="en-US" altLang="x-none" sz="1198">
              <a:latin typeface="Tahoma" charset="0"/>
            </a:endParaRPr>
          </a:p>
        </p:txBody>
      </p:sp>
      <p:sp>
        <p:nvSpPr>
          <p:cNvPr id="62466" name="Rectangle 16"/>
          <p:cNvSpPr>
            <a:spLocks noChangeArrowheads="1"/>
          </p:cNvSpPr>
          <p:nvPr/>
        </p:nvSpPr>
        <p:spPr bwMode="auto">
          <a:xfrm>
            <a:off x="464806" y="462693"/>
            <a:ext cx="7769126" cy="76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Inside a Packet Switching Router</a:t>
            </a:r>
          </a:p>
        </p:txBody>
      </p:sp>
      <p:sp>
        <p:nvSpPr>
          <p:cNvPr id="62467" name="Rectangle 17"/>
          <p:cNvSpPr>
            <a:spLocks noChangeArrowheads="1"/>
          </p:cNvSpPr>
          <p:nvPr/>
        </p:nvSpPr>
        <p:spPr bwMode="auto">
          <a:xfrm>
            <a:off x="464806" y="1527522"/>
            <a:ext cx="7769126" cy="4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795"/>
              <a:t>A</a:t>
            </a:r>
            <a:r>
              <a:rPr lang="en-US" altLang="zh-CN" sz="2795">
                <a:ea typeface="宋体" charset="-122"/>
              </a:rPr>
              <a:t>n output queueing switch</a:t>
            </a:r>
            <a:endParaRPr lang="en-US" altLang="x-none" sz="2795"/>
          </a:p>
        </p:txBody>
      </p:sp>
      <p:grpSp>
        <p:nvGrpSpPr>
          <p:cNvPr id="62468" name="Group 4"/>
          <p:cNvGrpSpPr>
            <a:grpSpLocks/>
          </p:cNvGrpSpPr>
          <p:nvPr/>
        </p:nvGrpSpPr>
        <p:grpSpPr bwMode="auto">
          <a:xfrm>
            <a:off x="5104414" y="5026242"/>
            <a:ext cx="1749360" cy="304237"/>
            <a:chOff x="1056" y="1872"/>
            <a:chExt cx="1104" cy="192"/>
          </a:xfrm>
        </p:grpSpPr>
        <p:sp>
          <p:nvSpPr>
            <p:cNvPr id="282629" name="Oval 5"/>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20" name="Rectangle 6"/>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21" name="Oval 7"/>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69" name="Group 8"/>
          <p:cNvGrpSpPr>
            <a:grpSpLocks/>
          </p:cNvGrpSpPr>
          <p:nvPr/>
        </p:nvGrpSpPr>
        <p:grpSpPr bwMode="auto">
          <a:xfrm>
            <a:off x="5104414" y="4113532"/>
            <a:ext cx="1749360" cy="304237"/>
            <a:chOff x="1056" y="1872"/>
            <a:chExt cx="1104" cy="192"/>
          </a:xfrm>
        </p:grpSpPr>
        <p:sp>
          <p:nvSpPr>
            <p:cNvPr id="282633" name="Oval 9"/>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17" name="Rectangle 10"/>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18" name="Oval 11"/>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70" name="Group 12"/>
          <p:cNvGrpSpPr>
            <a:grpSpLocks/>
          </p:cNvGrpSpPr>
          <p:nvPr/>
        </p:nvGrpSpPr>
        <p:grpSpPr bwMode="auto">
          <a:xfrm>
            <a:off x="5104414" y="3124763"/>
            <a:ext cx="1749360" cy="304237"/>
            <a:chOff x="1056" y="1872"/>
            <a:chExt cx="1104" cy="192"/>
          </a:xfrm>
        </p:grpSpPr>
        <p:sp>
          <p:nvSpPr>
            <p:cNvPr id="282637" name="Oval 13"/>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14" name="Rectangle 1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15" name="Oval 15"/>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sp>
        <p:nvSpPr>
          <p:cNvPr id="62471" name="Rectangle 18"/>
          <p:cNvSpPr>
            <a:spLocks noChangeArrowheads="1"/>
          </p:cNvSpPr>
          <p:nvPr/>
        </p:nvSpPr>
        <p:spPr bwMode="auto">
          <a:xfrm>
            <a:off x="3130046" y="3047121"/>
            <a:ext cx="2126487" cy="2663654"/>
          </a:xfrm>
          <a:prstGeom prst="rect">
            <a:avLst/>
          </a:prstGeom>
          <a:solidFill>
            <a:schemeClr val="bg1"/>
          </a:solidFill>
          <a:ln w="9525">
            <a:miter lim="800000"/>
            <a:headEnd/>
            <a:tailEnd/>
          </a:ln>
          <a:scene3d>
            <a:camera prst="legacyObliqueTopLeft"/>
            <a:lightRig rig="legacyFlat3" dir="t"/>
          </a:scene3d>
          <a:sp3d extrusionH="430200" contourW="12700" prstMaterial="legacyMatte">
            <a:bevelT w="13500" h="13500" prst="angle"/>
            <a:bevelB w="13500" h="13500" prst="angle"/>
            <a:extrusionClr>
              <a:schemeClr val="bg1"/>
            </a:extrusionClr>
            <a:contourClr>
              <a:schemeClr val="bg1"/>
            </a:contourClr>
          </a:sp3d>
        </p:spPr>
        <p:txBody>
          <a:bodyPr wrap="none" lIns="90293" tIns="44356" rIns="90293" bIns="44356" anchor="ctr">
            <a:flatTx/>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1597">
              <a:latin typeface="Arial" charset="0"/>
            </a:endParaRPr>
          </a:p>
        </p:txBody>
      </p:sp>
      <p:grpSp>
        <p:nvGrpSpPr>
          <p:cNvPr id="62472" name="Group 19"/>
          <p:cNvGrpSpPr>
            <a:grpSpLocks/>
          </p:cNvGrpSpPr>
          <p:nvPr/>
        </p:nvGrpSpPr>
        <p:grpSpPr bwMode="auto">
          <a:xfrm>
            <a:off x="1377516" y="3124763"/>
            <a:ext cx="1749360" cy="304237"/>
            <a:chOff x="1056" y="1872"/>
            <a:chExt cx="1104" cy="192"/>
          </a:xfrm>
        </p:grpSpPr>
        <p:sp>
          <p:nvSpPr>
            <p:cNvPr id="282644" name="Oval 20"/>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11" name="Rectangle 21"/>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12" name="Oval 22"/>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73" name="Group 23"/>
          <p:cNvGrpSpPr>
            <a:grpSpLocks/>
          </p:cNvGrpSpPr>
          <p:nvPr/>
        </p:nvGrpSpPr>
        <p:grpSpPr bwMode="auto">
          <a:xfrm>
            <a:off x="1377516" y="4113532"/>
            <a:ext cx="1749360" cy="304237"/>
            <a:chOff x="1056" y="1872"/>
            <a:chExt cx="1104" cy="192"/>
          </a:xfrm>
        </p:grpSpPr>
        <p:sp>
          <p:nvSpPr>
            <p:cNvPr id="282648" name="Oval 24"/>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08" name="Rectangle 25"/>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9" name="Oval 26"/>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74" name="Group 27"/>
          <p:cNvGrpSpPr>
            <a:grpSpLocks/>
          </p:cNvGrpSpPr>
          <p:nvPr/>
        </p:nvGrpSpPr>
        <p:grpSpPr bwMode="auto">
          <a:xfrm>
            <a:off x="1377516" y="5026242"/>
            <a:ext cx="1749360" cy="304237"/>
            <a:chOff x="1056" y="1872"/>
            <a:chExt cx="1104" cy="192"/>
          </a:xfrm>
        </p:grpSpPr>
        <p:sp>
          <p:nvSpPr>
            <p:cNvPr id="282652" name="Oval 28"/>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05" name="Rectangle 29"/>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6" name="Oval 30"/>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sp>
        <p:nvSpPr>
          <p:cNvPr id="62475" name="Rectangle 31"/>
          <p:cNvSpPr>
            <a:spLocks noChangeArrowheads="1"/>
          </p:cNvSpPr>
          <p:nvPr/>
        </p:nvSpPr>
        <p:spPr bwMode="auto">
          <a:xfrm>
            <a:off x="1453575" y="2546398"/>
            <a:ext cx="1449115" cy="2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latin typeface="Arial" charset="0"/>
              </a:rPr>
              <a:t>incoming links</a:t>
            </a:r>
            <a:endParaRPr lang="en-US" altLang="x-none" sz="1797">
              <a:latin typeface="Arial" charset="0"/>
            </a:endParaRPr>
          </a:p>
        </p:txBody>
      </p:sp>
      <p:sp>
        <p:nvSpPr>
          <p:cNvPr id="62476" name="Rectangle 32"/>
          <p:cNvSpPr>
            <a:spLocks noChangeArrowheads="1"/>
          </p:cNvSpPr>
          <p:nvPr/>
        </p:nvSpPr>
        <p:spPr bwMode="auto">
          <a:xfrm>
            <a:off x="5212164" y="2546398"/>
            <a:ext cx="1410643" cy="2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latin typeface="Arial" charset="0"/>
              </a:rPr>
              <a:t>outgoing links</a:t>
            </a:r>
            <a:endParaRPr lang="en-US" altLang="x-none" sz="1797">
              <a:latin typeface="Arial" charset="0"/>
            </a:endParaRPr>
          </a:p>
        </p:txBody>
      </p:sp>
      <p:sp>
        <p:nvSpPr>
          <p:cNvPr id="62477" name="Line 33"/>
          <p:cNvSpPr>
            <a:spLocks noChangeShapeType="1"/>
          </p:cNvSpPr>
          <p:nvPr/>
        </p:nvSpPr>
        <p:spPr bwMode="auto">
          <a:xfrm flipV="1">
            <a:off x="1301457" y="5241743"/>
            <a:ext cx="5780495" cy="12677"/>
          </a:xfrm>
          <a:prstGeom prst="line">
            <a:avLst/>
          </a:prstGeom>
          <a:noFill/>
          <a:ln w="12700">
            <a:solidFill>
              <a:schemeClr val="accent1"/>
            </a:solidFill>
            <a:prstDash val="dash"/>
            <a:round/>
            <a:headEnd/>
            <a:tailEnd type="triangle" w="med" len="med"/>
          </a:ln>
          <a:extLst>
            <a:ext uri="{909E8E84-426E-40DD-AFC4-6F175D3DCCD1}">
              <a14:hiddenFill xmlns:a14="http://schemas.microsoft.com/office/drawing/2010/main">
                <a:noFill/>
              </a14:hiddenFill>
            </a:ext>
          </a:extLst>
        </p:spPr>
        <p:txBody>
          <a:bodyPr lIns="90321" tIns="44368" rIns="90321" bIns="44368"/>
          <a:lstStyle/>
          <a:p>
            <a:endParaRPr lang="en-US" sz="499"/>
          </a:p>
        </p:txBody>
      </p:sp>
      <p:sp>
        <p:nvSpPr>
          <p:cNvPr id="62478" name="Freeform 34"/>
          <p:cNvSpPr>
            <a:spLocks/>
          </p:cNvSpPr>
          <p:nvPr/>
        </p:nvSpPr>
        <p:spPr bwMode="auto">
          <a:xfrm flipV="1">
            <a:off x="1301457" y="3276881"/>
            <a:ext cx="5780495" cy="1825420"/>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96" y="0"/>
                </a:lnTo>
                <a:lnTo>
                  <a:pt x="2400" y="528"/>
                </a:lnTo>
                <a:lnTo>
                  <a:pt x="3648" y="528"/>
                </a:lnTo>
              </a:path>
            </a:pathLst>
          </a:custGeom>
          <a:noFill/>
          <a:ln w="19050">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21" tIns="44368" rIns="90321" bIns="44368"/>
          <a:lstStyle/>
          <a:p>
            <a:endParaRPr lang="en-US" sz="499"/>
          </a:p>
        </p:txBody>
      </p:sp>
      <p:sp>
        <p:nvSpPr>
          <p:cNvPr id="62479" name="Freeform 35"/>
          <p:cNvSpPr>
            <a:spLocks/>
          </p:cNvSpPr>
          <p:nvPr/>
        </p:nvSpPr>
        <p:spPr bwMode="auto">
          <a:xfrm>
            <a:off x="1301457" y="3276882"/>
            <a:ext cx="5780495" cy="988769"/>
          </a:xfrm>
          <a:custGeom>
            <a:avLst/>
            <a:gdLst>
              <a:gd name="T0" fmla="*/ 0 w 3600"/>
              <a:gd name="T1" fmla="*/ 0 h 576"/>
              <a:gd name="T2" fmla="*/ 2147483647 w 3600"/>
              <a:gd name="T3" fmla="*/ 0 h 576"/>
              <a:gd name="T4" fmla="*/ 2147483647 w 3600"/>
              <a:gd name="T5" fmla="*/ 2147483647 h 576"/>
              <a:gd name="T6" fmla="*/ 2147483647 w 3600"/>
              <a:gd name="T7" fmla="*/ 2147483647 h 576"/>
              <a:gd name="T8" fmla="*/ 0 60000 65536"/>
              <a:gd name="T9" fmla="*/ 0 60000 65536"/>
              <a:gd name="T10" fmla="*/ 0 60000 65536"/>
              <a:gd name="T11" fmla="*/ 0 60000 65536"/>
              <a:gd name="T12" fmla="*/ 0 w 3600"/>
              <a:gd name="T13" fmla="*/ 0 h 576"/>
              <a:gd name="T14" fmla="*/ 3600 w 3600"/>
              <a:gd name="T15" fmla="*/ 576 h 576"/>
            </a:gdLst>
            <a:ahLst/>
            <a:cxnLst>
              <a:cxn ang="T8">
                <a:pos x="T0" y="T1"/>
              </a:cxn>
              <a:cxn ang="T9">
                <a:pos x="T2" y="T3"/>
              </a:cxn>
              <a:cxn ang="T10">
                <a:pos x="T4" y="T5"/>
              </a:cxn>
              <a:cxn ang="T11">
                <a:pos x="T6" y="T7"/>
              </a:cxn>
            </a:cxnLst>
            <a:rect l="T12" t="T13" r="T14" b="T15"/>
            <a:pathLst>
              <a:path w="3600" h="576">
                <a:moveTo>
                  <a:pt x="0" y="0"/>
                </a:moveTo>
                <a:lnTo>
                  <a:pt x="1248" y="0"/>
                </a:lnTo>
                <a:lnTo>
                  <a:pt x="2400" y="576"/>
                </a:lnTo>
                <a:lnTo>
                  <a:pt x="3600" y="576"/>
                </a:lnTo>
              </a:path>
            </a:pathLst>
          </a:custGeom>
          <a:noFill/>
          <a:ln w="19050">
            <a:solidFill>
              <a:srgbClr val="0000FF"/>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21" tIns="44368" rIns="90321" bIns="44368"/>
          <a:lstStyle/>
          <a:p>
            <a:endParaRPr lang="en-US" sz="499"/>
          </a:p>
        </p:txBody>
      </p:sp>
      <p:sp>
        <p:nvSpPr>
          <p:cNvPr id="62480" name="Freeform 36"/>
          <p:cNvSpPr>
            <a:spLocks/>
          </p:cNvSpPr>
          <p:nvPr/>
        </p:nvSpPr>
        <p:spPr bwMode="auto">
          <a:xfrm>
            <a:off x="1301457" y="4265650"/>
            <a:ext cx="5780495" cy="836651"/>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48" y="0"/>
                </a:lnTo>
                <a:lnTo>
                  <a:pt x="2448" y="528"/>
                </a:lnTo>
                <a:lnTo>
                  <a:pt x="3648" y="528"/>
                </a:ln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21" tIns="44368" rIns="90321" bIns="44368"/>
          <a:lstStyle/>
          <a:p>
            <a:endParaRPr lang="en-US" sz="499"/>
          </a:p>
        </p:txBody>
      </p:sp>
      <p:sp>
        <p:nvSpPr>
          <p:cNvPr id="62481" name="Rectangle 37"/>
          <p:cNvSpPr>
            <a:spLocks noChangeArrowheads="1"/>
          </p:cNvSpPr>
          <p:nvPr/>
        </p:nvSpPr>
        <p:spPr bwMode="auto">
          <a:xfrm>
            <a:off x="3678305" y="2516290"/>
            <a:ext cx="512961" cy="2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latin typeface="Arial" charset="0"/>
              </a:rPr>
              <a:t>node</a:t>
            </a:r>
            <a:endParaRPr lang="en-US" altLang="x-none" sz="1797">
              <a:latin typeface="Arial" charset="0"/>
            </a:endParaRPr>
          </a:p>
        </p:txBody>
      </p:sp>
      <p:sp>
        <p:nvSpPr>
          <p:cNvPr id="62482" name="Rectangle 38"/>
          <p:cNvSpPr>
            <a:spLocks noChangeArrowheads="1"/>
          </p:cNvSpPr>
          <p:nvPr/>
        </p:nvSpPr>
        <p:spPr bwMode="auto">
          <a:xfrm>
            <a:off x="1605693" y="3200823"/>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82663" name="Rectangle 39"/>
          <p:cNvSpPr>
            <a:spLocks noChangeArrowheads="1"/>
          </p:cNvSpPr>
          <p:nvPr/>
        </p:nvSpPr>
        <p:spPr bwMode="auto">
          <a:xfrm>
            <a:off x="3278994" y="3276882"/>
            <a:ext cx="1901479" cy="2129656"/>
          </a:xfrm>
          <a:prstGeom prst="rect">
            <a:avLst/>
          </a:prstGeom>
          <a:solidFill>
            <a:schemeClr val="bg1"/>
          </a:solidFill>
          <a:ln>
            <a:noFill/>
          </a:ln>
          <a:effectLst>
            <a:prstShdw prst="shdw17" dist="17961" dir="13500000">
              <a:srgbClr val="999999"/>
            </a:prstShdw>
          </a:effectLst>
          <a:extLs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1597">
              <a:latin typeface="Arial" charset="0"/>
            </a:endParaRPr>
          </a:p>
        </p:txBody>
      </p:sp>
      <p:sp>
        <p:nvSpPr>
          <p:cNvPr id="62484" name="Rectangle 40"/>
          <p:cNvSpPr>
            <a:spLocks noChangeArrowheads="1"/>
          </p:cNvSpPr>
          <p:nvPr/>
        </p:nvSpPr>
        <p:spPr bwMode="auto">
          <a:xfrm>
            <a:off x="2442344" y="3200823"/>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5" name="Rectangle 41"/>
          <p:cNvSpPr>
            <a:spLocks noChangeArrowheads="1"/>
          </p:cNvSpPr>
          <p:nvPr/>
        </p:nvSpPr>
        <p:spPr bwMode="auto">
          <a:xfrm>
            <a:off x="4039586" y="4189592"/>
            <a:ext cx="456355"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6" name="Rectangle 42"/>
          <p:cNvSpPr>
            <a:spLocks noChangeArrowheads="1"/>
          </p:cNvSpPr>
          <p:nvPr/>
        </p:nvSpPr>
        <p:spPr bwMode="auto">
          <a:xfrm>
            <a:off x="4572000" y="4189592"/>
            <a:ext cx="152118"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7" name="Rectangle 43"/>
          <p:cNvSpPr>
            <a:spLocks noChangeArrowheads="1"/>
          </p:cNvSpPr>
          <p:nvPr/>
        </p:nvSpPr>
        <p:spPr bwMode="auto">
          <a:xfrm>
            <a:off x="4800177" y="4189592"/>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8" name="Rectangle 44"/>
          <p:cNvSpPr>
            <a:spLocks noChangeArrowheads="1"/>
          </p:cNvSpPr>
          <p:nvPr/>
        </p:nvSpPr>
        <p:spPr bwMode="auto">
          <a:xfrm>
            <a:off x="5865005" y="4189592"/>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9" name="Rectangle 45"/>
          <p:cNvSpPr>
            <a:spLocks noChangeArrowheads="1"/>
          </p:cNvSpPr>
          <p:nvPr/>
        </p:nvSpPr>
        <p:spPr bwMode="auto">
          <a:xfrm>
            <a:off x="1985989" y="4189592"/>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0" name="Rectangle 46"/>
          <p:cNvSpPr>
            <a:spLocks noChangeArrowheads="1"/>
          </p:cNvSpPr>
          <p:nvPr/>
        </p:nvSpPr>
        <p:spPr bwMode="auto">
          <a:xfrm>
            <a:off x="4876236" y="5102301"/>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1" name="Rectangle 47"/>
          <p:cNvSpPr>
            <a:spLocks noChangeArrowheads="1"/>
          </p:cNvSpPr>
          <p:nvPr/>
        </p:nvSpPr>
        <p:spPr bwMode="auto">
          <a:xfrm>
            <a:off x="5256532" y="5102301"/>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2" name="Rectangle 48"/>
          <p:cNvSpPr>
            <a:spLocks noChangeArrowheads="1"/>
          </p:cNvSpPr>
          <p:nvPr/>
        </p:nvSpPr>
        <p:spPr bwMode="auto">
          <a:xfrm>
            <a:off x="6397419" y="5102301"/>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3" name="Rectangle 49"/>
          <p:cNvSpPr>
            <a:spLocks noChangeArrowheads="1"/>
          </p:cNvSpPr>
          <p:nvPr/>
        </p:nvSpPr>
        <p:spPr bwMode="auto">
          <a:xfrm>
            <a:off x="1605693" y="5102301"/>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4" name="Rectangle 50"/>
          <p:cNvSpPr>
            <a:spLocks noChangeArrowheads="1"/>
          </p:cNvSpPr>
          <p:nvPr/>
        </p:nvSpPr>
        <p:spPr bwMode="auto">
          <a:xfrm>
            <a:off x="2518403" y="5102301"/>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5" name="Rectangle 51"/>
          <p:cNvSpPr>
            <a:spLocks noChangeArrowheads="1"/>
          </p:cNvSpPr>
          <p:nvPr/>
        </p:nvSpPr>
        <p:spPr bwMode="auto">
          <a:xfrm>
            <a:off x="4419882" y="3276882"/>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6" name="Rectangle 52"/>
          <p:cNvSpPr>
            <a:spLocks noChangeArrowheads="1"/>
          </p:cNvSpPr>
          <p:nvPr/>
        </p:nvSpPr>
        <p:spPr bwMode="auto">
          <a:xfrm>
            <a:off x="4800177" y="3276882"/>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7" name="Rectangle 53"/>
          <p:cNvSpPr>
            <a:spLocks noChangeArrowheads="1"/>
          </p:cNvSpPr>
          <p:nvPr/>
        </p:nvSpPr>
        <p:spPr bwMode="auto">
          <a:xfrm>
            <a:off x="6321360" y="3200823"/>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8" name="Rectangle 54"/>
          <p:cNvSpPr>
            <a:spLocks noChangeArrowheads="1"/>
          </p:cNvSpPr>
          <p:nvPr/>
        </p:nvSpPr>
        <p:spPr bwMode="auto">
          <a:xfrm>
            <a:off x="2062048" y="5102301"/>
            <a:ext cx="304237"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9" name="Rectangle 55"/>
          <p:cNvSpPr>
            <a:spLocks noChangeArrowheads="1"/>
          </p:cNvSpPr>
          <p:nvPr/>
        </p:nvSpPr>
        <p:spPr bwMode="auto">
          <a:xfrm>
            <a:off x="4648059" y="5102301"/>
            <a:ext cx="152118"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0" name="Rectangle 56"/>
          <p:cNvSpPr>
            <a:spLocks noChangeArrowheads="1"/>
          </p:cNvSpPr>
          <p:nvPr/>
        </p:nvSpPr>
        <p:spPr bwMode="auto">
          <a:xfrm>
            <a:off x="4191704" y="5102301"/>
            <a:ext cx="380296"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1" name="Rectangle 57"/>
          <p:cNvSpPr>
            <a:spLocks noChangeArrowheads="1"/>
          </p:cNvSpPr>
          <p:nvPr/>
        </p:nvSpPr>
        <p:spPr bwMode="auto">
          <a:xfrm>
            <a:off x="5865005" y="5102301"/>
            <a:ext cx="304237"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2" name="Text Box 58"/>
          <p:cNvSpPr txBox="1">
            <a:spLocks noChangeArrowheads="1"/>
          </p:cNvSpPr>
          <p:nvPr/>
        </p:nvSpPr>
        <p:spPr bwMode="auto">
          <a:xfrm>
            <a:off x="3581647" y="2972645"/>
            <a:ext cx="914294" cy="3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597">
                <a:latin typeface="Arial" charset="0"/>
              </a:rPr>
              <a:t>Memory</a:t>
            </a:r>
          </a:p>
        </p:txBody>
      </p:sp>
      <p:sp>
        <p:nvSpPr>
          <p:cNvPr id="62503" name="Rectangle 40"/>
          <p:cNvSpPr>
            <a:spLocks noChangeArrowheads="1"/>
          </p:cNvSpPr>
          <p:nvPr/>
        </p:nvSpPr>
        <p:spPr bwMode="auto">
          <a:xfrm>
            <a:off x="2442344" y="4189592"/>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Tree>
    <p:extLst>
      <p:ext uri="{BB962C8B-B14F-4D97-AF65-F5344CB8AC3E}">
        <p14:creationId xmlns:p14="http://schemas.microsoft.com/office/powerpoint/2010/main" val="2523547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71CCA45-0CB4-B445-83AD-869BAC05E6FB}" type="slidenum">
              <a:rPr lang="en-US" altLang="x-none" sz="1198">
                <a:latin typeface="Tahoma" charset="0"/>
              </a:rPr>
              <a:pPr/>
              <a:t>24</a:t>
            </a:fld>
            <a:endParaRPr lang="en-US" altLang="x-none" sz="1198">
              <a:latin typeface="Tahoma" charset="0"/>
            </a:endParaRPr>
          </a:p>
        </p:txBody>
      </p:sp>
      <p:sp>
        <p:nvSpPr>
          <p:cNvPr id="64514"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64515"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recaps</a:t>
            </a:r>
          </a:p>
          <a:p>
            <a:pPr algn="l">
              <a:spcBef>
                <a:spcPct val="20000"/>
              </a:spcBef>
              <a:buClr>
                <a:schemeClr val="accent2"/>
              </a:buClr>
              <a:buSzPct val="85000"/>
              <a:buFont typeface="Wingdings" charset="2"/>
              <a:buChar char="q"/>
            </a:pPr>
            <a:r>
              <a:rPr lang="en-US" altLang="x-none" sz="2795" dirty="0"/>
              <a:t>A brief introduction to the Internet: past and present</a:t>
            </a:r>
          </a:p>
          <a:p>
            <a:pPr algn="l">
              <a:spcBef>
                <a:spcPct val="20000"/>
              </a:spcBef>
              <a:buClr>
                <a:schemeClr val="accent2"/>
              </a:buClr>
              <a:buSzPct val="85000"/>
              <a:buFont typeface="Wingdings" charset="2"/>
              <a:buChar char="q"/>
            </a:pPr>
            <a:r>
              <a:rPr lang="en-US" altLang="x-none" sz="2795" dirty="0"/>
              <a:t>Challenges of Internet networks and apps</a:t>
            </a:r>
          </a:p>
          <a:p>
            <a:pPr algn="l">
              <a:spcBef>
                <a:spcPct val="20000"/>
              </a:spcBef>
              <a:buClr>
                <a:schemeClr val="accent2"/>
              </a:buClr>
              <a:buSzPct val="85000"/>
              <a:buFont typeface="Wingdings" charset="2"/>
              <a:buChar char="q"/>
            </a:pPr>
            <a:r>
              <a:rPr lang="en-US" altLang="x-none" sz="2795" dirty="0"/>
              <a:t>A taxonomy of communication networks</a:t>
            </a:r>
          </a:p>
          <a:p>
            <a:pPr marL="798660" lvl="1" indent="-342283">
              <a:spcBef>
                <a:spcPct val="20000"/>
              </a:spcBef>
              <a:buClr>
                <a:schemeClr val="accent2"/>
              </a:buClr>
              <a:buSzPct val="85000"/>
              <a:buFont typeface="Courier New" panose="02070309020205020404" pitchFamily="49" charset="0"/>
              <a:buChar char="o"/>
            </a:pPr>
            <a:r>
              <a:rPr lang="en-US" altLang="x-none" sz="2396" dirty="0"/>
              <a:t>circuit switched networks</a:t>
            </a:r>
          </a:p>
          <a:p>
            <a:pPr marL="798660" lvl="1" indent="-342283">
              <a:spcBef>
                <a:spcPct val="20000"/>
              </a:spcBef>
              <a:buClr>
                <a:schemeClr val="accent2"/>
              </a:buClr>
              <a:buSzPct val="75000"/>
              <a:buFont typeface="Courier New" panose="02070309020205020404" pitchFamily="49" charset="0"/>
              <a:buChar char="o"/>
            </a:pPr>
            <a:r>
              <a:rPr lang="en-US" altLang="x-none" sz="2396" dirty="0"/>
              <a:t>packet switched networks</a:t>
            </a:r>
          </a:p>
          <a:p>
            <a:pPr lvl="1" algn="l">
              <a:spcBef>
                <a:spcPct val="20000"/>
              </a:spcBef>
              <a:buClr>
                <a:srgbClr val="C00000"/>
              </a:buClr>
              <a:buSzPct val="75000"/>
              <a:buFont typeface="Wingdings" charset="2"/>
              <a:buChar char="Ø"/>
            </a:pPr>
            <a:r>
              <a:rPr lang="en-US" altLang="x-none" sz="2396" i="1" dirty="0">
                <a:solidFill>
                  <a:srgbClr val="C00000"/>
                </a:solidFill>
              </a:rPr>
              <a:t>circuit switching vs. packet switching</a:t>
            </a:r>
          </a:p>
        </p:txBody>
      </p:sp>
    </p:spTree>
    <p:extLst>
      <p:ext uri="{BB962C8B-B14F-4D97-AF65-F5344CB8AC3E}">
        <p14:creationId xmlns:p14="http://schemas.microsoft.com/office/powerpoint/2010/main" val="2435896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75BA06A9-08A7-4843-AFCE-6491C8E6F112}" type="slidenum">
              <a:rPr lang="en-US" altLang="x-none" sz="1198">
                <a:latin typeface="Tahoma" charset="0"/>
              </a:rPr>
              <a:pPr/>
              <a:t>25</a:t>
            </a:fld>
            <a:endParaRPr lang="en-US" altLang="x-none" sz="1198">
              <a:latin typeface="Tahoma" charset="0"/>
            </a:endParaRPr>
          </a:p>
        </p:txBody>
      </p:sp>
      <p:sp>
        <p:nvSpPr>
          <p:cNvPr id="66562" name="Rectangle 4"/>
          <p:cNvSpPr>
            <a:spLocks noChangeArrowheads="1"/>
          </p:cNvSpPr>
          <p:nvPr/>
        </p:nvSpPr>
        <p:spPr bwMode="auto">
          <a:xfrm>
            <a:off x="534527" y="228178"/>
            <a:ext cx="7986211"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194" u="sng">
                <a:solidFill>
                  <a:schemeClr val="accent2"/>
                </a:solidFill>
              </a:rPr>
              <a:t>Packet Switching vs. Circuit Switching</a:t>
            </a:r>
            <a:endParaRPr lang="en-US" altLang="x-none" sz="3993" u="sng">
              <a:solidFill>
                <a:schemeClr val="accent2"/>
              </a:solidFill>
            </a:endParaRPr>
          </a:p>
        </p:txBody>
      </p:sp>
      <p:sp>
        <p:nvSpPr>
          <p:cNvPr id="66563" name="Rectangle 5"/>
          <p:cNvSpPr>
            <a:spLocks noChangeArrowheads="1"/>
          </p:cNvSpPr>
          <p:nvPr/>
        </p:nvSpPr>
        <p:spPr bwMode="auto">
          <a:xfrm>
            <a:off x="464806" y="1603580"/>
            <a:ext cx="8296786" cy="4487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75000"/>
              <a:buFont typeface="Wingdings" charset="2"/>
              <a:buChar char="q"/>
            </a:pPr>
            <a:r>
              <a:rPr lang="en-US" altLang="x-none" sz="3194" dirty="0"/>
              <a:t>The early history of the Internet was a heated debate between Packet Switching and Circuit Switching</a:t>
            </a:r>
          </a:p>
          <a:p>
            <a:pPr marL="912754" lvl="1" indent="-456377">
              <a:spcBef>
                <a:spcPct val="20000"/>
              </a:spcBef>
              <a:buClr>
                <a:schemeClr val="accent2"/>
              </a:buClr>
              <a:buSzPct val="75000"/>
              <a:buFont typeface="Courier New" panose="02070309020205020404" pitchFamily="49" charset="0"/>
              <a:buChar char="o"/>
            </a:pPr>
            <a:r>
              <a:rPr lang="en-US" altLang="x-none" sz="3194" dirty="0"/>
              <a:t>the telephone network </a:t>
            </a:r>
            <a:br>
              <a:rPr lang="en-US" altLang="x-none" sz="3194" dirty="0"/>
            </a:br>
            <a:r>
              <a:rPr lang="en-US" altLang="x-none" sz="3194" dirty="0"/>
              <a:t>was the dominant network</a:t>
            </a:r>
          </a:p>
          <a:p>
            <a:pPr algn="l">
              <a:spcBef>
                <a:spcPct val="20000"/>
              </a:spcBef>
              <a:buClr>
                <a:schemeClr val="accent2"/>
              </a:buClr>
              <a:buSzPct val="85000"/>
              <a:buFont typeface="ZapfDingbats" charset="0"/>
              <a:buChar char="r"/>
            </a:pPr>
            <a:endParaRPr lang="en-US" altLang="zh-CN" sz="3194" dirty="0">
              <a:ea typeface="宋体" charset="-122"/>
            </a:endParaRPr>
          </a:p>
          <a:p>
            <a:pPr marL="456377" indent="-456377">
              <a:spcBef>
                <a:spcPct val="20000"/>
              </a:spcBef>
              <a:buClr>
                <a:schemeClr val="accent2"/>
              </a:buClr>
              <a:buSzPct val="85000"/>
              <a:buFont typeface="Wingdings" pitchFamily="2" charset="2"/>
              <a:buChar char="q"/>
            </a:pPr>
            <a:r>
              <a:rPr lang="en-US" altLang="zh-CN" sz="3194" dirty="0">
                <a:ea typeface="宋体" charset="-122"/>
              </a:rPr>
              <a:t>Need to compare packet switching with circuit switching</a:t>
            </a:r>
            <a:endParaRPr lang="en-US" altLang="x-none" sz="3194" dirty="0"/>
          </a:p>
        </p:txBody>
      </p:sp>
      <p:sp>
        <p:nvSpPr>
          <p:cNvPr id="66564" name="Rectangle 6"/>
          <p:cNvSpPr>
            <a:spLocks noChangeArrowheads="1"/>
          </p:cNvSpPr>
          <p:nvPr/>
        </p:nvSpPr>
        <p:spPr bwMode="auto">
          <a:xfrm>
            <a:off x="997220" y="1375403"/>
            <a:ext cx="7605915" cy="7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endParaRPr lang="x-none" altLang="x-none" sz="1996"/>
          </a:p>
        </p:txBody>
      </p:sp>
      <p:pic>
        <p:nvPicPr>
          <p:cNvPr id="6656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1361" y="2896586"/>
            <a:ext cx="2248499" cy="193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402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3"/>
          <p:cNvSpPr>
            <a:spLocks noGrp="1"/>
          </p:cNvSpPr>
          <p:nvPr>
            <p:ph type="title"/>
          </p:nvPr>
        </p:nvSpPr>
        <p:spPr/>
        <p:txBody>
          <a:bodyPr/>
          <a:lstStyle/>
          <a:p>
            <a:r>
              <a:rPr lang="en-US" altLang="x-none" sz="3194">
                <a:ea typeface="ＭＳ Ｐゴシック" charset="-128"/>
              </a:rPr>
              <a:t>Circuit Switching vs. Packet Switching</a:t>
            </a:r>
          </a:p>
        </p:txBody>
      </p:sp>
      <p:sp>
        <p:nvSpPr>
          <p:cNvPr id="706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7B35AAC-81CF-4A4E-B14B-9AD528FFB3F8}" type="slidenum">
              <a:rPr lang="en-US" altLang="x-none" sz="1198">
                <a:latin typeface="Tahoma" charset="0"/>
              </a:rPr>
              <a:pPr/>
              <a:t>26</a:t>
            </a:fld>
            <a:endParaRPr lang="en-US" altLang="x-none" sz="1198">
              <a:latin typeface="Tahoma" charset="0"/>
            </a:endParaRPr>
          </a:p>
        </p:txBody>
      </p:sp>
      <p:graphicFrame>
        <p:nvGraphicFramePr>
          <p:cNvPr id="3" name="Table 2"/>
          <p:cNvGraphicFramePr>
            <a:graphicFrameLocks noGrp="1"/>
          </p:cNvGraphicFramePr>
          <p:nvPr>
            <p:extLst/>
          </p:nvPr>
        </p:nvGraphicFramePr>
        <p:xfrm>
          <a:off x="692983" y="1617842"/>
          <a:ext cx="7681973" cy="4874141"/>
        </p:xfrm>
        <a:graphic>
          <a:graphicData uri="http://schemas.openxmlformats.org/drawingml/2006/table">
            <a:tbl>
              <a:tblPr/>
              <a:tblGrid>
                <a:gridCol w="2205715">
                  <a:extLst>
                    <a:ext uri="{9D8B030D-6E8A-4147-A177-3AD203B41FA5}">
                      <a16:colId xmlns:a16="http://schemas.microsoft.com/office/drawing/2014/main" val="20000"/>
                    </a:ext>
                  </a:extLst>
                </a:gridCol>
                <a:gridCol w="2473507">
                  <a:extLst>
                    <a:ext uri="{9D8B030D-6E8A-4147-A177-3AD203B41FA5}">
                      <a16:colId xmlns:a16="http://schemas.microsoft.com/office/drawing/2014/main" val="20001"/>
                    </a:ext>
                  </a:extLst>
                </a:gridCol>
                <a:gridCol w="3002751">
                  <a:extLst>
                    <a:ext uri="{9D8B030D-6E8A-4147-A177-3AD203B41FA5}">
                      <a16:colId xmlns:a16="http://schemas.microsoft.com/office/drawing/2014/main" val="20002"/>
                    </a:ext>
                  </a:extLst>
                </a:gridCol>
              </a:tblGrid>
              <a:tr h="82143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886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use a single partition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use whole link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73115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dirty="0">
                          <a:ln>
                            <a:noFill/>
                          </a:ln>
                          <a:solidFill>
                            <a:srgbClr val="000000"/>
                          </a:solidFill>
                          <a:effectLst/>
                          <a:latin typeface="Comic Sans MS" charset="0"/>
                          <a:ea typeface="ＭＳ Ｐゴシック" charset="-128"/>
                        </a:rPr>
                      </a:br>
                      <a:r>
                        <a:rPr kumimoji="0" lang="en-US" altLang="x-none" sz="1800" b="0" i="0" u="none" strike="noStrike" cap="none" normalizeH="0" baseline="0" dirty="0">
                          <a:ln>
                            <a:noFill/>
                          </a:ln>
                          <a:solidFill>
                            <a:srgbClr val="000000"/>
                          </a:solidFill>
                          <a:effectLst/>
                          <a:latin typeface="Comic Sans MS" charset="0"/>
                          <a:ea typeface="ＭＳ Ｐゴシック" charset="-128"/>
                        </a:rPr>
                        <a:t>(setup delay)</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charging</a:t>
                      </a:r>
                      <a:br>
                        <a:rPr kumimoji="0" lang="en-US" altLang="x-none" sz="1800" b="0" i="0" u="none" strike="noStrike" cap="none" normalizeH="0" baseline="0" dirty="0">
                          <a:ln>
                            <a:noFill/>
                          </a:ln>
                          <a:solidFill>
                            <a:srgbClr val="000000"/>
                          </a:solidFill>
                          <a:effectLst/>
                          <a:latin typeface="Comic Sans MS" charset="0"/>
                          <a:ea typeface="ＭＳ Ｐゴシック" charset="-128"/>
                        </a:rPr>
                      </a:br>
                      <a:endParaRPr kumimoji="0" lang="en-US" altLang="x-none" sz="1800" b="0" i="0" u="none" strike="noStrike" cap="none" normalizeH="0" baseline="0" dirty="0">
                        <a:ln>
                          <a:noFill/>
                        </a:ln>
                        <a:solidFill>
                          <a:srgbClr val="000000"/>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header</a:t>
                      </a:r>
                      <a:br>
                        <a:rPr kumimoji="0" lang="en-US" altLang="x-none" sz="1800" b="0" i="0" u="none" strike="noStrike" cap="none" normalizeH="0" baseline="0" dirty="0">
                          <a:ln>
                            <a:noFill/>
                          </a:ln>
                          <a:solidFill>
                            <a:srgbClr val="000000"/>
                          </a:solidFill>
                          <a:effectLst/>
                          <a:latin typeface="Comic Sans MS" charset="0"/>
                          <a:ea typeface="ＭＳ Ｐゴシック" charset="-128"/>
                        </a:rPr>
                      </a:br>
                      <a:endParaRPr kumimoji="0" lang="en-US" altLang="x-none" sz="1800" b="0" i="0" u="none" strike="noStrike" cap="none" normalizeH="0" baseline="0" dirty="0">
                        <a:ln>
                          <a:noFill/>
                        </a:ln>
                        <a:solidFill>
                          <a:srgbClr val="000000"/>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no per-</a:t>
                      </a:r>
                      <a:r>
                        <a:rPr kumimoji="0" lang="en-US" altLang="x-none" sz="1800" b="0" i="0" u="none" strike="noStrike" cap="none" normalizeH="0" baseline="0" dirty="0" err="1">
                          <a:ln>
                            <a:noFill/>
                          </a:ln>
                          <a:solidFill>
                            <a:srgbClr val="000000"/>
                          </a:solidFill>
                          <a:effectLst/>
                          <a:latin typeface="Comic Sans MS" charset="0"/>
                          <a:ea typeface="ＭＳ Ｐゴシック" charset="-128"/>
                        </a:rPr>
                        <a:t>pkt</a:t>
                      </a:r>
                      <a:r>
                        <a:rPr kumimoji="0" lang="en-US" altLang="x-none" sz="1800" b="0" i="0" u="none" strike="noStrike" cap="none" normalizeH="0" baseline="0" dirty="0">
                          <a:ln>
                            <a:noFill/>
                          </a:ln>
                          <a:solidFill>
                            <a:srgbClr val="000000"/>
                          </a:solidFill>
                          <a:effectLst/>
                          <a:latin typeface="Comic Sans MS" charset="0"/>
                          <a:ea typeface="ＭＳ Ｐゴシック" charset="-128"/>
                        </a:rPr>
                        <a: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59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per packet processing</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
        <p:nvSpPr>
          <p:cNvPr id="2" name="Rectangle 1"/>
          <p:cNvSpPr/>
          <p:nvPr/>
        </p:nvSpPr>
        <p:spPr bwMode="auto">
          <a:xfrm>
            <a:off x="2974758" y="2516290"/>
            <a:ext cx="5328894" cy="532414"/>
          </a:xfrm>
          <a:prstGeom prst="rect">
            <a:avLst/>
          </a:prstGeom>
          <a:solidFill>
            <a:schemeClr val="accent5">
              <a:lumMod val="20000"/>
              <a:lumOff val="8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9" name="Rectangle 8"/>
          <p:cNvSpPr/>
          <p:nvPr/>
        </p:nvSpPr>
        <p:spPr bwMode="auto">
          <a:xfrm>
            <a:off x="2974755" y="5062576"/>
            <a:ext cx="5328895" cy="343962"/>
          </a:xfrm>
          <a:prstGeom prst="rect">
            <a:avLst/>
          </a:prstGeom>
          <a:solidFill>
            <a:schemeClr val="accent5">
              <a:lumMod val="20000"/>
              <a:lumOff val="8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1" name="Rectangle 10"/>
          <p:cNvSpPr/>
          <p:nvPr/>
        </p:nvSpPr>
        <p:spPr bwMode="auto">
          <a:xfrm>
            <a:off x="2974757" y="3124764"/>
            <a:ext cx="5328895" cy="684532"/>
          </a:xfrm>
          <a:prstGeom prst="rect">
            <a:avLst/>
          </a:prstGeom>
          <a:solidFill>
            <a:schemeClr val="accent5">
              <a:lumMod val="60000"/>
              <a:lumOff val="4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2" name="Rectangle 11"/>
          <p:cNvSpPr/>
          <p:nvPr/>
        </p:nvSpPr>
        <p:spPr bwMode="auto">
          <a:xfrm>
            <a:off x="2974758" y="3885355"/>
            <a:ext cx="5328894" cy="532414"/>
          </a:xfrm>
          <a:prstGeom prst="rect">
            <a:avLst/>
          </a:prstGeom>
          <a:solidFill>
            <a:schemeClr val="accent5">
              <a:lumMod val="20000"/>
              <a:lumOff val="8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3" name="Rectangle 12"/>
          <p:cNvSpPr/>
          <p:nvPr/>
        </p:nvSpPr>
        <p:spPr bwMode="auto">
          <a:xfrm>
            <a:off x="2974756" y="4464516"/>
            <a:ext cx="5328895" cy="485667"/>
          </a:xfrm>
          <a:prstGeom prst="rect">
            <a:avLst/>
          </a:prstGeom>
          <a:solidFill>
            <a:schemeClr val="accent5">
              <a:lumMod val="60000"/>
              <a:lumOff val="4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4" name="Rectangle 13"/>
          <p:cNvSpPr/>
          <p:nvPr/>
        </p:nvSpPr>
        <p:spPr bwMode="auto">
          <a:xfrm>
            <a:off x="2974754" y="5708128"/>
            <a:ext cx="5328895" cy="485667"/>
          </a:xfrm>
          <a:prstGeom prst="rect">
            <a:avLst/>
          </a:prstGeom>
          <a:solidFill>
            <a:schemeClr val="accent5">
              <a:lumMod val="60000"/>
              <a:lumOff val="4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Tree>
    <p:extLst>
      <p:ext uri="{BB962C8B-B14F-4D97-AF65-F5344CB8AC3E}">
        <p14:creationId xmlns:p14="http://schemas.microsoft.com/office/powerpoint/2010/main" val="284579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Title 3"/>
          <p:cNvSpPr>
            <a:spLocks noGrp="1"/>
          </p:cNvSpPr>
          <p:nvPr>
            <p:ph type="title"/>
          </p:nvPr>
        </p:nvSpPr>
        <p:spPr/>
        <p:txBody>
          <a:bodyPr/>
          <a:lstStyle/>
          <a:p>
            <a:r>
              <a:rPr lang="en-US" altLang="x-none" sz="3194">
                <a:ea typeface="ＭＳ Ｐゴシック" charset="-128"/>
              </a:rPr>
              <a:t>Circuit Switching vs. Packet Switching</a:t>
            </a:r>
          </a:p>
        </p:txBody>
      </p:sp>
      <p:sp>
        <p:nvSpPr>
          <p:cNvPr id="706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7B35AAC-81CF-4A4E-B14B-9AD528FFB3F8}" type="slidenum">
              <a:rPr lang="en-US" altLang="x-none" sz="1198">
                <a:latin typeface="Tahoma" charset="0"/>
              </a:rPr>
              <a:pPr/>
              <a:t>27</a:t>
            </a:fld>
            <a:endParaRPr lang="en-US" altLang="x-none" sz="1198">
              <a:latin typeface="Tahoma" charset="0"/>
            </a:endParaRPr>
          </a:p>
        </p:txBody>
      </p:sp>
      <p:graphicFrame>
        <p:nvGraphicFramePr>
          <p:cNvPr id="3" name="Table 2"/>
          <p:cNvGraphicFramePr>
            <a:graphicFrameLocks noGrp="1"/>
          </p:cNvGraphicFramePr>
          <p:nvPr/>
        </p:nvGraphicFramePr>
        <p:xfrm>
          <a:off x="692983" y="1617842"/>
          <a:ext cx="7681973" cy="4294882"/>
        </p:xfrm>
        <a:graphic>
          <a:graphicData uri="http://schemas.openxmlformats.org/drawingml/2006/table">
            <a:tbl>
              <a:tblPr/>
              <a:tblGrid>
                <a:gridCol w="2205715">
                  <a:extLst>
                    <a:ext uri="{9D8B030D-6E8A-4147-A177-3AD203B41FA5}">
                      <a16:colId xmlns:a16="http://schemas.microsoft.com/office/drawing/2014/main" val="20000"/>
                    </a:ext>
                  </a:extLst>
                </a:gridCol>
                <a:gridCol w="2473507">
                  <a:extLst>
                    <a:ext uri="{9D8B030D-6E8A-4147-A177-3AD203B41FA5}">
                      <a16:colId xmlns:a16="http://schemas.microsoft.com/office/drawing/2014/main" val="20001"/>
                    </a:ext>
                  </a:extLst>
                </a:gridCol>
                <a:gridCol w="3002751">
                  <a:extLst>
                    <a:ext uri="{9D8B030D-6E8A-4147-A177-3AD203B41FA5}">
                      <a16:colId xmlns:a16="http://schemas.microsoft.com/office/drawing/2014/main" val="20002"/>
                    </a:ext>
                  </a:extLst>
                </a:gridCol>
              </a:tblGrid>
              <a:tr h="82143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886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a single partition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whole link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63886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(setup delay)</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42624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charging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36508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header</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per-pkt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59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processing</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23947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tLang="x-none">
                <a:ea typeface="ＭＳ Ｐゴシック" charset="-128"/>
              </a:rPr>
              <a:t>Key Issue to be Settled</a:t>
            </a:r>
          </a:p>
        </p:txBody>
      </p:sp>
      <p:sp>
        <p:nvSpPr>
          <p:cNvPr id="72706" name="Content Placeholder 2"/>
          <p:cNvSpPr>
            <a:spLocks noGrp="1"/>
          </p:cNvSpPr>
          <p:nvPr>
            <p:ph idx="1"/>
          </p:nvPr>
        </p:nvSpPr>
        <p:spPr>
          <a:xfrm>
            <a:off x="534527" y="1451462"/>
            <a:ext cx="8372845" cy="4647531"/>
          </a:xfrm>
        </p:spPr>
        <p:txBody>
          <a:bodyPr/>
          <a:lstStyle/>
          <a:p>
            <a:pPr>
              <a:buFont typeface="Wingdings" pitchFamily="2" charset="2"/>
              <a:buChar char="q"/>
              <a:defRPr/>
            </a:pPr>
            <a:r>
              <a:rPr lang="en-US" sz="2396" dirty="0"/>
              <a:t>A key issue: what is the efficiency of resource partition?</a:t>
            </a:r>
          </a:p>
          <a:p>
            <a:pPr>
              <a:defRPr/>
            </a:pPr>
            <a:endParaRPr lang="en-US" sz="2396" dirty="0"/>
          </a:p>
          <a:p>
            <a:pPr>
              <a:defRPr/>
            </a:pPr>
            <a:endParaRPr lang="en-US" sz="2396" dirty="0"/>
          </a:p>
          <a:p>
            <a:pPr>
              <a:defRPr/>
            </a:pPr>
            <a:endParaRPr lang="en-US" sz="2396" dirty="0"/>
          </a:p>
          <a:p>
            <a:pPr>
              <a:defRPr/>
            </a:pPr>
            <a:endParaRPr lang="en-US" sz="2396" dirty="0"/>
          </a:p>
          <a:p>
            <a:pPr>
              <a:defRPr/>
            </a:pPr>
            <a:endParaRPr lang="en-US" sz="2396" dirty="0"/>
          </a:p>
          <a:p>
            <a:pPr>
              <a:defRPr/>
            </a:pPr>
            <a:endParaRPr lang="en-US" sz="2396" dirty="0"/>
          </a:p>
          <a:p>
            <a:pPr>
              <a:defRPr/>
            </a:pPr>
            <a:endParaRPr lang="en-US" sz="2396" dirty="0"/>
          </a:p>
          <a:p>
            <a:pPr marL="0" indent="0">
              <a:buNone/>
              <a:defRPr/>
            </a:pPr>
            <a:endParaRPr lang="en-US" sz="2396" dirty="0"/>
          </a:p>
          <a:p>
            <a:pPr>
              <a:buFont typeface="Wingdings" pitchFamily="2" charset="2"/>
              <a:buChar char="q"/>
              <a:defRPr/>
            </a:pPr>
            <a:r>
              <a:rPr lang="en-US" sz="2396" dirty="0"/>
              <a:t>Tool used to analyze the issue: </a:t>
            </a:r>
            <a:r>
              <a:rPr lang="en-US" sz="2396" dirty="0" err="1"/>
              <a:t>queueing</a:t>
            </a:r>
            <a:r>
              <a:rPr lang="en-US" sz="2396" dirty="0"/>
              <a:t> theory</a:t>
            </a:r>
          </a:p>
          <a:p>
            <a:pPr lvl="1">
              <a:buFont typeface="Courier New" panose="02070309020205020404" pitchFamily="49" charset="0"/>
              <a:buChar char="o"/>
              <a:defRPr/>
            </a:pPr>
            <a:r>
              <a:rPr lang="en-US" sz="1996" dirty="0"/>
              <a:t>Some basic results of </a:t>
            </a:r>
            <a:r>
              <a:rPr lang="en-US" sz="1996" dirty="0" err="1"/>
              <a:t>queueing</a:t>
            </a:r>
            <a:r>
              <a:rPr lang="en-US" sz="1996" dirty="0"/>
              <a:t> theory can be quite useful in many systems settings</a:t>
            </a:r>
          </a:p>
          <a:p>
            <a:pPr>
              <a:defRPr/>
            </a:pPr>
            <a:endParaRPr lang="en-US" sz="2396" dirty="0"/>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15DD8FDE-AED4-8A49-B6A4-E97D0CFF3877}" type="slidenum">
              <a:rPr lang="en-US" altLang="x-none" sz="1198">
                <a:latin typeface="Tahoma" charset="0"/>
              </a:rPr>
              <a:pPr/>
              <a:t>28</a:t>
            </a:fld>
            <a:endParaRPr lang="en-US" altLang="x-none" sz="1198">
              <a:latin typeface="Tahoma" charset="0"/>
            </a:endParaRPr>
          </a:p>
        </p:txBody>
      </p:sp>
      <p:pic>
        <p:nvPicPr>
          <p:cNvPr id="7270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2344" y="2440231"/>
            <a:ext cx="2429140" cy="2947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1656" y="3961414"/>
            <a:ext cx="1316775" cy="159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7716" y="2364172"/>
            <a:ext cx="1316775" cy="159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Rectangle 5"/>
          <p:cNvSpPr>
            <a:spLocks noChangeArrowheads="1"/>
          </p:cNvSpPr>
          <p:nvPr/>
        </p:nvSpPr>
        <p:spPr bwMode="auto">
          <a:xfrm>
            <a:off x="921161" y="2364172"/>
            <a:ext cx="4107194" cy="3194484"/>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72712" name="Rectangle 13"/>
          <p:cNvSpPr>
            <a:spLocks noChangeArrowheads="1"/>
          </p:cNvSpPr>
          <p:nvPr/>
        </p:nvSpPr>
        <p:spPr bwMode="auto">
          <a:xfrm>
            <a:off x="5788946" y="2364172"/>
            <a:ext cx="2509952" cy="1597242"/>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72713" name="Rectangle 14"/>
          <p:cNvSpPr>
            <a:spLocks noChangeArrowheads="1"/>
          </p:cNvSpPr>
          <p:nvPr/>
        </p:nvSpPr>
        <p:spPr bwMode="auto">
          <a:xfrm>
            <a:off x="5788946" y="3961414"/>
            <a:ext cx="2509952" cy="1597242"/>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pic>
        <p:nvPicPr>
          <p:cNvPr id="727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7220" y="3581118"/>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5"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57812" y="3581118"/>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6"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1065" y="2820527"/>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7"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1065" y="4493828"/>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011204" y="3276882"/>
            <a:ext cx="808128" cy="522907"/>
          </a:xfrm>
          <a:prstGeom prst="rect">
            <a:avLst/>
          </a:prstGeom>
        </p:spPr>
        <p:txBody>
          <a:bodyPr wrap="none">
            <a:spAutoFit/>
          </a:bodyPr>
          <a:lstStyle/>
          <a:p>
            <a:pPr>
              <a:defRPr/>
            </a:pPr>
            <a:r>
              <a:rPr lang="en-US" sz="2795" kern="0" dirty="0">
                <a:solidFill>
                  <a:srgbClr val="800000"/>
                </a:solidFill>
                <a:ea typeface="ＭＳ Ｐゴシック" charset="0"/>
                <a:cs typeface="ＭＳ Ｐゴシック" charset="0"/>
              </a:rPr>
              <a:t>10G</a:t>
            </a:r>
            <a:endParaRPr lang="en-US" sz="499" dirty="0">
              <a:solidFill>
                <a:srgbClr val="800000"/>
              </a:solidFill>
              <a:ea typeface="ＭＳ Ｐゴシック" charset="0"/>
              <a:cs typeface="ＭＳ Ｐゴシック" charset="0"/>
            </a:endParaRPr>
          </a:p>
        </p:txBody>
      </p:sp>
      <p:sp>
        <p:nvSpPr>
          <p:cNvPr id="21" name="Rectangle 20"/>
          <p:cNvSpPr/>
          <p:nvPr/>
        </p:nvSpPr>
        <p:spPr>
          <a:xfrm>
            <a:off x="7150089" y="2744467"/>
            <a:ext cx="513399" cy="399311"/>
          </a:xfrm>
          <a:prstGeom prst="rect">
            <a:avLst/>
          </a:prstGeom>
        </p:spPr>
        <p:txBody>
          <a:bodyPr wrap="none">
            <a:spAutoFit/>
          </a:bodyPr>
          <a:lstStyle/>
          <a:p>
            <a:pPr>
              <a:defRPr/>
            </a:pPr>
            <a:r>
              <a:rPr lang="en-US" sz="1996" kern="0" dirty="0">
                <a:solidFill>
                  <a:srgbClr val="800000"/>
                </a:solidFill>
                <a:ea typeface="ＭＳ Ｐゴシック" charset="0"/>
                <a:cs typeface="ＭＳ Ｐゴシック" charset="0"/>
              </a:rPr>
              <a:t>5G</a:t>
            </a:r>
            <a:endParaRPr lang="en-US" sz="299" dirty="0">
              <a:solidFill>
                <a:srgbClr val="800000"/>
              </a:solidFill>
              <a:ea typeface="ＭＳ Ｐゴシック" charset="0"/>
              <a:cs typeface="ＭＳ Ｐゴシック" charset="0"/>
            </a:endParaRPr>
          </a:p>
        </p:txBody>
      </p:sp>
      <p:sp>
        <p:nvSpPr>
          <p:cNvPr id="22" name="Rectangle 21"/>
          <p:cNvSpPr/>
          <p:nvPr/>
        </p:nvSpPr>
        <p:spPr>
          <a:xfrm>
            <a:off x="7074030" y="4341710"/>
            <a:ext cx="513399" cy="399311"/>
          </a:xfrm>
          <a:prstGeom prst="rect">
            <a:avLst/>
          </a:prstGeom>
        </p:spPr>
        <p:txBody>
          <a:bodyPr wrap="none">
            <a:spAutoFit/>
          </a:bodyPr>
          <a:lstStyle/>
          <a:p>
            <a:pPr>
              <a:defRPr/>
            </a:pPr>
            <a:r>
              <a:rPr lang="en-US" sz="1996" kern="0" dirty="0">
                <a:solidFill>
                  <a:srgbClr val="800000"/>
                </a:solidFill>
                <a:ea typeface="ＭＳ Ｐゴシック" charset="0"/>
                <a:cs typeface="ＭＳ Ｐゴシック" charset="0"/>
              </a:rPr>
              <a:t>5G</a:t>
            </a:r>
            <a:endParaRPr lang="en-US" sz="299" dirty="0">
              <a:solidFill>
                <a:srgbClr val="800000"/>
              </a:solidFill>
              <a:ea typeface="ＭＳ Ｐゴシック" charset="0"/>
              <a:cs typeface="ＭＳ Ｐゴシック" charset="0"/>
            </a:endParaRPr>
          </a:p>
        </p:txBody>
      </p:sp>
    </p:spTree>
    <p:extLst>
      <p:ext uri="{BB962C8B-B14F-4D97-AF65-F5344CB8AC3E}">
        <p14:creationId xmlns:p14="http://schemas.microsoft.com/office/powerpoint/2010/main" val="1388731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81230D02-9A4A-DD4D-A994-9A24EB4EB487}" type="slidenum">
              <a:rPr lang="en-US" altLang="x-none" sz="1198">
                <a:latin typeface="Tahoma" charset="0"/>
              </a:rPr>
              <a:pPr/>
              <a:t>29</a:t>
            </a:fld>
            <a:endParaRPr lang="en-US" altLang="x-none" sz="1198">
              <a:latin typeface="Tahoma" charset="0"/>
            </a:endParaRPr>
          </a:p>
        </p:txBody>
      </p:sp>
      <p:sp>
        <p:nvSpPr>
          <p:cNvPr id="74754"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74755"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recaps</a:t>
            </a:r>
          </a:p>
          <a:p>
            <a:pPr algn="l">
              <a:spcBef>
                <a:spcPct val="20000"/>
              </a:spcBef>
              <a:buClr>
                <a:schemeClr val="accent2"/>
              </a:buClr>
              <a:buSzPct val="85000"/>
              <a:buFont typeface="Wingdings" charset="2"/>
              <a:buChar char="q"/>
            </a:pPr>
            <a:r>
              <a:rPr lang="en-US" altLang="x-none" sz="2795" dirty="0"/>
              <a:t>A brief introduction to the Internet: past and present</a:t>
            </a:r>
          </a:p>
          <a:p>
            <a:pPr algn="l">
              <a:spcBef>
                <a:spcPct val="20000"/>
              </a:spcBef>
              <a:buClr>
                <a:schemeClr val="accent2"/>
              </a:buClr>
              <a:buSzPct val="85000"/>
              <a:buFont typeface="Wingdings" charset="2"/>
              <a:buChar char="q"/>
            </a:pPr>
            <a:r>
              <a:rPr lang="en-US" altLang="x-none" sz="2795" dirty="0"/>
              <a:t>Challenges of Internet networks and apps</a:t>
            </a:r>
          </a:p>
          <a:p>
            <a:pPr algn="l">
              <a:spcBef>
                <a:spcPct val="20000"/>
              </a:spcBef>
              <a:buClr>
                <a:schemeClr val="accent2"/>
              </a:buClr>
              <a:buSzPct val="85000"/>
              <a:buFont typeface="Wingdings" charset="2"/>
              <a:buChar char="q"/>
            </a:pPr>
            <a:r>
              <a:rPr lang="en-US" altLang="x-none" sz="2795" dirty="0"/>
              <a:t>A taxonomy of communication networks</a:t>
            </a:r>
          </a:p>
          <a:p>
            <a:pPr marL="798660" lvl="1" indent="-342283">
              <a:spcBef>
                <a:spcPct val="20000"/>
              </a:spcBef>
              <a:buClr>
                <a:schemeClr val="accent2"/>
              </a:buClr>
              <a:buSzPct val="85000"/>
              <a:buFont typeface="Courier New" panose="02070309020205020404" pitchFamily="49" charset="0"/>
              <a:buChar char="o"/>
            </a:pPr>
            <a:r>
              <a:rPr lang="en-US" altLang="x-none" sz="2396" dirty="0"/>
              <a:t>circuit switched networks</a:t>
            </a:r>
          </a:p>
          <a:p>
            <a:pPr marL="798660" lvl="1" indent="-342283">
              <a:spcBef>
                <a:spcPct val="20000"/>
              </a:spcBef>
              <a:buClr>
                <a:schemeClr val="accent2"/>
              </a:buClr>
              <a:buSzPct val="75000"/>
              <a:buFont typeface="Courier New" panose="02070309020205020404" pitchFamily="49" charset="0"/>
              <a:buChar char="o"/>
            </a:pPr>
            <a:r>
              <a:rPr lang="en-US" altLang="x-none" sz="2396" dirty="0"/>
              <a:t>packet switched networks</a:t>
            </a:r>
          </a:p>
          <a:p>
            <a:pPr marL="798660" lvl="1" indent="-342283">
              <a:spcBef>
                <a:spcPct val="20000"/>
              </a:spcBef>
              <a:buClr>
                <a:schemeClr val="accent2"/>
              </a:buClr>
              <a:buSzPct val="75000"/>
              <a:buFont typeface="Courier New" panose="02070309020205020404" pitchFamily="49" charset="0"/>
              <a:buChar char="o"/>
            </a:pPr>
            <a:r>
              <a:rPr lang="en-US" altLang="x-none" sz="2396" dirty="0"/>
              <a:t>circuit switching vs. packet switching</a:t>
            </a:r>
          </a:p>
          <a:p>
            <a:pPr lvl="1" algn="l">
              <a:spcBef>
                <a:spcPct val="20000"/>
              </a:spcBef>
              <a:buClr>
                <a:srgbClr val="C00000"/>
              </a:buClr>
              <a:buSzPct val="75000"/>
              <a:buFont typeface="Wingdings" charset="2"/>
              <a:buChar char="Ø"/>
            </a:pPr>
            <a:r>
              <a:rPr lang="en-US" altLang="x-none" sz="2396" i="1" dirty="0">
                <a:solidFill>
                  <a:srgbClr val="C00000"/>
                </a:solidFill>
              </a:rPr>
              <a:t>M/M queues and statistical multiplexing</a:t>
            </a:r>
          </a:p>
        </p:txBody>
      </p:sp>
    </p:spTree>
    <p:extLst>
      <p:ext uri="{BB962C8B-B14F-4D97-AF65-F5344CB8AC3E}">
        <p14:creationId xmlns:p14="http://schemas.microsoft.com/office/powerpoint/2010/main" val="16938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9AC13C5-5EB8-BC44-BE5B-7D43DE0AB43E}" type="slidenum">
              <a:rPr lang="en-US" altLang="x-none" sz="1200">
                <a:latin typeface="Tahoma" charset="0"/>
              </a:rPr>
              <a:pPr>
                <a:spcBef>
                  <a:spcPct val="0"/>
                </a:spcBef>
                <a:buClrTx/>
                <a:buSzTx/>
                <a:buFontTx/>
                <a:buNone/>
              </a:pPr>
              <a:t>3</a:t>
            </a:fld>
            <a:endParaRPr lang="en-US" altLang="x-none" sz="1200">
              <a:latin typeface="Tahoma" charset="0"/>
            </a:endParaRPr>
          </a:p>
        </p:txBody>
      </p:sp>
      <p:sp>
        <p:nvSpPr>
          <p:cNvPr id="33794" name="Rectangle 2"/>
          <p:cNvSpPr>
            <a:spLocks noGrp="1" noChangeArrowheads="1"/>
          </p:cNvSpPr>
          <p:nvPr>
            <p:ph type="title"/>
          </p:nvPr>
        </p:nvSpPr>
        <p:spPr/>
        <p:txBody>
          <a:bodyPr/>
          <a:lstStyle/>
          <a:p>
            <a:r>
              <a:rPr lang="en-US" altLang="x-none">
                <a:ea typeface="ＭＳ Ｐゴシック" charset="-128"/>
              </a:rPr>
              <a:t>Admin.</a:t>
            </a:r>
          </a:p>
        </p:txBody>
      </p:sp>
      <p:sp>
        <p:nvSpPr>
          <p:cNvPr id="3379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Readings from the textbook and additional suggested readings</a:t>
            </a:r>
          </a:p>
          <a:p>
            <a:pPr lvl="1">
              <a:buFont typeface="Courier New" panose="02070309020205020404" pitchFamily="49" charset="0"/>
              <a:buChar char="o"/>
            </a:pPr>
            <a:r>
              <a:rPr lang="en-US" altLang="zh-CN" dirty="0">
                <a:ea typeface="宋体" charset="-122"/>
              </a:rPr>
              <a:t>All are highly recommended</a:t>
            </a:r>
          </a:p>
          <a:p>
            <a:pPr lvl="1">
              <a:buFont typeface="Courier New" panose="02070309020205020404" pitchFamily="49" charset="0"/>
              <a:buChar char="o"/>
            </a:pPr>
            <a:r>
              <a:rPr lang="en-US" altLang="zh-CN" dirty="0">
                <a:ea typeface="宋体" charset="-122"/>
              </a:rPr>
              <a:t>Some are marked as required</a:t>
            </a:r>
          </a:p>
          <a:p>
            <a:endParaRPr lang="en-US" altLang="zh-CN" dirty="0">
              <a:ea typeface="宋体" charset="-122"/>
            </a:endParaRPr>
          </a:p>
          <a:p>
            <a:pPr>
              <a:buFont typeface="Wingdings" pitchFamily="2" charset="2"/>
              <a:buChar char="q"/>
            </a:pPr>
            <a:r>
              <a:rPr lang="en-US" altLang="zh-CN" dirty="0">
                <a:ea typeface="宋体" charset="-122"/>
              </a:rPr>
              <a:t>A</a:t>
            </a:r>
            <a:r>
              <a:rPr lang="en-US" altLang="x-none" dirty="0">
                <a:ea typeface="ＭＳ Ｐゴシック" charset="-128"/>
              </a:rPr>
              <a:t>ssignment one is linked on the schedule page</a:t>
            </a:r>
          </a:p>
          <a:p>
            <a:pPr lvl="1">
              <a:buFont typeface="Courier New" panose="02070309020205020404" pitchFamily="49" charset="0"/>
              <a:buChar char="o"/>
            </a:pPr>
            <a:r>
              <a:rPr lang="en-US" altLang="x-none" strike="sngStrike" dirty="0">
                <a:solidFill>
                  <a:srgbClr val="FF0000"/>
                </a:solidFill>
                <a:ea typeface="ＭＳ Ｐゴシック" charset="-128"/>
              </a:rPr>
              <a:t>Due Sept. 14, in class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tLang="x-none">
                <a:ea typeface="ＭＳ Ｐゴシック" charset="-128"/>
              </a:rPr>
              <a:t>Queueing Theory</a:t>
            </a:r>
          </a:p>
        </p:txBody>
      </p:sp>
      <p:sp>
        <p:nvSpPr>
          <p:cNvPr id="76802" name="Content Placeholder 2"/>
          <p:cNvSpPr>
            <a:spLocks noGrp="1"/>
          </p:cNvSpPr>
          <p:nvPr>
            <p:ph idx="1"/>
          </p:nvPr>
        </p:nvSpPr>
        <p:spPr>
          <a:xfrm>
            <a:off x="534527" y="1448293"/>
            <a:ext cx="7769126" cy="4647531"/>
          </a:xfrm>
        </p:spPr>
        <p:txBody>
          <a:bodyPr/>
          <a:lstStyle/>
          <a:p>
            <a:pPr>
              <a:buFont typeface="Wingdings" pitchFamily="2" charset="2"/>
              <a:buChar char="q"/>
            </a:pPr>
            <a:r>
              <a:rPr lang="en-US" altLang="x-none" sz="2396" dirty="0">
                <a:ea typeface="ＭＳ Ｐゴシック" charset="-128"/>
                <a:sym typeface="Symbol" charset="2"/>
              </a:rPr>
              <a:t>Strategy: </a:t>
            </a:r>
          </a:p>
          <a:p>
            <a:pPr lvl="1">
              <a:buFont typeface="Courier New" panose="02070309020205020404" pitchFamily="49" charset="0"/>
              <a:buChar char="o"/>
            </a:pPr>
            <a:r>
              <a:rPr lang="en-US" altLang="x-none" sz="1996" dirty="0">
                <a:ea typeface="ＭＳ Ｐゴシック" charset="-128"/>
                <a:sym typeface="Symbol" charset="2"/>
              </a:rPr>
              <a:t>model </a:t>
            </a:r>
            <a:r>
              <a:rPr lang="en-US" altLang="x-none" sz="1996" dirty="0">
                <a:solidFill>
                  <a:srgbClr val="FF0000"/>
                </a:solidFill>
                <a:ea typeface="ＭＳ Ｐゴシック" charset="-128"/>
                <a:sym typeface="Symbol" charset="2"/>
              </a:rPr>
              <a:t>system state </a:t>
            </a:r>
          </a:p>
          <a:p>
            <a:pPr lvl="2"/>
            <a:r>
              <a:rPr lang="en-US" altLang="x-none" sz="1597" dirty="0">
                <a:ea typeface="ＭＳ Ｐゴシック" charset="-128"/>
                <a:sym typeface="Symbol" charset="2"/>
              </a:rPr>
              <a:t>if we know the fraction of time that the system spends at each state, we can get answers to many basic questions: how long does a new request need to wait before being served? </a:t>
            </a:r>
            <a:endParaRPr lang="en-US" altLang="x-none" dirty="0">
              <a:ea typeface="ＭＳ Ｐゴシック" charset="-128"/>
              <a:sym typeface="Symbol" charset="2"/>
            </a:endParaRPr>
          </a:p>
          <a:p>
            <a:pPr>
              <a:buFont typeface="Wingdings" pitchFamily="2" charset="2"/>
              <a:buChar char="q"/>
            </a:pPr>
            <a:r>
              <a:rPr lang="en-US" altLang="x-none" sz="2396" dirty="0">
                <a:ea typeface="ＭＳ Ｐゴシック" charset="-128"/>
                <a:sym typeface="Symbol" charset="2"/>
              </a:rPr>
              <a:t>System state changes upon events:</a:t>
            </a:r>
          </a:p>
          <a:p>
            <a:pPr lvl="1">
              <a:buFont typeface="Courier New" panose="02070309020205020404" pitchFamily="49" charset="0"/>
              <a:buChar char="o"/>
            </a:pPr>
            <a:r>
              <a:rPr lang="en-US" altLang="x-none" sz="1996" dirty="0">
                <a:ea typeface="ＭＳ Ｐゴシック" charset="-128"/>
                <a:sym typeface="Symbol" charset="2"/>
              </a:rPr>
              <a:t>introduce </a:t>
            </a:r>
            <a:r>
              <a:rPr lang="en-US" altLang="x-none" sz="1996" dirty="0">
                <a:solidFill>
                  <a:srgbClr val="FF0000"/>
                </a:solidFill>
                <a:ea typeface="ＭＳ Ｐゴシック" charset="-128"/>
                <a:sym typeface="Symbol" charset="2"/>
              </a:rPr>
              <a:t>state transition </a:t>
            </a:r>
            <a:r>
              <a:rPr lang="en-US" altLang="x-none" sz="1996" dirty="0">
                <a:ea typeface="ＭＳ Ｐゴシック" charset="-128"/>
                <a:sym typeface="Symbol" charset="2"/>
              </a:rPr>
              <a:t>diagram</a:t>
            </a:r>
          </a:p>
          <a:p>
            <a:pPr lvl="1">
              <a:buFont typeface="Courier New" panose="02070309020205020404" pitchFamily="49" charset="0"/>
              <a:buChar char="o"/>
            </a:pPr>
            <a:r>
              <a:rPr lang="en-US" altLang="x-none" sz="1996" dirty="0">
                <a:ea typeface="ＭＳ Ｐゴシック" charset="-128"/>
                <a:sym typeface="Symbol" charset="2"/>
              </a:rPr>
              <a:t>focus on </a:t>
            </a:r>
            <a:r>
              <a:rPr lang="en-US" altLang="x-none" sz="1996" dirty="0">
                <a:solidFill>
                  <a:srgbClr val="FF0000"/>
                </a:solidFill>
                <a:ea typeface="ＭＳ Ｐゴシック" charset="-128"/>
                <a:sym typeface="Symbol" charset="2"/>
              </a:rPr>
              <a:t>equilibrium</a:t>
            </a:r>
            <a:r>
              <a:rPr lang="en-US" altLang="x-none" sz="1996" dirty="0">
                <a:ea typeface="ＭＳ Ｐゴシック" charset="-128"/>
                <a:sym typeface="Symbol" charset="2"/>
              </a:rPr>
              <a:t>: state trend neither growing nor shrinking (key issue: how to define equilibrium)</a:t>
            </a:r>
          </a:p>
          <a:p>
            <a:pPr lvl="1"/>
            <a:endParaRPr lang="en-US" altLang="x-none" sz="1996" dirty="0">
              <a:ea typeface="ＭＳ Ｐゴシック" charset="-128"/>
              <a:sym typeface="Symbol" charset="2"/>
            </a:endParaRPr>
          </a:p>
          <a:p>
            <a:pPr>
              <a:buFont typeface="Wingdings" pitchFamily="2" charset="2"/>
              <a:buChar char="q"/>
            </a:pPr>
            <a:r>
              <a:rPr lang="en-US" altLang="x-none" sz="2396" dirty="0">
                <a:ea typeface="ＭＳ Ｐゴシック" charset="-128"/>
                <a:sym typeface="Symbol" charset="2"/>
              </a:rPr>
              <a:t>Our approach: We are not interested in extremely precise modeling, but want quantitative intuition</a:t>
            </a:r>
          </a:p>
          <a:p>
            <a:pPr lvl="1"/>
            <a:endParaRPr lang="en-US" altLang="x-none" sz="1996" dirty="0">
              <a:ea typeface="ＭＳ Ｐゴシック" charset="-128"/>
              <a:sym typeface="Symbol" charset="2"/>
            </a:endParaRPr>
          </a:p>
        </p:txBody>
      </p:sp>
      <p:sp>
        <p:nvSpPr>
          <p:cNvPr id="76803" name="Slide Number Placeholder 3"/>
          <p:cNvSpPr>
            <a:spLocks noGrp="1"/>
          </p:cNvSpPr>
          <p:nvPr>
            <p:ph type="sldNum" sz="quarter" idx="12"/>
          </p:nvPr>
        </p:nvSpPr>
        <p:spPr>
          <a:xfrm>
            <a:off x="5205826" y="6401645"/>
            <a:ext cx="3955076" cy="4563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54607403-CA56-AC41-A4F5-63427688304A}" type="slidenum">
              <a:rPr lang="en-US" altLang="x-none" sz="1198">
                <a:solidFill>
                  <a:srgbClr val="000000"/>
                </a:solidFill>
              </a:rPr>
              <a:pPr/>
              <a:t>30</a:t>
            </a:fld>
            <a:endParaRPr lang="en-US" altLang="x-none" sz="1198">
              <a:solidFill>
                <a:srgbClr val="000000"/>
              </a:solidFill>
            </a:endParaRPr>
          </a:p>
        </p:txBody>
      </p:sp>
    </p:spTree>
    <p:extLst>
      <p:ext uri="{BB962C8B-B14F-4D97-AF65-F5344CB8AC3E}">
        <p14:creationId xmlns:p14="http://schemas.microsoft.com/office/powerpoint/2010/main" val="1000692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534527" y="82398"/>
            <a:ext cx="7769126" cy="1144056"/>
          </a:xfrm>
        </p:spPr>
        <p:txBody>
          <a:bodyPr/>
          <a:lstStyle/>
          <a:p>
            <a:r>
              <a:rPr lang="en-US" altLang="x-none">
                <a:ea typeface="ＭＳ Ｐゴシック" charset="-128"/>
              </a:rPr>
              <a:t>Warm up: Analysis of </a:t>
            </a:r>
            <a:r>
              <a:rPr lang="en-US" altLang="x-none">
                <a:solidFill>
                  <a:srgbClr val="FF0000"/>
                </a:solidFill>
                <a:ea typeface="ＭＳ Ｐゴシック" charset="-128"/>
              </a:rPr>
              <a:t>Circuit-Switching</a:t>
            </a:r>
            <a:r>
              <a:rPr lang="en-US" altLang="x-none">
                <a:ea typeface="ＭＳ Ｐゴシック" charset="-128"/>
              </a:rPr>
              <a:t> Blocking (Busy) Time</a:t>
            </a:r>
          </a:p>
        </p:txBody>
      </p:sp>
      <p:sp>
        <p:nvSpPr>
          <p:cNvPr id="78850"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Assume a link has only a finite </a:t>
            </a:r>
            <a:br>
              <a:rPr lang="en-US" altLang="x-none" dirty="0">
                <a:ea typeface="ＭＳ Ｐゴシック" charset="-128"/>
              </a:rPr>
            </a:br>
            <a:r>
              <a:rPr lang="en-US" altLang="x-none" dirty="0">
                <a:ea typeface="ＭＳ Ｐゴシック" charset="-128"/>
              </a:rPr>
              <a:t>number of N circuits</a:t>
            </a:r>
          </a:p>
          <a:p>
            <a:endParaRPr lang="en-US" altLang="x-none" dirty="0">
              <a:ea typeface="ＭＳ Ｐゴシック" charset="-128"/>
            </a:endParaRPr>
          </a:p>
          <a:p>
            <a:pPr>
              <a:buFont typeface="Wingdings" pitchFamily="2" charset="2"/>
              <a:buChar char="q"/>
            </a:pPr>
            <a:r>
              <a:rPr lang="en-US" altLang="x-none" dirty="0">
                <a:ea typeface="ＭＳ Ｐゴシック" charset="-128"/>
                <a:sym typeface="Symbol" charset="2"/>
              </a:rPr>
              <a:t>Objective: compute the percentage </a:t>
            </a:r>
            <a:br>
              <a:rPr lang="en-US" altLang="x-none" dirty="0">
                <a:ea typeface="ＭＳ Ｐゴシック" charset="-128"/>
                <a:sym typeface="Symbol" charset="2"/>
              </a:rPr>
            </a:br>
            <a:r>
              <a:rPr lang="en-US" altLang="x-none" dirty="0">
                <a:ea typeface="ＭＳ Ｐゴシック" charset="-128"/>
                <a:sym typeface="Symbol" charset="2"/>
              </a:rPr>
              <a:t>of time that a new session (call) </a:t>
            </a:r>
            <a:br>
              <a:rPr lang="en-US" altLang="x-none" dirty="0">
                <a:ea typeface="ＭＳ Ｐゴシック" charset="-128"/>
                <a:sym typeface="Symbol" charset="2"/>
              </a:rPr>
            </a:br>
            <a:r>
              <a:rPr lang="en-US" altLang="x-none" dirty="0">
                <a:ea typeface="ＭＳ Ｐゴシック" charset="-128"/>
                <a:sym typeface="Symbol" charset="2"/>
              </a:rPr>
              <a:t>is blocked</a:t>
            </a:r>
          </a:p>
          <a:p>
            <a:endParaRPr lang="en-US" altLang="x-none" dirty="0">
              <a:ea typeface="ＭＳ Ｐゴシック" charset="-128"/>
              <a:sym typeface="Symbol" charset="2"/>
            </a:endParaRPr>
          </a:p>
          <a:p>
            <a:pPr>
              <a:buFont typeface="Wingdings" pitchFamily="2" charset="2"/>
              <a:buChar char="q"/>
            </a:pPr>
            <a:r>
              <a:rPr lang="en-US" altLang="x-none" dirty="0">
                <a:ea typeface="ＭＳ Ｐゴシック" charset="-128"/>
                <a:sym typeface="Symbol" charset="2"/>
              </a:rPr>
              <a:t>Analogy in a more </a:t>
            </a:r>
            <a:br>
              <a:rPr lang="en-US" altLang="x-none" dirty="0">
                <a:ea typeface="ＭＳ Ｐゴシック" charset="-128"/>
                <a:sym typeface="Symbol" charset="2"/>
              </a:rPr>
            </a:br>
            <a:r>
              <a:rPr lang="en-US" altLang="x-none" dirty="0">
                <a:ea typeface="ＭＳ Ｐゴシック" charset="-128"/>
                <a:sym typeface="Symbol" charset="2"/>
              </a:rPr>
              <a:t>daily-life scenario?</a:t>
            </a:r>
          </a:p>
          <a:p>
            <a:pPr>
              <a:buFont typeface="Wingdings" pitchFamily="2" charset="2"/>
              <a:buChar char="q"/>
            </a:pPr>
            <a:r>
              <a:rPr lang="en-US" altLang="x-none" dirty="0">
                <a:ea typeface="ＭＳ Ｐゴシック" charset="-128"/>
                <a:sym typeface="Symbol" charset="2"/>
              </a:rPr>
              <a:t>Key parameters?</a:t>
            </a:r>
          </a:p>
        </p:txBody>
      </p:sp>
      <p:sp>
        <p:nvSpPr>
          <p:cNvPr id="78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26CCA1F-E5BB-8C44-97F6-26ACB6C94CE8}" type="slidenum">
              <a:rPr lang="en-US" altLang="x-none" sz="1198">
                <a:latin typeface="Tahoma" charset="0"/>
              </a:rPr>
              <a:pPr/>
              <a:t>31</a:t>
            </a:fld>
            <a:endParaRPr lang="en-US" altLang="x-none" sz="1198">
              <a:latin typeface="Tahoma" charset="0"/>
            </a:endParaRPr>
          </a:p>
        </p:txBody>
      </p:sp>
      <p:pic>
        <p:nvPicPr>
          <p:cNvPr id="7885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4071" y="1679640"/>
            <a:ext cx="1652702" cy="220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1361" y="4874124"/>
            <a:ext cx="2662070" cy="17699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1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534527" y="82398"/>
            <a:ext cx="7769126" cy="1144056"/>
          </a:xfrm>
        </p:spPr>
        <p:txBody>
          <a:bodyPr/>
          <a:lstStyle/>
          <a:p>
            <a:r>
              <a:rPr lang="en-US" altLang="x-none">
                <a:ea typeface="ＭＳ Ｐゴシック" charset="-128"/>
              </a:rPr>
              <a:t>Analysis of Circuit-Switching Blocking (Busy) Time</a:t>
            </a:r>
          </a:p>
        </p:txBody>
      </p:sp>
      <p:sp>
        <p:nvSpPr>
          <p:cNvPr id="808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sym typeface="Symbol" charset="2"/>
              </a:rPr>
              <a:t>Consider a simple arrival pattern</a:t>
            </a:r>
          </a:p>
          <a:p>
            <a:pPr lvl="1">
              <a:buFont typeface="Courier New" panose="02070309020205020404" pitchFamily="49" charset="0"/>
              <a:buChar char="o"/>
            </a:pPr>
            <a:r>
              <a:rPr lang="en-US" altLang="x-none" sz="1996" dirty="0">
                <a:ea typeface="ＭＳ Ｐゴシック" charset="-128"/>
              </a:rPr>
              <a:t>client requests arrive at a rate of </a:t>
            </a:r>
            <a:r>
              <a:rPr lang="en-US" altLang="x-none" sz="1996" dirty="0">
                <a:ea typeface="ＭＳ Ｐゴシック" charset="-128"/>
                <a:sym typeface="Symbol" charset="2"/>
              </a:rPr>
              <a:t> (</a:t>
            </a:r>
            <a:r>
              <a:rPr lang="en-US" altLang="x-none" sz="1996" dirty="0">
                <a:ea typeface="ＭＳ Ｐゴシック" charset="-128"/>
              </a:rPr>
              <a:t>lambda/second)</a:t>
            </a:r>
          </a:p>
          <a:p>
            <a:pPr lvl="1">
              <a:buFont typeface="Courier New" panose="02070309020205020404" pitchFamily="49" charset="0"/>
              <a:buChar char="o"/>
            </a:pPr>
            <a:r>
              <a:rPr lang="en-US" altLang="x-none" sz="1996" dirty="0">
                <a:ea typeface="ＭＳ Ｐゴシック" charset="-128"/>
                <a:sym typeface="Symbol" charset="2"/>
              </a:rPr>
              <a:t>service rate: each call takes on average 1/ second</a:t>
            </a:r>
          </a:p>
          <a:p>
            <a:pPr lvl="1"/>
            <a:endParaRPr lang="en-US" altLang="x-none" sz="1996" dirty="0">
              <a:ea typeface="ＭＳ Ｐゴシック" charset="-128"/>
              <a:sym typeface="Symbol" charset="2"/>
            </a:endParaRPr>
          </a:p>
          <a:p>
            <a:pPr>
              <a:buFont typeface="Wingdings" pitchFamily="2" charset="2"/>
              <a:buChar char="q"/>
            </a:pPr>
            <a:r>
              <a:rPr lang="en-US" altLang="x-none" dirty="0">
                <a:ea typeface="ＭＳ Ｐゴシック" charset="-128"/>
                <a:sym typeface="Symbol" charset="2"/>
              </a:rPr>
              <a:t>Arrival and service patterns: memoryless (Markovian)</a:t>
            </a:r>
          </a:p>
          <a:p>
            <a:pPr lvl="1">
              <a:buFont typeface="Courier New" panose="02070309020205020404" pitchFamily="49" charset="0"/>
              <a:buChar char="o"/>
            </a:pPr>
            <a:r>
              <a:rPr lang="en-US" altLang="x-none" dirty="0">
                <a:ea typeface="ＭＳ Ｐゴシック" charset="-128"/>
                <a:sym typeface="Symbol" charset="2"/>
              </a:rPr>
              <a:t>During a small interval t, the number of expected new arrivals is: t</a:t>
            </a:r>
          </a:p>
          <a:p>
            <a:pPr lvl="1">
              <a:buFont typeface="Courier New" panose="02070309020205020404" pitchFamily="49" charset="0"/>
              <a:buChar char="o"/>
            </a:pPr>
            <a:r>
              <a:rPr lang="en-US" altLang="x-none" dirty="0">
                <a:ea typeface="ＭＳ Ｐゴシック" charset="-128"/>
                <a:sym typeface="Symbol" charset="2"/>
              </a:rPr>
              <a:t>During a small interval t, the chance (fraction) of a current call finishes is: t</a:t>
            </a:r>
          </a:p>
          <a:p>
            <a:pPr lvl="1"/>
            <a:endParaRPr lang="en-US" altLang="x-none" dirty="0">
              <a:ea typeface="ＭＳ Ｐゴシック" charset="-128"/>
              <a:sym typeface="Symbol" charset="2"/>
            </a:endParaRPr>
          </a:p>
          <a:p>
            <a:pPr>
              <a:buFont typeface="Wingdings" pitchFamily="2" charset="2"/>
              <a:buChar char="q"/>
            </a:pPr>
            <a:r>
              <a:rPr lang="en-US" altLang="x-none" dirty="0">
                <a:ea typeface="ＭＳ Ｐゴシック" charset="-128"/>
                <a:sym typeface="Symbol" charset="2"/>
              </a:rPr>
              <a:t>This model is also called an M/M/N model</a:t>
            </a:r>
            <a:endParaRPr lang="en-US" altLang="x-none" dirty="0">
              <a:ea typeface="ＭＳ Ｐゴシック" charset="-128"/>
            </a:endParaRPr>
          </a:p>
        </p:txBody>
      </p:sp>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0EFD10BD-BD62-E64A-A0D1-AC1294E8332C}" type="slidenum">
              <a:rPr lang="en-US" altLang="x-none" sz="1198">
                <a:latin typeface="Tahoma" charset="0"/>
              </a:rPr>
              <a:pPr/>
              <a:t>32</a:t>
            </a:fld>
            <a:endParaRPr lang="en-US" altLang="x-none" sz="1198">
              <a:latin typeface="Tahoma" charset="0"/>
            </a:endParaRPr>
          </a:p>
        </p:txBody>
      </p:sp>
    </p:spTree>
    <p:extLst>
      <p:ext uri="{BB962C8B-B14F-4D97-AF65-F5344CB8AC3E}">
        <p14:creationId xmlns:p14="http://schemas.microsoft.com/office/powerpoint/2010/main" val="1155893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534527" y="79229"/>
            <a:ext cx="7769126" cy="1144056"/>
          </a:xfrm>
        </p:spPr>
        <p:txBody>
          <a:bodyPr/>
          <a:lstStyle/>
          <a:p>
            <a:r>
              <a:rPr lang="en-US" altLang="x-none">
                <a:ea typeface="ＭＳ Ｐゴシック" charset="-128"/>
              </a:rPr>
              <a:t>Analysis of Circuit-Switching Blocking (Busy) Time: State</a:t>
            </a:r>
          </a:p>
        </p:txBody>
      </p:sp>
      <p:sp>
        <p:nvSpPr>
          <p:cNvPr id="829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170">
              <a:defRPr sz="499">
                <a:solidFill>
                  <a:schemeClr val="tx1"/>
                </a:solidFill>
                <a:latin typeface="Comic Sans MS" charset="0"/>
                <a:ea typeface="ＭＳ Ｐゴシック" charset="-128"/>
              </a:defRPr>
            </a:lvl1pPr>
            <a:lvl2pPr marL="741613" indent="-285236" defTabSz="911170">
              <a:defRPr sz="499">
                <a:solidFill>
                  <a:schemeClr val="tx1"/>
                </a:solidFill>
                <a:latin typeface="Comic Sans MS" charset="0"/>
                <a:ea typeface="ＭＳ Ｐゴシック" charset="-128"/>
              </a:defRPr>
            </a:lvl2pPr>
            <a:lvl3pPr marL="1140943" indent="-228189" defTabSz="911170">
              <a:defRPr sz="499">
                <a:solidFill>
                  <a:schemeClr val="tx1"/>
                </a:solidFill>
                <a:latin typeface="Comic Sans MS" charset="0"/>
                <a:ea typeface="ＭＳ Ｐゴシック" charset="-128"/>
              </a:defRPr>
            </a:lvl3pPr>
            <a:lvl4pPr marL="1597320" indent="-228189" defTabSz="911170">
              <a:defRPr sz="499">
                <a:solidFill>
                  <a:schemeClr val="tx1"/>
                </a:solidFill>
                <a:latin typeface="Comic Sans MS" charset="0"/>
                <a:ea typeface="ＭＳ Ｐゴシック" charset="-128"/>
              </a:defRPr>
            </a:lvl4pPr>
            <a:lvl5pPr marL="2053697" indent="-228189" defTabSz="911170">
              <a:defRPr sz="499">
                <a:solidFill>
                  <a:schemeClr val="tx1"/>
                </a:solidFill>
                <a:latin typeface="Comic Sans MS" charset="0"/>
                <a:ea typeface="ＭＳ Ｐゴシック" charset="-128"/>
              </a:defRPr>
            </a:lvl5pPr>
            <a:lvl6pPr marL="2510074"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9pPr>
          </a:lstStyle>
          <a:p>
            <a:fld id="{B390DD62-AE04-664E-AF81-BE274935351A}" type="slidenum">
              <a:rPr lang="en-US" altLang="x-none" sz="1198">
                <a:latin typeface="Tahoma" charset="0"/>
              </a:rPr>
              <a:pPr/>
              <a:t>33</a:t>
            </a:fld>
            <a:endParaRPr lang="en-US" altLang="x-none" sz="1198">
              <a:latin typeface="Tahoma" charset="0"/>
            </a:endParaRPr>
          </a:p>
        </p:txBody>
      </p:sp>
      <p:grpSp>
        <p:nvGrpSpPr>
          <p:cNvPr id="6" name="Group 5"/>
          <p:cNvGrpSpPr>
            <a:grpSpLocks/>
          </p:cNvGrpSpPr>
          <p:nvPr/>
        </p:nvGrpSpPr>
        <p:grpSpPr bwMode="auto">
          <a:xfrm>
            <a:off x="4835038" y="1755699"/>
            <a:ext cx="914295" cy="1083843"/>
            <a:chOff x="4883150" y="1755775"/>
            <a:chExt cx="915988" cy="1085404"/>
          </a:xfrm>
        </p:grpSpPr>
        <p:cxnSp>
          <p:nvCxnSpPr>
            <p:cNvPr id="82975" name="Curved Connector 30"/>
            <p:cNvCxnSpPr>
              <a:cxnSpLocks noChangeShapeType="1"/>
            </p:cNvCxnSpPr>
            <p:nvPr/>
          </p:nvCxnSpPr>
          <p:spPr bwMode="auto">
            <a:xfrm>
              <a:off x="4883150" y="2214563"/>
              <a:ext cx="915988" cy="1587"/>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6" name="Rectangle 31"/>
            <p:cNvSpPr>
              <a:spLocks noChangeArrowheads="1"/>
            </p:cNvSpPr>
            <p:nvPr/>
          </p:nvSpPr>
          <p:spPr bwMode="auto">
            <a:xfrm>
              <a:off x="5211366" y="1755775"/>
              <a:ext cx="184943" cy="1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cxnSp>
          <p:nvCxnSpPr>
            <p:cNvPr id="82977" name="Straight Arrow Connector 33"/>
            <p:cNvCxnSpPr>
              <a:cxnSpLocks noChangeShapeType="1"/>
            </p:cNvCxnSpPr>
            <p:nvPr/>
          </p:nvCxnSpPr>
          <p:spPr bwMode="auto">
            <a:xfrm rot="10800000">
              <a:off x="4959350" y="2671763"/>
              <a:ext cx="839788"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8" name="Rectangle 34"/>
            <p:cNvSpPr>
              <a:spLocks noChangeArrowheads="1"/>
            </p:cNvSpPr>
            <p:nvPr/>
          </p:nvSpPr>
          <p:spPr bwMode="auto">
            <a:xfrm>
              <a:off x="5306616" y="2671763"/>
              <a:ext cx="184943" cy="1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7" name="Group 6"/>
          <p:cNvGrpSpPr>
            <a:grpSpLocks/>
          </p:cNvGrpSpPr>
          <p:nvPr/>
        </p:nvGrpSpPr>
        <p:grpSpPr bwMode="auto">
          <a:xfrm>
            <a:off x="612171" y="1448293"/>
            <a:ext cx="8149420" cy="1468893"/>
            <a:chOff x="611188" y="1450975"/>
            <a:chExt cx="8164512" cy="1471613"/>
          </a:xfrm>
        </p:grpSpPr>
        <p:sp>
          <p:nvSpPr>
            <p:cNvPr id="82956" name="Rectangle 24"/>
            <p:cNvSpPr>
              <a:spLocks noChangeArrowheads="1"/>
            </p:cNvSpPr>
            <p:nvPr/>
          </p:nvSpPr>
          <p:spPr bwMode="auto">
            <a:xfrm>
              <a:off x="5745163" y="2114550"/>
              <a:ext cx="93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k+1</a:t>
              </a:r>
              <a:endParaRPr lang="en-US" altLang="x-none" sz="499"/>
            </a:p>
          </p:txBody>
        </p:sp>
        <p:grpSp>
          <p:nvGrpSpPr>
            <p:cNvPr id="82957" name="Group 4"/>
            <p:cNvGrpSpPr>
              <a:grpSpLocks/>
            </p:cNvGrpSpPr>
            <p:nvPr/>
          </p:nvGrpSpPr>
          <p:grpSpPr bwMode="auto">
            <a:xfrm>
              <a:off x="611188" y="1450975"/>
              <a:ext cx="8164512" cy="1471613"/>
              <a:chOff x="611188" y="1450975"/>
              <a:chExt cx="8164512" cy="1471613"/>
            </a:xfrm>
          </p:grpSpPr>
          <p:sp>
            <p:nvSpPr>
              <p:cNvPr id="82958" name="Rectangle 16"/>
              <p:cNvSpPr>
                <a:spLocks noChangeArrowheads="1"/>
              </p:cNvSpPr>
              <p:nvPr/>
            </p:nvSpPr>
            <p:spPr bwMode="auto">
              <a:xfrm>
                <a:off x="611188" y="1450975"/>
                <a:ext cx="4392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396">
                    <a:solidFill>
                      <a:srgbClr val="3333CC"/>
                    </a:solidFill>
                  </a:rPr>
                  <a:t>system state: # of busy lines</a:t>
                </a:r>
                <a:endParaRPr lang="en-US" altLang="x-none" sz="100"/>
              </a:p>
            </p:txBody>
          </p:sp>
          <p:grpSp>
            <p:nvGrpSpPr>
              <p:cNvPr id="82959" name="Group 3"/>
              <p:cNvGrpSpPr>
                <a:grpSpLocks/>
              </p:cNvGrpSpPr>
              <p:nvPr/>
            </p:nvGrpSpPr>
            <p:grpSpPr bwMode="auto">
              <a:xfrm>
                <a:off x="611188" y="2060575"/>
                <a:ext cx="8164512" cy="862013"/>
                <a:chOff x="611188" y="2060575"/>
                <a:chExt cx="8164512" cy="862013"/>
              </a:xfrm>
            </p:grpSpPr>
            <p:grpSp>
              <p:nvGrpSpPr>
                <p:cNvPr id="82960" name="Group 6"/>
                <p:cNvGrpSpPr>
                  <a:grpSpLocks/>
                </p:cNvGrpSpPr>
                <p:nvPr/>
              </p:nvGrpSpPr>
              <p:grpSpPr bwMode="auto">
                <a:xfrm>
                  <a:off x="611188" y="2082800"/>
                  <a:ext cx="914400" cy="839788"/>
                  <a:chOff x="1143000" y="2971800"/>
                  <a:chExt cx="914400" cy="838200"/>
                </a:xfrm>
              </p:grpSpPr>
              <p:sp>
                <p:nvSpPr>
                  <p:cNvPr id="82973"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74"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0</a:t>
                    </a:r>
                    <a:endParaRPr lang="en-US" altLang="x-none" sz="499"/>
                  </a:p>
                </p:txBody>
              </p:sp>
            </p:grpSp>
            <p:grpSp>
              <p:nvGrpSpPr>
                <p:cNvPr id="82961" name="Group 7"/>
                <p:cNvGrpSpPr>
                  <a:grpSpLocks/>
                </p:cNvGrpSpPr>
                <p:nvPr/>
              </p:nvGrpSpPr>
              <p:grpSpPr bwMode="auto">
                <a:xfrm>
                  <a:off x="2060575" y="2082800"/>
                  <a:ext cx="915988" cy="839788"/>
                  <a:chOff x="1143000" y="2971800"/>
                  <a:chExt cx="914400" cy="838200"/>
                </a:xfrm>
              </p:grpSpPr>
              <p:sp>
                <p:nvSpPr>
                  <p:cNvPr id="82971"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72"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1</a:t>
                    </a:r>
                    <a:endParaRPr lang="en-US" altLang="x-none" sz="499"/>
                  </a:p>
                </p:txBody>
              </p:sp>
            </p:grpSp>
            <p:grpSp>
              <p:nvGrpSpPr>
                <p:cNvPr id="82962" name="Group 10"/>
                <p:cNvGrpSpPr>
                  <a:grpSpLocks/>
                </p:cNvGrpSpPr>
                <p:nvPr/>
              </p:nvGrpSpPr>
              <p:grpSpPr bwMode="auto">
                <a:xfrm>
                  <a:off x="4044950" y="2082800"/>
                  <a:ext cx="914400" cy="839788"/>
                  <a:chOff x="1143000" y="2971800"/>
                  <a:chExt cx="914400" cy="838200"/>
                </a:xfrm>
              </p:grpSpPr>
              <p:sp>
                <p:nvSpPr>
                  <p:cNvPr id="82969"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70"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a:t>
                    </a:r>
                    <a:endParaRPr lang="en-US" altLang="x-none" sz="499"/>
                  </a:p>
                </p:txBody>
              </p:sp>
            </p:grpSp>
            <p:grpSp>
              <p:nvGrpSpPr>
                <p:cNvPr id="82963" name="Group 13"/>
                <p:cNvGrpSpPr>
                  <a:grpSpLocks/>
                </p:cNvGrpSpPr>
                <p:nvPr/>
              </p:nvGrpSpPr>
              <p:grpSpPr bwMode="auto">
                <a:xfrm>
                  <a:off x="7859713" y="2082800"/>
                  <a:ext cx="915987" cy="839788"/>
                  <a:chOff x="1143000" y="2971800"/>
                  <a:chExt cx="914400" cy="838200"/>
                </a:xfrm>
              </p:grpSpPr>
              <p:sp>
                <p:nvSpPr>
                  <p:cNvPr id="82967"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68"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N</a:t>
                    </a:r>
                    <a:endParaRPr lang="en-US" altLang="x-none" sz="499"/>
                  </a:p>
                </p:txBody>
              </p:sp>
            </p:grpSp>
            <p:sp>
              <p:nvSpPr>
                <p:cNvPr id="82964" name="Oval 23"/>
                <p:cNvSpPr>
                  <a:spLocks noChangeArrowheads="1"/>
                </p:cNvSpPr>
                <p:nvPr/>
              </p:nvSpPr>
              <p:spPr bwMode="auto">
                <a:xfrm>
                  <a:off x="5722938" y="2060575"/>
                  <a:ext cx="958850" cy="839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08" tIns="45704" rIns="91408" bIns="45704"/>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cxnSp>
              <p:nvCxnSpPr>
                <p:cNvPr id="82965" name="Straight Connector 37"/>
                <p:cNvCxnSpPr>
                  <a:cxnSpLocks noChangeShapeType="1"/>
                </p:cNvCxnSpPr>
                <p:nvPr/>
              </p:nvCxnSpPr>
              <p:spPr bwMode="auto">
                <a:xfrm>
                  <a:off x="3281363" y="2443163"/>
                  <a:ext cx="4572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6" name="Straight Connector 38"/>
                <p:cNvCxnSpPr>
                  <a:cxnSpLocks noChangeShapeType="1"/>
                </p:cNvCxnSpPr>
                <p:nvPr/>
              </p:nvCxnSpPr>
              <p:spPr bwMode="auto">
                <a:xfrm>
                  <a:off x="7019925" y="2443163"/>
                  <a:ext cx="458788"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pSp>
        </p:grpSp>
      </p:grpSp>
      <p:grpSp>
        <p:nvGrpSpPr>
          <p:cNvPr id="2" name="Group 1"/>
          <p:cNvGrpSpPr>
            <a:grpSpLocks/>
          </p:cNvGrpSpPr>
          <p:nvPr/>
        </p:nvGrpSpPr>
        <p:grpSpPr bwMode="auto">
          <a:xfrm>
            <a:off x="688231" y="2917186"/>
            <a:ext cx="8014733" cy="784359"/>
            <a:chOff x="687388" y="2922588"/>
            <a:chExt cx="8029575" cy="785812"/>
          </a:xfrm>
        </p:grpSpPr>
        <p:sp>
          <p:nvSpPr>
            <p:cNvPr id="82951" name="Rectangle 19"/>
            <p:cNvSpPr>
              <a:spLocks noChangeArrowheads="1"/>
            </p:cNvSpPr>
            <p:nvPr/>
          </p:nvSpPr>
          <p:spPr bwMode="auto">
            <a:xfrm>
              <a:off x="687388" y="2922588"/>
              <a:ext cx="6461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0</a:t>
              </a:r>
              <a:endParaRPr lang="en-US" altLang="x-none" sz="499"/>
            </a:p>
          </p:txBody>
        </p:sp>
        <p:sp>
          <p:nvSpPr>
            <p:cNvPr id="82952" name="Rectangle 20"/>
            <p:cNvSpPr>
              <a:spLocks noChangeArrowheads="1"/>
            </p:cNvSpPr>
            <p:nvPr/>
          </p:nvSpPr>
          <p:spPr bwMode="auto">
            <a:xfrm>
              <a:off x="2149475" y="2922588"/>
              <a:ext cx="5969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1</a:t>
              </a:r>
              <a:endParaRPr lang="en-US" altLang="x-none" sz="499"/>
            </a:p>
          </p:txBody>
        </p:sp>
        <p:sp>
          <p:nvSpPr>
            <p:cNvPr id="82953" name="Rectangle 21"/>
            <p:cNvSpPr>
              <a:spLocks noChangeArrowheads="1"/>
            </p:cNvSpPr>
            <p:nvPr/>
          </p:nvSpPr>
          <p:spPr bwMode="auto">
            <a:xfrm>
              <a:off x="4197350" y="2998788"/>
              <a:ext cx="6254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a:t>
              </a:r>
              <a:endParaRPr lang="en-US" altLang="x-none" sz="499"/>
            </a:p>
          </p:txBody>
        </p:sp>
        <p:sp>
          <p:nvSpPr>
            <p:cNvPr id="82954" name="Rectangle 25"/>
            <p:cNvSpPr>
              <a:spLocks noChangeArrowheads="1"/>
            </p:cNvSpPr>
            <p:nvPr/>
          </p:nvSpPr>
          <p:spPr bwMode="auto">
            <a:xfrm>
              <a:off x="5875338" y="2976563"/>
              <a:ext cx="9128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k+1</a:t>
              </a:r>
              <a:endParaRPr lang="en-US" altLang="x-none" sz="499"/>
            </a:p>
          </p:txBody>
        </p:sp>
        <p:sp>
          <p:nvSpPr>
            <p:cNvPr id="82955" name="Rectangle 32"/>
            <p:cNvSpPr>
              <a:spLocks noChangeArrowheads="1"/>
            </p:cNvSpPr>
            <p:nvPr/>
          </p:nvSpPr>
          <p:spPr bwMode="auto">
            <a:xfrm>
              <a:off x="8012113" y="2976563"/>
              <a:ext cx="70485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N</a:t>
              </a:r>
              <a:endParaRPr lang="en-US" altLang="x-none" sz="499"/>
            </a:p>
          </p:txBody>
        </p:sp>
      </p:grpSp>
      <p:sp>
        <p:nvSpPr>
          <p:cNvPr id="3" name="Rectangle 2"/>
          <p:cNvSpPr/>
          <p:nvPr/>
        </p:nvSpPr>
        <p:spPr>
          <a:xfrm>
            <a:off x="769042" y="6091071"/>
            <a:ext cx="5422856" cy="521485"/>
          </a:xfrm>
          <a:prstGeom prst="rect">
            <a:avLst/>
          </a:prstGeom>
        </p:spPr>
        <p:txBody>
          <a:bodyPr wrap="none">
            <a:spAutoFit/>
          </a:bodyPr>
          <a:lstStyle/>
          <a:p>
            <a:pPr algn="l">
              <a:defRPr/>
            </a:pPr>
            <a:r>
              <a:rPr lang="en-US" sz="2795" kern="0" dirty="0">
                <a:solidFill>
                  <a:srgbClr val="000000"/>
                </a:solidFill>
                <a:ea typeface="ＭＳ Ｐゴシック" charset="0"/>
                <a:cs typeface="ＭＳ Ｐゴシック" charset="0"/>
                <a:sym typeface="Symbol" charset="0"/>
              </a:rPr>
              <a:t>Q: How to characterize equilibrium?</a:t>
            </a:r>
            <a:endParaRPr lang="en-US" sz="499" dirty="0">
              <a:ea typeface="ＭＳ Ｐゴシック" charset="0"/>
              <a:cs typeface="ＭＳ Ｐゴシック" charset="0"/>
            </a:endParaRPr>
          </a:p>
        </p:txBody>
      </p:sp>
    </p:spTree>
    <p:extLst>
      <p:ext uri="{BB962C8B-B14F-4D97-AF65-F5344CB8AC3E}">
        <p14:creationId xmlns:p14="http://schemas.microsoft.com/office/powerpoint/2010/main" val="335051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2795">
                <a:ea typeface="ＭＳ Ｐゴシック" charset="-128"/>
              </a:rPr>
              <a:t>Equilibrium = Time Reversibility [Frank Kelly]</a:t>
            </a:r>
          </a:p>
        </p:txBody>
      </p:sp>
      <p:sp>
        <p:nvSpPr>
          <p:cNvPr id="84994"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Statistically </a:t>
            </a:r>
            <a:br>
              <a:rPr lang="en-US" altLang="x-none" dirty="0">
                <a:ea typeface="ＭＳ Ｐゴシック" charset="-128"/>
              </a:rPr>
            </a:br>
            <a:r>
              <a:rPr lang="en-US" altLang="x-none" dirty="0">
                <a:ea typeface="ＭＳ Ｐゴシック" charset="-128"/>
              </a:rPr>
              <a:t>cannot distinguish</a:t>
            </a:r>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4E629B2B-38B4-8F45-B73B-3B1392205DBE}" type="slidenum">
              <a:rPr lang="en-US" altLang="x-none" sz="1198">
                <a:latin typeface="Tahoma" charset="0"/>
              </a:rPr>
              <a:pPr/>
              <a:t>34</a:t>
            </a:fld>
            <a:endParaRPr lang="en-US" altLang="x-none" sz="1198">
              <a:latin typeface="Tahoma" charset="0"/>
            </a:endParaRPr>
          </a:p>
        </p:txBody>
      </p:sp>
      <p:cxnSp>
        <p:nvCxnSpPr>
          <p:cNvPr id="84996" name="Straight Arrow Connector 34"/>
          <p:cNvCxnSpPr>
            <a:cxnSpLocks noChangeShapeType="1"/>
          </p:cNvCxnSpPr>
          <p:nvPr/>
        </p:nvCxnSpPr>
        <p:spPr bwMode="auto">
          <a:xfrm>
            <a:off x="688230" y="6171884"/>
            <a:ext cx="8225480"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84997" name="Straight Arrow Connector 36"/>
          <p:cNvCxnSpPr>
            <a:cxnSpLocks noChangeShapeType="1"/>
          </p:cNvCxnSpPr>
          <p:nvPr/>
        </p:nvCxnSpPr>
        <p:spPr bwMode="auto">
          <a:xfrm rot="5400000" flipH="1" flipV="1">
            <a:off x="-949418" y="4532651"/>
            <a:ext cx="3276882"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84998" name="Rectangle 38"/>
          <p:cNvSpPr>
            <a:spLocks noChangeArrowheads="1"/>
          </p:cNvSpPr>
          <p:nvPr/>
        </p:nvSpPr>
        <p:spPr bwMode="auto">
          <a:xfrm>
            <a:off x="7923357" y="6171884"/>
            <a:ext cx="717808"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time</a:t>
            </a:r>
            <a:endParaRPr lang="en-US" altLang="x-none" sz="499"/>
          </a:p>
        </p:txBody>
      </p:sp>
      <p:sp>
        <p:nvSpPr>
          <p:cNvPr id="84999" name="Rectangle 39"/>
          <p:cNvSpPr>
            <a:spLocks noChangeArrowheads="1"/>
          </p:cNvSpPr>
          <p:nvPr/>
        </p:nvSpPr>
        <p:spPr bwMode="auto">
          <a:xfrm>
            <a:off x="-73946" y="2742884"/>
            <a:ext cx="760591" cy="3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rPr>
              <a:t>state</a:t>
            </a:r>
            <a:endParaRPr lang="en-US" altLang="x-none" sz="499"/>
          </a:p>
        </p:txBody>
      </p:sp>
      <p:sp>
        <p:nvSpPr>
          <p:cNvPr id="85000" name="Rectangle 40"/>
          <p:cNvSpPr>
            <a:spLocks noChangeArrowheads="1"/>
          </p:cNvSpPr>
          <p:nvPr/>
        </p:nvSpPr>
        <p:spPr bwMode="auto">
          <a:xfrm>
            <a:off x="225537" y="4628517"/>
            <a:ext cx="323251"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a:t>
            </a:r>
            <a:endParaRPr lang="en-US" altLang="x-none" sz="299"/>
          </a:p>
        </p:txBody>
      </p:sp>
      <p:sp>
        <p:nvSpPr>
          <p:cNvPr id="85001" name="Rectangle 42"/>
          <p:cNvSpPr>
            <a:spLocks noChangeArrowheads="1"/>
          </p:cNvSpPr>
          <p:nvPr/>
        </p:nvSpPr>
        <p:spPr bwMode="auto">
          <a:xfrm>
            <a:off x="90849" y="3962999"/>
            <a:ext cx="560936"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k+1</a:t>
            </a:r>
            <a:endParaRPr lang="en-US" altLang="x-none" sz="299"/>
          </a:p>
        </p:txBody>
      </p:sp>
      <p:cxnSp>
        <p:nvCxnSpPr>
          <p:cNvPr id="85002" name="Straight Connector 44"/>
          <p:cNvCxnSpPr>
            <a:cxnSpLocks noChangeShapeType="1"/>
          </p:cNvCxnSpPr>
          <p:nvPr/>
        </p:nvCxnSpPr>
        <p:spPr bwMode="auto">
          <a:xfrm>
            <a:off x="688230" y="4801234"/>
            <a:ext cx="8073361" cy="158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3" name="Straight Connector 45"/>
          <p:cNvCxnSpPr>
            <a:cxnSpLocks noChangeShapeType="1"/>
          </p:cNvCxnSpPr>
          <p:nvPr/>
        </p:nvCxnSpPr>
        <p:spPr bwMode="auto">
          <a:xfrm>
            <a:off x="688230" y="4191177"/>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4" name="Straight Connector 46"/>
          <p:cNvCxnSpPr>
            <a:cxnSpLocks noChangeShapeType="1"/>
          </p:cNvCxnSpPr>
          <p:nvPr/>
        </p:nvCxnSpPr>
        <p:spPr bwMode="auto">
          <a:xfrm>
            <a:off x="688230" y="5408123"/>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5" name="Elbow Connector 48"/>
          <p:cNvCxnSpPr>
            <a:cxnSpLocks noChangeShapeType="1"/>
          </p:cNvCxnSpPr>
          <p:nvPr/>
        </p:nvCxnSpPr>
        <p:spPr bwMode="auto">
          <a:xfrm flipV="1">
            <a:off x="688231" y="4801234"/>
            <a:ext cx="1218530" cy="608473"/>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6" name="Elbow Connector 51"/>
          <p:cNvCxnSpPr>
            <a:cxnSpLocks noChangeShapeType="1"/>
          </p:cNvCxnSpPr>
          <p:nvPr/>
        </p:nvCxnSpPr>
        <p:spPr bwMode="auto">
          <a:xfrm flipV="1">
            <a:off x="2819471" y="3581118"/>
            <a:ext cx="122011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7" name="Elbow Connector 52"/>
          <p:cNvCxnSpPr>
            <a:cxnSpLocks noChangeShapeType="1"/>
          </p:cNvCxnSpPr>
          <p:nvPr/>
        </p:nvCxnSpPr>
        <p:spPr bwMode="auto">
          <a:xfrm>
            <a:off x="3809825" y="3581118"/>
            <a:ext cx="1218530"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8" name="Elbow Connector 57"/>
          <p:cNvCxnSpPr>
            <a:cxnSpLocks noChangeShapeType="1"/>
          </p:cNvCxnSpPr>
          <p:nvPr/>
        </p:nvCxnSpPr>
        <p:spPr bwMode="auto">
          <a:xfrm flipV="1">
            <a:off x="6324530" y="3581118"/>
            <a:ext cx="988769"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9" name="Elbow Connector 58"/>
          <p:cNvCxnSpPr>
            <a:cxnSpLocks noChangeShapeType="1"/>
          </p:cNvCxnSpPr>
          <p:nvPr/>
        </p:nvCxnSpPr>
        <p:spPr bwMode="auto">
          <a:xfrm>
            <a:off x="7009062" y="3581118"/>
            <a:ext cx="83823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85010" name="Group 65"/>
          <p:cNvGrpSpPr>
            <a:grpSpLocks/>
          </p:cNvGrpSpPr>
          <p:nvPr/>
        </p:nvGrpSpPr>
        <p:grpSpPr bwMode="auto">
          <a:xfrm>
            <a:off x="1676999" y="4191177"/>
            <a:ext cx="1220116" cy="611642"/>
            <a:chOff x="1676400" y="4191000"/>
            <a:chExt cx="1219200" cy="610394"/>
          </a:xfrm>
        </p:grpSpPr>
        <p:cxnSp>
          <p:nvCxnSpPr>
            <p:cNvPr id="85023" name="Elbow Connector 50"/>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4" name="Straight Arrow Connector 62"/>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1" name="Group 66"/>
          <p:cNvGrpSpPr>
            <a:grpSpLocks/>
          </p:cNvGrpSpPr>
          <p:nvPr/>
        </p:nvGrpSpPr>
        <p:grpSpPr bwMode="auto">
          <a:xfrm>
            <a:off x="5562355" y="4191177"/>
            <a:ext cx="1218530" cy="611642"/>
            <a:chOff x="1676400" y="4191000"/>
            <a:chExt cx="1219200" cy="610394"/>
          </a:xfrm>
        </p:grpSpPr>
        <p:cxnSp>
          <p:nvCxnSpPr>
            <p:cNvPr id="85021" name="Elbow Connector 67"/>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2" name="Straight Arrow Connector 68"/>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2" name="Group 72"/>
          <p:cNvGrpSpPr>
            <a:grpSpLocks/>
          </p:cNvGrpSpPr>
          <p:nvPr/>
        </p:nvGrpSpPr>
        <p:grpSpPr bwMode="auto">
          <a:xfrm>
            <a:off x="4800178" y="4191177"/>
            <a:ext cx="1218531" cy="610057"/>
            <a:chOff x="4800600" y="4191000"/>
            <a:chExt cx="1219200" cy="609600"/>
          </a:xfrm>
        </p:grpSpPr>
        <p:cxnSp>
          <p:nvCxnSpPr>
            <p:cNvPr id="85019" name="Elbow Connector 5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0" name="Straight Arrow Connector 70"/>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grpSp>
        <p:nvGrpSpPr>
          <p:cNvPr id="85013" name="Group 73"/>
          <p:cNvGrpSpPr>
            <a:grpSpLocks/>
          </p:cNvGrpSpPr>
          <p:nvPr/>
        </p:nvGrpSpPr>
        <p:grpSpPr bwMode="auto">
          <a:xfrm>
            <a:off x="7619121" y="4191177"/>
            <a:ext cx="1218530" cy="610057"/>
            <a:chOff x="4800600" y="4191000"/>
            <a:chExt cx="1219200" cy="609600"/>
          </a:xfrm>
        </p:grpSpPr>
        <p:cxnSp>
          <p:nvCxnSpPr>
            <p:cNvPr id="85017" name="Elbow Connector 7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18" name="Straight Arrow Connector 75"/>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cxnSp>
        <p:nvCxnSpPr>
          <p:cNvPr id="85014" name="Straight Connector 31"/>
          <p:cNvCxnSpPr>
            <a:cxnSpLocks noChangeShapeType="1"/>
          </p:cNvCxnSpPr>
          <p:nvPr/>
        </p:nvCxnSpPr>
        <p:spPr bwMode="auto">
          <a:xfrm rot="5400000">
            <a:off x="6893389" y="4533442"/>
            <a:ext cx="3276882" cy="31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85015" name="Object 2"/>
          <p:cNvGraphicFramePr>
            <a:graphicFrameLocks noChangeAspect="1"/>
          </p:cNvGraphicFramePr>
          <p:nvPr/>
        </p:nvGraphicFramePr>
        <p:xfrm>
          <a:off x="4343822" y="1527522"/>
          <a:ext cx="2307128" cy="461109"/>
        </p:xfrm>
        <a:graphic>
          <a:graphicData uri="http://schemas.openxmlformats.org/presentationml/2006/ole">
            <mc:AlternateContent xmlns:mc="http://schemas.openxmlformats.org/markup-compatibility/2006">
              <mc:Choice xmlns:v="urn:schemas-microsoft-com:vml" Requires="v">
                <p:oleObj spid="_x0000_s115775" name="Equation" r:id="rId4" imgW="1143000" imgH="228600" progId="Equation.3">
                  <p:embed/>
                </p:oleObj>
              </mc:Choice>
              <mc:Fallback>
                <p:oleObj name="Equation" r:id="rId4" imgW="1143000" imgH="228600" progId="Equation.3">
                  <p:embed/>
                  <p:pic>
                    <p:nvPicPr>
                      <p:cNvPr id="850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822" y="1527522"/>
                        <a:ext cx="2307128"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5016" name="Object 33"/>
          <p:cNvGraphicFramePr>
            <a:graphicFrameLocks noChangeAspect="1"/>
          </p:cNvGraphicFramePr>
          <p:nvPr/>
        </p:nvGraphicFramePr>
        <p:xfrm>
          <a:off x="4434143" y="2212054"/>
          <a:ext cx="2229483" cy="461109"/>
        </p:xfrm>
        <a:graphic>
          <a:graphicData uri="http://schemas.openxmlformats.org/presentationml/2006/ole">
            <mc:AlternateContent xmlns:mc="http://schemas.openxmlformats.org/markup-compatibility/2006">
              <mc:Choice xmlns:v="urn:schemas-microsoft-com:vml" Requires="v">
                <p:oleObj spid="_x0000_s115776" name="Equation" r:id="rId6" imgW="1104900" imgH="228600" progId="Equation.3">
                  <p:embed/>
                </p:oleObj>
              </mc:Choice>
              <mc:Fallback>
                <p:oleObj name="Equation" r:id="rId6" imgW="1104900" imgH="228600" progId="Equation.3">
                  <p:embed/>
                  <p:pic>
                    <p:nvPicPr>
                      <p:cNvPr id="85016"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143" y="2212054"/>
                        <a:ext cx="222948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019249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534527" y="6339"/>
            <a:ext cx="7769126" cy="1144056"/>
          </a:xfrm>
        </p:spPr>
        <p:txBody>
          <a:bodyPr/>
          <a:lstStyle/>
          <a:p>
            <a:r>
              <a:rPr lang="en-US" altLang="x-none">
                <a:ea typeface="ＭＳ Ｐゴシック" charset="-128"/>
              </a:rPr>
              <a:t>Analysis of Circuit-Switching Blocking (Busy) Time: Sketch</a:t>
            </a:r>
          </a:p>
        </p:txBody>
      </p:sp>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170">
              <a:defRPr sz="499">
                <a:solidFill>
                  <a:schemeClr val="tx1"/>
                </a:solidFill>
                <a:latin typeface="Comic Sans MS" charset="0"/>
                <a:ea typeface="ＭＳ Ｐゴシック" charset="-128"/>
              </a:defRPr>
            </a:lvl1pPr>
            <a:lvl2pPr marL="741613" indent="-285236" defTabSz="911170">
              <a:defRPr sz="499">
                <a:solidFill>
                  <a:schemeClr val="tx1"/>
                </a:solidFill>
                <a:latin typeface="Comic Sans MS" charset="0"/>
                <a:ea typeface="ＭＳ Ｐゴシック" charset="-128"/>
              </a:defRPr>
            </a:lvl2pPr>
            <a:lvl3pPr marL="1140943" indent="-228189" defTabSz="911170">
              <a:defRPr sz="499">
                <a:solidFill>
                  <a:schemeClr val="tx1"/>
                </a:solidFill>
                <a:latin typeface="Comic Sans MS" charset="0"/>
                <a:ea typeface="ＭＳ Ｐゴシック" charset="-128"/>
              </a:defRPr>
            </a:lvl3pPr>
            <a:lvl4pPr marL="1597320" indent="-228189" defTabSz="911170">
              <a:defRPr sz="499">
                <a:solidFill>
                  <a:schemeClr val="tx1"/>
                </a:solidFill>
                <a:latin typeface="Comic Sans MS" charset="0"/>
                <a:ea typeface="ＭＳ Ｐゴシック" charset="-128"/>
              </a:defRPr>
            </a:lvl4pPr>
            <a:lvl5pPr marL="2053697" indent="-228189" defTabSz="911170">
              <a:defRPr sz="499">
                <a:solidFill>
                  <a:schemeClr val="tx1"/>
                </a:solidFill>
                <a:latin typeface="Comic Sans MS" charset="0"/>
                <a:ea typeface="ＭＳ Ｐゴシック" charset="-128"/>
              </a:defRPr>
            </a:lvl5pPr>
            <a:lvl6pPr marL="2510074"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9pPr>
          </a:lstStyle>
          <a:p>
            <a:fld id="{99A4F2D8-B692-A74A-992E-938B2AD30624}" type="slidenum">
              <a:rPr lang="en-US" altLang="x-none" sz="1198">
                <a:latin typeface="Tahoma" charset="0"/>
              </a:rPr>
              <a:pPr/>
              <a:t>35</a:t>
            </a:fld>
            <a:endParaRPr lang="en-US" altLang="x-none" sz="1198">
              <a:latin typeface="Tahoma" charset="0"/>
            </a:endParaRPr>
          </a:p>
        </p:txBody>
      </p:sp>
      <p:grpSp>
        <p:nvGrpSpPr>
          <p:cNvPr id="87043" name="Group 6"/>
          <p:cNvGrpSpPr>
            <a:grpSpLocks/>
          </p:cNvGrpSpPr>
          <p:nvPr/>
        </p:nvGrpSpPr>
        <p:grpSpPr bwMode="auto">
          <a:xfrm>
            <a:off x="612171" y="2078950"/>
            <a:ext cx="912710" cy="838236"/>
            <a:chOff x="1143000" y="2971800"/>
            <a:chExt cx="914400" cy="838200"/>
          </a:xfrm>
        </p:grpSpPr>
        <p:sp>
          <p:nvSpPr>
            <p:cNvPr id="87071"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72"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0</a:t>
              </a:r>
              <a:endParaRPr lang="en-US" altLang="x-none" sz="499"/>
            </a:p>
          </p:txBody>
        </p:sp>
      </p:grpSp>
      <p:grpSp>
        <p:nvGrpSpPr>
          <p:cNvPr id="87044" name="Group 7"/>
          <p:cNvGrpSpPr>
            <a:grpSpLocks/>
          </p:cNvGrpSpPr>
          <p:nvPr/>
        </p:nvGrpSpPr>
        <p:grpSpPr bwMode="auto">
          <a:xfrm>
            <a:off x="2058879" y="2078950"/>
            <a:ext cx="914295" cy="838236"/>
            <a:chOff x="1143000" y="2971800"/>
            <a:chExt cx="914400" cy="838200"/>
          </a:xfrm>
        </p:grpSpPr>
        <p:sp>
          <p:nvSpPr>
            <p:cNvPr id="87069"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70"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1</a:t>
              </a:r>
              <a:endParaRPr lang="en-US" altLang="x-none" sz="499"/>
            </a:p>
          </p:txBody>
        </p:sp>
      </p:grpSp>
      <p:grpSp>
        <p:nvGrpSpPr>
          <p:cNvPr id="87045" name="Group 10"/>
          <p:cNvGrpSpPr>
            <a:grpSpLocks/>
          </p:cNvGrpSpPr>
          <p:nvPr/>
        </p:nvGrpSpPr>
        <p:grpSpPr bwMode="auto">
          <a:xfrm>
            <a:off x="4039586" y="2078950"/>
            <a:ext cx="912710" cy="838236"/>
            <a:chOff x="1143000" y="2971800"/>
            <a:chExt cx="914400" cy="838200"/>
          </a:xfrm>
        </p:grpSpPr>
        <p:sp>
          <p:nvSpPr>
            <p:cNvPr id="87067"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68"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a:t>
              </a:r>
              <a:endParaRPr lang="en-US" altLang="x-none" sz="499"/>
            </a:p>
          </p:txBody>
        </p:sp>
      </p:grpSp>
      <p:grpSp>
        <p:nvGrpSpPr>
          <p:cNvPr id="87046" name="Group 13"/>
          <p:cNvGrpSpPr>
            <a:grpSpLocks/>
          </p:cNvGrpSpPr>
          <p:nvPr/>
        </p:nvGrpSpPr>
        <p:grpSpPr bwMode="auto">
          <a:xfrm>
            <a:off x="7847298" y="2078950"/>
            <a:ext cx="914294" cy="838236"/>
            <a:chOff x="1143000" y="2971800"/>
            <a:chExt cx="914400" cy="838200"/>
          </a:xfrm>
        </p:grpSpPr>
        <p:sp>
          <p:nvSpPr>
            <p:cNvPr id="87065"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66"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N</a:t>
              </a:r>
              <a:endParaRPr lang="en-US" altLang="x-none" sz="499"/>
            </a:p>
          </p:txBody>
        </p:sp>
      </p:grpSp>
      <p:sp>
        <p:nvSpPr>
          <p:cNvPr id="87047" name="Rectangle 16"/>
          <p:cNvSpPr>
            <a:spLocks noChangeArrowheads="1"/>
          </p:cNvSpPr>
          <p:nvPr/>
        </p:nvSpPr>
        <p:spPr bwMode="auto">
          <a:xfrm>
            <a:off x="612171" y="1448294"/>
            <a:ext cx="4384493" cy="46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396" dirty="0">
                <a:solidFill>
                  <a:srgbClr val="3333CC"/>
                </a:solidFill>
              </a:rPr>
              <a:t>system state: # of busy lines</a:t>
            </a:r>
            <a:endParaRPr lang="en-US" altLang="x-none" sz="100" dirty="0"/>
          </a:p>
        </p:txBody>
      </p:sp>
      <p:graphicFrame>
        <p:nvGraphicFramePr>
          <p:cNvPr id="95240" name="Object 2"/>
          <p:cNvGraphicFramePr>
            <a:graphicFrameLocks noChangeAspect="1"/>
          </p:cNvGraphicFramePr>
          <p:nvPr/>
        </p:nvGraphicFramePr>
        <p:xfrm>
          <a:off x="3049233" y="4725175"/>
          <a:ext cx="2361003" cy="461109"/>
        </p:xfrm>
        <a:graphic>
          <a:graphicData uri="http://schemas.openxmlformats.org/presentationml/2006/ole">
            <mc:AlternateContent xmlns:mc="http://schemas.openxmlformats.org/markup-compatibility/2006">
              <mc:Choice xmlns:v="urn:schemas-microsoft-com:vml" Requires="v">
                <p:oleObj spid="_x0000_s116830" name="Equation" r:id="rId4" imgW="1168400" imgH="228600" progId="Equation.3">
                  <p:embed/>
                </p:oleObj>
              </mc:Choice>
              <mc:Fallback>
                <p:oleObj name="Equation" r:id="rId4" imgW="1168400" imgH="228600" progId="Equation.3">
                  <p:embed/>
                  <p:pic>
                    <p:nvPicPr>
                      <p:cNvPr id="9524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233" y="4725175"/>
                        <a:ext cx="236100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7049" name="Rectangle 18"/>
          <p:cNvSpPr>
            <a:spLocks noChangeArrowheads="1"/>
          </p:cNvSpPr>
          <p:nvPr/>
        </p:nvSpPr>
        <p:spPr bwMode="auto">
          <a:xfrm>
            <a:off x="534527" y="3809296"/>
            <a:ext cx="7651868" cy="89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396">
                <a:solidFill>
                  <a:srgbClr val="3333CC"/>
                </a:solidFill>
              </a:rPr>
              <a:t>at equilibrium (time resersibility)  in one unit time:  </a:t>
            </a:r>
            <a:br>
              <a:rPr lang="en-US" altLang="x-none" sz="2396">
                <a:solidFill>
                  <a:srgbClr val="3333CC"/>
                </a:solidFill>
              </a:rPr>
            </a:br>
            <a:r>
              <a:rPr lang="en-US" altLang="x-none" sz="2396">
                <a:solidFill>
                  <a:srgbClr val="3333CC"/>
                </a:solidFill>
              </a:rPr>
              <a:t>    #(transitions k </a:t>
            </a:r>
            <a:r>
              <a:rPr lang="en-US" altLang="x-none" sz="2795">
                <a:solidFill>
                  <a:srgbClr val="0033CC"/>
                </a:solidFill>
                <a:sym typeface="Symbol" charset="2"/>
              </a:rPr>
              <a:t></a:t>
            </a:r>
            <a:r>
              <a:rPr lang="en-US" altLang="x-none" sz="2396">
                <a:solidFill>
                  <a:srgbClr val="3333CC"/>
                </a:solidFill>
              </a:rPr>
              <a:t> k+1)  = #(transitions k+1 </a:t>
            </a:r>
            <a:r>
              <a:rPr lang="en-US" altLang="x-none" sz="2795">
                <a:solidFill>
                  <a:srgbClr val="0033CC"/>
                </a:solidFill>
                <a:sym typeface="Symbol" charset="2"/>
              </a:rPr>
              <a:t></a:t>
            </a:r>
            <a:r>
              <a:rPr lang="en-US" altLang="x-none" sz="2396">
                <a:solidFill>
                  <a:srgbClr val="3333CC"/>
                </a:solidFill>
              </a:rPr>
              <a:t> k)</a:t>
            </a:r>
            <a:endParaRPr lang="en-US" altLang="x-none" sz="100">
              <a:solidFill>
                <a:srgbClr val="000000"/>
              </a:solidFill>
            </a:endParaRPr>
          </a:p>
        </p:txBody>
      </p:sp>
      <p:sp>
        <p:nvSpPr>
          <p:cNvPr id="87050" name="Rectangle 19"/>
          <p:cNvSpPr>
            <a:spLocks noChangeArrowheads="1"/>
          </p:cNvSpPr>
          <p:nvPr/>
        </p:nvSpPr>
        <p:spPr bwMode="auto">
          <a:xfrm>
            <a:off x="688230" y="2917186"/>
            <a:ext cx="644918"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0</a:t>
            </a:r>
            <a:endParaRPr lang="en-US" altLang="x-none" sz="499"/>
          </a:p>
        </p:txBody>
      </p:sp>
      <p:sp>
        <p:nvSpPr>
          <p:cNvPr id="87051" name="Rectangle 20"/>
          <p:cNvSpPr>
            <a:spLocks noChangeArrowheads="1"/>
          </p:cNvSpPr>
          <p:nvPr/>
        </p:nvSpPr>
        <p:spPr bwMode="auto">
          <a:xfrm>
            <a:off x="2147614" y="2917186"/>
            <a:ext cx="595797"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1</a:t>
            </a:r>
            <a:endParaRPr lang="en-US" altLang="x-none" sz="499"/>
          </a:p>
        </p:txBody>
      </p:sp>
      <p:sp>
        <p:nvSpPr>
          <p:cNvPr id="87052" name="Rectangle 21"/>
          <p:cNvSpPr>
            <a:spLocks noChangeArrowheads="1"/>
          </p:cNvSpPr>
          <p:nvPr/>
        </p:nvSpPr>
        <p:spPr bwMode="auto">
          <a:xfrm>
            <a:off x="4191705" y="2993245"/>
            <a:ext cx="624319"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a:t>
            </a:r>
            <a:endParaRPr lang="en-US" altLang="x-none" sz="499"/>
          </a:p>
        </p:txBody>
      </p:sp>
      <p:sp>
        <p:nvSpPr>
          <p:cNvPr id="87053" name="Oval 23"/>
          <p:cNvSpPr>
            <a:spLocks noChangeArrowheads="1"/>
          </p:cNvSpPr>
          <p:nvPr/>
        </p:nvSpPr>
        <p:spPr bwMode="auto">
          <a:xfrm>
            <a:off x="5714472" y="2056766"/>
            <a:ext cx="957078" cy="8382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08" tIns="45704" rIns="91408" bIns="45704"/>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54" name="Rectangle 24"/>
          <p:cNvSpPr>
            <a:spLocks noChangeArrowheads="1"/>
          </p:cNvSpPr>
          <p:nvPr/>
        </p:nvSpPr>
        <p:spPr bwMode="auto">
          <a:xfrm>
            <a:off x="5736656" y="2110642"/>
            <a:ext cx="938063" cy="70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k+1</a:t>
            </a:r>
            <a:endParaRPr lang="en-US" altLang="x-none" sz="499"/>
          </a:p>
        </p:txBody>
      </p:sp>
      <p:sp>
        <p:nvSpPr>
          <p:cNvPr id="87055" name="Rectangle 25"/>
          <p:cNvSpPr>
            <a:spLocks noChangeArrowheads="1"/>
          </p:cNvSpPr>
          <p:nvPr/>
        </p:nvSpPr>
        <p:spPr bwMode="auto">
          <a:xfrm>
            <a:off x="5866590" y="2971061"/>
            <a:ext cx="911125"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k+1</a:t>
            </a:r>
            <a:endParaRPr lang="en-US" altLang="x-none" sz="499"/>
          </a:p>
        </p:txBody>
      </p:sp>
      <p:cxnSp>
        <p:nvCxnSpPr>
          <p:cNvPr id="87056" name="Curved Connector 30"/>
          <p:cNvCxnSpPr>
            <a:cxnSpLocks noChangeShapeType="1"/>
          </p:cNvCxnSpPr>
          <p:nvPr/>
        </p:nvCxnSpPr>
        <p:spPr bwMode="auto">
          <a:xfrm>
            <a:off x="4876237" y="2210470"/>
            <a:ext cx="914295" cy="1584"/>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57" name="Rectangle 31"/>
          <p:cNvSpPr>
            <a:spLocks noChangeArrowheads="1"/>
          </p:cNvSpPr>
          <p:nvPr/>
        </p:nvSpPr>
        <p:spPr bwMode="auto">
          <a:xfrm>
            <a:off x="5104414" y="1752530"/>
            <a:ext cx="383465" cy="52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795">
                <a:solidFill>
                  <a:srgbClr val="000000"/>
                </a:solidFill>
                <a:sym typeface="Symbol" charset="2"/>
              </a:rPr>
              <a:t></a:t>
            </a:r>
            <a:endParaRPr lang="en-US" altLang="x-none" sz="499"/>
          </a:p>
        </p:txBody>
      </p:sp>
      <p:cxnSp>
        <p:nvCxnSpPr>
          <p:cNvPr id="87058" name="Straight Arrow Connector 33"/>
          <p:cNvCxnSpPr>
            <a:cxnSpLocks noChangeShapeType="1"/>
          </p:cNvCxnSpPr>
          <p:nvPr/>
        </p:nvCxnSpPr>
        <p:spPr bwMode="auto">
          <a:xfrm rot="10800000">
            <a:off x="4952296" y="2666825"/>
            <a:ext cx="838236" cy="1584"/>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59" name="Rectangle 34"/>
          <p:cNvSpPr>
            <a:spLocks noChangeArrowheads="1"/>
          </p:cNvSpPr>
          <p:nvPr/>
        </p:nvSpPr>
        <p:spPr bwMode="auto">
          <a:xfrm>
            <a:off x="4800178" y="2666824"/>
            <a:ext cx="1182086" cy="52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795">
                <a:solidFill>
                  <a:srgbClr val="000000"/>
                </a:solidFill>
                <a:sym typeface="Symbol" charset="2"/>
              </a:rPr>
              <a:t>(k+1)</a:t>
            </a:r>
            <a:endParaRPr lang="en-US" altLang="x-none" sz="499"/>
          </a:p>
        </p:txBody>
      </p:sp>
      <p:graphicFrame>
        <p:nvGraphicFramePr>
          <p:cNvPr id="95252" name="Object 3"/>
          <p:cNvGraphicFramePr>
            <a:graphicFrameLocks noChangeAspect="1"/>
          </p:cNvGraphicFramePr>
          <p:nvPr/>
        </p:nvGraphicFramePr>
        <p:xfrm>
          <a:off x="2654676" y="5327310"/>
          <a:ext cx="3592211" cy="540337"/>
        </p:xfrm>
        <a:graphic>
          <a:graphicData uri="http://schemas.openxmlformats.org/presentationml/2006/ole">
            <mc:AlternateContent xmlns:mc="http://schemas.openxmlformats.org/markup-compatibility/2006">
              <mc:Choice xmlns:v="urn:schemas-microsoft-com:vml" Requires="v">
                <p:oleObj spid="_x0000_s116831" name="Equation" r:id="rId6" imgW="1777229" imgH="266584" progId="Equation.3">
                  <p:embed/>
                </p:oleObj>
              </mc:Choice>
              <mc:Fallback>
                <p:oleObj name="Equation" r:id="rId6" imgW="1777229" imgH="266584" progId="Equation.3">
                  <p:embed/>
                  <p:pic>
                    <p:nvPicPr>
                      <p:cNvPr id="95252"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676" y="5327310"/>
                        <a:ext cx="3592211" cy="540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5253" name="Object 4"/>
          <p:cNvGraphicFramePr>
            <a:graphicFrameLocks noChangeAspect="1"/>
          </p:cNvGraphicFramePr>
          <p:nvPr/>
        </p:nvGraphicFramePr>
        <p:xfrm>
          <a:off x="2363116" y="5943706"/>
          <a:ext cx="4105610" cy="925386"/>
        </p:xfrm>
        <a:graphic>
          <a:graphicData uri="http://schemas.openxmlformats.org/presentationml/2006/ole">
            <mc:AlternateContent xmlns:mc="http://schemas.openxmlformats.org/markup-compatibility/2006">
              <mc:Choice xmlns:v="urn:schemas-microsoft-com:vml" Requires="v">
                <p:oleObj spid="_x0000_s116832" name="Equation" r:id="rId8" imgW="2032000" imgH="457200" progId="Equation.3">
                  <p:embed/>
                </p:oleObj>
              </mc:Choice>
              <mc:Fallback>
                <p:oleObj name="Equation" r:id="rId8" imgW="2032000" imgH="457200" progId="Equation.3">
                  <p:embed/>
                  <p:pic>
                    <p:nvPicPr>
                      <p:cNvPr id="95253"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116" y="5943706"/>
                        <a:ext cx="4105610" cy="9253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87062" name="Straight Connector 37"/>
          <p:cNvCxnSpPr>
            <a:cxnSpLocks noChangeShapeType="1"/>
          </p:cNvCxnSpPr>
          <p:nvPr/>
        </p:nvCxnSpPr>
        <p:spPr bwMode="auto">
          <a:xfrm>
            <a:off x="3277410" y="2438648"/>
            <a:ext cx="456355" cy="15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7063" name="Straight Connector 38"/>
          <p:cNvCxnSpPr>
            <a:cxnSpLocks noChangeShapeType="1"/>
          </p:cNvCxnSpPr>
          <p:nvPr/>
        </p:nvCxnSpPr>
        <p:spPr bwMode="auto">
          <a:xfrm>
            <a:off x="7009062" y="2438648"/>
            <a:ext cx="457940" cy="15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87064" name="Rectangle 32"/>
          <p:cNvSpPr>
            <a:spLocks noChangeArrowheads="1"/>
          </p:cNvSpPr>
          <p:nvPr/>
        </p:nvSpPr>
        <p:spPr bwMode="auto">
          <a:xfrm>
            <a:off x="7999416" y="2971061"/>
            <a:ext cx="703547"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N</a:t>
            </a:r>
            <a:endParaRPr lang="en-US" altLang="x-none" sz="499"/>
          </a:p>
        </p:txBody>
      </p:sp>
    </p:spTree>
    <p:extLst>
      <p:ext uri="{BB962C8B-B14F-4D97-AF65-F5344CB8AC3E}">
        <p14:creationId xmlns:p14="http://schemas.microsoft.com/office/powerpoint/2010/main" val="1433274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7" grpId="0"/>
      <p:bldP spid="870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85FC27DB-8732-7F43-BAB3-8BA0682AD8BC}" type="slidenum">
              <a:rPr lang="en-US" altLang="x-none" sz="1198">
                <a:latin typeface="Tahoma" charset="0"/>
              </a:rPr>
              <a:pPr/>
              <a:t>36</a:t>
            </a:fld>
            <a:endParaRPr lang="en-US" altLang="x-none" sz="1198">
              <a:latin typeface="Tahoma" charset="0"/>
            </a:endParaRPr>
          </a:p>
        </p:txBody>
      </p:sp>
      <p:sp>
        <p:nvSpPr>
          <p:cNvPr id="89090" name="Rectangle 2"/>
          <p:cNvSpPr>
            <a:spLocks noGrp="1" noChangeArrowheads="1"/>
          </p:cNvSpPr>
          <p:nvPr>
            <p:ph type="title"/>
          </p:nvPr>
        </p:nvSpPr>
        <p:spPr>
          <a:xfrm>
            <a:off x="534527" y="228178"/>
            <a:ext cx="8448904" cy="1144056"/>
          </a:xfrm>
        </p:spPr>
        <p:txBody>
          <a:bodyPr/>
          <a:lstStyle/>
          <a:p>
            <a:r>
              <a:rPr lang="en-US" altLang="x-none" sz="3194">
                <a:ea typeface="ＭＳ Ｐゴシック" charset="-128"/>
              </a:rPr>
              <a:t>Queueing Analysis: Packet Switching Delay</a:t>
            </a:r>
          </a:p>
        </p:txBody>
      </p:sp>
      <p:pic>
        <p:nvPicPr>
          <p:cNvPr id="89091" name="Picture 4" descr="01-1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01456" y="4088179"/>
            <a:ext cx="6388969" cy="2535305"/>
          </a:xfrm>
          <a:noFill/>
        </p:spPr>
      </p:pic>
      <p:sp>
        <p:nvSpPr>
          <p:cNvPr id="50181" name="Rectangle 6"/>
          <p:cNvSpPr>
            <a:spLocks noChangeArrowheads="1"/>
          </p:cNvSpPr>
          <p:nvPr/>
        </p:nvSpPr>
        <p:spPr bwMode="auto">
          <a:xfrm>
            <a:off x="464806" y="1502169"/>
            <a:ext cx="8366506" cy="2058351"/>
          </a:xfrm>
          <a:prstGeom prst="rect">
            <a:avLst/>
          </a:prstGeom>
          <a:noFill/>
          <a:ln w="12700">
            <a:noFill/>
            <a:miter lim="800000"/>
            <a:headEnd/>
            <a:tailEnd/>
          </a:ln>
        </p:spPr>
        <p:txBody>
          <a:bodyPr lIns="91262" tIns="45630" rIns="91262" bIns="45630">
            <a:spAutoFit/>
          </a:bodyPr>
          <a:lstStyle/>
          <a:p>
            <a:pPr algn="l">
              <a:spcBef>
                <a:spcPct val="20000"/>
              </a:spcBef>
              <a:buClr>
                <a:schemeClr val="accent2"/>
              </a:buClr>
              <a:buSzPct val="85000"/>
              <a:buFont typeface="Wingdings" pitchFamily="2" charset="2"/>
              <a:buChar char="q"/>
              <a:defRPr/>
            </a:pPr>
            <a:r>
              <a:rPr lang="en-US" sz="1996" dirty="0">
                <a:solidFill>
                  <a:srgbClr val="FF0000"/>
                </a:solidFill>
                <a:latin typeface="+mn-lt"/>
                <a:ea typeface="+mn-ea"/>
              </a:rPr>
              <a:t> Four</a:t>
            </a:r>
            <a:r>
              <a:rPr lang="en-US" sz="1996" dirty="0">
                <a:latin typeface="+mn-lt"/>
                <a:ea typeface="+mn-ea"/>
              </a:rPr>
              <a:t> types of delay at each hop</a:t>
            </a:r>
          </a:p>
          <a:p>
            <a:pPr lvl="1" algn="l">
              <a:spcBef>
                <a:spcPct val="20000"/>
              </a:spcBef>
              <a:buClr>
                <a:schemeClr val="accent2"/>
              </a:buClr>
              <a:buSzPct val="85000"/>
              <a:buFont typeface="ZapfDingbats" pitchFamily="82" charset="2"/>
              <a:buChar char="m"/>
              <a:defRPr/>
            </a:pPr>
            <a:r>
              <a:rPr lang="en-US" sz="1797" dirty="0">
                <a:latin typeface="+mn-lt"/>
                <a:ea typeface="+mn-ea"/>
              </a:rPr>
              <a:t> nodal processing delay: check errors &amp; routing</a:t>
            </a:r>
          </a:p>
          <a:p>
            <a:pPr lvl="1" algn="l">
              <a:spcBef>
                <a:spcPct val="20000"/>
              </a:spcBef>
              <a:buClr>
                <a:schemeClr val="accent2"/>
              </a:buClr>
              <a:buSzPct val="85000"/>
              <a:buFont typeface="ZapfDingbats" pitchFamily="82" charset="2"/>
              <a:buChar char="m"/>
              <a:defRPr/>
            </a:pPr>
            <a:r>
              <a:rPr lang="en-US" sz="1797" dirty="0">
                <a:latin typeface="+mn-lt"/>
                <a:ea typeface="+mn-ea"/>
              </a:rPr>
              <a:t> </a:t>
            </a:r>
            <a:r>
              <a:rPr lang="en-US" sz="1797" dirty="0" err="1">
                <a:latin typeface="+mn-lt"/>
                <a:ea typeface="+mn-ea"/>
              </a:rPr>
              <a:t>queueing</a:t>
            </a:r>
            <a:r>
              <a:rPr lang="en-US" sz="1797" dirty="0">
                <a:latin typeface="+mn-lt"/>
                <a:ea typeface="+mn-ea"/>
              </a:rPr>
              <a:t>: time waiting for its turn at output link</a:t>
            </a:r>
          </a:p>
          <a:p>
            <a:pPr lvl="1" algn="l">
              <a:spcBef>
                <a:spcPct val="20000"/>
              </a:spcBef>
              <a:buClr>
                <a:schemeClr val="accent2"/>
              </a:buClr>
              <a:buSzPct val="85000"/>
              <a:buFont typeface="ZapfDingbats" pitchFamily="82" charset="2"/>
              <a:buChar char="m"/>
              <a:defRPr/>
            </a:pPr>
            <a:r>
              <a:rPr lang="en-US" sz="1797" dirty="0">
                <a:latin typeface="+mn-lt"/>
                <a:ea typeface="+mn-ea"/>
              </a:rPr>
              <a:t> transmission delay: time to pump packet onto a link at link speed </a:t>
            </a:r>
          </a:p>
          <a:p>
            <a:pPr lvl="1" algn="l">
              <a:spcBef>
                <a:spcPct val="20000"/>
              </a:spcBef>
              <a:buClr>
                <a:schemeClr val="accent2"/>
              </a:buClr>
              <a:buSzPct val="85000"/>
              <a:buFont typeface="ZapfDingbats" pitchFamily="82" charset="2"/>
              <a:buChar char="m"/>
              <a:defRPr/>
            </a:pPr>
            <a:r>
              <a:rPr lang="en-US" sz="1797" dirty="0">
                <a:latin typeface="+mn-lt"/>
                <a:ea typeface="+mn-ea"/>
              </a:rPr>
              <a:t> propagation delay: router to router propagation</a:t>
            </a:r>
          </a:p>
          <a:p>
            <a:pPr algn="l">
              <a:spcBef>
                <a:spcPct val="20000"/>
              </a:spcBef>
              <a:buClr>
                <a:schemeClr val="accent2"/>
              </a:buClr>
              <a:buSzPct val="85000"/>
              <a:buFont typeface="ZapfDingbats" pitchFamily="82" charset="2"/>
              <a:buChar char="m"/>
              <a:defRPr/>
            </a:pPr>
            <a:r>
              <a:rPr lang="en-US" altLang="zh-CN" sz="1797" dirty="0">
                <a:latin typeface="+mn-lt"/>
                <a:ea typeface="宋体" pitchFamily="2" charset="-122"/>
              </a:rPr>
              <a:t> The focus is on </a:t>
            </a:r>
            <a:r>
              <a:rPr lang="en-US" altLang="zh-CN" sz="1797" dirty="0" err="1">
                <a:solidFill>
                  <a:srgbClr val="FF0000"/>
                </a:solidFill>
                <a:latin typeface="+mn-lt"/>
                <a:ea typeface="宋体" pitchFamily="2" charset="-122"/>
              </a:rPr>
              <a:t>queueing</a:t>
            </a:r>
            <a:r>
              <a:rPr lang="en-US" altLang="zh-CN" sz="1797" dirty="0">
                <a:solidFill>
                  <a:srgbClr val="FF0000"/>
                </a:solidFill>
                <a:latin typeface="+mn-lt"/>
                <a:ea typeface="宋体" pitchFamily="2" charset="-122"/>
              </a:rPr>
              <a:t> and transmission delay</a:t>
            </a:r>
          </a:p>
        </p:txBody>
      </p:sp>
      <p:sp>
        <p:nvSpPr>
          <p:cNvPr id="2" name="Rectangle 1"/>
          <p:cNvSpPr/>
          <p:nvPr/>
        </p:nvSpPr>
        <p:spPr>
          <a:xfrm>
            <a:off x="5908843" y="6279930"/>
            <a:ext cx="1811565" cy="460172"/>
          </a:xfrm>
          <a:prstGeom prst="rect">
            <a:avLst/>
          </a:prstGeom>
        </p:spPr>
        <p:txBody>
          <a:bodyPr wrap="none">
            <a:spAutoFit/>
          </a:bodyPr>
          <a:lstStyle/>
          <a:p>
            <a:r>
              <a:rPr lang="en-US" altLang="x-none" sz="2396" dirty="0">
                <a:solidFill>
                  <a:srgbClr val="3333CC"/>
                </a:solidFill>
              </a:rPr>
              <a:t>system state?</a:t>
            </a:r>
            <a:endParaRPr lang="en-US" sz="499" dirty="0"/>
          </a:p>
        </p:txBody>
      </p:sp>
    </p:spTree>
    <p:extLst>
      <p:ext uri="{BB962C8B-B14F-4D97-AF65-F5344CB8AC3E}">
        <p14:creationId xmlns:p14="http://schemas.microsoft.com/office/powerpoint/2010/main" val="1536853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459102" y="77749"/>
            <a:ext cx="7768808" cy="1142472"/>
          </a:xfrm>
        </p:spPr>
        <p:txBody>
          <a:bodyPr/>
          <a:lstStyle/>
          <a:p>
            <a:r>
              <a:rPr lang="en-US" altLang="x-none" sz="3599">
                <a:ea typeface="ＭＳ Ｐゴシック" charset="-128"/>
              </a:rPr>
              <a:t>Packet Switching Delay</a:t>
            </a:r>
          </a:p>
        </p:txBody>
      </p:sp>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0858">
              <a:spcBef>
                <a:spcPct val="20000"/>
              </a:spcBef>
              <a:buClr>
                <a:schemeClr val="accent2"/>
              </a:buClr>
              <a:buSzPct val="85000"/>
              <a:buFont typeface="ZapfDingbats" charset="0"/>
              <a:buChar char="r"/>
              <a:defRPr sz="2799">
                <a:solidFill>
                  <a:schemeClr val="tx1"/>
                </a:solidFill>
                <a:latin typeface="Comic Sans MS" charset="0"/>
                <a:ea typeface="ＭＳ Ｐゴシック" charset="-128"/>
              </a:defRPr>
            </a:lvl1pPr>
            <a:lvl2pPr marL="742651" indent="-285635" defTabSz="910858">
              <a:spcBef>
                <a:spcPct val="20000"/>
              </a:spcBef>
              <a:buClr>
                <a:schemeClr val="accent2"/>
              </a:buClr>
              <a:buSzPct val="75000"/>
              <a:buFont typeface="ZapfDingbats" charset="0"/>
              <a:buChar char="m"/>
              <a:defRPr sz="2399">
                <a:solidFill>
                  <a:schemeClr val="tx1"/>
                </a:solidFill>
                <a:latin typeface="Comic Sans MS" charset="0"/>
                <a:ea typeface="ＭＳ Ｐゴシック" charset="-128"/>
              </a:defRPr>
            </a:lvl2pPr>
            <a:lvl3pPr marL="1142540" indent="-228508" defTabSz="910858">
              <a:spcBef>
                <a:spcPct val="20000"/>
              </a:spcBef>
              <a:buChar char="•"/>
              <a:defRPr sz="1999">
                <a:solidFill>
                  <a:schemeClr val="tx1"/>
                </a:solidFill>
                <a:latin typeface="Comic Sans MS" charset="0"/>
                <a:ea typeface="ＭＳ Ｐゴシック" charset="-128"/>
              </a:defRPr>
            </a:lvl3pPr>
            <a:lvl4pPr marL="1599556" indent="-228508" defTabSz="910858">
              <a:spcBef>
                <a:spcPct val="20000"/>
              </a:spcBef>
              <a:buChar char="–"/>
              <a:defRPr sz="1999">
                <a:solidFill>
                  <a:schemeClr val="tx1"/>
                </a:solidFill>
                <a:latin typeface="Times New Roman" charset="0"/>
                <a:ea typeface="ＭＳ Ｐゴシック" charset="-128"/>
              </a:defRPr>
            </a:lvl4pPr>
            <a:lvl5pPr marL="2056571" indent="-228508" defTabSz="910858">
              <a:spcBef>
                <a:spcPct val="20000"/>
              </a:spcBef>
              <a:buChar char="»"/>
              <a:defRPr sz="1999">
                <a:solidFill>
                  <a:schemeClr val="tx1"/>
                </a:solidFill>
                <a:latin typeface="Times New Roman" charset="0"/>
                <a:ea typeface="ＭＳ Ｐゴシック" charset="-128"/>
              </a:defRPr>
            </a:lvl5pPr>
            <a:lvl6pPr marL="2513587"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6pPr>
            <a:lvl7pPr marL="2970604"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7pPr>
            <a:lvl8pPr marL="3427620"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8pPr>
            <a:lvl9pPr marL="3884636"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9pPr>
          </a:lstStyle>
          <a:p>
            <a:pPr>
              <a:spcBef>
                <a:spcPct val="0"/>
              </a:spcBef>
              <a:buClrTx/>
              <a:buSzTx/>
              <a:buFontTx/>
              <a:buNone/>
            </a:pPr>
            <a:fld id="{E3EF80D1-F3E8-1B48-89F3-7CFFD7DD1493}" type="slidenum">
              <a:rPr lang="en-US" altLang="x-none" sz="1200">
                <a:solidFill>
                  <a:srgbClr val="000000"/>
                </a:solidFill>
                <a:latin typeface="Tahoma" charset="0"/>
              </a:rPr>
              <a:pPr>
                <a:spcBef>
                  <a:spcPct val="0"/>
                </a:spcBef>
                <a:buClrTx/>
                <a:buSzTx/>
                <a:buFontTx/>
                <a:buNone/>
              </a:pPr>
              <a:t>37</a:t>
            </a:fld>
            <a:endParaRPr lang="en-US" altLang="x-none" sz="1200">
              <a:solidFill>
                <a:srgbClr val="000000"/>
              </a:solidFill>
              <a:latin typeface="Tahoma" charset="0"/>
            </a:endParaRPr>
          </a:p>
        </p:txBody>
      </p:sp>
      <p:grpSp>
        <p:nvGrpSpPr>
          <p:cNvPr id="50179" name="Group 6"/>
          <p:cNvGrpSpPr>
            <a:grpSpLocks/>
          </p:cNvGrpSpPr>
          <p:nvPr/>
        </p:nvGrpSpPr>
        <p:grpSpPr bwMode="auto">
          <a:xfrm>
            <a:off x="611432" y="2080249"/>
            <a:ext cx="913977" cy="837812"/>
            <a:chOff x="1143000" y="2971800"/>
            <a:chExt cx="914400" cy="838200"/>
          </a:xfrm>
        </p:grpSpPr>
        <p:sp>
          <p:nvSpPr>
            <p:cNvPr id="502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0</a:t>
              </a:r>
              <a:endParaRPr lang="en-US" altLang="x-none" sz="500">
                <a:solidFill>
                  <a:srgbClr val="000000"/>
                </a:solidFill>
              </a:endParaRPr>
            </a:p>
          </p:txBody>
        </p:sp>
      </p:grpSp>
      <p:grpSp>
        <p:nvGrpSpPr>
          <p:cNvPr id="50180" name="Group 7"/>
          <p:cNvGrpSpPr>
            <a:grpSpLocks/>
          </p:cNvGrpSpPr>
          <p:nvPr/>
        </p:nvGrpSpPr>
        <p:grpSpPr bwMode="auto">
          <a:xfrm>
            <a:off x="2058563" y="2080249"/>
            <a:ext cx="913977" cy="837812"/>
            <a:chOff x="1143000" y="2971800"/>
            <a:chExt cx="914400" cy="838200"/>
          </a:xfrm>
        </p:grpSpPr>
        <p:sp>
          <p:nvSpPr>
            <p:cNvPr id="502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1</a:t>
              </a:r>
              <a:endParaRPr lang="en-US" altLang="x-none" sz="500">
                <a:solidFill>
                  <a:srgbClr val="000000"/>
                </a:solidFill>
              </a:endParaRPr>
            </a:p>
          </p:txBody>
        </p:sp>
      </p:grpSp>
      <p:grpSp>
        <p:nvGrpSpPr>
          <p:cNvPr id="50181" name="Group 10"/>
          <p:cNvGrpSpPr>
            <a:grpSpLocks/>
          </p:cNvGrpSpPr>
          <p:nvPr/>
        </p:nvGrpSpPr>
        <p:grpSpPr bwMode="auto">
          <a:xfrm>
            <a:off x="4038847" y="2080249"/>
            <a:ext cx="913977" cy="837812"/>
            <a:chOff x="1143000" y="2971800"/>
            <a:chExt cx="914400" cy="838200"/>
          </a:xfrm>
        </p:grpSpPr>
        <p:sp>
          <p:nvSpPr>
            <p:cNvPr id="502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k</a:t>
              </a:r>
              <a:endParaRPr lang="en-US" altLang="x-none" sz="500">
                <a:solidFill>
                  <a:srgbClr val="000000"/>
                </a:solidFill>
              </a:endParaRPr>
            </a:p>
          </p:txBody>
        </p:sp>
      </p:grpSp>
      <p:grpSp>
        <p:nvGrpSpPr>
          <p:cNvPr id="50182" name="Group 13"/>
          <p:cNvGrpSpPr>
            <a:grpSpLocks/>
          </p:cNvGrpSpPr>
          <p:nvPr/>
        </p:nvGrpSpPr>
        <p:grpSpPr bwMode="auto">
          <a:xfrm>
            <a:off x="7390098" y="2058034"/>
            <a:ext cx="913977" cy="837812"/>
            <a:chOff x="1143000" y="2971800"/>
            <a:chExt cx="914400" cy="838200"/>
          </a:xfrm>
        </p:grpSpPr>
        <p:sp>
          <p:nvSpPr>
            <p:cNvPr id="502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N</a:t>
              </a:r>
              <a:endParaRPr lang="en-US" altLang="x-none" sz="500">
                <a:solidFill>
                  <a:srgbClr val="000000"/>
                </a:solidFill>
              </a:endParaRPr>
            </a:p>
          </p:txBody>
        </p:sp>
      </p:grpSp>
      <p:sp>
        <p:nvSpPr>
          <p:cNvPr id="50183" name="Rectangle 16"/>
          <p:cNvSpPr>
            <a:spLocks noChangeArrowheads="1"/>
          </p:cNvSpPr>
          <p:nvPr/>
        </p:nvSpPr>
        <p:spPr bwMode="auto">
          <a:xfrm>
            <a:off x="1265179" y="1448717"/>
            <a:ext cx="4041495" cy="46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399">
                <a:solidFill>
                  <a:srgbClr val="3333CC"/>
                </a:solidFill>
                <a:latin typeface="Times New Roman" charset="0"/>
              </a:rPr>
              <a:t>system state: #packets in queue</a:t>
            </a:r>
            <a:endParaRPr lang="en-US" altLang="x-none" sz="100">
              <a:solidFill>
                <a:srgbClr val="000000"/>
              </a:solidFill>
              <a:latin typeface="Times New Roman" charset="0"/>
            </a:endParaRPr>
          </a:p>
        </p:txBody>
      </p:sp>
      <p:graphicFrame>
        <p:nvGraphicFramePr>
          <p:cNvPr id="56328" name="Object 2"/>
          <p:cNvGraphicFramePr>
            <a:graphicFrameLocks noChangeAspect="1"/>
          </p:cNvGraphicFramePr>
          <p:nvPr/>
        </p:nvGraphicFramePr>
        <p:xfrm>
          <a:off x="1830069" y="4723802"/>
          <a:ext cx="1566139" cy="461750"/>
        </p:xfrm>
        <a:graphic>
          <a:graphicData uri="http://schemas.openxmlformats.org/presentationml/2006/ole">
            <mc:AlternateContent xmlns:mc="http://schemas.openxmlformats.org/markup-compatibility/2006">
              <mc:Choice xmlns:v="urn:schemas-microsoft-com:vml" Requires="v">
                <p:oleObj spid="_x0000_s117885" name="Equation" r:id="rId4" imgW="774364" imgH="228501" progId="Equation.3">
                  <p:embed/>
                </p:oleObj>
              </mc:Choice>
              <mc:Fallback>
                <p:oleObj name="Equation" r:id="rId4" imgW="774364" imgH="228501" progId="Equation.3">
                  <p:embed/>
                  <p:pic>
                    <p:nvPicPr>
                      <p:cNvPr id="563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0069" y="4723802"/>
                        <a:ext cx="1566139" cy="46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5" name="Rectangle 18"/>
          <p:cNvSpPr>
            <a:spLocks noChangeArrowheads="1"/>
          </p:cNvSpPr>
          <p:nvPr/>
        </p:nvSpPr>
        <p:spPr bwMode="auto">
          <a:xfrm>
            <a:off x="535267" y="3809825"/>
            <a:ext cx="7540314" cy="89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2399">
                <a:solidFill>
                  <a:srgbClr val="3333CC"/>
                </a:solidFill>
              </a:rPr>
              <a:t>at equilibrium (time reversibility) in one unit time:  </a:t>
            </a:r>
            <a:br>
              <a:rPr lang="en-US" altLang="x-none" sz="2399">
                <a:solidFill>
                  <a:srgbClr val="3333CC"/>
                </a:solidFill>
              </a:rPr>
            </a:br>
            <a:r>
              <a:rPr lang="en-US" altLang="x-none" sz="2399">
                <a:solidFill>
                  <a:srgbClr val="3333CC"/>
                </a:solidFill>
              </a:rPr>
              <a:t>    #(transitions k </a:t>
            </a:r>
            <a:r>
              <a:rPr lang="en-US" altLang="x-none" sz="2799">
                <a:solidFill>
                  <a:srgbClr val="0033CC"/>
                </a:solidFill>
                <a:sym typeface="Symbol" charset="2"/>
              </a:rPr>
              <a:t></a:t>
            </a:r>
            <a:r>
              <a:rPr lang="en-US" altLang="x-none" sz="2399">
                <a:solidFill>
                  <a:srgbClr val="3333CC"/>
                </a:solidFill>
              </a:rPr>
              <a:t> k+1)  = #(transitions k+1 </a:t>
            </a:r>
            <a:r>
              <a:rPr lang="en-US" altLang="x-none" sz="2799">
                <a:solidFill>
                  <a:srgbClr val="0033CC"/>
                </a:solidFill>
                <a:sym typeface="Symbol" charset="2"/>
              </a:rPr>
              <a:t></a:t>
            </a:r>
            <a:r>
              <a:rPr lang="en-US" altLang="x-none" sz="2399">
                <a:solidFill>
                  <a:srgbClr val="3333CC"/>
                </a:solidFill>
              </a:rPr>
              <a:t> k)</a:t>
            </a:r>
            <a:endParaRPr lang="en-US" altLang="x-none" sz="100">
              <a:solidFill>
                <a:srgbClr val="000000"/>
              </a:solidFill>
            </a:endParaRPr>
          </a:p>
        </p:txBody>
      </p:sp>
      <p:sp>
        <p:nvSpPr>
          <p:cNvPr id="50186" name="Rectangle 19"/>
          <p:cNvSpPr>
            <a:spLocks noChangeArrowheads="1"/>
          </p:cNvSpPr>
          <p:nvPr/>
        </p:nvSpPr>
        <p:spPr bwMode="auto">
          <a:xfrm>
            <a:off x="687596" y="2918062"/>
            <a:ext cx="645814" cy="7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0</a:t>
            </a:r>
            <a:endParaRPr lang="en-US" altLang="x-none" sz="500">
              <a:solidFill>
                <a:srgbClr val="000000"/>
              </a:solidFill>
            </a:endParaRPr>
          </a:p>
        </p:txBody>
      </p:sp>
      <p:sp>
        <p:nvSpPr>
          <p:cNvPr id="50187" name="Rectangle 20"/>
          <p:cNvSpPr>
            <a:spLocks noChangeArrowheads="1"/>
          </p:cNvSpPr>
          <p:nvPr/>
        </p:nvSpPr>
        <p:spPr bwMode="auto">
          <a:xfrm>
            <a:off x="2147422" y="2918062"/>
            <a:ext cx="596624" cy="7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1</a:t>
            </a:r>
            <a:endParaRPr lang="en-US" altLang="x-none" sz="500">
              <a:solidFill>
                <a:srgbClr val="000000"/>
              </a:solidFill>
            </a:endParaRPr>
          </a:p>
        </p:txBody>
      </p:sp>
      <p:sp>
        <p:nvSpPr>
          <p:cNvPr id="50188" name="Rectangle 21"/>
          <p:cNvSpPr>
            <a:spLocks noChangeArrowheads="1"/>
          </p:cNvSpPr>
          <p:nvPr/>
        </p:nvSpPr>
        <p:spPr bwMode="auto">
          <a:xfrm>
            <a:off x="4191176" y="2994227"/>
            <a:ext cx="625186" cy="70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k</a:t>
            </a:r>
            <a:endParaRPr lang="en-US" altLang="x-none" sz="500">
              <a:solidFill>
                <a:srgbClr val="000000"/>
              </a:solidFill>
            </a:endParaRPr>
          </a:p>
        </p:txBody>
      </p:sp>
      <p:sp>
        <p:nvSpPr>
          <p:cNvPr id="50189" name="Oval 23"/>
          <p:cNvSpPr>
            <a:spLocks noChangeArrowheads="1"/>
          </p:cNvSpPr>
          <p:nvPr/>
        </p:nvSpPr>
        <p:spPr bwMode="auto">
          <a:xfrm>
            <a:off x="5714473" y="2058034"/>
            <a:ext cx="956821" cy="8378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388" tIns="45694" rIns="91388" bIns="4569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190" name="Rectangle 24"/>
          <p:cNvSpPr>
            <a:spLocks noChangeArrowheads="1"/>
          </p:cNvSpPr>
          <p:nvPr/>
        </p:nvSpPr>
        <p:spPr bwMode="auto">
          <a:xfrm>
            <a:off x="5736688" y="2111985"/>
            <a:ext cx="939365" cy="70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k+1</a:t>
            </a:r>
            <a:endParaRPr lang="en-US" altLang="x-none" sz="500">
              <a:solidFill>
                <a:srgbClr val="000000"/>
              </a:solidFill>
            </a:endParaRPr>
          </a:p>
        </p:txBody>
      </p:sp>
      <p:sp>
        <p:nvSpPr>
          <p:cNvPr id="50191" name="Rectangle 25"/>
          <p:cNvSpPr>
            <a:spLocks noChangeArrowheads="1"/>
          </p:cNvSpPr>
          <p:nvPr/>
        </p:nvSpPr>
        <p:spPr bwMode="auto">
          <a:xfrm>
            <a:off x="5862041" y="2972012"/>
            <a:ext cx="920325" cy="70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k+1</a:t>
            </a:r>
            <a:endParaRPr lang="en-US" altLang="x-none" sz="500">
              <a:solidFill>
                <a:srgbClr val="000000"/>
              </a:solidFill>
            </a:endParaRPr>
          </a:p>
        </p:txBody>
      </p:sp>
      <p:cxnSp>
        <p:nvCxnSpPr>
          <p:cNvPr id="50192" name="Curved Connector 30"/>
          <p:cNvCxnSpPr>
            <a:cxnSpLocks noChangeShapeType="1"/>
          </p:cNvCxnSpPr>
          <p:nvPr/>
        </p:nvCxnSpPr>
        <p:spPr bwMode="auto">
          <a:xfrm>
            <a:off x="4876659" y="2210364"/>
            <a:ext cx="913977" cy="1587"/>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7" name="Rectangle 31"/>
          <p:cNvSpPr>
            <a:spLocks noChangeArrowheads="1"/>
          </p:cNvSpPr>
          <p:nvPr/>
        </p:nvSpPr>
        <p:spPr bwMode="auto">
          <a:xfrm>
            <a:off x="5105154" y="1753376"/>
            <a:ext cx="382411" cy="52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799">
                <a:solidFill>
                  <a:srgbClr val="000000"/>
                </a:solidFill>
                <a:sym typeface="Symbol" charset="2"/>
              </a:rPr>
              <a:t></a:t>
            </a:r>
            <a:endParaRPr lang="en-US" altLang="x-none" sz="500">
              <a:solidFill>
                <a:srgbClr val="000000"/>
              </a:solidFill>
            </a:endParaRPr>
          </a:p>
        </p:txBody>
      </p:sp>
      <p:cxnSp>
        <p:nvCxnSpPr>
          <p:cNvPr id="50194" name="Straight Arrow Connector 33"/>
          <p:cNvCxnSpPr>
            <a:cxnSpLocks noChangeShapeType="1"/>
          </p:cNvCxnSpPr>
          <p:nvPr/>
        </p:nvCxnSpPr>
        <p:spPr bwMode="auto">
          <a:xfrm rot="10800000">
            <a:off x="4952824" y="2667352"/>
            <a:ext cx="837812"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9" name="Rectangle 34"/>
          <p:cNvSpPr>
            <a:spLocks noChangeArrowheads="1"/>
          </p:cNvSpPr>
          <p:nvPr/>
        </p:nvSpPr>
        <p:spPr bwMode="auto">
          <a:xfrm>
            <a:off x="5105154" y="2667353"/>
            <a:ext cx="391932" cy="52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799">
                <a:solidFill>
                  <a:srgbClr val="000000"/>
                </a:solidFill>
                <a:sym typeface="Symbol" charset="2"/>
              </a:rPr>
              <a:t></a:t>
            </a:r>
            <a:endParaRPr lang="en-US" altLang="x-none" sz="500">
              <a:solidFill>
                <a:srgbClr val="000000"/>
              </a:solidFill>
            </a:endParaRPr>
          </a:p>
        </p:txBody>
      </p:sp>
      <p:graphicFrame>
        <p:nvGraphicFramePr>
          <p:cNvPr id="56340" name="Object 3"/>
          <p:cNvGraphicFramePr>
            <a:graphicFrameLocks noChangeAspect="1"/>
          </p:cNvGraphicFramePr>
          <p:nvPr/>
        </p:nvGraphicFramePr>
        <p:xfrm>
          <a:off x="1830069" y="5561614"/>
          <a:ext cx="3798718" cy="539501"/>
        </p:xfrm>
        <a:graphic>
          <a:graphicData uri="http://schemas.openxmlformats.org/presentationml/2006/ole">
            <mc:AlternateContent xmlns:mc="http://schemas.openxmlformats.org/markup-compatibility/2006">
              <mc:Choice xmlns:v="urn:schemas-microsoft-com:vml" Requires="v">
                <p:oleObj spid="_x0000_s117886" name="Equation" r:id="rId6" imgW="1879600" imgH="266700" progId="Equation.3">
                  <p:embed/>
                </p:oleObj>
              </mc:Choice>
              <mc:Fallback>
                <p:oleObj name="Equation" r:id="rId6" imgW="1879600" imgH="266700" progId="Equation.3">
                  <p:embed/>
                  <p:pic>
                    <p:nvPicPr>
                      <p:cNvPr id="5634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0069" y="5561614"/>
                        <a:ext cx="3798718" cy="5395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6341" name="Object 4"/>
          <p:cNvGraphicFramePr>
            <a:graphicFrameLocks noChangeAspect="1"/>
          </p:cNvGraphicFramePr>
          <p:nvPr/>
        </p:nvGraphicFramePr>
        <p:xfrm>
          <a:off x="6336485" y="5637779"/>
          <a:ext cx="1307496" cy="461750"/>
        </p:xfrm>
        <a:graphic>
          <a:graphicData uri="http://schemas.openxmlformats.org/presentationml/2006/ole">
            <mc:AlternateContent xmlns:mc="http://schemas.openxmlformats.org/markup-compatibility/2006">
              <mc:Choice xmlns:v="urn:schemas-microsoft-com:vml" Requires="v">
                <p:oleObj spid="_x0000_s117887" name="Equation" r:id="rId8" imgW="647700" imgH="228600" progId="Equation.3">
                  <p:embed/>
                </p:oleObj>
              </mc:Choice>
              <mc:Fallback>
                <p:oleObj name="Equation" r:id="rId8" imgW="647700" imgH="228600" progId="Equation.3">
                  <p:embed/>
                  <p:pic>
                    <p:nvPicPr>
                      <p:cNvPr id="5634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6485" y="5637779"/>
                        <a:ext cx="1307496" cy="46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50198" name="Straight Connector 35"/>
          <p:cNvCxnSpPr>
            <a:cxnSpLocks noChangeShapeType="1"/>
          </p:cNvCxnSpPr>
          <p:nvPr/>
        </p:nvCxnSpPr>
        <p:spPr bwMode="auto">
          <a:xfrm>
            <a:off x="8456405" y="2438858"/>
            <a:ext cx="456989"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99" name="Straight Connector 36"/>
          <p:cNvCxnSpPr>
            <a:cxnSpLocks noChangeShapeType="1"/>
          </p:cNvCxnSpPr>
          <p:nvPr/>
        </p:nvCxnSpPr>
        <p:spPr bwMode="auto">
          <a:xfrm>
            <a:off x="6780779" y="2438858"/>
            <a:ext cx="456989"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0" name="Straight Connector 37"/>
          <p:cNvCxnSpPr>
            <a:cxnSpLocks noChangeShapeType="1"/>
          </p:cNvCxnSpPr>
          <p:nvPr/>
        </p:nvCxnSpPr>
        <p:spPr bwMode="auto">
          <a:xfrm>
            <a:off x="3201034" y="2438858"/>
            <a:ext cx="456989"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56345" name="Object 5"/>
          <p:cNvGraphicFramePr>
            <a:graphicFrameLocks noChangeAspect="1"/>
          </p:cNvGraphicFramePr>
          <p:nvPr/>
        </p:nvGraphicFramePr>
        <p:xfrm>
          <a:off x="1830068" y="6247098"/>
          <a:ext cx="794971" cy="488724"/>
        </p:xfrm>
        <a:graphic>
          <a:graphicData uri="http://schemas.openxmlformats.org/presentationml/2006/ole">
            <mc:AlternateContent xmlns:mc="http://schemas.openxmlformats.org/markup-compatibility/2006">
              <mc:Choice xmlns:v="urn:schemas-microsoft-com:vml" Requires="v">
                <p:oleObj spid="_x0000_s117888" name="Equation" r:id="rId10" imgW="393529" imgH="241195" progId="Equation.3">
                  <p:embed/>
                </p:oleObj>
              </mc:Choice>
              <mc:Fallback>
                <p:oleObj name="Equation" r:id="rId10" imgW="393529" imgH="241195" progId="Equation.3">
                  <p:embed/>
                  <p:pic>
                    <p:nvPicPr>
                      <p:cNvPr id="5634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0068" y="6247098"/>
                        <a:ext cx="794971" cy="4887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020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132" y="1585"/>
            <a:ext cx="2586429" cy="129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053079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p:bldP spid="56337" grpId="0"/>
      <p:bldP spid="563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dirty="0">
                <a:ea typeface="ＭＳ Ｐゴシック" charset="-128"/>
              </a:rPr>
              <a:t>Su</a:t>
            </a:r>
            <a:r>
              <a:rPr lang="en-US" altLang="zh-CN" dirty="0">
                <a:ea typeface="ＭＳ Ｐゴシック" charset="-128"/>
              </a:rPr>
              <a:t>mmary:</a:t>
            </a:r>
            <a:r>
              <a:rPr lang="zh-CN" altLang="en-US" dirty="0">
                <a:ea typeface="ＭＳ Ｐゴシック" charset="-128"/>
              </a:rPr>
              <a:t> </a:t>
            </a:r>
            <a:r>
              <a:rPr lang="en-US" altLang="x-none" dirty="0">
                <a:ea typeface="ＭＳ Ｐゴシック" charset="-128"/>
              </a:rPr>
              <a:t>Queueing Theory</a:t>
            </a:r>
          </a:p>
        </p:txBody>
      </p:sp>
      <p:sp>
        <p:nvSpPr>
          <p:cNvPr id="39938" name="Content Placeholder 2"/>
          <p:cNvSpPr>
            <a:spLocks noGrp="1"/>
          </p:cNvSpPr>
          <p:nvPr>
            <p:ph idx="1"/>
          </p:nvPr>
        </p:nvSpPr>
        <p:spPr>
          <a:xfrm>
            <a:off x="533400" y="1447800"/>
            <a:ext cx="7772400" cy="4648200"/>
          </a:xfrm>
        </p:spPr>
        <p:txBody>
          <a:bodyPr/>
          <a:lstStyle/>
          <a:p>
            <a:pPr>
              <a:buFont typeface="Wingdings" pitchFamily="2" charset="2"/>
              <a:buChar char="q"/>
            </a:pPr>
            <a:r>
              <a:rPr lang="en-US" altLang="x-none" dirty="0">
                <a:ea typeface="ＭＳ Ｐゴシック" charset="-128"/>
                <a:sym typeface="Symbol" charset="2"/>
              </a:rPr>
              <a:t>Model </a:t>
            </a:r>
            <a:r>
              <a:rPr lang="en-US" altLang="x-none" dirty="0">
                <a:solidFill>
                  <a:srgbClr val="FF0000"/>
                </a:solidFill>
                <a:ea typeface="ＭＳ Ｐゴシック" charset="-128"/>
                <a:sym typeface="Symbol" charset="2"/>
              </a:rPr>
              <a:t>system state </a:t>
            </a:r>
          </a:p>
          <a:p>
            <a:pPr>
              <a:buFont typeface="Wingdings" pitchFamily="2" charset="2"/>
              <a:buChar char="q"/>
            </a:pPr>
            <a:r>
              <a:rPr lang="en-US" altLang="x-none" dirty="0">
                <a:ea typeface="ＭＳ Ｐゴシック" charset="-128"/>
                <a:sym typeface="Symbol" charset="2"/>
              </a:rPr>
              <a:t>Introduce </a:t>
            </a:r>
            <a:r>
              <a:rPr lang="en-US" altLang="x-none" dirty="0">
                <a:solidFill>
                  <a:srgbClr val="FF0000"/>
                </a:solidFill>
                <a:ea typeface="ＭＳ Ｐゴシック" charset="-128"/>
                <a:sym typeface="Symbol" charset="2"/>
              </a:rPr>
              <a:t>state transition </a:t>
            </a:r>
            <a:r>
              <a:rPr lang="en-US" altLang="x-none" dirty="0">
                <a:ea typeface="ＭＳ Ｐゴシック" charset="-128"/>
                <a:sym typeface="Symbol" charset="2"/>
              </a:rPr>
              <a:t>diagram</a:t>
            </a:r>
          </a:p>
          <a:p>
            <a:pPr>
              <a:buFont typeface="Wingdings" pitchFamily="2" charset="2"/>
              <a:buChar char="q"/>
            </a:pPr>
            <a:r>
              <a:rPr lang="en-US" altLang="x-none" dirty="0">
                <a:ea typeface="ＭＳ Ｐゴシック" charset="-128"/>
                <a:sym typeface="Symbol" charset="2"/>
              </a:rPr>
              <a:t>Focus on </a:t>
            </a:r>
            <a:r>
              <a:rPr lang="en-US" altLang="x-none" dirty="0">
                <a:solidFill>
                  <a:srgbClr val="FF0000"/>
                </a:solidFill>
                <a:ea typeface="ＭＳ Ｐゴシック" charset="-128"/>
                <a:sym typeface="Symbol" charset="2"/>
              </a:rPr>
              <a:t>equilibrium</a:t>
            </a:r>
            <a:r>
              <a:rPr lang="en-US" altLang="x-none" dirty="0">
                <a:ea typeface="ＭＳ Ｐゴシック" charset="-128"/>
                <a:sym typeface="Symbol" charset="2"/>
              </a:rPr>
              <a:t>: state trend neither growing nor shrinking</a:t>
            </a:r>
          </a:p>
        </p:txBody>
      </p:sp>
      <p:sp>
        <p:nvSpPr>
          <p:cNvPr id="39939" name="Slide Number Placeholder 3"/>
          <p:cNvSpPr>
            <a:spLocks noGrp="1"/>
          </p:cNvSpPr>
          <p:nvPr>
            <p:ph type="sldNum" sz="quarter" idx="12"/>
          </p:nvPr>
        </p:nvSpPr>
        <p:spPr>
          <a:xfrm>
            <a:off x="5176838"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055A5B-BD83-A84D-9D4B-8306F5FAE498}" type="slidenum">
              <a:rPr lang="en-US" altLang="x-none" sz="1200">
                <a:solidFill>
                  <a:srgbClr val="000000"/>
                </a:solidFill>
              </a:rPr>
              <a:pPr>
                <a:spcBef>
                  <a:spcPct val="0"/>
                </a:spcBef>
                <a:buClrTx/>
                <a:buSzTx/>
                <a:buFontTx/>
                <a:buNone/>
              </a:pPr>
              <a:t>38</a:t>
            </a:fld>
            <a:endParaRPr lang="en-US" altLang="x-none" sz="12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x-none">
                <a:ea typeface="ＭＳ Ｐゴシック" charset="-128"/>
              </a:rPr>
              <a:t>Example</a:t>
            </a:r>
          </a:p>
        </p:txBody>
      </p:sp>
      <p:sp>
        <p:nvSpPr>
          <p:cNvPr id="52226"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Assume requests (packets) come in at a rate of one request per 50 </a:t>
            </a:r>
            <a:r>
              <a:rPr lang="en-US" altLang="x-none" dirty="0" err="1">
                <a:ea typeface="ＭＳ Ｐゴシック" charset="-128"/>
              </a:rPr>
              <a:t>ms</a:t>
            </a:r>
            <a:endParaRPr lang="en-US" altLang="x-none" dirty="0">
              <a:ea typeface="ＭＳ Ｐゴシック" charset="-128"/>
            </a:endParaRPr>
          </a:p>
          <a:p>
            <a:pPr>
              <a:buFont typeface="Wingdings" pitchFamily="2" charset="2"/>
              <a:buChar char="q"/>
            </a:pPr>
            <a:r>
              <a:rPr lang="en-US" altLang="x-none" dirty="0">
                <a:ea typeface="ＭＳ Ｐゴシック" charset="-128"/>
              </a:rPr>
              <a:t>Each request (packet) takes on average 20 </a:t>
            </a:r>
            <a:r>
              <a:rPr lang="en-US" altLang="x-none" dirty="0" err="1">
                <a:ea typeface="ＭＳ Ｐゴシック" charset="-128"/>
              </a:rPr>
              <a:t>ms</a:t>
            </a:r>
            <a:endParaRPr lang="en-US" altLang="x-none" dirty="0">
              <a:ea typeface="ＭＳ Ｐゴシック" charset="-128"/>
            </a:endParaRP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What is the fraction of time that the system is empty?</a:t>
            </a:r>
          </a:p>
          <a:p>
            <a:pPr>
              <a:buFont typeface="Wingdings" pitchFamily="2" charset="2"/>
              <a:buChar char="q"/>
            </a:pPr>
            <a:r>
              <a:rPr lang="en-US" altLang="x-none" dirty="0">
                <a:ea typeface="ＭＳ Ｐゴシック" charset="-128"/>
              </a:rPr>
              <a:t>What is the chance that a packet newly arrived needs to wait for 3 early packets?</a:t>
            </a:r>
          </a:p>
        </p:txBody>
      </p:sp>
      <p:sp>
        <p:nvSpPr>
          <p:cNvPr id="52227" name="Slide Number Placeholder 3"/>
          <p:cNvSpPr>
            <a:spLocks noGrp="1"/>
          </p:cNvSpPr>
          <p:nvPr>
            <p:ph type="sldNum" sz="quarter" idx="12"/>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9AFF2C-087C-F245-A87E-4105AA027FC3}" type="slidenum">
              <a:rPr lang="en-US" altLang="x-none" sz="1200">
                <a:solidFill>
                  <a:srgbClr val="000000"/>
                </a:solidFill>
              </a:rPr>
              <a:pPr>
                <a:spcBef>
                  <a:spcPct val="0"/>
                </a:spcBef>
                <a:buClrTx/>
                <a:buSzTx/>
                <a:buFontTx/>
                <a:buNone/>
              </a:pPr>
              <a:t>39</a:t>
            </a:fld>
            <a:endParaRPr lang="en-US" altLang="x-none"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7"/>
          <p:cNvGrpSpPr>
            <a:grpSpLocks/>
          </p:cNvGrpSpPr>
          <p:nvPr/>
        </p:nvGrpSpPr>
        <p:grpSpPr bwMode="auto">
          <a:xfrm>
            <a:off x="7389358" y="4107194"/>
            <a:ext cx="1749360" cy="1216946"/>
            <a:chOff x="7245350" y="4273550"/>
            <a:chExt cx="1181100" cy="806450"/>
          </a:xfrm>
        </p:grpSpPr>
        <p:grpSp>
          <p:nvGrpSpPr>
            <p:cNvPr id="25914" name="Group 4"/>
            <p:cNvGrpSpPr>
              <a:grpSpLocks/>
            </p:cNvGrpSpPr>
            <p:nvPr/>
          </p:nvGrpSpPr>
          <p:grpSpPr bwMode="auto">
            <a:xfrm>
              <a:off x="7245350" y="4273550"/>
              <a:ext cx="1176862" cy="733003"/>
              <a:chOff x="628" y="1878"/>
              <a:chExt cx="833" cy="499"/>
            </a:xfrm>
          </p:grpSpPr>
          <p:sp>
            <p:nvSpPr>
              <p:cNvPr id="25932" name="Oval 5"/>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3" name="Oval 6"/>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4" name="Oval 7"/>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5" name="Oval 8"/>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6" name="Oval 9"/>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7" name="Oval 10"/>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8" name="Oval 11"/>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9" name="Oval 12"/>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40" name="Oval 13"/>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915" name="Group 14"/>
            <p:cNvGrpSpPr>
              <a:grpSpLocks/>
            </p:cNvGrpSpPr>
            <p:nvPr/>
          </p:nvGrpSpPr>
          <p:grpSpPr bwMode="auto">
            <a:xfrm>
              <a:off x="7245350" y="4341121"/>
              <a:ext cx="1181100" cy="738879"/>
              <a:chOff x="628" y="1876"/>
              <a:chExt cx="836" cy="503"/>
            </a:xfrm>
          </p:grpSpPr>
          <p:sp>
            <p:nvSpPr>
              <p:cNvPr id="25916" name="Arc 15"/>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lnTo>
                      <a:pt x="0" y="1496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17" name="Arc 16"/>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lnTo>
                      <a:pt x="-1" y="14916"/>
                    </a:lnTo>
                    <a:close/>
                  </a:path>
                </a:pathLst>
              </a:custGeom>
              <a:solidFill>
                <a:srgbClr val="E7EDED"/>
              </a:solidFill>
              <a:ln w="6350">
                <a:solidFill>
                  <a:srgbClr val="6C8F93"/>
                </a:solidFill>
                <a:round/>
                <a:headEnd/>
                <a:tailEnd/>
              </a:ln>
            </p:spPr>
            <p:txBody>
              <a:bodyPr/>
              <a:lstStyle/>
              <a:p>
                <a:endParaRPr lang="en-US" sz="499"/>
              </a:p>
            </p:txBody>
          </p:sp>
          <p:sp>
            <p:nvSpPr>
              <p:cNvPr id="25918" name="Arc 17"/>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lnTo>
                      <a:pt x="441" y="2594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19" name="Arc 18"/>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lnTo>
                      <a:pt x="445" y="25966"/>
                    </a:lnTo>
                    <a:close/>
                  </a:path>
                </a:pathLst>
              </a:custGeom>
              <a:solidFill>
                <a:srgbClr val="E7EDED"/>
              </a:solidFill>
              <a:ln w="6350">
                <a:solidFill>
                  <a:srgbClr val="6C8F93"/>
                </a:solidFill>
                <a:round/>
                <a:headEnd/>
                <a:tailEnd/>
              </a:ln>
            </p:spPr>
            <p:txBody>
              <a:bodyPr/>
              <a:lstStyle/>
              <a:p>
                <a:endParaRPr lang="en-US" sz="499"/>
              </a:p>
            </p:txBody>
          </p:sp>
          <p:sp>
            <p:nvSpPr>
              <p:cNvPr id="25920" name="Arc 19"/>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lnTo>
                      <a:pt x="32073" y="1980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1" name="Arc 20"/>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lnTo>
                      <a:pt x="32013" y="19848"/>
                    </a:lnTo>
                    <a:close/>
                  </a:path>
                </a:pathLst>
              </a:custGeom>
              <a:solidFill>
                <a:srgbClr val="E7EDED"/>
              </a:solidFill>
              <a:ln w="6350">
                <a:solidFill>
                  <a:srgbClr val="6C8F93"/>
                </a:solidFill>
                <a:round/>
                <a:headEnd/>
                <a:tailEnd/>
              </a:ln>
            </p:spPr>
            <p:txBody>
              <a:bodyPr/>
              <a:lstStyle/>
              <a:p>
                <a:endParaRPr lang="en-US" sz="499"/>
              </a:p>
            </p:txBody>
          </p:sp>
          <p:sp>
            <p:nvSpPr>
              <p:cNvPr id="25922" name="Arc 21"/>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lnTo>
                      <a:pt x="0" y="46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3" name="Arc 22"/>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lnTo>
                      <a:pt x="-1" y="459"/>
                    </a:lnTo>
                    <a:close/>
                  </a:path>
                </a:pathLst>
              </a:custGeom>
              <a:solidFill>
                <a:srgbClr val="E7EDED"/>
              </a:solidFill>
              <a:ln w="6350">
                <a:solidFill>
                  <a:srgbClr val="6C8F93"/>
                </a:solidFill>
                <a:round/>
                <a:headEnd/>
                <a:tailEnd/>
              </a:ln>
            </p:spPr>
            <p:txBody>
              <a:bodyPr/>
              <a:lstStyle/>
              <a:p>
                <a:endParaRPr lang="en-US" sz="499"/>
              </a:p>
            </p:txBody>
          </p:sp>
          <p:sp>
            <p:nvSpPr>
              <p:cNvPr id="25924" name="Arc 23"/>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lnTo>
                      <a:pt x="13494"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5" name="Arc 24"/>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lnTo>
                      <a:pt x="13412" y="0"/>
                    </a:lnTo>
                    <a:close/>
                  </a:path>
                </a:pathLst>
              </a:custGeom>
              <a:solidFill>
                <a:srgbClr val="E7EDED"/>
              </a:solidFill>
              <a:ln w="6350">
                <a:solidFill>
                  <a:srgbClr val="6C8F93"/>
                </a:solidFill>
                <a:round/>
                <a:headEnd/>
                <a:tailEnd/>
              </a:ln>
            </p:spPr>
            <p:txBody>
              <a:bodyPr/>
              <a:lstStyle/>
              <a:p>
                <a:endParaRPr lang="en-US" sz="499"/>
              </a:p>
            </p:txBody>
          </p:sp>
          <p:sp>
            <p:nvSpPr>
              <p:cNvPr id="25926" name="Arc 25"/>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lnTo>
                      <a:pt x="27876"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7" name="Arc 26"/>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lnTo>
                      <a:pt x="27873" y="0"/>
                    </a:lnTo>
                    <a:close/>
                  </a:path>
                </a:pathLst>
              </a:custGeom>
              <a:solidFill>
                <a:srgbClr val="E7EDED"/>
              </a:solidFill>
              <a:ln w="6350">
                <a:solidFill>
                  <a:srgbClr val="6C8F93"/>
                </a:solidFill>
                <a:round/>
                <a:headEnd/>
                <a:tailEnd/>
              </a:ln>
            </p:spPr>
            <p:txBody>
              <a:bodyPr/>
              <a:lstStyle/>
              <a:p>
                <a:endParaRPr lang="en-US" sz="499"/>
              </a:p>
            </p:txBody>
          </p:sp>
          <p:sp>
            <p:nvSpPr>
              <p:cNvPr id="25928" name="Arc 27"/>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lnTo>
                      <a:pt x="12768" y="4125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9" name="Arc 28"/>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lnTo>
                      <a:pt x="12790" y="41267"/>
                    </a:lnTo>
                    <a:close/>
                  </a:path>
                </a:pathLst>
              </a:custGeom>
              <a:solidFill>
                <a:srgbClr val="E7EDED"/>
              </a:solidFill>
              <a:ln w="6350">
                <a:solidFill>
                  <a:srgbClr val="6C8F93"/>
                </a:solidFill>
                <a:round/>
                <a:headEnd/>
                <a:tailEnd/>
              </a:ln>
            </p:spPr>
            <p:txBody>
              <a:bodyPr/>
              <a:lstStyle/>
              <a:p>
                <a:endParaRPr lang="en-US" sz="499"/>
              </a:p>
            </p:txBody>
          </p:sp>
          <p:sp>
            <p:nvSpPr>
              <p:cNvPr id="25930" name="Arc 29"/>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lnTo>
                      <a:pt x="39085" y="1212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31" name="Arc 30"/>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lnTo>
                      <a:pt x="39017" y="12206"/>
                    </a:lnTo>
                    <a:close/>
                  </a:path>
                </a:pathLst>
              </a:custGeom>
              <a:solidFill>
                <a:srgbClr val="E7EDED"/>
              </a:solidFill>
              <a:ln w="6350">
                <a:solidFill>
                  <a:srgbClr val="6C8F93"/>
                </a:solidFill>
                <a:round/>
                <a:headEnd/>
                <a:tailEnd/>
              </a:ln>
            </p:spPr>
            <p:txBody>
              <a:bodyPr/>
              <a:lstStyle/>
              <a:p>
                <a:endParaRPr lang="en-US" sz="499"/>
              </a:p>
            </p:txBody>
          </p:sp>
        </p:grpSp>
      </p:grpSp>
      <p:sp>
        <p:nvSpPr>
          <p:cNvPr id="25602" name="Slide Number Placeholder 5"/>
          <p:cNvSpPr>
            <a:spLocks noGrp="1"/>
          </p:cNvSpPr>
          <p:nvPr>
            <p:ph type="sldNum" sz="quarter" idx="12"/>
          </p:nvPr>
        </p:nvSpPr>
        <p:spPr>
          <a:xfrm>
            <a:off x="7012231" y="6395307"/>
            <a:ext cx="2129656" cy="4563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1DCEE728-73A7-194D-8E3D-C28AA8863208}" type="slidenum">
              <a:rPr lang="en-US" altLang="x-none" sz="1198">
                <a:latin typeface="Tahoma" charset="0"/>
              </a:rPr>
              <a:pPr/>
              <a:t>4</a:t>
            </a:fld>
            <a:endParaRPr lang="en-US" altLang="x-none" sz="1198">
              <a:latin typeface="Tahoma" charset="0"/>
            </a:endParaRPr>
          </a:p>
        </p:txBody>
      </p:sp>
      <p:graphicFrame>
        <p:nvGraphicFramePr>
          <p:cNvPr id="25603" name="Object 498"/>
          <p:cNvGraphicFramePr>
            <a:graphicFrameLocks noChangeAspect="1"/>
          </p:cNvGraphicFramePr>
          <p:nvPr/>
        </p:nvGraphicFramePr>
        <p:xfrm>
          <a:off x="14789" y="3574780"/>
          <a:ext cx="2219977" cy="1563967"/>
        </p:xfrm>
        <a:graphic>
          <a:graphicData uri="http://schemas.openxmlformats.org/presentationml/2006/ole">
            <mc:AlternateContent xmlns:mc="http://schemas.openxmlformats.org/markup-compatibility/2006">
              <mc:Choice xmlns:v="urn:schemas-microsoft-com:vml" Requires="v">
                <p:oleObj spid="_x0000_s118845" name="Photo Editor Photo" r:id="rId4" imgW="5668166" imgH="3990476" progId="MSPhotoEd.3">
                  <p:embed/>
                </p:oleObj>
              </mc:Choice>
              <mc:Fallback>
                <p:oleObj name="Photo Editor Photo" r:id="rId4" imgW="5668166" imgH="3990476" progId="MSPhotoEd.3">
                  <p:embed/>
                  <p:pic>
                    <p:nvPicPr>
                      <p:cNvPr id="25603" name="Object 4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9" y="3574780"/>
                        <a:ext cx="2219977" cy="156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5604" name="Object 497"/>
          <p:cNvGraphicFramePr>
            <a:graphicFrameLocks noChangeAspect="1"/>
          </p:cNvGraphicFramePr>
          <p:nvPr/>
        </p:nvGraphicFramePr>
        <p:xfrm>
          <a:off x="388747" y="1825420"/>
          <a:ext cx="1801652" cy="1335789"/>
        </p:xfrm>
        <a:graphic>
          <a:graphicData uri="http://schemas.openxmlformats.org/presentationml/2006/ole">
            <mc:AlternateContent xmlns:mc="http://schemas.openxmlformats.org/markup-compatibility/2006">
              <mc:Choice xmlns:v="urn:schemas-microsoft-com:vml" Requires="v">
                <p:oleObj spid="_x0000_s118846" name="Photo Editor Photo" r:id="rId6" imgW="3761905" imgH="2790476" progId="MSPhotoEd.3">
                  <p:embed/>
                </p:oleObj>
              </mc:Choice>
              <mc:Fallback>
                <p:oleObj name="Photo Editor Photo" r:id="rId6" imgW="3761905" imgH="2790476" progId="MSPhotoEd.3">
                  <p:embed/>
                  <p:pic>
                    <p:nvPicPr>
                      <p:cNvPr id="25604" name="Object 4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47" y="1825420"/>
                        <a:ext cx="1801652" cy="1335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25605" name="Group 3"/>
          <p:cNvGrpSpPr>
            <a:grpSpLocks/>
          </p:cNvGrpSpPr>
          <p:nvPr/>
        </p:nvGrpSpPr>
        <p:grpSpPr bwMode="auto">
          <a:xfrm>
            <a:off x="7962970" y="2215223"/>
            <a:ext cx="1178917" cy="804959"/>
            <a:chOff x="1372" y="240"/>
            <a:chExt cx="836" cy="549"/>
          </a:xfrm>
        </p:grpSpPr>
        <p:grpSp>
          <p:nvGrpSpPr>
            <p:cNvPr id="25739" name="Group 4"/>
            <p:cNvGrpSpPr>
              <a:grpSpLocks/>
            </p:cNvGrpSpPr>
            <p:nvPr/>
          </p:nvGrpSpPr>
          <p:grpSpPr bwMode="auto">
            <a:xfrm>
              <a:off x="1372" y="240"/>
              <a:ext cx="833" cy="499"/>
              <a:chOff x="628" y="1878"/>
              <a:chExt cx="833" cy="499"/>
            </a:xfrm>
          </p:grpSpPr>
          <p:sp>
            <p:nvSpPr>
              <p:cNvPr id="25905" name="Oval 5"/>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6" name="Oval 6"/>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7" name="Oval 7"/>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8" name="Oval 8"/>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9" name="Oval 9"/>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0" name="Oval 10"/>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1" name="Oval 11"/>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2" name="Oval 12"/>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3" name="Oval 13"/>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0" name="Group 14"/>
            <p:cNvGrpSpPr>
              <a:grpSpLocks/>
            </p:cNvGrpSpPr>
            <p:nvPr/>
          </p:nvGrpSpPr>
          <p:grpSpPr bwMode="auto">
            <a:xfrm>
              <a:off x="1372" y="286"/>
              <a:ext cx="836" cy="503"/>
              <a:chOff x="628" y="1876"/>
              <a:chExt cx="836" cy="503"/>
            </a:xfrm>
          </p:grpSpPr>
          <p:sp>
            <p:nvSpPr>
              <p:cNvPr id="25889" name="Arc 15"/>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lnTo>
                      <a:pt x="0" y="1496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0" name="Arc 16"/>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lnTo>
                      <a:pt x="-1" y="14916"/>
                    </a:lnTo>
                    <a:close/>
                  </a:path>
                </a:pathLst>
              </a:custGeom>
              <a:solidFill>
                <a:srgbClr val="E7EDED"/>
              </a:solidFill>
              <a:ln w="6350">
                <a:solidFill>
                  <a:srgbClr val="6C8F93"/>
                </a:solidFill>
                <a:round/>
                <a:headEnd/>
                <a:tailEnd/>
              </a:ln>
            </p:spPr>
            <p:txBody>
              <a:bodyPr/>
              <a:lstStyle/>
              <a:p>
                <a:endParaRPr lang="en-US" sz="499"/>
              </a:p>
            </p:txBody>
          </p:sp>
          <p:sp>
            <p:nvSpPr>
              <p:cNvPr id="25891" name="Arc 17"/>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lnTo>
                      <a:pt x="441" y="2594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2" name="Arc 18"/>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lnTo>
                      <a:pt x="445" y="25966"/>
                    </a:lnTo>
                    <a:close/>
                  </a:path>
                </a:pathLst>
              </a:custGeom>
              <a:solidFill>
                <a:srgbClr val="E7EDED"/>
              </a:solidFill>
              <a:ln w="6350">
                <a:solidFill>
                  <a:srgbClr val="6C8F93"/>
                </a:solidFill>
                <a:round/>
                <a:headEnd/>
                <a:tailEnd/>
              </a:ln>
            </p:spPr>
            <p:txBody>
              <a:bodyPr/>
              <a:lstStyle/>
              <a:p>
                <a:endParaRPr lang="en-US" sz="499"/>
              </a:p>
            </p:txBody>
          </p:sp>
          <p:sp>
            <p:nvSpPr>
              <p:cNvPr id="25893" name="Arc 19"/>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lnTo>
                      <a:pt x="32073" y="1980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4" name="Arc 20"/>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lnTo>
                      <a:pt x="32013" y="19848"/>
                    </a:lnTo>
                    <a:close/>
                  </a:path>
                </a:pathLst>
              </a:custGeom>
              <a:solidFill>
                <a:srgbClr val="E7EDED"/>
              </a:solidFill>
              <a:ln w="6350">
                <a:solidFill>
                  <a:srgbClr val="6C8F93"/>
                </a:solidFill>
                <a:round/>
                <a:headEnd/>
                <a:tailEnd/>
              </a:ln>
            </p:spPr>
            <p:txBody>
              <a:bodyPr/>
              <a:lstStyle/>
              <a:p>
                <a:endParaRPr lang="en-US" sz="499"/>
              </a:p>
            </p:txBody>
          </p:sp>
          <p:sp>
            <p:nvSpPr>
              <p:cNvPr id="25895" name="Arc 21"/>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lnTo>
                      <a:pt x="0" y="46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6" name="Arc 22"/>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lnTo>
                      <a:pt x="-1" y="459"/>
                    </a:lnTo>
                    <a:close/>
                  </a:path>
                </a:pathLst>
              </a:custGeom>
              <a:solidFill>
                <a:srgbClr val="E7EDED"/>
              </a:solidFill>
              <a:ln w="6350">
                <a:solidFill>
                  <a:srgbClr val="6C8F93"/>
                </a:solidFill>
                <a:round/>
                <a:headEnd/>
                <a:tailEnd/>
              </a:ln>
            </p:spPr>
            <p:txBody>
              <a:bodyPr/>
              <a:lstStyle/>
              <a:p>
                <a:endParaRPr lang="en-US" sz="499"/>
              </a:p>
            </p:txBody>
          </p:sp>
          <p:sp>
            <p:nvSpPr>
              <p:cNvPr id="25897" name="Arc 23"/>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lnTo>
                      <a:pt x="13494"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8" name="Arc 24"/>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lnTo>
                      <a:pt x="13412" y="0"/>
                    </a:lnTo>
                    <a:close/>
                  </a:path>
                </a:pathLst>
              </a:custGeom>
              <a:solidFill>
                <a:srgbClr val="E7EDED"/>
              </a:solidFill>
              <a:ln w="6350">
                <a:solidFill>
                  <a:srgbClr val="6C8F93"/>
                </a:solidFill>
                <a:round/>
                <a:headEnd/>
                <a:tailEnd/>
              </a:ln>
            </p:spPr>
            <p:txBody>
              <a:bodyPr/>
              <a:lstStyle/>
              <a:p>
                <a:endParaRPr lang="en-US" sz="499"/>
              </a:p>
            </p:txBody>
          </p:sp>
          <p:sp>
            <p:nvSpPr>
              <p:cNvPr id="25899" name="Arc 25"/>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lnTo>
                      <a:pt x="27876"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00" name="Arc 26"/>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lnTo>
                      <a:pt x="27873" y="0"/>
                    </a:lnTo>
                    <a:close/>
                  </a:path>
                </a:pathLst>
              </a:custGeom>
              <a:solidFill>
                <a:srgbClr val="E7EDED"/>
              </a:solidFill>
              <a:ln w="6350">
                <a:solidFill>
                  <a:srgbClr val="6C8F93"/>
                </a:solidFill>
                <a:round/>
                <a:headEnd/>
                <a:tailEnd/>
              </a:ln>
            </p:spPr>
            <p:txBody>
              <a:bodyPr/>
              <a:lstStyle/>
              <a:p>
                <a:endParaRPr lang="en-US" sz="499"/>
              </a:p>
            </p:txBody>
          </p:sp>
          <p:sp>
            <p:nvSpPr>
              <p:cNvPr id="25901" name="Arc 27"/>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lnTo>
                      <a:pt x="12768" y="4125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02" name="Arc 28"/>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lnTo>
                      <a:pt x="12790" y="41267"/>
                    </a:lnTo>
                    <a:close/>
                  </a:path>
                </a:pathLst>
              </a:custGeom>
              <a:solidFill>
                <a:srgbClr val="E7EDED"/>
              </a:solidFill>
              <a:ln w="6350">
                <a:solidFill>
                  <a:srgbClr val="6C8F93"/>
                </a:solidFill>
                <a:round/>
                <a:headEnd/>
                <a:tailEnd/>
              </a:ln>
            </p:spPr>
            <p:txBody>
              <a:bodyPr/>
              <a:lstStyle/>
              <a:p>
                <a:endParaRPr lang="en-US" sz="499"/>
              </a:p>
            </p:txBody>
          </p:sp>
          <p:sp>
            <p:nvSpPr>
              <p:cNvPr id="25903" name="Arc 29"/>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lnTo>
                      <a:pt x="39085" y="1212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04" name="Arc 30"/>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lnTo>
                      <a:pt x="39017" y="12206"/>
                    </a:lnTo>
                    <a:close/>
                  </a:path>
                </a:pathLst>
              </a:custGeom>
              <a:solidFill>
                <a:srgbClr val="E7EDED"/>
              </a:solidFill>
              <a:ln w="6350">
                <a:solidFill>
                  <a:srgbClr val="6C8F93"/>
                </a:solidFill>
                <a:round/>
                <a:headEnd/>
                <a:tailEnd/>
              </a:ln>
            </p:spPr>
            <p:txBody>
              <a:bodyPr/>
              <a:lstStyle/>
              <a:p>
                <a:endParaRPr lang="en-US" sz="499"/>
              </a:p>
            </p:txBody>
          </p:sp>
        </p:grpSp>
        <p:sp>
          <p:nvSpPr>
            <p:cNvPr id="25741" name="Freeform 31"/>
            <p:cNvSpPr>
              <a:spLocks/>
            </p:cNvSpPr>
            <p:nvPr/>
          </p:nvSpPr>
          <p:spPr bwMode="auto">
            <a:xfrm>
              <a:off x="1628" y="398"/>
              <a:ext cx="365" cy="183"/>
            </a:xfrm>
            <a:custGeom>
              <a:avLst/>
              <a:gdLst>
                <a:gd name="T0" fmla="*/ 0 w 1460"/>
                <a:gd name="T1" fmla="*/ 0 h 730"/>
                <a:gd name="T2" fmla="*/ 0 w 1460"/>
                <a:gd name="T3" fmla="*/ 0 h 730"/>
                <a:gd name="T4" fmla="*/ 0 w 1460"/>
                <a:gd name="T5" fmla="*/ 0 h 730"/>
                <a:gd name="T6" fmla="*/ 0 w 1460"/>
                <a:gd name="T7" fmla="*/ 0 h 730"/>
                <a:gd name="T8" fmla="*/ 0 60000 65536"/>
                <a:gd name="T9" fmla="*/ 0 60000 65536"/>
                <a:gd name="T10" fmla="*/ 0 60000 65536"/>
                <a:gd name="T11" fmla="*/ 0 60000 65536"/>
                <a:gd name="T12" fmla="*/ 0 w 1460"/>
                <a:gd name="T13" fmla="*/ 0 h 730"/>
                <a:gd name="T14" fmla="*/ 1460 w 1460"/>
                <a:gd name="T15" fmla="*/ 730 h 730"/>
              </a:gdLst>
              <a:ahLst/>
              <a:cxnLst>
                <a:cxn ang="T8">
                  <a:pos x="T0" y="T1"/>
                </a:cxn>
                <a:cxn ang="T9">
                  <a:pos x="T2" y="T3"/>
                </a:cxn>
                <a:cxn ang="T10">
                  <a:pos x="T4" y="T5"/>
                </a:cxn>
                <a:cxn ang="T11">
                  <a:pos x="T6" y="T7"/>
                </a:cxn>
              </a:cxnLst>
              <a:rect l="T12" t="T13" r="T14" b="T15"/>
              <a:pathLst>
                <a:path w="1460" h="730">
                  <a:moveTo>
                    <a:pt x="177" y="0"/>
                  </a:moveTo>
                  <a:lnTo>
                    <a:pt x="1460" y="0"/>
                  </a:lnTo>
                  <a:lnTo>
                    <a:pt x="726" y="730"/>
                  </a:lnTo>
                  <a:lnTo>
                    <a:pt x="0" y="8"/>
                  </a:lnTo>
                </a:path>
              </a:pathLst>
            </a:custGeom>
            <a:noFill/>
            <a:ln w="9525">
              <a:solidFill>
                <a:srgbClr val="CF0E3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499"/>
            </a:p>
          </p:txBody>
        </p:sp>
        <p:grpSp>
          <p:nvGrpSpPr>
            <p:cNvPr id="25742" name="Group 32"/>
            <p:cNvGrpSpPr>
              <a:grpSpLocks/>
            </p:cNvGrpSpPr>
            <p:nvPr/>
          </p:nvGrpSpPr>
          <p:grpSpPr bwMode="auto">
            <a:xfrm>
              <a:off x="1927" y="332"/>
              <a:ext cx="171" cy="169"/>
              <a:chOff x="1179" y="1966"/>
              <a:chExt cx="171" cy="169"/>
            </a:xfrm>
          </p:grpSpPr>
          <p:sp>
            <p:nvSpPr>
              <p:cNvPr id="25869" name="Freeform 33"/>
              <p:cNvSpPr>
                <a:spLocks/>
              </p:cNvSpPr>
              <p:nvPr/>
            </p:nvSpPr>
            <p:spPr bwMode="auto">
              <a:xfrm>
                <a:off x="1203" y="2068"/>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0" name="Freeform 34"/>
              <p:cNvSpPr>
                <a:spLocks/>
              </p:cNvSpPr>
              <p:nvPr/>
            </p:nvSpPr>
            <p:spPr bwMode="auto">
              <a:xfrm>
                <a:off x="1205" y="2070"/>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w="3175">
                <a:solidFill>
                  <a:srgbClr val="494936"/>
                </a:solidFill>
                <a:round/>
                <a:headEnd/>
                <a:tailEnd/>
              </a:ln>
            </p:spPr>
            <p:txBody>
              <a:bodyPr/>
              <a:lstStyle/>
              <a:p>
                <a:endParaRPr lang="en-US" sz="499"/>
              </a:p>
            </p:txBody>
          </p:sp>
          <p:sp>
            <p:nvSpPr>
              <p:cNvPr id="25871" name="Rectangle 35"/>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72" name="Rectangle 36"/>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73" name="Freeform 37"/>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4" name="Freeform 38"/>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w="3175">
                <a:solidFill>
                  <a:srgbClr val="494936"/>
                </a:solidFill>
                <a:round/>
                <a:headEnd/>
                <a:tailEnd/>
              </a:ln>
            </p:spPr>
            <p:txBody>
              <a:bodyPr/>
              <a:lstStyle/>
              <a:p>
                <a:endParaRPr lang="en-US" sz="499"/>
              </a:p>
            </p:txBody>
          </p:sp>
          <p:sp>
            <p:nvSpPr>
              <p:cNvPr id="25875" name="Freeform 39"/>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6" name="Freeform 40"/>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w="3175">
                <a:solidFill>
                  <a:srgbClr val="000000"/>
                </a:solidFill>
                <a:round/>
                <a:headEnd/>
                <a:tailEnd/>
              </a:ln>
            </p:spPr>
            <p:txBody>
              <a:bodyPr/>
              <a:lstStyle/>
              <a:p>
                <a:endParaRPr lang="en-US" sz="499"/>
              </a:p>
            </p:txBody>
          </p:sp>
          <p:sp>
            <p:nvSpPr>
              <p:cNvPr id="25877" name="Freeform 41"/>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8" name="Freeform 42"/>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w="3175">
                <a:solidFill>
                  <a:srgbClr val="494936"/>
                </a:solidFill>
                <a:round/>
                <a:headEnd/>
                <a:tailEnd/>
              </a:ln>
            </p:spPr>
            <p:txBody>
              <a:bodyPr/>
              <a:lstStyle/>
              <a:p>
                <a:endParaRPr lang="en-US" sz="499"/>
              </a:p>
            </p:txBody>
          </p:sp>
          <p:sp>
            <p:nvSpPr>
              <p:cNvPr id="25879" name="Rectangle 43"/>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80" name="Rectangle 44"/>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81" name="Freeform 45"/>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82" name="Freeform 46"/>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w="3175">
                <a:solidFill>
                  <a:srgbClr val="494936"/>
                </a:solidFill>
                <a:round/>
                <a:headEnd/>
                <a:tailEnd/>
              </a:ln>
            </p:spPr>
            <p:txBody>
              <a:bodyPr/>
              <a:lstStyle/>
              <a:p>
                <a:endParaRPr lang="en-US" sz="499"/>
              </a:p>
            </p:txBody>
          </p:sp>
          <p:sp>
            <p:nvSpPr>
              <p:cNvPr id="25883" name="Freeform 47"/>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84" name="Freeform 48"/>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w="3175">
                <a:solidFill>
                  <a:srgbClr val="494936"/>
                </a:solidFill>
                <a:round/>
                <a:headEnd/>
                <a:tailEnd/>
              </a:ln>
            </p:spPr>
            <p:txBody>
              <a:bodyPr/>
              <a:lstStyle/>
              <a:p>
                <a:endParaRPr lang="en-US" sz="499"/>
              </a:p>
            </p:txBody>
          </p:sp>
          <p:sp>
            <p:nvSpPr>
              <p:cNvPr id="25885" name="Freeform 49"/>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86" name="Freeform 50"/>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w="3175">
                <a:solidFill>
                  <a:srgbClr val="494936"/>
                </a:solidFill>
                <a:round/>
                <a:headEnd/>
                <a:tailEnd/>
              </a:ln>
            </p:spPr>
            <p:txBody>
              <a:bodyPr/>
              <a:lstStyle/>
              <a:p>
                <a:endParaRPr lang="en-US" sz="499"/>
              </a:p>
            </p:txBody>
          </p:sp>
          <p:sp>
            <p:nvSpPr>
              <p:cNvPr id="25887" name="Rectangle 51"/>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88" name="Rectangle 52"/>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3" name="Group 53"/>
            <p:cNvGrpSpPr>
              <a:grpSpLocks/>
            </p:cNvGrpSpPr>
            <p:nvPr/>
          </p:nvGrpSpPr>
          <p:grpSpPr bwMode="auto">
            <a:xfrm>
              <a:off x="1971" y="370"/>
              <a:ext cx="94" cy="56"/>
              <a:chOff x="1223" y="2004"/>
              <a:chExt cx="94" cy="56"/>
            </a:xfrm>
          </p:grpSpPr>
          <p:grpSp>
            <p:nvGrpSpPr>
              <p:cNvPr id="25842" name="Group 54"/>
              <p:cNvGrpSpPr>
                <a:grpSpLocks/>
              </p:cNvGrpSpPr>
              <p:nvPr/>
            </p:nvGrpSpPr>
            <p:grpSpPr bwMode="auto">
              <a:xfrm>
                <a:off x="1223" y="2004"/>
                <a:ext cx="93" cy="56"/>
                <a:chOff x="1223" y="2004"/>
                <a:chExt cx="93" cy="56"/>
              </a:xfrm>
            </p:grpSpPr>
            <p:sp>
              <p:nvSpPr>
                <p:cNvPr id="25860" name="Oval 55"/>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1" name="Oval 56"/>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2" name="Oval 57"/>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3" name="Oval 58"/>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4" name="Oval 59"/>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5" name="Oval 60"/>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6" name="Oval 61"/>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7" name="Oval 62"/>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8" name="Oval 63"/>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843" name="Group 64"/>
              <p:cNvGrpSpPr>
                <a:grpSpLocks/>
              </p:cNvGrpSpPr>
              <p:nvPr/>
            </p:nvGrpSpPr>
            <p:grpSpPr bwMode="auto">
              <a:xfrm>
                <a:off x="1223" y="2004"/>
                <a:ext cx="94" cy="56"/>
                <a:chOff x="1223" y="2004"/>
                <a:chExt cx="94" cy="56"/>
              </a:xfrm>
            </p:grpSpPr>
            <p:sp>
              <p:nvSpPr>
                <p:cNvPr id="25844" name="Arc 65"/>
                <p:cNvSpPr>
                  <a:spLocks/>
                </p:cNvSpPr>
                <p:nvPr/>
              </p:nvSpPr>
              <p:spPr bwMode="auto">
                <a:xfrm>
                  <a:off x="1256" y="2004"/>
                  <a:ext cx="39" cy="12"/>
                </a:xfrm>
                <a:custGeom>
                  <a:avLst/>
                  <a:gdLst>
                    <a:gd name="T0" fmla="*/ 0 w 41085"/>
                    <a:gd name="T1" fmla="*/ 0 h 21600"/>
                    <a:gd name="T2" fmla="*/ 0 w 41085"/>
                    <a:gd name="T3" fmla="*/ 0 h 21600"/>
                    <a:gd name="T4" fmla="*/ 0 w 41085"/>
                    <a:gd name="T5" fmla="*/ 0 h 21600"/>
                    <a:gd name="T6" fmla="*/ 0 60000 65536"/>
                    <a:gd name="T7" fmla="*/ 0 60000 65536"/>
                    <a:gd name="T8" fmla="*/ 0 60000 65536"/>
                    <a:gd name="T9" fmla="*/ 0 w 41085"/>
                    <a:gd name="T10" fmla="*/ 0 h 21600"/>
                    <a:gd name="T11" fmla="*/ 41085 w 41085"/>
                    <a:gd name="T12" fmla="*/ 21600 h 21600"/>
                  </a:gdLst>
                  <a:ahLst/>
                  <a:cxnLst>
                    <a:cxn ang="T6">
                      <a:pos x="T0" y="T1"/>
                    </a:cxn>
                    <a:cxn ang="T7">
                      <a:pos x="T2" y="T3"/>
                    </a:cxn>
                    <a:cxn ang="T8">
                      <a:pos x="T4" y="T5"/>
                    </a:cxn>
                  </a:cxnLst>
                  <a:rect l="T9" t="T10" r="T11" b="T12"/>
                  <a:pathLst>
                    <a:path w="41085" h="21600" fill="none" extrusionOk="0">
                      <a:moveTo>
                        <a:pt x="0" y="15905"/>
                      </a:moveTo>
                      <a:cubicBezTo>
                        <a:pt x="2567" y="6513"/>
                        <a:pt x="11099" y="-1"/>
                        <a:pt x="20836" y="0"/>
                      </a:cubicBezTo>
                      <a:cubicBezTo>
                        <a:pt x="29864" y="0"/>
                        <a:pt x="37941" y="5615"/>
                        <a:pt x="41084" y="14080"/>
                      </a:cubicBezTo>
                    </a:path>
                    <a:path w="41085" h="21600" stroke="0" extrusionOk="0">
                      <a:moveTo>
                        <a:pt x="0" y="15905"/>
                      </a:moveTo>
                      <a:cubicBezTo>
                        <a:pt x="2567" y="6513"/>
                        <a:pt x="11099" y="-1"/>
                        <a:pt x="20836" y="0"/>
                      </a:cubicBezTo>
                      <a:cubicBezTo>
                        <a:pt x="29864" y="0"/>
                        <a:pt x="37941" y="5615"/>
                        <a:pt x="41084" y="14080"/>
                      </a:cubicBezTo>
                      <a:lnTo>
                        <a:pt x="20836" y="21600"/>
                      </a:lnTo>
                      <a:lnTo>
                        <a:pt x="0" y="1590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45" name="Arc 66"/>
                <p:cNvSpPr>
                  <a:spLocks/>
                </p:cNvSpPr>
                <p:nvPr/>
              </p:nvSpPr>
              <p:spPr bwMode="auto">
                <a:xfrm>
                  <a:off x="1257" y="2005"/>
                  <a:ext cx="37" cy="11"/>
                </a:xfrm>
                <a:custGeom>
                  <a:avLst/>
                  <a:gdLst>
                    <a:gd name="T0" fmla="*/ 0 w 40935"/>
                    <a:gd name="T1" fmla="*/ 0 h 21600"/>
                    <a:gd name="T2" fmla="*/ 0 w 40935"/>
                    <a:gd name="T3" fmla="*/ 0 h 21600"/>
                    <a:gd name="T4" fmla="*/ 0 w 40935"/>
                    <a:gd name="T5" fmla="*/ 0 h 21600"/>
                    <a:gd name="T6" fmla="*/ 0 60000 65536"/>
                    <a:gd name="T7" fmla="*/ 0 60000 65536"/>
                    <a:gd name="T8" fmla="*/ 0 60000 65536"/>
                    <a:gd name="T9" fmla="*/ 0 w 40935"/>
                    <a:gd name="T10" fmla="*/ 0 h 21600"/>
                    <a:gd name="T11" fmla="*/ 40935 w 40935"/>
                    <a:gd name="T12" fmla="*/ 21600 h 21600"/>
                  </a:gdLst>
                  <a:ahLst/>
                  <a:cxnLst>
                    <a:cxn ang="T6">
                      <a:pos x="T0" y="T1"/>
                    </a:cxn>
                    <a:cxn ang="T7">
                      <a:pos x="T2" y="T3"/>
                    </a:cxn>
                    <a:cxn ang="T8">
                      <a:pos x="T4" y="T5"/>
                    </a:cxn>
                  </a:cxnLst>
                  <a:rect l="T9" t="T10" r="T11" b="T12"/>
                  <a:pathLst>
                    <a:path w="40935" h="21600" fill="none" extrusionOk="0">
                      <a:moveTo>
                        <a:pt x="-1" y="15705"/>
                      </a:moveTo>
                      <a:cubicBezTo>
                        <a:pt x="2635" y="6413"/>
                        <a:pt x="11120" y="-1"/>
                        <a:pt x="20780" y="0"/>
                      </a:cubicBezTo>
                      <a:cubicBezTo>
                        <a:pt x="29712" y="0"/>
                        <a:pt x="37723" y="5498"/>
                        <a:pt x="40935" y="13832"/>
                      </a:cubicBezTo>
                    </a:path>
                    <a:path w="40935" h="21600" stroke="0" extrusionOk="0">
                      <a:moveTo>
                        <a:pt x="-1" y="15705"/>
                      </a:moveTo>
                      <a:cubicBezTo>
                        <a:pt x="2635" y="6413"/>
                        <a:pt x="11120" y="-1"/>
                        <a:pt x="20780" y="0"/>
                      </a:cubicBezTo>
                      <a:cubicBezTo>
                        <a:pt x="29712" y="0"/>
                        <a:pt x="37723" y="5498"/>
                        <a:pt x="40935" y="13832"/>
                      </a:cubicBezTo>
                      <a:lnTo>
                        <a:pt x="20780" y="21600"/>
                      </a:lnTo>
                      <a:lnTo>
                        <a:pt x="-1" y="15705"/>
                      </a:lnTo>
                      <a:close/>
                    </a:path>
                  </a:pathLst>
                </a:custGeom>
                <a:solidFill>
                  <a:srgbClr val="E7EDED"/>
                </a:solidFill>
                <a:ln w="3175">
                  <a:solidFill>
                    <a:srgbClr val="6C8F93"/>
                  </a:solidFill>
                  <a:round/>
                  <a:headEnd/>
                  <a:tailEnd/>
                </a:ln>
              </p:spPr>
              <p:txBody>
                <a:bodyPr/>
                <a:lstStyle/>
                <a:p>
                  <a:endParaRPr lang="en-US" sz="499"/>
                </a:p>
              </p:txBody>
            </p:sp>
            <p:sp>
              <p:nvSpPr>
                <p:cNvPr id="25846" name="Arc 67"/>
                <p:cNvSpPr>
                  <a:spLocks/>
                </p:cNvSpPr>
                <p:nvPr/>
              </p:nvSpPr>
              <p:spPr bwMode="auto">
                <a:xfrm>
                  <a:off x="1233" y="2010"/>
                  <a:ext cx="23" cy="14"/>
                </a:xfrm>
                <a:custGeom>
                  <a:avLst/>
                  <a:gdLst>
                    <a:gd name="T0" fmla="*/ 0 w 33372"/>
                    <a:gd name="T1" fmla="*/ 0 h 26005"/>
                    <a:gd name="T2" fmla="*/ 0 w 33372"/>
                    <a:gd name="T3" fmla="*/ 0 h 26005"/>
                    <a:gd name="T4" fmla="*/ 0 w 33372"/>
                    <a:gd name="T5" fmla="*/ 0 h 26005"/>
                    <a:gd name="T6" fmla="*/ 0 60000 65536"/>
                    <a:gd name="T7" fmla="*/ 0 60000 65536"/>
                    <a:gd name="T8" fmla="*/ 0 60000 65536"/>
                    <a:gd name="T9" fmla="*/ 0 w 33372"/>
                    <a:gd name="T10" fmla="*/ 0 h 26005"/>
                    <a:gd name="T11" fmla="*/ 33372 w 33372"/>
                    <a:gd name="T12" fmla="*/ 26005 h 26005"/>
                  </a:gdLst>
                  <a:ahLst/>
                  <a:cxnLst>
                    <a:cxn ang="T6">
                      <a:pos x="T0" y="T1"/>
                    </a:cxn>
                    <a:cxn ang="T7">
                      <a:pos x="T2" y="T3"/>
                    </a:cxn>
                    <a:cxn ang="T8">
                      <a:pos x="T4" y="T5"/>
                    </a:cxn>
                  </a:cxnLst>
                  <a:rect l="T9" t="T10" r="T11" b="T12"/>
                  <a:pathLst>
                    <a:path w="33372" h="26005" fill="none" extrusionOk="0">
                      <a:moveTo>
                        <a:pt x="453" y="26005"/>
                      </a:moveTo>
                      <a:cubicBezTo>
                        <a:pt x="152" y="24556"/>
                        <a:pt x="0" y="23080"/>
                        <a:pt x="0" y="21600"/>
                      </a:cubicBezTo>
                      <a:cubicBezTo>
                        <a:pt x="0" y="9670"/>
                        <a:pt x="9670" y="0"/>
                        <a:pt x="21600" y="0"/>
                      </a:cubicBezTo>
                      <a:cubicBezTo>
                        <a:pt x="25779" y="-1"/>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1"/>
                        <a:pt x="29868" y="1212"/>
                        <a:pt x="33372" y="3489"/>
                      </a:cubicBezTo>
                      <a:lnTo>
                        <a:pt x="21600" y="21600"/>
                      </a:lnTo>
                      <a:lnTo>
                        <a:pt x="453" y="2600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47" name="Arc 68"/>
                <p:cNvSpPr>
                  <a:spLocks/>
                </p:cNvSpPr>
                <p:nvPr/>
              </p:nvSpPr>
              <p:spPr bwMode="auto">
                <a:xfrm>
                  <a:off x="1234" y="2011"/>
                  <a:ext cx="22" cy="13"/>
                </a:xfrm>
                <a:custGeom>
                  <a:avLst/>
                  <a:gdLst>
                    <a:gd name="T0" fmla="*/ 0 w 33223"/>
                    <a:gd name="T1" fmla="*/ 0 h 26082"/>
                    <a:gd name="T2" fmla="*/ 0 w 33223"/>
                    <a:gd name="T3" fmla="*/ 0 h 26082"/>
                    <a:gd name="T4" fmla="*/ 0 w 33223"/>
                    <a:gd name="T5" fmla="*/ 0 h 26082"/>
                    <a:gd name="T6" fmla="*/ 0 60000 65536"/>
                    <a:gd name="T7" fmla="*/ 0 60000 65536"/>
                    <a:gd name="T8" fmla="*/ 0 60000 65536"/>
                    <a:gd name="T9" fmla="*/ 0 w 33223"/>
                    <a:gd name="T10" fmla="*/ 0 h 26082"/>
                    <a:gd name="T11" fmla="*/ 33223 w 33223"/>
                    <a:gd name="T12" fmla="*/ 26082 h 26082"/>
                  </a:gdLst>
                  <a:ahLst/>
                  <a:cxnLst>
                    <a:cxn ang="T6">
                      <a:pos x="T0" y="T1"/>
                    </a:cxn>
                    <a:cxn ang="T7">
                      <a:pos x="T2" y="T3"/>
                    </a:cxn>
                    <a:cxn ang="T8">
                      <a:pos x="T4" y="T5"/>
                    </a:cxn>
                  </a:cxnLst>
                  <a:rect l="T9" t="T10" r="T11" b="T12"/>
                  <a:pathLst>
                    <a:path w="33223" h="26082" fill="none" extrusionOk="0">
                      <a:moveTo>
                        <a:pt x="470" y="26081"/>
                      </a:moveTo>
                      <a:cubicBezTo>
                        <a:pt x="157" y="24608"/>
                        <a:pt x="0" y="23106"/>
                        <a:pt x="0" y="21600"/>
                      </a:cubicBezTo>
                      <a:cubicBezTo>
                        <a:pt x="0" y="9670"/>
                        <a:pt x="9670" y="0"/>
                        <a:pt x="21600" y="0"/>
                      </a:cubicBezTo>
                      <a:cubicBezTo>
                        <a:pt x="25718" y="-1"/>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1"/>
                        <a:pt x="29751" y="1177"/>
                        <a:pt x="33223" y="3393"/>
                      </a:cubicBezTo>
                      <a:lnTo>
                        <a:pt x="21600" y="21600"/>
                      </a:lnTo>
                      <a:lnTo>
                        <a:pt x="470" y="26081"/>
                      </a:lnTo>
                      <a:close/>
                    </a:path>
                  </a:pathLst>
                </a:custGeom>
                <a:solidFill>
                  <a:srgbClr val="E7EDED"/>
                </a:solidFill>
                <a:ln w="3175">
                  <a:solidFill>
                    <a:srgbClr val="6C8F93"/>
                  </a:solidFill>
                  <a:round/>
                  <a:headEnd/>
                  <a:tailEnd/>
                </a:ln>
              </p:spPr>
              <p:txBody>
                <a:bodyPr/>
                <a:lstStyle/>
                <a:p>
                  <a:endParaRPr lang="en-US" sz="499"/>
                </a:p>
              </p:txBody>
            </p:sp>
            <p:sp>
              <p:nvSpPr>
                <p:cNvPr id="25848" name="Arc 69"/>
                <p:cNvSpPr>
                  <a:spLocks/>
                </p:cNvSpPr>
                <p:nvPr/>
              </p:nvSpPr>
              <p:spPr bwMode="auto">
                <a:xfrm>
                  <a:off x="1229"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lnTo>
                        <a:pt x="31799" y="1903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49" name="Arc 70"/>
                <p:cNvSpPr>
                  <a:spLocks/>
                </p:cNvSpPr>
                <p:nvPr/>
              </p:nvSpPr>
              <p:spPr bwMode="auto">
                <a:xfrm>
                  <a:off x="1230"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lnTo>
                        <a:pt x="31478" y="19208"/>
                      </a:lnTo>
                      <a:close/>
                    </a:path>
                  </a:pathLst>
                </a:custGeom>
                <a:solidFill>
                  <a:srgbClr val="E7EDED"/>
                </a:solidFill>
                <a:ln w="3175">
                  <a:solidFill>
                    <a:srgbClr val="6C8F93"/>
                  </a:solidFill>
                  <a:round/>
                  <a:headEnd/>
                  <a:tailEnd/>
                </a:ln>
              </p:spPr>
              <p:txBody>
                <a:bodyPr/>
                <a:lstStyle/>
                <a:p>
                  <a:endParaRPr lang="en-US" sz="499"/>
                </a:p>
              </p:txBody>
            </p:sp>
            <p:sp>
              <p:nvSpPr>
                <p:cNvPr id="25850" name="Arc 71"/>
                <p:cNvSpPr>
                  <a:spLocks/>
                </p:cNvSpPr>
                <p:nvPr/>
              </p:nvSpPr>
              <p:spPr bwMode="auto">
                <a:xfrm>
                  <a:off x="1294" y="2010"/>
                  <a:ext cx="19" cy="14"/>
                </a:xfrm>
                <a:custGeom>
                  <a:avLst/>
                  <a:gdLst>
                    <a:gd name="T0" fmla="*/ 0 w 25986"/>
                    <a:gd name="T1" fmla="*/ 0 h 33449"/>
                    <a:gd name="T2" fmla="*/ 0 w 25986"/>
                    <a:gd name="T3" fmla="*/ 0 h 33449"/>
                    <a:gd name="T4" fmla="*/ 0 w 25986"/>
                    <a:gd name="T5" fmla="*/ 0 h 33449"/>
                    <a:gd name="T6" fmla="*/ 0 60000 65536"/>
                    <a:gd name="T7" fmla="*/ 0 60000 65536"/>
                    <a:gd name="T8" fmla="*/ 0 60000 65536"/>
                    <a:gd name="T9" fmla="*/ 0 w 25986"/>
                    <a:gd name="T10" fmla="*/ 0 h 33449"/>
                    <a:gd name="T11" fmla="*/ 25986 w 25986"/>
                    <a:gd name="T12" fmla="*/ 33449 h 33449"/>
                  </a:gdLst>
                  <a:ahLst/>
                  <a:cxnLst>
                    <a:cxn ang="T6">
                      <a:pos x="T0" y="T1"/>
                    </a:cxn>
                    <a:cxn ang="T7">
                      <a:pos x="T2" y="T3"/>
                    </a:cxn>
                    <a:cxn ang="T8">
                      <a:pos x="T4" y="T5"/>
                    </a:cxn>
                  </a:cxnLst>
                  <a:rect l="T9" t="T10" r="T11" b="T12"/>
                  <a:pathLst>
                    <a:path w="25986" h="33449" fill="none" extrusionOk="0">
                      <a:moveTo>
                        <a:pt x="-1" y="449"/>
                      </a:moveTo>
                      <a:cubicBezTo>
                        <a:pt x="1442" y="150"/>
                        <a:pt x="2912" y="-1"/>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1"/>
                        <a:pt x="4386" y="0"/>
                      </a:cubicBezTo>
                      <a:cubicBezTo>
                        <a:pt x="16315" y="0"/>
                        <a:pt x="25986" y="9670"/>
                        <a:pt x="25986" y="21600"/>
                      </a:cubicBezTo>
                      <a:cubicBezTo>
                        <a:pt x="25986" y="25810"/>
                        <a:pt x="24755" y="29928"/>
                        <a:pt x="22445" y="33448"/>
                      </a:cubicBezTo>
                      <a:lnTo>
                        <a:pt x="4386" y="21600"/>
                      </a:lnTo>
                      <a:lnTo>
                        <a:pt x="-1" y="44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1" name="Arc 72"/>
                <p:cNvSpPr>
                  <a:spLocks/>
                </p:cNvSpPr>
                <p:nvPr/>
              </p:nvSpPr>
              <p:spPr bwMode="auto">
                <a:xfrm>
                  <a:off x="1294" y="2011"/>
                  <a:ext cx="17" cy="13"/>
                </a:xfrm>
                <a:custGeom>
                  <a:avLst/>
                  <a:gdLst>
                    <a:gd name="T0" fmla="*/ 0 w 25776"/>
                    <a:gd name="T1" fmla="*/ 0 h 33873"/>
                    <a:gd name="T2" fmla="*/ 0 w 25776"/>
                    <a:gd name="T3" fmla="*/ 0 h 33873"/>
                    <a:gd name="T4" fmla="*/ 0 w 25776"/>
                    <a:gd name="T5" fmla="*/ 0 h 33873"/>
                    <a:gd name="T6" fmla="*/ 0 60000 65536"/>
                    <a:gd name="T7" fmla="*/ 0 60000 65536"/>
                    <a:gd name="T8" fmla="*/ 0 60000 65536"/>
                    <a:gd name="T9" fmla="*/ 0 w 25776"/>
                    <a:gd name="T10" fmla="*/ 0 h 33873"/>
                    <a:gd name="T11" fmla="*/ 25776 w 25776"/>
                    <a:gd name="T12" fmla="*/ 33873 h 33873"/>
                  </a:gdLst>
                  <a:ahLst/>
                  <a:cxnLst>
                    <a:cxn ang="T6">
                      <a:pos x="T0" y="T1"/>
                    </a:cxn>
                    <a:cxn ang="T7">
                      <a:pos x="T2" y="T3"/>
                    </a:cxn>
                    <a:cxn ang="T8">
                      <a:pos x="T4" y="T5"/>
                    </a:cxn>
                  </a:cxnLst>
                  <a:rect l="T9" t="T10" r="T11" b="T12"/>
                  <a:pathLst>
                    <a:path w="25776" h="33873" fill="none" extrusionOk="0">
                      <a:moveTo>
                        <a:pt x="0" y="407"/>
                      </a:moveTo>
                      <a:cubicBezTo>
                        <a:pt x="1375" y="136"/>
                        <a:pt x="2774" y="-1"/>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1"/>
                        <a:pt x="4176" y="0"/>
                      </a:cubicBezTo>
                      <a:cubicBezTo>
                        <a:pt x="16105" y="0"/>
                        <a:pt x="25776" y="9670"/>
                        <a:pt x="25776" y="21600"/>
                      </a:cubicBezTo>
                      <a:cubicBezTo>
                        <a:pt x="25776" y="25984"/>
                        <a:pt x="24441" y="30264"/>
                        <a:pt x="21950" y="33872"/>
                      </a:cubicBezTo>
                      <a:lnTo>
                        <a:pt x="4176" y="21600"/>
                      </a:lnTo>
                      <a:lnTo>
                        <a:pt x="0" y="407"/>
                      </a:lnTo>
                      <a:close/>
                    </a:path>
                  </a:pathLst>
                </a:custGeom>
                <a:solidFill>
                  <a:srgbClr val="E7EDED"/>
                </a:solidFill>
                <a:ln w="3175">
                  <a:solidFill>
                    <a:srgbClr val="6C8F93"/>
                  </a:solidFill>
                  <a:round/>
                  <a:headEnd/>
                  <a:tailEnd/>
                </a:ln>
              </p:spPr>
              <p:txBody>
                <a:bodyPr/>
                <a:lstStyle/>
                <a:p>
                  <a:endParaRPr lang="en-US" sz="499"/>
                </a:p>
              </p:txBody>
            </p:sp>
            <p:sp>
              <p:nvSpPr>
                <p:cNvPr id="25852" name="Arc 73"/>
                <p:cNvSpPr>
                  <a:spLocks/>
                </p:cNvSpPr>
                <p:nvPr/>
              </p:nvSpPr>
              <p:spPr bwMode="auto">
                <a:xfrm>
                  <a:off x="1300" y="2024"/>
                  <a:ext cx="17" cy="14"/>
                </a:xfrm>
                <a:custGeom>
                  <a:avLst/>
                  <a:gdLst>
                    <a:gd name="T0" fmla="*/ 0 w 21600"/>
                    <a:gd name="T1" fmla="*/ 0 h 30094"/>
                    <a:gd name="T2" fmla="*/ 0 w 21600"/>
                    <a:gd name="T3" fmla="*/ 0 h 30094"/>
                    <a:gd name="T4" fmla="*/ 0 w 21600"/>
                    <a:gd name="T5" fmla="*/ 0 h 30094"/>
                    <a:gd name="T6" fmla="*/ 0 60000 65536"/>
                    <a:gd name="T7" fmla="*/ 0 60000 65536"/>
                    <a:gd name="T8" fmla="*/ 0 60000 65536"/>
                    <a:gd name="T9" fmla="*/ 0 w 21600"/>
                    <a:gd name="T10" fmla="*/ 0 h 30094"/>
                    <a:gd name="T11" fmla="*/ 21600 w 21600"/>
                    <a:gd name="T12" fmla="*/ 30094 h 30094"/>
                  </a:gdLst>
                  <a:ahLst/>
                  <a:cxnLst>
                    <a:cxn ang="T6">
                      <a:pos x="T0" y="T1"/>
                    </a:cxn>
                    <a:cxn ang="T7">
                      <a:pos x="T2" y="T3"/>
                    </a:cxn>
                    <a:cxn ang="T8">
                      <a:pos x="T4" y="T5"/>
                    </a:cxn>
                  </a:cxnLst>
                  <a:rect l="T9" t="T10" r="T11" b="T12"/>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lnTo>
                        <a:pt x="13043"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3" name="Arc 74"/>
                <p:cNvSpPr>
                  <a:spLocks/>
                </p:cNvSpPr>
                <p:nvPr/>
              </p:nvSpPr>
              <p:spPr bwMode="auto">
                <a:xfrm>
                  <a:off x="1300" y="2025"/>
                  <a:ext cx="16" cy="13"/>
                </a:xfrm>
                <a:custGeom>
                  <a:avLst/>
                  <a:gdLst>
                    <a:gd name="T0" fmla="*/ 0 w 21600"/>
                    <a:gd name="T1" fmla="*/ 0 h 30713"/>
                    <a:gd name="T2" fmla="*/ 0 w 21600"/>
                    <a:gd name="T3" fmla="*/ 0 h 30713"/>
                    <a:gd name="T4" fmla="*/ 0 w 21600"/>
                    <a:gd name="T5" fmla="*/ 0 h 30713"/>
                    <a:gd name="T6" fmla="*/ 0 60000 65536"/>
                    <a:gd name="T7" fmla="*/ 0 60000 65536"/>
                    <a:gd name="T8" fmla="*/ 0 60000 65536"/>
                    <a:gd name="T9" fmla="*/ 0 w 21600"/>
                    <a:gd name="T10" fmla="*/ 0 h 30713"/>
                    <a:gd name="T11" fmla="*/ 21600 w 21600"/>
                    <a:gd name="T12" fmla="*/ 30713 h 30713"/>
                  </a:gdLst>
                  <a:ahLst/>
                  <a:cxnLst>
                    <a:cxn ang="T6">
                      <a:pos x="T0" y="T1"/>
                    </a:cxn>
                    <a:cxn ang="T7">
                      <a:pos x="T2" y="T3"/>
                    </a:cxn>
                    <a:cxn ang="T8">
                      <a:pos x="T4" y="T5"/>
                    </a:cxn>
                  </a:cxnLst>
                  <a:rect l="T9" t="T10" r="T11" b="T12"/>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lnTo>
                        <a:pt x="12687" y="0"/>
                      </a:lnTo>
                      <a:close/>
                    </a:path>
                  </a:pathLst>
                </a:custGeom>
                <a:solidFill>
                  <a:srgbClr val="E7EDED"/>
                </a:solidFill>
                <a:ln w="3175">
                  <a:solidFill>
                    <a:srgbClr val="6C8F93"/>
                  </a:solidFill>
                  <a:round/>
                  <a:headEnd/>
                  <a:tailEnd/>
                </a:ln>
              </p:spPr>
              <p:txBody>
                <a:bodyPr/>
                <a:lstStyle/>
                <a:p>
                  <a:endParaRPr lang="en-US" sz="499"/>
                </a:p>
              </p:txBody>
            </p:sp>
            <p:sp>
              <p:nvSpPr>
                <p:cNvPr id="25854" name="Arc 75"/>
                <p:cNvSpPr>
                  <a:spLocks/>
                </p:cNvSpPr>
                <p:nvPr/>
              </p:nvSpPr>
              <p:spPr bwMode="auto">
                <a:xfrm>
                  <a:off x="1294" y="2037"/>
                  <a:ext cx="20" cy="19"/>
                </a:xfrm>
                <a:custGeom>
                  <a:avLst/>
                  <a:gdLst>
                    <a:gd name="T0" fmla="*/ 0 w 28231"/>
                    <a:gd name="T1" fmla="*/ 0 h 27833"/>
                    <a:gd name="T2" fmla="*/ 0 w 28231"/>
                    <a:gd name="T3" fmla="*/ 0 h 27833"/>
                    <a:gd name="T4" fmla="*/ 0 w 28231"/>
                    <a:gd name="T5" fmla="*/ 0 h 27833"/>
                    <a:gd name="T6" fmla="*/ 0 60000 65536"/>
                    <a:gd name="T7" fmla="*/ 0 60000 65536"/>
                    <a:gd name="T8" fmla="*/ 0 60000 65536"/>
                    <a:gd name="T9" fmla="*/ 0 w 28231"/>
                    <a:gd name="T10" fmla="*/ 0 h 27833"/>
                    <a:gd name="T11" fmla="*/ 28231 w 28231"/>
                    <a:gd name="T12" fmla="*/ 27833 h 27833"/>
                  </a:gdLst>
                  <a:ahLst/>
                  <a:cxnLst>
                    <a:cxn ang="T6">
                      <a:pos x="T0" y="T1"/>
                    </a:cxn>
                    <a:cxn ang="T7">
                      <a:pos x="T2" y="T3"/>
                    </a:cxn>
                    <a:cxn ang="T8">
                      <a:pos x="T4" y="T5"/>
                    </a:cxn>
                  </a:cxnLst>
                  <a:rect l="T9" t="T10" r="T11" b="T12"/>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lnTo>
                        <a:pt x="27312"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5" name="Arc 76"/>
                <p:cNvSpPr>
                  <a:spLocks/>
                </p:cNvSpPr>
                <p:nvPr/>
              </p:nvSpPr>
              <p:spPr bwMode="auto">
                <a:xfrm>
                  <a:off x="1295" y="2037"/>
                  <a:ext cx="19" cy="18"/>
                </a:xfrm>
                <a:custGeom>
                  <a:avLst/>
                  <a:gdLst>
                    <a:gd name="T0" fmla="*/ 0 w 28217"/>
                    <a:gd name="T1" fmla="*/ 0 h 27846"/>
                    <a:gd name="T2" fmla="*/ 0 w 28217"/>
                    <a:gd name="T3" fmla="*/ 0 h 27846"/>
                    <a:gd name="T4" fmla="*/ 0 w 28217"/>
                    <a:gd name="T5" fmla="*/ 0 h 27846"/>
                    <a:gd name="T6" fmla="*/ 0 60000 65536"/>
                    <a:gd name="T7" fmla="*/ 0 60000 65536"/>
                    <a:gd name="T8" fmla="*/ 0 60000 65536"/>
                    <a:gd name="T9" fmla="*/ 0 w 28217"/>
                    <a:gd name="T10" fmla="*/ 0 h 27846"/>
                    <a:gd name="T11" fmla="*/ 28217 w 28217"/>
                    <a:gd name="T12" fmla="*/ 27846 h 27846"/>
                  </a:gdLst>
                  <a:ahLst/>
                  <a:cxnLst>
                    <a:cxn ang="T6">
                      <a:pos x="T0" y="T1"/>
                    </a:cxn>
                    <a:cxn ang="T7">
                      <a:pos x="T2" y="T3"/>
                    </a:cxn>
                    <a:cxn ang="T8">
                      <a:pos x="T4" y="T5"/>
                    </a:cxn>
                  </a:cxnLst>
                  <a:rect l="T9" t="T10" r="T11" b="T12"/>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lnTo>
                        <a:pt x="27294" y="-1"/>
                      </a:lnTo>
                      <a:close/>
                    </a:path>
                  </a:pathLst>
                </a:custGeom>
                <a:solidFill>
                  <a:srgbClr val="E7EDED"/>
                </a:solidFill>
                <a:ln w="3175">
                  <a:solidFill>
                    <a:srgbClr val="6C8F93"/>
                  </a:solidFill>
                  <a:round/>
                  <a:headEnd/>
                  <a:tailEnd/>
                </a:ln>
              </p:spPr>
              <p:txBody>
                <a:bodyPr/>
                <a:lstStyle/>
                <a:p>
                  <a:endParaRPr lang="en-US" sz="499"/>
                </a:p>
              </p:txBody>
            </p:sp>
            <p:sp>
              <p:nvSpPr>
                <p:cNvPr id="25856" name="Arc 77"/>
                <p:cNvSpPr>
                  <a:spLocks/>
                </p:cNvSpPr>
                <p:nvPr/>
              </p:nvSpPr>
              <p:spPr bwMode="auto">
                <a:xfrm>
                  <a:off x="1223" y="2024"/>
                  <a:ext cx="10" cy="17"/>
                </a:xfrm>
                <a:custGeom>
                  <a:avLst/>
                  <a:gdLst>
                    <a:gd name="T0" fmla="*/ 0 w 21600"/>
                    <a:gd name="T1" fmla="*/ 0 h 41436"/>
                    <a:gd name="T2" fmla="*/ 0 w 21600"/>
                    <a:gd name="T3" fmla="*/ 0 h 41436"/>
                    <a:gd name="T4" fmla="*/ 0 w 21600"/>
                    <a:gd name="T5" fmla="*/ 0 h 41436"/>
                    <a:gd name="T6" fmla="*/ 0 60000 65536"/>
                    <a:gd name="T7" fmla="*/ 0 60000 65536"/>
                    <a:gd name="T8" fmla="*/ 0 60000 65536"/>
                    <a:gd name="T9" fmla="*/ 0 w 21600"/>
                    <a:gd name="T10" fmla="*/ 0 h 41436"/>
                    <a:gd name="T11" fmla="*/ 21600 w 21600"/>
                    <a:gd name="T12" fmla="*/ 41436 h 41436"/>
                  </a:gdLst>
                  <a:ahLst/>
                  <a:cxnLst>
                    <a:cxn ang="T6">
                      <a:pos x="T0" y="T1"/>
                    </a:cxn>
                    <a:cxn ang="T7">
                      <a:pos x="T2" y="T3"/>
                    </a:cxn>
                    <a:cxn ang="T8">
                      <a:pos x="T4" y="T5"/>
                    </a:cxn>
                  </a:cxnLst>
                  <a:rect l="T9" t="T10" r="T11" b="T12"/>
                  <a:pathLst>
                    <a:path w="21600" h="41436" fill="none" extrusionOk="0">
                      <a:moveTo>
                        <a:pt x="13091" y="41435"/>
                      </a:moveTo>
                      <a:cubicBezTo>
                        <a:pt x="5149" y="38031"/>
                        <a:pt x="0" y="30222"/>
                        <a:pt x="0" y="21582"/>
                      </a:cubicBezTo>
                      <a:cubicBezTo>
                        <a:pt x="-1" y="9996"/>
                        <a:pt x="9140" y="473"/>
                        <a:pt x="20717" y="0"/>
                      </a:cubicBezTo>
                    </a:path>
                    <a:path w="21600" h="41436" stroke="0" extrusionOk="0">
                      <a:moveTo>
                        <a:pt x="13091" y="41435"/>
                      </a:moveTo>
                      <a:cubicBezTo>
                        <a:pt x="5149" y="38031"/>
                        <a:pt x="0" y="30222"/>
                        <a:pt x="0" y="21582"/>
                      </a:cubicBezTo>
                      <a:cubicBezTo>
                        <a:pt x="-1" y="9996"/>
                        <a:pt x="9140" y="473"/>
                        <a:pt x="20717" y="0"/>
                      </a:cubicBezTo>
                      <a:lnTo>
                        <a:pt x="21600" y="21582"/>
                      </a:lnTo>
                      <a:lnTo>
                        <a:pt x="13091" y="4143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7" name="Arc 78"/>
                <p:cNvSpPr>
                  <a:spLocks/>
                </p:cNvSpPr>
                <p:nvPr/>
              </p:nvSpPr>
              <p:spPr bwMode="auto">
                <a:xfrm>
                  <a:off x="1224" y="2025"/>
                  <a:ext cx="9" cy="15"/>
                </a:xfrm>
                <a:custGeom>
                  <a:avLst/>
                  <a:gdLst>
                    <a:gd name="T0" fmla="*/ 0 w 21600"/>
                    <a:gd name="T1" fmla="*/ 0 h 41473"/>
                    <a:gd name="T2" fmla="*/ 0 w 21600"/>
                    <a:gd name="T3" fmla="*/ 0 h 41473"/>
                    <a:gd name="T4" fmla="*/ 0 w 21600"/>
                    <a:gd name="T5" fmla="*/ 0 h 41473"/>
                    <a:gd name="T6" fmla="*/ 0 60000 65536"/>
                    <a:gd name="T7" fmla="*/ 0 60000 65536"/>
                    <a:gd name="T8" fmla="*/ 0 60000 65536"/>
                    <a:gd name="T9" fmla="*/ 0 w 21600"/>
                    <a:gd name="T10" fmla="*/ 0 h 41473"/>
                    <a:gd name="T11" fmla="*/ 21600 w 21600"/>
                    <a:gd name="T12" fmla="*/ 41473 h 41473"/>
                  </a:gdLst>
                  <a:ahLst/>
                  <a:cxnLst>
                    <a:cxn ang="T6">
                      <a:pos x="T0" y="T1"/>
                    </a:cxn>
                    <a:cxn ang="T7">
                      <a:pos x="T2" y="T3"/>
                    </a:cxn>
                    <a:cxn ang="T8">
                      <a:pos x="T4" y="T5"/>
                    </a:cxn>
                  </a:cxnLst>
                  <a:rect l="T9" t="T10" r="T11" b="T12"/>
                  <a:pathLst>
                    <a:path w="21600" h="41473" fill="none" extrusionOk="0">
                      <a:moveTo>
                        <a:pt x="13179" y="41473"/>
                      </a:moveTo>
                      <a:cubicBezTo>
                        <a:pt x="5190" y="38091"/>
                        <a:pt x="0" y="30257"/>
                        <a:pt x="0" y="21582"/>
                      </a:cubicBezTo>
                      <a:cubicBezTo>
                        <a:pt x="-1" y="9991"/>
                        <a:pt x="9147" y="467"/>
                        <a:pt x="20727" y="-1"/>
                      </a:cubicBezTo>
                    </a:path>
                    <a:path w="21600" h="41473" stroke="0" extrusionOk="0">
                      <a:moveTo>
                        <a:pt x="13179" y="41473"/>
                      </a:moveTo>
                      <a:cubicBezTo>
                        <a:pt x="5190" y="38091"/>
                        <a:pt x="0" y="30257"/>
                        <a:pt x="0" y="21582"/>
                      </a:cubicBezTo>
                      <a:cubicBezTo>
                        <a:pt x="-1" y="9991"/>
                        <a:pt x="9147" y="467"/>
                        <a:pt x="20727" y="-1"/>
                      </a:cubicBezTo>
                      <a:lnTo>
                        <a:pt x="21600" y="21582"/>
                      </a:lnTo>
                      <a:lnTo>
                        <a:pt x="13179" y="41473"/>
                      </a:lnTo>
                      <a:close/>
                    </a:path>
                  </a:pathLst>
                </a:custGeom>
                <a:solidFill>
                  <a:srgbClr val="E7EDED"/>
                </a:solidFill>
                <a:ln w="3175">
                  <a:solidFill>
                    <a:srgbClr val="6C8F93"/>
                  </a:solidFill>
                  <a:round/>
                  <a:headEnd/>
                  <a:tailEnd/>
                </a:ln>
              </p:spPr>
              <p:txBody>
                <a:bodyPr/>
                <a:lstStyle/>
                <a:p>
                  <a:endParaRPr lang="en-US" sz="499"/>
                </a:p>
              </p:txBody>
            </p:sp>
            <p:sp>
              <p:nvSpPr>
                <p:cNvPr id="25858" name="Arc 79"/>
                <p:cNvSpPr>
                  <a:spLocks/>
                </p:cNvSpPr>
                <p:nvPr/>
              </p:nvSpPr>
              <p:spPr bwMode="auto">
                <a:xfrm>
                  <a:off x="1252" y="2048"/>
                  <a:ext cx="42" cy="12"/>
                </a:xfrm>
                <a:custGeom>
                  <a:avLst/>
                  <a:gdLst>
                    <a:gd name="T0" fmla="*/ 0 w 38844"/>
                    <a:gd name="T1" fmla="*/ 0 h 21600"/>
                    <a:gd name="T2" fmla="*/ 0 w 38844"/>
                    <a:gd name="T3" fmla="*/ 0 h 21600"/>
                    <a:gd name="T4" fmla="*/ 0 w 38844"/>
                    <a:gd name="T5" fmla="*/ 0 h 21600"/>
                    <a:gd name="T6" fmla="*/ 0 60000 65536"/>
                    <a:gd name="T7" fmla="*/ 0 60000 65536"/>
                    <a:gd name="T8" fmla="*/ 0 60000 65536"/>
                    <a:gd name="T9" fmla="*/ 0 w 38844"/>
                    <a:gd name="T10" fmla="*/ 0 h 21600"/>
                    <a:gd name="T11" fmla="*/ 38844 w 38844"/>
                    <a:gd name="T12" fmla="*/ 21600 h 21600"/>
                  </a:gdLst>
                  <a:ahLst/>
                  <a:cxnLst>
                    <a:cxn ang="T6">
                      <a:pos x="T0" y="T1"/>
                    </a:cxn>
                    <a:cxn ang="T7">
                      <a:pos x="T2" y="T3"/>
                    </a:cxn>
                    <a:cxn ang="T8">
                      <a:pos x="T4" y="T5"/>
                    </a:cxn>
                  </a:cxnLst>
                  <a:rect l="T9" t="T10" r="T11" b="T12"/>
                  <a:pathLst>
                    <a:path w="38844" h="21600" fill="none" extrusionOk="0">
                      <a:moveTo>
                        <a:pt x="38843" y="12211"/>
                      </a:moveTo>
                      <a:cubicBezTo>
                        <a:pt x="34816" y="18087"/>
                        <a:pt x="28150" y="21599"/>
                        <a:pt x="21027" y="21600"/>
                      </a:cubicBezTo>
                      <a:cubicBezTo>
                        <a:pt x="11001" y="21600"/>
                        <a:pt x="2293" y="14701"/>
                        <a:pt x="-1" y="4941"/>
                      </a:cubicBezTo>
                    </a:path>
                    <a:path w="38844" h="21600" stroke="0" extrusionOk="0">
                      <a:moveTo>
                        <a:pt x="38843" y="12211"/>
                      </a:moveTo>
                      <a:cubicBezTo>
                        <a:pt x="34816" y="18087"/>
                        <a:pt x="28150" y="21599"/>
                        <a:pt x="21027" y="21600"/>
                      </a:cubicBezTo>
                      <a:cubicBezTo>
                        <a:pt x="11001" y="21600"/>
                        <a:pt x="2293" y="14701"/>
                        <a:pt x="-1" y="4941"/>
                      </a:cubicBezTo>
                      <a:lnTo>
                        <a:pt x="21027" y="0"/>
                      </a:lnTo>
                      <a:lnTo>
                        <a:pt x="38843" y="1221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9" name="Arc 80"/>
                <p:cNvSpPr>
                  <a:spLocks/>
                </p:cNvSpPr>
                <p:nvPr/>
              </p:nvSpPr>
              <p:spPr bwMode="auto">
                <a:xfrm>
                  <a:off x="1253" y="2048"/>
                  <a:ext cx="40" cy="11"/>
                </a:xfrm>
                <a:custGeom>
                  <a:avLst/>
                  <a:gdLst>
                    <a:gd name="T0" fmla="*/ 0 w 38540"/>
                    <a:gd name="T1" fmla="*/ 0 h 21600"/>
                    <a:gd name="T2" fmla="*/ 0 w 38540"/>
                    <a:gd name="T3" fmla="*/ 0 h 21600"/>
                    <a:gd name="T4" fmla="*/ 0 w 38540"/>
                    <a:gd name="T5" fmla="*/ 0 h 21600"/>
                    <a:gd name="T6" fmla="*/ 0 60000 65536"/>
                    <a:gd name="T7" fmla="*/ 0 60000 65536"/>
                    <a:gd name="T8" fmla="*/ 0 60000 65536"/>
                    <a:gd name="T9" fmla="*/ 0 w 38540"/>
                    <a:gd name="T10" fmla="*/ 0 h 21600"/>
                    <a:gd name="T11" fmla="*/ 38540 w 38540"/>
                    <a:gd name="T12" fmla="*/ 21600 h 21600"/>
                  </a:gdLst>
                  <a:ahLst/>
                  <a:cxnLst>
                    <a:cxn ang="T6">
                      <a:pos x="T0" y="T1"/>
                    </a:cxn>
                    <a:cxn ang="T7">
                      <a:pos x="T2" y="T3"/>
                    </a:cxn>
                    <a:cxn ang="T8">
                      <a:pos x="T4" y="T5"/>
                    </a:cxn>
                  </a:cxnLst>
                  <a:rect l="T9" t="T10" r="T11" b="T12"/>
                  <a:pathLst>
                    <a:path w="38540" h="21600" fill="none" extrusionOk="0">
                      <a:moveTo>
                        <a:pt x="38539" y="12573"/>
                      </a:moveTo>
                      <a:cubicBezTo>
                        <a:pt x="34483" y="18239"/>
                        <a:pt x="27944" y="21599"/>
                        <a:pt x="20977" y="21600"/>
                      </a:cubicBezTo>
                      <a:cubicBezTo>
                        <a:pt x="11030" y="21600"/>
                        <a:pt x="2370" y="14808"/>
                        <a:pt x="-1" y="5149"/>
                      </a:cubicBezTo>
                    </a:path>
                    <a:path w="38540" h="21600" stroke="0" extrusionOk="0">
                      <a:moveTo>
                        <a:pt x="38539" y="12573"/>
                      </a:moveTo>
                      <a:cubicBezTo>
                        <a:pt x="34483" y="18239"/>
                        <a:pt x="27944" y="21599"/>
                        <a:pt x="20977" y="21600"/>
                      </a:cubicBezTo>
                      <a:cubicBezTo>
                        <a:pt x="11030" y="21600"/>
                        <a:pt x="2370" y="14808"/>
                        <a:pt x="-1" y="5149"/>
                      </a:cubicBezTo>
                      <a:lnTo>
                        <a:pt x="20977" y="0"/>
                      </a:lnTo>
                      <a:lnTo>
                        <a:pt x="38539" y="12573"/>
                      </a:lnTo>
                      <a:close/>
                    </a:path>
                  </a:pathLst>
                </a:custGeom>
                <a:solidFill>
                  <a:srgbClr val="E7EDED"/>
                </a:solidFill>
                <a:ln w="3175">
                  <a:solidFill>
                    <a:srgbClr val="6C8F93"/>
                  </a:solidFill>
                  <a:round/>
                  <a:headEnd/>
                  <a:tailEnd/>
                </a:ln>
              </p:spPr>
              <p:txBody>
                <a:bodyPr/>
                <a:lstStyle/>
                <a:p>
                  <a:endParaRPr lang="en-US" sz="499"/>
                </a:p>
              </p:txBody>
            </p:sp>
          </p:grpSp>
        </p:grpSp>
        <p:grpSp>
          <p:nvGrpSpPr>
            <p:cNvPr id="25744" name="Group 81"/>
            <p:cNvGrpSpPr>
              <a:grpSpLocks/>
            </p:cNvGrpSpPr>
            <p:nvPr/>
          </p:nvGrpSpPr>
          <p:grpSpPr bwMode="auto">
            <a:xfrm>
              <a:off x="1709" y="533"/>
              <a:ext cx="169" cy="168"/>
              <a:chOff x="961" y="2167"/>
              <a:chExt cx="169" cy="168"/>
            </a:xfrm>
          </p:grpSpPr>
          <p:sp>
            <p:nvSpPr>
              <p:cNvPr id="25822" name="Freeform 82"/>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23" name="Freeform 83"/>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sz="499"/>
              </a:p>
            </p:txBody>
          </p:sp>
          <p:sp>
            <p:nvSpPr>
              <p:cNvPr id="25824" name="Rectangle 84"/>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5" name="Rectangle 85"/>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6" name="Freeform 86"/>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27" name="Freeform 87"/>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sz="499"/>
              </a:p>
            </p:txBody>
          </p:sp>
          <p:sp>
            <p:nvSpPr>
              <p:cNvPr id="25828" name="Freeform 88"/>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29" name="Freeform 89"/>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sz="499"/>
              </a:p>
            </p:txBody>
          </p:sp>
          <p:sp>
            <p:nvSpPr>
              <p:cNvPr id="25830" name="Freeform 90"/>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1" name="Freeform 91"/>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sz="499"/>
              </a:p>
            </p:txBody>
          </p:sp>
          <p:sp>
            <p:nvSpPr>
              <p:cNvPr id="25832" name="Rectangle 92"/>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33" name="Rectangle 93"/>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34" name="Freeform 94"/>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5" name="Freeform 95"/>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sz="499"/>
              </a:p>
            </p:txBody>
          </p:sp>
          <p:sp>
            <p:nvSpPr>
              <p:cNvPr id="25836" name="Freeform 96"/>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7" name="Freeform 97"/>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w="3175">
                <a:solidFill>
                  <a:srgbClr val="494936"/>
                </a:solidFill>
                <a:round/>
                <a:headEnd/>
                <a:tailEnd/>
              </a:ln>
            </p:spPr>
            <p:txBody>
              <a:bodyPr/>
              <a:lstStyle/>
              <a:p>
                <a:endParaRPr lang="en-US" sz="499"/>
              </a:p>
            </p:txBody>
          </p:sp>
          <p:sp>
            <p:nvSpPr>
              <p:cNvPr id="25838" name="Freeform 98"/>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9" name="Freeform 99"/>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w="3175">
                <a:solidFill>
                  <a:srgbClr val="494936"/>
                </a:solidFill>
                <a:round/>
                <a:headEnd/>
                <a:tailEnd/>
              </a:ln>
            </p:spPr>
            <p:txBody>
              <a:bodyPr/>
              <a:lstStyle/>
              <a:p>
                <a:endParaRPr lang="en-US" sz="499"/>
              </a:p>
            </p:txBody>
          </p:sp>
          <p:sp>
            <p:nvSpPr>
              <p:cNvPr id="25840" name="Rectangle 100"/>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41" name="Rectangle 101"/>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5" name="Group 102"/>
            <p:cNvGrpSpPr>
              <a:grpSpLocks/>
            </p:cNvGrpSpPr>
            <p:nvPr/>
          </p:nvGrpSpPr>
          <p:grpSpPr bwMode="auto">
            <a:xfrm>
              <a:off x="1753" y="571"/>
              <a:ext cx="93" cy="56"/>
              <a:chOff x="1005" y="2205"/>
              <a:chExt cx="93" cy="56"/>
            </a:xfrm>
          </p:grpSpPr>
          <p:grpSp>
            <p:nvGrpSpPr>
              <p:cNvPr id="25795" name="Group 103"/>
              <p:cNvGrpSpPr>
                <a:grpSpLocks/>
              </p:cNvGrpSpPr>
              <p:nvPr/>
            </p:nvGrpSpPr>
            <p:grpSpPr bwMode="auto">
              <a:xfrm>
                <a:off x="1005" y="2205"/>
                <a:ext cx="93" cy="56"/>
                <a:chOff x="1005" y="2205"/>
                <a:chExt cx="93" cy="56"/>
              </a:xfrm>
            </p:grpSpPr>
            <p:sp>
              <p:nvSpPr>
                <p:cNvPr id="25813" name="Oval 104"/>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4" name="Oval 105"/>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5" name="Oval 106"/>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6" name="Oval 107"/>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7" name="Oval 108"/>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8" name="Oval 109"/>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9" name="Oval 110"/>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0" name="Oval 111"/>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1" name="Oval 112"/>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96" name="Group 113"/>
              <p:cNvGrpSpPr>
                <a:grpSpLocks/>
              </p:cNvGrpSpPr>
              <p:nvPr/>
            </p:nvGrpSpPr>
            <p:grpSpPr bwMode="auto">
              <a:xfrm>
                <a:off x="1005" y="2205"/>
                <a:ext cx="93" cy="56"/>
                <a:chOff x="1005" y="2205"/>
                <a:chExt cx="93" cy="56"/>
              </a:xfrm>
            </p:grpSpPr>
            <p:sp>
              <p:nvSpPr>
                <p:cNvPr id="25797" name="Arc 114"/>
                <p:cNvSpPr>
                  <a:spLocks/>
                </p:cNvSpPr>
                <p:nvPr/>
              </p:nvSpPr>
              <p:spPr bwMode="auto">
                <a:xfrm>
                  <a:off x="1039" y="2205"/>
                  <a:ext cx="38" cy="12"/>
                </a:xfrm>
                <a:custGeom>
                  <a:avLst/>
                  <a:gdLst>
                    <a:gd name="T0" fmla="*/ 0 w 40079"/>
                    <a:gd name="T1" fmla="*/ 0 h 21600"/>
                    <a:gd name="T2" fmla="*/ 0 w 40079"/>
                    <a:gd name="T3" fmla="*/ 0 h 21600"/>
                    <a:gd name="T4" fmla="*/ 0 w 40079"/>
                    <a:gd name="T5" fmla="*/ 0 h 21600"/>
                    <a:gd name="T6" fmla="*/ 0 60000 65536"/>
                    <a:gd name="T7" fmla="*/ 0 60000 65536"/>
                    <a:gd name="T8" fmla="*/ 0 60000 65536"/>
                    <a:gd name="T9" fmla="*/ 0 w 40079"/>
                    <a:gd name="T10" fmla="*/ 0 h 21600"/>
                    <a:gd name="T11" fmla="*/ 40079 w 40079"/>
                    <a:gd name="T12" fmla="*/ 21600 h 21600"/>
                  </a:gdLst>
                  <a:ahLst/>
                  <a:cxnLst>
                    <a:cxn ang="T6">
                      <a:pos x="T0" y="T1"/>
                    </a:cxn>
                    <a:cxn ang="T7">
                      <a:pos x="T2" y="T3"/>
                    </a:cxn>
                    <a:cxn ang="T8">
                      <a:pos x="T4" y="T5"/>
                    </a:cxn>
                  </a:cxnLst>
                  <a:rect l="T9" t="T10" r="T11" b="T12"/>
                  <a:pathLst>
                    <a:path w="40079" h="21600" fill="none" extrusionOk="0">
                      <a:moveTo>
                        <a:pt x="0" y="14358"/>
                      </a:moveTo>
                      <a:cubicBezTo>
                        <a:pt x="3063" y="5749"/>
                        <a:pt x="11212" y="-1"/>
                        <a:pt x="20350" y="0"/>
                      </a:cubicBezTo>
                      <a:cubicBezTo>
                        <a:pt x="28878" y="0"/>
                        <a:pt x="36608" y="5017"/>
                        <a:pt x="40079" y="12807"/>
                      </a:cubicBezTo>
                    </a:path>
                    <a:path w="40079" h="21600" stroke="0" extrusionOk="0">
                      <a:moveTo>
                        <a:pt x="0" y="14358"/>
                      </a:moveTo>
                      <a:cubicBezTo>
                        <a:pt x="3063" y="5749"/>
                        <a:pt x="11212" y="-1"/>
                        <a:pt x="20350" y="0"/>
                      </a:cubicBezTo>
                      <a:cubicBezTo>
                        <a:pt x="28878" y="0"/>
                        <a:pt x="36608" y="5017"/>
                        <a:pt x="40079" y="12807"/>
                      </a:cubicBezTo>
                      <a:lnTo>
                        <a:pt x="20350" y="21600"/>
                      </a:lnTo>
                      <a:lnTo>
                        <a:pt x="0" y="1435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98" name="Arc 115"/>
                <p:cNvSpPr>
                  <a:spLocks/>
                </p:cNvSpPr>
                <p:nvPr/>
              </p:nvSpPr>
              <p:spPr bwMode="auto">
                <a:xfrm>
                  <a:off x="1040" y="2206"/>
                  <a:ext cx="36" cy="11"/>
                </a:xfrm>
                <a:custGeom>
                  <a:avLst/>
                  <a:gdLst>
                    <a:gd name="T0" fmla="*/ 0 w 39867"/>
                    <a:gd name="T1" fmla="*/ 0 h 21600"/>
                    <a:gd name="T2" fmla="*/ 0 w 39867"/>
                    <a:gd name="T3" fmla="*/ 0 h 21600"/>
                    <a:gd name="T4" fmla="*/ 0 w 39867"/>
                    <a:gd name="T5" fmla="*/ 0 h 21600"/>
                    <a:gd name="T6" fmla="*/ 0 60000 65536"/>
                    <a:gd name="T7" fmla="*/ 0 60000 65536"/>
                    <a:gd name="T8" fmla="*/ 0 60000 65536"/>
                    <a:gd name="T9" fmla="*/ 0 w 39867"/>
                    <a:gd name="T10" fmla="*/ 0 h 21600"/>
                    <a:gd name="T11" fmla="*/ 39867 w 39867"/>
                    <a:gd name="T12" fmla="*/ 21600 h 21600"/>
                  </a:gdLst>
                  <a:ahLst/>
                  <a:cxnLst>
                    <a:cxn ang="T6">
                      <a:pos x="T0" y="T1"/>
                    </a:cxn>
                    <a:cxn ang="T7">
                      <a:pos x="T2" y="T3"/>
                    </a:cxn>
                    <a:cxn ang="T8">
                      <a:pos x="T4" y="T5"/>
                    </a:cxn>
                  </a:cxnLst>
                  <a:rect l="T9" t="T10" r="T11" b="T12"/>
                  <a:pathLst>
                    <a:path w="39867" h="21600" fill="none" extrusionOk="0">
                      <a:moveTo>
                        <a:pt x="-1" y="14116"/>
                      </a:moveTo>
                      <a:cubicBezTo>
                        <a:pt x="3132" y="5633"/>
                        <a:pt x="11218" y="-1"/>
                        <a:pt x="20262" y="0"/>
                      </a:cubicBezTo>
                      <a:cubicBezTo>
                        <a:pt x="28681" y="0"/>
                        <a:pt x="36333" y="4892"/>
                        <a:pt x="39867" y="12533"/>
                      </a:cubicBezTo>
                    </a:path>
                    <a:path w="39867" h="21600" stroke="0" extrusionOk="0">
                      <a:moveTo>
                        <a:pt x="-1" y="14116"/>
                      </a:moveTo>
                      <a:cubicBezTo>
                        <a:pt x="3132" y="5633"/>
                        <a:pt x="11218" y="-1"/>
                        <a:pt x="20262" y="0"/>
                      </a:cubicBezTo>
                      <a:cubicBezTo>
                        <a:pt x="28681" y="0"/>
                        <a:pt x="36333" y="4892"/>
                        <a:pt x="39867" y="12533"/>
                      </a:cubicBezTo>
                      <a:lnTo>
                        <a:pt x="20262" y="21600"/>
                      </a:lnTo>
                      <a:lnTo>
                        <a:pt x="-1" y="14116"/>
                      </a:lnTo>
                      <a:close/>
                    </a:path>
                  </a:pathLst>
                </a:custGeom>
                <a:solidFill>
                  <a:srgbClr val="E7EDED"/>
                </a:solidFill>
                <a:ln w="3175">
                  <a:solidFill>
                    <a:srgbClr val="6C8F93"/>
                  </a:solidFill>
                  <a:round/>
                  <a:headEnd/>
                  <a:tailEnd/>
                </a:ln>
              </p:spPr>
              <p:txBody>
                <a:bodyPr/>
                <a:lstStyle/>
                <a:p>
                  <a:endParaRPr lang="en-US" sz="499"/>
                </a:p>
              </p:txBody>
            </p:sp>
            <p:sp>
              <p:nvSpPr>
                <p:cNvPr id="25799" name="Arc 116"/>
                <p:cNvSpPr>
                  <a:spLocks/>
                </p:cNvSpPr>
                <p:nvPr/>
              </p:nvSpPr>
              <p:spPr bwMode="auto">
                <a:xfrm>
                  <a:off x="1015" y="2211"/>
                  <a:ext cx="23" cy="14"/>
                </a:xfrm>
                <a:custGeom>
                  <a:avLst/>
                  <a:gdLst>
                    <a:gd name="T0" fmla="*/ 0 w 31958"/>
                    <a:gd name="T1" fmla="*/ 0 h 25972"/>
                    <a:gd name="T2" fmla="*/ 0 w 31958"/>
                    <a:gd name="T3" fmla="*/ 0 h 25972"/>
                    <a:gd name="T4" fmla="*/ 0 w 31958"/>
                    <a:gd name="T5" fmla="*/ 0 h 25972"/>
                    <a:gd name="T6" fmla="*/ 0 60000 65536"/>
                    <a:gd name="T7" fmla="*/ 0 60000 65536"/>
                    <a:gd name="T8" fmla="*/ 0 60000 65536"/>
                    <a:gd name="T9" fmla="*/ 0 w 31958"/>
                    <a:gd name="T10" fmla="*/ 0 h 25972"/>
                    <a:gd name="T11" fmla="*/ 31958 w 31958"/>
                    <a:gd name="T12" fmla="*/ 25972 h 25972"/>
                  </a:gdLst>
                  <a:ahLst/>
                  <a:cxnLst>
                    <a:cxn ang="T6">
                      <a:pos x="T0" y="T1"/>
                    </a:cxn>
                    <a:cxn ang="T7">
                      <a:pos x="T2" y="T3"/>
                    </a:cxn>
                    <a:cxn ang="T8">
                      <a:pos x="T4" y="T5"/>
                    </a:cxn>
                  </a:cxnLst>
                  <a:rect l="T9" t="T10" r="T11" b="T12"/>
                  <a:pathLst>
                    <a:path w="31958" h="25972" fill="none" extrusionOk="0">
                      <a:moveTo>
                        <a:pt x="447" y="25971"/>
                      </a:moveTo>
                      <a:cubicBezTo>
                        <a:pt x="149" y="24533"/>
                        <a:pt x="0" y="23068"/>
                        <a:pt x="0" y="21600"/>
                      </a:cubicBezTo>
                      <a:cubicBezTo>
                        <a:pt x="0" y="9670"/>
                        <a:pt x="9670" y="0"/>
                        <a:pt x="21600" y="0"/>
                      </a:cubicBezTo>
                      <a:cubicBezTo>
                        <a:pt x="25219" y="-1"/>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1"/>
                        <a:pt x="28781" y="909"/>
                        <a:pt x="31958" y="2645"/>
                      </a:cubicBezTo>
                      <a:lnTo>
                        <a:pt x="21600" y="21600"/>
                      </a:lnTo>
                      <a:lnTo>
                        <a:pt x="447" y="2597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0" name="Arc 117"/>
                <p:cNvSpPr>
                  <a:spLocks/>
                </p:cNvSpPr>
                <p:nvPr/>
              </p:nvSpPr>
              <p:spPr bwMode="auto">
                <a:xfrm>
                  <a:off x="1016" y="2212"/>
                  <a:ext cx="21" cy="13"/>
                </a:xfrm>
                <a:custGeom>
                  <a:avLst/>
                  <a:gdLst>
                    <a:gd name="T0" fmla="*/ 0 w 31797"/>
                    <a:gd name="T1" fmla="*/ 0 h 26058"/>
                    <a:gd name="T2" fmla="*/ 0 w 31797"/>
                    <a:gd name="T3" fmla="*/ 0 h 26058"/>
                    <a:gd name="T4" fmla="*/ 0 w 31797"/>
                    <a:gd name="T5" fmla="*/ 0 h 26058"/>
                    <a:gd name="T6" fmla="*/ 0 60000 65536"/>
                    <a:gd name="T7" fmla="*/ 0 60000 65536"/>
                    <a:gd name="T8" fmla="*/ 0 60000 65536"/>
                    <a:gd name="T9" fmla="*/ 0 w 31797"/>
                    <a:gd name="T10" fmla="*/ 0 h 26058"/>
                    <a:gd name="T11" fmla="*/ 31797 w 31797"/>
                    <a:gd name="T12" fmla="*/ 26058 h 26058"/>
                  </a:gdLst>
                  <a:ahLst/>
                  <a:cxnLst>
                    <a:cxn ang="T6">
                      <a:pos x="T0" y="T1"/>
                    </a:cxn>
                    <a:cxn ang="T7">
                      <a:pos x="T2" y="T3"/>
                    </a:cxn>
                    <a:cxn ang="T8">
                      <a:pos x="T4" y="T5"/>
                    </a:cxn>
                  </a:cxnLst>
                  <a:rect l="T9" t="T10" r="T11" b="T12"/>
                  <a:pathLst>
                    <a:path w="31797" h="26058" fill="none" extrusionOk="0">
                      <a:moveTo>
                        <a:pt x="465" y="26057"/>
                      </a:moveTo>
                      <a:cubicBezTo>
                        <a:pt x="155" y="24592"/>
                        <a:pt x="0" y="23098"/>
                        <a:pt x="0" y="21600"/>
                      </a:cubicBezTo>
                      <a:cubicBezTo>
                        <a:pt x="0" y="9670"/>
                        <a:pt x="9670" y="0"/>
                        <a:pt x="21600" y="0"/>
                      </a:cubicBezTo>
                      <a:cubicBezTo>
                        <a:pt x="25157" y="-1"/>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1"/>
                        <a:pt x="28660" y="878"/>
                        <a:pt x="31796" y="2558"/>
                      </a:cubicBezTo>
                      <a:lnTo>
                        <a:pt x="21600" y="21600"/>
                      </a:lnTo>
                      <a:lnTo>
                        <a:pt x="465" y="26057"/>
                      </a:lnTo>
                      <a:close/>
                    </a:path>
                  </a:pathLst>
                </a:custGeom>
                <a:solidFill>
                  <a:srgbClr val="E7EDED"/>
                </a:solidFill>
                <a:ln w="3175">
                  <a:solidFill>
                    <a:srgbClr val="6C8F93"/>
                  </a:solidFill>
                  <a:round/>
                  <a:headEnd/>
                  <a:tailEnd/>
                </a:ln>
              </p:spPr>
              <p:txBody>
                <a:bodyPr/>
                <a:lstStyle/>
                <a:p>
                  <a:endParaRPr lang="en-US" sz="499"/>
                </a:p>
              </p:txBody>
            </p:sp>
            <p:sp>
              <p:nvSpPr>
                <p:cNvPr id="25801" name="Arc 118"/>
                <p:cNvSpPr>
                  <a:spLocks/>
                </p:cNvSpPr>
                <p:nvPr/>
              </p:nvSpPr>
              <p:spPr bwMode="auto">
                <a:xfrm>
                  <a:off x="1011" y="2242"/>
                  <a:ext cx="24" cy="11"/>
                </a:xfrm>
                <a:custGeom>
                  <a:avLst/>
                  <a:gdLst>
                    <a:gd name="T0" fmla="*/ 0 w 32394"/>
                    <a:gd name="T1" fmla="*/ 0 h 22980"/>
                    <a:gd name="T2" fmla="*/ 0 w 32394"/>
                    <a:gd name="T3" fmla="*/ 0 h 22980"/>
                    <a:gd name="T4" fmla="*/ 0 w 32394"/>
                    <a:gd name="T5" fmla="*/ 0 h 22980"/>
                    <a:gd name="T6" fmla="*/ 0 60000 65536"/>
                    <a:gd name="T7" fmla="*/ 0 60000 65536"/>
                    <a:gd name="T8" fmla="*/ 0 60000 65536"/>
                    <a:gd name="T9" fmla="*/ 0 w 32394"/>
                    <a:gd name="T10" fmla="*/ 0 h 22980"/>
                    <a:gd name="T11" fmla="*/ 32394 w 32394"/>
                    <a:gd name="T12" fmla="*/ 22980 h 22980"/>
                  </a:gdLst>
                  <a:ahLst/>
                  <a:cxnLst>
                    <a:cxn ang="T6">
                      <a:pos x="T0" y="T1"/>
                    </a:cxn>
                    <a:cxn ang="T7">
                      <a:pos x="T2" y="T3"/>
                    </a:cxn>
                    <a:cxn ang="T8">
                      <a:pos x="T4" y="T5"/>
                    </a:cxn>
                  </a:cxnLst>
                  <a:rect l="T9" t="T10" r="T11" b="T12"/>
                  <a:pathLst>
                    <a:path w="32394" h="22980" fill="none" extrusionOk="0">
                      <a:moveTo>
                        <a:pt x="32393" y="20089"/>
                      </a:moveTo>
                      <a:cubicBezTo>
                        <a:pt x="29111" y="21983"/>
                        <a:pt x="25389" y="22979"/>
                        <a:pt x="21600" y="22980"/>
                      </a:cubicBezTo>
                      <a:cubicBezTo>
                        <a:pt x="9670" y="22980"/>
                        <a:pt x="0" y="13309"/>
                        <a:pt x="0" y="1380"/>
                      </a:cubicBezTo>
                      <a:cubicBezTo>
                        <a:pt x="-1" y="919"/>
                        <a:pt x="14" y="459"/>
                        <a:pt x="44" y="0"/>
                      </a:cubicBezTo>
                    </a:path>
                    <a:path w="32394" h="22980" stroke="0" extrusionOk="0">
                      <a:moveTo>
                        <a:pt x="32393" y="20089"/>
                      </a:moveTo>
                      <a:cubicBezTo>
                        <a:pt x="29111" y="21983"/>
                        <a:pt x="25389" y="22979"/>
                        <a:pt x="21600" y="22980"/>
                      </a:cubicBezTo>
                      <a:cubicBezTo>
                        <a:pt x="9670" y="22980"/>
                        <a:pt x="0" y="13309"/>
                        <a:pt x="0" y="1380"/>
                      </a:cubicBezTo>
                      <a:cubicBezTo>
                        <a:pt x="-1" y="919"/>
                        <a:pt x="14" y="459"/>
                        <a:pt x="44" y="0"/>
                      </a:cubicBezTo>
                      <a:lnTo>
                        <a:pt x="21600" y="1380"/>
                      </a:lnTo>
                      <a:lnTo>
                        <a:pt x="32393" y="2008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2" name="Arc 119"/>
                <p:cNvSpPr>
                  <a:spLocks/>
                </p:cNvSpPr>
                <p:nvPr/>
              </p:nvSpPr>
              <p:spPr bwMode="auto">
                <a:xfrm>
                  <a:off x="1012" y="2242"/>
                  <a:ext cx="22" cy="10"/>
                </a:xfrm>
                <a:custGeom>
                  <a:avLst/>
                  <a:gdLst>
                    <a:gd name="T0" fmla="*/ 0 w 32065"/>
                    <a:gd name="T1" fmla="*/ 0 h 23037"/>
                    <a:gd name="T2" fmla="*/ 0 w 32065"/>
                    <a:gd name="T3" fmla="*/ 0 h 23037"/>
                    <a:gd name="T4" fmla="*/ 0 w 32065"/>
                    <a:gd name="T5" fmla="*/ 0 h 23037"/>
                    <a:gd name="T6" fmla="*/ 0 60000 65536"/>
                    <a:gd name="T7" fmla="*/ 0 60000 65536"/>
                    <a:gd name="T8" fmla="*/ 0 60000 65536"/>
                    <a:gd name="T9" fmla="*/ 0 w 32065"/>
                    <a:gd name="T10" fmla="*/ 0 h 23037"/>
                    <a:gd name="T11" fmla="*/ 32065 w 32065"/>
                    <a:gd name="T12" fmla="*/ 23037 h 23037"/>
                  </a:gdLst>
                  <a:ahLst/>
                  <a:cxnLst>
                    <a:cxn ang="T6">
                      <a:pos x="T0" y="T1"/>
                    </a:cxn>
                    <a:cxn ang="T7">
                      <a:pos x="T2" y="T3"/>
                    </a:cxn>
                    <a:cxn ang="T8">
                      <a:pos x="T4" y="T5"/>
                    </a:cxn>
                  </a:cxnLst>
                  <a:rect l="T9" t="T10" r="T11" b="T12"/>
                  <a:pathLst>
                    <a:path w="32065" h="23037" fill="none" extrusionOk="0">
                      <a:moveTo>
                        <a:pt x="32065" y="20332"/>
                      </a:moveTo>
                      <a:cubicBezTo>
                        <a:pt x="28862" y="22106"/>
                        <a:pt x="25261" y="23036"/>
                        <a:pt x="21600" y="23037"/>
                      </a:cubicBezTo>
                      <a:cubicBezTo>
                        <a:pt x="9670" y="23037"/>
                        <a:pt x="0" y="13366"/>
                        <a:pt x="0" y="1437"/>
                      </a:cubicBezTo>
                      <a:cubicBezTo>
                        <a:pt x="-1" y="957"/>
                        <a:pt x="15" y="478"/>
                        <a:pt x="47" y="-1"/>
                      </a:cubicBezTo>
                    </a:path>
                    <a:path w="32065" h="23037" stroke="0" extrusionOk="0">
                      <a:moveTo>
                        <a:pt x="32065" y="20332"/>
                      </a:moveTo>
                      <a:cubicBezTo>
                        <a:pt x="28862" y="22106"/>
                        <a:pt x="25261" y="23036"/>
                        <a:pt x="21600" y="23037"/>
                      </a:cubicBezTo>
                      <a:cubicBezTo>
                        <a:pt x="9670" y="23037"/>
                        <a:pt x="0" y="13366"/>
                        <a:pt x="0" y="1437"/>
                      </a:cubicBezTo>
                      <a:cubicBezTo>
                        <a:pt x="-1" y="957"/>
                        <a:pt x="15" y="478"/>
                        <a:pt x="47" y="-1"/>
                      </a:cubicBezTo>
                      <a:lnTo>
                        <a:pt x="21600" y="1437"/>
                      </a:lnTo>
                      <a:lnTo>
                        <a:pt x="32065" y="20332"/>
                      </a:lnTo>
                      <a:close/>
                    </a:path>
                  </a:pathLst>
                </a:custGeom>
                <a:solidFill>
                  <a:srgbClr val="E7EDED"/>
                </a:solidFill>
                <a:ln w="3175">
                  <a:solidFill>
                    <a:srgbClr val="6C8F93"/>
                  </a:solidFill>
                  <a:round/>
                  <a:headEnd/>
                  <a:tailEnd/>
                </a:ln>
              </p:spPr>
              <p:txBody>
                <a:bodyPr/>
                <a:lstStyle/>
                <a:p>
                  <a:endParaRPr lang="en-US" sz="499"/>
                </a:p>
              </p:txBody>
            </p:sp>
            <p:sp>
              <p:nvSpPr>
                <p:cNvPr id="25803" name="Arc 120"/>
                <p:cNvSpPr>
                  <a:spLocks/>
                </p:cNvSpPr>
                <p:nvPr/>
              </p:nvSpPr>
              <p:spPr bwMode="auto">
                <a:xfrm>
                  <a:off x="1076" y="2211"/>
                  <a:ext cx="18" cy="13"/>
                </a:xfrm>
                <a:custGeom>
                  <a:avLst/>
                  <a:gdLst>
                    <a:gd name="T0" fmla="*/ 0 w 25836"/>
                    <a:gd name="T1" fmla="*/ 0 h 32090"/>
                    <a:gd name="T2" fmla="*/ 0 w 25836"/>
                    <a:gd name="T3" fmla="*/ 0 h 32090"/>
                    <a:gd name="T4" fmla="*/ 0 w 25836"/>
                    <a:gd name="T5" fmla="*/ 0 h 32090"/>
                    <a:gd name="T6" fmla="*/ 0 60000 65536"/>
                    <a:gd name="T7" fmla="*/ 0 60000 65536"/>
                    <a:gd name="T8" fmla="*/ 0 60000 65536"/>
                    <a:gd name="T9" fmla="*/ 0 w 25836"/>
                    <a:gd name="T10" fmla="*/ 0 h 32090"/>
                    <a:gd name="T11" fmla="*/ 25836 w 25836"/>
                    <a:gd name="T12" fmla="*/ 32090 h 32090"/>
                  </a:gdLst>
                  <a:ahLst/>
                  <a:cxnLst>
                    <a:cxn ang="T6">
                      <a:pos x="T0" y="T1"/>
                    </a:cxn>
                    <a:cxn ang="T7">
                      <a:pos x="T2" y="T3"/>
                    </a:cxn>
                    <a:cxn ang="T8">
                      <a:pos x="T4" y="T5"/>
                    </a:cxn>
                  </a:cxnLst>
                  <a:rect l="T9" t="T10" r="T11" b="T12"/>
                  <a:pathLst>
                    <a:path w="25836" h="32090" fill="none" extrusionOk="0">
                      <a:moveTo>
                        <a:pt x="0" y="419"/>
                      </a:moveTo>
                      <a:cubicBezTo>
                        <a:pt x="1394" y="140"/>
                        <a:pt x="2813" y="-1"/>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1"/>
                        <a:pt x="4236" y="0"/>
                      </a:cubicBezTo>
                      <a:cubicBezTo>
                        <a:pt x="16165" y="0"/>
                        <a:pt x="25836" y="9670"/>
                        <a:pt x="25836" y="21600"/>
                      </a:cubicBezTo>
                      <a:cubicBezTo>
                        <a:pt x="25836" y="25270"/>
                        <a:pt x="24900" y="28881"/>
                        <a:pt x="23117" y="32089"/>
                      </a:cubicBezTo>
                      <a:lnTo>
                        <a:pt x="4236" y="21600"/>
                      </a:lnTo>
                      <a:lnTo>
                        <a:pt x="0" y="41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4" name="Arc 121"/>
                <p:cNvSpPr>
                  <a:spLocks/>
                </p:cNvSpPr>
                <p:nvPr/>
              </p:nvSpPr>
              <p:spPr bwMode="auto">
                <a:xfrm>
                  <a:off x="1076" y="2212"/>
                  <a:ext cx="17" cy="12"/>
                </a:xfrm>
                <a:custGeom>
                  <a:avLst/>
                  <a:gdLst>
                    <a:gd name="T0" fmla="*/ 0 w 25642"/>
                    <a:gd name="T1" fmla="*/ 0 h 32484"/>
                    <a:gd name="T2" fmla="*/ 0 w 25642"/>
                    <a:gd name="T3" fmla="*/ 0 h 32484"/>
                    <a:gd name="T4" fmla="*/ 0 w 25642"/>
                    <a:gd name="T5" fmla="*/ 0 h 32484"/>
                    <a:gd name="T6" fmla="*/ 0 60000 65536"/>
                    <a:gd name="T7" fmla="*/ 0 60000 65536"/>
                    <a:gd name="T8" fmla="*/ 0 60000 65536"/>
                    <a:gd name="T9" fmla="*/ 0 w 25642"/>
                    <a:gd name="T10" fmla="*/ 0 h 32484"/>
                    <a:gd name="T11" fmla="*/ 25642 w 25642"/>
                    <a:gd name="T12" fmla="*/ 32484 h 32484"/>
                  </a:gdLst>
                  <a:ahLst/>
                  <a:cxnLst>
                    <a:cxn ang="T6">
                      <a:pos x="T0" y="T1"/>
                    </a:cxn>
                    <a:cxn ang="T7">
                      <a:pos x="T2" y="T3"/>
                    </a:cxn>
                    <a:cxn ang="T8">
                      <a:pos x="T4" y="T5"/>
                    </a:cxn>
                  </a:cxnLst>
                  <a:rect l="T9" t="T10" r="T11" b="T12"/>
                  <a:pathLst>
                    <a:path w="25642" h="32484" fill="none" extrusionOk="0">
                      <a:moveTo>
                        <a:pt x="0" y="381"/>
                      </a:moveTo>
                      <a:cubicBezTo>
                        <a:pt x="1332" y="127"/>
                        <a:pt x="2685" y="-1"/>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1"/>
                        <a:pt x="4042" y="0"/>
                      </a:cubicBezTo>
                      <a:cubicBezTo>
                        <a:pt x="15971" y="0"/>
                        <a:pt x="25642" y="9670"/>
                        <a:pt x="25642" y="21600"/>
                      </a:cubicBezTo>
                      <a:cubicBezTo>
                        <a:pt x="25642" y="25424"/>
                        <a:pt x="24626" y="29180"/>
                        <a:pt x="22699" y="32483"/>
                      </a:cubicBezTo>
                      <a:lnTo>
                        <a:pt x="4042" y="21600"/>
                      </a:lnTo>
                      <a:lnTo>
                        <a:pt x="0" y="381"/>
                      </a:lnTo>
                      <a:close/>
                    </a:path>
                  </a:pathLst>
                </a:custGeom>
                <a:solidFill>
                  <a:srgbClr val="E7EDED"/>
                </a:solidFill>
                <a:ln w="3175">
                  <a:solidFill>
                    <a:srgbClr val="6C8F93"/>
                  </a:solidFill>
                  <a:round/>
                  <a:headEnd/>
                  <a:tailEnd/>
                </a:ln>
              </p:spPr>
              <p:txBody>
                <a:bodyPr/>
                <a:lstStyle/>
                <a:p>
                  <a:endParaRPr lang="en-US" sz="499"/>
                </a:p>
              </p:txBody>
            </p:sp>
            <p:sp>
              <p:nvSpPr>
                <p:cNvPr id="25805" name="Arc 122"/>
                <p:cNvSpPr>
                  <a:spLocks/>
                </p:cNvSpPr>
                <p:nvPr/>
              </p:nvSpPr>
              <p:spPr bwMode="auto">
                <a:xfrm>
                  <a:off x="1082" y="2225"/>
                  <a:ext cx="16" cy="13"/>
                </a:xfrm>
                <a:custGeom>
                  <a:avLst/>
                  <a:gdLst>
                    <a:gd name="T0" fmla="*/ 0 w 21600"/>
                    <a:gd name="T1" fmla="*/ 0 h 28665"/>
                    <a:gd name="T2" fmla="*/ 0 w 21600"/>
                    <a:gd name="T3" fmla="*/ 0 h 28665"/>
                    <a:gd name="T4" fmla="*/ 0 w 21600"/>
                    <a:gd name="T5" fmla="*/ 0 h 28665"/>
                    <a:gd name="T6" fmla="*/ 0 60000 65536"/>
                    <a:gd name="T7" fmla="*/ 0 60000 65536"/>
                    <a:gd name="T8" fmla="*/ 0 60000 65536"/>
                    <a:gd name="T9" fmla="*/ 0 w 21600"/>
                    <a:gd name="T10" fmla="*/ 0 h 28665"/>
                    <a:gd name="T11" fmla="*/ 21600 w 21600"/>
                    <a:gd name="T12" fmla="*/ 28665 h 28665"/>
                  </a:gdLst>
                  <a:ahLst/>
                  <a:cxnLst>
                    <a:cxn ang="T6">
                      <a:pos x="T0" y="T1"/>
                    </a:cxn>
                    <a:cxn ang="T7">
                      <a:pos x="T2" y="T3"/>
                    </a:cxn>
                    <a:cxn ang="T8">
                      <a:pos x="T4" y="T5"/>
                    </a:cxn>
                  </a:cxnLst>
                  <a:rect l="T9" t="T10" r="T11" b="T12"/>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lnTo>
                        <a:pt x="13298"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6" name="Arc 123"/>
                <p:cNvSpPr>
                  <a:spLocks/>
                </p:cNvSpPr>
                <p:nvPr/>
              </p:nvSpPr>
              <p:spPr bwMode="auto">
                <a:xfrm>
                  <a:off x="1082" y="2226"/>
                  <a:ext cx="15" cy="12"/>
                </a:xfrm>
                <a:custGeom>
                  <a:avLst/>
                  <a:gdLst>
                    <a:gd name="T0" fmla="*/ 0 w 21600"/>
                    <a:gd name="T1" fmla="*/ 0 h 29262"/>
                    <a:gd name="T2" fmla="*/ 0 w 21600"/>
                    <a:gd name="T3" fmla="*/ 0 h 29262"/>
                    <a:gd name="T4" fmla="*/ 0 w 21600"/>
                    <a:gd name="T5" fmla="*/ 0 h 29262"/>
                    <a:gd name="T6" fmla="*/ 0 60000 65536"/>
                    <a:gd name="T7" fmla="*/ 0 60000 65536"/>
                    <a:gd name="T8" fmla="*/ 0 60000 65536"/>
                    <a:gd name="T9" fmla="*/ 0 w 21600"/>
                    <a:gd name="T10" fmla="*/ 0 h 29262"/>
                    <a:gd name="T11" fmla="*/ 21600 w 21600"/>
                    <a:gd name="T12" fmla="*/ 29262 h 29262"/>
                  </a:gdLst>
                  <a:ahLst/>
                  <a:cxnLst>
                    <a:cxn ang="T6">
                      <a:pos x="T0" y="T1"/>
                    </a:cxn>
                    <a:cxn ang="T7">
                      <a:pos x="T2" y="T3"/>
                    </a:cxn>
                    <a:cxn ang="T8">
                      <a:pos x="T4" y="T5"/>
                    </a:cxn>
                  </a:cxnLst>
                  <a:rect l="T9" t="T10" r="T11" b="T12"/>
                  <a:pathLst>
                    <a:path w="21600" h="29262" fill="none" extrusionOk="0">
                      <a:moveTo>
                        <a:pt x="12959" y="-1"/>
                      </a:moveTo>
                      <a:cubicBezTo>
                        <a:pt x="18399" y="4079"/>
                        <a:pt x="21600" y="10481"/>
                        <a:pt x="21600" y="17280"/>
                      </a:cubicBezTo>
                      <a:cubicBezTo>
                        <a:pt x="21600" y="21544"/>
                        <a:pt x="20337" y="25713"/>
                        <a:pt x="17971" y="29261"/>
                      </a:cubicBezTo>
                    </a:path>
                    <a:path w="21600" h="29262" stroke="0" extrusionOk="0">
                      <a:moveTo>
                        <a:pt x="12959" y="-1"/>
                      </a:moveTo>
                      <a:cubicBezTo>
                        <a:pt x="18399" y="4079"/>
                        <a:pt x="21600" y="10481"/>
                        <a:pt x="21600" y="17280"/>
                      </a:cubicBezTo>
                      <a:cubicBezTo>
                        <a:pt x="21600" y="21544"/>
                        <a:pt x="20337" y="25713"/>
                        <a:pt x="17971" y="29261"/>
                      </a:cubicBezTo>
                      <a:lnTo>
                        <a:pt x="0" y="17280"/>
                      </a:lnTo>
                      <a:lnTo>
                        <a:pt x="12959" y="-1"/>
                      </a:lnTo>
                      <a:close/>
                    </a:path>
                  </a:pathLst>
                </a:custGeom>
                <a:solidFill>
                  <a:srgbClr val="E7EDED"/>
                </a:solidFill>
                <a:ln w="3175">
                  <a:solidFill>
                    <a:srgbClr val="6C8F93"/>
                  </a:solidFill>
                  <a:round/>
                  <a:headEnd/>
                  <a:tailEnd/>
                </a:ln>
              </p:spPr>
              <p:txBody>
                <a:bodyPr/>
                <a:lstStyle/>
                <a:p>
                  <a:endParaRPr lang="en-US" sz="499"/>
                </a:p>
              </p:txBody>
            </p:sp>
            <p:sp>
              <p:nvSpPr>
                <p:cNvPr id="25807" name="Arc 124"/>
                <p:cNvSpPr>
                  <a:spLocks/>
                </p:cNvSpPr>
                <p:nvPr/>
              </p:nvSpPr>
              <p:spPr bwMode="auto">
                <a:xfrm>
                  <a:off x="1076" y="2237"/>
                  <a:ext cx="20" cy="20"/>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lnTo>
                        <a:pt x="2758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8" name="Arc 125"/>
                <p:cNvSpPr>
                  <a:spLocks/>
                </p:cNvSpPr>
                <p:nvPr/>
              </p:nvSpPr>
              <p:spPr bwMode="auto">
                <a:xfrm>
                  <a:off x="1076" y="2238"/>
                  <a:ext cx="19" cy="18"/>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lnTo>
                        <a:pt x="27587" y="0"/>
                      </a:lnTo>
                      <a:close/>
                    </a:path>
                  </a:pathLst>
                </a:custGeom>
                <a:solidFill>
                  <a:srgbClr val="E7EDED"/>
                </a:solidFill>
                <a:ln w="3175">
                  <a:solidFill>
                    <a:srgbClr val="6C8F93"/>
                  </a:solidFill>
                  <a:round/>
                  <a:headEnd/>
                  <a:tailEnd/>
                </a:ln>
              </p:spPr>
              <p:txBody>
                <a:bodyPr/>
                <a:lstStyle/>
                <a:p>
                  <a:endParaRPr lang="en-US" sz="499"/>
                </a:p>
              </p:txBody>
            </p:sp>
            <p:sp>
              <p:nvSpPr>
                <p:cNvPr id="25809" name="Arc 126"/>
                <p:cNvSpPr>
                  <a:spLocks/>
                </p:cNvSpPr>
                <p:nvPr/>
              </p:nvSpPr>
              <p:spPr bwMode="auto">
                <a:xfrm>
                  <a:off x="1005" y="2225"/>
                  <a:ext cx="10" cy="17"/>
                </a:xfrm>
                <a:custGeom>
                  <a:avLst/>
                  <a:gdLst>
                    <a:gd name="T0" fmla="*/ 0 w 21600"/>
                    <a:gd name="T1" fmla="*/ 0 h 41281"/>
                    <a:gd name="T2" fmla="*/ 0 w 21600"/>
                    <a:gd name="T3" fmla="*/ 0 h 41281"/>
                    <a:gd name="T4" fmla="*/ 0 w 21600"/>
                    <a:gd name="T5" fmla="*/ 0 h 41281"/>
                    <a:gd name="T6" fmla="*/ 0 60000 65536"/>
                    <a:gd name="T7" fmla="*/ 0 60000 65536"/>
                    <a:gd name="T8" fmla="*/ 0 60000 65536"/>
                    <a:gd name="T9" fmla="*/ 0 w 21600"/>
                    <a:gd name="T10" fmla="*/ 0 h 41281"/>
                    <a:gd name="T11" fmla="*/ 21600 w 21600"/>
                    <a:gd name="T12" fmla="*/ 41281 h 41281"/>
                  </a:gdLst>
                  <a:ahLst/>
                  <a:cxnLst>
                    <a:cxn ang="T6">
                      <a:pos x="T0" y="T1"/>
                    </a:cxn>
                    <a:cxn ang="T7">
                      <a:pos x="T2" y="T3"/>
                    </a:cxn>
                    <a:cxn ang="T8">
                      <a:pos x="T4" y="T5"/>
                    </a:cxn>
                  </a:cxnLst>
                  <a:rect l="T9" t="T10" r="T11" b="T12"/>
                  <a:pathLst>
                    <a:path w="21600" h="41281" fill="none" extrusionOk="0">
                      <a:moveTo>
                        <a:pt x="12736" y="41280"/>
                      </a:moveTo>
                      <a:cubicBezTo>
                        <a:pt x="4984" y="37792"/>
                        <a:pt x="0" y="30082"/>
                        <a:pt x="0" y="21583"/>
                      </a:cubicBezTo>
                      <a:cubicBezTo>
                        <a:pt x="-1" y="9982"/>
                        <a:pt x="9163" y="453"/>
                        <a:pt x="20754" y="-1"/>
                      </a:cubicBezTo>
                    </a:path>
                    <a:path w="21600" h="41281" stroke="0" extrusionOk="0">
                      <a:moveTo>
                        <a:pt x="12736" y="41280"/>
                      </a:moveTo>
                      <a:cubicBezTo>
                        <a:pt x="4984" y="37792"/>
                        <a:pt x="0" y="30082"/>
                        <a:pt x="0" y="21583"/>
                      </a:cubicBezTo>
                      <a:cubicBezTo>
                        <a:pt x="-1" y="9982"/>
                        <a:pt x="9163" y="453"/>
                        <a:pt x="20754" y="-1"/>
                      </a:cubicBezTo>
                      <a:lnTo>
                        <a:pt x="21600" y="21583"/>
                      </a:lnTo>
                      <a:lnTo>
                        <a:pt x="12736" y="412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10" name="Arc 127"/>
                <p:cNvSpPr>
                  <a:spLocks/>
                </p:cNvSpPr>
                <p:nvPr/>
              </p:nvSpPr>
              <p:spPr bwMode="auto">
                <a:xfrm>
                  <a:off x="1006" y="2226"/>
                  <a:ext cx="9" cy="15"/>
                </a:xfrm>
                <a:custGeom>
                  <a:avLst/>
                  <a:gdLst>
                    <a:gd name="T0" fmla="*/ 0 w 21600"/>
                    <a:gd name="T1" fmla="*/ 0 h 41322"/>
                    <a:gd name="T2" fmla="*/ 0 w 21600"/>
                    <a:gd name="T3" fmla="*/ 0 h 41322"/>
                    <a:gd name="T4" fmla="*/ 0 w 21600"/>
                    <a:gd name="T5" fmla="*/ 0 h 41322"/>
                    <a:gd name="T6" fmla="*/ 0 60000 65536"/>
                    <a:gd name="T7" fmla="*/ 0 60000 65536"/>
                    <a:gd name="T8" fmla="*/ 0 60000 65536"/>
                    <a:gd name="T9" fmla="*/ 0 w 21600"/>
                    <a:gd name="T10" fmla="*/ 0 h 41322"/>
                    <a:gd name="T11" fmla="*/ 21600 w 21600"/>
                    <a:gd name="T12" fmla="*/ 41322 h 41322"/>
                  </a:gdLst>
                  <a:ahLst/>
                  <a:cxnLst>
                    <a:cxn ang="T6">
                      <a:pos x="T0" y="T1"/>
                    </a:cxn>
                    <a:cxn ang="T7">
                      <a:pos x="T2" y="T3"/>
                    </a:cxn>
                    <a:cxn ang="T8">
                      <a:pos x="T4" y="T5"/>
                    </a:cxn>
                  </a:cxnLst>
                  <a:rect l="T9" t="T10" r="T11" b="T12"/>
                  <a:pathLst>
                    <a:path w="21600" h="41322" fill="none" extrusionOk="0">
                      <a:moveTo>
                        <a:pt x="12826" y="41322"/>
                      </a:moveTo>
                      <a:cubicBezTo>
                        <a:pt x="5026" y="37855"/>
                        <a:pt x="0" y="30119"/>
                        <a:pt x="0" y="21584"/>
                      </a:cubicBezTo>
                      <a:cubicBezTo>
                        <a:pt x="-1" y="9979"/>
                        <a:pt x="9169" y="448"/>
                        <a:pt x="20766" y="0"/>
                      </a:cubicBezTo>
                    </a:path>
                    <a:path w="21600" h="41322" stroke="0" extrusionOk="0">
                      <a:moveTo>
                        <a:pt x="12826" y="41322"/>
                      </a:moveTo>
                      <a:cubicBezTo>
                        <a:pt x="5026" y="37855"/>
                        <a:pt x="0" y="30119"/>
                        <a:pt x="0" y="21584"/>
                      </a:cubicBezTo>
                      <a:cubicBezTo>
                        <a:pt x="-1" y="9979"/>
                        <a:pt x="9169" y="448"/>
                        <a:pt x="20766" y="0"/>
                      </a:cubicBezTo>
                      <a:lnTo>
                        <a:pt x="21600" y="21584"/>
                      </a:lnTo>
                      <a:lnTo>
                        <a:pt x="12826" y="41322"/>
                      </a:lnTo>
                      <a:close/>
                    </a:path>
                  </a:pathLst>
                </a:custGeom>
                <a:solidFill>
                  <a:srgbClr val="E7EDED"/>
                </a:solidFill>
                <a:ln w="3175">
                  <a:solidFill>
                    <a:srgbClr val="6C8F93"/>
                  </a:solidFill>
                  <a:round/>
                  <a:headEnd/>
                  <a:tailEnd/>
                </a:ln>
              </p:spPr>
              <p:txBody>
                <a:bodyPr/>
                <a:lstStyle/>
                <a:p>
                  <a:endParaRPr lang="en-US" sz="499"/>
                </a:p>
              </p:txBody>
            </p:sp>
            <p:sp>
              <p:nvSpPr>
                <p:cNvPr id="25811" name="Arc 128"/>
                <p:cNvSpPr>
                  <a:spLocks/>
                </p:cNvSpPr>
                <p:nvPr/>
              </p:nvSpPr>
              <p:spPr bwMode="auto">
                <a:xfrm>
                  <a:off x="1034" y="2249"/>
                  <a:ext cx="43" cy="12"/>
                </a:xfrm>
                <a:custGeom>
                  <a:avLst/>
                  <a:gdLst>
                    <a:gd name="T0" fmla="*/ 0 w 39157"/>
                    <a:gd name="T1" fmla="*/ 0 h 21600"/>
                    <a:gd name="T2" fmla="*/ 0 w 39157"/>
                    <a:gd name="T3" fmla="*/ 0 h 21600"/>
                    <a:gd name="T4" fmla="*/ 0 w 39157"/>
                    <a:gd name="T5" fmla="*/ 0 h 21600"/>
                    <a:gd name="T6" fmla="*/ 0 60000 65536"/>
                    <a:gd name="T7" fmla="*/ 0 60000 65536"/>
                    <a:gd name="T8" fmla="*/ 0 60000 65536"/>
                    <a:gd name="T9" fmla="*/ 0 w 39157"/>
                    <a:gd name="T10" fmla="*/ 0 h 21600"/>
                    <a:gd name="T11" fmla="*/ 39157 w 39157"/>
                    <a:gd name="T12" fmla="*/ 21600 h 21600"/>
                  </a:gdLst>
                  <a:ahLst/>
                  <a:cxnLst>
                    <a:cxn ang="T6">
                      <a:pos x="T0" y="T1"/>
                    </a:cxn>
                    <a:cxn ang="T7">
                      <a:pos x="T2" y="T3"/>
                    </a:cxn>
                    <a:cxn ang="T8">
                      <a:pos x="T4" y="T5"/>
                    </a:cxn>
                  </a:cxnLst>
                  <a:rect l="T9" t="T10" r="T11" b="T12"/>
                  <a:pathLst>
                    <a:path w="39157" h="21600" fill="none" extrusionOk="0">
                      <a:moveTo>
                        <a:pt x="39156" y="12211"/>
                      </a:moveTo>
                      <a:cubicBezTo>
                        <a:pt x="35129" y="18087"/>
                        <a:pt x="28463" y="21599"/>
                        <a:pt x="21340" y="21600"/>
                      </a:cubicBezTo>
                      <a:cubicBezTo>
                        <a:pt x="10701" y="21600"/>
                        <a:pt x="1646" y="13853"/>
                        <a:pt x="0" y="3342"/>
                      </a:cubicBezTo>
                    </a:path>
                    <a:path w="39157" h="21600" stroke="0" extrusionOk="0">
                      <a:moveTo>
                        <a:pt x="39156" y="12211"/>
                      </a:moveTo>
                      <a:cubicBezTo>
                        <a:pt x="35129" y="18087"/>
                        <a:pt x="28463" y="21599"/>
                        <a:pt x="21340" y="21600"/>
                      </a:cubicBezTo>
                      <a:cubicBezTo>
                        <a:pt x="10701" y="21600"/>
                        <a:pt x="1646" y="13853"/>
                        <a:pt x="0" y="3342"/>
                      </a:cubicBezTo>
                      <a:lnTo>
                        <a:pt x="21340" y="0"/>
                      </a:lnTo>
                      <a:lnTo>
                        <a:pt x="39156" y="1221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12" name="Arc 129"/>
                <p:cNvSpPr>
                  <a:spLocks/>
                </p:cNvSpPr>
                <p:nvPr/>
              </p:nvSpPr>
              <p:spPr bwMode="auto">
                <a:xfrm>
                  <a:off x="1035" y="2249"/>
                  <a:ext cx="40" cy="11"/>
                </a:xfrm>
                <a:custGeom>
                  <a:avLst/>
                  <a:gdLst>
                    <a:gd name="T0" fmla="*/ 0 w 38879"/>
                    <a:gd name="T1" fmla="*/ 0 h 21600"/>
                    <a:gd name="T2" fmla="*/ 0 w 38879"/>
                    <a:gd name="T3" fmla="*/ 0 h 21600"/>
                    <a:gd name="T4" fmla="*/ 0 w 38879"/>
                    <a:gd name="T5" fmla="*/ 0 h 21600"/>
                    <a:gd name="T6" fmla="*/ 0 60000 65536"/>
                    <a:gd name="T7" fmla="*/ 0 60000 65536"/>
                    <a:gd name="T8" fmla="*/ 0 60000 65536"/>
                    <a:gd name="T9" fmla="*/ 0 w 38879"/>
                    <a:gd name="T10" fmla="*/ 0 h 21600"/>
                    <a:gd name="T11" fmla="*/ 38879 w 38879"/>
                    <a:gd name="T12" fmla="*/ 21600 h 21600"/>
                  </a:gdLst>
                  <a:ahLst/>
                  <a:cxnLst>
                    <a:cxn ang="T6">
                      <a:pos x="T0" y="T1"/>
                    </a:cxn>
                    <a:cxn ang="T7">
                      <a:pos x="T2" y="T3"/>
                    </a:cxn>
                    <a:cxn ang="T8">
                      <a:pos x="T4" y="T5"/>
                    </a:cxn>
                  </a:cxnLst>
                  <a:rect l="T9" t="T10" r="T11" b="T12"/>
                  <a:pathLst>
                    <a:path w="38879" h="21600" fill="none" extrusionOk="0">
                      <a:moveTo>
                        <a:pt x="38878" y="12573"/>
                      </a:moveTo>
                      <a:cubicBezTo>
                        <a:pt x="34822" y="18239"/>
                        <a:pt x="28283" y="21599"/>
                        <a:pt x="21316" y="21600"/>
                      </a:cubicBezTo>
                      <a:cubicBezTo>
                        <a:pt x="10732" y="21600"/>
                        <a:pt x="1708" y="13932"/>
                        <a:pt x="-1" y="3488"/>
                      </a:cubicBezTo>
                    </a:path>
                    <a:path w="38879" h="21600" stroke="0" extrusionOk="0">
                      <a:moveTo>
                        <a:pt x="38878" y="12573"/>
                      </a:moveTo>
                      <a:cubicBezTo>
                        <a:pt x="34822" y="18239"/>
                        <a:pt x="28283" y="21599"/>
                        <a:pt x="21316" y="21600"/>
                      </a:cubicBezTo>
                      <a:cubicBezTo>
                        <a:pt x="10732" y="21600"/>
                        <a:pt x="1708" y="13932"/>
                        <a:pt x="-1" y="3488"/>
                      </a:cubicBezTo>
                      <a:lnTo>
                        <a:pt x="21316" y="0"/>
                      </a:lnTo>
                      <a:lnTo>
                        <a:pt x="38878" y="12573"/>
                      </a:lnTo>
                      <a:close/>
                    </a:path>
                  </a:pathLst>
                </a:custGeom>
                <a:solidFill>
                  <a:srgbClr val="E7EDED"/>
                </a:solidFill>
                <a:ln w="3175">
                  <a:solidFill>
                    <a:srgbClr val="6C8F93"/>
                  </a:solidFill>
                  <a:round/>
                  <a:headEnd/>
                  <a:tailEnd/>
                </a:ln>
              </p:spPr>
              <p:txBody>
                <a:bodyPr/>
                <a:lstStyle/>
                <a:p>
                  <a:endParaRPr lang="en-US" sz="499"/>
                </a:p>
              </p:txBody>
            </p:sp>
          </p:grpSp>
        </p:grpSp>
        <p:grpSp>
          <p:nvGrpSpPr>
            <p:cNvPr id="25746" name="Group 130"/>
            <p:cNvGrpSpPr>
              <a:grpSpLocks/>
            </p:cNvGrpSpPr>
            <p:nvPr/>
          </p:nvGrpSpPr>
          <p:grpSpPr bwMode="auto">
            <a:xfrm>
              <a:off x="1523" y="332"/>
              <a:ext cx="170" cy="169"/>
              <a:chOff x="775" y="1966"/>
              <a:chExt cx="170" cy="169"/>
            </a:xfrm>
          </p:grpSpPr>
          <p:sp>
            <p:nvSpPr>
              <p:cNvPr id="25775" name="Freeform 131"/>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76" name="Freeform 132"/>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sz="499"/>
              </a:p>
            </p:txBody>
          </p:sp>
          <p:sp>
            <p:nvSpPr>
              <p:cNvPr id="25777" name="Rectangle 133"/>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8" name="Rectangle 134"/>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9" name="Freeform 135"/>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0" name="Freeform 136"/>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sz="499"/>
              </a:p>
            </p:txBody>
          </p:sp>
          <p:sp>
            <p:nvSpPr>
              <p:cNvPr id="25781" name="Freeform 137"/>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2" name="Freeform 138"/>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sz="499"/>
              </a:p>
            </p:txBody>
          </p:sp>
          <p:sp>
            <p:nvSpPr>
              <p:cNvPr id="25783" name="Freeform 139"/>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4" name="Freeform 140"/>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sz="499"/>
              </a:p>
            </p:txBody>
          </p:sp>
          <p:sp>
            <p:nvSpPr>
              <p:cNvPr id="25785" name="Rectangle 141"/>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86" name="Rectangle 142"/>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87" name="Freeform 143"/>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8" name="Freeform 144"/>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sz="499"/>
              </a:p>
            </p:txBody>
          </p:sp>
          <p:sp>
            <p:nvSpPr>
              <p:cNvPr id="25789" name="Freeform 145"/>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90" name="Freeform 146"/>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w="3175">
                <a:solidFill>
                  <a:srgbClr val="494936"/>
                </a:solidFill>
                <a:round/>
                <a:headEnd/>
                <a:tailEnd/>
              </a:ln>
            </p:spPr>
            <p:txBody>
              <a:bodyPr/>
              <a:lstStyle/>
              <a:p>
                <a:endParaRPr lang="en-US" sz="499"/>
              </a:p>
            </p:txBody>
          </p:sp>
          <p:sp>
            <p:nvSpPr>
              <p:cNvPr id="25791" name="Freeform 147"/>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92" name="Freeform 148"/>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w="3175">
                <a:solidFill>
                  <a:srgbClr val="494936"/>
                </a:solidFill>
                <a:round/>
                <a:headEnd/>
                <a:tailEnd/>
              </a:ln>
            </p:spPr>
            <p:txBody>
              <a:bodyPr/>
              <a:lstStyle/>
              <a:p>
                <a:endParaRPr lang="en-US" sz="499"/>
              </a:p>
            </p:txBody>
          </p:sp>
          <p:sp>
            <p:nvSpPr>
              <p:cNvPr id="25793" name="Rectangle 149"/>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94" name="Rectangle 150"/>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7" name="Group 151"/>
            <p:cNvGrpSpPr>
              <a:grpSpLocks/>
            </p:cNvGrpSpPr>
            <p:nvPr/>
          </p:nvGrpSpPr>
          <p:grpSpPr bwMode="auto">
            <a:xfrm>
              <a:off x="1568" y="370"/>
              <a:ext cx="92" cy="56"/>
              <a:chOff x="820" y="2004"/>
              <a:chExt cx="92" cy="56"/>
            </a:xfrm>
          </p:grpSpPr>
          <p:grpSp>
            <p:nvGrpSpPr>
              <p:cNvPr id="25748" name="Group 152"/>
              <p:cNvGrpSpPr>
                <a:grpSpLocks/>
              </p:cNvGrpSpPr>
              <p:nvPr/>
            </p:nvGrpSpPr>
            <p:grpSpPr bwMode="auto">
              <a:xfrm>
                <a:off x="820" y="2004"/>
                <a:ext cx="92" cy="56"/>
                <a:chOff x="820" y="2004"/>
                <a:chExt cx="92" cy="56"/>
              </a:xfrm>
            </p:grpSpPr>
            <p:sp>
              <p:nvSpPr>
                <p:cNvPr id="25766" name="Oval 153"/>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67" name="Oval 154"/>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68" name="Oval 155"/>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69" name="Oval 156"/>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0" name="Oval 157"/>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1" name="Oval 158"/>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2" name="Oval 159"/>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3" name="Oval 160"/>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4" name="Oval 161"/>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9" name="Group 162"/>
              <p:cNvGrpSpPr>
                <a:grpSpLocks/>
              </p:cNvGrpSpPr>
              <p:nvPr/>
            </p:nvGrpSpPr>
            <p:grpSpPr bwMode="auto">
              <a:xfrm>
                <a:off x="820" y="2004"/>
                <a:ext cx="92" cy="56"/>
                <a:chOff x="820" y="2004"/>
                <a:chExt cx="92" cy="56"/>
              </a:xfrm>
            </p:grpSpPr>
            <p:sp>
              <p:nvSpPr>
                <p:cNvPr id="25750" name="Arc 163"/>
                <p:cNvSpPr>
                  <a:spLocks/>
                </p:cNvSpPr>
                <p:nvPr/>
              </p:nvSpPr>
              <p:spPr bwMode="auto">
                <a:xfrm>
                  <a:off x="853" y="2004"/>
                  <a:ext cx="38" cy="12"/>
                </a:xfrm>
                <a:custGeom>
                  <a:avLst/>
                  <a:gdLst>
                    <a:gd name="T0" fmla="*/ 0 w 41217"/>
                    <a:gd name="T1" fmla="*/ 0 h 21600"/>
                    <a:gd name="T2" fmla="*/ 0 w 41217"/>
                    <a:gd name="T3" fmla="*/ 0 h 21600"/>
                    <a:gd name="T4" fmla="*/ 0 w 41217"/>
                    <a:gd name="T5" fmla="*/ 0 h 21600"/>
                    <a:gd name="T6" fmla="*/ 0 60000 65536"/>
                    <a:gd name="T7" fmla="*/ 0 60000 65536"/>
                    <a:gd name="T8" fmla="*/ 0 60000 65536"/>
                    <a:gd name="T9" fmla="*/ 0 w 41217"/>
                    <a:gd name="T10" fmla="*/ 0 h 21600"/>
                    <a:gd name="T11" fmla="*/ 41217 w 41217"/>
                    <a:gd name="T12" fmla="*/ 21600 h 21600"/>
                  </a:gdLst>
                  <a:ahLst/>
                  <a:cxnLst>
                    <a:cxn ang="T6">
                      <a:pos x="T0" y="T1"/>
                    </a:cxn>
                    <a:cxn ang="T7">
                      <a:pos x="T2" y="T3"/>
                    </a:cxn>
                    <a:cxn ang="T8">
                      <a:pos x="T4" y="T5"/>
                    </a:cxn>
                  </a:cxnLst>
                  <a:rect l="T9" t="T10" r="T11" b="T12"/>
                  <a:pathLst>
                    <a:path w="41217" h="21600" fill="none" extrusionOk="0">
                      <a:moveTo>
                        <a:pt x="-1" y="15818"/>
                      </a:moveTo>
                      <a:cubicBezTo>
                        <a:pt x="2596" y="6470"/>
                        <a:pt x="11109" y="-1"/>
                        <a:pt x="20812" y="0"/>
                      </a:cubicBezTo>
                      <a:cubicBezTo>
                        <a:pt x="30010" y="0"/>
                        <a:pt x="38199" y="5825"/>
                        <a:pt x="41216" y="14515"/>
                      </a:cubicBezTo>
                    </a:path>
                    <a:path w="41217" h="21600" stroke="0" extrusionOk="0">
                      <a:moveTo>
                        <a:pt x="-1" y="15818"/>
                      </a:moveTo>
                      <a:cubicBezTo>
                        <a:pt x="2596" y="6470"/>
                        <a:pt x="11109" y="-1"/>
                        <a:pt x="20812" y="0"/>
                      </a:cubicBezTo>
                      <a:cubicBezTo>
                        <a:pt x="30010" y="0"/>
                        <a:pt x="38199" y="5825"/>
                        <a:pt x="41216" y="14515"/>
                      </a:cubicBezTo>
                      <a:lnTo>
                        <a:pt x="20812" y="21600"/>
                      </a:lnTo>
                      <a:lnTo>
                        <a:pt x="-1" y="1581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1" name="Arc 164"/>
                <p:cNvSpPr>
                  <a:spLocks/>
                </p:cNvSpPr>
                <p:nvPr/>
              </p:nvSpPr>
              <p:spPr bwMode="auto">
                <a:xfrm>
                  <a:off x="854" y="2005"/>
                  <a:ext cx="36" cy="11"/>
                </a:xfrm>
                <a:custGeom>
                  <a:avLst/>
                  <a:gdLst>
                    <a:gd name="T0" fmla="*/ 0 w 41081"/>
                    <a:gd name="T1" fmla="*/ 0 h 21600"/>
                    <a:gd name="T2" fmla="*/ 0 w 41081"/>
                    <a:gd name="T3" fmla="*/ 0 h 21600"/>
                    <a:gd name="T4" fmla="*/ 0 w 41081"/>
                    <a:gd name="T5" fmla="*/ 0 h 21600"/>
                    <a:gd name="T6" fmla="*/ 0 60000 65536"/>
                    <a:gd name="T7" fmla="*/ 0 60000 65536"/>
                    <a:gd name="T8" fmla="*/ 0 60000 65536"/>
                    <a:gd name="T9" fmla="*/ 0 w 41081"/>
                    <a:gd name="T10" fmla="*/ 0 h 21600"/>
                    <a:gd name="T11" fmla="*/ 41081 w 41081"/>
                    <a:gd name="T12" fmla="*/ 21600 h 21600"/>
                  </a:gdLst>
                  <a:ahLst/>
                  <a:cxnLst>
                    <a:cxn ang="T6">
                      <a:pos x="T0" y="T1"/>
                    </a:cxn>
                    <a:cxn ang="T7">
                      <a:pos x="T2" y="T3"/>
                    </a:cxn>
                    <a:cxn ang="T8">
                      <a:pos x="T4" y="T5"/>
                    </a:cxn>
                  </a:cxnLst>
                  <a:rect l="T9" t="T10" r="T11" b="T12"/>
                  <a:pathLst>
                    <a:path w="41081" h="21600" fill="none" extrusionOk="0">
                      <a:moveTo>
                        <a:pt x="0" y="15624"/>
                      </a:moveTo>
                      <a:cubicBezTo>
                        <a:pt x="2663" y="6372"/>
                        <a:pt x="11129" y="-1"/>
                        <a:pt x="20757" y="0"/>
                      </a:cubicBezTo>
                      <a:cubicBezTo>
                        <a:pt x="29866" y="0"/>
                        <a:pt x="37996" y="5714"/>
                        <a:pt x="41081" y="14285"/>
                      </a:cubicBezTo>
                    </a:path>
                    <a:path w="41081" h="21600" stroke="0" extrusionOk="0">
                      <a:moveTo>
                        <a:pt x="0" y="15624"/>
                      </a:moveTo>
                      <a:cubicBezTo>
                        <a:pt x="2663" y="6372"/>
                        <a:pt x="11129" y="-1"/>
                        <a:pt x="20757" y="0"/>
                      </a:cubicBezTo>
                      <a:cubicBezTo>
                        <a:pt x="29866" y="0"/>
                        <a:pt x="37996" y="5714"/>
                        <a:pt x="41081" y="14285"/>
                      </a:cubicBezTo>
                      <a:lnTo>
                        <a:pt x="20757" y="21600"/>
                      </a:lnTo>
                      <a:lnTo>
                        <a:pt x="0" y="15624"/>
                      </a:lnTo>
                      <a:close/>
                    </a:path>
                  </a:pathLst>
                </a:custGeom>
                <a:solidFill>
                  <a:srgbClr val="E7EDED"/>
                </a:solidFill>
                <a:ln w="3175">
                  <a:solidFill>
                    <a:srgbClr val="6C8F93"/>
                  </a:solidFill>
                  <a:round/>
                  <a:headEnd/>
                  <a:tailEnd/>
                </a:ln>
              </p:spPr>
              <p:txBody>
                <a:bodyPr/>
                <a:lstStyle/>
                <a:p>
                  <a:endParaRPr lang="en-US" sz="499"/>
                </a:p>
              </p:txBody>
            </p:sp>
            <p:sp>
              <p:nvSpPr>
                <p:cNvPr id="25752" name="Arc 165"/>
                <p:cNvSpPr>
                  <a:spLocks/>
                </p:cNvSpPr>
                <p:nvPr/>
              </p:nvSpPr>
              <p:spPr bwMode="auto">
                <a:xfrm>
                  <a:off x="830" y="2010"/>
                  <a:ext cx="23" cy="14"/>
                </a:xfrm>
                <a:custGeom>
                  <a:avLst/>
                  <a:gdLst>
                    <a:gd name="T0" fmla="*/ 0 w 33372"/>
                    <a:gd name="T1" fmla="*/ 0 h 25836"/>
                    <a:gd name="T2" fmla="*/ 0 w 33372"/>
                    <a:gd name="T3" fmla="*/ 0 h 25836"/>
                    <a:gd name="T4" fmla="*/ 0 w 33372"/>
                    <a:gd name="T5" fmla="*/ 0 h 25836"/>
                    <a:gd name="T6" fmla="*/ 0 60000 65536"/>
                    <a:gd name="T7" fmla="*/ 0 60000 65536"/>
                    <a:gd name="T8" fmla="*/ 0 60000 65536"/>
                    <a:gd name="T9" fmla="*/ 0 w 33372"/>
                    <a:gd name="T10" fmla="*/ 0 h 25836"/>
                    <a:gd name="T11" fmla="*/ 33372 w 33372"/>
                    <a:gd name="T12" fmla="*/ 25836 h 25836"/>
                  </a:gdLst>
                  <a:ahLst/>
                  <a:cxnLst>
                    <a:cxn ang="T6">
                      <a:pos x="T0" y="T1"/>
                    </a:cxn>
                    <a:cxn ang="T7">
                      <a:pos x="T2" y="T3"/>
                    </a:cxn>
                    <a:cxn ang="T8">
                      <a:pos x="T4" y="T5"/>
                    </a:cxn>
                  </a:cxnLst>
                  <a:rect l="T9" t="T10" r="T11" b="T12"/>
                  <a:pathLst>
                    <a:path w="33372" h="25836" fill="none" extrusionOk="0">
                      <a:moveTo>
                        <a:pt x="419" y="25835"/>
                      </a:moveTo>
                      <a:cubicBezTo>
                        <a:pt x="140" y="24441"/>
                        <a:pt x="0" y="23022"/>
                        <a:pt x="0" y="21600"/>
                      </a:cubicBezTo>
                      <a:cubicBezTo>
                        <a:pt x="0" y="9670"/>
                        <a:pt x="9670" y="0"/>
                        <a:pt x="21600" y="0"/>
                      </a:cubicBezTo>
                      <a:cubicBezTo>
                        <a:pt x="25779" y="-1"/>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1"/>
                        <a:pt x="29868" y="1212"/>
                        <a:pt x="33372" y="3489"/>
                      </a:cubicBezTo>
                      <a:lnTo>
                        <a:pt x="21600" y="21600"/>
                      </a:lnTo>
                      <a:lnTo>
                        <a:pt x="419" y="2583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3" name="Arc 166"/>
                <p:cNvSpPr>
                  <a:spLocks/>
                </p:cNvSpPr>
                <p:nvPr/>
              </p:nvSpPr>
              <p:spPr bwMode="auto">
                <a:xfrm>
                  <a:off x="831" y="2011"/>
                  <a:ext cx="22" cy="13"/>
                </a:xfrm>
                <a:custGeom>
                  <a:avLst/>
                  <a:gdLst>
                    <a:gd name="T0" fmla="*/ 0 w 33223"/>
                    <a:gd name="T1" fmla="*/ 0 h 25910"/>
                    <a:gd name="T2" fmla="*/ 0 w 33223"/>
                    <a:gd name="T3" fmla="*/ 0 h 25910"/>
                    <a:gd name="T4" fmla="*/ 0 w 33223"/>
                    <a:gd name="T5" fmla="*/ 0 h 25910"/>
                    <a:gd name="T6" fmla="*/ 0 60000 65536"/>
                    <a:gd name="T7" fmla="*/ 0 60000 65536"/>
                    <a:gd name="T8" fmla="*/ 0 60000 65536"/>
                    <a:gd name="T9" fmla="*/ 0 w 33223"/>
                    <a:gd name="T10" fmla="*/ 0 h 25910"/>
                    <a:gd name="T11" fmla="*/ 33223 w 33223"/>
                    <a:gd name="T12" fmla="*/ 25910 h 25910"/>
                  </a:gdLst>
                  <a:ahLst/>
                  <a:cxnLst>
                    <a:cxn ang="T6">
                      <a:pos x="T0" y="T1"/>
                    </a:cxn>
                    <a:cxn ang="T7">
                      <a:pos x="T2" y="T3"/>
                    </a:cxn>
                    <a:cxn ang="T8">
                      <a:pos x="T4" y="T5"/>
                    </a:cxn>
                  </a:cxnLst>
                  <a:rect l="T9" t="T10" r="T11" b="T12"/>
                  <a:pathLst>
                    <a:path w="33223" h="25910" fill="none" extrusionOk="0">
                      <a:moveTo>
                        <a:pt x="434" y="25909"/>
                      </a:moveTo>
                      <a:cubicBezTo>
                        <a:pt x="145" y="24491"/>
                        <a:pt x="0" y="23047"/>
                        <a:pt x="0" y="21600"/>
                      </a:cubicBezTo>
                      <a:cubicBezTo>
                        <a:pt x="0" y="9670"/>
                        <a:pt x="9670" y="0"/>
                        <a:pt x="21600" y="0"/>
                      </a:cubicBezTo>
                      <a:cubicBezTo>
                        <a:pt x="25718" y="-1"/>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1"/>
                        <a:pt x="29751" y="1177"/>
                        <a:pt x="33223" y="3393"/>
                      </a:cubicBezTo>
                      <a:lnTo>
                        <a:pt x="21600" y="21600"/>
                      </a:lnTo>
                      <a:lnTo>
                        <a:pt x="434" y="25909"/>
                      </a:lnTo>
                      <a:close/>
                    </a:path>
                  </a:pathLst>
                </a:custGeom>
                <a:solidFill>
                  <a:srgbClr val="E7EDED"/>
                </a:solidFill>
                <a:ln w="3175">
                  <a:solidFill>
                    <a:srgbClr val="6C8F93"/>
                  </a:solidFill>
                  <a:round/>
                  <a:headEnd/>
                  <a:tailEnd/>
                </a:ln>
              </p:spPr>
              <p:txBody>
                <a:bodyPr/>
                <a:lstStyle/>
                <a:p>
                  <a:endParaRPr lang="en-US" sz="499"/>
                </a:p>
              </p:txBody>
            </p:sp>
            <p:sp>
              <p:nvSpPr>
                <p:cNvPr id="25754" name="Arc 167"/>
                <p:cNvSpPr>
                  <a:spLocks/>
                </p:cNvSpPr>
                <p:nvPr/>
              </p:nvSpPr>
              <p:spPr bwMode="auto">
                <a:xfrm>
                  <a:off x="826"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lnTo>
                        <a:pt x="31799" y="1903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5" name="Arc 168"/>
                <p:cNvSpPr>
                  <a:spLocks/>
                </p:cNvSpPr>
                <p:nvPr/>
              </p:nvSpPr>
              <p:spPr bwMode="auto">
                <a:xfrm>
                  <a:off x="827"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lnTo>
                        <a:pt x="31478" y="19208"/>
                      </a:lnTo>
                      <a:close/>
                    </a:path>
                  </a:pathLst>
                </a:custGeom>
                <a:solidFill>
                  <a:srgbClr val="E7EDED"/>
                </a:solidFill>
                <a:ln w="3175">
                  <a:solidFill>
                    <a:srgbClr val="6C8F93"/>
                  </a:solidFill>
                  <a:round/>
                  <a:headEnd/>
                  <a:tailEnd/>
                </a:ln>
              </p:spPr>
              <p:txBody>
                <a:bodyPr/>
                <a:lstStyle/>
                <a:p>
                  <a:endParaRPr lang="en-US" sz="499"/>
                </a:p>
              </p:txBody>
            </p:sp>
            <p:sp>
              <p:nvSpPr>
                <p:cNvPr id="25756" name="Arc 169"/>
                <p:cNvSpPr>
                  <a:spLocks/>
                </p:cNvSpPr>
                <p:nvPr/>
              </p:nvSpPr>
              <p:spPr bwMode="auto">
                <a:xfrm>
                  <a:off x="890" y="2010"/>
                  <a:ext cx="18" cy="14"/>
                </a:xfrm>
                <a:custGeom>
                  <a:avLst/>
                  <a:gdLst>
                    <a:gd name="T0" fmla="*/ 0 w 26126"/>
                    <a:gd name="T1" fmla="*/ 0 h 32795"/>
                    <a:gd name="T2" fmla="*/ 0 w 26126"/>
                    <a:gd name="T3" fmla="*/ 0 h 32795"/>
                    <a:gd name="T4" fmla="*/ 0 w 26126"/>
                    <a:gd name="T5" fmla="*/ 0 h 32795"/>
                    <a:gd name="T6" fmla="*/ 0 60000 65536"/>
                    <a:gd name="T7" fmla="*/ 0 60000 65536"/>
                    <a:gd name="T8" fmla="*/ 0 60000 65536"/>
                    <a:gd name="T9" fmla="*/ 0 w 26126"/>
                    <a:gd name="T10" fmla="*/ 0 h 32795"/>
                    <a:gd name="T11" fmla="*/ 26126 w 26126"/>
                    <a:gd name="T12" fmla="*/ 32795 h 32795"/>
                  </a:gdLst>
                  <a:ahLst/>
                  <a:cxnLst>
                    <a:cxn ang="T6">
                      <a:pos x="T0" y="T1"/>
                    </a:cxn>
                    <a:cxn ang="T7">
                      <a:pos x="T2" y="T3"/>
                    </a:cxn>
                    <a:cxn ang="T8">
                      <a:pos x="T4" y="T5"/>
                    </a:cxn>
                  </a:cxnLst>
                  <a:rect l="T9" t="T10" r="T11" b="T12"/>
                  <a:pathLst>
                    <a:path w="26126" h="32795" fill="none" extrusionOk="0">
                      <a:moveTo>
                        <a:pt x="0" y="479"/>
                      </a:moveTo>
                      <a:cubicBezTo>
                        <a:pt x="1487" y="160"/>
                        <a:pt x="3004" y="-1"/>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1"/>
                        <a:pt x="4526" y="0"/>
                      </a:cubicBezTo>
                      <a:cubicBezTo>
                        <a:pt x="16455" y="0"/>
                        <a:pt x="26126" y="9670"/>
                        <a:pt x="26126" y="21600"/>
                      </a:cubicBezTo>
                      <a:cubicBezTo>
                        <a:pt x="26126" y="25547"/>
                        <a:pt x="25044" y="29419"/>
                        <a:pt x="22998" y="32795"/>
                      </a:cubicBezTo>
                      <a:lnTo>
                        <a:pt x="4526" y="21600"/>
                      </a:lnTo>
                      <a:lnTo>
                        <a:pt x="0" y="47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7" name="Arc 170"/>
                <p:cNvSpPr>
                  <a:spLocks/>
                </p:cNvSpPr>
                <p:nvPr/>
              </p:nvSpPr>
              <p:spPr bwMode="auto">
                <a:xfrm>
                  <a:off x="890" y="2011"/>
                  <a:ext cx="17" cy="12"/>
                </a:xfrm>
                <a:custGeom>
                  <a:avLst/>
                  <a:gdLst>
                    <a:gd name="T0" fmla="*/ 0 w 25919"/>
                    <a:gd name="T1" fmla="*/ 0 h 33197"/>
                    <a:gd name="T2" fmla="*/ 0 w 25919"/>
                    <a:gd name="T3" fmla="*/ 0 h 33197"/>
                    <a:gd name="T4" fmla="*/ 0 w 25919"/>
                    <a:gd name="T5" fmla="*/ 0 h 33197"/>
                    <a:gd name="T6" fmla="*/ 0 60000 65536"/>
                    <a:gd name="T7" fmla="*/ 0 60000 65536"/>
                    <a:gd name="T8" fmla="*/ 0 60000 65536"/>
                    <a:gd name="T9" fmla="*/ 0 w 25919"/>
                    <a:gd name="T10" fmla="*/ 0 h 33197"/>
                    <a:gd name="T11" fmla="*/ 25919 w 25919"/>
                    <a:gd name="T12" fmla="*/ 33197 h 33197"/>
                  </a:gdLst>
                  <a:ahLst/>
                  <a:cxnLst>
                    <a:cxn ang="T6">
                      <a:pos x="T0" y="T1"/>
                    </a:cxn>
                    <a:cxn ang="T7">
                      <a:pos x="T2" y="T3"/>
                    </a:cxn>
                    <a:cxn ang="T8">
                      <a:pos x="T4" y="T5"/>
                    </a:cxn>
                  </a:cxnLst>
                  <a:rect l="T9" t="T10" r="T11" b="T12"/>
                  <a:pathLst>
                    <a:path w="25919" h="33197" fill="none" extrusionOk="0">
                      <a:moveTo>
                        <a:pt x="0" y="436"/>
                      </a:moveTo>
                      <a:cubicBezTo>
                        <a:pt x="1421" y="146"/>
                        <a:pt x="2868" y="-1"/>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1"/>
                        <a:pt x="4319" y="0"/>
                      </a:cubicBezTo>
                      <a:cubicBezTo>
                        <a:pt x="16248" y="0"/>
                        <a:pt x="25919" y="9670"/>
                        <a:pt x="25919" y="21600"/>
                      </a:cubicBezTo>
                      <a:cubicBezTo>
                        <a:pt x="25919" y="25708"/>
                        <a:pt x="24747" y="29731"/>
                        <a:pt x="22541" y="33196"/>
                      </a:cubicBezTo>
                      <a:lnTo>
                        <a:pt x="4319" y="21600"/>
                      </a:lnTo>
                      <a:lnTo>
                        <a:pt x="0" y="436"/>
                      </a:lnTo>
                      <a:close/>
                    </a:path>
                  </a:pathLst>
                </a:custGeom>
                <a:solidFill>
                  <a:srgbClr val="E7EDED"/>
                </a:solidFill>
                <a:ln w="3175">
                  <a:solidFill>
                    <a:srgbClr val="6C8F93"/>
                  </a:solidFill>
                  <a:round/>
                  <a:headEnd/>
                  <a:tailEnd/>
                </a:ln>
              </p:spPr>
              <p:txBody>
                <a:bodyPr/>
                <a:lstStyle/>
                <a:p>
                  <a:endParaRPr lang="en-US" sz="499"/>
                </a:p>
              </p:txBody>
            </p:sp>
            <p:sp>
              <p:nvSpPr>
                <p:cNvPr id="25758" name="Arc 171"/>
                <p:cNvSpPr>
                  <a:spLocks/>
                </p:cNvSpPr>
                <p:nvPr/>
              </p:nvSpPr>
              <p:spPr bwMode="auto">
                <a:xfrm>
                  <a:off x="896" y="2024"/>
                  <a:ext cx="16" cy="13"/>
                </a:xfrm>
                <a:custGeom>
                  <a:avLst/>
                  <a:gdLst>
                    <a:gd name="T0" fmla="*/ 0 w 21600"/>
                    <a:gd name="T1" fmla="*/ 0 h 28809"/>
                    <a:gd name="T2" fmla="*/ 0 w 21600"/>
                    <a:gd name="T3" fmla="*/ 0 h 28809"/>
                    <a:gd name="T4" fmla="*/ 0 w 21600"/>
                    <a:gd name="T5" fmla="*/ 0 h 28809"/>
                    <a:gd name="T6" fmla="*/ 0 60000 65536"/>
                    <a:gd name="T7" fmla="*/ 0 60000 65536"/>
                    <a:gd name="T8" fmla="*/ 0 60000 65536"/>
                    <a:gd name="T9" fmla="*/ 0 w 21600"/>
                    <a:gd name="T10" fmla="*/ 0 h 28809"/>
                    <a:gd name="T11" fmla="*/ 21600 w 21600"/>
                    <a:gd name="T12" fmla="*/ 28809 h 28809"/>
                  </a:gdLst>
                  <a:ahLst/>
                  <a:cxnLst>
                    <a:cxn ang="T6">
                      <a:pos x="T0" y="T1"/>
                    </a:cxn>
                    <a:cxn ang="T7">
                      <a:pos x="T2" y="T3"/>
                    </a:cxn>
                    <a:cxn ang="T8">
                      <a:pos x="T4" y="T5"/>
                    </a:cxn>
                  </a:cxnLst>
                  <a:rect l="T9" t="T10" r="T11" b="T12"/>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lnTo>
                        <a:pt x="138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9" name="Arc 172"/>
                <p:cNvSpPr>
                  <a:spLocks/>
                </p:cNvSpPr>
                <p:nvPr/>
              </p:nvSpPr>
              <p:spPr bwMode="auto">
                <a:xfrm>
                  <a:off x="896" y="2025"/>
                  <a:ext cx="15" cy="12"/>
                </a:xfrm>
                <a:custGeom>
                  <a:avLst/>
                  <a:gdLst>
                    <a:gd name="T0" fmla="*/ 0 w 21600"/>
                    <a:gd name="T1" fmla="*/ 0 h 29422"/>
                    <a:gd name="T2" fmla="*/ 0 w 21600"/>
                    <a:gd name="T3" fmla="*/ 0 h 29422"/>
                    <a:gd name="T4" fmla="*/ 0 w 21600"/>
                    <a:gd name="T5" fmla="*/ 0 h 29422"/>
                    <a:gd name="T6" fmla="*/ 0 60000 65536"/>
                    <a:gd name="T7" fmla="*/ 0 60000 65536"/>
                    <a:gd name="T8" fmla="*/ 0 60000 65536"/>
                    <a:gd name="T9" fmla="*/ 0 w 21600"/>
                    <a:gd name="T10" fmla="*/ 0 h 29422"/>
                    <a:gd name="T11" fmla="*/ 21600 w 21600"/>
                    <a:gd name="T12" fmla="*/ 29422 h 29422"/>
                  </a:gdLst>
                  <a:ahLst/>
                  <a:cxnLst>
                    <a:cxn ang="T6">
                      <a:pos x="T0" y="T1"/>
                    </a:cxn>
                    <a:cxn ang="T7">
                      <a:pos x="T2" y="T3"/>
                    </a:cxn>
                    <a:cxn ang="T8">
                      <a:pos x="T4" y="T5"/>
                    </a:cxn>
                  </a:cxnLst>
                  <a:rect l="T9" t="T10" r="T11" b="T12"/>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lnTo>
                        <a:pt x="13493" y="-1"/>
                      </a:lnTo>
                      <a:close/>
                    </a:path>
                  </a:pathLst>
                </a:custGeom>
                <a:solidFill>
                  <a:srgbClr val="E7EDED"/>
                </a:solidFill>
                <a:ln w="3175">
                  <a:solidFill>
                    <a:srgbClr val="6C8F93"/>
                  </a:solidFill>
                  <a:round/>
                  <a:headEnd/>
                  <a:tailEnd/>
                </a:ln>
              </p:spPr>
              <p:txBody>
                <a:bodyPr/>
                <a:lstStyle/>
                <a:p>
                  <a:endParaRPr lang="en-US" sz="499"/>
                </a:p>
              </p:txBody>
            </p:sp>
            <p:sp>
              <p:nvSpPr>
                <p:cNvPr id="25760" name="Arc 173"/>
                <p:cNvSpPr>
                  <a:spLocks/>
                </p:cNvSpPr>
                <p:nvPr/>
              </p:nvSpPr>
              <p:spPr bwMode="auto">
                <a:xfrm>
                  <a:off x="890" y="2037"/>
                  <a:ext cx="20" cy="19"/>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lnTo>
                        <a:pt x="27566"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61" name="Arc 174"/>
                <p:cNvSpPr>
                  <a:spLocks/>
                </p:cNvSpPr>
                <p:nvPr/>
              </p:nvSpPr>
              <p:spPr bwMode="auto">
                <a:xfrm>
                  <a:off x="891" y="2037"/>
                  <a:ext cx="18" cy="18"/>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lnTo>
                        <a:pt x="27566" y="-1"/>
                      </a:lnTo>
                      <a:close/>
                    </a:path>
                  </a:pathLst>
                </a:custGeom>
                <a:solidFill>
                  <a:srgbClr val="E7EDED"/>
                </a:solidFill>
                <a:ln w="3175">
                  <a:solidFill>
                    <a:srgbClr val="6C8F93"/>
                  </a:solidFill>
                  <a:round/>
                  <a:headEnd/>
                  <a:tailEnd/>
                </a:ln>
              </p:spPr>
              <p:txBody>
                <a:bodyPr/>
                <a:lstStyle/>
                <a:p>
                  <a:endParaRPr lang="en-US" sz="499"/>
                </a:p>
              </p:txBody>
            </p:sp>
            <p:sp>
              <p:nvSpPr>
                <p:cNvPr id="25762" name="Arc 175"/>
                <p:cNvSpPr>
                  <a:spLocks/>
                </p:cNvSpPr>
                <p:nvPr/>
              </p:nvSpPr>
              <p:spPr bwMode="auto">
                <a:xfrm>
                  <a:off x="820" y="2024"/>
                  <a:ext cx="10" cy="17"/>
                </a:xfrm>
                <a:custGeom>
                  <a:avLst/>
                  <a:gdLst>
                    <a:gd name="T0" fmla="*/ 0 w 21600"/>
                    <a:gd name="T1" fmla="*/ 0 h 41382"/>
                    <a:gd name="T2" fmla="*/ 0 w 21600"/>
                    <a:gd name="T3" fmla="*/ 0 h 41382"/>
                    <a:gd name="T4" fmla="*/ 0 w 21600"/>
                    <a:gd name="T5" fmla="*/ 0 h 41382"/>
                    <a:gd name="T6" fmla="*/ 0 60000 65536"/>
                    <a:gd name="T7" fmla="*/ 0 60000 65536"/>
                    <a:gd name="T8" fmla="*/ 0 60000 65536"/>
                    <a:gd name="T9" fmla="*/ 0 w 21600"/>
                    <a:gd name="T10" fmla="*/ 0 h 41382"/>
                    <a:gd name="T11" fmla="*/ 21600 w 21600"/>
                    <a:gd name="T12" fmla="*/ 41382 h 41382"/>
                  </a:gdLst>
                  <a:ahLst/>
                  <a:cxnLst>
                    <a:cxn ang="T6">
                      <a:pos x="T0" y="T1"/>
                    </a:cxn>
                    <a:cxn ang="T7">
                      <a:pos x="T2" y="T3"/>
                    </a:cxn>
                    <a:cxn ang="T8">
                      <a:pos x="T4" y="T5"/>
                    </a:cxn>
                  </a:cxnLst>
                  <a:rect l="T9" t="T10" r="T11" b="T12"/>
                  <a:pathLst>
                    <a:path w="21600" h="41382" fill="none" extrusionOk="0">
                      <a:moveTo>
                        <a:pt x="13091" y="41381"/>
                      </a:moveTo>
                      <a:cubicBezTo>
                        <a:pt x="5149" y="37977"/>
                        <a:pt x="0" y="30168"/>
                        <a:pt x="0" y="21528"/>
                      </a:cubicBezTo>
                      <a:cubicBezTo>
                        <a:pt x="-1" y="10281"/>
                        <a:pt x="8629" y="916"/>
                        <a:pt x="19838" y="-1"/>
                      </a:cubicBezTo>
                    </a:path>
                    <a:path w="21600" h="41382" stroke="0" extrusionOk="0">
                      <a:moveTo>
                        <a:pt x="13091" y="41381"/>
                      </a:moveTo>
                      <a:cubicBezTo>
                        <a:pt x="5149" y="37977"/>
                        <a:pt x="0" y="30168"/>
                        <a:pt x="0" y="21528"/>
                      </a:cubicBezTo>
                      <a:cubicBezTo>
                        <a:pt x="-1" y="10281"/>
                        <a:pt x="8629" y="916"/>
                        <a:pt x="19838" y="-1"/>
                      </a:cubicBezTo>
                      <a:lnTo>
                        <a:pt x="21600" y="21528"/>
                      </a:lnTo>
                      <a:lnTo>
                        <a:pt x="13091" y="4138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63" name="Arc 176"/>
                <p:cNvSpPr>
                  <a:spLocks/>
                </p:cNvSpPr>
                <p:nvPr/>
              </p:nvSpPr>
              <p:spPr bwMode="auto">
                <a:xfrm>
                  <a:off x="821" y="2025"/>
                  <a:ext cx="9" cy="15"/>
                </a:xfrm>
                <a:custGeom>
                  <a:avLst/>
                  <a:gdLst>
                    <a:gd name="T0" fmla="*/ 0 w 21600"/>
                    <a:gd name="T1" fmla="*/ 0 h 41421"/>
                    <a:gd name="T2" fmla="*/ 0 w 21600"/>
                    <a:gd name="T3" fmla="*/ 0 h 41421"/>
                    <a:gd name="T4" fmla="*/ 0 w 21600"/>
                    <a:gd name="T5" fmla="*/ 0 h 41421"/>
                    <a:gd name="T6" fmla="*/ 0 60000 65536"/>
                    <a:gd name="T7" fmla="*/ 0 60000 65536"/>
                    <a:gd name="T8" fmla="*/ 0 60000 65536"/>
                    <a:gd name="T9" fmla="*/ 0 w 21600"/>
                    <a:gd name="T10" fmla="*/ 0 h 41421"/>
                    <a:gd name="T11" fmla="*/ 21600 w 21600"/>
                    <a:gd name="T12" fmla="*/ 41421 h 41421"/>
                  </a:gdLst>
                  <a:ahLst/>
                  <a:cxnLst>
                    <a:cxn ang="T6">
                      <a:pos x="T0" y="T1"/>
                    </a:cxn>
                    <a:cxn ang="T7">
                      <a:pos x="T2" y="T3"/>
                    </a:cxn>
                    <a:cxn ang="T8">
                      <a:pos x="T4" y="T5"/>
                    </a:cxn>
                  </a:cxnLst>
                  <a:rect l="T9" t="T10" r="T11" b="T12"/>
                  <a:pathLst>
                    <a:path w="21600" h="41421" fill="none" extrusionOk="0">
                      <a:moveTo>
                        <a:pt x="13179" y="41421"/>
                      </a:moveTo>
                      <a:cubicBezTo>
                        <a:pt x="5190" y="38039"/>
                        <a:pt x="0" y="30205"/>
                        <a:pt x="0" y="21530"/>
                      </a:cubicBezTo>
                      <a:cubicBezTo>
                        <a:pt x="-1" y="10275"/>
                        <a:pt x="8641" y="906"/>
                        <a:pt x="19860" y="0"/>
                      </a:cubicBezTo>
                    </a:path>
                    <a:path w="21600" h="41421" stroke="0" extrusionOk="0">
                      <a:moveTo>
                        <a:pt x="13179" y="41421"/>
                      </a:moveTo>
                      <a:cubicBezTo>
                        <a:pt x="5190" y="38039"/>
                        <a:pt x="0" y="30205"/>
                        <a:pt x="0" y="21530"/>
                      </a:cubicBezTo>
                      <a:cubicBezTo>
                        <a:pt x="-1" y="10275"/>
                        <a:pt x="8641" y="906"/>
                        <a:pt x="19860" y="0"/>
                      </a:cubicBezTo>
                      <a:lnTo>
                        <a:pt x="21600" y="21530"/>
                      </a:lnTo>
                      <a:lnTo>
                        <a:pt x="13179" y="41421"/>
                      </a:lnTo>
                      <a:close/>
                    </a:path>
                  </a:pathLst>
                </a:custGeom>
                <a:solidFill>
                  <a:srgbClr val="E7EDED"/>
                </a:solidFill>
                <a:ln w="3175">
                  <a:solidFill>
                    <a:srgbClr val="6C8F93"/>
                  </a:solidFill>
                  <a:round/>
                  <a:headEnd/>
                  <a:tailEnd/>
                </a:ln>
              </p:spPr>
              <p:txBody>
                <a:bodyPr/>
                <a:lstStyle/>
                <a:p>
                  <a:endParaRPr lang="en-US" sz="499"/>
                </a:p>
              </p:txBody>
            </p:sp>
            <p:sp>
              <p:nvSpPr>
                <p:cNvPr id="25764" name="Arc 177"/>
                <p:cNvSpPr>
                  <a:spLocks/>
                </p:cNvSpPr>
                <p:nvPr/>
              </p:nvSpPr>
              <p:spPr bwMode="auto">
                <a:xfrm>
                  <a:off x="849" y="2048"/>
                  <a:ext cx="42" cy="12"/>
                </a:xfrm>
                <a:custGeom>
                  <a:avLst/>
                  <a:gdLst>
                    <a:gd name="T0" fmla="*/ 0 w 39208"/>
                    <a:gd name="T1" fmla="*/ 0 h 21600"/>
                    <a:gd name="T2" fmla="*/ 0 w 39208"/>
                    <a:gd name="T3" fmla="*/ 0 h 21600"/>
                    <a:gd name="T4" fmla="*/ 0 w 39208"/>
                    <a:gd name="T5" fmla="*/ 0 h 21600"/>
                    <a:gd name="T6" fmla="*/ 0 60000 65536"/>
                    <a:gd name="T7" fmla="*/ 0 60000 65536"/>
                    <a:gd name="T8" fmla="*/ 0 60000 65536"/>
                    <a:gd name="T9" fmla="*/ 0 w 39208"/>
                    <a:gd name="T10" fmla="*/ 0 h 21600"/>
                    <a:gd name="T11" fmla="*/ 39208 w 39208"/>
                    <a:gd name="T12" fmla="*/ 21600 h 21600"/>
                  </a:gdLst>
                  <a:ahLst/>
                  <a:cxnLst>
                    <a:cxn ang="T6">
                      <a:pos x="T0" y="T1"/>
                    </a:cxn>
                    <a:cxn ang="T7">
                      <a:pos x="T2" y="T3"/>
                    </a:cxn>
                    <a:cxn ang="T8">
                      <a:pos x="T4" y="T5"/>
                    </a:cxn>
                  </a:cxnLst>
                  <a:rect l="T9" t="T10" r="T11" b="T12"/>
                  <a:pathLst>
                    <a:path w="39208" h="21600" fill="none" extrusionOk="0">
                      <a:moveTo>
                        <a:pt x="39208" y="11629"/>
                      </a:moveTo>
                      <a:cubicBezTo>
                        <a:pt x="35239" y="17840"/>
                        <a:pt x="28377" y="21599"/>
                        <a:pt x="21006" y="21600"/>
                      </a:cubicBezTo>
                      <a:cubicBezTo>
                        <a:pt x="11015" y="21600"/>
                        <a:pt x="2328" y="14748"/>
                        <a:pt x="0" y="5032"/>
                      </a:cubicBezTo>
                    </a:path>
                    <a:path w="39208" h="21600" stroke="0" extrusionOk="0">
                      <a:moveTo>
                        <a:pt x="39208" y="11629"/>
                      </a:moveTo>
                      <a:cubicBezTo>
                        <a:pt x="35239" y="17840"/>
                        <a:pt x="28377" y="21599"/>
                        <a:pt x="21006" y="21600"/>
                      </a:cubicBezTo>
                      <a:cubicBezTo>
                        <a:pt x="11015" y="21600"/>
                        <a:pt x="2328" y="14748"/>
                        <a:pt x="0" y="5032"/>
                      </a:cubicBezTo>
                      <a:lnTo>
                        <a:pt x="21006" y="0"/>
                      </a:lnTo>
                      <a:lnTo>
                        <a:pt x="39208" y="1162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65" name="Arc 178"/>
                <p:cNvSpPr>
                  <a:spLocks/>
                </p:cNvSpPr>
                <p:nvPr/>
              </p:nvSpPr>
              <p:spPr bwMode="auto">
                <a:xfrm>
                  <a:off x="850" y="2048"/>
                  <a:ext cx="40" cy="11"/>
                </a:xfrm>
                <a:custGeom>
                  <a:avLst/>
                  <a:gdLst>
                    <a:gd name="T0" fmla="*/ 0 w 38927"/>
                    <a:gd name="T1" fmla="*/ 0 h 21600"/>
                    <a:gd name="T2" fmla="*/ 0 w 38927"/>
                    <a:gd name="T3" fmla="*/ 0 h 21600"/>
                    <a:gd name="T4" fmla="*/ 0 w 38927"/>
                    <a:gd name="T5" fmla="*/ 0 h 21600"/>
                    <a:gd name="T6" fmla="*/ 0 60000 65536"/>
                    <a:gd name="T7" fmla="*/ 0 60000 65536"/>
                    <a:gd name="T8" fmla="*/ 0 60000 65536"/>
                    <a:gd name="T9" fmla="*/ 0 w 38927"/>
                    <a:gd name="T10" fmla="*/ 0 h 21600"/>
                    <a:gd name="T11" fmla="*/ 38927 w 38927"/>
                    <a:gd name="T12" fmla="*/ 21600 h 21600"/>
                  </a:gdLst>
                  <a:ahLst/>
                  <a:cxnLst>
                    <a:cxn ang="T6">
                      <a:pos x="T0" y="T1"/>
                    </a:cxn>
                    <a:cxn ang="T7">
                      <a:pos x="T2" y="T3"/>
                    </a:cxn>
                    <a:cxn ang="T8">
                      <a:pos x="T4" y="T5"/>
                    </a:cxn>
                  </a:cxnLst>
                  <a:rect l="T9" t="T10" r="T11" b="T12"/>
                  <a:pathLst>
                    <a:path w="38927" h="21600" fill="none" extrusionOk="0">
                      <a:moveTo>
                        <a:pt x="38926" y="11981"/>
                      </a:moveTo>
                      <a:cubicBezTo>
                        <a:pt x="34920" y="17990"/>
                        <a:pt x="28176" y="21599"/>
                        <a:pt x="20955" y="21600"/>
                      </a:cubicBezTo>
                      <a:cubicBezTo>
                        <a:pt x="11043" y="21600"/>
                        <a:pt x="2403" y="14854"/>
                        <a:pt x="-1" y="5239"/>
                      </a:cubicBezTo>
                    </a:path>
                    <a:path w="38927" h="21600" stroke="0" extrusionOk="0">
                      <a:moveTo>
                        <a:pt x="38926" y="11981"/>
                      </a:moveTo>
                      <a:cubicBezTo>
                        <a:pt x="34920" y="17990"/>
                        <a:pt x="28176" y="21599"/>
                        <a:pt x="20955" y="21600"/>
                      </a:cubicBezTo>
                      <a:cubicBezTo>
                        <a:pt x="11043" y="21600"/>
                        <a:pt x="2403" y="14854"/>
                        <a:pt x="-1" y="5239"/>
                      </a:cubicBezTo>
                      <a:lnTo>
                        <a:pt x="20955" y="0"/>
                      </a:lnTo>
                      <a:lnTo>
                        <a:pt x="38926" y="11981"/>
                      </a:lnTo>
                      <a:close/>
                    </a:path>
                  </a:pathLst>
                </a:custGeom>
                <a:solidFill>
                  <a:srgbClr val="E7EDED"/>
                </a:solidFill>
                <a:ln w="3175">
                  <a:solidFill>
                    <a:srgbClr val="6C8F93"/>
                  </a:solidFill>
                  <a:round/>
                  <a:headEnd/>
                  <a:tailEnd/>
                </a:ln>
              </p:spPr>
              <p:txBody>
                <a:bodyPr/>
                <a:lstStyle/>
                <a:p>
                  <a:endParaRPr lang="en-US" sz="499"/>
                </a:p>
              </p:txBody>
            </p:sp>
          </p:grpSp>
        </p:grpSp>
      </p:grpSp>
      <p:grpSp>
        <p:nvGrpSpPr>
          <p:cNvPr id="25606" name="Group 356"/>
          <p:cNvGrpSpPr>
            <a:grpSpLocks/>
          </p:cNvGrpSpPr>
          <p:nvPr/>
        </p:nvGrpSpPr>
        <p:grpSpPr bwMode="auto">
          <a:xfrm>
            <a:off x="2136523" y="2473508"/>
            <a:ext cx="1800067" cy="1622595"/>
            <a:chOff x="1358" y="1894"/>
            <a:chExt cx="2981" cy="1793"/>
          </a:xfrm>
        </p:grpSpPr>
        <p:sp>
          <p:nvSpPr>
            <p:cNvPr id="25730" name="Oval 357"/>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1" name="Oval 358"/>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2" name="Oval 359"/>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3" name="Oval 360"/>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4" name="Oval 361"/>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5" name="Oval 362"/>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6" name="Oval 363"/>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7" name="Oval 364"/>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8" name="Oval 365"/>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607" name="Group 366"/>
          <p:cNvGrpSpPr>
            <a:grpSpLocks/>
          </p:cNvGrpSpPr>
          <p:nvPr/>
        </p:nvGrpSpPr>
        <p:grpSpPr bwMode="auto">
          <a:xfrm>
            <a:off x="3863700" y="2566997"/>
            <a:ext cx="2410124" cy="1678055"/>
            <a:chOff x="1358" y="1894"/>
            <a:chExt cx="2981" cy="1793"/>
          </a:xfrm>
        </p:grpSpPr>
        <p:sp>
          <p:nvSpPr>
            <p:cNvPr id="25721" name="Oval 367"/>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2" name="Oval 368"/>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3" name="Oval 369"/>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4" name="Oval 370"/>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5" name="Oval 371"/>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6" name="Oval 372"/>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7" name="Oval 373"/>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8" name="Oval 374"/>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9" name="Oval 375"/>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608" name="Group 376"/>
          <p:cNvGrpSpPr>
            <a:grpSpLocks/>
          </p:cNvGrpSpPr>
          <p:nvPr/>
        </p:nvGrpSpPr>
        <p:grpSpPr bwMode="auto">
          <a:xfrm>
            <a:off x="3896975" y="2597104"/>
            <a:ext cx="2389525" cy="1706577"/>
            <a:chOff x="1358" y="1886"/>
            <a:chExt cx="2989" cy="1810"/>
          </a:xfrm>
        </p:grpSpPr>
        <p:sp>
          <p:nvSpPr>
            <p:cNvPr id="25705" name="Arc 377"/>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lnTo>
                    <a:pt x="0" y="15316"/>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6" name="Arc 378"/>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lnTo>
                    <a:pt x="-1" y="15268"/>
                  </a:lnTo>
                  <a:close/>
                </a:path>
              </a:pathLst>
            </a:custGeom>
            <a:solidFill>
              <a:srgbClr val="B6C7C9"/>
            </a:solidFill>
            <a:ln w="22225">
              <a:solidFill>
                <a:srgbClr val="6C8F93"/>
              </a:solidFill>
              <a:round/>
              <a:headEnd/>
              <a:tailEnd/>
            </a:ln>
          </p:spPr>
          <p:txBody>
            <a:bodyPr/>
            <a:lstStyle/>
            <a:p>
              <a:endParaRPr lang="en-US" sz="499"/>
            </a:p>
          </p:txBody>
        </p:sp>
        <p:sp>
          <p:nvSpPr>
            <p:cNvPr id="25707" name="Arc 379"/>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lnTo>
                    <a:pt x="392" y="256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8" name="Arc 380"/>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lnTo>
                    <a:pt x="395" y="25717"/>
                  </a:lnTo>
                  <a:close/>
                </a:path>
              </a:pathLst>
            </a:custGeom>
            <a:solidFill>
              <a:srgbClr val="B6C7C9"/>
            </a:solidFill>
            <a:ln w="22225">
              <a:solidFill>
                <a:srgbClr val="6C8F93"/>
              </a:solidFill>
              <a:round/>
              <a:headEnd/>
              <a:tailEnd/>
            </a:ln>
          </p:spPr>
          <p:txBody>
            <a:bodyPr/>
            <a:lstStyle/>
            <a:p>
              <a:endParaRPr lang="en-US" sz="499"/>
            </a:p>
          </p:txBody>
        </p:sp>
        <p:sp>
          <p:nvSpPr>
            <p:cNvPr id="25709" name="Arc 381"/>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lnTo>
                    <a:pt x="32096" y="1926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0" name="Arc 382"/>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lnTo>
                    <a:pt x="32038" y="19295"/>
                  </a:lnTo>
                  <a:close/>
                </a:path>
              </a:pathLst>
            </a:custGeom>
            <a:solidFill>
              <a:srgbClr val="B6C7C9"/>
            </a:solidFill>
            <a:ln w="22225">
              <a:solidFill>
                <a:srgbClr val="6C8F93"/>
              </a:solidFill>
              <a:round/>
              <a:headEnd/>
              <a:tailEnd/>
            </a:ln>
          </p:spPr>
          <p:txBody>
            <a:bodyPr/>
            <a:lstStyle/>
            <a:p>
              <a:endParaRPr lang="en-US" sz="499"/>
            </a:p>
          </p:txBody>
        </p:sp>
        <p:sp>
          <p:nvSpPr>
            <p:cNvPr id="25711" name="Arc 383"/>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lnTo>
                    <a:pt x="-1" y="46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2" name="Arc 384"/>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lnTo>
                    <a:pt x="-1" y="458"/>
                  </a:lnTo>
                  <a:close/>
                </a:path>
              </a:pathLst>
            </a:custGeom>
            <a:solidFill>
              <a:srgbClr val="B6C7C9"/>
            </a:solidFill>
            <a:ln w="22225">
              <a:solidFill>
                <a:srgbClr val="6C8F93"/>
              </a:solidFill>
              <a:round/>
              <a:headEnd/>
              <a:tailEnd/>
            </a:ln>
          </p:spPr>
          <p:txBody>
            <a:bodyPr/>
            <a:lstStyle/>
            <a:p>
              <a:endParaRPr lang="en-US" sz="499"/>
            </a:p>
          </p:txBody>
        </p:sp>
        <p:sp>
          <p:nvSpPr>
            <p:cNvPr id="25713" name="Arc 385"/>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lnTo>
                    <a:pt x="13583"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4" name="Arc 386"/>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lnTo>
                    <a:pt x="13504" y="0"/>
                  </a:lnTo>
                  <a:close/>
                </a:path>
              </a:pathLst>
            </a:custGeom>
            <a:solidFill>
              <a:srgbClr val="B6C7C9"/>
            </a:solidFill>
            <a:ln w="22225">
              <a:solidFill>
                <a:srgbClr val="6C8F93"/>
              </a:solidFill>
              <a:round/>
              <a:headEnd/>
              <a:tailEnd/>
            </a:ln>
          </p:spPr>
          <p:txBody>
            <a:bodyPr/>
            <a:lstStyle/>
            <a:p>
              <a:endParaRPr lang="en-US" sz="499"/>
            </a:p>
          </p:txBody>
        </p:sp>
        <p:sp>
          <p:nvSpPr>
            <p:cNvPr id="25715" name="Arc 387"/>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lnTo>
                    <a:pt x="2792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6" name="Arc 388"/>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lnTo>
                    <a:pt x="27925" y="0"/>
                  </a:lnTo>
                  <a:close/>
                </a:path>
              </a:pathLst>
            </a:custGeom>
            <a:solidFill>
              <a:srgbClr val="B6C7C9"/>
            </a:solidFill>
            <a:ln w="22225">
              <a:solidFill>
                <a:srgbClr val="6C8F93"/>
              </a:solidFill>
              <a:round/>
              <a:headEnd/>
              <a:tailEnd/>
            </a:ln>
          </p:spPr>
          <p:txBody>
            <a:bodyPr/>
            <a:lstStyle/>
            <a:p>
              <a:endParaRPr lang="en-US" sz="499"/>
            </a:p>
          </p:txBody>
        </p:sp>
        <p:sp>
          <p:nvSpPr>
            <p:cNvPr id="25717" name="Arc 389"/>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lnTo>
                    <a:pt x="12844" y="412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8" name="Arc 390"/>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lnTo>
                    <a:pt x="12867" y="41306"/>
                  </a:lnTo>
                  <a:close/>
                </a:path>
              </a:pathLst>
            </a:custGeom>
            <a:solidFill>
              <a:srgbClr val="B6C7C9"/>
            </a:solidFill>
            <a:ln w="22225">
              <a:solidFill>
                <a:srgbClr val="6C8F93"/>
              </a:solidFill>
              <a:round/>
              <a:headEnd/>
              <a:tailEnd/>
            </a:ln>
          </p:spPr>
          <p:txBody>
            <a:bodyPr/>
            <a:lstStyle/>
            <a:p>
              <a:endParaRPr lang="en-US" sz="499"/>
            </a:p>
          </p:txBody>
        </p:sp>
        <p:sp>
          <p:nvSpPr>
            <p:cNvPr id="25719" name="Arc 391"/>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lnTo>
                    <a:pt x="39224" y="12019"/>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20" name="Arc 392"/>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lnTo>
                    <a:pt x="39161" y="12103"/>
                  </a:lnTo>
                  <a:close/>
                </a:path>
              </a:pathLst>
            </a:custGeom>
            <a:solidFill>
              <a:srgbClr val="B6C7C9"/>
            </a:solidFill>
            <a:ln w="22225">
              <a:solidFill>
                <a:srgbClr val="6C8F93"/>
              </a:solidFill>
              <a:round/>
              <a:headEnd/>
              <a:tailEnd/>
            </a:ln>
          </p:spPr>
          <p:txBody>
            <a:bodyPr/>
            <a:lstStyle/>
            <a:p>
              <a:endParaRPr lang="en-US" sz="499"/>
            </a:p>
          </p:txBody>
        </p:sp>
      </p:grpSp>
      <p:grpSp>
        <p:nvGrpSpPr>
          <p:cNvPr id="25609" name="Group 393"/>
          <p:cNvGrpSpPr>
            <a:grpSpLocks/>
          </p:cNvGrpSpPr>
          <p:nvPr/>
        </p:nvGrpSpPr>
        <p:grpSpPr bwMode="auto">
          <a:xfrm>
            <a:off x="2136523" y="2473508"/>
            <a:ext cx="1800067" cy="1651117"/>
            <a:chOff x="1358" y="1886"/>
            <a:chExt cx="2989" cy="1810"/>
          </a:xfrm>
        </p:grpSpPr>
        <p:sp>
          <p:nvSpPr>
            <p:cNvPr id="25689" name="Arc 394"/>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lnTo>
                    <a:pt x="0" y="15316"/>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0" name="Arc 395"/>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lnTo>
                    <a:pt x="-1" y="15268"/>
                  </a:lnTo>
                  <a:close/>
                </a:path>
              </a:pathLst>
            </a:custGeom>
            <a:solidFill>
              <a:srgbClr val="B6C7C9"/>
            </a:solidFill>
            <a:ln w="22225">
              <a:solidFill>
                <a:srgbClr val="6C8F93"/>
              </a:solidFill>
              <a:round/>
              <a:headEnd/>
              <a:tailEnd/>
            </a:ln>
          </p:spPr>
          <p:txBody>
            <a:bodyPr/>
            <a:lstStyle/>
            <a:p>
              <a:endParaRPr lang="en-US" sz="499"/>
            </a:p>
          </p:txBody>
        </p:sp>
        <p:sp>
          <p:nvSpPr>
            <p:cNvPr id="25691" name="Arc 396"/>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lnTo>
                    <a:pt x="392" y="256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2" name="Arc 397"/>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lnTo>
                    <a:pt x="395" y="25717"/>
                  </a:lnTo>
                  <a:close/>
                </a:path>
              </a:pathLst>
            </a:custGeom>
            <a:solidFill>
              <a:srgbClr val="B6C7C9"/>
            </a:solidFill>
            <a:ln w="22225">
              <a:solidFill>
                <a:srgbClr val="6C8F93"/>
              </a:solidFill>
              <a:round/>
              <a:headEnd/>
              <a:tailEnd/>
            </a:ln>
          </p:spPr>
          <p:txBody>
            <a:bodyPr/>
            <a:lstStyle/>
            <a:p>
              <a:endParaRPr lang="en-US" sz="499"/>
            </a:p>
          </p:txBody>
        </p:sp>
        <p:sp>
          <p:nvSpPr>
            <p:cNvPr id="25693" name="Arc 398"/>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lnTo>
                    <a:pt x="32096" y="1926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4" name="Arc 399"/>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lnTo>
                    <a:pt x="32038" y="19295"/>
                  </a:lnTo>
                  <a:close/>
                </a:path>
              </a:pathLst>
            </a:custGeom>
            <a:solidFill>
              <a:srgbClr val="B6C7C9"/>
            </a:solidFill>
            <a:ln w="22225">
              <a:solidFill>
                <a:srgbClr val="6C8F93"/>
              </a:solidFill>
              <a:round/>
              <a:headEnd/>
              <a:tailEnd/>
            </a:ln>
          </p:spPr>
          <p:txBody>
            <a:bodyPr/>
            <a:lstStyle/>
            <a:p>
              <a:endParaRPr lang="en-US" sz="499"/>
            </a:p>
          </p:txBody>
        </p:sp>
        <p:sp>
          <p:nvSpPr>
            <p:cNvPr id="25695" name="Arc 400"/>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lnTo>
                    <a:pt x="-1" y="46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6" name="Arc 401"/>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lnTo>
                    <a:pt x="-1" y="458"/>
                  </a:lnTo>
                  <a:close/>
                </a:path>
              </a:pathLst>
            </a:custGeom>
            <a:solidFill>
              <a:srgbClr val="B6C7C9"/>
            </a:solidFill>
            <a:ln w="22225">
              <a:solidFill>
                <a:srgbClr val="6C8F93"/>
              </a:solidFill>
              <a:round/>
              <a:headEnd/>
              <a:tailEnd/>
            </a:ln>
          </p:spPr>
          <p:txBody>
            <a:bodyPr/>
            <a:lstStyle/>
            <a:p>
              <a:endParaRPr lang="en-US" sz="499"/>
            </a:p>
          </p:txBody>
        </p:sp>
        <p:sp>
          <p:nvSpPr>
            <p:cNvPr id="25697" name="Arc 402"/>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lnTo>
                    <a:pt x="13583"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8" name="Arc 403"/>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lnTo>
                    <a:pt x="13504" y="0"/>
                  </a:lnTo>
                  <a:close/>
                </a:path>
              </a:pathLst>
            </a:custGeom>
            <a:solidFill>
              <a:srgbClr val="B6C7C9"/>
            </a:solidFill>
            <a:ln w="22225">
              <a:solidFill>
                <a:srgbClr val="6C8F93"/>
              </a:solidFill>
              <a:round/>
              <a:headEnd/>
              <a:tailEnd/>
            </a:ln>
          </p:spPr>
          <p:txBody>
            <a:bodyPr/>
            <a:lstStyle/>
            <a:p>
              <a:endParaRPr lang="en-US" sz="499"/>
            </a:p>
          </p:txBody>
        </p:sp>
        <p:sp>
          <p:nvSpPr>
            <p:cNvPr id="25699" name="Arc 404"/>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lnTo>
                    <a:pt x="2792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0" name="Arc 405"/>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lnTo>
                    <a:pt x="27925" y="0"/>
                  </a:lnTo>
                  <a:close/>
                </a:path>
              </a:pathLst>
            </a:custGeom>
            <a:solidFill>
              <a:srgbClr val="B6C7C9"/>
            </a:solidFill>
            <a:ln w="22225">
              <a:solidFill>
                <a:srgbClr val="6C8F93"/>
              </a:solidFill>
              <a:round/>
              <a:headEnd/>
              <a:tailEnd/>
            </a:ln>
          </p:spPr>
          <p:txBody>
            <a:bodyPr/>
            <a:lstStyle/>
            <a:p>
              <a:endParaRPr lang="en-US" sz="499"/>
            </a:p>
          </p:txBody>
        </p:sp>
        <p:sp>
          <p:nvSpPr>
            <p:cNvPr id="25701" name="Arc 406"/>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lnTo>
                    <a:pt x="12844" y="412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2" name="Arc 407"/>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lnTo>
                    <a:pt x="12867" y="41306"/>
                  </a:lnTo>
                  <a:close/>
                </a:path>
              </a:pathLst>
            </a:custGeom>
            <a:solidFill>
              <a:srgbClr val="B6C7C9"/>
            </a:solidFill>
            <a:ln w="22225">
              <a:solidFill>
                <a:srgbClr val="6C8F93"/>
              </a:solidFill>
              <a:round/>
              <a:headEnd/>
              <a:tailEnd/>
            </a:ln>
          </p:spPr>
          <p:txBody>
            <a:bodyPr/>
            <a:lstStyle/>
            <a:p>
              <a:endParaRPr lang="en-US" sz="499"/>
            </a:p>
          </p:txBody>
        </p:sp>
        <p:sp>
          <p:nvSpPr>
            <p:cNvPr id="25703" name="Arc 408"/>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lnTo>
                    <a:pt x="39224" y="12019"/>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4" name="Arc 409"/>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lnTo>
                    <a:pt x="39161" y="12103"/>
                  </a:lnTo>
                  <a:close/>
                </a:path>
              </a:pathLst>
            </a:custGeom>
            <a:solidFill>
              <a:srgbClr val="B6C7C9"/>
            </a:solidFill>
            <a:ln w="22225">
              <a:solidFill>
                <a:srgbClr val="6C8F93"/>
              </a:solidFill>
              <a:round/>
              <a:headEnd/>
              <a:tailEnd/>
            </a:ln>
          </p:spPr>
          <p:txBody>
            <a:bodyPr/>
            <a:lstStyle/>
            <a:p>
              <a:endParaRPr lang="en-US" sz="499"/>
            </a:p>
          </p:txBody>
        </p:sp>
      </p:grpSp>
      <p:sp>
        <p:nvSpPr>
          <p:cNvPr id="66970" name="Line 410"/>
          <p:cNvSpPr>
            <a:spLocks noChangeShapeType="1"/>
          </p:cNvSpPr>
          <p:nvPr/>
        </p:nvSpPr>
        <p:spPr bwMode="auto">
          <a:xfrm>
            <a:off x="2448682" y="2747637"/>
            <a:ext cx="280469" cy="49597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1" name="Line 411"/>
          <p:cNvSpPr>
            <a:spLocks noChangeShapeType="1"/>
          </p:cNvSpPr>
          <p:nvPr/>
        </p:nvSpPr>
        <p:spPr bwMode="auto">
          <a:xfrm flipH="1">
            <a:off x="2775103" y="3023352"/>
            <a:ext cx="608473" cy="22025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2" name="Line 412"/>
          <p:cNvSpPr>
            <a:spLocks noChangeShapeType="1"/>
          </p:cNvSpPr>
          <p:nvPr/>
        </p:nvSpPr>
        <p:spPr bwMode="auto">
          <a:xfrm flipH="1" flipV="1">
            <a:off x="2729151" y="3299066"/>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3" name="Line 413"/>
          <p:cNvSpPr>
            <a:spLocks noChangeShapeType="1"/>
          </p:cNvSpPr>
          <p:nvPr/>
        </p:nvSpPr>
        <p:spPr bwMode="auto">
          <a:xfrm flipH="1" flipV="1">
            <a:off x="3429529" y="3023351"/>
            <a:ext cx="510230" cy="153703"/>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4" name="Line 414"/>
          <p:cNvSpPr>
            <a:spLocks noChangeShapeType="1"/>
          </p:cNvSpPr>
          <p:nvPr/>
        </p:nvSpPr>
        <p:spPr bwMode="auto">
          <a:xfrm flipH="1">
            <a:off x="3149060" y="3253114"/>
            <a:ext cx="790699" cy="43100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5" name="Line 415"/>
          <p:cNvSpPr>
            <a:spLocks noChangeShapeType="1"/>
          </p:cNvSpPr>
          <p:nvPr/>
        </p:nvSpPr>
        <p:spPr bwMode="auto">
          <a:xfrm flipH="1">
            <a:off x="4112476" y="2952046"/>
            <a:ext cx="1028384" cy="11250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6" name="Line 416"/>
          <p:cNvSpPr>
            <a:spLocks noChangeShapeType="1"/>
          </p:cNvSpPr>
          <p:nvPr/>
        </p:nvSpPr>
        <p:spPr bwMode="auto">
          <a:xfrm flipH="1" flipV="1">
            <a:off x="4158429" y="3064550"/>
            <a:ext cx="373957" cy="66076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7" name="Line 417"/>
          <p:cNvSpPr>
            <a:spLocks noChangeShapeType="1"/>
          </p:cNvSpPr>
          <p:nvPr/>
        </p:nvSpPr>
        <p:spPr bwMode="auto">
          <a:xfrm flipH="1" flipV="1">
            <a:off x="4158429" y="3007505"/>
            <a:ext cx="562520" cy="32959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8" name="Line 418"/>
          <p:cNvSpPr>
            <a:spLocks noChangeShapeType="1"/>
          </p:cNvSpPr>
          <p:nvPr/>
        </p:nvSpPr>
        <p:spPr bwMode="auto">
          <a:xfrm flipH="1" flipV="1">
            <a:off x="4720949" y="3337096"/>
            <a:ext cx="1121872" cy="5546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9" name="Line 419"/>
          <p:cNvSpPr>
            <a:spLocks noChangeShapeType="1"/>
          </p:cNvSpPr>
          <p:nvPr/>
        </p:nvSpPr>
        <p:spPr bwMode="auto">
          <a:xfrm flipH="1" flipV="1">
            <a:off x="5186812" y="2952047"/>
            <a:ext cx="514984" cy="16637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0" name="Line 420"/>
          <p:cNvSpPr>
            <a:spLocks noChangeShapeType="1"/>
          </p:cNvSpPr>
          <p:nvPr/>
        </p:nvSpPr>
        <p:spPr bwMode="auto">
          <a:xfrm flipH="1">
            <a:off x="4532387" y="3779190"/>
            <a:ext cx="1028383" cy="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1" name="Line 421"/>
          <p:cNvSpPr>
            <a:spLocks noChangeShapeType="1"/>
          </p:cNvSpPr>
          <p:nvPr/>
        </p:nvSpPr>
        <p:spPr bwMode="auto">
          <a:xfrm flipV="1">
            <a:off x="5608306" y="3392555"/>
            <a:ext cx="280469" cy="38663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2" name="Line 422"/>
          <p:cNvSpPr>
            <a:spLocks noChangeShapeType="1"/>
          </p:cNvSpPr>
          <p:nvPr/>
        </p:nvSpPr>
        <p:spPr bwMode="auto">
          <a:xfrm flipH="1" flipV="1">
            <a:off x="5747748" y="3118425"/>
            <a:ext cx="141027" cy="27413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3" name="Line 423"/>
          <p:cNvSpPr>
            <a:spLocks noChangeShapeType="1"/>
          </p:cNvSpPr>
          <p:nvPr/>
        </p:nvSpPr>
        <p:spPr bwMode="auto">
          <a:xfrm flipH="1">
            <a:off x="5692288" y="3633410"/>
            <a:ext cx="456355" cy="22976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24" name="Picture 42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3674" y="2636718"/>
            <a:ext cx="364450" cy="26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6985" name="Line 425"/>
          <p:cNvSpPr>
            <a:spLocks noChangeShapeType="1"/>
          </p:cNvSpPr>
          <p:nvPr/>
        </p:nvSpPr>
        <p:spPr bwMode="auto">
          <a:xfrm flipV="1">
            <a:off x="2120678" y="3299066"/>
            <a:ext cx="608473"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26" name="Picture 4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757" y="3165962"/>
            <a:ext cx="364450"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27" name="Picture 42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6105" y="2926694"/>
            <a:ext cx="364450"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28" name="Picture 42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2081" y="3641332"/>
            <a:ext cx="367619"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29" name="Picture 42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9176" y="3674609"/>
            <a:ext cx="392972"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0" name="Picture 4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6434" y="3227761"/>
            <a:ext cx="391388" cy="2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1" name="Picture 43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8914" y="2855388"/>
            <a:ext cx="391388"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2" name="Picture 43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5802" y="3002752"/>
            <a:ext cx="392972" cy="2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3" name="Picture 43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0515" y="3718976"/>
            <a:ext cx="392972" cy="26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4" name="Picture 43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4152" y="3314911"/>
            <a:ext cx="391388"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35" name="Text Box 435"/>
          <p:cNvSpPr txBox="1">
            <a:spLocks noChangeArrowheads="1"/>
          </p:cNvSpPr>
          <p:nvPr/>
        </p:nvSpPr>
        <p:spPr bwMode="auto">
          <a:xfrm>
            <a:off x="4473757" y="2250083"/>
            <a:ext cx="1467308" cy="33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388" tIns="45696" rIns="91388" bIns="45696">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597">
                <a:latin typeface="Arial" charset="0"/>
              </a:rPr>
              <a:t>Backbone</a:t>
            </a:r>
            <a:r>
              <a:rPr lang="en-US" altLang="zh-CN" sz="1597">
                <a:latin typeface="Arial" charset="0"/>
                <a:ea typeface="宋体" charset="-122"/>
              </a:rPr>
              <a:t> ISP</a:t>
            </a:r>
            <a:endParaRPr lang="en-US" altLang="x-none" sz="1597">
              <a:latin typeface="Arial" charset="0"/>
            </a:endParaRPr>
          </a:p>
        </p:txBody>
      </p:sp>
      <p:sp>
        <p:nvSpPr>
          <p:cNvPr id="25636" name="Text Box 436"/>
          <p:cNvSpPr txBox="1">
            <a:spLocks noChangeArrowheads="1"/>
          </p:cNvSpPr>
          <p:nvPr/>
        </p:nvSpPr>
        <p:spPr bwMode="auto">
          <a:xfrm>
            <a:off x="2938314" y="2126487"/>
            <a:ext cx="470615" cy="30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388" tIns="45696" rIns="91388" bIns="45696">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397">
                <a:latin typeface="Arial" charset="0"/>
              </a:rPr>
              <a:t>ISP</a:t>
            </a:r>
          </a:p>
        </p:txBody>
      </p:sp>
      <p:pic>
        <p:nvPicPr>
          <p:cNvPr id="25637" name="Picture 4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3700" y="3024936"/>
            <a:ext cx="364450" cy="2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5638" name="Group 439"/>
          <p:cNvGrpSpPr>
            <a:grpSpLocks/>
          </p:cNvGrpSpPr>
          <p:nvPr/>
        </p:nvGrpSpPr>
        <p:grpSpPr bwMode="auto">
          <a:xfrm>
            <a:off x="6300761" y="2490937"/>
            <a:ext cx="1800067" cy="1624180"/>
            <a:chOff x="1358" y="1894"/>
            <a:chExt cx="2981" cy="1793"/>
          </a:xfrm>
        </p:grpSpPr>
        <p:sp>
          <p:nvSpPr>
            <p:cNvPr id="25680" name="Oval 440"/>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1" name="Oval 441"/>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2" name="Oval 442"/>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3" name="Oval 443"/>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4" name="Oval 444"/>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5" name="Oval 445"/>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6" name="Oval 446"/>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7" name="Oval 447"/>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8" name="Oval 448"/>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639" name="Group 449"/>
          <p:cNvGrpSpPr>
            <a:grpSpLocks/>
          </p:cNvGrpSpPr>
          <p:nvPr/>
        </p:nvGrpSpPr>
        <p:grpSpPr bwMode="auto">
          <a:xfrm>
            <a:off x="6300761" y="2490938"/>
            <a:ext cx="1800067" cy="1652702"/>
            <a:chOff x="1358" y="1886"/>
            <a:chExt cx="2989" cy="1810"/>
          </a:xfrm>
        </p:grpSpPr>
        <p:sp>
          <p:nvSpPr>
            <p:cNvPr id="25664" name="Arc 450"/>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lnTo>
                    <a:pt x="0" y="15316"/>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65" name="Arc 451"/>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lnTo>
                    <a:pt x="-1" y="15268"/>
                  </a:lnTo>
                  <a:close/>
                </a:path>
              </a:pathLst>
            </a:custGeom>
            <a:solidFill>
              <a:srgbClr val="B6C7C9"/>
            </a:solidFill>
            <a:ln w="22225">
              <a:solidFill>
                <a:srgbClr val="6C8F93"/>
              </a:solidFill>
              <a:round/>
              <a:headEnd/>
              <a:tailEnd/>
            </a:ln>
          </p:spPr>
          <p:txBody>
            <a:bodyPr/>
            <a:lstStyle/>
            <a:p>
              <a:endParaRPr lang="en-US" sz="499"/>
            </a:p>
          </p:txBody>
        </p:sp>
        <p:sp>
          <p:nvSpPr>
            <p:cNvPr id="25666" name="Arc 452"/>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lnTo>
                    <a:pt x="392" y="256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67" name="Arc 453"/>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lnTo>
                    <a:pt x="395" y="25717"/>
                  </a:lnTo>
                  <a:close/>
                </a:path>
              </a:pathLst>
            </a:custGeom>
            <a:solidFill>
              <a:srgbClr val="B6C7C9"/>
            </a:solidFill>
            <a:ln w="22225">
              <a:solidFill>
                <a:srgbClr val="6C8F93"/>
              </a:solidFill>
              <a:round/>
              <a:headEnd/>
              <a:tailEnd/>
            </a:ln>
          </p:spPr>
          <p:txBody>
            <a:bodyPr/>
            <a:lstStyle/>
            <a:p>
              <a:endParaRPr lang="en-US" sz="499"/>
            </a:p>
          </p:txBody>
        </p:sp>
        <p:sp>
          <p:nvSpPr>
            <p:cNvPr id="25668" name="Arc 454"/>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lnTo>
                    <a:pt x="32096" y="1926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69" name="Arc 455"/>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lnTo>
                    <a:pt x="32038" y="19295"/>
                  </a:lnTo>
                  <a:close/>
                </a:path>
              </a:pathLst>
            </a:custGeom>
            <a:solidFill>
              <a:srgbClr val="B6C7C9"/>
            </a:solidFill>
            <a:ln w="22225">
              <a:solidFill>
                <a:srgbClr val="6C8F93"/>
              </a:solidFill>
              <a:round/>
              <a:headEnd/>
              <a:tailEnd/>
            </a:ln>
          </p:spPr>
          <p:txBody>
            <a:bodyPr/>
            <a:lstStyle/>
            <a:p>
              <a:endParaRPr lang="en-US" sz="499"/>
            </a:p>
          </p:txBody>
        </p:sp>
        <p:sp>
          <p:nvSpPr>
            <p:cNvPr id="25670" name="Arc 456"/>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lnTo>
                    <a:pt x="-1" y="46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1" name="Arc 457"/>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lnTo>
                    <a:pt x="-1" y="458"/>
                  </a:lnTo>
                  <a:close/>
                </a:path>
              </a:pathLst>
            </a:custGeom>
            <a:solidFill>
              <a:srgbClr val="B6C7C9"/>
            </a:solidFill>
            <a:ln w="22225">
              <a:solidFill>
                <a:srgbClr val="6C8F93"/>
              </a:solidFill>
              <a:round/>
              <a:headEnd/>
              <a:tailEnd/>
            </a:ln>
          </p:spPr>
          <p:txBody>
            <a:bodyPr/>
            <a:lstStyle/>
            <a:p>
              <a:endParaRPr lang="en-US" sz="499"/>
            </a:p>
          </p:txBody>
        </p:sp>
        <p:sp>
          <p:nvSpPr>
            <p:cNvPr id="25672" name="Arc 458"/>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lnTo>
                    <a:pt x="13583"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3" name="Arc 459"/>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lnTo>
                    <a:pt x="13504" y="0"/>
                  </a:lnTo>
                  <a:close/>
                </a:path>
              </a:pathLst>
            </a:custGeom>
            <a:solidFill>
              <a:srgbClr val="B6C7C9"/>
            </a:solidFill>
            <a:ln w="22225">
              <a:solidFill>
                <a:srgbClr val="6C8F93"/>
              </a:solidFill>
              <a:round/>
              <a:headEnd/>
              <a:tailEnd/>
            </a:ln>
          </p:spPr>
          <p:txBody>
            <a:bodyPr/>
            <a:lstStyle/>
            <a:p>
              <a:endParaRPr lang="en-US" sz="499"/>
            </a:p>
          </p:txBody>
        </p:sp>
        <p:sp>
          <p:nvSpPr>
            <p:cNvPr id="25674" name="Arc 460"/>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lnTo>
                    <a:pt x="2792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5" name="Arc 461"/>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lnTo>
                    <a:pt x="27925" y="0"/>
                  </a:lnTo>
                  <a:close/>
                </a:path>
              </a:pathLst>
            </a:custGeom>
            <a:solidFill>
              <a:srgbClr val="B6C7C9"/>
            </a:solidFill>
            <a:ln w="22225">
              <a:solidFill>
                <a:srgbClr val="6C8F93"/>
              </a:solidFill>
              <a:round/>
              <a:headEnd/>
              <a:tailEnd/>
            </a:ln>
          </p:spPr>
          <p:txBody>
            <a:bodyPr/>
            <a:lstStyle/>
            <a:p>
              <a:endParaRPr lang="en-US" sz="499"/>
            </a:p>
          </p:txBody>
        </p:sp>
        <p:sp>
          <p:nvSpPr>
            <p:cNvPr id="25676" name="Arc 462"/>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lnTo>
                    <a:pt x="12844" y="412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7" name="Arc 463"/>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lnTo>
                    <a:pt x="12867" y="41306"/>
                  </a:lnTo>
                  <a:close/>
                </a:path>
              </a:pathLst>
            </a:custGeom>
            <a:solidFill>
              <a:srgbClr val="B6C7C9"/>
            </a:solidFill>
            <a:ln w="22225">
              <a:solidFill>
                <a:srgbClr val="6C8F93"/>
              </a:solidFill>
              <a:round/>
              <a:headEnd/>
              <a:tailEnd/>
            </a:ln>
          </p:spPr>
          <p:txBody>
            <a:bodyPr/>
            <a:lstStyle/>
            <a:p>
              <a:endParaRPr lang="en-US" sz="499"/>
            </a:p>
          </p:txBody>
        </p:sp>
        <p:sp>
          <p:nvSpPr>
            <p:cNvPr id="25678" name="Arc 464"/>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lnTo>
                    <a:pt x="39224" y="12019"/>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9" name="Arc 465"/>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lnTo>
                    <a:pt x="39161" y="12103"/>
                  </a:lnTo>
                  <a:close/>
                </a:path>
              </a:pathLst>
            </a:custGeom>
            <a:solidFill>
              <a:srgbClr val="B6C7C9"/>
            </a:solidFill>
            <a:ln w="22225">
              <a:solidFill>
                <a:srgbClr val="6C8F93"/>
              </a:solidFill>
              <a:round/>
              <a:headEnd/>
              <a:tailEnd/>
            </a:ln>
          </p:spPr>
          <p:txBody>
            <a:bodyPr/>
            <a:lstStyle/>
            <a:p>
              <a:endParaRPr lang="en-US" sz="499"/>
            </a:p>
          </p:txBody>
        </p:sp>
      </p:grpSp>
      <p:sp>
        <p:nvSpPr>
          <p:cNvPr id="67026" name="Line 466"/>
          <p:cNvSpPr>
            <a:spLocks noChangeShapeType="1"/>
          </p:cNvSpPr>
          <p:nvPr/>
        </p:nvSpPr>
        <p:spPr bwMode="auto">
          <a:xfrm flipH="1">
            <a:off x="6939342" y="3042366"/>
            <a:ext cx="606889" cy="22183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27" name="Line 467"/>
          <p:cNvSpPr>
            <a:spLocks noChangeShapeType="1"/>
          </p:cNvSpPr>
          <p:nvPr/>
        </p:nvSpPr>
        <p:spPr bwMode="auto">
          <a:xfrm flipH="1" flipV="1">
            <a:off x="6893390" y="3318081"/>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28" name="Line 468"/>
          <p:cNvSpPr>
            <a:spLocks noChangeShapeType="1"/>
          </p:cNvSpPr>
          <p:nvPr/>
        </p:nvSpPr>
        <p:spPr bwMode="auto">
          <a:xfrm flipH="1" flipV="1">
            <a:off x="7593768" y="3042366"/>
            <a:ext cx="419909" cy="77168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29" name="Line 469"/>
          <p:cNvSpPr>
            <a:spLocks noChangeShapeType="1"/>
          </p:cNvSpPr>
          <p:nvPr/>
        </p:nvSpPr>
        <p:spPr bwMode="auto">
          <a:xfrm flipH="1" flipV="1">
            <a:off x="7313299" y="3704714"/>
            <a:ext cx="700378" cy="109336"/>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30" name="Line 470"/>
          <p:cNvSpPr>
            <a:spLocks noChangeShapeType="1"/>
          </p:cNvSpPr>
          <p:nvPr/>
        </p:nvSpPr>
        <p:spPr bwMode="auto">
          <a:xfrm flipV="1">
            <a:off x="6283331" y="3318080"/>
            <a:ext cx="610058"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45" name="Picture 47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7995" y="3184977"/>
            <a:ext cx="364450"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46" name="Picture 47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6320" y="3660347"/>
            <a:ext cx="366035"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47" name="Text Box 473"/>
          <p:cNvSpPr txBox="1">
            <a:spLocks noChangeArrowheads="1"/>
          </p:cNvSpPr>
          <p:nvPr/>
        </p:nvSpPr>
        <p:spPr bwMode="auto">
          <a:xfrm>
            <a:off x="7081952" y="2205715"/>
            <a:ext cx="474705" cy="30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388" tIns="45696" rIns="91388" bIns="45696">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397">
                <a:latin typeface="Arial" charset="0"/>
                <a:ea typeface="宋体" charset="-122"/>
              </a:rPr>
              <a:t>ISP</a:t>
            </a:r>
            <a:endParaRPr lang="en-US" altLang="x-none" sz="1397">
              <a:latin typeface="Arial" charset="0"/>
            </a:endParaRPr>
          </a:p>
        </p:txBody>
      </p:sp>
      <p:pic>
        <p:nvPicPr>
          <p:cNvPr id="25648" name="Picture 47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2585" y="3405232"/>
            <a:ext cx="364450"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49" name="Picture 47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9761" y="3660347"/>
            <a:ext cx="366034"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036" name="Line 476"/>
          <p:cNvSpPr>
            <a:spLocks noChangeShapeType="1"/>
          </p:cNvSpPr>
          <p:nvPr/>
        </p:nvSpPr>
        <p:spPr bwMode="auto">
          <a:xfrm flipH="1">
            <a:off x="7509785" y="2723869"/>
            <a:ext cx="457940" cy="305821"/>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51" name="Picture 47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6977" y="2636717"/>
            <a:ext cx="366035"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52" name="Picture 47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8759" y="2945708"/>
            <a:ext cx="364450"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53" name="Picture 43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3806" y="3406816"/>
            <a:ext cx="366035"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54" name="Rectangle 479"/>
          <p:cNvSpPr>
            <a:spLocks noGrp="1" noChangeArrowheads="1"/>
          </p:cNvSpPr>
          <p:nvPr>
            <p:ph type="title"/>
          </p:nvPr>
        </p:nvSpPr>
        <p:spPr>
          <a:xfrm>
            <a:off x="464806" y="386635"/>
            <a:ext cx="8366506" cy="727316"/>
          </a:xfrm>
        </p:spPr>
        <p:txBody>
          <a:bodyPr anchor="t"/>
          <a:lstStyle/>
          <a:p>
            <a:r>
              <a:rPr lang="en-US" altLang="x-none" sz="3194">
                <a:ea typeface="ＭＳ Ｐゴシック" charset="-128"/>
              </a:rPr>
              <a:t>Recall: Internet Physical Infrastructure</a:t>
            </a:r>
          </a:p>
        </p:txBody>
      </p:sp>
      <p:sp>
        <p:nvSpPr>
          <p:cNvPr id="25655" name="Rectangle 492"/>
          <p:cNvSpPr>
            <a:spLocks noGrp="1" noChangeArrowheads="1"/>
          </p:cNvSpPr>
          <p:nvPr>
            <p:ph type="body" idx="1"/>
          </p:nvPr>
        </p:nvSpPr>
        <p:spPr>
          <a:xfrm>
            <a:off x="769042" y="1445124"/>
            <a:ext cx="3955076" cy="760591"/>
          </a:xfrm>
        </p:spPr>
        <p:txBody>
          <a:bodyPr/>
          <a:lstStyle/>
          <a:p>
            <a:pPr>
              <a:lnSpc>
                <a:spcPct val="90000"/>
              </a:lnSpc>
              <a:buFont typeface="ZapfDingbats" charset="0"/>
              <a:buNone/>
            </a:pPr>
            <a:r>
              <a:rPr lang="en-US" altLang="x-none" sz="1996" dirty="0">
                <a:ea typeface="ＭＳ Ｐゴシック" charset="-128"/>
              </a:rPr>
              <a:t>Residential </a:t>
            </a:r>
            <a:r>
              <a:rPr lang="en-US" altLang="zh-CN" sz="1996" dirty="0">
                <a:ea typeface="宋体" charset="-122"/>
              </a:rPr>
              <a:t>a</a:t>
            </a:r>
            <a:r>
              <a:rPr lang="en-US" altLang="x-none" sz="1996" dirty="0">
                <a:ea typeface="ＭＳ Ｐゴシック" charset="-128"/>
              </a:rPr>
              <a:t>ccess, e.g.,</a:t>
            </a:r>
          </a:p>
          <a:p>
            <a:pPr lvl="1">
              <a:lnSpc>
                <a:spcPct val="90000"/>
              </a:lnSpc>
              <a:buFont typeface="Courier New" panose="02070309020205020404" pitchFamily="49" charset="0"/>
              <a:buChar char="o"/>
            </a:pPr>
            <a:r>
              <a:rPr lang="en-US" altLang="x-none" sz="1597" dirty="0">
                <a:ea typeface="ＭＳ Ｐゴシック" charset="-128"/>
              </a:rPr>
              <a:t>Cable, Fiber, DSL</a:t>
            </a:r>
            <a:r>
              <a:rPr lang="en-US" altLang="x-none" sz="1597" dirty="0">
                <a:ea typeface="宋体" charset="-122"/>
              </a:rPr>
              <a:t>, </a:t>
            </a:r>
            <a:r>
              <a:rPr lang="en-US" altLang="zh-CN" sz="1597" dirty="0">
                <a:ea typeface="宋体" charset="-122"/>
              </a:rPr>
              <a:t>Wireless</a:t>
            </a:r>
            <a:endParaRPr lang="en-US" altLang="x-none" sz="1597" dirty="0">
              <a:ea typeface="ＭＳ Ｐゴシック" charset="-128"/>
            </a:endParaRPr>
          </a:p>
        </p:txBody>
      </p:sp>
      <p:sp>
        <p:nvSpPr>
          <p:cNvPr id="25656" name="Rectangle 495"/>
          <p:cNvSpPr>
            <a:spLocks noChangeArrowheads="1"/>
          </p:cNvSpPr>
          <p:nvPr/>
        </p:nvSpPr>
        <p:spPr bwMode="auto">
          <a:xfrm>
            <a:off x="160569" y="5248081"/>
            <a:ext cx="3422662" cy="6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6" rIns="91388" bIns="45696"/>
          <a:lstStyle>
            <a:lvl1pPr marL="342900" indent="-342900" defTabSz="915988">
              <a:defRPr sz="500">
                <a:solidFill>
                  <a:schemeClr val="tx1"/>
                </a:solidFill>
                <a:latin typeface="Comic Sans MS" charset="0"/>
                <a:ea typeface="ＭＳ Ｐゴシック" charset="-128"/>
              </a:defRPr>
            </a:lvl1pPr>
            <a:lvl2pPr marL="744538" indent="-287338"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l">
              <a:lnSpc>
                <a:spcPct val="80000"/>
              </a:lnSpc>
              <a:spcBef>
                <a:spcPct val="20000"/>
              </a:spcBef>
              <a:buClr>
                <a:schemeClr val="accent2"/>
              </a:buClr>
              <a:buSzPct val="85000"/>
              <a:buFont typeface="ZapfDingbats" charset="0"/>
              <a:buNone/>
            </a:pPr>
            <a:r>
              <a:rPr lang="en-US" altLang="x-none" sz="1797" dirty="0"/>
              <a:t>Campus access, e.g.,</a:t>
            </a:r>
          </a:p>
          <a:p>
            <a:pPr lvl="1" algn="l">
              <a:lnSpc>
                <a:spcPct val="80000"/>
              </a:lnSpc>
              <a:spcBef>
                <a:spcPct val="20000"/>
              </a:spcBef>
              <a:buClr>
                <a:schemeClr val="accent2"/>
              </a:buClr>
              <a:buSzPct val="75000"/>
              <a:buFont typeface="Courier New" panose="02070309020205020404" pitchFamily="49" charset="0"/>
              <a:buChar char="o"/>
            </a:pPr>
            <a:r>
              <a:rPr lang="en-US" altLang="x-none" sz="1597" dirty="0"/>
              <a:t>Ethernet, Wireless</a:t>
            </a:r>
          </a:p>
        </p:txBody>
      </p:sp>
      <p:sp>
        <p:nvSpPr>
          <p:cNvPr id="25657" name="Rectangle 500"/>
          <p:cNvSpPr>
            <a:spLocks noChangeArrowheads="1"/>
          </p:cNvSpPr>
          <p:nvPr/>
        </p:nvSpPr>
        <p:spPr bwMode="auto">
          <a:xfrm>
            <a:off x="3278994" y="4411430"/>
            <a:ext cx="4563549" cy="182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6" rIns="91388" bIns="45696"/>
          <a:lstStyle>
            <a:lvl1pPr marL="342900" indent="-342900">
              <a:defRPr sz="500">
                <a:solidFill>
                  <a:schemeClr val="tx1"/>
                </a:solidFill>
                <a:latin typeface="Comic Sans MS" charset="0"/>
                <a:ea typeface="ＭＳ Ｐゴシック" charset="-128"/>
              </a:defRPr>
            </a:lvl1pPr>
            <a:lvl2pPr>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lnSpc>
                <a:spcPct val="80000"/>
              </a:lnSpc>
              <a:spcBef>
                <a:spcPct val="20000"/>
              </a:spcBef>
              <a:buClr>
                <a:schemeClr val="accent2"/>
              </a:buClr>
              <a:buSzPct val="85000"/>
              <a:buFont typeface="Wingdings" pitchFamily="2" charset="2"/>
              <a:buChar char="q"/>
            </a:pPr>
            <a:r>
              <a:rPr lang="en-US" altLang="zh-CN" sz="1996" dirty="0">
                <a:ea typeface="宋体" charset="-122"/>
              </a:rPr>
              <a:t>The Internet is a </a:t>
            </a:r>
            <a:br>
              <a:rPr lang="en-US" altLang="zh-CN" sz="1996" dirty="0">
                <a:ea typeface="宋体" charset="-122"/>
              </a:rPr>
            </a:br>
            <a:r>
              <a:rPr lang="en-US" altLang="zh-CN" sz="1996" dirty="0">
                <a:ea typeface="宋体" charset="-122"/>
              </a:rPr>
              <a:t>network of networks</a:t>
            </a:r>
          </a:p>
          <a:p>
            <a:pPr algn="l">
              <a:lnSpc>
                <a:spcPct val="80000"/>
              </a:lnSpc>
              <a:spcBef>
                <a:spcPct val="20000"/>
              </a:spcBef>
              <a:buClr>
                <a:schemeClr val="accent2"/>
              </a:buClr>
              <a:buSzPct val="85000"/>
              <a:buFont typeface="Wingdings" pitchFamily="2" charset="2"/>
              <a:buChar char="q"/>
            </a:pPr>
            <a:r>
              <a:rPr lang="en-US" altLang="zh-CN" sz="1996" dirty="0">
                <a:ea typeface="宋体" charset="-122"/>
              </a:rPr>
              <a:t>Each individually administrated network is called an Autonomous System (AS)</a:t>
            </a:r>
          </a:p>
          <a:p>
            <a:pPr lvl="1" algn="l">
              <a:lnSpc>
                <a:spcPct val="80000"/>
              </a:lnSpc>
              <a:spcBef>
                <a:spcPct val="20000"/>
              </a:spcBef>
              <a:buClr>
                <a:schemeClr val="accent2"/>
              </a:buClr>
              <a:buSzPct val="85000"/>
            </a:pPr>
            <a:r>
              <a:rPr lang="en-US" altLang="zh-CN" sz="1996" dirty="0">
                <a:ea typeface="宋体" charset="-122"/>
              </a:rPr>
              <a:t>~ 58000 </a:t>
            </a:r>
            <a:r>
              <a:rPr lang="en-US" altLang="zh-CN" sz="1996" dirty="0" err="1">
                <a:ea typeface="宋体" charset="-122"/>
              </a:rPr>
              <a:t>ASes</a:t>
            </a:r>
            <a:r>
              <a:rPr lang="en-US" altLang="zh-CN" sz="1996" dirty="0">
                <a:ea typeface="宋体" charset="-122"/>
              </a:rPr>
              <a:t>;  </a:t>
            </a:r>
            <a:r>
              <a:rPr lang="en-US" altLang="zh-CN" sz="1996" dirty="0" err="1">
                <a:ea typeface="宋体" charset="-122"/>
              </a:rPr>
              <a:t>Avg</a:t>
            </a:r>
            <a:r>
              <a:rPr lang="en-US" altLang="zh-CN" sz="1996" dirty="0">
                <a:ea typeface="宋体" charset="-122"/>
              </a:rPr>
              <a:t> 5.7 hops; (http://</a:t>
            </a:r>
            <a:r>
              <a:rPr lang="en-US" altLang="zh-CN" sz="1996" dirty="0" err="1">
                <a:ea typeface="宋体" charset="-122"/>
              </a:rPr>
              <a:t>bgp.potaroo.net</a:t>
            </a:r>
            <a:r>
              <a:rPr lang="en-US" altLang="zh-CN" sz="1996" dirty="0">
                <a:ea typeface="宋体" charset="-122"/>
              </a:rPr>
              <a:t>/as2.0/</a:t>
            </a:r>
            <a:r>
              <a:rPr lang="en-US" altLang="zh-CN" sz="1996" dirty="0" err="1">
                <a:ea typeface="宋体" charset="-122"/>
              </a:rPr>
              <a:t>bgp-active.html</a:t>
            </a:r>
            <a:r>
              <a:rPr lang="en-US" altLang="zh-CN" sz="1996" dirty="0">
                <a:ea typeface="宋体" charset="-122"/>
              </a:rPr>
              <a:t>)</a:t>
            </a:r>
          </a:p>
        </p:txBody>
      </p:sp>
      <p:pic>
        <p:nvPicPr>
          <p:cNvPr id="25659" name="Picture 2"/>
          <p:cNvPicPr>
            <a:picLocks noChangeAspect="1"/>
          </p:cNvPicPr>
          <p:nvPr/>
        </p:nvPicPr>
        <p:blipFill>
          <a:blip r:embed="rId15">
            <a:extLst>
              <a:ext uri="{28A0092B-C50C-407E-A947-70E740481C1C}">
                <a14:useLocalDpi xmlns:a14="http://schemas.microsoft.com/office/drawing/2010/main" val="0"/>
              </a:ext>
            </a:extLst>
          </a:blip>
          <a:srcRect t="5940" r="13184"/>
          <a:stretch>
            <a:fillRect/>
          </a:stretch>
        </p:blipFill>
        <p:spPr bwMode="auto">
          <a:xfrm>
            <a:off x="7614366" y="4411431"/>
            <a:ext cx="1445124" cy="57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660" name="Straight Connector 2"/>
          <p:cNvCxnSpPr>
            <a:cxnSpLocks noChangeShapeType="1"/>
            <a:endCxn id="25624" idx="0"/>
          </p:cNvCxnSpPr>
          <p:nvPr/>
        </p:nvCxnSpPr>
        <p:spPr bwMode="auto">
          <a:xfrm>
            <a:off x="2214166" y="2357833"/>
            <a:ext cx="191733" cy="2788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61" name="Straight Connector 5"/>
          <p:cNvCxnSpPr>
            <a:cxnSpLocks noChangeShapeType="1"/>
            <a:endCxn id="25653" idx="1"/>
          </p:cNvCxnSpPr>
          <p:nvPr/>
        </p:nvCxnSpPr>
        <p:spPr bwMode="auto">
          <a:xfrm flipV="1">
            <a:off x="1681753" y="3538335"/>
            <a:ext cx="282053" cy="364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62" name="Straight Connector 9"/>
          <p:cNvCxnSpPr>
            <a:cxnSpLocks noChangeShapeType="1"/>
            <a:stCxn id="25649" idx="3"/>
          </p:cNvCxnSpPr>
          <p:nvPr/>
        </p:nvCxnSpPr>
        <p:spPr bwMode="auto">
          <a:xfrm>
            <a:off x="8165795" y="3791866"/>
            <a:ext cx="209163" cy="7716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63" name="Rectangle 10"/>
          <p:cNvSpPr>
            <a:spLocks noChangeArrowheads="1"/>
          </p:cNvSpPr>
          <p:nvPr/>
        </p:nvSpPr>
        <p:spPr bwMode="auto">
          <a:xfrm>
            <a:off x="7866313" y="4943845"/>
            <a:ext cx="965000" cy="27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198">
                <a:solidFill>
                  <a:srgbClr val="000000"/>
                </a:solidFill>
                <a:latin typeface="Arial" charset="0"/>
                <a:ea typeface="宋体" charset="-122"/>
              </a:rPr>
              <a:t>data center</a:t>
            </a:r>
            <a:endParaRPr lang="en-US" altLang="x-none" sz="399"/>
          </a:p>
        </p:txBody>
      </p:sp>
    </p:spTree>
    <p:extLst>
      <p:ext uri="{BB962C8B-B14F-4D97-AF65-F5344CB8AC3E}">
        <p14:creationId xmlns:p14="http://schemas.microsoft.com/office/powerpoint/2010/main" val="861700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33400" y="76200"/>
            <a:ext cx="7772400" cy="1143000"/>
          </a:xfrm>
        </p:spPr>
        <p:txBody>
          <a:bodyPr/>
          <a:lstStyle/>
          <a:p>
            <a:r>
              <a:rPr lang="en-US" altLang="x-none" sz="3600">
                <a:ea typeface="ＭＳ Ｐゴシック" charset="-128"/>
              </a:rPr>
              <a:t>Analysis of </a:t>
            </a:r>
            <a:br>
              <a:rPr lang="en-US" altLang="x-none" sz="3600">
                <a:ea typeface="ＭＳ Ｐゴシック" charset="-128"/>
              </a:rPr>
            </a:br>
            <a:r>
              <a:rPr lang="en-US" altLang="x-none" sz="3600">
                <a:ea typeface="ＭＳ Ｐゴシック" charset="-128"/>
              </a:rPr>
              <a:t>Delay (cont</a:t>
            </a:r>
            <a:r>
              <a:rPr lang="ja-JP" altLang="en-US" sz="3600">
                <a:ea typeface="ＭＳ Ｐゴシック" charset="-128"/>
              </a:rPr>
              <a:t>’</a:t>
            </a:r>
            <a:r>
              <a:rPr lang="en-US" altLang="ja-JP" sz="3600">
                <a:ea typeface="ＭＳ Ｐゴシック" charset="-128"/>
              </a:rPr>
              <a:t>)</a:t>
            </a:r>
            <a:endParaRPr lang="en-US" altLang="x-none" sz="3600">
              <a:ea typeface="ＭＳ Ｐゴシック" charset="-128"/>
            </a:endParaRPr>
          </a:p>
        </p:txBody>
      </p:sp>
      <p:sp>
        <p:nvSpPr>
          <p:cNvPr id="54274" name="Content Placeholder 2"/>
          <p:cNvSpPr>
            <a:spLocks noGrp="1"/>
          </p:cNvSpPr>
          <p:nvPr>
            <p:ph idx="1"/>
          </p:nvPr>
        </p:nvSpPr>
        <p:spPr>
          <a:xfrm>
            <a:off x="533400" y="3657600"/>
            <a:ext cx="7772400" cy="2590800"/>
          </a:xfrm>
        </p:spPr>
        <p:txBody>
          <a:bodyPr/>
          <a:lstStyle/>
          <a:p>
            <a:pPr>
              <a:buFont typeface="Wingdings" pitchFamily="2" charset="2"/>
              <a:buChar char="q"/>
            </a:pPr>
            <a:r>
              <a:rPr lang="en-US" altLang="x-none" dirty="0">
                <a:ea typeface="ＭＳ Ｐゴシック" charset="-128"/>
              </a:rPr>
              <a:t>Average queueing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Transmission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Queueing + transmission: </a:t>
            </a:r>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20FDE36-501C-DF47-9562-0495311164E7}" type="slidenum">
              <a:rPr lang="en-US" altLang="x-none" sz="1200">
                <a:latin typeface="Tahoma" charset="0"/>
              </a:rPr>
              <a:pPr>
                <a:spcBef>
                  <a:spcPct val="0"/>
                </a:spcBef>
                <a:buClrTx/>
                <a:buSzTx/>
                <a:buFontTx/>
                <a:buNone/>
              </a:pPr>
              <a:t>40</a:t>
            </a:fld>
            <a:endParaRPr lang="en-US" altLang="x-none" sz="1200">
              <a:latin typeface="Tahoma" charset="0"/>
            </a:endParaRPr>
          </a:p>
        </p:txBody>
      </p:sp>
      <p:grpSp>
        <p:nvGrpSpPr>
          <p:cNvPr id="54276" name="Group 6"/>
          <p:cNvGrpSpPr>
            <a:grpSpLocks/>
          </p:cNvGrpSpPr>
          <p:nvPr/>
        </p:nvGrpSpPr>
        <p:grpSpPr bwMode="auto">
          <a:xfrm>
            <a:off x="609600" y="2079625"/>
            <a:ext cx="914400" cy="838200"/>
            <a:chOff x="1143000" y="2971800"/>
            <a:chExt cx="914400" cy="838200"/>
          </a:xfrm>
        </p:grpSpPr>
        <p:sp>
          <p:nvSpPr>
            <p:cNvPr id="54295" name="Oval 5"/>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6" name="Rectangle 6"/>
            <p:cNvSpPr>
              <a:spLocks noChangeArrowheads="1"/>
            </p:cNvSpPr>
            <p:nvPr/>
          </p:nvSpPr>
          <p:spPr bwMode="auto">
            <a:xfrm>
              <a:off x="1322965"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0</a:t>
              </a:r>
              <a:endParaRPr lang="en-US" altLang="x-none" sz="500">
                <a:latin typeface="Times New Roman" charset="0"/>
              </a:endParaRPr>
            </a:p>
          </p:txBody>
        </p:sp>
      </p:grpSp>
      <p:grpSp>
        <p:nvGrpSpPr>
          <p:cNvPr id="54277" name="Group 7"/>
          <p:cNvGrpSpPr>
            <a:grpSpLocks/>
          </p:cNvGrpSpPr>
          <p:nvPr/>
        </p:nvGrpSpPr>
        <p:grpSpPr bwMode="auto">
          <a:xfrm>
            <a:off x="2057400" y="2079625"/>
            <a:ext cx="914400" cy="838200"/>
            <a:chOff x="1143000" y="2971800"/>
            <a:chExt cx="914400" cy="838200"/>
          </a:xfrm>
        </p:grpSpPr>
        <p:sp>
          <p:nvSpPr>
            <p:cNvPr id="54293"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4" name="Rectangle 9"/>
            <p:cNvSpPr>
              <a:spLocks noChangeArrowheads="1"/>
            </p:cNvSpPr>
            <p:nvPr/>
          </p:nvSpPr>
          <p:spPr bwMode="auto">
            <a:xfrm>
              <a:off x="1282866" y="3025775"/>
              <a:ext cx="440994"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1</a:t>
              </a:r>
              <a:endParaRPr lang="en-US" altLang="x-none" sz="500">
                <a:latin typeface="Times New Roman" charset="0"/>
              </a:endParaRPr>
            </a:p>
          </p:txBody>
        </p:sp>
      </p:grpSp>
      <p:grpSp>
        <p:nvGrpSpPr>
          <p:cNvPr id="54278" name="Group 10"/>
          <p:cNvGrpSpPr>
            <a:grpSpLocks/>
          </p:cNvGrpSpPr>
          <p:nvPr/>
        </p:nvGrpSpPr>
        <p:grpSpPr bwMode="auto">
          <a:xfrm>
            <a:off x="4038600" y="2079625"/>
            <a:ext cx="914400" cy="838200"/>
            <a:chOff x="1143000" y="2971800"/>
            <a:chExt cx="914400" cy="838200"/>
          </a:xfrm>
        </p:grpSpPr>
        <p:sp>
          <p:nvSpPr>
            <p:cNvPr id="54291"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2" name="Rectangle 12"/>
            <p:cNvSpPr>
              <a:spLocks noChangeArrowheads="1"/>
            </p:cNvSpPr>
            <p:nvPr/>
          </p:nvSpPr>
          <p:spPr bwMode="auto">
            <a:xfrm>
              <a:off x="1305502"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a:t>
              </a:r>
              <a:endParaRPr lang="en-US" altLang="x-none" sz="500">
                <a:latin typeface="Times New Roman" charset="0"/>
              </a:endParaRPr>
            </a:p>
          </p:txBody>
        </p:sp>
      </p:grpSp>
      <p:sp>
        <p:nvSpPr>
          <p:cNvPr id="54279" name="Oval 16"/>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80" name="Rectangle 17"/>
          <p:cNvSpPr>
            <a:spLocks noChangeArrowheads="1"/>
          </p:cNvSpPr>
          <p:nvPr/>
        </p:nvSpPr>
        <p:spPr bwMode="auto">
          <a:xfrm>
            <a:off x="5713413" y="2111375"/>
            <a:ext cx="9858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k+1</a:t>
            </a:r>
            <a:endParaRPr lang="en-US" altLang="x-none" sz="500">
              <a:latin typeface="Times New Roman" charset="0"/>
            </a:endParaRPr>
          </a:p>
        </p:txBody>
      </p:sp>
      <p:cxnSp>
        <p:nvCxnSpPr>
          <p:cNvPr id="54281" name="Curved Connector 18"/>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2" name="Straight Arrow Connector 19"/>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4283" name="Rectangle 20"/>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cxnSp>
        <p:nvCxnSpPr>
          <p:cNvPr id="54284" name="Straight Connector 22"/>
          <p:cNvCxnSpPr>
            <a:cxnSpLocks noChangeShapeType="1"/>
          </p:cNvCxnSpPr>
          <p:nvPr/>
        </p:nvCxnSpPr>
        <p:spPr bwMode="auto">
          <a:xfrm>
            <a:off x="7010400" y="2438400"/>
            <a:ext cx="18288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85" name="Straight Connector 23"/>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6" name="Rectangle 24"/>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graphicFrame>
        <p:nvGraphicFramePr>
          <p:cNvPr id="54287" name="Object 2"/>
          <p:cNvGraphicFramePr>
            <a:graphicFrameLocks noChangeAspect="1"/>
          </p:cNvGraphicFramePr>
          <p:nvPr/>
        </p:nvGraphicFramePr>
        <p:xfrm>
          <a:off x="681038" y="3048000"/>
          <a:ext cx="690562" cy="411163"/>
        </p:xfrm>
        <a:graphic>
          <a:graphicData uri="http://schemas.openxmlformats.org/presentationml/2006/ole">
            <mc:AlternateContent xmlns:mc="http://schemas.openxmlformats.org/markup-compatibility/2006">
              <mc:Choice xmlns:v="urn:schemas-microsoft-com:vml" Requires="v">
                <p:oleObj spid="_x0000_s54413" name="Equation" r:id="rId4" imgW="342751" imgH="203112" progId="Equation.3">
                  <p:embed/>
                </p:oleObj>
              </mc:Choice>
              <mc:Fallback>
                <p:oleObj name="Equation" r:id="rId4" imgW="342751"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048000"/>
                        <a:ext cx="690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3"/>
          <p:cNvGraphicFramePr>
            <a:graphicFrameLocks noChangeAspect="1"/>
          </p:cNvGraphicFramePr>
          <p:nvPr/>
        </p:nvGraphicFramePr>
        <p:xfrm>
          <a:off x="1835150" y="3048000"/>
          <a:ext cx="1125538" cy="411163"/>
        </p:xfrm>
        <a:graphic>
          <a:graphicData uri="http://schemas.openxmlformats.org/presentationml/2006/ole">
            <mc:AlternateContent xmlns:mc="http://schemas.openxmlformats.org/markup-compatibility/2006">
              <mc:Choice xmlns:v="urn:schemas-microsoft-com:vml" Requires="v">
                <p:oleObj spid="_x0000_s54414" name="Equation" r:id="rId6" imgW="558558" imgH="203112" progId="Equation.3">
                  <p:embed/>
                </p:oleObj>
              </mc:Choice>
              <mc:Fallback>
                <p:oleObj name="Equation" r:id="rId6" imgW="558558" imgH="2031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048000"/>
                        <a:ext cx="112553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9" name="Object 4"/>
          <p:cNvGraphicFramePr>
            <a:graphicFrameLocks noChangeAspect="1"/>
          </p:cNvGraphicFramePr>
          <p:nvPr/>
        </p:nvGraphicFramePr>
        <p:xfrm>
          <a:off x="3954463" y="3022600"/>
          <a:ext cx="1227137" cy="461963"/>
        </p:xfrm>
        <a:graphic>
          <a:graphicData uri="http://schemas.openxmlformats.org/presentationml/2006/ole">
            <mc:AlternateContent xmlns:mc="http://schemas.openxmlformats.org/markup-compatibility/2006">
              <mc:Choice xmlns:v="urn:schemas-microsoft-com:vml" Requires="v">
                <p:oleObj spid="_x0000_s54415" name="Equation" r:id="rId8" imgW="609600" imgH="228600" progId="Equation.3">
                  <p:embed/>
                </p:oleObj>
              </mc:Choice>
              <mc:Fallback>
                <p:oleObj name="Equation" r:id="rId8" imgW="609600" imgH="2286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63" y="3022600"/>
                        <a:ext cx="12271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4290" name="Picture 9" descr="0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B3364E0-6AB1-4743-A21F-7BF7A572B81A}" type="slidenum">
              <a:rPr lang="en-US" altLang="x-none" sz="1200">
                <a:latin typeface="Tahoma" charset="0"/>
              </a:rPr>
              <a:pPr>
                <a:spcBef>
                  <a:spcPct val="0"/>
                </a:spcBef>
                <a:buClrTx/>
                <a:buSzTx/>
                <a:buFontTx/>
                <a:buNone/>
              </a:pPr>
              <a:t>41</a:t>
            </a:fld>
            <a:endParaRPr lang="en-US" altLang="x-none" sz="1200">
              <a:latin typeface="Tahoma" charset="0"/>
            </a:endParaRPr>
          </a:p>
        </p:txBody>
      </p:sp>
      <p:sp>
        <p:nvSpPr>
          <p:cNvPr id="56322" name="Rectangle 3"/>
          <p:cNvSpPr>
            <a:spLocks noChangeArrowheads="1"/>
          </p:cNvSpPr>
          <p:nvPr/>
        </p:nvSpPr>
        <p:spPr bwMode="auto">
          <a:xfrm>
            <a:off x="476250" y="26670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400" u="sng">
                <a:solidFill>
                  <a:schemeClr val="accent2"/>
                </a:solidFill>
              </a:rPr>
              <a:t>Delay</a:t>
            </a:r>
            <a:endParaRPr lang="en-US" altLang="x-none" sz="3600" u="sng">
              <a:solidFill>
                <a:schemeClr val="accent2"/>
              </a:solidFill>
              <a:ea typeface="宋体" charset="-122"/>
            </a:endParaRPr>
          </a:p>
        </p:txBody>
      </p:sp>
      <p:grpSp>
        <p:nvGrpSpPr>
          <p:cNvPr id="2" name="Group 17"/>
          <p:cNvGrpSpPr>
            <a:grpSpLocks/>
          </p:cNvGrpSpPr>
          <p:nvPr/>
        </p:nvGrpSpPr>
        <p:grpSpPr bwMode="auto">
          <a:xfrm>
            <a:off x="1447800" y="2743200"/>
            <a:ext cx="6162675" cy="1293813"/>
            <a:chOff x="676" y="2884"/>
            <a:chExt cx="4032" cy="864"/>
          </a:xfrm>
        </p:grpSpPr>
        <p:graphicFrame>
          <p:nvGraphicFramePr>
            <p:cNvPr id="56330" name="Object 5"/>
            <p:cNvGraphicFramePr>
              <a:graphicFrameLocks noChangeAspect="1"/>
            </p:cNvGraphicFramePr>
            <p:nvPr/>
          </p:nvGraphicFramePr>
          <p:xfrm>
            <a:off x="926" y="2975"/>
            <a:ext cx="3501" cy="687"/>
          </p:xfrm>
          <a:graphic>
            <a:graphicData uri="http://schemas.openxmlformats.org/presentationml/2006/ole">
              <mc:AlternateContent xmlns:mc="http://schemas.openxmlformats.org/markup-compatibility/2006">
                <mc:Choice xmlns:v="urn:schemas-microsoft-com:vml" Requires="v">
                  <p:oleObj spid="_x0000_s56486" name="Equation" r:id="rId4" imgW="2197100" imgH="431800" progId="Equation.3">
                    <p:embed/>
                  </p:oleObj>
                </mc:Choice>
                <mc:Fallback>
                  <p:oleObj name="Equation" r:id="rId4" imgW="21971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 y="2975"/>
                          <a:ext cx="3501"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31" name="Rectangle 15"/>
            <p:cNvSpPr>
              <a:spLocks noChangeArrowheads="1"/>
            </p:cNvSpPr>
            <p:nvPr/>
          </p:nvSpPr>
          <p:spPr bwMode="auto">
            <a:xfrm>
              <a:off x="676" y="2884"/>
              <a:ext cx="403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3" name="Group 13"/>
          <p:cNvGrpSpPr>
            <a:grpSpLocks/>
          </p:cNvGrpSpPr>
          <p:nvPr/>
        </p:nvGrpSpPr>
        <p:grpSpPr bwMode="auto">
          <a:xfrm>
            <a:off x="1147763" y="4721225"/>
            <a:ext cx="6467475" cy="1293813"/>
            <a:chOff x="1147756" y="5254419"/>
            <a:chExt cx="6468017" cy="1293006"/>
          </a:xfrm>
        </p:grpSpPr>
        <p:sp>
          <p:nvSpPr>
            <p:cNvPr id="56328" name="Rectangle 15"/>
            <p:cNvSpPr>
              <a:spLocks noChangeArrowheads="1"/>
            </p:cNvSpPr>
            <p:nvPr/>
          </p:nvSpPr>
          <p:spPr bwMode="auto">
            <a:xfrm>
              <a:off x="1147756" y="5254419"/>
              <a:ext cx="6468017" cy="12930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56329" name="Object 4"/>
            <p:cNvGraphicFramePr>
              <a:graphicFrameLocks noChangeAspect="1"/>
            </p:cNvGraphicFramePr>
            <p:nvPr/>
          </p:nvGraphicFramePr>
          <p:xfrm>
            <a:off x="1500211" y="5392446"/>
            <a:ext cx="5801211" cy="1028058"/>
          </p:xfrm>
          <a:graphic>
            <a:graphicData uri="http://schemas.openxmlformats.org/presentationml/2006/ole">
              <mc:AlternateContent xmlns:mc="http://schemas.openxmlformats.org/markup-compatibility/2006">
                <mc:Choice xmlns:v="urn:schemas-microsoft-com:vml" Requires="v">
                  <p:oleObj spid="_x0000_s56487" name="Equation" r:id="rId6" imgW="2336800" imgH="431800" progId="Equation.3">
                    <p:embed/>
                  </p:oleObj>
                </mc:Choice>
                <mc:Fallback>
                  <p:oleObj name="Equation" r:id="rId6" imgW="23368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211" y="5392446"/>
                          <a:ext cx="5801211" cy="1028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56325" name="Rectangle 4"/>
          <p:cNvSpPr>
            <a:spLocks noChangeArrowheads="1"/>
          </p:cNvSpPr>
          <p:nvPr/>
        </p:nvSpPr>
        <p:spPr bwMode="auto">
          <a:xfrm>
            <a:off x="0" y="6091238"/>
            <a:ext cx="70786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1800">
                <a:solidFill>
                  <a:srgbClr val="000000"/>
                </a:solidFill>
                <a:latin typeface="Times New Roman" charset="0"/>
                <a:ea typeface="宋体" charset="-122"/>
              </a:rPr>
              <a:t>For a demo of M/M/1, see: </a:t>
            </a:r>
            <a:br>
              <a:rPr lang="en-US" altLang="zh-CN" sz="1800">
                <a:solidFill>
                  <a:srgbClr val="000000"/>
                </a:solidFill>
                <a:latin typeface="Times New Roman" charset="0"/>
                <a:ea typeface="宋体" charset="-122"/>
              </a:rPr>
            </a:br>
            <a:r>
              <a:rPr lang="en-US" altLang="x-none" sz="1800">
                <a:solidFill>
                  <a:srgbClr val="000000"/>
                </a:solidFill>
                <a:latin typeface="Times New Roman" charset="0"/>
                <a:ea typeface="宋体" charset="-122"/>
              </a:rPr>
              <a:t>http://www.dcs.ed.ac.uk/home/jeh/Simjava/queueing/mm1_q/mm1_q.html</a:t>
            </a:r>
          </a:p>
        </p:txBody>
      </p:sp>
      <p:graphicFrame>
        <p:nvGraphicFramePr>
          <p:cNvPr id="16" name="Object 5"/>
          <p:cNvGraphicFramePr>
            <a:graphicFrameLocks noChangeAspect="1"/>
          </p:cNvGraphicFramePr>
          <p:nvPr/>
        </p:nvGraphicFramePr>
        <p:xfrm>
          <a:off x="1447800" y="1447800"/>
          <a:ext cx="1295400" cy="796925"/>
        </p:xfrm>
        <a:graphic>
          <a:graphicData uri="http://schemas.openxmlformats.org/presentationml/2006/ole">
            <mc:AlternateContent xmlns:mc="http://schemas.openxmlformats.org/markup-compatibility/2006">
              <mc:Choice xmlns:v="urn:schemas-microsoft-com:vml" Requires="v">
                <p:oleObj spid="_x0000_s56488" name="Equation" r:id="rId8" imgW="393529" imgH="241195" progId="Equation.3">
                  <p:embed/>
                </p:oleObj>
              </mc:Choice>
              <mc:Fallback>
                <p:oleObj name="Equation" r:id="rId8" imgW="393529" imgH="2411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447800"/>
                        <a:ext cx="1295400" cy="79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4557713" y="1544638"/>
          <a:ext cx="1171575" cy="755650"/>
        </p:xfrm>
        <a:graphic>
          <a:graphicData uri="http://schemas.openxmlformats.org/presentationml/2006/ole">
            <mc:AlternateContent xmlns:mc="http://schemas.openxmlformats.org/markup-compatibility/2006">
              <mc:Choice xmlns:v="urn:schemas-microsoft-com:vml" Requires="v">
                <p:oleObj spid="_x0000_s56489" name="Equation" r:id="rId10" imgW="355600" imgH="228600" progId="Equation.3">
                  <p:embed/>
                </p:oleObj>
              </mc:Choice>
              <mc:Fallback>
                <p:oleObj name="Equation" r:id="rId10" imgW="3556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1544638"/>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CA5BE2B-EAE7-E64C-A2C8-A9BFE14FD928}" type="slidenum">
              <a:rPr lang="en-US" altLang="x-none" sz="1200">
                <a:latin typeface="Tahoma" charset="0"/>
              </a:rPr>
              <a:pPr>
                <a:spcBef>
                  <a:spcPct val="0"/>
                </a:spcBef>
                <a:buClrTx/>
                <a:buSzTx/>
                <a:buFontTx/>
                <a:buNone/>
              </a:pPr>
              <a:t>42</a:t>
            </a:fld>
            <a:endParaRPr lang="en-US" altLang="x-none" sz="1200">
              <a:latin typeface="Tahoma" charset="0"/>
            </a:endParaRPr>
          </a:p>
        </p:txBody>
      </p:sp>
      <p:sp>
        <p:nvSpPr>
          <p:cNvPr id="58370" name="Rectangle 3"/>
          <p:cNvSpPr>
            <a:spLocks noChangeArrowheads="1"/>
          </p:cNvSpPr>
          <p:nvPr/>
        </p:nvSpPr>
        <p:spPr bwMode="auto">
          <a:xfrm>
            <a:off x="409556" y="239712"/>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Queueing Delay</a:t>
            </a:r>
            <a:r>
              <a:rPr lang="en-US" altLang="zh-CN" u="sng">
                <a:solidFill>
                  <a:schemeClr val="accent2"/>
                </a:solidFill>
                <a:ea typeface="宋体" charset="-122"/>
              </a:rPr>
              <a:t> as a Function of </a:t>
            </a:r>
            <a:r>
              <a:rPr lang="en-US" altLang="zh-CN" u="sng">
                <a:solidFill>
                  <a:schemeClr val="accent2"/>
                </a:solidFill>
                <a:ea typeface="宋体" charset="-122"/>
                <a:sym typeface="Symbol" charset="2"/>
              </a:rPr>
              <a:t>Utilization</a:t>
            </a:r>
            <a:endParaRPr lang="en-US" altLang="x-none" u="sng">
              <a:solidFill>
                <a:schemeClr val="accent2"/>
              </a:solidFill>
              <a:ea typeface="宋体" charset="-122"/>
              <a:sym typeface="Symbol" charset="2"/>
            </a:endParaRPr>
          </a:p>
        </p:txBody>
      </p:sp>
      <p:sp>
        <p:nvSpPr>
          <p:cNvPr id="5126" name="Rectangle 6"/>
          <p:cNvSpPr>
            <a:spLocks noChangeArrowheads="1"/>
          </p:cNvSpPr>
          <p:nvPr/>
        </p:nvSpPr>
        <p:spPr bwMode="auto">
          <a:xfrm>
            <a:off x="409556" y="3892551"/>
            <a:ext cx="5399459"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latin typeface="Times New Roman" charset="0"/>
                <a:sym typeface="Symbol" charset="2"/>
              </a:rPr>
              <a:t></a:t>
            </a:r>
            <a:r>
              <a:rPr lang="en-US" altLang="x-none" sz="2400" dirty="0">
                <a:latin typeface="Times New Roman" charset="0"/>
              </a:rPr>
              <a:t> ~ 0: average queueing delay small</a:t>
            </a:r>
          </a:p>
          <a:p>
            <a:pPr>
              <a:buFont typeface="Wingdings" pitchFamily="2" charset="2"/>
              <a:buChar char="q"/>
            </a:pPr>
            <a:r>
              <a:rPr lang="en-US" altLang="x-none" sz="2400" dirty="0">
                <a:latin typeface="Times New Roman" charset="0"/>
                <a:sym typeface="Symbol" charset="2"/>
              </a:rPr>
              <a:t></a:t>
            </a:r>
            <a:r>
              <a:rPr lang="en-US" altLang="x-none" sz="2400" dirty="0">
                <a:latin typeface="Times New Roman" charset="0"/>
              </a:rPr>
              <a:t> -&gt; 1: delay become</a:t>
            </a:r>
            <a:r>
              <a:rPr lang="en-US" altLang="zh-CN" sz="2400" dirty="0">
                <a:latin typeface="Times New Roman" charset="0"/>
                <a:ea typeface="宋体" charset="-122"/>
              </a:rPr>
              <a:t>s</a:t>
            </a:r>
            <a:r>
              <a:rPr lang="en-US" altLang="x-none" sz="2400" dirty="0">
                <a:latin typeface="Times New Roman" charset="0"/>
                <a:ea typeface="宋体" charset="-122"/>
              </a:rPr>
              <a:t> large</a:t>
            </a:r>
          </a:p>
          <a:p>
            <a:pPr>
              <a:buFont typeface="Wingdings" pitchFamily="2" charset="2"/>
              <a:buChar char="q"/>
            </a:pPr>
            <a:r>
              <a:rPr lang="en-US" altLang="x-none" sz="2400" dirty="0">
                <a:latin typeface="Times New Roman" charset="0"/>
                <a:ea typeface="宋体" charset="-122"/>
                <a:sym typeface="Symbol" charset="2"/>
              </a:rPr>
              <a:t></a:t>
            </a:r>
            <a:r>
              <a:rPr lang="en-US" altLang="x-none" sz="2400" dirty="0">
                <a:latin typeface="Times New Roman" charset="0"/>
                <a:ea typeface="宋体" charset="-122"/>
              </a:rPr>
              <a:t> &gt; 1: more </a:t>
            </a:r>
            <a:r>
              <a:rPr lang="ja-JP" altLang="en-US" sz="2400" dirty="0">
                <a:latin typeface="Times New Roman" charset="0"/>
                <a:ea typeface="宋体" charset="-122"/>
              </a:rPr>
              <a:t>“</a:t>
            </a:r>
            <a:r>
              <a:rPr lang="en-US" altLang="ja-JP" sz="2400" dirty="0">
                <a:latin typeface="Times New Roman" charset="0"/>
                <a:ea typeface="宋体" charset="-122"/>
              </a:rPr>
              <a:t>work</a:t>
            </a:r>
            <a:r>
              <a:rPr lang="ja-JP" altLang="en-US" sz="2400" dirty="0">
                <a:latin typeface="Times New Roman" charset="0"/>
                <a:ea typeface="宋体" charset="-122"/>
              </a:rPr>
              <a:t>”</a:t>
            </a:r>
            <a:r>
              <a:rPr lang="en-US" altLang="ja-JP" sz="2400" dirty="0">
                <a:latin typeface="Times New Roman" charset="0"/>
                <a:ea typeface="宋体" charset="-122"/>
              </a:rPr>
              <a:t> arriving than can be serviced, average delay infinite</a:t>
            </a:r>
            <a:r>
              <a:rPr lang="en-US" altLang="zh-CN" sz="2400" dirty="0">
                <a:latin typeface="Times New Roman" charset="0"/>
                <a:ea typeface="宋体" charset="-122"/>
              </a:rPr>
              <a:t> </a:t>
            </a:r>
            <a:r>
              <a:rPr lang="en-US" altLang="ja-JP" sz="2400" dirty="0">
                <a:latin typeface="Times New Roman" charset="0"/>
                <a:ea typeface="宋体" charset="-122"/>
              </a:rPr>
              <a:t>!</a:t>
            </a:r>
            <a:endParaRPr lang="en-US" altLang="x-none" sz="2400" dirty="0">
              <a:latin typeface="Times New Roman" charset="0"/>
              <a:ea typeface="宋体" charset="-122"/>
            </a:endParaRPr>
          </a:p>
        </p:txBody>
      </p:sp>
      <p:grpSp>
        <p:nvGrpSpPr>
          <p:cNvPr id="58372" name="Group 12"/>
          <p:cNvGrpSpPr>
            <a:grpSpLocks/>
          </p:cNvGrpSpPr>
          <p:nvPr/>
        </p:nvGrpSpPr>
        <p:grpSpPr bwMode="auto">
          <a:xfrm>
            <a:off x="5942013" y="3276600"/>
            <a:ext cx="2957512" cy="2895600"/>
            <a:chOff x="3748" y="2068"/>
            <a:chExt cx="1866" cy="1827"/>
          </a:xfrm>
        </p:grpSpPr>
        <p:pic>
          <p:nvPicPr>
            <p:cNvPr id="58377" name="Picture 9" descr="0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 y="2068"/>
              <a:ext cx="1866" cy="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7"/>
            <p:cNvSpPr>
              <a:spLocks noChangeArrowheads="1"/>
            </p:cNvSpPr>
            <p:nvPr/>
          </p:nvSpPr>
          <p:spPr bwMode="auto">
            <a:xfrm>
              <a:off x="4631" y="3604"/>
              <a:ext cx="223" cy="2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sym typeface="Symbol" charset="2"/>
                </a:rPr>
                <a:t></a:t>
              </a:r>
            </a:p>
          </p:txBody>
        </p:sp>
      </p:grpSp>
      <p:graphicFrame>
        <p:nvGraphicFramePr>
          <p:cNvPr id="58373" name="Object 2"/>
          <p:cNvGraphicFramePr>
            <a:graphicFrameLocks noChangeAspect="1"/>
          </p:cNvGraphicFramePr>
          <p:nvPr/>
        </p:nvGraphicFramePr>
        <p:xfrm>
          <a:off x="5491163" y="1447800"/>
          <a:ext cx="3349625" cy="830263"/>
        </p:xfrm>
        <a:graphic>
          <a:graphicData uri="http://schemas.openxmlformats.org/presentationml/2006/ole">
            <mc:AlternateContent xmlns:mc="http://schemas.openxmlformats.org/markup-compatibility/2006">
              <mc:Choice xmlns:v="urn:schemas-microsoft-com:vml" Requires="v">
                <p:oleObj spid="_x0000_s58457" name="Equation" r:id="rId5" imgW="1587500" imgH="393700" progId="Equation.3">
                  <p:embed/>
                </p:oleObj>
              </mc:Choice>
              <mc:Fallback>
                <p:oleObj name="Equation" r:id="rId5" imgW="1587500" imgH="3937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1163" y="1447800"/>
                        <a:ext cx="3349625" cy="830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8374" name="Object 10"/>
          <p:cNvGraphicFramePr>
            <a:graphicFrameLocks noChangeAspect="1"/>
          </p:cNvGraphicFramePr>
          <p:nvPr/>
        </p:nvGraphicFramePr>
        <p:xfrm>
          <a:off x="6486525" y="2574925"/>
          <a:ext cx="1579563" cy="1030288"/>
        </p:xfrm>
        <a:graphic>
          <a:graphicData uri="http://schemas.openxmlformats.org/presentationml/2006/ole">
            <mc:AlternateContent xmlns:mc="http://schemas.openxmlformats.org/markup-compatibility/2006">
              <mc:Choice xmlns:v="urn:schemas-microsoft-com:vml" Requires="v">
                <p:oleObj spid="_x0000_s58458" name="Equation" r:id="rId7" imgW="698500" imgH="431800" progId="Equation.3">
                  <p:embed/>
                </p:oleObj>
              </mc:Choice>
              <mc:Fallback>
                <p:oleObj name="Equation" r:id="rId7" imgW="6985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6525" y="2574925"/>
                        <a:ext cx="1579563"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8375" name="Rectangle 15"/>
          <p:cNvSpPr>
            <a:spLocks noChangeArrowheads="1"/>
          </p:cNvSpPr>
          <p:nvPr/>
        </p:nvSpPr>
        <p:spPr bwMode="auto">
          <a:xfrm>
            <a:off x="6400800" y="2438400"/>
            <a:ext cx="1752600" cy="1292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8376" name="Rectangle 16"/>
          <p:cNvSpPr>
            <a:spLocks noChangeArrowheads="1"/>
          </p:cNvSpPr>
          <p:nvPr/>
        </p:nvSpPr>
        <p:spPr bwMode="auto">
          <a:xfrm>
            <a:off x="457200" y="1447800"/>
            <a:ext cx="464185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zh-CN" sz="1800">
                <a:latin typeface="Times New Roman" charset="0"/>
                <a:ea typeface="宋体" charset="-122"/>
              </a:rPr>
              <a:t>Assume:</a:t>
            </a:r>
          </a:p>
          <a:p>
            <a:pPr>
              <a:buFontTx/>
              <a:buNone/>
            </a:pPr>
            <a:r>
              <a:rPr lang="en-US" altLang="x-none" sz="1800">
                <a:latin typeface="Times New Roman" charset="0"/>
                <a:ea typeface="宋体" charset="-122"/>
              </a:rPr>
              <a:t>R = link bandwidth (bps)</a:t>
            </a:r>
          </a:p>
          <a:p>
            <a:pPr>
              <a:buFontTx/>
              <a:buNone/>
            </a:pPr>
            <a:r>
              <a:rPr lang="en-US" altLang="x-none" sz="1800">
                <a:latin typeface="Times New Roman" charset="0"/>
                <a:ea typeface="宋体" charset="-122"/>
              </a:rPr>
              <a:t>L = packet length (bits)</a:t>
            </a:r>
          </a:p>
          <a:p>
            <a:pPr>
              <a:buFontTx/>
              <a:buNone/>
            </a:pPr>
            <a:r>
              <a:rPr lang="en-US" altLang="x-none" sz="1800">
                <a:latin typeface="Times New Roman" charset="0"/>
                <a:ea typeface="宋体" charset="-122"/>
              </a:rPr>
              <a:t>S = L / R</a:t>
            </a:r>
          </a:p>
          <a:p>
            <a:pPr>
              <a:buFontTx/>
              <a:buNone/>
            </a:pPr>
            <a:r>
              <a:rPr lang="en-US" altLang="zh-CN" sz="1800">
                <a:latin typeface="Times New Roman" charset="0"/>
                <a:ea typeface="宋体" charset="-122"/>
                <a:sym typeface="Symbol" charset="2"/>
              </a:rPr>
              <a:t>a</a:t>
            </a:r>
            <a:r>
              <a:rPr lang="en-US" altLang="x-none" sz="1800">
                <a:latin typeface="Times New Roman" charset="0"/>
                <a:ea typeface="宋体" charset="-122"/>
                <a:sym typeface="Symbol" charset="2"/>
              </a:rPr>
              <a:t> </a:t>
            </a:r>
            <a:r>
              <a:rPr lang="en-US" altLang="x-none" sz="1800">
                <a:latin typeface="Times New Roman" charset="0"/>
                <a:ea typeface="宋体" charset="-122"/>
              </a:rPr>
              <a:t>= average packet arrival rate (pkt/sec)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53B56C61-E90C-2449-925A-791D7E2CC791}" type="slidenum">
              <a:rPr lang="en-US" altLang="x-none" sz="1200">
                <a:latin typeface="Tahoma" charset="0"/>
              </a:rPr>
              <a:pPr algn="ctr">
                <a:spcBef>
                  <a:spcPct val="0"/>
                </a:spcBef>
                <a:buClrTx/>
                <a:buSzTx/>
                <a:buFontTx/>
                <a:buNone/>
              </a:pPr>
              <a:t>43</a:t>
            </a:fld>
            <a:endParaRPr lang="en-US" altLang="x-none" sz="1200">
              <a:latin typeface="Tahoma" charset="0"/>
            </a:endParaRPr>
          </a:p>
        </p:txBody>
      </p:sp>
      <p:sp>
        <p:nvSpPr>
          <p:cNvPr id="60418" name="Rectangle 2"/>
          <p:cNvSpPr>
            <a:spLocks noGrp="1" noChangeArrowheads="1"/>
          </p:cNvSpPr>
          <p:nvPr>
            <p:ph type="title"/>
          </p:nvPr>
        </p:nvSpPr>
        <p:spPr>
          <a:xfrm>
            <a:off x="533400" y="228600"/>
            <a:ext cx="8229600" cy="1143000"/>
          </a:xfrm>
        </p:spPr>
        <p:txBody>
          <a:bodyPr/>
          <a:lstStyle/>
          <a:p>
            <a:r>
              <a:rPr lang="en-US" altLang="zh-CN">
                <a:ea typeface="宋体" charset="-122"/>
              </a:rPr>
              <a:t>Statistical Multiplexing</a:t>
            </a:r>
            <a:endParaRPr lang="en-US" altLang="x-none">
              <a:ea typeface="ＭＳ Ｐゴシック" charset="-128"/>
            </a:endParaRPr>
          </a:p>
        </p:txBody>
      </p:sp>
      <p:sp>
        <p:nvSpPr>
          <p:cNvPr id="60419" name="Rectangle 3"/>
          <p:cNvSpPr>
            <a:spLocks noGrp="1" noChangeArrowheads="1"/>
          </p:cNvSpPr>
          <p:nvPr>
            <p:ph type="body" sz="half" idx="1"/>
          </p:nvPr>
        </p:nvSpPr>
        <p:spPr>
          <a:xfrm>
            <a:off x="533400" y="4170363"/>
            <a:ext cx="3808413" cy="1974850"/>
          </a:xfrm>
        </p:spPr>
        <p:txBody>
          <a:bodyPr/>
          <a:lstStyle/>
          <a:p>
            <a:pPr>
              <a:buFont typeface="Wingdings" pitchFamily="2" charset="2"/>
              <a:buChar char="q"/>
            </a:pPr>
            <a:r>
              <a:rPr lang="en-US" altLang="zh-CN" sz="2000" dirty="0">
                <a:ea typeface="宋体" charset="-122"/>
              </a:rPr>
              <a:t>no reservation: all arrivals into the single link, the queueing delay + transmission delay:</a:t>
            </a:r>
            <a:br>
              <a:rPr lang="en-US" altLang="zh-CN" sz="2000" dirty="0">
                <a:ea typeface="宋体" charset="-122"/>
              </a:rPr>
            </a:br>
            <a:endParaRPr lang="en-US" altLang="x-none" sz="2000" dirty="0">
              <a:ea typeface="ＭＳ Ｐゴシック" charset="-128"/>
            </a:endParaRPr>
          </a:p>
        </p:txBody>
      </p:sp>
      <p:sp>
        <p:nvSpPr>
          <p:cNvPr id="60420" name="Rectangle 7"/>
          <p:cNvSpPr>
            <a:spLocks noChangeArrowheads="1"/>
          </p:cNvSpPr>
          <p:nvPr/>
        </p:nvSpPr>
        <p:spPr bwMode="auto">
          <a:xfrm>
            <a:off x="4800600" y="4168775"/>
            <a:ext cx="3808413"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3" tIns="45700" rIns="91393" bIns="45700"/>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zh-CN" sz="2000" dirty="0">
                <a:ea typeface="宋体" charset="-122"/>
              </a:rPr>
              <a:t>reservation: each flow uses its own reserved (sub)link with rate u/n, the queueing delay + transmission delay:</a:t>
            </a:r>
            <a:endParaRPr lang="en-US" altLang="x-none" sz="2000" dirty="0">
              <a:ea typeface="宋体" charset="-122"/>
            </a:endParaRPr>
          </a:p>
        </p:txBody>
      </p:sp>
      <p:sp>
        <p:nvSpPr>
          <p:cNvPr id="15368" name="Text Box 8"/>
          <p:cNvSpPr txBox="1">
            <a:spLocks noChangeArrowheads="1"/>
          </p:cNvSpPr>
          <p:nvPr/>
        </p:nvSpPr>
        <p:spPr bwMode="auto">
          <a:xfrm>
            <a:off x="685800" y="1524000"/>
            <a:ext cx="7848600" cy="2246313"/>
          </a:xfrm>
          <a:prstGeom prst="rect">
            <a:avLst/>
          </a:prstGeom>
          <a:noFill/>
          <a:ln w="12700">
            <a:noFill/>
            <a:miter lim="800000"/>
            <a:headEnd/>
            <a:tailEnd/>
          </a:ln>
        </p:spPr>
        <p:txBody>
          <a:bodyPr lIns="91285" tIns="45642" rIns="91285" bIns="45642">
            <a:spAutoFit/>
          </a:bodyPr>
          <a:lstStyle/>
          <a:p>
            <a:pPr defTabSz="911352">
              <a:defRPr/>
            </a:pPr>
            <a:r>
              <a:rPr lang="en-US" sz="2000" dirty="0">
                <a:latin typeface="+mn-lt"/>
                <a:ea typeface="+mn-ea"/>
              </a:rPr>
              <a:t>A simple model to compare bandwidth efficiency of</a:t>
            </a:r>
          </a:p>
          <a:p>
            <a:pPr defTabSz="911352">
              <a:defRPr/>
            </a:pPr>
            <a:r>
              <a:rPr lang="en-US" sz="2000" dirty="0">
                <a:latin typeface="+mn-lt"/>
                <a:ea typeface="+mn-ea"/>
              </a:rPr>
              <a:t> - reservation/dedication (aka circuit-switching) vs</a:t>
            </a:r>
          </a:p>
          <a:p>
            <a:pPr defTabSz="911352">
              <a:defRPr/>
            </a:pPr>
            <a:r>
              <a:rPr lang="en-US" sz="2000" dirty="0">
                <a:latin typeface="+mn-lt"/>
                <a:ea typeface="+mn-ea"/>
              </a:rPr>
              <a:t> - no reservation (aka packet switching)</a:t>
            </a:r>
            <a:br>
              <a:rPr lang="en-US" sz="2000" dirty="0">
                <a:latin typeface="+mn-lt"/>
                <a:ea typeface="+mn-ea"/>
              </a:rPr>
            </a:br>
            <a:r>
              <a:rPr lang="en-US" sz="2000" dirty="0">
                <a:latin typeface="+mn-lt"/>
                <a:ea typeface="+mn-ea"/>
              </a:rPr>
              <a:t>setup</a:t>
            </a:r>
          </a:p>
          <a:p>
            <a:pPr defTabSz="911352">
              <a:defRPr/>
            </a:pPr>
            <a:r>
              <a:rPr lang="en-US" sz="2000" dirty="0">
                <a:latin typeface="+mn-lt"/>
                <a:ea typeface="+mn-ea"/>
              </a:rPr>
              <a:t> - a single bottleneck link w/ u</a:t>
            </a:r>
          </a:p>
          <a:p>
            <a:pPr defTabSz="911352">
              <a:defRPr/>
            </a:pPr>
            <a:r>
              <a:rPr lang="en-US" sz="2000" dirty="0">
                <a:latin typeface="+mn-lt"/>
                <a:ea typeface="+mn-ea"/>
              </a:rPr>
              <a:t> - n flows; each flow has an </a:t>
            </a:r>
            <a:br>
              <a:rPr lang="en-US" sz="2000" dirty="0">
                <a:latin typeface="+mn-lt"/>
                <a:ea typeface="+mn-ea"/>
              </a:rPr>
            </a:br>
            <a:r>
              <a:rPr lang="en-US" sz="2000" dirty="0">
                <a:latin typeface="+mn-lt"/>
                <a:ea typeface="+mn-ea"/>
              </a:rPr>
              <a:t>   arrival rate of a/n</a:t>
            </a:r>
          </a:p>
        </p:txBody>
      </p:sp>
      <p:pic>
        <p:nvPicPr>
          <p:cNvPr id="60422" name="Picture 9" descr="0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59080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0554" name="Object 10"/>
          <p:cNvGraphicFramePr>
            <a:graphicFrameLocks noChangeAspect="1"/>
          </p:cNvGraphicFramePr>
          <p:nvPr/>
        </p:nvGraphicFramePr>
        <p:xfrm>
          <a:off x="1674813" y="5530850"/>
          <a:ext cx="1042987" cy="806450"/>
        </p:xfrm>
        <a:graphic>
          <a:graphicData uri="http://schemas.openxmlformats.org/presentationml/2006/ole">
            <mc:AlternateContent xmlns:mc="http://schemas.openxmlformats.org/markup-compatibility/2006">
              <mc:Choice xmlns:v="urn:schemas-microsoft-com:vml" Requires="v">
                <p:oleObj spid="_x0000_s60505" name="Equation" r:id="rId5" imgW="444500" imgH="431800" progId="Equation.3">
                  <p:embed/>
                </p:oleObj>
              </mc:Choice>
              <mc:Fallback>
                <p:oleObj name="Equation" r:id="rId5" imgW="444500" imgH="431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3" y="5530850"/>
                        <a:ext cx="1042987"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370" name="Oval 9"/>
          <p:cNvSpPr>
            <a:spLocks noChangeArrowheads="1"/>
          </p:cNvSpPr>
          <p:nvPr/>
        </p:nvSpPr>
        <p:spPr bwMode="auto">
          <a:xfrm>
            <a:off x="6324600" y="5867400"/>
            <a:ext cx="3048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graphicFrame>
        <p:nvGraphicFramePr>
          <p:cNvPr id="12" name="Object 10"/>
          <p:cNvGraphicFramePr>
            <a:graphicFrameLocks noChangeAspect="1"/>
          </p:cNvGraphicFramePr>
          <p:nvPr/>
        </p:nvGraphicFramePr>
        <p:xfrm>
          <a:off x="6327775" y="5638800"/>
          <a:ext cx="1339850" cy="806450"/>
        </p:xfrm>
        <a:graphic>
          <a:graphicData uri="http://schemas.openxmlformats.org/presentationml/2006/ole">
            <mc:AlternateContent xmlns:mc="http://schemas.openxmlformats.org/markup-compatibility/2006">
              <mc:Choice xmlns:v="urn:schemas-microsoft-com:vml" Requires="v">
                <p:oleObj spid="_x0000_s60506" name="Equation" r:id="rId7" imgW="571500" imgH="431800" progId="Equation.3">
                  <p:embed/>
                </p:oleObj>
              </mc:Choice>
              <mc:Fallback>
                <p:oleObj name="Equation" r:id="rId7" imgW="5715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7775" y="5638800"/>
                        <a:ext cx="133985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60426"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0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1F2F27-D18A-AF48-B059-4B3DA2F9021A}" type="slidenum">
              <a:rPr lang="en-US" altLang="x-none" sz="1200">
                <a:latin typeface="Tahoma" charset="0"/>
              </a:rPr>
              <a:pPr>
                <a:spcBef>
                  <a:spcPct val="0"/>
                </a:spcBef>
                <a:buClrTx/>
                <a:buSzTx/>
                <a:buFontTx/>
                <a:buNone/>
              </a:pPr>
              <a:t>44</a:t>
            </a:fld>
            <a:endParaRPr lang="en-US" altLang="x-none" sz="1200">
              <a:latin typeface="Tahoma" charset="0"/>
            </a:endParaRPr>
          </a:p>
        </p:txBody>
      </p:sp>
      <p:sp>
        <p:nvSpPr>
          <p:cNvPr id="62466" name="Rectangle 4"/>
          <p:cNvSpPr>
            <a:spLocks noChangeArrowheads="1"/>
          </p:cNvSpPr>
          <p:nvPr/>
        </p:nvSpPr>
        <p:spPr bwMode="auto">
          <a:xfrm>
            <a:off x="533400" y="2286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u="sng">
                <a:solidFill>
                  <a:schemeClr val="accent2"/>
                </a:solidFill>
                <a:ea typeface="宋体" charset="-122"/>
              </a:rPr>
              <a:t>Summary: </a:t>
            </a:r>
            <a:br>
              <a:rPr lang="en-US" altLang="zh-CN" u="sng">
                <a:solidFill>
                  <a:schemeClr val="accent2"/>
                </a:solidFill>
                <a:ea typeface="宋体" charset="-122"/>
              </a:rPr>
            </a:br>
            <a:r>
              <a:rPr lang="en-US" altLang="x-none" u="sng">
                <a:solidFill>
                  <a:schemeClr val="accent2"/>
                </a:solidFill>
                <a:ea typeface="宋体" charset="-122"/>
              </a:rPr>
              <a:t>Packet Switching vs. Circuit Switching</a:t>
            </a:r>
            <a:endParaRPr lang="en-US" altLang="x-none" sz="3600" u="sng">
              <a:solidFill>
                <a:schemeClr val="accent2"/>
              </a:solidFill>
              <a:ea typeface="宋体" charset="-122"/>
            </a:endParaRPr>
          </a:p>
        </p:txBody>
      </p:sp>
      <p:sp>
        <p:nvSpPr>
          <p:cNvPr id="52228" name="Rectangle 5"/>
          <p:cNvSpPr>
            <a:spLocks noChangeArrowheads="1"/>
          </p:cNvSpPr>
          <p:nvPr/>
        </p:nvSpPr>
        <p:spPr bwMode="auto">
          <a:xfrm>
            <a:off x="533400" y="1524000"/>
            <a:ext cx="83121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1413"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t>Advantages of packet switching over circuit switching</a:t>
            </a:r>
          </a:p>
          <a:p>
            <a:pPr lvl="1">
              <a:buFont typeface="Courier New" panose="02070309020205020404" pitchFamily="49" charset="0"/>
              <a:buChar char="o"/>
            </a:pPr>
            <a:r>
              <a:rPr lang="en-US" altLang="x-none" sz="2000" dirty="0"/>
              <a:t>most important advantage of packet-switching over circuit switching is </a:t>
            </a:r>
            <a:r>
              <a:rPr lang="en-US" altLang="x-none" sz="2000" dirty="0">
                <a:solidFill>
                  <a:srgbClr val="00B050"/>
                </a:solidFill>
              </a:rPr>
              <a:t>statistical multiplexing</a:t>
            </a:r>
            <a:r>
              <a:rPr lang="en-US" altLang="x-none" sz="2000" dirty="0"/>
              <a:t>, and therefore more efficient bandwidth usage</a:t>
            </a:r>
          </a:p>
          <a:p>
            <a:pPr>
              <a:buFont typeface="Wingdings" pitchFamily="2" charset="2"/>
              <a:buChar char="q"/>
            </a:pPr>
            <a:r>
              <a:rPr lang="en-US" altLang="x-none" sz="2400" dirty="0"/>
              <a:t>Disadvantages of packet switching</a:t>
            </a:r>
          </a:p>
          <a:p>
            <a:pPr lvl="1">
              <a:buFont typeface="Courier New" panose="02070309020205020404" pitchFamily="49" charset="0"/>
              <a:buChar char="o"/>
            </a:pPr>
            <a:r>
              <a:rPr lang="en-US" altLang="zh-CN" sz="2000" dirty="0">
                <a:solidFill>
                  <a:srgbClr val="FF0000"/>
                </a:solidFill>
                <a:ea typeface="宋体" charset="-122"/>
              </a:rPr>
              <a:t>potential</a:t>
            </a:r>
            <a:r>
              <a:rPr lang="en-US" altLang="x-none" sz="2000" dirty="0">
                <a:solidFill>
                  <a:srgbClr val="FF0000"/>
                </a:solidFill>
              </a:rPr>
              <a:t> congestion:</a:t>
            </a:r>
            <a:r>
              <a:rPr lang="en-US" altLang="x-none" sz="2000" dirty="0"/>
              <a:t> packet delay and high loss </a:t>
            </a:r>
          </a:p>
          <a:p>
            <a:pPr lvl="2"/>
            <a:r>
              <a:rPr lang="en-US" altLang="x-none" dirty="0"/>
              <a:t>protocols needed for reliable data transfer, congestion control</a:t>
            </a:r>
          </a:p>
          <a:p>
            <a:pPr lvl="2"/>
            <a:r>
              <a:rPr lang="en-US" altLang="x-none" dirty="0"/>
              <a:t>it is possible to guarantee quality of service (QoS) in packet-switched networks and still gain statistical </a:t>
            </a:r>
            <a:r>
              <a:rPr lang="en-US" altLang="x-none" dirty="0" err="1"/>
              <a:t>multiplexig</a:t>
            </a:r>
            <a:r>
              <a:rPr lang="en-US" altLang="x-none" dirty="0"/>
              <a:t>, but it adds much complexity</a:t>
            </a:r>
          </a:p>
          <a:p>
            <a:pPr lvl="1">
              <a:buFont typeface="Courier New" panose="02070309020205020404" pitchFamily="49" charset="0"/>
              <a:buChar char="o"/>
            </a:pPr>
            <a:r>
              <a:rPr lang="en-US" altLang="x-none" sz="2000" dirty="0">
                <a:solidFill>
                  <a:srgbClr val="FF0000"/>
                </a:solidFill>
              </a:rPr>
              <a:t>packet header overhead</a:t>
            </a:r>
            <a:endParaRPr lang="en-US" altLang="zh-CN" sz="2000" dirty="0">
              <a:solidFill>
                <a:srgbClr val="FF0000"/>
              </a:solidFill>
              <a:ea typeface="宋体" charset="-122"/>
            </a:endParaRPr>
          </a:p>
          <a:p>
            <a:pPr lvl="1">
              <a:buFont typeface="Courier New" panose="02070309020205020404" pitchFamily="49" charset="0"/>
              <a:buChar char="o"/>
            </a:pPr>
            <a:r>
              <a:rPr lang="en-US" altLang="zh-CN" sz="2000" dirty="0">
                <a:solidFill>
                  <a:srgbClr val="FF0000"/>
                </a:solidFill>
                <a:ea typeface="宋体" charset="-122"/>
              </a:rPr>
              <a:t>per packet processing overhead</a:t>
            </a:r>
            <a:endParaRPr lang="en-US" altLang="x-none"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2EB0201-E303-1042-82F5-8D7BEE78BC38}" type="slidenum">
              <a:rPr lang="en-US" altLang="x-none" sz="1200">
                <a:latin typeface="Tahoma" charset="0"/>
              </a:rPr>
              <a:pPr>
                <a:spcBef>
                  <a:spcPct val="0"/>
                </a:spcBef>
                <a:buClrTx/>
                <a:buSzTx/>
                <a:buFontTx/>
                <a:buNone/>
              </a:pPr>
              <a:t>45</a:t>
            </a:fld>
            <a:endParaRPr lang="en-US" altLang="x-none" sz="1200">
              <a:latin typeface="Tahoma" charset="0"/>
            </a:endParaRPr>
          </a:p>
        </p:txBody>
      </p:sp>
      <p:sp>
        <p:nvSpPr>
          <p:cNvPr id="46083" name="Rectangle 4"/>
          <p:cNvSpPr>
            <a:spLocks noChangeArrowheads="1"/>
          </p:cNvSpPr>
          <p:nvPr/>
        </p:nvSpPr>
        <p:spPr bwMode="auto">
          <a:xfrm>
            <a:off x="533400" y="228600"/>
            <a:ext cx="7772400" cy="114300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Outline</a:t>
            </a:r>
          </a:p>
        </p:txBody>
      </p:sp>
      <p:sp>
        <p:nvSpPr>
          <p:cNvPr id="46084" name="Rectangle 5"/>
          <p:cNvSpPr>
            <a:spLocks noChangeArrowheads="1"/>
          </p:cNvSpPr>
          <p:nvPr/>
        </p:nvSpPr>
        <p:spPr bwMode="auto">
          <a:xfrm>
            <a:off x="533400" y="1600200"/>
            <a:ext cx="7772400" cy="4648200"/>
          </a:xfrm>
          <a:prstGeom prst="rect">
            <a:avLst/>
          </a:prstGeom>
          <a:noFill/>
          <a:ln w="9525">
            <a:noFill/>
            <a:miter lim="800000"/>
            <a:headEnd/>
            <a:tailEnd/>
          </a:ln>
        </p:spPr>
        <p:txBody>
          <a:bodyPr lIns="91402" tIns="45704" rIns="91402" bIns="45704"/>
          <a:lstStyle/>
          <a:p>
            <a:pPr marL="342351" indent="-342351">
              <a:spcBef>
                <a:spcPct val="20000"/>
              </a:spcBef>
              <a:buClr>
                <a:schemeClr val="accent2"/>
              </a:buClr>
              <a:buSzPct val="85000"/>
              <a:buFont typeface="Wingdings" pitchFamily="2" charset="2"/>
              <a:buChar char="q"/>
              <a:defRPr/>
            </a:pPr>
            <a:r>
              <a:rPr lang="en-US" sz="2800" dirty="0">
                <a:latin typeface="+mn-lt"/>
                <a:ea typeface="+mn-ea"/>
              </a:rPr>
              <a:t>Admin. and recap</a:t>
            </a:r>
          </a:p>
          <a:p>
            <a:pPr marL="342351" indent="-342351">
              <a:spcBef>
                <a:spcPct val="20000"/>
              </a:spcBef>
              <a:buClr>
                <a:srgbClr val="C00000"/>
              </a:buClr>
              <a:buSzPct val="85000"/>
              <a:buFont typeface="Wingdings" pitchFamily="2" charset="2"/>
              <a:buChar char="Ø"/>
              <a:defRPr/>
            </a:pPr>
            <a:r>
              <a:rPr lang="en-US" sz="2800" i="1" dirty="0">
                <a:solidFill>
                  <a:srgbClr val="C00000"/>
                </a:solidFill>
                <a:latin typeface="+mn-lt"/>
                <a:ea typeface="+mn-ea"/>
              </a:rPr>
              <a:t>A taxonomy of communication networks</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circuit switched networks</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packet switched networks </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circuit switching vs. packet switching</a:t>
            </a:r>
          </a:p>
          <a:p>
            <a:pPr marL="741761" lvl="1" indent="-285293">
              <a:spcBef>
                <a:spcPct val="20000"/>
              </a:spcBef>
              <a:buClr>
                <a:srgbClr val="C00000"/>
              </a:buClr>
              <a:buSzPct val="75000"/>
              <a:buFont typeface="Wingdings" pitchFamily="2" charset="2"/>
              <a:buChar char="Ø"/>
              <a:defRPr/>
            </a:pPr>
            <a:r>
              <a:rPr lang="en-US" sz="2400" i="1" dirty="0">
                <a:solidFill>
                  <a:srgbClr val="C00000"/>
                </a:solidFill>
                <a:latin typeface="+mn-lt"/>
                <a:ea typeface="+mn-ea"/>
              </a:rPr>
              <a:t>datagram and virtual circuit packet switched networks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845E3D9-F565-7249-B302-381F2676F989}" type="slidenum">
              <a:rPr lang="en-US" altLang="x-none" sz="1200">
                <a:latin typeface="Tahoma" charset="0"/>
              </a:rPr>
              <a:pPr>
                <a:spcBef>
                  <a:spcPct val="0"/>
                </a:spcBef>
                <a:buClrTx/>
                <a:buSzTx/>
                <a:buFontTx/>
                <a:buNone/>
              </a:pPr>
              <a:t>46</a:t>
            </a:fld>
            <a:endParaRPr lang="en-US" altLang="x-none" sz="1200">
              <a:latin typeface="Tahoma" charset="0"/>
            </a:endParaRPr>
          </a:p>
        </p:txBody>
      </p:sp>
      <p:sp>
        <p:nvSpPr>
          <p:cNvPr id="66562" name="Rectangle 4"/>
          <p:cNvSpPr>
            <a:spLocks noChangeArrowheads="1"/>
          </p:cNvSpPr>
          <p:nvPr/>
        </p:nvSpPr>
        <p:spPr bwMode="auto">
          <a:xfrm>
            <a:off x="533400" y="15875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A Taxonomy of Packet-Switched Networks According to Routing</a:t>
            </a:r>
            <a:endParaRPr lang="en-US" altLang="x-none" sz="4000" u="sng">
              <a:solidFill>
                <a:schemeClr val="accent2"/>
              </a:solidFill>
            </a:endParaRPr>
          </a:p>
        </p:txBody>
      </p:sp>
      <p:sp>
        <p:nvSpPr>
          <p:cNvPr id="66563" name="Rectangle 5"/>
          <p:cNvSpPr>
            <a:spLocks noChangeArrowheads="1"/>
          </p:cNvSpPr>
          <p:nvPr/>
        </p:nvSpPr>
        <p:spPr bwMode="auto">
          <a:xfrm>
            <a:off x="533400" y="1679575"/>
            <a:ext cx="82232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39825"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Two types of packet switching</a:t>
            </a:r>
          </a:p>
          <a:p>
            <a:pPr lvl="1">
              <a:buFont typeface="Courier New" panose="02070309020205020404" pitchFamily="49" charset="0"/>
              <a:buChar char="o"/>
            </a:pPr>
            <a:r>
              <a:rPr lang="en-US" altLang="x-none" dirty="0">
                <a:solidFill>
                  <a:srgbClr val="FF0000"/>
                </a:solidFill>
              </a:rPr>
              <a:t>datagram network</a:t>
            </a:r>
          </a:p>
          <a:p>
            <a:pPr lvl="2"/>
            <a:r>
              <a:rPr lang="en-US" altLang="x-none" dirty="0"/>
              <a:t>each packet of a flow is switched </a:t>
            </a:r>
            <a:r>
              <a:rPr lang="en-US" altLang="x-none" b="1" dirty="0">
                <a:solidFill>
                  <a:schemeClr val="accent2"/>
                </a:solidFill>
              </a:rPr>
              <a:t>independently </a:t>
            </a:r>
            <a:endParaRPr lang="en-US" altLang="x-none" b="1" dirty="0"/>
          </a:p>
          <a:p>
            <a:pPr lvl="1">
              <a:buFont typeface="Courier New" panose="02070309020205020404" pitchFamily="49" charset="0"/>
              <a:buChar char="o"/>
            </a:pPr>
            <a:r>
              <a:rPr lang="en-US" altLang="x-none" dirty="0">
                <a:solidFill>
                  <a:srgbClr val="FF0000"/>
                </a:solidFill>
              </a:rPr>
              <a:t>virtual circuit network:</a:t>
            </a:r>
            <a:r>
              <a:rPr lang="en-US" altLang="x-none" dirty="0"/>
              <a:t> </a:t>
            </a:r>
          </a:p>
          <a:p>
            <a:pPr lvl="2"/>
            <a:r>
              <a:rPr lang="en-US" altLang="zh-TW" dirty="0">
                <a:ea typeface="新細明體" charset="-120"/>
              </a:rPr>
              <a:t>all packets from one flow are sent along a </a:t>
            </a:r>
            <a:br>
              <a:rPr lang="en-US" altLang="zh-TW" dirty="0">
                <a:ea typeface="新細明體" charset="-120"/>
              </a:rPr>
            </a:br>
            <a:r>
              <a:rPr lang="en-US" altLang="zh-TW" b="1" dirty="0">
                <a:solidFill>
                  <a:schemeClr val="accent2"/>
                </a:solidFill>
                <a:ea typeface="新細明體" charset="-120"/>
              </a:rPr>
              <a:t>pre-established</a:t>
            </a:r>
            <a:r>
              <a:rPr lang="en-US" altLang="zh-TW" dirty="0">
                <a:ea typeface="新細明體" charset="-120"/>
              </a:rPr>
              <a:t> path (= virtual circuit)</a:t>
            </a:r>
          </a:p>
        </p:txBody>
      </p:sp>
      <p:pic>
        <p:nvPicPr>
          <p:cNvPr id="66564" name="Picture 4" descr="0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388" y="4721225"/>
            <a:ext cx="509746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16BB07E-ED91-6946-8DDC-36A2162FFBDE}" type="slidenum">
              <a:rPr lang="en-US" altLang="x-none" sz="1200">
                <a:latin typeface="Tahoma" charset="0"/>
              </a:rPr>
              <a:pPr>
                <a:spcBef>
                  <a:spcPct val="0"/>
                </a:spcBef>
                <a:buClrTx/>
                <a:buSzTx/>
                <a:buFontTx/>
                <a:buNone/>
              </a:pPr>
              <a:t>47</a:t>
            </a:fld>
            <a:endParaRPr lang="en-US" altLang="x-none" sz="1200">
              <a:latin typeface="Tahoma" charset="0"/>
            </a:endParaRPr>
          </a:p>
        </p:txBody>
      </p:sp>
      <p:sp>
        <p:nvSpPr>
          <p:cNvPr id="68610" name="Rectangle 2"/>
          <p:cNvSpPr>
            <a:spLocks noGrp="1" noChangeArrowheads="1"/>
          </p:cNvSpPr>
          <p:nvPr>
            <p:ph type="title"/>
          </p:nvPr>
        </p:nvSpPr>
        <p:spPr/>
        <p:txBody>
          <a:bodyPr/>
          <a:lstStyle/>
          <a:p>
            <a:r>
              <a:rPr lang="en-US" altLang="x-none">
                <a:ea typeface="ＭＳ Ｐゴシック" charset="-128"/>
              </a:rPr>
              <a:t>Datagram Packet Switching</a:t>
            </a:r>
          </a:p>
        </p:txBody>
      </p:sp>
      <p:sp>
        <p:nvSpPr>
          <p:cNvPr id="28676" name="Rectangle 3"/>
          <p:cNvSpPr>
            <a:spLocks noGrp="1" noChangeArrowheads="1"/>
          </p:cNvSpPr>
          <p:nvPr>
            <p:ph type="body" idx="1"/>
          </p:nvPr>
        </p:nvSpPr>
        <p:spPr>
          <a:xfrm>
            <a:off x="533400" y="1600200"/>
            <a:ext cx="7772400" cy="4795838"/>
          </a:xfrm>
        </p:spPr>
        <p:txBody>
          <a:bodyPr/>
          <a:lstStyle/>
          <a:p>
            <a:pPr>
              <a:buFont typeface="Wingdings" pitchFamily="2" charset="2"/>
              <a:buChar char="q"/>
            </a:pPr>
            <a:r>
              <a:rPr lang="en-US" altLang="x-none" sz="2400" dirty="0">
                <a:ea typeface="ＭＳ Ｐゴシック" charset="-128"/>
              </a:rPr>
              <a:t>Commonly when we say packet switching we mean datagram switching</a:t>
            </a:r>
          </a:p>
          <a:p>
            <a:pPr>
              <a:buFont typeface="Wingdings" pitchFamily="2" charset="2"/>
              <a:buChar char="q"/>
            </a:pPr>
            <a:r>
              <a:rPr lang="en-US" altLang="x-none" sz="2400" dirty="0">
                <a:ea typeface="ＭＳ Ｐゴシック" charset="-128"/>
              </a:rPr>
              <a:t>Example: IP networks</a:t>
            </a:r>
          </a:p>
          <a:p>
            <a:pPr>
              <a:buFont typeface="Wingdings" pitchFamily="2" charset="2"/>
              <a:buChar char="q"/>
            </a:pPr>
            <a:r>
              <a:rPr lang="en-US" altLang="x-none" sz="2400" dirty="0">
                <a:ea typeface="ＭＳ Ｐゴシック" charset="-128"/>
              </a:rPr>
              <a:t>Each packet is independently switched</a:t>
            </a:r>
          </a:p>
          <a:p>
            <a:pPr lvl="1">
              <a:buFont typeface="Courier New" panose="02070309020205020404" pitchFamily="49" charset="0"/>
              <a:buChar char="o"/>
            </a:pPr>
            <a:r>
              <a:rPr lang="en-US" altLang="x-none" sz="2000" dirty="0">
                <a:ea typeface="ＭＳ Ｐゴシック" charset="-128"/>
              </a:rPr>
              <a:t>each packet header contains </a:t>
            </a:r>
            <a:r>
              <a:rPr lang="en-US" altLang="x-none" sz="2000" i="1" dirty="0">
                <a:solidFill>
                  <a:srgbClr val="FF0000"/>
                </a:solidFill>
                <a:ea typeface="ＭＳ Ｐゴシック" charset="-128"/>
              </a:rPr>
              <a:t>complete destination address</a:t>
            </a:r>
            <a:endParaRPr lang="en-US" altLang="zh-CN" sz="2000" i="1" dirty="0">
              <a:solidFill>
                <a:srgbClr val="FF0000"/>
              </a:solidFill>
              <a:ea typeface="宋体" charset="-122"/>
            </a:endParaRPr>
          </a:p>
          <a:p>
            <a:pPr lvl="1">
              <a:buFont typeface="Courier New" panose="02070309020205020404" pitchFamily="49" charset="0"/>
              <a:buChar char="o"/>
            </a:pPr>
            <a:r>
              <a:rPr lang="en-US" altLang="x-none" sz="2000" dirty="0">
                <a:ea typeface="ＭＳ Ｐゴシック" charset="-128"/>
              </a:rPr>
              <a:t>receiving a packet, a router looks at the packet</a:t>
            </a:r>
            <a:r>
              <a:rPr lang="ja-JP" altLang="en-US" sz="2000">
                <a:ea typeface="ＭＳ Ｐゴシック" charset="-128"/>
              </a:rPr>
              <a:t>’</a:t>
            </a:r>
            <a:r>
              <a:rPr lang="en-US" altLang="ja-JP" sz="2000" dirty="0">
                <a:ea typeface="ＭＳ Ｐゴシック" charset="-128"/>
              </a:rPr>
              <a:t>s destination address and </a:t>
            </a:r>
            <a:r>
              <a:rPr lang="en-US" altLang="ja-JP" sz="2000" i="1" dirty="0">
                <a:ea typeface="ＭＳ Ｐゴシック" charset="-128"/>
              </a:rPr>
              <a:t>searches</a:t>
            </a:r>
            <a:r>
              <a:rPr lang="en-US" altLang="ja-JP" sz="2000" dirty="0">
                <a:ea typeface="ＭＳ Ｐゴシック" charset="-128"/>
              </a:rPr>
              <a:t> its current routing table to determine the possible next hops, and pick one</a:t>
            </a:r>
            <a:endParaRPr lang="en-US" altLang="zh-CN" sz="2000" dirty="0">
              <a:ea typeface="宋体" charset="-122"/>
            </a:endParaRPr>
          </a:p>
          <a:p>
            <a:endParaRPr lang="en-US" altLang="zh-CN" sz="2400" dirty="0">
              <a:ea typeface="宋体" charset="-122"/>
            </a:endParaRPr>
          </a:p>
          <a:p>
            <a:pPr>
              <a:buFont typeface="Wingdings" pitchFamily="2" charset="2"/>
              <a:buChar char="q"/>
            </a:pPr>
            <a:r>
              <a:rPr lang="en-US" altLang="zh-CN" sz="2400" dirty="0">
                <a:ea typeface="宋体" charset="-122"/>
              </a:rPr>
              <a:t>Analogy: postal mail system</a:t>
            </a:r>
            <a:endParaRPr lang="en-US" altLang="zh-CN" sz="20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C523FAB-8EB8-B148-8525-6BB662C93313}" type="slidenum">
              <a:rPr lang="en-US" altLang="x-none" sz="1200">
                <a:latin typeface="Tahoma" charset="0"/>
              </a:rPr>
              <a:pPr>
                <a:spcBef>
                  <a:spcPct val="0"/>
                </a:spcBef>
                <a:buClrTx/>
                <a:buSzTx/>
                <a:buFontTx/>
                <a:buNone/>
              </a:pPr>
              <a:t>48</a:t>
            </a:fld>
            <a:endParaRPr lang="en-US" altLang="x-none" sz="1200">
              <a:latin typeface="Tahoma" charset="0"/>
            </a:endParaRPr>
          </a:p>
        </p:txBody>
      </p:sp>
      <p:sp>
        <p:nvSpPr>
          <p:cNvPr id="70658"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59"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0"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1"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2"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3"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4"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5"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6"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7"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8"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9"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0"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1"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2"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3"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4"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5"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6"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7"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8"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9"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80"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81"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70682" name="Group 28"/>
          <p:cNvGrpSpPr>
            <a:grpSpLocks/>
          </p:cNvGrpSpPr>
          <p:nvPr/>
        </p:nvGrpSpPr>
        <p:grpSpPr bwMode="auto">
          <a:xfrm>
            <a:off x="1089025" y="2509838"/>
            <a:ext cx="454025" cy="457200"/>
            <a:chOff x="712" y="2330"/>
            <a:chExt cx="286" cy="288"/>
          </a:xfrm>
        </p:grpSpPr>
        <p:sp>
          <p:nvSpPr>
            <p:cNvPr id="70775"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76"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7"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8"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79"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0"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1"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2"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83"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84"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5"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6"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3" name="Group 41"/>
          <p:cNvGrpSpPr>
            <a:grpSpLocks/>
          </p:cNvGrpSpPr>
          <p:nvPr/>
        </p:nvGrpSpPr>
        <p:grpSpPr bwMode="auto">
          <a:xfrm>
            <a:off x="1165225" y="4867275"/>
            <a:ext cx="454025" cy="457200"/>
            <a:chOff x="712" y="2330"/>
            <a:chExt cx="286" cy="288"/>
          </a:xfrm>
        </p:grpSpPr>
        <p:sp>
          <p:nvSpPr>
            <p:cNvPr id="70763"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64"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5"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6"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67"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8"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9"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0"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71"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72"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3"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4"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4" name="Group 54"/>
          <p:cNvGrpSpPr>
            <a:grpSpLocks/>
          </p:cNvGrpSpPr>
          <p:nvPr/>
        </p:nvGrpSpPr>
        <p:grpSpPr bwMode="auto">
          <a:xfrm>
            <a:off x="4513263" y="2054225"/>
            <a:ext cx="454025" cy="455613"/>
            <a:chOff x="712" y="2330"/>
            <a:chExt cx="286" cy="288"/>
          </a:xfrm>
        </p:grpSpPr>
        <p:sp>
          <p:nvSpPr>
            <p:cNvPr id="70751"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52"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3"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4"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55"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6"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7"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8"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59"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60"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1"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2"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5" name="Group 67"/>
          <p:cNvGrpSpPr>
            <a:grpSpLocks/>
          </p:cNvGrpSpPr>
          <p:nvPr/>
        </p:nvGrpSpPr>
        <p:grpSpPr bwMode="auto">
          <a:xfrm>
            <a:off x="7785100" y="2509838"/>
            <a:ext cx="454025" cy="457200"/>
            <a:chOff x="712" y="2330"/>
            <a:chExt cx="286" cy="288"/>
          </a:xfrm>
        </p:grpSpPr>
        <p:sp>
          <p:nvSpPr>
            <p:cNvPr id="70739"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40"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1"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2"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43"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4"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5"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6"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47"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48"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9"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0"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6" name="Group 80"/>
          <p:cNvGrpSpPr>
            <a:grpSpLocks/>
          </p:cNvGrpSpPr>
          <p:nvPr/>
        </p:nvGrpSpPr>
        <p:grpSpPr bwMode="auto">
          <a:xfrm>
            <a:off x="8093075" y="5019675"/>
            <a:ext cx="454025" cy="457200"/>
            <a:chOff x="712" y="2330"/>
            <a:chExt cx="286" cy="288"/>
          </a:xfrm>
        </p:grpSpPr>
        <p:sp>
          <p:nvSpPr>
            <p:cNvPr id="70727"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28"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9"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0"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31"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2"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3"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4"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35"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36"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7"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8"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70687" name="AutoShape 93"/>
          <p:cNvCxnSpPr>
            <a:cxnSpLocks noChangeShapeType="1"/>
            <a:stCxn id="70675" idx="3"/>
            <a:endCxn id="70677"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8" name="AutoShape 94"/>
          <p:cNvCxnSpPr>
            <a:cxnSpLocks noChangeShapeType="1"/>
            <a:stCxn id="70675" idx="3"/>
            <a:endCxn id="70678"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9" name="AutoShape 95"/>
          <p:cNvCxnSpPr>
            <a:cxnSpLocks noChangeShapeType="1"/>
            <a:stCxn id="70676" idx="3"/>
            <a:endCxn id="70678"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0" name="AutoShape 96"/>
          <p:cNvCxnSpPr>
            <a:cxnSpLocks noChangeShapeType="1"/>
            <a:stCxn id="70676" idx="3"/>
            <a:endCxn id="70679"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1" name="AutoShape 97"/>
          <p:cNvCxnSpPr>
            <a:cxnSpLocks noChangeShapeType="1"/>
            <a:stCxn id="70678" idx="3"/>
            <a:endCxn id="70680"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2" name="AutoShape 98"/>
          <p:cNvCxnSpPr>
            <a:cxnSpLocks noChangeShapeType="1"/>
            <a:stCxn id="70679" idx="3"/>
            <a:endCxn id="70681"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3" name="AutoShape 99"/>
          <p:cNvCxnSpPr>
            <a:cxnSpLocks noChangeShapeType="1"/>
            <a:stCxn id="70681" idx="0"/>
            <a:endCxn id="70680"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4" name="AutoShape 100"/>
          <p:cNvCxnSpPr>
            <a:cxnSpLocks noChangeShapeType="1"/>
            <a:stCxn id="70676" idx="0"/>
            <a:endCxn id="70675"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5" name="AutoShape 101"/>
          <p:cNvCxnSpPr>
            <a:cxnSpLocks noChangeShapeType="1"/>
            <a:stCxn id="70677" idx="3"/>
            <a:endCxn id="70680"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6" name="AutoShape 102"/>
          <p:cNvCxnSpPr>
            <a:cxnSpLocks noChangeShapeType="1"/>
            <a:stCxn id="70783" idx="35"/>
            <a:endCxn id="70675"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7" name="AutoShape 103"/>
          <p:cNvCxnSpPr>
            <a:cxnSpLocks noChangeShapeType="1"/>
            <a:stCxn id="70771" idx="31"/>
            <a:endCxn id="70676"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8" name="AutoShape 104"/>
          <p:cNvCxnSpPr>
            <a:cxnSpLocks noChangeShapeType="1"/>
            <a:stCxn id="70677" idx="0"/>
            <a:endCxn id="70754"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9" name="AutoShape 105"/>
          <p:cNvCxnSpPr>
            <a:cxnSpLocks noChangeShapeType="1"/>
            <a:stCxn id="70681" idx="3"/>
            <a:endCxn id="70735"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700" name="AutoShape 106"/>
          <p:cNvCxnSpPr>
            <a:cxnSpLocks noChangeShapeType="1"/>
            <a:stCxn id="70680" idx="3"/>
            <a:endCxn id="70739"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0701"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A</a:t>
            </a:r>
          </a:p>
        </p:txBody>
      </p:sp>
      <p:sp>
        <p:nvSpPr>
          <p:cNvPr id="70702"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B</a:t>
            </a:r>
          </a:p>
        </p:txBody>
      </p:sp>
      <p:sp>
        <p:nvSpPr>
          <p:cNvPr id="70703"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E</a:t>
            </a:r>
          </a:p>
        </p:txBody>
      </p:sp>
      <p:sp>
        <p:nvSpPr>
          <p:cNvPr id="70704"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D</a:t>
            </a:r>
          </a:p>
        </p:txBody>
      </p:sp>
      <p:sp>
        <p:nvSpPr>
          <p:cNvPr id="70705"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C</a:t>
            </a:r>
          </a:p>
        </p:txBody>
      </p:sp>
      <p:sp>
        <p:nvSpPr>
          <p:cNvPr id="70706"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1</a:t>
            </a:r>
          </a:p>
        </p:txBody>
      </p:sp>
      <p:sp>
        <p:nvSpPr>
          <p:cNvPr id="70707"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2</a:t>
            </a:r>
          </a:p>
        </p:txBody>
      </p:sp>
      <p:sp>
        <p:nvSpPr>
          <p:cNvPr id="70708"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3</a:t>
            </a:r>
          </a:p>
        </p:txBody>
      </p:sp>
      <p:sp>
        <p:nvSpPr>
          <p:cNvPr id="70709"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4</a:t>
            </a:r>
          </a:p>
        </p:txBody>
      </p:sp>
      <p:sp>
        <p:nvSpPr>
          <p:cNvPr id="70710"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5</a:t>
            </a:r>
          </a:p>
        </p:txBody>
      </p:sp>
      <p:sp>
        <p:nvSpPr>
          <p:cNvPr id="70711"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6</a:t>
            </a:r>
          </a:p>
        </p:txBody>
      </p:sp>
      <p:sp>
        <p:nvSpPr>
          <p:cNvPr id="70712"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7</a:t>
            </a:r>
          </a:p>
        </p:txBody>
      </p:sp>
      <p:sp>
        <p:nvSpPr>
          <p:cNvPr id="70713"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4" name="Rectangle 120"/>
          <p:cNvSpPr>
            <a:spLocks noChangeArrowheads="1"/>
          </p:cNvSpPr>
          <p:nvPr/>
        </p:nvSpPr>
        <p:spPr bwMode="auto">
          <a:xfrm>
            <a:off x="3219450" y="50196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5" name="Rectangle 121"/>
          <p:cNvSpPr>
            <a:spLocks noChangeArrowheads="1"/>
          </p:cNvSpPr>
          <p:nvPr/>
        </p:nvSpPr>
        <p:spPr bwMode="auto">
          <a:xfrm>
            <a:off x="5197475" y="5324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6" name="Rectangle 122"/>
          <p:cNvSpPr>
            <a:spLocks noChangeArrowheads="1"/>
          </p:cNvSpPr>
          <p:nvPr/>
        </p:nvSpPr>
        <p:spPr bwMode="auto">
          <a:xfrm>
            <a:off x="6872288" y="44116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7" name="Rectangle 123"/>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8" name="Rectangle 124"/>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9" name="Rectangle 125"/>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0" name="Rectangle 126"/>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1" name="Rectangle 127"/>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2" name="Rectangle 128"/>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3" name="Rectangle 129"/>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4" name="Freeform 130"/>
          <p:cNvSpPr>
            <a:spLocks/>
          </p:cNvSpPr>
          <p:nvPr/>
        </p:nvSpPr>
        <p:spPr bwMode="auto">
          <a:xfrm>
            <a:off x="1622425" y="2967038"/>
            <a:ext cx="6315075" cy="2281237"/>
          </a:xfrm>
          <a:custGeom>
            <a:avLst/>
            <a:gdLst>
              <a:gd name="T0" fmla="*/ 0 w 3984"/>
              <a:gd name="T1" fmla="*/ 2147483646 h 1440"/>
              <a:gd name="T2" fmla="*/ 2147483646 w 3984"/>
              <a:gd name="T3" fmla="*/ 2147483646 h 1440"/>
              <a:gd name="T4" fmla="*/ 2147483646 w 3984"/>
              <a:gd name="T5" fmla="*/ 2147483646 h 1440"/>
              <a:gd name="T6" fmla="*/ 2147483646 w 3984"/>
              <a:gd name="T7" fmla="*/ 2147483646 h 1440"/>
              <a:gd name="T8" fmla="*/ 2147483646 w 3984"/>
              <a:gd name="T9" fmla="*/ 0 h 1440"/>
              <a:gd name="T10" fmla="*/ 0 60000 65536"/>
              <a:gd name="T11" fmla="*/ 0 60000 65536"/>
              <a:gd name="T12" fmla="*/ 0 60000 65536"/>
              <a:gd name="T13" fmla="*/ 0 60000 65536"/>
              <a:gd name="T14" fmla="*/ 0 60000 65536"/>
              <a:gd name="T15" fmla="*/ 0 w 3984"/>
              <a:gd name="T16" fmla="*/ 0 h 1440"/>
              <a:gd name="T17" fmla="*/ 3984 w 3984"/>
              <a:gd name="T18" fmla="*/ 1440 h 1440"/>
            </a:gdLst>
            <a:ahLst/>
            <a:cxnLst>
              <a:cxn ang="T10">
                <a:pos x="T0" y="T1"/>
              </a:cxn>
              <a:cxn ang="T11">
                <a:pos x="T2" y="T3"/>
              </a:cxn>
              <a:cxn ang="T12">
                <a:pos x="T4" y="T5"/>
              </a:cxn>
              <a:cxn ang="T13">
                <a:pos x="T6" y="T7"/>
              </a:cxn>
              <a:cxn ang="T14">
                <a:pos x="T8" y="T9"/>
              </a:cxn>
            </a:cxnLst>
            <a:rect l="T15" t="T16" r="T17" b="T18"/>
            <a:pathLst>
              <a:path w="3984" h="1440">
                <a:moveTo>
                  <a:pt x="0" y="1440"/>
                </a:moveTo>
                <a:cubicBezTo>
                  <a:pt x="184" y="1428"/>
                  <a:pt x="368" y="1416"/>
                  <a:pt x="912" y="1296"/>
                </a:cubicBezTo>
                <a:cubicBezTo>
                  <a:pt x="1456" y="1176"/>
                  <a:pt x="2776" y="880"/>
                  <a:pt x="3264" y="720"/>
                </a:cubicBezTo>
                <a:cubicBezTo>
                  <a:pt x="3752" y="560"/>
                  <a:pt x="3720" y="456"/>
                  <a:pt x="3840" y="336"/>
                </a:cubicBezTo>
                <a:cubicBezTo>
                  <a:pt x="3960" y="216"/>
                  <a:pt x="3972" y="108"/>
                  <a:pt x="3984" y="0"/>
                </a:cubicBez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70725" name="Freeform 131"/>
          <p:cNvSpPr>
            <a:spLocks/>
          </p:cNvSpPr>
          <p:nvPr/>
        </p:nvSpPr>
        <p:spPr bwMode="auto">
          <a:xfrm>
            <a:off x="1470025" y="2967038"/>
            <a:ext cx="6391275" cy="1470025"/>
          </a:xfrm>
          <a:custGeom>
            <a:avLst/>
            <a:gdLst>
              <a:gd name="T0" fmla="*/ 0 w 4032"/>
              <a:gd name="T1" fmla="*/ 0 h 928"/>
              <a:gd name="T2" fmla="*/ 2147483646 w 4032"/>
              <a:gd name="T3" fmla="*/ 2147483646 h 928"/>
              <a:gd name="T4" fmla="*/ 2147483646 w 4032"/>
              <a:gd name="T5" fmla="*/ 2147483646 h 928"/>
              <a:gd name="T6" fmla="*/ 2147483646 w 4032"/>
              <a:gd name="T7" fmla="*/ 2147483646 h 928"/>
              <a:gd name="T8" fmla="*/ 2147483646 w 4032"/>
              <a:gd name="T9" fmla="*/ 2147483646 h 928"/>
              <a:gd name="T10" fmla="*/ 2147483646 w 4032"/>
              <a:gd name="T11" fmla="*/ 2147483646 h 928"/>
              <a:gd name="T12" fmla="*/ 2147483646 w 4032"/>
              <a:gd name="T13" fmla="*/ 0 h 928"/>
              <a:gd name="T14" fmla="*/ 0 60000 65536"/>
              <a:gd name="T15" fmla="*/ 0 60000 65536"/>
              <a:gd name="T16" fmla="*/ 0 60000 65536"/>
              <a:gd name="T17" fmla="*/ 0 60000 65536"/>
              <a:gd name="T18" fmla="*/ 0 60000 65536"/>
              <a:gd name="T19" fmla="*/ 0 60000 65536"/>
              <a:gd name="T20" fmla="*/ 0 60000 65536"/>
              <a:gd name="T21" fmla="*/ 0 w 4032"/>
              <a:gd name="T22" fmla="*/ 0 h 928"/>
              <a:gd name="T23" fmla="*/ 4032 w 4032"/>
              <a:gd name="T24" fmla="*/ 928 h 9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32" h="928">
                <a:moveTo>
                  <a:pt x="0" y="0"/>
                </a:moveTo>
                <a:cubicBezTo>
                  <a:pt x="164" y="104"/>
                  <a:pt x="328" y="208"/>
                  <a:pt x="576" y="336"/>
                </a:cubicBezTo>
                <a:cubicBezTo>
                  <a:pt x="824" y="464"/>
                  <a:pt x="1272" y="672"/>
                  <a:pt x="1488" y="768"/>
                </a:cubicBezTo>
                <a:cubicBezTo>
                  <a:pt x="1704" y="864"/>
                  <a:pt x="1696" y="896"/>
                  <a:pt x="1872" y="912"/>
                </a:cubicBezTo>
                <a:cubicBezTo>
                  <a:pt x="2048" y="928"/>
                  <a:pt x="2240" y="928"/>
                  <a:pt x="2544" y="864"/>
                </a:cubicBezTo>
                <a:cubicBezTo>
                  <a:pt x="2848" y="800"/>
                  <a:pt x="3448" y="672"/>
                  <a:pt x="3696" y="528"/>
                </a:cubicBezTo>
                <a:cubicBezTo>
                  <a:pt x="3944" y="384"/>
                  <a:pt x="3988" y="192"/>
                  <a:pt x="4032" y="0"/>
                </a:cubicBez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49223" name="Rectangle 132"/>
          <p:cNvSpPr>
            <a:spLocks noChangeArrowheads="1"/>
          </p:cNvSpPr>
          <p:nvPr/>
        </p:nvSpPr>
        <p:spPr bwMode="auto">
          <a:xfrm>
            <a:off x="831850" y="387350"/>
            <a:ext cx="7772400" cy="98425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Datagram Packet Switching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86FAAF2-CEC8-2944-B69D-E881A1932B9D}" type="slidenum">
              <a:rPr lang="en-US" altLang="x-none" sz="1200">
                <a:latin typeface="Tahoma" charset="0"/>
              </a:rPr>
              <a:pPr>
                <a:spcBef>
                  <a:spcPct val="0"/>
                </a:spcBef>
                <a:buClrTx/>
                <a:buSzTx/>
                <a:buFontTx/>
                <a:buNone/>
              </a:pPr>
              <a:t>49</a:t>
            </a:fld>
            <a:endParaRPr lang="en-US" altLang="x-none" sz="1200">
              <a:latin typeface="Tahoma" charset="0"/>
            </a:endParaRPr>
          </a:p>
        </p:txBody>
      </p:sp>
      <p:grpSp>
        <p:nvGrpSpPr>
          <p:cNvPr id="72706" name="Group 2"/>
          <p:cNvGrpSpPr>
            <a:grpSpLocks/>
          </p:cNvGrpSpPr>
          <p:nvPr/>
        </p:nvGrpSpPr>
        <p:grpSpPr bwMode="auto">
          <a:xfrm>
            <a:off x="5570538" y="4875213"/>
            <a:ext cx="1741487" cy="1228725"/>
            <a:chOff x="1321" y="2432"/>
            <a:chExt cx="1097" cy="774"/>
          </a:xfrm>
        </p:grpSpPr>
        <p:sp>
          <p:nvSpPr>
            <p:cNvPr id="72744"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1</a:t>
              </a:r>
            </a:p>
          </p:txBody>
        </p:sp>
        <p:sp>
          <p:nvSpPr>
            <p:cNvPr id="72745"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2</a:t>
              </a:r>
            </a:p>
          </p:txBody>
        </p:sp>
        <p:sp>
          <p:nvSpPr>
            <p:cNvPr id="72746"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3</a:t>
              </a:r>
            </a:p>
          </p:txBody>
        </p:sp>
      </p:grpSp>
      <p:grpSp>
        <p:nvGrpSpPr>
          <p:cNvPr id="72707" name="Group 6"/>
          <p:cNvGrpSpPr>
            <a:grpSpLocks/>
          </p:cNvGrpSpPr>
          <p:nvPr/>
        </p:nvGrpSpPr>
        <p:grpSpPr bwMode="auto">
          <a:xfrm>
            <a:off x="3819525" y="4265613"/>
            <a:ext cx="1741488" cy="1230312"/>
            <a:chOff x="1321" y="2432"/>
            <a:chExt cx="1097" cy="774"/>
          </a:xfrm>
        </p:grpSpPr>
        <p:sp>
          <p:nvSpPr>
            <p:cNvPr id="72741"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72742"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72743"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72708"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09"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0"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1"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2"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3"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4"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5" name="Rectangle 18"/>
          <p:cNvSpPr>
            <a:spLocks noChangeArrowheads="1"/>
          </p:cNvSpPr>
          <p:nvPr/>
        </p:nvSpPr>
        <p:spPr bwMode="auto">
          <a:xfrm>
            <a:off x="3238500" y="33655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6"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7" name="Rectangle 20"/>
          <p:cNvSpPr>
            <a:spLocks noChangeArrowheads="1"/>
          </p:cNvSpPr>
          <p:nvPr/>
        </p:nvSpPr>
        <p:spPr bwMode="auto">
          <a:xfrm>
            <a:off x="3238500" y="41021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72718" name="Object 21"/>
          <p:cNvGraphicFramePr>
            <a:graphicFrameLocks noChangeAspect="1"/>
          </p:cNvGraphicFramePr>
          <p:nvPr/>
        </p:nvGraphicFramePr>
        <p:xfrm>
          <a:off x="457200" y="1371600"/>
          <a:ext cx="8229600" cy="1190625"/>
        </p:xfrm>
        <a:graphic>
          <a:graphicData uri="http://schemas.openxmlformats.org/presentationml/2006/ole">
            <mc:AlternateContent xmlns:mc="http://schemas.openxmlformats.org/markup-compatibility/2006">
              <mc:Choice xmlns:v="urn:schemas-microsoft-com:vml" Requires="v">
                <p:oleObj spid="_x0000_s72787" name="VISIO" r:id="rId4" imgW="8280400" imgH="1153160" progId="Visio.Drawing.4">
                  <p:embed/>
                </p:oleObj>
              </mc:Choice>
              <mc:Fallback>
                <p:oleObj name="VISIO" r:id="rId4" imgW="8280400" imgH="1153160" progId="Visio.Drawing.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371600"/>
                        <a:ext cx="822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9" name="Line 23"/>
          <p:cNvSpPr>
            <a:spLocks noChangeShapeType="1"/>
          </p:cNvSpPr>
          <p:nvPr/>
        </p:nvSpPr>
        <p:spPr bwMode="auto">
          <a:xfrm flipV="1">
            <a:off x="2105025" y="3651250"/>
            <a:ext cx="1852613" cy="333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72720" name="Line 24"/>
          <p:cNvSpPr>
            <a:spLocks noChangeShapeType="1"/>
          </p:cNvSpPr>
          <p:nvPr/>
        </p:nvSpPr>
        <p:spPr bwMode="auto">
          <a:xfrm flipV="1">
            <a:off x="3805238" y="3803650"/>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72721" name="AutoShape 25"/>
          <p:cNvSpPr>
            <a:spLocks/>
          </p:cNvSpPr>
          <p:nvPr/>
        </p:nvSpPr>
        <p:spPr bwMode="auto">
          <a:xfrm>
            <a:off x="4032250" y="3649663"/>
            <a:ext cx="76200" cy="153987"/>
          </a:xfrm>
          <a:prstGeom prst="rightBrace">
            <a:avLst>
              <a:gd name="adj1" fmla="val 1685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spcAft>
                <a:spcPts val="1000"/>
              </a:spcAft>
              <a:buClrTx/>
              <a:buSzTx/>
              <a:buFontTx/>
              <a:buNone/>
            </a:pPr>
            <a:endParaRPr lang="x-none" altLang="x-none" sz="1400" b="1">
              <a:latin typeface="新細明體" charset="-120"/>
            </a:endParaRPr>
          </a:p>
        </p:txBody>
      </p:sp>
      <p:grpSp>
        <p:nvGrpSpPr>
          <p:cNvPr id="72722" name="Group 26"/>
          <p:cNvGrpSpPr>
            <a:grpSpLocks/>
          </p:cNvGrpSpPr>
          <p:nvPr/>
        </p:nvGrpSpPr>
        <p:grpSpPr bwMode="auto">
          <a:xfrm>
            <a:off x="2097088" y="3708400"/>
            <a:ext cx="1741487" cy="1227138"/>
            <a:chOff x="1321" y="2432"/>
            <a:chExt cx="1097" cy="774"/>
          </a:xfrm>
        </p:grpSpPr>
        <p:sp>
          <p:nvSpPr>
            <p:cNvPr id="72738" name="AutoShape 2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72739" name="AutoShape 2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72740" name="AutoShape 2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72723" name="Line 30"/>
          <p:cNvSpPr>
            <a:spLocks noChangeShapeType="1"/>
          </p:cNvSpPr>
          <p:nvPr/>
        </p:nvSpPr>
        <p:spPr bwMode="auto">
          <a:xfrm>
            <a:off x="2097088"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4" name="Line 31"/>
          <p:cNvSpPr>
            <a:spLocks noChangeShapeType="1"/>
          </p:cNvSpPr>
          <p:nvPr/>
        </p:nvSpPr>
        <p:spPr bwMode="auto">
          <a:xfrm>
            <a:off x="382905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5" name="Line 32"/>
          <p:cNvSpPr>
            <a:spLocks noChangeShapeType="1"/>
          </p:cNvSpPr>
          <p:nvPr/>
        </p:nvSpPr>
        <p:spPr bwMode="auto">
          <a:xfrm>
            <a:off x="556260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6" name="Line 33"/>
          <p:cNvSpPr>
            <a:spLocks noChangeShapeType="1"/>
          </p:cNvSpPr>
          <p:nvPr/>
        </p:nvSpPr>
        <p:spPr bwMode="auto">
          <a:xfrm>
            <a:off x="7294563"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7" name="Oval 42"/>
          <p:cNvSpPr>
            <a:spLocks noChangeArrowheads="1"/>
          </p:cNvSpPr>
          <p:nvPr/>
        </p:nvSpPr>
        <p:spPr bwMode="auto">
          <a:xfrm>
            <a:off x="5935663" y="4565650"/>
            <a:ext cx="212725" cy="4968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28" name="Line 43"/>
          <p:cNvSpPr>
            <a:spLocks noChangeShapeType="1"/>
          </p:cNvSpPr>
          <p:nvPr/>
        </p:nvSpPr>
        <p:spPr bwMode="auto">
          <a:xfrm flipV="1">
            <a:off x="6096000" y="3954463"/>
            <a:ext cx="106363" cy="6302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endParaRPr lang="en-US"/>
          </a:p>
        </p:txBody>
      </p:sp>
      <p:sp>
        <p:nvSpPr>
          <p:cNvPr id="72729" name="Line 45"/>
          <p:cNvSpPr>
            <a:spLocks noChangeShapeType="1"/>
          </p:cNvSpPr>
          <p:nvPr/>
        </p:nvSpPr>
        <p:spPr bwMode="auto">
          <a:xfrm flipV="1">
            <a:off x="6254750" y="4037013"/>
            <a:ext cx="1274763" cy="285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endParaRPr lang="en-US"/>
          </a:p>
        </p:txBody>
      </p:sp>
      <p:sp>
        <p:nvSpPr>
          <p:cNvPr id="72730" name="AutoShape 47"/>
          <p:cNvSpPr>
            <a:spLocks/>
          </p:cNvSpPr>
          <p:nvPr/>
        </p:nvSpPr>
        <p:spPr bwMode="auto">
          <a:xfrm>
            <a:off x="1905000" y="3684588"/>
            <a:ext cx="76200" cy="381000"/>
          </a:xfrm>
          <a:prstGeom prst="leftBrace">
            <a:avLst>
              <a:gd name="adj1" fmla="val 4169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96" tIns="45701" rIns="27420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50000"/>
              </a:spcBef>
              <a:spcAft>
                <a:spcPts val="1000"/>
              </a:spcAft>
              <a:buClrTx/>
              <a:buSzTx/>
              <a:buFontTx/>
              <a:buNone/>
            </a:pPr>
            <a:endParaRPr lang="en-US" altLang="x-none" sz="1400">
              <a:latin typeface="新細明體" charset="-120"/>
            </a:endParaRPr>
          </a:p>
          <a:p>
            <a:pPr algn="r">
              <a:spcBef>
                <a:spcPct val="50000"/>
              </a:spcBef>
              <a:spcAft>
                <a:spcPts val="1000"/>
              </a:spcAft>
              <a:buClrTx/>
              <a:buSzTx/>
              <a:buFontTx/>
              <a:buNone/>
            </a:pPr>
            <a:endParaRPr lang="en-US" altLang="x-none" sz="1400">
              <a:latin typeface="新細明體" charset="-120"/>
            </a:endParaRPr>
          </a:p>
        </p:txBody>
      </p:sp>
      <p:sp>
        <p:nvSpPr>
          <p:cNvPr id="72731" name="Text Box 48"/>
          <p:cNvSpPr txBox="1">
            <a:spLocks noChangeArrowheads="1"/>
          </p:cNvSpPr>
          <p:nvPr/>
        </p:nvSpPr>
        <p:spPr bwMode="auto">
          <a:xfrm>
            <a:off x="760413" y="1600200"/>
            <a:ext cx="1008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Times New Roman" charset="0"/>
              </a:rPr>
              <a:t>Host </a:t>
            </a:r>
            <a:r>
              <a:rPr lang="en-US" altLang="zh-CN" sz="1600">
                <a:latin typeface="Times New Roman" charset="0"/>
                <a:ea typeface="宋体" charset="-122"/>
              </a:rPr>
              <a:t>A</a:t>
            </a:r>
            <a:endParaRPr lang="en-US" altLang="x-none" sz="1600">
              <a:latin typeface="Times New Roman" charset="0"/>
              <a:ea typeface="宋体" charset="-122"/>
            </a:endParaRPr>
          </a:p>
        </p:txBody>
      </p:sp>
      <p:sp>
        <p:nvSpPr>
          <p:cNvPr id="72732" name="Text Box 49"/>
          <p:cNvSpPr txBox="1">
            <a:spLocks noChangeArrowheads="1"/>
          </p:cNvSpPr>
          <p:nvPr/>
        </p:nvSpPr>
        <p:spPr bwMode="auto">
          <a:xfrm>
            <a:off x="7696200" y="1600200"/>
            <a:ext cx="827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Times New Roman" charset="0"/>
              </a:rPr>
              <a:t>Host </a:t>
            </a:r>
            <a:r>
              <a:rPr lang="en-US" altLang="zh-CN" sz="1600">
                <a:latin typeface="Times New Roman" charset="0"/>
                <a:ea typeface="宋体" charset="-122"/>
              </a:rPr>
              <a:t>B</a:t>
            </a:r>
            <a:endParaRPr lang="en-US" altLang="x-none" sz="1600">
              <a:latin typeface="Times New Roman" charset="0"/>
              <a:ea typeface="宋体" charset="-122"/>
            </a:endParaRPr>
          </a:p>
        </p:txBody>
      </p:sp>
      <p:sp>
        <p:nvSpPr>
          <p:cNvPr id="72733" name="Text Box 50"/>
          <p:cNvSpPr txBox="1">
            <a:spLocks noChangeArrowheads="1"/>
          </p:cNvSpPr>
          <p:nvPr/>
        </p:nvSpPr>
        <p:spPr bwMode="auto">
          <a:xfrm>
            <a:off x="3424238" y="1752600"/>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Times New Roman" charset="0"/>
              </a:rPr>
              <a:t>Node 1</a:t>
            </a:r>
          </a:p>
        </p:txBody>
      </p:sp>
      <p:sp>
        <p:nvSpPr>
          <p:cNvPr id="72734" name="Text Box 51"/>
          <p:cNvSpPr txBox="1">
            <a:spLocks noChangeArrowheads="1"/>
          </p:cNvSpPr>
          <p:nvPr/>
        </p:nvSpPr>
        <p:spPr bwMode="auto">
          <a:xfrm>
            <a:off x="5022850" y="1752600"/>
            <a:ext cx="995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Times New Roman" charset="0"/>
              </a:rPr>
              <a:t>Node 2</a:t>
            </a:r>
          </a:p>
        </p:txBody>
      </p:sp>
      <p:sp>
        <p:nvSpPr>
          <p:cNvPr id="72735" name="Text Box 52"/>
          <p:cNvSpPr txBox="1">
            <a:spLocks noChangeArrowheads="1"/>
          </p:cNvSpPr>
          <p:nvPr/>
        </p:nvSpPr>
        <p:spPr bwMode="auto">
          <a:xfrm>
            <a:off x="4067175" y="3122613"/>
            <a:ext cx="116522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Times New Roman" charset="0"/>
              </a:rPr>
              <a:t>propagation</a:t>
            </a:r>
          </a:p>
          <a:p>
            <a:pPr>
              <a:spcBef>
                <a:spcPct val="0"/>
              </a:spcBef>
              <a:buClrTx/>
              <a:buSzTx/>
              <a:buFontTx/>
              <a:buNone/>
            </a:pPr>
            <a:r>
              <a:rPr lang="en-US" altLang="x-none" sz="1600">
                <a:latin typeface="Times New Roman" charset="0"/>
              </a:rPr>
              <a:t>delay from</a:t>
            </a:r>
          </a:p>
          <a:p>
            <a:pPr>
              <a:spcBef>
                <a:spcPct val="0"/>
              </a:spcBef>
              <a:buClrTx/>
              <a:buSzTx/>
              <a:buFontTx/>
              <a:buNone/>
            </a:pPr>
            <a:r>
              <a:rPr lang="en-US" altLang="x-none" sz="1600">
                <a:latin typeface="Times New Roman" charset="0"/>
              </a:rPr>
              <a:t>Host </a:t>
            </a:r>
            <a:r>
              <a:rPr lang="en-US" altLang="zh-CN" sz="1600">
                <a:latin typeface="Times New Roman" charset="0"/>
                <a:ea typeface="宋体" charset="-122"/>
              </a:rPr>
              <a:t>A</a:t>
            </a:r>
            <a:r>
              <a:rPr lang="en-US" altLang="x-none" sz="1600">
                <a:latin typeface="Times New Roman" charset="0"/>
                <a:ea typeface="宋体" charset="-122"/>
              </a:rPr>
              <a:t> to </a:t>
            </a:r>
          </a:p>
          <a:p>
            <a:pPr>
              <a:spcBef>
                <a:spcPct val="0"/>
              </a:spcBef>
              <a:buClrTx/>
              <a:buSzTx/>
              <a:buFontTx/>
              <a:buNone/>
            </a:pPr>
            <a:r>
              <a:rPr lang="en-US" altLang="x-none" sz="1600">
                <a:latin typeface="Times New Roman" charset="0"/>
                <a:ea typeface="宋体" charset="-122"/>
              </a:rPr>
              <a:t>Node 1 </a:t>
            </a:r>
          </a:p>
        </p:txBody>
      </p:sp>
      <p:sp>
        <p:nvSpPr>
          <p:cNvPr id="72736" name="Text Box 57"/>
          <p:cNvSpPr txBox="1">
            <a:spLocks noChangeArrowheads="1"/>
          </p:cNvSpPr>
          <p:nvPr/>
        </p:nvSpPr>
        <p:spPr bwMode="auto">
          <a:xfrm>
            <a:off x="341313" y="3544888"/>
            <a:ext cx="135413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latin typeface="Times New Roman" charset="0"/>
              </a:rPr>
              <a:t>transmission </a:t>
            </a:r>
          </a:p>
          <a:p>
            <a:pPr>
              <a:spcBef>
                <a:spcPct val="0"/>
              </a:spcBef>
              <a:buClrTx/>
              <a:buSzTx/>
              <a:buFontTx/>
              <a:buNone/>
            </a:pPr>
            <a:r>
              <a:rPr lang="en-US" altLang="x-none" sz="1400">
                <a:latin typeface="Times New Roman" charset="0"/>
              </a:rPr>
              <a:t>time of Packet 1</a:t>
            </a:r>
          </a:p>
          <a:p>
            <a:pPr>
              <a:spcBef>
                <a:spcPct val="0"/>
              </a:spcBef>
              <a:buClrTx/>
              <a:buSzTx/>
              <a:buFontTx/>
              <a:buNone/>
            </a:pPr>
            <a:r>
              <a:rPr lang="en-US" altLang="x-none" sz="1400">
                <a:latin typeface="Times New Roman" charset="0"/>
              </a:rPr>
              <a:t>at Host </a:t>
            </a:r>
            <a:r>
              <a:rPr lang="en-US" altLang="zh-CN" sz="1400">
                <a:latin typeface="Times New Roman" charset="0"/>
                <a:ea typeface="宋体" charset="-122"/>
              </a:rPr>
              <a:t>A</a:t>
            </a:r>
            <a:endParaRPr lang="en-US" altLang="x-none" sz="1400">
              <a:latin typeface="Times New Roman" charset="0"/>
              <a:ea typeface="宋体" charset="-122"/>
            </a:endParaRPr>
          </a:p>
        </p:txBody>
      </p:sp>
      <p:sp>
        <p:nvSpPr>
          <p:cNvPr id="72737" name="Rectangle 58"/>
          <p:cNvSpPr>
            <a:spLocks noGrp="1" noChangeArrowheads="1"/>
          </p:cNvSpPr>
          <p:nvPr>
            <p:ph type="title"/>
          </p:nvPr>
        </p:nvSpPr>
        <p:spPr/>
        <p:txBody>
          <a:bodyPr/>
          <a:lstStyle/>
          <a:p>
            <a:r>
              <a:rPr lang="en-US" altLang="x-none" sz="3200">
                <a:ea typeface="ＭＳ Ｐゴシック" charset="-128"/>
              </a:rPr>
              <a:t>Timing Diagram of Datagram Switching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zh-CN" dirty="0">
                <a:ea typeface="ＭＳ Ｐゴシック" charset="-128"/>
              </a:rPr>
              <a:t>Challenges</a:t>
            </a:r>
            <a:r>
              <a:rPr lang="zh-CN" altLang="en-US" dirty="0">
                <a:ea typeface="ＭＳ Ｐゴシック" charset="-128"/>
              </a:rPr>
              <a:t> </a:t>
            </a:r>
            <a:r>
              <a:rPr lang="en-US" altLang="zh-CN" dirty="0">
                <a:ea typeface="ＭＳ Ｐゴシック" charset="-128"/>
              </a:rPr>
              <a:t>-</a:t>
            </a:r>
            <a:r>
              <a:rPr lang="zh-CN" altLang="en-US" dirty="0">
                <a:ea typeface="ＭＳ Ｐゴシック" charset="-128"/>
              </a:rPr>
              <a:t> </a:t>
            </a:r>
            <a:r>
              <a:rPr lang="en-US" altLang="x-none" dirty="0">
                <a:ea typeface="ＭＳ Ｐゴシック" charset="-128"/>
              </a:rPr>
              <a:t>Scale</a:t>
            </a:r>
          </a:p>
        </p:txBody>
      </p:sp>
      <p:sp>
        <p:nvSpPr>
          <p:cNvPr id="136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Times New Roman" charset="0"/>
                <a:ea typeface="ＭＳ Ｐゴシック" charset="-128"/>
              </a:defRPr>
            </a:lvl1pPr>
            <a:lvl2pPr marL="741613" indent="-285236">
              <a:defRPr sz="499">
                <a:solidFill>
                  <a:schemeClr val="tx1"/>
                </a:solidFill>
                <a:latin typeface="Times New Roman" charset="0"/>
                <a:ea typeface="ＭＳ Ｐゴシック" charset="-128"/>
              </a:defRPr>
            </a:lvl2pPr>
            <a:lvl3pPr marL="1140943" indent="-228189">
              <a:defRPr sz="499">
                <a:solidFill>
                  <a:schemeClr val="tx1"/>
                </a:solidFill>
                <a:latin typeface="Times New Roman" charset="0"/>
                <a:ea typeface="ＭＳ Ｐゴシック" charset="-128"/>
              </a:defRPr>
            </a:lvl3pPr>
            <a:lvl4pPr marL="1597320" indent="-228189">
              <a:defRPr sz="499">
                <a:solidFill>
                  <a:schemeClr val="tx1"/>
                </a:solidFill>
                <a:latin typeface="Times New Roman" charset="0"/>
                <a:ea typeface="ＭＳ Ｐゴシック" charset="-128"/>
              </a:defRPr>
            </a:lvl4pPr>
            <a:lvl5pPr marL="2053697" indent="-228189">
              <a:defRPr sz="499">
                <a:solidFill>
                  <a:schemeClr val="tx1"/>
                </a:solidFill>
                <a:latin typeface="Times New Roman" charset="0"/>
                <a:ea typeface="ＭＳ Ｐゴシック" charset="-128"/>
              </a:defRPr>
            </a:lvl5pPr>
            <a:lvl6pPr marL="2510074" indent="-228189" algn="ctr" eaLnBrk="0" fontAlgn="base" hangingPunct="0">
              <a:spcBef>
                <a:spcPct val="0"/>
              </a:spcBef>
              <a:spcAft>
                <a:spcPct val="0"/>
              </a:spcAft>
              <a:defRPr sz="499">
                <a:solidFill>
                  <a:schemeClr val="tx1"/>
                </a:solidFill>
                <a:latin typeface="Times New Roman" charset="0"/>
                <a:ea typeface="ＭＳ Ｐゴシック" charset="-128"/>
              </a:defRPr>
            </a:lvl6pPr>
            <a:lvl7pPr marL="2966451" indent="-228189" algn="ctr" eaLnBrk="0" fontAlgn="base" hangingPunct="0">
              <a:spcBef>
                <a:spcPct val="0"/>
              </a:spcBef>
              <a:spcAft>
                <a:spcPct val="0"/>
              </a:spcAft>
              <a:defRPr sz="499">
                <a:solidFill>
                  <a:schemeClr val="tx1"/>
                </a:solidFill>
                <a:latin typeface="Times New Roman" charset="0"/>
                <a:ea typeface="ＭＳ Ｐゴシック" charset="-128"/>
              </a:defRPr>
            </a:lvl7pPr>
            <a:lvl8pPr marL="3422828" indent="-228189" algn="ctr" eaLnBrk="0" fontAlgn="base" hangingPunct="0">
              <a:spcBef>
                <a:spcPct val="0"/>
              </a:spcBef>
              <a:spcAft>
                <a:spcPct val="0"/>
              </a:spcAft>
              <a:defRPr sz="499">
                <a:solidFill>
                  <a:schemeClr val="tx1"/>
                </a:solidFill>
                <a:latin typeface="Times New Roman" charset="0"/>
                <a:ea typeface="ＭＳ Ｐゴシック" charset="-128"/>
              </a:defRPr>
            </a:lvl8pPr>
            <a:lvl9pPr marL="3879205" indent="-228189" algn="ctr" eaLnBrk="0" fontAlgn="base" hangingPunct="0">
              <a:spcBef>
                <a:spcPct val="0"/>
              </a:spcBef>
              <a:spcAft>
                <a:spcPct val="0"/>
              </a:spcAft>
              <a:defRPr sz="499">
                <a:solidFill>
                  <a:schemeClr val="tx1"/>
                </a:solidFill>
                <a:latin typeface="Times New Roman" charset="0"/>
                <a:ea typeface="ＭＳ Ｐゴシック" charset="-128"/>
              </a:defRPr>
            </a:lvl9pPr>
          </a:lstStyle>
          <a:p>
            <a:fld id="{6A009746-0746-DE42-AC01-A6D98B48394D}" type="slidenum">
              <a:rPr lang="en-US" altLang="x-none" sz="1198">
                <a:latin typeface="Tahoma" charset="0"/>
              </a:rPr>
              <a:pPr/>
              <a:t>5</a:t>
            </a:fld>
            <a:endParaRPr lang="en-US" altLang="x-none" sz="1198">
              <a:latin typeface="Tahoma" charset="0"/>
            </a:endParaRPr>
          </a:p>
        </p:txBody>
      </p:sp>
      <p:sp>
        <p:nvSpPr>
          <p:cNvPr id="136195" name="Content Placeholder 2"/>
          <p:cNvSpPr>
            <a:spLocks noGrp="1"/>
          </p:cNvSpPr>
          <p:nvPr>
            <p:ph idx="1"/>
          </p:nvPr>
        </p:nvSpPr>
        <p:spPr/>
        <p:txBody>
          <a:bodyPr/>
          <a:lstStyle/>
          <a:p>
            <a:pPr>
              <a:buFont typeface="ZapfDingbats" charset="0"/>
              <a:buNone/>
            </a:pPr>
            <a:r>
              <a:rPr lang="ja-JP" altLang="en-US" sz="2396">
                <a:ea typeface="ＭＳ Ｐゴシック" charset="-128"/>
              </a:rPr>
              <a:t>“</a:t>
            </a:r>
            <a:r>
              <a:rPr lang="en-US" altLang="ja-JP" sz="2396">
                <a:ea typeface="ＭＳ Ｐゴシック" charset="-128"/>
              </a:rPr>
              <a:t>Developers who have worked at the small scale might be asking themselves why we need to bother when we could just use some kind of out-of the-box solution. For small-scale applications, this can be a great idea. We save time and money up front and get a working and serviceable application. The problem comes at larger scales—there are no off-the-shelf kits that will allow you to build something like Amazon... There’s a good reason why the largest applications on the Internet are all bespoke creations: no other approach can create massively scalable applications within a reasonable budget.</a:t>
            </a:r>
            <a:r>
              <a:rPr lang="ja-JP" altLang="en-US" sz="2396">
                <a:ea typeface="ＭＳ Ｐゴシック" charset="-128"/>
              </a:rPr>
              <a:t>”</a:t>
            </a:r>
            <a:endParaRPr lang="en-US" altLang="x-none" sz="2396">
              <a:ea typeface="ＭＳ Ｐゴシック" charset="-128"/>
            </a:endParaRPr>
          </a:p>
        </p:txBody>
      </p:sp>
      <p:sp>
        <p:nvSpPr>
          <p:cNvPr id="136196" name="Rectangle 4"/>
          <p:cNvSpPr>
            <a:spLocks noChangeArrowheads="1"/>
          </p:cNvSpPr>
          <p:nvPr/>
        </p:nvSpPr>
        <p:spPr bwMode="auto">
          <a:xfrm>
            <a:off x="4495941" y="6518903"/>
            <a:ext cx="3747498" cy="33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r>
              <a:rPr lang="en-US" altLang="x-none" sz="1597"/>
              <a:t>http://www.evontech.com/symbian/55.html</a:t>
            </a:r>
          </a:p>
        </p:txBody>
      </p:sp>
      <p:pic>
        <p:nvPicPr>
          <p:cNvPr id="136197"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5597" y="-4754"/>
            <a:ext cx="2492522" cy="16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732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A2BBCD5-BA47-F542-BB75-5025D30A16F2}" type="slidenum">
              <a:rPr lang="en-US" altLang="x-none" sz="1200">
                <a:latin typeface="Tahoma" charset="0"/>
              </a:rPr>
              <a:pPr>
                <a:spcBef>
                  <a:spcPct val="0"/>
                </a:spcBef>
                <a:buClrTx/>
                <a:buSzTx/>
                <a:buFontTx/>
                <a:buNone/>
              </a:pPr>
              <a:t>50</a:t>
            </a:fld>
            <a:endParaRPr lang="en-US" altLang="x-none" sz="1200">
              <a:latin typeface="Tahoma" charset="0"/>
            </a:endParaRPr>
          </a:p>
        </p:txBody>
      </p:sp>
      <p:sp>
        <p:nvSpPr>
          <p:cNvPr id="74754" name="Rectangle 4"/>
          <p:cNvSpPr>
            <a:spLocks noGrp="1" noChangeArrowheads="1"/>
          </p:cNvSpPr>
          <p:nvPr>
            <p:ph type="title"/>
          </p:nvPr>
        </p:nvSpPr>
        <p:spPr>
          <a:xfrm>
            <a:off x="533400" y="228600"/>
            <a:ext cx="7772400" cy="1143000"/>
          </a:xfrm>
        </p:spPr>
        <p:txBody>
          <a:bodyPr/>
          <a:lstStyle/>
          <a:p>
            <a:r>
              <a:rPr lang="en-US" altLang="x-none" sz="3600">
                <a:ea typeface="ＭＳ Ｐゴシック" charset="-128"/>
              </a:rPr>
              <a:t>Virtual-Circuit Packet Switching</a:t>
            </a:r>
          </a:p>
        </p:txBody>
      </p:sp>
      <p:sp>
        <p:nvSpPr>
          <p:cNvPr id="74755" name="Rectangle 3"/>
          <p:cNvSpPr>
            <a:spLocks noGrp="1" noChangeArrowheads="1"/>
          </p:cNvSpPr>
          <p:nvPr>
            <p:ph type="body" sz="half" idx="1"/>
          </p:nvPr>
        </p:nvSpPr>
        <p:spPr>
          <a:xfrm>
            <a:off x="533400" y="1600200"/>
            <a:ext cx="8147050" cy="4800600"/>
          </a:xfrm>
        </p:spPr>
        <p:txBody>
          <a:bodyPr/>
          <a:lstStyle/>
          <a:p>
            <a:pPr>
              <a:lnSpc>
                <a:spcPct val="90000"/>
              </a:lnSpc>
              <a:buFont typeface="Wingdings" pitchFamily="2" charset="2"/>
              <a:buChar char="q"/>
            </a:pPr>
            <a:r>
              <a:rPr lang="en-US" altLang="zh-TW" sz="2400" dirty="0">
                <a:ea typeface="新細明體" charset="-120"/>
              </a:rPr>
              <a:t>Example: Multiple Label Packet Switching (MPLS) in IP networks</a:t>
            </a:r>
            <a:endParaRPr lang="en-US" altLang="zh-TW" sz="2000" dirty="0">
              <a:ea typeface="新細明體" charset="-120"/>
            </a:endParaRPr>
          </a:p>
          <a:p>
            <a:pPr>
              <a:lnSpc>
                <a:spcPct val="90000"/>
              </a:lnSpc>
              <a:buFont typeface="Wingdings" pitchFamily="2" charset="2"/>
              <a:buChar char="q"/>
            </a:pPr>
            <a:endParaRPr lang="en-US" altLang="zh-TW" sz="2000" dirty="0">
              <a:ea typeface="新細明體" charset="-120"/>
            </a:endParaRPr>
          </a:p>
          <a:p>
            <a:pPr>
              <a:lnSpc>
                <a:spcPct val="90000"/>
              </a:lnSpc>
              <a:buFont typeface="Wingdings" pitchFamily="2" charset="2"/>
              <a:buChar char="q"/>
            </a:pPr>
            <a:r>
              <a:rPr lang="en-US" altLang="zh-TW" sz="2400" dirty="0">
                <a:ea typeface="新細明體" charset="-120"/>
              </a:rPr>
              <a:t>Hybrid of circuit switching and datagram switching</a:t>
            </a:r>
          </a:p>
          <a:p>
            <a:pPr lvl="1">
              <a:lnSpc>
                <a:spcPct val="90000"/>
              </a:lnSpc>
              <a:buFont typeface="Courier New" panose="02070309020205020404" pitchFamily="49" charset="0"/>
              <a:buChar char="o"/>
            </a:pPr>
            <a:r>
              <a:rPr lang="en-US" altLang="x-none" sz="2000" dirty="0">
                <a:ea typeface="ＭＳ Ｐゴシック" charset="-128"/>
              </a:rPr>
              <a:t>fixed path determined at</a:t>
            </a:r>
            <a:r>
              <a:rPr lang="en-US" altLang="x-none" sz="2000" i="1" dirty="0">
                <a:ea typeface="ＭＳ Ｐゴシック" charset="-128"/>
              </a:rPr>
              <a:t> </a:t>
            </a:r>
            <a:br>
              <a:rPr lang="en-US" altLang="x-none" sz="2000" i="1" dirty="0">
                <a:ea typeface="ＭＳ Ｐゴシック" charset="-128"/>
              </a:rPr>
            </a:br>
            <a:r>
              <a:rPr lang="en-US" altLang="x-none" sz="2000" i="1" dirty="0">
                <a:ea typeface="ＭＳ Ｐゴシック" charset="-128"/>
              </a:rPr>
              <a:t>virtual circuit setup time</a:t>
            </a:r>
            <a:r>
              <a:rPr lang="en-US" altLang="x-none" sz="2000" dirty="0">
                <a:ea typeface="ＭＳ Ｐゴシック" charset="-128"/>
              </a:rPr>
              <a:t>, </a:t>
            </a:r>
            <a:br>
              <a:rPr lang="en-US" altLang="x-none" sz="2000" dirty="0">
                <a:ea typeface="ＭＳ Ｐゴシック" charset="-128"/>
              </a:rPr>
            </a:br>
            <a:r>
              <a:rPr lang="en-US" altLang="x-none" sz="2000" dirty="0">
                <a:ea typeface="ＭＳ Ｐゴシック" charset="-128"/>
              </a:rPr>
              <a:t>remains fixed thru flow</a:t>
            </a:r>
          </a:p>
          <a:p>
            <a:pPr lvl="1">
              <a:lnSpc>
                <a:spcPct val="90000"/>
              </a:lnSpc>
              <a:buFont typeface="Courier New" panose="02070309020205020404" pitchFamily="49" charset="0"/>
              <a:buChar char="o"/>
            </a:pPr>
            <a:r>
              <a:rPr lang="en-US" altLang="x-none" sz="2000" dirty="0">
                <a:ea typeface="ＭＳ Ｐゴシック" charset="-128"/>
              </a:rPr>
              <a:t>Implementation:</a:t>
            </a:r>
          </a:p>
          <a:p>
            <a:pPr marL="1257300" lvl="2" indent="-342900">
              <a:lnSpc>
                <a:spcPct val="90000"/>
              </a:lnSpc>
              <a:buFont typeface="Comic Sans MS" charset="0"/>
              <a:buAutoNum type="arabicPeriod"/>
            </a:pPr>
            <a:r>
              <a:rPr lang="en-US" altLang="x-none" sz="1600" dirty="0">
                <a:ea typeface="ＭＳ Ｐゴシック" charset="-128"/>
              </a:rPr>
              <a:t>each packet carries a short </a:t>
            </a:r>
            <a:br>
              <a:rPr lang="en-US" altLang="x-none" sz="1600" dirty="0">
                <a:ea typeface="ＭＳ Ｐゴシック" charset="-128"/>
              </a:rPr>
            </a:br>
            <a:r>
              <a:rPr lang="en-US" altLang="x-none" sz="1600" dirty="0">
                <a:ea typeface="ＭＳ Ｐゴシック" charset="-128"/>
              </a:rPr>
              <a:t>local, </a:t>
            </a:r>
            <a:r>
              <a:rPr lang="en-US" altLang="x-none" sz="1600" dirty="0">
                <a:solidFill>
                  <a:srgbClr val="FF0000"/>
                </a:solidFill>
                <a:ea typeface="ＭＳ Ｐゴシック" charset="-128"/>
              </a:rPr>
              <a:t>tag</a:t>
            </a:r>
            <a:r>
              <a:rPr lang="en-US" altLang="x-none" sz="1600" dirty="0">
                <a:ea typeface="ＭＳ Ｐゴシック" charset="-128"/>
              </a:rPr>
              <a:t>  (virtual-circuit (VC) #)</a:t>
            </a:r>
            <a:r>
              <a:rPr lang="en-US" altLang="zh-CN" sz="1600" dirty="0">
                <a:ea typeface="宋体" charset="-122"/>
              </a:rPr>
              <a:t>;</a:t>
            </a:r>
            <a:r>
              <a:rPr lang="en-US" altLang="x-none" sz="1600" dirty="0">
                <a:ea typeface="ＭＳ Ｐゴシック" charset="-128"/>
              </a:rPr>
              <a:t> </a:t>
            </a:r>
            <a:br>
              <a:rPr lang="en-US" altLang="x-none" sz="1600" dirty="0">
                <a:ea typeface="ＭＳ Ｐゴシック" charset="-128"/>
              </a:rPr>
            </a:br>
            <a:r>
              <a:rPr lang="en-US" altLang="x-none" sz="1600" dirty="0">
                <a:ea typeface="ＭＳ Ｐゴシック" charset="-128"/>
              </a:rPr>
              <a:t>tag determines next hop</a:t>
            </a:r>
          </a:p>
        </p:txBody>
      </p:sp>
      <p:graphicFrame>
        <p:nvGraphicFramePr>
          <p:cNvPr id="122965" name="Group 85"/>
          <p:cNvGraphicFramePr>
            <a:graphicFrameLocks noGrp="1"/>
          </p:cNvGraphicFramePr>
          <p:nvPr>
            <p:ph sz="half" idx="2"/>
          </p:nvPr>
        </p:nvGraphicFramePr>
        <p:xfrm>
          <a:off x="5029200" y="3505200"/>
          <a:ext cx="3048000" cy="1941679"/>
        </p:xfrm>
        <a:graphic>
          <a:graphicData uri="http://schemas.openxmlformats.org/drawingml/2006/table">
            <a:tbl>
              <a:tblPr/>
              <a:tblGrid>
                <a:gridCol w="1081088">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tblGrid>
              <a:tr h="579304">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Incoming VC#</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Outgoing Interface</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QoS</a:t>
                      </a: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16</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20</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0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0F3720A-B549-9649-829D-21BC5E04FF35}" type="slidenum">
              <a:rPr lang="en-US" altLang="x-none" sz="1200">
                <a:latin typeface="Tahoma" charset="0"/>
              </a:rPr>
              <a:pPr>
                <a:spcBef>
                  <a:spcPct val="0"/>
                </a:spcBef>
                <a:buClrTx/>
                <a:buSzTx/>
                <a:buFontTx/>
                <a:buNone/>
              </a:pPr>
              <a:t>51</a:t>
            </a:fld>
            <a:endParaRPr lang="en-US" altLang="x-none" sz="1200">
              <a:latin typeface="Tahoma" charset="0"/>
            </a:endParaRPr>
          </a:p>
        </p:txBody>
      </p:sp>
      <p:sp>
        <p:nvSpPr>
          <p:cNvPr id="76802"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3"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4"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5"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6"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7"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8"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9"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0"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11"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2"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13"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4"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5"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6"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7"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8"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9"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0"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1"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2"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3"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4"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5"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76826" name="Group 28"/>
          <p:cNvGrpSpPr>
            <a:grpSpLocks/>
          </p:cNvGrpSpPr>
          <p:nvPr/>
        </p:nvGrpSpPr>
        <p:grpSpPr bwMode="auto">
          <a:xfrm>
            <a:off x="1089025" y="2509838"/>
            <a:ext cx="454025" cy="457200"/>
            <a:chOff x="712" y="2330"/>
            <a:chExt cx="286" cy="288"/>
          </a:xfrm>
        </p:grpSpPr>
        <p:sp>
          <p:nvSpPr>
            <p:cNvPr id="76916"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917"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8"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9"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920"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1"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2"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3"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24"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25"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6"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7"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7" name="Group 41"/>
          <p:cNvGrpSpPr>
            <a:grpSpLocks/>
          </p:cNvGrpSpPr>
          <p:nvPr/>
        </p:nvGrpSpPr>
        <p:grpSpPr bwMode="auto">
          <a:xfrm>
            <a:off x="1165225" y="4867275"/>
            <a:ext cx="454025" cy="457200"/>
            <a:chOff x="712" y="2330"/>
            <a:chExt cx="286" cy="288"/>
          </a:xfrm>
        </p:grpSpPr>
        <p:sp>
          <p:nvSpPr>
            <p:cNvPr id="76904"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905"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6"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7"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908"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9"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0"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1"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12"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13"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4"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5"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8" name="Group 54"/>
          <p:cNvGrpSpPr>
            <a:grpSpLocks/>
          </p:cNvGrpSpPr>
          <p:nvPr/>
        </p:nvGrpSpPr>
        <p:grpSpPr bwMode="auto">
          <a:xfrm>
            <a:off x="4513263" y="2054225"/>
            <a:ext cx="454025" cy="455613"/>
            <a:chOff x="712" y="2330"/>
            <a:chExt cx="286" cy="288"/>
          </a:xfrm>
        </p:grpSpPr>
        <p:sp>
          <p:nvSpPr>
            <p:cNvPr id="76892"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93"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4"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5"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96"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7"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8"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9"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00"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01"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2"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3"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9" name="Group 67"/>
          <p:cNvGrpSpPr>
            <a:grpSpLocks/>
          </p:cNvGrpSpPr>
          <p:nvPr/>
        </p:nvGrpSpPr>
        <p:grpSpPr bwMode="auto">
          <a:xfrm>
            <a:off x="7785100" y="2509838"/>
            <a:ext cx="454025" cy="457200"/>
            <a:chOff x="712" y="2330"/>
            <a:chExt cx="286" cy="288"/>
          </a:xfrm>
        </p:grpSpPr>
        <p:sp>
          <p:nvSpPr>
            <p:cNvPr id="76880"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81"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2"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3"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84"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5"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6"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7"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88"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889"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0"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1"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0" name="Group 80"/>
          <p:cNvGrpSpPr>
            <a:grpSpLocks/>
          </p:cNvGrpSpPr>
          <p:nvPr/>
        </p:nvGrpSpPr>
        <p:grpSpPr bwMode="auto">
          <a:xfrm>
            <a:off x="8093075" y="5019675"/>
            <a:ext cx="454025" cy="457200"/>
            <a:chOff x="712" y="2330"/>
            <a:chExt cx="286" cy="288"/>
          </a:xfrm>
        </p:grpSpPr>
        <p:sp>
          <p:nvSpPr>
            <p:cNvPr id="76868"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69"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0"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1"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72"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3"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4"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5"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76"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877"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8"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9"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76831" name="AutoShape 93"/>
          <p:cNvCxnSpPr>
            <a:cxnSpLocks noChangeShapeType="1"/>
            <a:stCxn id="76819" idx="3"/>
            <a:endCxn id="76821"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2" name="AutoShape 94"/>
          <p:cNvCxnSpPr>
            <a:cxnSpLocks noChangeShapeType="1"/>
            <a:stCxn id="76819" idx="3"/>
            <a:endCxn id="76822"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3" name="AutoShape 95"/>
          <p:cNvCxnSpPr>
            <a:cxnSpLocks noChangeShapeType="1"/>
            <a:stCxn id="76820" idx="3"/>
            <a:endCxn id="76822"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4" name="AutoShape 96"/>
          <p:cNvCxnSpPr>
            <a:cxnSpLocks noChangeShapeType="1"/>
            <a:stCxn id="76820" idx="3"/>
            <a:endCxn id="76823"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5" name="AutoShape 97"/>
          <p:cNvCxnSpPr>
            <a:cxnSpLocks noChangeShapeType="1"/>
            <a:stCxn id="76822" idx="3"/>
            <a:endCxn id="76824"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6" name="AutoShape 98"/>
          <p:cNvCxnSpPr>
            <a:cxnSpLocks noChangeShapeType="1"/>
            <a:stCxn id="76823" idx="3"/>
            <a:endCxn id="76825"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7" name="AutoShape 99"/>
          <p:cNvCxnSpPr>
            <a:cxnSpLocks noChangeShapeType="1"/>
            <a:stCxn id="76825" idx="0"/>
            <a:endCxn id="76824"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8" name="AutoShape 100"/>
          <p:cNvCxnSpPr>
            <a:cxnSpLocks noChangeShapeType="1"/>
            <a:stCxn id="76820" idx="0"/>
            <a:endCxn id="76819"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9" name="AutoShape 101"/>
          <p:cNvCxnSpPr>
            <a:cxnSpLocks noChangeShapeType="1"/>
            <a:stCxn id="76821" idx="3"/>
            <a:endCxn id="76824"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0" name="AutoShape 102"/>
          <p:cNvCxnSpPr>
            <a:cxnSpLocks noChangeShapeType="1"/>
            <a:stCxn id="76924" idx="35"/>
            <a:endCxn id="76819"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1" name="AutoShape 103"/>
          <p:cNvCxnSpPr>
            <a:cxnSpLocks noChangeShapeType="1"/>
            <a:stCxn id="76912" idx="31"/>
            <a:endCxn id="76820"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2" name="AutoShape 104"/>
          <p:cNvCxnSpPr>
            <a:cxnSpLocks noChangeShapeType="1"/>
            <a:stCxn id="76821" idx="0"/>
            <a:endCxn id="76895"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3" name="AutoShape 105"/>
          <p:cNvCxnSpPr>
            <a:cxnSpLocks noChangeShapeType="1"/>
            <a:stCxn id="76825" idx="3"/>
            <a:endCxn id="76876"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4" name="AutoShape 106"/>
          <p:cNvCxnSpPr>
            <a:cxnSpLocks noChangeShapeType="1"/>
            <a:stCxn id="76824" idx="3"/>
            <a:endCxn id="76880"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6845"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A</a:t>
            </a:r>
          </a:p>
        </p:txBody>
      </p:sp>
      <p:sp>
        <p:nvSpPr>
          <p:cNvPr id="76846"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B</a:t>
            </a:r>
          </a:p>
        </p:txBody>
      </p:sp>
      <p:sp>
        <p:nvSpPr>
          <p:cNvPr id="76847"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E</a:t>
            </a:r>
          </a:p>
        </p:txBody>
      </p:sp>
      <p:sp>
        <p:nvSpPr>
          <p:cNvPr id="76848"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D</a:t>
            </a:r>
          </a:p>
        </p:txBody>
      </p:sp>
      <p:sp>
        <p:nvSpPr>
          <p:cNvPr id="76849"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C</a:t>
            </a:r>
          </a:p>
        </p:txBody>
      </p:sp>
      <p:sp>
        <p:nvSpPr>
          <p:cNvPr id="76850"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1</a:t>
            </a:r>
          </a:p>
        </p:txBody>
      </p:sp>
      <p:sp>
        <p:nvSpPr>
          <p:cNvPr id="76851"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2</a:t>
            </a:r>
          </a:p>
        </p:txBody>
      </p:sp>
      <p:sp>
        <p:nvSpPr>
          <p:cNvPr id="76852"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3</a:t>
            </a:r>
          </a:p>
        </p:txBody>
      </p:sp>
      <p:sp>
        <p:nvSpPr>
          <p:cNvPr id="76853"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4</a:t>
            </a:r>
          </a:p>
        </p:txBody>
      </p:sp>
      <p:sp>
        <p:nvSpPr>
          <p:cNvPr id="76854"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5</a:t>
            </a:r>
          </a:p>
        </p:txBody>
      </p:sp>
      <p:sp>
        <p:nvSpPr>
          <p:cNvPr id="76855"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6</a:t>
            </a:r>
          </a:p>
        </p:txBody>
      </p:sp>
      <p:sp>
        <p:nvSpPr>
          <p:cNvPr id="76856"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7</a:t>
            </a:r>
          </a:p>
        </p:txBody>
      </p:sp>
      <p:sp>
        <p:nvSpPr>
          <p:cNvPr id="76857"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58" name="Rectangle 120"/>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59" name="Rectangle 121"/>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0" name="Rectangle 122"/>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1" name="Rectangle 123"/>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2" name="Rectangle 124"/>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3" name="Rectangle 125"/>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4" name="Rectangle 126"/>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5" name="Freeform 127"/>
          <p:cNvSpPr>
            <a:spLocks/>
          </p:cNvSpPr>
          <p:nvPr/>
        </p:nvSpPr>
        <p:spPr bwMode="auto">
          <a:xfrm>
            <a:off x="1522413" y="2890838"/>
            <a:ext cx="6391275" cy="1292225"/>
          </a:xfrm>
          <a:custGeom>
            <a:avLst/>
            <a:gdLst>
              <a:gd name="T0" fmla="*/ 0 w 4032"/>
              <a:gd name="T1" fmla="*/ 0 h 816"/>
              <a:gd name="T2" fmla="*/ 2147483646 w 4032"/>
              <a:gd name="T3" fmla="*/ 2147483646 h 816"/>
              <a:gd name="T4" fmla="*/ 2147483646 w 4032"/>
              <a:gd name="T5" fmla="*/ 2147483646 h 816"/>
              <a:gd name="T6" fmla="*/ 2147483646 w 4032"/>
              <a:gd name="T7" fmla="*/ 2147483646 h 816"/>
              <a:gd name="T8" fmla="*/ 2147483646 w 4032"/>
              <a:gd name="T9" fmla="*/ 2147483646 h 816"/>
              <a:gd name="T10" fmla="*/ 2147483646 w 4032"/>
              <a:gd name="T11" fmla="*/ 2147483646 h 816"/>
              <a:gd name="T12" fmla="*/ 2147483646 w 4032"/>
              <a:gd name="T13" fmla="*/ 2147483646 h 816"/>
              <a:gd name="T14" fmla="*/ 2147483646 w 4032"/>
              <a:gd name="T15" fmla="*/ 2147483646 h 816"/>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816"/>
              <a:gd name="T26" fmla="*/ 4032 w 4032"/>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816">
                <a:moveTo>
                  <a:pt x="0" y="0"/>
                </a:moveTo>
                <a:lnTo>
                  <a:pt x="480" y="240"/>
                </a:lnTo>
                <a:lnTo>
                  <a:pt x="672" y="240"/>
                </a:lnTo>
                <a:lnTo>
                  <a:pt x="1776" y="816"/>
                </a:lnTo>
                <a:lnTo>
                  <a:pt x="2016" y="816"/>
                </a:lnTo>
                <a:lnTo>
                  <a:pt x="3456" y="480"/>
                </a:lnTo>
                <a:lnTo>
                  <a:pt x="3648" y="480"/>
                </a:lnTo>
                <a:lnTo>
                  <a:pt x="4032" y="48"/>
                </a:ln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76866" name="Freeform 128"/>
          <p:cNvSpPr>
            <a:spLocks/>
          </p:cNvSpPr>
          <p:nvPr/>
        </p:nvSpPr>
        <p:spPr bwMode="auto">
          <a:xfrm>
            <a:off x="1598613" y="2967038"/>
            <a:ext cx="6391275" cy="2281237"/>
          </a:xfrm>
          <a:custGeom>
            <a:avLst/>
            <a:gdLst>
              <a:gd name="T0" fmla="*/ 0 w 4032"/>
              <a:gd name="T1" fmla="*/ 2147483646 h 1440"/>
              <a:gd name="T2" fmla="*/ 2147483646 w 4032"/>
              <a:gd name="T3" fmla="*/ 2147483646 h 1440"/>
              <a:gd name="T4" fmla="*/ 2147483646 w 4032"/>
              <a:gd name="T5" fmla="*/ 2147483646 h 1440"/>
              <a:gd name="T6" fmla="*/ 2147483646 w 4032"/>
              <a:gd name="T7" fmla="*/ 2147483646 h 1440"/>
              <a:gd name="T8" fmla="*/ 2147483646 w 4032"/>
              <a:gd name="T9" fmla="*/ 2147483646 h 1440"/>
              <a:gd name="T10" fmla="*/ 2147483646 w 4032"/>
              <a:gd name="T11" fmla="*/ 2147483646 h 1440"/>
              <a:gd name="T12" fmla="*/ 2147483646 w 4032"/>
              <a:gd name="T13" fmla="*/ 2147483646 h 1440"/>
              <a:gd name="T14" fmla="*/ 2147483646 w 4032"/>
              <a:gd name="T15" fmla="*/ 0 h 1440"/>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1440"/>
              <a:gd name="T26" fmla="*/ 4032 w 4032"/>
              <a:gd name="T27" fmla="*/ 1440 h 1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1440">
                <a:moveTo>
                  <a:pt x="0" y="1440"/>
                </a:moveTo>
                <a:lnTo>
                  <a:pt x="384" y="1248"/>
                </a:lnTo>
                <a:lnTo>
                  <a:pt x="576" y="1248"/>
                </a:lnTo>
                <a:lnTo>
                  <a:pt x="1728" y="816"/>
                </a:lnTo>
                <a:lnTo>
                  <a:pt x="1968" y="816"/>
                </a:lnTo>
                <a:lnTo>
                  <a:pt x="3408" y="480"/>
                </a:lnTo>
                <a:lnTo>
                  <a:pt x="3600" y="480"/>
                </a:lnTo>
                <a:lnTo>
                  <a:pt x="4032" y="0"/>
                </a:ln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51268" name="Rectangle 129"/>
          <p:cNvSpPr>
            <a:spLocks noChangeArrowheads="1"/>
          </p:cNvSpPr>
          <p:nvPr/>
        </p:nvSpPr>
        <p:spPr bwMode="auto">
          <a:xfrm>
            <a:off x="831850" y="228600"/>
            <a:ext cx="7772400" cy="114300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Virtual-Circuit Switching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3085CB4-1E86-2945-B29F-6A0AEDCCE630}" type="slidenum">
              <a:rPr lang="en-US" altLang="x-none" sz="1200">
                <a:latin typeface="Tahoma" charset="0"/>
              </a:rPr>
              <a:pPr>
                <a:spcBef>
                  <a:spcPct val="0"/>
                </a:spcBef>
                <a:buClrTx/>
                <a:buSzTx/>
                <a:buFontTx/>
                <a:buNone/>
              </a:pPr>
              <a:t>52</a:t>
            </a:fld>
            <a:endParaRPr lang="en-US" altLang="x-none" sz="1200">
              <a:latin typeface="Tahoma" charset="0"/>
            </a:endParaRPr>
          </a:p>
        </p:txBody>
      </p:sp>
      <p:sp>
        <p:nvSpPr>
          <p:cNvPr id="78850" name="Rectangle 2"/>
          <p:cNvSpPr>
            <a:spLocks noGrp="1" noChangeArrowheads="1"/>
          </p:cNvSpPr>
          <p:nvPr>
            <p:ph type="title"/>
          </p:nvPr>
        </p:nvSpPr>
        <p:spPr>
          <a:xfrm>
            <a:off x="533400" y="538163"/>
            <a:ext cx="7772400" cy="833437"/>
          </a:xfrm>
        </p:spPr>
        <p:txBody>
          <a:bodyPr/>
          <a:lstStyle/>
          <a:p>
            <a:r>
              <a:rPr lang="en-US" altLang="x-none" sz="3600">
                <a:ea typeface="ＭＳ Ｐゴシック" charset="-128"/>
              </a:rPr>
              <a:t>Virtual-Circuit Packet Switching</a:t>
            </a:r>
          </a:p>
        </p:txBody>
      </p:sp>
      <p:sp>
        <p:nvSpPr>
          <p:cNvPr id="78851"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Three phases </a:t>
            </a:r>
          </a:p>
          <a:p>
            <a:pPr marL="836613" lvl="1" indent="-379413">
              <a:buFontTx/>
              <a:buAutoNum type="arabicPeriod"/>
            </a:pPr>
            <a:r>
              <a:rPr lang="en-US" altLang="x-none" dirty="0">
                <a:ea typeface="ＭＳ Ｐゴシック" charset="-128"/>
              </a:rPr>
              <a:t>VC establishment</a:t>
            </a:r>
          </a:p>
          <a:p>
            <a:pPr marL="836613" lvl="1" indent="-379413">
              <a:buFontTx/>
              <a:buAutoNum type="arabicPeriod"/>
            </a:pPr>
            <a:r>
              <a:rPr lang="en-US" altLang="x-none" dirty="0">
                <a:ea typeface="ＭＳ Ｐゴシック" charset="-128"/>
              </a:rPr>
              <a:t>Data transfer</a:t>
            </a:r>
          </a:p>
          <a:p>
            <a:pPr marL="836613" lvl="1" indent="-379413">
              <a:buFontTx/>
              <a:buAutoNum type="arabicPeriod"/>
            </a:pPr>
            <a:r>
              <a:rPr lang="en-US" altLang="x-none" dirty="0">
                <a:ea typeface="ＭＳ Ｐゴシック" charset="-128"/>
              </a:rPr>
              <a:t>VC disconnect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F755BFA-2E72-874C-86AF-518D48F4AE35}" type="slidenum">
              <a:rPr lang="en-US" altLang="x-none" sz="1200">
                <a:latin typeface="Tahoma" charset="0"/>
              </a:rPr>
              <a:pPr>
                <a:spcBef>
                  <a:spcPct val="0"/>
                </a:spcBef>
                <a:buClrTx/>
                <a:buSzTx/>
                <a:buFontTx/>
                <a:buNone/>
              </a:pPr>
              <a:t>53</a:t>
            </a:fld>
            <a:endParaRPr lang="en-US" altLang="x-none" sz="1200">
              <a:latin typeface="Tahoma" charset="0"/>
            </a:endParaRPr>
          </a:p>
        </p:txBody>
      </p:sp>
      <p:grpSp>
        <p:nvGrpSpPr>
          <p:cNvPr id="80898" name="Group 2"/>
          <p:cNvGrpSpPr>
            <a:grpSpLocks/>
          </p:cNvGrpSpPr>
          <p:nvPr/>
        </p:nvGrpSpPr>
        <p:grpSpPr bwMode="auto">
          <a:xfrm>
            <a:off x="5570538" y="4762500"/>
            <a:ext cx="1741487" cy="1228725"/>
            <a:chOff x="1321" y="2432"/>
            <a:chExt cx="1097" cy="774"/>
          </a:xfrm>
        </p:grpSpPr>
        <p:sp>
          <p:nvSpPr>
            <p:cNvPr id="80980"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1</a:t>
              </a:r>
            </a:p>
          </p:txBody>
        </p:sp>
        <p:sp>
          <p:nvSpPr>
            <p:cNvPr id="80981"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2</a:t>
              </a:r>
            </a:p>
          </p:txBody>
        </p:sp>
        <p:sp>
          <p:nvSpPr>
            <p:cNvPr id="80982"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3</a:t>
              </a:r>
            </a:p>
          </p:txBody>
        </p:sp>
      </p:grpSp>
      <p:grpSp>
        <p:nvGrpSpPr>
          <p:cNvPr id="80899" name="Group 6"/>
          <p:cNvGrpSpPr>
            <a:grpSpLocks/>
          </p:cNvGrpSpPr>
          <p:nvPr/>
        </p:nvGrpSpPr>
        <p:grpSpPr bwMode="auto">
          <a:xfrm>
            <a:off x="3819525" y="4152900"/>
            <a:ext cx="1741488" cy="1230313"/>
            <a:chOff x="1321" y="2432"/>
            <a:chExt cx="1097" cy="774"/>
          </a:xfrm>
        </p:grpSpPr>
        <p:sp>
          <p:nvSpPr>
            <p:cNvPr id="80977"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80978"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80979"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80900"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1"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2"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3"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4"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5"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6"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7" name="Rectangle 18"/>
          <p:cNvSpPr>
            <a:spLocks noChangeArrowheads="1"/>
          </p:cNvSpPr>
          <p:nvPr/>
        </p:nvSpPr>
        <p:spPr bwMode="auto">
          <a:xfrm>
            <a:off x="3219450" y="3044825"/>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8"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9" name="Rectangle 20"/>
          <p:cNvSpPr>
            <a:spLocks noChangeArrowheads="1"/>
          </p:cNvSpPr>
          <p:nvPr/>
        </p:nvSpPr>
        <p:spPr bwMode="auto">
          <a:xfrm>
            <a:off x="3238500" y="3989388"/>
            <a:ext cx="1588"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10" name="Freeform 62"/>
          <p:cNvSpPr>
            <a:spLocks/>
          </p:cNvSpPr>
          <p:nvPr/>
        </p:nvSpPr>
        <p:spPr bwMode="auto">
          <a:xfrm>
            <a:off x="6945313" y="1444625"/>
            <a:ext cx="908050" cy="944563"/>
          </a:xfrm>
          <a:custGeom>
            <a:avLst/>
            <a:gdLst>
              <a:gd name="T0" fmla="*/ 2147483646 w 573"/>
              <a:gd name="T1" fmla="*/ 2147483646 h 596"/>
              <a:gd name="T2" fmla="*/ 0 w 573"/>
              <a:gd name="T3" fmla="*/ 2147483646 h 596"/>
              <a:gd name="T4" fmla="*/ 0 w 573"/>
              <a:gd name="T5" fmla="*/ 2147483646 h 596"/>
              <a:gd name="T6" fmla="*/ 2147483646 w 573"/>
              <a:gd name="T7" fmla="*/ 2147483646 h 596"/>
              <a:gd name="T8" fmla="*/ 2147483646 w 573"/>
              <a:gd name="T9" fmla="*/ 2147483646 h 596"/>
              <a:gd name="T10" fmla="*/ 2147483646 w 573"/>
              <a:gd name="T11" fmla="*/ 2147483646 h 596"/>
              <a:gd name="T12" fmla="*/ 2147483646 w 573"/>
              <a:gd name="T13" fmla="*/ 2147483646 h 596"/>
              <a:gd name="T14" fmla="*/ 2147483646 w 573"/>
              <a:gd name="T15" fmla="*/ 2147483646 h 596"/>
              <a:gd name="T16" fmla="*/ 2147483646 w 573"/>
              <a:gd name="T17" fmla="*/ 0 h 596"/>
              <a:gd name="T18" fmla="*/ 2147483646 w 573"/>
              <a:gd name="T19" fmla="*/ 0 h 596"/>
              <a:gd name="T20" fmla="*/ 2147483646 w 573"/>
              <a:gd name="T21" fmla="*/ 2147483646 h 596"/>
              <a:gd name="T22" fmla="*/ 2147483646 w 573"/>
              <a:gd name="T23" fmla="*/ 2147483646 h 596"/>
              <a:gd name="T24" fmla="*/ 2147483646 w 573"/>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3"/>
              <a:gd name="T40" fmla="*/ 0 h 596"/>
              <a:gd name="T41" fmla="*/ 573 w 573"/>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3" h="596">
                <a:moveTo>
                  <a:pt x="127" y="391"/>
                </a:moveTo>
                <a:lnTo>
                  <a:pt x="0" y="391"/>
                </a:lnTo>
                <a:lnTo>
                  <a:pt x="0" y="596"/>
                </a:lnTo>
                <a:lnTo>
                  <a:pt x="573" y="596"/>
                </a:lnTo>
                <a:lnTo>
                  <a:pt x="573" y="391"/>
                </a:lnTo>
                <a:lnTo>
                  <a:pt x="449" y="391"/>
                </a:lnTo>
                <a:lnTo>
                  <a:pt x="449" y="364"/>
                </a:lnTo>
                <a:lnTo>
                  <a:pt x="503" y="364"/>
                </a:lnTo>
                <a:lnTo>
                  <a:pt x="503" y="0"/>
                </a:lnTo>
                <a:lnTo>
                  <a:pt x="73" y="0"/>
                </a:lnTo>
                <a:lnTo>
                  <a:pt x="73" y="364"/>
                </a:lnTo>
                <a:lnTo>
                  <a:pt x="127" y="364"/>
                </a:lnTo>
                <a:lnTo>
                  <a:pt x="127" y="391"/>
                </a:lnTo>
                <a:close/>
              </a:path>
            </a:pathLst>
          </a:custGeom>
          <a:solidFill>
            <a:srgbClr val="FFFFFF"/>
          </a:solidFill>
          <a:ln w="15875">
            <a:solidFill>
              <a:srgbClr val="000000"/>
            </a:solidFill>
            <a:round/>
            <a:headEnd/>
            <a:tailEnd/>
          </a:ln>
        </p:spPr>
        <p:txBody>
          <a:bodyPr lIns="91294" tIns="45647" rIns="91294" bIns="45647"/>
          <a:lstStyle/>
          <a:p>
            <a:endParaRPr lang="en-US"/>
          </a:p>
        </p:txBody>
      </p:sp>
      <p:sp>
        <p:nvSpPr>
          <p:cNvPr id="80911" name="Line 63"/>
          <p:cNvSpPr>
            <a:spLocks noChangeShapeType="1"/>
          </p:cNvSpPr>
          <p:nvPr/>
        </p:nvSpPr>
        <p:spPr bwMode="auto">
          <a:xfrm>
            <a:off x="7146925" y="2065338"/>
            <a:ext cx="509588"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2" name="Line 64"/>
          <p:cNvSpPr>
            <a:spLocks noChangeShapeType="1"/>
          </p:cNvSpPr>
          <p:nvPr/>
        </p:nvSpPr>
        <p:spPr bwMode="auto">
          <a:xfrm>
            <a:off x="7146925" y="2022475"/>
            <a:ext cx="50958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3" name="Freeform 65"/>
          <p:cNvSpPr>
            <a:spLocks noEditPoints="1"/>
          </p:cNvSpPr>
          <p:nvPr/>
        </p:nvSpPr>
        <p:spPr bwMode="auto">
          <a:xfrm>
            <a:off x="7415213" y="2097088"/>
            <a:ext cx="368300"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7" y="26"/>
                </a:moveTo>
                <a:lnTo>
                  <a:pt x="233" y="26"/>
                </a:lnTo>
                <a:lnTo>
                  <a:pt x="233" y="0"/>
                </a:lnTo>
                <a:lnTo>
                  <a:pt x="207" y="0"/>
                </a:lnTo>
                <a:lnTo>
                  <a:pt x="207" y="26"/>
                </a:lnTo>
                <a:close/>
              </a:path>
            </a:pathLst>
          </a:custGeom>
          <a:solidFill>
            <a:srgbClr val="FFFFFF"/>
          </a:solidFill>
          <a:ln w="4763">
            <a:solidFill>
              <a:srgbClr val="000000"/>
            </a:solidFill>
            <a:round/>
            <a:headEnd/>
            <a:tailEnd/>
          </a:ln>
        </p:spPr>
        <p:txBody>
          <a:bodyPr lIns="91294" tIns="45647" rIns="91294" bIns="45647"/>
          <a:lstStyle/>
          <a:p>
            <a:endParaRPr lang="en-US"/>
          </a:p>
        </p:txBody>
      </p:sp>
      <p:sp>
        <p:nvSpPr>
          <p:cNvPr id="80914" name="Line 66"/>
          <p:cNvSpPr>
            <a:spLocks noChangeShapeType="1"/>
          </p:cNvSpPr>
          <p:nvPr/>
        </p:nvSpPr>
        <p:spPr bwMode="auto">
          <a:xfrm>
            <a:off x="7415213" y="21844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5" name="Line 67"/>
          <p:cNvSpPr>
            <a:spLocks noChangeShapeType="1"/>
          </p:cNvSpPr>
          <p:nvPr/>
        </p:nvSpPr>
        <p:spPr bwMode="auto">
          <a:xfrm>
            <a:off x="7415213" y="22733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6" name="Line 68"/>
          <p:cNvSpPr>
            <a:spLocks noChangeShapeType="1"/>
          </p:cNvSpPr>
          <p:nvPr/>
        </p:nvSpPr>
        <p:spPr bwMode="auto">
          <a:xfrm>
            <a:off x="7431088" y="2225675"/>
            <a:ext cx="2667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7" name="Rectangle 69"/>
          <p:cNvSpPr>
            <a:spLocks noChangeArrowheads="1"/>
          </p:cNvSpPr>
          <p:nvPr/>
        </p:nvSpPr>
        <p:spPr bwMode="auto">
          <a:xfrm>
            <a:off x="7586663"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18" name="Freeform 70"/>
          <p:cNvSpPr>
            <a:spLocks noEditPoints="1"/>
          </p:cNvSpPr>
          <p:nvPr/>
        </p:nvSpPr>
        <p:spPr bwMode="auto">
          <a:xfrm>
            <a:off x="6975475" y="1512888"/>
            <a:ext cx="854075" cy="635000"/>
          </a:xfrm>
          <a:custGeom>
            <a:avLst/>
            <a:gdLst>
              <a:gd name="T0" fmla="*/ 2147483646 w 539"/>
              <a:gd name="T1" fmla="*/ 2147483646 h 401"/>
              <a:gd name="T2" fmla="*/ 2147483646 w 539"/>
              <a:gd name="T3" fmla="*/ 2147483646 h 401"/>
              <a:gd name="T4" fmla="*/ 2147483646 w 539"/>
              <a:gd name="T5" fmla="*/ 2147483646 h 401"/>
              <a:gd name="T6" fmla="*/ 2147483646 w 539"/>
              <a:gd name="T7" fmla="*/ 2147483646 h 401"/>
              <a:gd name="T8" fmla="*/ 2147483646 w 539"/>
              <a:gd name="T9" fmla="*/ 2147483646 h 401"/>
              <a:gd name="T10" fmla="*/ 2147483646 w 539"/>
              <a:gd name="T11" fmla="*/ 2147483646 h 401"/>
              <a:gd name="T12" fmla="*/ 2147483646 w 539"/>
              <a:gd name="T13" fmla="*/ 2147483646 h 401"/>
              <a:gd name="T14" fmla="*/ 2147483646 w 539"/>
              <a:gd name="T15" fmla="*/ 2147483646 h 401"/>
              <a:gd name="T16" fmla="*/ 2147483646 w 539"/>
              <a:gd name="T17" fmla="*/ 2147483646 h 401"/>
              <a:gd name="T18" fmla="*/ 2147483646 w 539"/>
              <a:gd name="T19" fmla="*/ 2147483646 h 401"/>
              <a:gd name="T20" fmla="*/ 2147483646 w 539"/>
              <a:gd name="T21" fmla="*/ 2147483646 h 401"/>
              <a:gd name="T22" fmla="*/ 2147483646 w 539"/>
              <a:gd name="T23" fmla="*/ 2147483646 h 401"/>
              <a:gd name="T24" fmla="*/ 2147483646 w 539"/>
              <a:gd name="T25" fmla="*/ 2147483646 h 401"/>
              <a:gd name="T26" fmla="*/ 2147483646 w 539"/>
              <a:gd name="T27" fmla="*/ 2147483646 h 401"/>
              <a:gd name="T28" fmla="*/ 2147483646 w 539"/>
              <a:gd name="T29" fmla="*/ 0 h 401"/>
              <a:gd name="T30" fmla="*/ 2147483646 w 539"/>
              <a:gd name="T31" fmla="*/ 0 h 401"/>
              <a:gd name="T32" fmla="*/ 2147483646 w 539"/>
              <a:gd name="T33" fmla="*/ 2147483646 h 401"/>
              <a:gd name="T34" fmla="*/ 2147483646 w 539"/>
              <a:gd name="T35" fmla="*/ 2147483646 h 401"/>
              <a:gd name="T36" fmla="*/ 2147483646 w 539"/>
              <a:gd name="T37" fmla="*/ 2147483646 h 401"/>
              <a:gd name="T38" fmla="*/ 0 w 539"/>
              <a:gd name="T39" fmla="*/ 2147483646 h 401"/>
              <a:gd name="T40" fmla="*/ 2147483646 w 539"/>
              <a:gd name="T41" fmla="*/ 2147483646 h 401"/>
              <a:gd name="T42" fmla="*/ 2147483646 w 539"/>
              <a:gd name="T43" fmla="*/ 2147483646 h 401"/>
              <a:gd name="T44" fmla="*/ 0 w 539"/>
              <a:gd name="T45" fmla="*/ 2147483646 h 401"/>
              <a:gd name="T46" fmla="*/ 0 w 539"/>
              <a:gd name="T47" fmla="*/ 2147483646 h 401"/>
              <a:gd name="T48" fmla="*/ 2147483646 w 539"/>
              <a:gd name="T49" fmla="*/ 2147483646 h 401"/>
              <a:gd name="T50" fmla="*/ 2147483646 w 539"/>
              <a:gd name="T51" fmla="*/ 2147483646 h 401"/>
              <a:gd name="T52" fmla="*/ 2147483646 w 539"/>
              <a:gd name="T53" fmla="*/ 2147483646 h 401"/>
              <a:gd name="T54" fmla="*/ 2147483646 w 539"/>
              <a:gd name="T55" fmla="*/ 2147483646 h 401"/>
              <a:gd name="T56" fmla="*/ 2147483646 w 539"/>
              <a:gd name="T57" fmla="*/ 2147483646 h 401"/>
              <a:gd name="T58" fmla="*/ 2147483646 w 539"/>
              <a:gd name="T59" fmla="*/ 2147483646 h 401"/>
              <a:gd name="T60" fmla="*/ 2147483646 w 539"/>
              <a:gd name="T61" fmla="*/ 2147483646 h 401"/>
              <a:gd name="T62" fmla="*/ 2147483646 w 539"/>
              <a:gd name="T63" fmla="*/ 2147483646 h 401"/>
              <a:gd name="T64" fmla="*/ 2147483646 w 539"/>
              <a:gd name="T65" fmla="*/ 2147483646 h 401"/>
              <a:gd name="T66" fmla="*/ 2147483646 w 539"/>
              <a:gd name="T67" fmla="*/ 2147483646 h 401"/>
              <a:gd name="T68" fmla="*/ 2147483646 w 539"/>
              <a:gd name="T69" fmla="*/ 2147483646 h 401"/>
              <a:gd name="T70" fmla="*/ 2147483646 w 539"/>
              <a:gd name="T71" fmla="*/ 2147483646 h 401"/>
              <a:gd name="T72" fmla="*/ 2147483646 w 539"/>
              <a:gd name="T73" fmla="*/ 2147483646 h 401"/>
              <a:gd name="T74" fmla="*/ 2147483646 w 539"/>
              <a:gd name="T75" fmla="*/ 2147483646 h 401"/>
              <a:gd name="T76" fmla="*/ 2147483646 w 539"/>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401"/>
              <a:gd name="T119" fmla="*/ 539 w 539"/>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401">
                <a:moveTo>
                  <a:pt x="449" y="285"/>
                </a:moveTo>
                <a:lnTo>
                  <a:pt x="472" y="285"/>
                </a:lnTo>
                <a:lnTo>
                  <a:pt x="472" y="278"/>
                </a:lnTo>
                <a:lnTo>
                  <a:pt x="449" y="278"/>
                </a:lnTo>
                <a:lnTo>
                  <a:pt x="449" y="285"/>
                </a:lnTo>
                <a:close/>
                <a:moveTo>
                  <a:pt x="121" y="239"/>
                </a:moveTo>
                <a:lnTo>
                  <a:pt x="121" y="27"/>
                </a:lnTo>
                <a:lnTo>
                  <a:pt x="417" y="27"/>
                </a:lnTo>
                <a:lnTo>
                  <a:pt x="417" y="239"/>
                </a:lnTo>
                <a:lnTo>
                  <a:pt x="121" y="239"/>
                </a:lnTo>
                <a:close/>
                <a:moveTo>
                  <a:pt x="108" y="252"/>
                </a:moveTo>
                <a:lnTo>
                  <a:pt x="430" y="252"/>
                </a:lnTo>
                <a:lnTo>
                  <a:pt x="430" y="14"/>
                </a:lnTo>
                <a:lnTo>
                  <a:pt x="443" y="14"/>
                </a:lnTo>
                <a:lnTo>
                  <a:pt x="443" y="0"/>
                </a:lnTo>
                <a:lnTo>
                  <a:pt x="93" y="0"/>
                </a:lnTo>
                <a:lnTo>
                  <a:pt x="93" y="265"/>
                </a:lnTo>
                <a:lnTo>
                  <a:pt x="108" y="265"/>
                </a:lnTo>
                <a:lnTo>
                  <a:pt x="108" y="252"/>
                </a:lnTo>
                <a:close/>
                <a:moveTo>
                  <a:pt x="0" y="388"/>
                </a:moveTo>
                <a:lnTo>
                  <a:pt x="54" y="388"/>
                </a:lnTo>
                <a:lnTo>
                  <a:pt x="54" y="368"/>
                </a:lnTo>
                <a:lnTo>
                  <a:pt x="0" y="368"/>
                </a:lnTo>
                <a:lnTo>
                  <a:pt x="0" y="388"/>
                </a:lnTo>
                <a:close/>
                <a:moveTo>
                  <a:pt x="312" y="401"/>
                </a:moveTo>
                <a:lnTo>
                  <a:pt x="430" y="401"/>
                </a:lnTo>
                <a:lnTo>
                  <a:pt x="430" y="391"/>
                </a:lnTo>
                <a:lnTo>
                  <a:pt x="312" y="391"/>
                </a:lnTo>
                <a:lnTo>
                  <a:pt x="312" y="401"/>
                </a:lnTo>
                <a:close/>
                <a:moveTo>
                  <a:pt x="519" y="378"/>
                </a:moveTo>
                <a:lnTo>
                  <a:pt x="539" y="378"/>
                </a:lnTo>
                <a:lnTo>
                  <a:pt x="539" y="368"/>
                </a:lnTo>
                <a:lnTo>
                  <a:pt x="519" y="368"/>
                </a:lnTo>
                <a:lnTo>
                  <a:pt x="519" y="378"/>
                </a:lnTo>
                <a:close/>
                <a:moveTo>
                  <a:pt x="519" y="394"/>
                </a:moveTo>
                <a:lnTo>
                  <a:pt x="539" y="394"/>
                </a:lnTo>
                <a:lnTo>
                  <a:pt x="539" y="388"/>
                </a:lnTo>
                <a:lnTo>
                  <a:pt x="519" y="388"/>
                </a:lnTo>
                <a:lnTo>
                  <a:pt x="519" y="394"/>
                </a:lnTo>
                <a:close/>
              </a:path>
            </a:pathLst>
          </a:custGeom>
          <a:solidFill>
            <a:srgbClr val="000000"/>
          </a:solidFill>
          <a:ln w="4763">
            <a:solidFill>
              <a:srgbClr val="000000"/>
            </a:solidFill>
            <a:round/>
            <a:headEnd/>
            <a:tailEnd/>
          </a:ln>
        </p:spPr>
        <p:txBody>
          <a:bodyPr lIns="91294" tIns="45647" rIns="91294" bIns="45647"/>
          <a:lstStyle/>
          <a:p>
            <a:endParaRPr lang="en-US"/>
          </a:p>
        </p:txBody>
      </p:sp>
      <p:sp>
        <p:nvSpPr>
          <p:cNvPr id="80919" name="Line 71"/>
          <p:cNvSpPr>
            <a:spLocks noChangeShapeType="1"/>
          </p:cNvSpPr>
          <p:nvPr/>
        </p:nvSpPr>
        <p:spPr bwMode="auto">
          <a:xfrm>
            <a:off x="7061200" y="1992313"/>
            <a:ext cx="681038"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0" name="Line 72"/>
          <p:cNvSpPr>
            <a:spLocks noChangeShapeType="1"/>
          </p:cNvSpPr>
          <p:nvPr/>
        </p:nvSpPr>
        <p:spPr bwMode="auto">
          <a:xfrm flipV="1">
            <a:off x="7234238"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1" name="Line 73"/>
          <p:cNvSpPr>
            <a:spLocks noChangeShapeType="1"/>
          </p:cNvSpPr>
          <p:nvPr/>
        </p:nvSpPr>
        <p:spPr bwMode="auto">
          <a:xfrm flipV="1">
            <a:off x="7400925" y="1992313"/>
            <a:ext cx="1588"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2" name="Rectangle 74"/>
          <p:cNvSpPr>
            <a:spLocks noChangeArrowheads="1"/>
          </p:cNvSpPr>
          <p:nvPr/>
        </p:nvSpPr>
        <p:spPr bwMode="auto">
          <a:xfrm>
            <a:off x="3425825" y="2038350"/>
            <a:ext cx="908050"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3" name="Rectangle 75"/>
          <p:cNvSpPr>
            <a:spLocks noChangeArrowheads="1"/>
          </p:cNvSpPr>
          <p:nvPr/>
        </p:nvSpPr>
        <p:spPr bwMode="auto">
          <a:xfrm>
            <a:off x="3451225" y="2070100"/>
            <a:ext cx="852488"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4" name="Freeform 76"/>
          <p:cNvSpPr>
            <a:spLocks noEditPoints="1"/>
          </p:cNvSpPr>
          <p:nvPr/>
        </p:nvSpPr>
        <p:spPr bwMode="auto">
          <a:xfrm>
            <a:off x="3465513" y="2128838"/>
            <a:ext cx="768350" cy="112712"/>
          </a:xfrm>
          <a:custGeom>
            <a:avLst/>
            <a:gdLst>
              <a:gd name="T0" fmla="*/ 0 w 485"/>
              <a:gd name="T1" fmla="*/ 2147483646 h 72"/>
              <a:gd name="T2" fmla="*/ 2147483646 w 485"/>
              <a:gd name="T3" fmla="*/ 2147483646 h 72"/>
              <a:gd name="T4" fmla="*/ 2147483646 w 485"/>
              <a:gd name="T5" fmla="*/ 2147483646 h 72"/>
              <a:gd name="T6" fmla="*/ 2147483646 w 485"/>
              <a:gd name="T7" fmla="*/ 2147483646 h 72"/>
              <a:gd name="T8" fmla="*/ 2147483646 w 485"/>
              <a:gd name="T9" fmla="*/ 2147483646 h 72"/>
              <a:gd name="T10" fmla="*/ 2147483646 w 485"/>
              <a:gd name="T11" fmla="*/ 2147483646 h 72"/>
              <a:gd name="T12" fmla="*/ 0 w 485"/>
              <a:gd name="T13" fmla="*/ 2147483646 h 72"/>
              <a:gd name="T14" fmla="*/ 2147483646 w 485"/>
              <a:gd name="T15" fmla="*/ 2147483646 h 72"/>
              <a:gd name="T16" fmla="*/ 2147483646 w 485"/>
              <a:gd name="T17" fmla="*/ 2147483646 h 72"/>
              <a:gd name="T18" fmla="*/ 2147483646 w 485"/>
              <a:gd name="T19" fmla="*/ 0 h 72"/>
              <a:gd name="T20" fmla="*/ 2147483646 w 485"/>
              <a:gd name="T21" fmla="*/ 0 h 72"/>
              <a:gd name="T22" fmla="*/ 2147483646 w 485"/>
              <a:gd name="T23" fmla="*/ 2147483646 h 72"/>
              <a:gd name="T24" fmla="*/ 2147483646 w 485"/>
              <a:gd name="T25" fmla="*/ 2147483646 h 72"/>
              <a:gd name="T26" fmla="*/ 2147483646 w 485"/>
              <a:gd name="T27" fmla="*/ 2147483646 h 72"/>
              <a:gd name="T28" fmla="*/ 2147483646 w 485"/>
              <a:gd name="T29" fmla="*/ 2147483646 h 72"/>
              <a:gd name="T30" fmla="*/ 2147483646 w 485"/>
              <a:gd name="T31" fmla="*/ 2147483646 h 72"/>
              <a:gd name="T32" fmla="*/ 2147483646 w 485"/>
              <a:gd name="T33" fmla="*/ 2147483646 h 72"/>
              <a:gd name="T34" fmla="*/ 2147483646 w 485"/>
              <a:gd name="T35" fmla="*/ 2147483646 h 72"/>
              <a:gd name="T36" fmla="*/ 2147483646 w 485"/>
              <a:gd name="T37" fmla="*/ 2147483646 h 72"/>
              <a:gd name="T38" fmla="*/ 2147483646 w 485"/>
              <a:gd name="T39" fmla="*/ 0 h 72"/>
              <a:gd name="T40" fmla="*/ 2147483646 w 485"/>
              <a:gd name="T41" fmla="*/ 0 h 72"/>
              <a:gd name="T42" fmla="*/ 2147483646 w 485"/>
              <a:gd name="T43" fmla="*/ 2147483646 h 72"/>
              <a:gd name="T44" fmla="*/ 2147483646 w 485"/>
              <a:gd name="T45" fmla="*/ 2147483646 h 72"/>
              <a:gd name="T46" fmla="*/ 2147483646 w 485"/>
              <a:gd name="T47" fmla="*/ 2147483646 h 72"/>
              <a:gd name="T48" fmla="*/ 2147483646 w 485"/>
              <a:gd name="T49" fmla="*/ 2147483646 h 72"/>
              <a:gd name="T50" fmla="*/ 2147483646 w 485"/>
              <a:gd name="T51" fmla="*/ 2147483646 h 72"/>
              <a:gd name="T52" fmla="*/ 2147483646 w 485"/>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72"/>
              <a:gd name="T83" fmla="*/ 485 w 485"/>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endParaRPr lang="en-US"/>
          </a:p>
        </p:txBody>
      </p:sp>
      <p:sp>
        <p:nvSpPr>
          <p:cNvPr id="80925" name="Freeform 77"/>
          <p:cNvSpPr>
            <a:spLocks/>
          </p:cNvSpPr>
          <p:nvPr/>
        </p:nvSpPr>
        <p:spPr bwMode="auto">
          <a:xfrm>
            <a:off x="2517775" y="2152650"/>
            <a:ext cx="908050" cy="1588"/>
          </a:xfrm>
          <a:custGeom>
            <a:avLst/>
            <a:gdLst>
              <a:gd name="T0" fmla="*/ 2147483646 w 573"/>
              <a:gd name="T1" fmla="*/ 0 h 1587"/>
              <a:gd name="T2" fmla="*/ 2147483646 w 573"/>
              <a:gd name="T3" fmla="*/ 0 h 1587"/>
              <a:gd name="T4" fmla="*/ 0 w 573"/>
              <a:gd name="T5" fmla="*/ 0 h 1587"/>
              <a:gd name="T6" fmla="*/ 0 60000 65536"/>
              <a:gd name="T7" fmla="*/ 0 60000 65536"/>
              <a:gd name="T8" fmla="*/ 0 60000 65536"/>
              <a:gd name="T9" fmla="*/ 0 w 573"/>
              <a:gd name="T10" fmla="*/ 0 h 1587"/>
              <a:gd name="T11" fmla="*/ 573 w 573"/>
              <a:gd name="T12" fmla="*/ 1587 h 1587"/>
            </a:gdLst>
            <a:ahLst/>
            <a:cxnLst>
              <a:cxn ang="T6">
                <a:pos x="T0" y="T1"/>
              </a:cxn>
              <a:cxn ang="T7">
                <a:pos x="T2" y="T3"/>
              </a:cxn>
              <a:cxn ang="T8">
                <a:pos x="T4" y="T5"/>
              </a:cxn>
            </a:cxnLst>
            <a:rect l="T9" t="T10" r="T11" b="T12"/>
            <a:pathLst>
              <a:path w="573" h="1587">
                <a:moveTo>
                  <a:pt x="573" y="0"/>
                </a:moveTo>
                <a:lnTo>
                  <a:pt x="286" y="0"/>
                </a:lnTo>
                <a:lnTo>
                  <a:pt x="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26" name="Rectangle 78"/>
          <p:cNvSpPr>
            <a:spLocks noChangeArrowheads="1"/>
          </p:cNvSpPr>
          <p:nvPr/>
        </p:nvSpPr>
        <p:spPr bwMode="auto">
          <a:xfrm>
            <a:off x="5016500" y="2038350"/>
            <a:ext cx="909638"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7" name="Rectangle 79"/>
          <p:cNvSpPr>
            <a:spLocks noChangeArrowheads="1"/>
          </p:cNvSpPr>
          <p:nvPr/>
        </p:nvSpPr>
        <p:spPr bwMode="auto">
          <a:xfrm>
            <a:off x="5041900" y="2070100"/>
            <a:ext cx="854075"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8" name="Freeform 80"/>
          <p:cNvSpPr>
            <a:spLocks noEditPoints="1"/>
          </p:cNvSpPr>
          <p:nvPr/>
        </p:nvSpPr>
        <p:spPr bwMode="auto">
          <a:xfrm>
            <a:off x="5057775" y="2128838"/>
            <a:ext cx="766763" cy="112712"/>
          </a:xfrm>
          <a:custGeom>
            <a:avLst/>
            <a:gdLst>
              <a:gd name="T0" fmla="*/ 0 w 484"/>
              <a:gd name="T1" fmla="*/ 2147483646 h 72"/>
              <a:gd name="T2" fmla="*/ 2147483646 w 484"/>
              <a:gd name="T3" fmla="*/ 2147483646 h 72"/>
              <a:gd name="T4" fmla="*/ 2147483646 w 484"/>
              <a:gd name="T5" fmla="*/ 2147483646 h 72"/>
              <a:gd name="T6" fmla="*/ 2147483646 w 484"/>
              <a:gd name="T7" fmla="*/ 2147483646 h 72"/>
              <a:gd name="T8" fmla="*/ 2147483646 w 484"/>
              <a:gd name="T9" fmla="*/ 2147483646 h 72"/>
              <a:gd name="T10" fmla="*/ 2147483646 w 484"/>
              <a:gd name="T11" fmla="*/ 2147483646 h 72"/>
              <a:gd name="T12" fmla="*/ 0 w 484"/>
              <a:gd name="T13" fmla="*/ 2147483646 h 72"/>
              <a:gd name="T14" fmla="*/ 2147483646 w 484"/>
              <a:gd name="T15" fmla="*/ 2147483646 h 72"/>
              <a:gd name="T16" fmla="*/ 2147483646 w 484"/>
              <a:gd name="T17" fmla="*/ 2147483646 h 72"/>
              <a:gd name="T18" fmla="*/ 2147483646 w 484"/>
              <a:gd name="T19" fmla="*/ 0 h 72"/>
              <a:gd name="T20" fmla="*/ 2147483646 w 484"/>
              <a:gd name="T21" fmla="*/ 0 h 72"/>
              <a:gd name="T22" fmla="*/ 2147483646 w 484"/>
              <a:gd name="T23" fmla="*/ 2147483646 h 72"/>
              <a:gd name="T24" fmla="*/ 2147483646 w 484"/>
              <a:gd name="T25" fmla="*/ 2147483646 h 72"/>
              <a:gd name="T26" fmla="*/ 2147483646 w 484"/>
              <a:gd name="T27" fmla="*/ 2147483646 h 72"/>
              <a:gd name="T28" fmla="*/ 2147483646 w 484"/>
              <a:gd name="T29" fmla="*/ 2147483646 h 72"/>
              <a:gd name="T30" fmla="*/ 2147483646 w 484"/>
              <a:gd name="T31" fmla="*/ 2147483646 h 72"/>
              <a:gd name="T32" fmla="*/ 2147483646 w 484"/>
              <a:gd name="T33" fmla="*/ 2147483646 h 72"/>
              <a:gd name="T34" fmla="*/ 2147483646 w 484"/>
              <a:gd name="T35" fmla="*/ 2147483646 h 72"/>
              <a:gd name="T36" fmla="*/ 2147483646 w 484"/>
              <a:gd name="T37" fmla="*/ 2147483646 h 72"/>
              <a:gd name="T38" fmla="*/ 2147483646 w 484"/>
              <a:gd name="T39" fmla="*/ 0 h 72"/>
              <a:gd name="T40" fmla="*/ 2147483646 w 484"/>
              <a:gd name="T41" fmla="*/ 0 h 72"/>
              <a:gd name="T42" fmla="*/ 2147483646 w 484"/>
              <a:gd name="T43" fmla="*/ 2147483646 h 72"/>
              <a:gd name="T44" fmla="*/ 2147483646 w 484"/>
              <a:gd name="T45" fmla="*/ 2147483646 h 72"/>
              <a:gd name="T46" fmla="*/ 2147483646 w 484"/>
              <a:gd name="T47" fmla="*/ 2147483646 h 72"/>
              <a:gd name="T48" fmla="*/ 2147483646 w 484"/>
              <a:gd name="T49" fmla="*/ 2147483646 h 72"/>
              <a:gd name="T50" fmla="*/ 2147483646 w 484"/>
              <a:gd name="T51" fmla="*/ 2147483646 h 72"/>
              <a:gd name="T52" fmla="*/ 2147483646 w 484"/>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4"/>
              <a:gd name="T82" fmla="*/ 0 h 72"/>
              <a:gd name="T83" fmla="*/ 484 w 484"/>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4" h="72">
                <a:moveTo>
                  <a:pt x="0" y="46"/>
                </a:moveTo>
                <a:lnTo>
                  <a:pt x="9" y="26"/>
                </a:lnTo>
                <a:lnTo>
                  <a:pt x="63" y="26"/>
                </a:lnTo>
                <a:lnTo>
                  <a:pt x="73" y="46"/>
                </a:lnTo>
                <a:lnTo>
                  <a:pt x="63" y="62"/>
                </a:lnTo>
                <a:lnTo>
                  <a:pt x="9" y="62"/>
                </a:lnTo>
                <a:lnTo>
                  <a:pt x="0" y="46"/>
                </a:lnTo>
                <a:close/>
                <a:moveTo>
                  <a:pt x="162" y="26"/>
                </a:moveTo>
                <a:lnTo>
                  <a:pt x="286" y="26"/>
                </a:lnTo>
                <a:lnTo>
                  <a:pt x="296" y="0"/>
                </a:lnTo>
                <a:lnTo>
                  <a:pt x="153" y="0"/>
                </a:lnTo>
                <a:lnTo>
                  <a:pt x="162" y="26"/>
                </a:lnTo>
                <a:close/>
                <a:moveTo>
                  <a:pt x="162" y="72"/>
                </a:moveTo>
                <a:lnTo>
                  <a:pt x="286" y="72"/>
                </a:lnTo>
                <a:lnTo>
                  <a:pt x="296" y="46"/>
                </a:lnTo>
                <a:lnTo>
                  <a:pt x="153" y="46"/>
                </a:lnTo>
                <a:lnTo>
                  <a:pt x="162" y="72"/>
                </a:lnTo>
                <a:close/>
                <a:moveTo>
                  <a:pt x="395" y="26"/>
                </a:moveTo>
                <a:lnTo>
                  <a:pt x="484" y="26"/>
                </a:lnTo>
                <a:lnTo>
                  <a:pt x="484" y="0"/>
                </a:lnTo>
                <a:lnTo>
                  <a:pt x="395" y="0"/>
                </a:lnTo>
                <a:lnTo>
                  <a:pt x="395" y="26"/>
                </a:lnTo>
                <a:close/>
                <a:moveTo>
                  <a:pt x="427" y="72"/>
                </a:moveTo>
                <a:lnTo>
                  <a:pt x="452" y="72"/>
                </a:lnTo>
                <a:lnTo>
                  <a:pt x="452"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endParaRPr lang="en-US"/>
          </a:p>
        </p:txBody>
      </p:sp>
      <p:sp>
        <p:nvSpPr>
          <p:cNvPr id="80929" name="Freeform 81"/>
          <p:cNvSpPr>
            <a:spLocks/>
          </p:cNvSpPr>
          <p:nvPr/>
        </p:nvSpPr>
        <p:spPr bwMode="auto">
          <a:xfrm>
            <a:off x="4333875" y="2152650"/>
            <a:ext cx="682625" cy="1588"/>
          </a:xfrm>
          <a:custGeom>
            <a:avLst/>
            <a:gdLst>
              <a:gd name="T0" fmla="*/ 0 w 430"/>
              <a:gd name="T1" fmla="*/ 0 h 1587"/>
              <a:gd name="T2" fmla="*/ 2147483646 w 430"/>
              <a:gd name="T3" fmla="*/ 0 h 1587"/>
              <a:gd name="T4" fmla="*/ 2147483646 w 430"/>
              <a:gd name="T5" fmla="*/ 0 h 1587"/>
              <a:gd name="T6" fmla="*/ 0 60000 65536"/>
              <a:gd name="T7" fmla="*/ 0 60000 65536"/>
              <a:gd name="T8" fmla="*/ 0 60000 65536"/>
              <a:gd name="T9" fmla="*/ 0 w 430"/>
              <a:gd name="T10" fmla="*/ 0 h 1587"/>
              <a:gd name="T11" fmla="*/ 430 w 430"/>
              <a:gd name="T12" fmla="*/ 1587 h 1587"/>
            </a:gdLst>
            <a:ahLst/>
            <a:cxnLst>
              <a:cxn ang="T6">
                <a:pos x="T0" y="T1"/>
              </a:cxn>
              <a:cxn ang="T7">
                <a:pos x="T2" y="T3"/>
              </a:cxn>
              <a:cxn ang="T8">
                <a:pos x="T4" y="T5"/>
              </a:cxn>
            </a:cxnLst>
            <a:rect l="T9" t="T10" r="T11" b="T12"/>
            <a:pathLst>
              <a:path w="430" h="1587">
                <a:moveTo>
                  <a:pt x="0" y="0"/>
                </a:moveTo>
                <a:lnTo>
                  <a:pt x="214" y="0"/>
                </a:lnTo>
                <a:lnTo>
                  <a:pt x="43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30" name="Freeform 82"/>
          <p:cNvSpPr>
            <a:spLocks/>
          </p:cNvSpPr>
          <p:nvPr/>
        </p:nvSpPr>
        <p:spPr bwMode="auto">
          <a:xfrm>
            <a:off x="5926138" y="2152650"/>
            <a:ext cx="1019175" cy="1588"/>
          </a:xfrm>
          <a:custGeom>
            <a:avLst/>
            <a:gdLst>
              <a:gd name="T0" fmla="*/ 0 w 643"/>
              <a:gd name="T1" fmla="*/ 0 h 1587"/>
              <a:gd name="T2" fmla="*/ 2147483646 w 643"/>
              <a:gd name="T3" fmla="*/ 0 h 1587"/>
              <a:gd name="T4" fmla="*/ 2147483646 w 643"/>
              <a:gd name="T5" fmla="*/ 0 h 1587"/>
              <a:gd name="T6" fmla="*/ 0 60000 65536"/>
              <a:gd name="T7" fmla="*/ 0 60000 65536"/>
              <a:gd name="T8" fmla="*/ 0 60000 65536"/>
              <a:gd name="T9" fmla="*/ 0 w 643"/>
              <a:gd name="T10" fmla="*/ 0 h 1587"/>
              <a:gd name="T11" fmla="*/ 643 w 643"/>
              <a:gd name="T12" fmla="*/ 1587 h 1587"/>
            </a:gdLst>
            <a:ahLst/>
            <a:cxnLst>
              <a:cxn ang="T6">
                <a:pos x="T0" y="T1"/>
              </a:cxn>
              <a:cxn ang="T7">
                <a:pos x="T2" y="T3"/>
              </a:cxn>
              <a:cxn ang="T8">
                <a:pos x="T4" y="T5"/>
              </a:cxn>
            </a:cxnLst>
            <a:rect l="T9" t="T10" r="T11" b="T12"/>
            <a:pathLst>
              <a:path w="643" h="1587">
                <a:moveTo>
                  <a:pt x="0" y="0"/>
                </a:moveTo>
                <a:lnTo>
                  <a:pt x="321" y="0"/>
                </a:lnTo>
                <a:lnTo>
                  <a:pt x="643"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31" name="Freeform 83"/>
          <p:cNvSpPr>
            <a:spLocks/>
          </p:cNvSpPr>
          <p:nvPr/>
        </p:nvSpPr>
        <p:spPr bwMode="auto">
          <a:xfrm>
            <a:off x="1608138" y="1444625"/>
            <a:ext cx="909637" cy="944563"/>
          </a:xfrm>
          <a:custGeom>
            <a:avLst/>
            <a:gdLst>
              <a:gd name="T0" fmla="*/ 2147483646 w 574"/>
              <a:gd name="T1" fmla="*/ 2147483646 h 596"/>
              <a:gd name="T2" fmla="*/ 0 w 574"/>
              <a:gd name="T3" fmla="*/ 2147483646 h 596"/>
              <a:gd name="T4" fmla="*/ 0 w 574"/>
              <a:gd name="T5" fmla="*/ 2147483646 h 596"/>
              <a:gd name="T6" fmla="*/ 2147483646 w 574"/>
              <a:gd name="T7" fmla="*/ 2147483646 h 596"/>
              <a:gd name="T8" fmla="*/ 2147483646 w 574"/>
              <a:gd name="T9" fmla="*/ 2147483646 h 596"/>
              <a:gd name="T10" fmla="*/ 2147483646 w 574"/>
              <a:gd name="T11" fmla="*/ 2147483646 h 596"/>
              <a:gd name="T12" fmla="*/ 2147483646 w 574"/>
              <a:gd name="T13" fmla="*/ 2147483646 h 596"/>
              <a:gd name="T14" fmla="*/ 2147483646 w 574"/>
              <a:gd name="T15" fmla="*/ 2147483646 h 596"/>
              <a:gd name="T16" fmla="*/ 2147483646 w 574"/>
              <a:gd name="T17" fmla="*/ 0 h 596"/>
              <a:gd name="T18" fmla="*/ 2147483646 w 574"/>
              <a:gd name="T19" fmla="*/ 0 h 596"/>
              <a:gd name="T20" fmla="*/ 2147483646 w 574"/>
              <a:gd name="T21" fmla="*/ 2147483646 h 596"/>
              <a:gd name="T22" fmla="*/ 2147483646 w 574"/>
              <a:gd name="T23" fmla="*/ 2147483646 h 596"/>
              <a:gd name="T24" fmla="*/ 2147483646 w 574"/>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lIns="91294" tIns="45647" rIns="91294" bIns="45647"/>
          <a:lstStyle/>
          <a:p>
            <a:endParaRPr lang="en-US"/>
          </a:p>
        </p:txBody>
      </p:sp>
      <p:sp>
        <p:nvSpPr>
          <p:cNvPr id="80932" name="Line 84"/>
          <p:cNvSpPr>
            <a:spLocks noChangeShapeType="1"/>
          </p:cNvSpPr>
          <p:nvPr/>
        </p:nvSpPr>
        <p:spPr bwMode="auto">
          <a:xfrm>
            <a:off x="1803400" y="2065338"/>
            <a:ext cx="51117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3" name="Line 85"/>
          <p:cNvSpPr>
            <a:spLocks noChangeShapeType="1"/>
          </p:cNvSpPr>
          <p:nvPr/>
        </p:nvSpPr>
        <p:spPr bwMode="auto">
          <a:xfrm>
            <a:off x="1803400" y="2022475"/>
            <a:ext cx="511175"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4" name="Freeform 86"/>
          <p:cNvSpPr>
            <a:spLocks noEditPoints="1"/>
          </p:cNvSpPr>
          <p:nvPr/>
        </p:nvSpPr>
        <p:spPr bwMode="auto">
          <a:xfrm>
            <a:off x="2076450" y="2097088"/>
            <a:ext cx="369888"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lIns="91294" tIns="45647" rIns="91294" bIns="45647"/>
          <a:lstStyle/>
          <a:p>
            <a:endParaRPr lang="en-US"/>
          </a:p>
        </p:txBody>
      </p:sp>
      <p:sp>
        <p:nvSpPr>
          <p:cNvPr id="80935" name="Line 87"/>
          <p:cNvSpPr>
            <a:spLocks noChangeShapeType="1"/>
          </p:cNvSpPr>
          <p:nvPr/>
        </p:nvSpPr>
        <p:spPr bwMode="auto">
          <a:xfrm>
            <a:off x="2076450" y="21844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6" name="Line 88"/>
          <p:cNvSpPr>
            <a:spLocks noChangeShapeType="1"/>
          </p:cNvSpPr>
          <p:nvPr/>
        </p:nvSpPr>
        <p:spPr bwMode="auto">
          <a:xfrm>
            <a:off x="2076450" y="22733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7" name="Line 89"/>
          <p:cNvSpPr>
            <a:spLocks noChangeShapeType="1"/>
          </p:cNvSpPr>
          <p:nvPr/>
        </p:nvSpPr>
        <p:spPr bwMode="auto">
          <a:xfrm>
            <a:off x="2087563" y="2225675"/>
            <a:ext cx="2730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8" name="Rectangle 90"/>
          <p:cNvSpPr>
            <a:spLocks noChangeArrowheads="1"/>
          </p:cNvSpPr>
          <p:nvPr/>
        </p:nvSpPr>
        <p:spPr bwMode="auto">
          <a:xfrm>
            <a:off x="2244725"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39" name="Freeform 91"/>
          <p:cNvSpPr>
            <a:spLocks noEditPoints="1"/>
          </p:cNvSpPr>
          <p:nvPr/>
        </p:nvSpPr>
        <p:spPr bwMode="auto">
          <a:xfrm>
            <a:off x="1633538" y="1512888"/>
            <a:ext cx="852487" cy="635000"/>
          </a:xfrm>
          <a:custGeom>
            <a:avLst/>
            <a:gdLst>
              <a:gd name="T0" fmla="*/ 2147483646 w 538"/>
              <a:gd name="T1" fmla="*/ 2147483646 h 401"/>
              <a:gd name="T2" fmla="*/ 2147483646 w 538"/>
              <a:gd name="T3" fmla="*/ 2147483646 h 401"/>
              <a:gd name="T4" fmla="*/ 2147483646 w 538"/>
              <a:gd name="T5" fmla="*/ 2147483646 h 401"/>
              <a:gd name="T6" fmla="*/ 2147483646 w 538"/>
              <a:gd name="T7" fmla="*/ 2147483646 h 401"/>
              <a:gd name="T8" fmla="*/ 2147483646 w 538"/>
              <a:gd name="T9" fmla="*/ 2147483646 h 401"/>
              <a:gd name="T10" fmla="*/ 2147483646 w 538"/>
              <a:gd name="T11" fmla="*/ 2147483646 h 401"/>
              <a:gd name="T12" fmla="*/ 2147483646 w 538"/>
              <a:gd name="T13" fmla="*/ 2147483646 h 401"/>
              <a:gd name="T14" fmla="*/ 2147483646 w 538"/>
              <a:gd name="T15" fmla="*/ 2147483646 h 401"/>
              <a:gd name="T16" fmla="*/ 2147483646 w 538"/>
              <a:gd name="T17" fmla="*/ 2147483646 h 401"/>
              <a:gd name="T18" fmla="*/ 2147483646 w 538"/>
              <a:gd name="T19" fmla="*/ 2147483646 h 401"/>
              <a:gd name="T20" fmla="*/ 2147483646 w 538"/>
              <a:gd name="T21" fmla="*/ 2147483646 h 401"/>
              <a:gd name="T22" fmla="*/ 2147483646 w 538"/>
              <a:gd name="T23" fmla="*/ 2147483646 h 401"/>
              <a:gd name="T24" fmla="*/ 2147483646 w 538"/>
              <a:gd name="T25" fmla="*/ 2147483646 h 401"/>
              <a:gd name="T26" fmla="*/ 2147483646 w 538"/>
              <a:gd name="T27" fmla="*/ 2147483646 h 401"/>
              <a:gd name="T28" fmla="*/ 2147483646 w 538"/>
              <a:gd name="T29" fmla="*/ 0 h 401"/>
              <a:gd name="T30" fmla="*/ 2147483646 w 538"/>
              <a:gd name="T31" fmla="*/ 0 h 401"/>
              <a:gd name="T32" fmla="*/ 2147483646 w 538"/>
              <a:gd name="T33" fmla="*/ 2147483646 h 401"/>
              <a:gd name="T34" fmla="*/ 2147483646 w 538"/>
              <a:gd name="T35" fmla="*/ 2147483646 h 401"/>
              <a:gd name="T36" fmla="*/ 2147483646 w 538"/>
              <a:gd name="T37" fmla="*/ 2147483646 h 401"/>
              <a:gd name="T38" fmla="*/ 0 w 538"/>
              <a:gd name="T39" fmla="*/ 2147483646 h 401"/>
              <a:gd name="T40" fmla="*/ 2147483646 w 538"/>
              <a:gd name="T41" fmla="*/ 2147483646 h 401"/>
              <a:gd name="T42" fmla="*/ 2147483646 w 538"/>
              <a:gd name="T43" fmla="*/ 2147483646 h 401"/>
              <a:gd name="T44" fmla="*/ 0 w 538"/>
              <a:gd name="T45" fmla="*/ 2147483646 h 401"/>
              <a:gd name="T46" fmla="*/ 0 w 538"/>
              <a:gd name="T47" fmla="*/ 2147483646 h 401"/>
              <a:gd name="T48" fmla="*/ 2147483646 w 538"/>
              <a:gd name="T49" fmla="*/ 2147483646 h 401"/>
              <a:gd name="T50" fmla="*/ 2147483646 w 538"/>
              <a:gd name="T51" fmla="*/ 2147483646 h 401"/>
              <a:gd name="T52" fmla="*/ 2147483646 w 538"/>
              <a:gd name="T53" fmla="*/ 2147483646 h 401"/>
              <a:gd name="T54" fmla="*/ 2147483646 w 538"/>
              <a:gd name="T55" fmla="*/ 2147483646 h 401"/>
              <a:gd name="T56" fmla="*/ 2147483646 w 538"/>
              <a:gd name="T57" fmla="*/ 2147483646 h 401"/>
              <a:gd name="T58" fmla="*/ 2147483646 w 538"/>
              <a:gd name="T59" fmla="*/ 2147483646 h 401"/>
              <a:gd name="T60" fmla="*/ 2147483646 w 538"/>
              <a:gd name="T61" fmla="*/ 2147483646 h 401"/>
              <a:gd name="T62" fmla="*/ 2147483646 w 538"/>
              <a:gd name="T63" fmla="*/ 2147483646 h 401"/>
              <a:gd name="T64" fmla="*/ 2147483646 w 538"/>
              <a:gd name="T65" fmla="*/ 2147483646 h 401"/>
              <a:gd name="T66" fmla="*/ 2147483646 w 538"/>
              <a:gd name="T67" fmla="*/ 2147483646 h 401"/>
              <a:gd name="T68" fmla="*/ 2147483646 w 538"/>
              <a:gd name="T69" fmla="*/ 2147483646 h 401"/>
              <a:gd name="T70" fmla="*/ 2147483646 w 538"/>
              <a:gd name="T71" fmla="*/ 2147483646 h 401"/>
              <a:gd name="T72" fmla="*/ 2147483646 w 538"/>
              <a:gd name="T73" fmla="*/ 2147483646 h 401"/>
              <a:gd name="T74" fmla="*/ 2147483646 w 538"/>
              <a:gd name="T75" fmla="*/ 2147483646 h 401"/>
              <a:gd name="T76" fmla="*/ 2147483646 w 538"/>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lIns="91294" tIns="45647" rIns="91294" bIns="45647"/>
          <a:lstStyle/>
          <a:p>
            <a:endParaRPr lang="en-US"/>
          </a:p>
        </p:txBody>
      </p:sp>
      <p:sp>
        <p:nvSpPr>
          <p:cNvPr id="80940" name="Line 92"/>
          <p:cNvSpPr>
            <a:spLocks noChangeShapeType="1"/>
          </p:cNvSpPr>
          <p:nvPr/>
        </p:nvSpPr>
        <p:spPr bwMode="auto">
          <a:xfrm>
            <a:off x="1717675" y="1992313"/>
            <a:ext cx="682625"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41" name="Line 93"/>
          <p:cNvSpPr>
            <a:spLocks noChangeShapeType="1"/>
          </p:cNvSpPr>
          <p:nvPr/>
        </p:nvSpPr>
        <p:spPr bwMode="auto">
          <a:xfrm flipV="1">
            <a:off x="189071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42" name="Line 94"/>
          <p:cNvSpPr>
            <a:spLocks noChangeShapeType="1"/>
          </p:cNvSpPr>
          <p:nvPr/>
        </p:nvSpPr>
        <p:spPr bwMode="auto">
          <a:xfrm flipV="1">
            <a:off x="206216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grpSp>
        <p:nvGrpSpPr>
          <p:cNvPr id="80943" name="Group 25"/>
          <p:cNvGrpSpPr>
            <a:grpSpLocks/>
          </p:cNvGrpSpPr>
          <p:nvPr/>
        </p:nvGrpSpPr>
        <p:grpSpPr bwMode="auto">
          <a:xfrm>
            <a:off x="2097088" y="3595688"/>
            <a:ext cx="1741487" cy="1227137"/>
            <a:chOff x="1321" y="2432"/>
            <a:chExt cx="1097" cy="774"/>
          </a:xfrm>
        </p:grpSpPr>
        <p:sp>
          <p:nvSpPr>
            <p:cNvPr id="80974" name="AutoShape 26"/>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80975" name="AutoShape 27"/>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80976" name="AutoShape 28"/>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80944" name="Line 30"/>
          <p:cNvSpPr>
            <a:spLocks noChangeShapeType="1"/>
          </p:cNvSpPr>
          <p:nvPr/>
        </p:nvSpPr>
        <p:spPr bwMode="auto">
          <a:xfrm flipH="1">
            <a:off x="3805238" y="2454275"/>
            <a:ext cx="238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5" name="Line 31"/>
          <p:cNvSpPr>
            <a:spLocks noChangeShapeType="1"/>
          </p:cNvSpPr>
          <p:nvPr/>
        </p:nvSpPr>
        <p:spPr bwMode="auto">
          <a:xfrm flipH="1">
            <a:off x="5554663" y="2530475"/>
            <a:ext cx="7937" cy="4010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6" name="Line 32"/>
          <p:cNvSpPr>
            <a:spLocks noChangeShapeType="1"/>
          </p:cNvSpPr>
          <p:nvPr/>
        </p:nvSpPr>
        <p:spPr bwMode="auto">
          <a:xfrm>
            <a:off x="7294563" y="2454275"/>
            <a:ext cx="111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7" name="Text Box 38"/>
          <p:cNvSpPr txBox="1">
            <a:spLocks noChangeArrowheads="1"/>
          </p:cNvSpPr>
          <p:nvPr/>
        </p:nvSpPr>
        <p:spPr bwMode="auto">
          <a:xfrm>
            <a:off x="760413" y="1563688"/>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Arial" charset="0"/>
              </a:rPr>
              <a:t>Host 1</a:t>
            </a:r>
          </a:p>
        </p:txBody>
      </p:sp>
      <p:sp>
        <p:nvSpPr>
          <p:cNvPr id="80948" name="Text Box 39"/>
          <p:cNvSpPr txBox="1">
            <a:spLocks noChangeArrowheads="1"/>
          </p:cNvSpPr>
          <p:nvPr/>
        </p:nvSpPr>
        <p:spPr bwMode="auto">
          <a:xfrm>
            <a:off x="7696200" y="1563688"/>
            <a:ext cx="827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Arial" charset="0"/>
              </a:rPr>
              <a:t>Host 2</a:t>
            </a:r>
          </a:p>
        </p:txBody>
      </p:sp>
      <p:sp>
        <p:nvSpPr>
          <p:cNvPr id="80949" name="Text Box 40"/>
          <p:cNvSpPr txBox="1">
            <a:spLocks noChangeArrowheads="1"/>
          </p:cNvSpPr>
          <p:nvPr/>
        </p:nvSpPr>
        <p:spPr bwMode="auto">
          <a:xfrm>
            <a:off x="3424238" y="1716088"/>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新細明體" charset="-120"/>
              </a:rPr>
              <a:t>Node 1</a:t>
            </a:r>
          </a:p>
        </p:txBody>
      </p:sp>
      <p:sp>
        <p:nvSpPr>
          <p:cNvPr id="80950" name="Text Box 41"/>
          <p:cNvSpPr txBox="1">
            <a:spLocks noChangeArrowheads="1"/>
          </p:cNvSpPr>
          <p:nvPr/>
        </p:nvSpPr>
        <p:spPr bwMode="auto">
          <a:xfrm>
            <a:off x="5022850" y="1716088"/>
            <a:ext cx="7683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新細明體" charset="-120"/>
              </a:rPr>
              <a:t>Node 2</a:t>
            </a:r>
          </a:p>
        </p:txBody>
      </p:sp>
      <p:sp>
        <p:nvSpPr>
          <p:cNvPr id="80951" name="AutoShape 48"/>
          <p:cNvSpPr>
            <a:spLocks noChangeArrowheads="1"/>
          </p:cNvSpPr>
          <p:nvPr/>
        </p:nvSpPr>
        <p:spPr bwMode="auto">
          <a:xfrm rot="5400000">
            <a:off x="4598988" y="1868488"/>
            <a:ext cx="182562" cy="1725612"/>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52" name="AutoShape 49"/>
          <p:cNvSpPr>
            <a:spLocks noChangeArrowheads="1"/>
          </p:cNvSpPr>
          <p:nvPr/>
        </p:nvSpPr>
        <p:spPr bwMode="auto">
          <a:xfrm rot="5400000">
            <a:off x="2872582" y="1685131"/>
            <a:ext cx="184150"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53" name="Line 50"/>
          <p:cNvSpPr>
            <a:spLocks noChangeShapeType="1"/>
          </p:cNvSpPr>
          <p:nvPr/>
        </p:nvSpPr>
        <p:spPr bwMode="auto">
          <a:xfrm>
            <a:off x="2124075" y="2443163"/>
            <a:ext cx="535305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80954" name="Line 51"/>
          <p:cNvSpPr>
            <a:spLocks noChangeShapeType="1"/>
          </p:cNvSpPr>
          <p:nvPr/>
        </p:nvSpPr>
        <p:spPr bwMode="auto">
          <a:xfrm>
            <a:off x="3814763" y="2579688"/>
            <a:ext cx="36623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80955" name="AutoShape 52"/>
          <p:cNvSpPr>
            <a:spLocks/>
          </p:cNvSpPr>
          <p:nvPr/>
        </p:nvSpPr>
        <p:spPr bwMode="auto">
          <a:xfrm>
            <a:off x="7477125" y="2433638"/>
            <a:ext cx="76200" cy="152400"/>
          </a:xfrm>
          <a:prstGeom prst="rightBrace">
            <a:avLst>
              <a:gd name="adj1" fmla="val 1667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spcAft>
                <a:spcPts val="1000"/>
              </a:spcAft>
              <a:buClrTx/>
              <a:buSzTx/>
              <a:buFontTx/>
              <a:buNone/>
            </a:pPr>
            <a:endParaRPr lang="x-none" altLang="x-none" sz="1400">
              <a:latin typeface="新細明體" charset="-120"/>
            </a:endParaRPr>
          </a:p>
        </p:txBody>
      </p:sp>
      <p:sp>
        <p:nvSpPr>
          <p:cNvPr id="80956" name="Text Box 53"/>
          <p:cNvSpPr txBox="1">
            <a:spLocks noChangeArrowheads="1"/>
          </p:cNvSpPr>
          <p:nvPr/>
        </p:nvSpPr>
        <p:spPr bwMode="auto">
          <a:xfrm>
            <a:off x="7572375" y="2406650"/>
            <a:ext cx="16541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latin typeface="Arial" charset="0"/>
              </a:rPr>
              <a:t>propagation delay </a:t>
            </a:r>
          </a:p>
          <a:p>
            <a:pPr>
              <a:spcBef>
                <a:spcPct val="0"/>
              </a:spcBef>
              <a:buClrTx/>
              <a:buSzTx/>
              <a:buFontTx/>
              <a:buNone/>
            </a:pPr>
            <a:r>
              <a:rPr lang="en-US" altLang="x-none" sz="1400">
                <a:latin typeface="Arial" charset="0"/>
              </a:rPr>
              <a:t>between Host 1 </a:t>
            </a:r>
          </a:p>
          <a:p>
            <a:pPr>
              <a:spcBef>
                <a:spcPct val="0"/>
              </a:spcBef>
              <a:buClrTx/>
              <a:buSzTx/>
              <a:buFontTx/>
              <a:buNone/>
            </a:pPr>
            <a:r>
              <a:rPr lang="en-US" altLang="x-none" sz="1400">
                <a:latin typeface="Arial" charset="0"/>
              </a:rPr>
              <a:t>and Node 1</a:t>
            </a:r>
          </a:p>
        </p:txBody>
      </p:sp>
      <p:sp>
        <p:nvSpPr>
          <p:cNvPr id="80957" name="AutoShape 54"/>
          <p:cNvSpPr>
            <a:spLocks noChangeArrowheads="1"/>
          </p:cNvSpPr>
          <p:nvPr/>
        </p:nvSpPr>
        <p:spPr bwMode="auto">
          <a:xfrm rot="5400000">
            <a:off x="6324601" y="2062162"/>
            <a:ext cx="182562"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80958" name="Group 100"/>
          <p:cNvGrpSpPr>
            <a:grpSpLocks/>
          </p:cNvGrpSpPr>
          <p:nvPr/>
        </p:nvGrpSpPr>
        <p:grpSpPr bwMode="auto">
          <a:xfrm flipH="1">
            <a:off x="2105025" y="6010275"/>
            <a:ext cx="5175250" cy="493713"/>
            <a:chOff x="432" y="3360"/>
            <a:chExt cx="3260" cy="346"/>
          </a:xfrm>
        </p:grpSpPr>
        <p:sp>
          <p:nvSpPr>
            <p:cNvPr id="80971" name="AutoShape 101"/>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2" name="AutoShape 102"/>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3" name="AutoShape 103"/>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80959" name="Group 104"/>
          <p:cNvGrpSpPr>
            <a:grpSpLocks/>
          </p:cNvGrpSpPr>
          <p:nvPr/>
        </p:nvGrpSpPr>
        <p:grpSpPr bwMode="auto">
          <a:xfrm flipH="1">
            <a:off x="2092325" y="3100388"/>
            <a:ext cx="5175250" cy="495300"/>
            <a:chOff x="432" y="3360"/>
            <a:chExt cx="3260" cy="346"/>
          </a:xfrm>
        </p:grpSpPr>
        <p:sp>
          <p:nvSpPr>
            <p:cNvPr id="80968" name="AutoShape 105"/>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9" name="AutoShape 106"/>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0" name="AutoShape 107"/>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80960" name="Line 29"/>
          <p:cNvSpPr>
            <a:spLocks noChangeShapeType="1"/>
          </p:cNvSpPr>
          <p:nvPr/>
        </p:nvSpPr>
        <p:spPr bwMode="auto">
          <a:xfrm>
            <a:off x="2101850" y="2433638"/>
            <a:ext cx="0" cy="4106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61" name="AutoShape 108"/>
          <p:cNvSpPr>
            <a:spLocks/>
          </p:cNvSpPr>
          <p:nvPr/>
        </p:nvSpPr>
        <p:spPr bwMode="auto">
          <a:xfrm>
            <a:off x="1901825" y="2509838"/>
            <a:ext cx="76200" cy="989012"/>
          </a:xfrm>
          <a:prstGeom prst="leftBrace">
            <a:avLst>
              <a:gd name="adj1" fmla="val 10822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2" name="AutoShape 109"/>
          <p:cNvSpPr>
            <a:spLocks/>
          </p:cNvSpPr>
          <p:nvPr/>
        </p:nvSpPr>
        <p:spPr bwMode="auto">
          <a:xfrm>
            <a:off x="1901825" y="3575050"/>
            <a:ext cx="76200" cy="2357438"/>
          </a:xfrm>
          <a:prstGeom prst="leftBrace">
            <a:avLst>
              <a:gd name="adj1" fmla="val 25795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3" name="AutoShape 110"/>
          <p:cNvSpPr>
            <a:spLocks/>
          </p:cNvSpPr>
          <p:nvPr/>
        </p:nvSpPr>
        <p:spPr bwMode="auto">
          <a:xfrm>
            <a:off x="1901825" y="6008688"/>
            <a:ext cx="76200" cy="455612"/>
          </a:xfrm>
          <a:prstGeom prst="leftBrace">
            <a:avLst>
              <a:gd name="adj1" fmla="val 4985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4" name="Text Box 111"/>
          <p:cNvSpPr txBox="1">
            <a:spLocks noChangeArrowheads="1"/>
          </p:cNvSpPr>
          <p:nvPr/>
        </p:nvSpPr>
        <p:spPr bwMode="auto">
          <a:xfrm>
            <a:off x="533400" y="2770188"/>
            <a:ext cx="1446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VC</a:t>
            </a:r>
          </a:p>
          <a:p>
            <a:pPr>
              <a:spcBef>
                <a:spcPct val="0"/>
              </a:spcBef>
              <a:buClrTx/>
              <a:buSzTx/>
              <a:buFontTx/>
              <a:buNone/>
            </a:pPr>
            <a:r>
              <a:rPr lang="en-US" altLang="x-none" sz="1600">
                <a:latin typeface="Arial" charset="0"/>
              </a:rPr>
              <a:t>establishment</a:t>
            </a:r>
          </a:p>
        </p:txBody>
      </p:sp>
      <p:sp>
        <p:nvSpPr>
          <p:cNvPr id="80965" name="Text Box 112"/>
          <p:cNvSpPr txBox="1">
            <a:spLocks noChangeArrowheads="1"/>
          </p:cNvSpPr>
          <p:nvPr/>
        </p:nvSpPr>
        <p:spPr bwMode="auto">
          <a:xfrm>
            <a:off x="533400" y="5964238"/>
            <a:ext cx="11969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VC</a:t>
            </a:r>
          </a:p>
          <a:p>
            <a:pPr>
              <a:spcBef>
                <a:spcPct val="0"/>
              </a:spcBef>
              <a:buClrTx/>
              <a:buSzTx/>
              <a:buFontTx/>
              <a:buNone/>
            </a:pPr>
            <a:r>
              <a:rPr lang="en-US" altLang="x-none" sz="1600">
                <a:latin typeface="Arial" charset="0"/>
              </a:rPr>
              <a:t>termination</a:t>
            </a:r>
          </a:p>
        </p:txBody>
      </p:sp>
      <p:sp>
        <p:nvSpPr>
          <p:cNvPr id="80966" name="Text Box 113"/>
          <p:cNvSpPr txBox="1">
            <a:spLocks noChangeArrowheads="1"/>
          </p:cNvSpPr>
          <p:nvPr/>
        </p:nvSpPr>
        <p:spPr bwMode="auto">
          <a:xfrm>
            <a:off x="566738" y="4519613"/>
            <a:ext cx="8794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data</a:t>
            </a:r>
          </a:p>
          <a:p>
            <a:pPr>
              <a:spcBef>
                <a:spcPct val="0"/>
              </a:spcBef>
              <a:buClrTx/>
              <a:buSzTx/>
              <a:buFontTx/>
              <a:buNone/>
            </a:pPr>
            <a:r>
              <a:rPr lang="en-US" altLang="x-none" sz="1600">
                <a:latin typeface="Arial" charset="0"/>
              </a:rPr>
              <a:t>transfer</a:t>
            </a:r>
          </a:p>
        </p:txBody>
      </p:sp>
      <p:sp>
        <p:nvSpPr>
          <p:cNvPr id="80967" name="Rectangle 114"/>
          <p:cNvSpPr>
            <a:spLocks noGrp="1" noChangeArrowheads="1"/>
          </p:cNvSpPr>
          <p:nvPr>
            <p:ph type="title"/>
          </p:nvPr>
        </p:nvSpPr>
        <p:spPr/>
        <p:txBody>
          <a:bodyPr/>
          <a:lstStyle/>
          <a:p>
            <a:r>
              <a:rPr lang="en-US" altLang="x-none" sz="2800">
                <a:ea typeface="ＭＳ Ｐゴシック" charset="-128"/>
              </a:rPr>
              <a:t>Timing Diagram of Virtual-Circuit Switching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BBA3964-1362-3148-8BF6-3B95A00809B7}" type="slidenum">
              <a:rPr lang="en-US" altLang="x-none" sz="1200">
                <a:latin typeface="Tahoma" charset="0"/>
              </a:rPr>
              <a:pPr>
                <a:spcBef>
                  <a:spcPct val="0"/>
                </a:spcBef>
                <a:buClrTx/>
                <a:buSzTx/>
                <a:buFontTx/>
                <a:buNone/>
              </a:pPr>
              <a:t>54</a:t>
            </a:fld>
            <a:endParaRPr lang="en-US" altLang="x-none" sz="1200">
              <a:latin typeface="Tahoma" charset="0"/>
            </a:endParaRPr>
          </a:p>
        </p:txBody>
      </p:sp>
      <p:sp>
        <p:nvSpPr>
          <p:cNvPr id="82946" name="Rectangle 2"/>
          <p:cNvSpPr>
            <a:spLocks noGrp="1" noChangeArrowheads="1"/>
          </p:cNvSpPr>
          <p:nvPr>
            <p:ph type="title"/>
          </p:nvPr>
        </p:nvSpPr>
        <p:spPr/>
        <p:txBody>
          <a:bodyPr/>
          <a:lstStyle/>
          <a:p>
            <a:r>
              <a:rPr lang="en-US" altLang="x-none" sz="2800" dirty="0">
                <a:ea typeface="ＭＳ Ｐゴシック" charset="-128"/>
              </a:rPr>
              <a:t>Discussion: Datagram Switching </a:t>
            </a:r>
            <a:br>
              <a:rPr lang="en-US" altLang="x-none" sz="2800" dirty="0">
                <a:ea typeface="ＭＳ Ｐゴシック" charset="-128"/>
              </a:rPr>
            </a:br>
            <a:r>
              <a:rPr lang="en-US" altLang="x-none" sz="2800" dirty="0">
                <a:ea typeface="ＭＳ Ｐゴシック" charset="-128"/>
              </a:rPr>
              <a:t>vs. Virtual Circuit Switching</a:t>
            </a:r>
          </a:p>
        </p:txBody>
      </p:sp>
      <p:sp>
        <p:nvSpPr>
          <p:cNvPr id="8294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What are the benefits of datagram switching</a:t>
            </a:r>
            <a:r>
              <a:rPr lang="en-US" altLang="zh-CN" dirty="0">
                <a:ea typeface="宋体" charset="-122"/>
              </a:rPr>
              <a:t> over virtual circuit switching</a:t>
            </a:r>
            <a:r>
              <a:rPr lang="en-US" altLang="x-none" dirty="0">
                <a:ea typeface="ＭＳ Ｐゴシック" charset="-128"/>
              </a:rPr>
              <a:t>?</a:t>
            </a:r>
          </a:p>
          <a:p>
            <a:endParaRPr lang="en-US" altLang="x-none" dirty="0">
              <a:ea typeface="ＭＳ Ｐゴシック" charset="-128"/>
            </a:endParaRPr>
          </a:p>
          <a:p>
            <a:endParaRPr lang="en-US" altLang="x-none" dirty="0">
              <a:ea typeface="ＭＳ Ｐゴシック" charset="-128"/>
            </a:endParaRPr>
          </a:p>
          <a:p>
            <a:endParaRPr lang="en-US" altLang="x-none" dirty="0">
              <a:ea typeface="ＭＳ Ｐゴシック" charset="-128"/>
            </a:endParaRPr>
          </a:p>
          <a:p>
            <a:pPr>
              <a:buFont typeface="Wingdings" pitchFamily="2" charset="2"/>
              <a:buChar char="q"/>
            </a:pPr>
            <a:r>
              <a:rPr lang="en-US" altLang="x-none" dirty="0">
                <a:ea typeface="ＭＳ Ｐゴシック" charset="-128"/>
              </a:rPr>
              <a:t>What are the benefits of virtual circuit switching</a:t>
            </a:r>
            <a:r>
              <a:rPr lang="en-US" altLang="zh-CN" dirty="0">
                <a:ea typeface="宋体" charset="-122"/>
              </a:rPr>
              <a:t> over datagram switching</a:t>
            </a:r>
            <a:r>
              <a:rPr lang="en-US" altLang="x-none" dirty="0">
                <a:ea typeface="ＭＳ Ｐゴシック" charset="-128"/>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778CE31-D5B8-A447-BD81-71F02B51D028}" type="slidenum">
              <a:rPr lang="en-US" altLang="x-none" sz="1200">
                <a:latin typeface="Tahoma" charset="0"/>
              </a:rPr>
              <a:pPr>
                <a:spcBef>
                  <a:spcPct val="0"/>
                </a:spcBef>
                <a:buClrTx/>
                <a:buSzTx/>
                <a:buFontTx/>
                <a:buNone/>
              </a:pPr>
              <a:t>55</a:t>
            </a:fld>
            <a:endParaRPr lang="en-US" altLang="x-none" sz="1200">
              <a:latin typeface="Tahoma" charset="0"/>
            </a:endParaRPr>
          </a:p>
        </p:txBody>
      </p:sp>
      <p:sp>
        <p:nvSpPr>
          <p:cNvPr id="84994"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Summary of the Taxonomy </a:t>
            </a:r>
            <a:br>
              <a:rPr lang="en-US" altLang="x-none" sz="3200" u="sng">
                <a:solidFill>
                  <a:schemeClr val="accent2"/>
                </a:solidFill>
              </a:rPr>
            </a:br>
            <a:r>
              <a:rPr lang="en-US" altLang="x-none" sz="3200" u="sng">
                <a:solidFill>
                  <a:schemeClr val="accent2"/>
                </a:solidFill>
              </a:rPr>
              <a:t>of Communication Networks</a:t>
            </a:r>
            <a:endParaRPr lang="en-US" altLang="zh-TW" sz="3200" i="1" u="sng">
              <a:solidFill>
                <a:srgbClr val="FE00FE"/>
              </a:solidFill>
              <a:ea typeface="新細明體" charset="-120"/>
            </a:endParaRPr>
          </a:p>
        </p:txBody>
      </p:sp>
      <p:grpSp>
        <p:nvGrpSpPr>
          <p:cNvPr id="84995" name="Group 23"/>
          <p:cNvGrpSpPr>
            <a:grpSpLocks/>
          </p:cNvGrpSpPr>
          <p:nvPr/>
        </p:nvGrpSpPr>
        <p:grpSpPr bwMode="auto">
          <a:xfrm>
            <a:off x="82550" y="1831975"/>
            <a:ext cx="8059738" cy="4198938"/>
            <a:chOff x="52" y="1156"/>
            <a:chExt cx="5084" cy="2650"/>
          </a:xfrm>
        </p:grpSpPr>
        <p:sp>
          <p:nvSpPr>
            <p:cNvPr id="84996" name="Text Box 11"/>
            <p:cNvSpPr txBox="1">
              <a:spLocks noChangeArrowheads="1"/>
            </p:cNvSpPr>
            <p:nvPr/>
          </p:nvSpPr>
          <p:spPr bwMode="auto">
            <a:xfrm>
              <a:off x="52" y="262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circuit-switched</a:t>
              </a:r>
              <a:br>
                <a:rPr lang="en-US" altLang="x-none" sz="1800">
                  <a:latin typeface="Times New Roman" charset="0"/>
                </a:rPr>
              </a:br>
              <a:r>
                <a:rPr lang="en-US" altLang="x-none" sz="1800">
                  <a:latin typeface="Times New Roman" charset="0"/>
                </a:rPr>
                <a:t>network</a:t>
              </a:r>
              <a:endParaRPr lang="en-US" altLang="x-none" i="1">
                <a:solidFill>
                  <a:srgbClr val="000000"/>
                </a:solidFill>
                <a:latin typeface="Times New Roman" charset="0"/>
              </a:endParaRPr>
            </a:p>
          </p:txBody>
        </p:sp>
        <p:grpSp>
          <p:nvGrpSpPr>
            <p:cNvPr id="84997" name="Group 21"/>
            <p:cNvGrpSpPr>
              <a:grpSpLocks/>
            </p:cNvGrpSpPr>
            <p:nvPr/>
          </p:nvGrpSpPr>
          <p:grpSpPr bwMode="auto">
            <a:xfrm>
              <a:off x="484" y="1156"/>
              <a:ext cx="4652" cy="2650"/>
              <a:chOff x="484" y="1392"/>
              <a:chExt cx="4652" cy="2650"/>
            </a:xfrm>
          </p:grpSpPr>
          <p:sp>
            <p:nvSpPr>
              <p:cNvPr id="84998" name="Text Box 6"/>
              <p:cNvSpPr txBox="1">
                <a:spLocks noChangeArrowheads="1"/>
              </p:cNvSpPr>
              <p:nvPr/>
            </p:nvSpPr>
            <p:spPr bwMode="auto">
              <a:xfrm>
                <a:off x="2211" y="139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communication network</a:t>
                </a:r>
                <a:endParaRPr lang="en-US" altLang="x-none" i="1">
                  <a:solidFill>
                    <a:srgbClr val="000000"/>
                  </a:solidFill>
                  <a:latin typeface="Times New Roman" charset="0"/>
                </a:endParaRPr>
              </a:p>
            </p:txBody>
          </p:sp>
          <p:sp>
            <p:nvSpPr>
              <p:cNvPr id="84999" name="Text Box 7"/>
              <p:cNvSpPr txBox="1">
                <a:spLocks noChangeArrowheads="1"/>
              </p:cNvSpPr>
              <p:nvPr/>
            </p:nvSpPr>
            <p:spPr bwMode="auto">
              <a:xfrm>
                <a:off x="672" y="2020"/>
                <a:ext cx="129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switched</a:t>
                </a:r>
                <a:br>
                  <a:rPr lang="en-US" altLang="x-none" sz="1800">
                    <a:latin typeface="Times New Roman" charset="0"/>
                  </a:rPr>
                </a:br>
                <a:r>
                  <a:rPr lang="en-US" altLang="x-none" sz="1800">
                    <a:latin typeface="Times New Roman" charset="0"/>
                  </a:rPr>
                  <a:t>network</a:t>
                </a:r>
                <a:endParaRPr lang="en-US" altLang="x-none" i="1">
                  <a:solidFill>
                    <a:srgbClr val="000000"/>
                  </a:solidFill>
                  <a:latin typeface="Times New Roman" charset="0"/>
                </a:endParaRPr>
              </a:p>
            </p:txBody>
          </p:sp>
          <p:sp>
            <p:nvSpPr>
              <p:cNvPr id="85000" name="Text Box 8"/>
              <p:cNvSpPr txBox="1">
                <a:spLocks noChangeArrowheads="1"/>
              </p:cNvSpPr>
              <p:nvPr/>
            </p:nvSpPr>
            <p:spPr bwMode="auto">
              <a:xfrm>
                <a:off x="3838" y="206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broadcast</a:t>
                </a:r>
                <a:br>
                  <a:rPr lang="en-US" altLang="x-none" sz="1800">
                    <a:latin typeface="Times New Roman" charset="0"/>
                  </a:rPr>
                </a:br>
                <a:r>
                  <a:rPr lang="en-US" altLang="x-none" sz="1800">
                    <a:latin typeface="Times New Roman" charset="0"/>
                  </a:rPr>
                  <a:t>communication</a:t>
                </a:r>
                <a:endParaRPr lang="en-US" altLang="x-none" i="1">
                  <a:solidFill>
                    <a:srgbClr val="000000"/>
                  </a:solidFill>
                  <a:latin typeface="Times New Roman" charset="0"/>
                </a:endParaRPr>
              </a:p>
            </p:txBody>
          </p:sp>
          <p:sp>
            <p:nvSpPr>
              <p:cNvPr id="85001" name="Line 9"/>
              <p:cNvSpPr>
                <a:spLocks noChangeShapeType="1"/>
              </p:cNvSpPr>
              <p:nvPr/>
            </p:nvSpPr>
            <p:spPr bwMode="auto">
              <a:xfrm flipH="1">
                <a:off x="1154" y="1680"/>
                <a:ext cx="1294"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2" name="Line 10"/>
              <p:cNvSpPr>
                <a:spLocks noChangeShapeType="1"/>
              </p:cNvSpPr>
              <p:nvPr/>
            </p:nvSpPr>
            <p:spPr bwMode="auto">
              <a:xfrm>
                <a:off x="3317" y="1679"/>
                <a:ext cx="1153" cy="38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3" name="Text Box 12"/>
              <p:cNvSpPr txBox="1">
                <a:spLocks noChangeArrowheads="1"/>
              </p:cNvSpPr>
              <p:nvPr/>
            </p:nvSpPr>
            <p:spPr bwMode="auto">
              <a:xfrm>
                <a:off x="1730" y="283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packet-switched</a:t>
                </a:r>
                <a:br>
                  <a:rPr lang="en-US" altLang="x-none" sz="1800">
                    <a:latin typeface="Times New Roman" charset="0"/>
                  </a:rPr>
                </a:br>
                <a:r>
                  <a:rPr lang="en-US" altLang="x-none" sz="1800">
                    <a:latin typeface="Times New Roman" charset="0"/>
                  </a:rPr>
                  <a:t> network</a:t>
                </a:r>
                <a:endParaRPr lang="en-US" altLang="x-none" i="1">
                  <a:solidFill>
                    <a:srgbClr val="000000"/>
                  </a:solidFill>
                  <a:latin typeface="Times New Roman" charset="0"/>
                </a:endParaRPr>
              </a:p>
            </p:txBody>
          </p:sp>
          <p:sp>
            <p:nvSpPr>
              <p:cNvPr id="85004" name="Line 13"/>
              <p:cNvSpPr>
                <a:spLocks noChangeShapeType="1"/>
              </p:cNvSpPr>
              <p:nvPr/>
            </p:nvSpPr>
            <p:spPr bwMode="auto">
              <a:xfrm flipH="1">
                <a:off x="484" y="2496"/>
                <a:ext cx="764" cy="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5" name="Line 14"/>
              <p:cNvSpPr>
                <a:spLocks noChangeShapeType="1"/>
              </p:cNvSpPr>
              <p:nvPr/>
            </p:nvSpPr>
            <p:spPr bwMode="auto">
              <a:xfrm>
                <a:off x="1392" y="2500"/>
                <a:ext cx="916"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6" name="Text Box 15"/>
              <p:cNvSpPr txBox="1">
                <a:spLocks noChangeArrowheads="1"/>
              </p:cNvSpPr>
              <p:nvPr/>
            </p:nvSpPr>
            <p:spPr bwMode="auto">
              <a:xfrm>
                <a:off x="676" y="363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datagram</a:t>
                </a:r>
                <a:br>
                  <a:rPr lang="en-US" altLang="x-none" sz="1800">
                    <a:latin typeface="Times New Roman" charset="0"/>
                  </a:rPr>
                </a:br>
                <a:r>
                  <a:rPr lang="en-US" altLang="x-none" sz="1800">
                    <a:latin typeface="Times New Roman" charset="0"/>
                  </a:rPr>
                  <a:t> network</a:t>
                </a:r>
                <a:endParaRPr lang="en-US" altLang="x-none" i="1">
                  <a:solidFill>
                    <a:srgbClr val="000000"/>
                  </a:solidFill>
                  <a:latin typeface="Times New Roman" charset="0"/>
                </a:endParaRPr>
              </a:p>
            </p:txBody>
          </p:sp>
          <p:sp>
            <p:nvSpPr>
              <p:cNvPr id="85007" name="Line 17"/>
              <p:cNvSpPr>
                <a:spLocks noChangeShapeType="1"/>
              </p:cNvSpPr>
              <p:nvPr/>
            </p:nvSpPr>
            <p:spPr bwMode="auto">
              <a:xfrm flipH="1">
                <a:off x="1396" y="3322"/>
                <a:ext cx="867" cy="33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8" name="Text Box 19"/>
              <p:cNvSpPr txBox="1">
                <a:spLocks noChangeArrowheads="1"/>
              </p:cNvSpPr>
              <p:nvPr/>
            </p:nvSpPr>
            <p:spPr bwMode="auto">
              <a:xfrm>
                <a:off x="2882" y="360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virtual circuit network</a:t>
                </a:r>
                <a:endParaRPr lang="en-US" altLang="x-none" i="1">
                  <a:solidFill>
                    <a:srgbClr val="000000"/>
                  </a:solidFill>
                  <a:latin typeface="Times New Roman" charset="0"/>
                </a:endParaRPr>
              </a:p>
            </p:txBody>
          </p:sp>
          <p:sp>
            <p:nvSpPr>
              <p:cNvPr id="85009" name="Line 20"/>
              <p:cNvSpPr>
                <a:spLocks noChangeShapeType="1"/>
              </p:cNvSpPr>
              <p:nvPr/>
            </p:nvSpPr>
            <p:spPr bwMode="auto">
              <a:xfrm>
                <a:off x="2452" y="3316"/>
                <a:ext cx="96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FF78573-E469-414B-BA3D-CEAD6AF01B70}" type="slidenum">
              <a:rPr lang="en-US" altLang="x-none" sz="1200">
                <a:latin typeface="Tahoma" charset="0"/>
              </a:rPr>
              <a:pPr>
                <a:spcBef>
                  <a:spcPct val="0"/>
                </a:spcBef>
                <a:buClrTx/>
                <a:buSzTx/>
                <a:buFontTx/>
                <a:buNone/>
              </a:pPr>
              <a:t>56</a:t>
            </a:fld>
            <a:endParaRPr lang="en-US" altLang="x-none" sz="1200">
              <a:latin typeface="Tahoma" charset="0"/>
            </a:endParaRPr>
          </a:p>
        </p:txBody>
      </p:sp>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We have seen the hardware infrastructure, the basic communication scheme, a next key question is how to develop the software system.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89941DF-E16E-5F4B-92D8-3DBC9168B165}" type="slidenum">
              <a:rPr lang="en-US" altLang="x-none" sz="1200">
                <a:latin typeface="Tahoma" charset="0"/>
              </a:rPr>
              <a:pPr>
                <a:spcBef>
                  <a:spcPct val="0"/>
                </a:spcBef>
                <a:buClrTx/>
                <a:buSzTx/>
                <a:buFontTx/>
                <a:buNone/>
              </a:pPr>
              <a:t>57</a:t>
            </a:fld>
            <a:endParaRPr lang="en-US" altLang="x-none" sz="1200">
              <a:latin typeface="Tahoma" charset="0"/>
            </a:endParaRPr>
          </a:p>
        </p:txBody>
      </p:sp>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89091"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zh-CN">
                <a:ea typeface="宋体" charset="-122"/>
              </a:rPr>
              <a:t>Admin. and r</a:t>
            </a:r>
            <a:r>
              <a:rPr lang="en-US" altLang="x-none">
                <a:ea typeface="宋体" charset="-122"/>
              </a:rPr>
              <a:t>ecap</a:t>
            </a:r>
          </a:p>
          <a:p>
            <a:pPr>
              <a:buClr>
                <a:srgbClr val="0033CC"/>
              </a:buClr>
              <a:buFont typeface="Wingdings" charset="2"/>
              <a:buChar char="q"/>
            </a:pPr>
            <a:r>
              <a:rPr lang="en-US" altLang="x-none">
                <a:ea typeface="宋体" charset="-122"/>
              </a:rPr>
              <a:t>A taxonomy of communication networks</a:t>
            </a:r>
          </a:p>
          <a:p>
            <a:pPr>
              <a:buClr>
                <a:srgbClr val="0033CC"/>
              </a:buClr>
              <a:buFont typeface="Wingdings" charset="2"/>
              <a:buChar char="q"/>
            </a:pPr>
            <a:r>
              <a:rPr lang="en-US" altLang="x-none">
                <a:ea typeface="宋体" charset="-122"/>
              </a:rPr>
              <a:t>Layered network architecture</a:t>
            </a:r>
          </a:p>
          <a:p>
            <a:pPr lvl="1">
              <a:buClr>
                <a:srgbClr val="C00000"/>
              </a:buClr>
              <a:buSzPct val="85000"/>
              <a:buFont typeface="Wingdings" charset="2"/>
              <a:buChar char="Ø"/>
            </a:pPr>
            <a:r>
              <a:rPr lang="en-US" altLang="x-none" sz="2800" i="1">
                <a:solidFill>
                  <a:srgbClr val="C00000"/>
                </a:solidFill>
              </a:rPr>
              <a:t>what is layering?</a:t>
            </a:r>
          </a:p>
          <a:p>
            <a:pPr lvl="1">
              <a:buSzPct val="85000"/>
              <a:buFont typeface="Wingdings" charset="2"/>
              <a:buChar char="q"/>
            </a:pPr>
            <a:r>
              <a:rPr lang="en-US" altLang="x-none" sz="2800"/>
              <a:t>why </a:t>
            </a:r>
            <a:r>
              <a:rPr lang="en-US" altLang="zh-CN" sz="2800">
                <a:ea typeface="宋体" charset="-122"/>
              </a:rPr>
              <a:t>l</a:t>
            </a:r>
            <a:r>
              <a:rPr lang="en-US" altLang="x-none" sz="2800"/>
              <a:t>ayering?</a:t>
            </a:r>
          </a:p>
          <a:p>
            <a:pPr lvl="1">
              <a:buClr>
                <a:srgbClr val="0033CC"/>
              </a:buClr>
              <a:buSzPct val="85000"/>
              <a:buFont typeface="Wingdings" charset="2"/>
              <a:buChar char="q"/>
            </a:pPr>
            <a:r>
              <a:rPr lang="en-US" altLang="x-none" sz="2800"/>
              <a:t>how to determine the layers?</a:t>
            </a:r>
          </a:p>
          <a:p>
            <a:pPr lvl="1">
              <a:buClr>
                <a:srgbClr val="0033CC"/>
              </a:buClr>
              <a:buSzPct val="85000"/>
              <a:buFont typeface="Wingdings" charset="2"/>
              <a:buChar char="q"/>
            </a:pPr>
            <a:r>
              <a:rPr lang="en-US" altLang="x-none" sz="2800"/>
              <a:t>ISO/OSI layering and Internet layering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064867-AFF1-574C-B2FD-E152DF7BADF3}" type="slidenum">
              <a:rPr lang="en-US" altLang="x-none" sz="1200">
                <a:latin typeface="Tahoma" charset="0"/>
              </a:rPr>
              <a:pPr>
                <a:spcBef>
                  <a:spcPct val="0"/>
                </a:spcBef>
                <a:buClrTx/>
                <a:buSzTx/>
                <a:buFontTx/>
                <a:buNone/>
              </a:pPr>
              <a:t>58</a:t>
            </a:fld>
            <a:endParaRPr lang="en-US" altLang="x-none" sz="1200">
              <a:latin typeface="Tahoma" charset="0"/>
            </a:endParaRPr>
          </a:p>
        </p:txBody>
      </p:sp>
      <p:sp>
        <p:nvSpPr>
          <p:cNvPr id="9113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What is Layering?</a:t>
            </a:r>
          </a:p>
        </p:txBody>
      </p:sp>
      <p:sp>
        <p:nvSpPr>
          <p:cNvPr id="91139"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A technique to organize a networked system into a </a:t>
            </a:r>
            <a:r>
              <a:rPr lang="en-US" altLang="x-none" dirty="0">
                <a:solidFill>
                  <a:srgbClr val="FF0000"/>
                </a:solidFill>
              </a:rPr>
              <a:t>succession</a:t>
            </a:r>
            <a:r>
              <a:rPr lang="en-US" altLang="x-none" dirty="0"/>
              <a:t> of logically distinct entities, such that the service provided by one entity is </a:t>
            </a:r>
            <a:r>
              <a:rPr lang="en-US" altLang="x-none" dirty="0">
                <a:solidFill>
                  <a:srgbClr val="FF0000"/>
                </a:solidFill>
              </a:rPr>
              <a:t>solely</a:t>
            </a:r>
            <a:r>
              <a:rPr lang="en-US" altLang="x-none" dirty="0"/>
              <a:t> based on the service provided by the previous (lower level) entity.</a:t>
            </a:r>
          </a:p>
        </p:txBody>
      </p:sp>
      <p:sp>
        <p:nvSpPr>
          <p:cNvPr id="91140"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1"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42"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3"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44"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5"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46"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7"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48"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9"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50"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1"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52"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3"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54"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5"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56"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7"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58"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9"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0"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1"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62"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3"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64"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5"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6"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7"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91168" name="AutoShape 32"/>
          <p:cNvCxnSpPr>
            <a:cxnSpLocks noChangeShapeType="1"/>
            <a:stCxn id="91148" idx="3"/>
            <a:endCxn id="91164" idx="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69" name="AutoShape 33"/>
          <p:cNvCxnSpPr>
            <a:cxnSpLocks noChangeShapeType="1"/>
            <a:stCxn id="91146" idx="3"/>
            <a:endCxn id="91162" idx="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0" name="AutoShape 34"/>
          <p:cNvCxnSpPr>
            <a:cxnSpLocks noChangeShapeType="1"/>
            <a:stCxn id="91144" idx="3"/>
            <a:endCxn id="91160" idx="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1" name="AutoShape 35"/>
          <p:cNvCxnSpPr>
            <a:cxnSpLocks noChangeShapeType="1"/>
            <a:stCxn id="91164" idx="3"/>
            <a:endCxn id="91158" idx="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2" name="AutoShape 36"/>
          <p:cNvCxnSpPr>
            <a:cxnSpLocks noChangeShapeType="1"/>
            <a:stCxn id="91162" idx="3"/>
            <a:endCxn id="91156" idx="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3" name="AutoShape 37"/>
          <p:cNvCxnSpPr>
            <a:cxnSpLocks noChangeShapeType="1"/>
            <a:stCxn id="91160" idx="3"/>
            <a:endCxn id="91154" idx="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4" name="AutoShape 38"/>
          <p:cNvCxnSpPr>
            <a:cxnSpLocks noChangeShapeType="1"/>
            <a:stCxn id="91142" idx="3"/>
            <a:endCxn id="91152" idx="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5" name="AutoShape 39"/>
          <p:cNvCxnSpPr>
            <a:cxnSpLocks noChangeShapeType="1"/>
            <a:stCxn id="91140" idx="3"/>
            <a:endCxn id="91150" idx="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862D25-618E-5B4A-A554-55B1A8E22DD9}" type="slidenum">
              <a:rPr lang="en-US" altLang="x-none" sz="1200">
                <a:latin typeface="Tahoma" charset="0"/>
              </a:rPr>
              <a:pPr>
                <a:spcBef>
                  <a:spcPct val="0"/>
                </a:spcBef>
                <a:buClrTx/>
                <a:buSzTx/>
                <a:buFontTx/>
                <a:buNone/>
              </a:pPr>
              <a:t>59</a:t>
            </a:fld>
            <a:endParaRPr lang="en-US" altLang="x-none" sz="1200">
              <a:latin typeface="Tahoma" charset="0"/>
            </a:endParaRPr>
          </a:p>
        </p:txBody>
      </p:sp>
      <p:sp>
        <p:nvSpPr>
          <p:cNvPr id="93186"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93187"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x-none"/>
              <a:t>Admin. and recap</a:t>
            </a:r>
          </a:p>
          <a:p>
            <a:pPr>
              <a:buClr>
                <a:srgbClr val="0033CC"/>
              </a:buClr>
              <a:buFont typeface="Wingdings" charset="2"/>
              <a:buChar char="q"/>
            </a:pPr>
            <a:r>
              <a:rPr lang="en-US" altLang="x-none"/>
              <a:t>A taxonomy of communication networks</a:t>
            </a:r>
          </a:p>
          <a:p>
            <a:pPr>
              <a:buClr>
                <a:srgbClr val="0033CC"/>
              </a:buClr>
              <a:buFont typeface="Wingdings" charset="2"/>
              <a:buChar char="q"/>
            </a:pPr>
            <a:r>
              <a:rPr lang="en-US" altLang="x-none"/>
              <a:t>Layered network architecture</a:t>
            </a:r>
          </a:p>
          <a:p>
            <a:pPr lvl="1">
              <a:buSzPct val="85000"/>
              <a:buFont typeface="Wingdings" charset="2"/>
              <a:buChar char="q"/>
            </a:pPr>
            <a:r>
              <a:rPr lang="en-US" altLang="x-none" sz="2800"/>
              <a:t>what is layering?</a:t>
            </a:r>
          </a:p>
          <a:p>
            <a:pPr lvl="1">
              <a:buClr>
                <a:srgbClr val="C00000"/>
              </a:buClr>
              <a:buSzPct val="85000"/>
              <a:buFont typeface="Wingdings" charset="2"/>
              <a:buChar char="Ø"/>
            </a:pPr>
            <a:r>
              <a:rPr lang="en-US" altLang="x-none" sz="2800" i="1">
                <a:solidFill>
                  <a:srgbClr val="C00000"/>
                </a:solidFill>
              </a:rPr>
              <a:t>why </a:t>
            </a:r>
            <a:r>
              <a:rPr lang="en-US" altLang="zh-CN" sz="2800" i="1">
                <a:solidFill>
                  <a:srgbClr val="C00000"/>
                </a:solidFill>
                <a:ea typeface="宋体" charset="-122"/>
              </a:rPr>
              <a:t>l</a:t>
            </a:r>
            <a:r>
              <a:rPr lang="en-US" altLang="x-none" sz="2800" i="1">
                <a:solidFill>
                  <a:srgbClr val="C00000"/>
                </a:solidFill>
              </a:rPr>
              <a:t>ayering?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zh-CN" sz="3600" dirty="0">
                <a:ea typeface="ＭＳ Ｐゴシック" charset="-128"/>
              </a:rPr>
              <a:t>Recap:</a:t>
            </a:r>
            <a:r>
              <a:rPr lang="zh-CN" altLang="en-US" sz="3600" dirty="0">
                <a:ea typeface="ＭＳ Ｐゴシック" charset="-128"/>
              </a:rPr>
              <a:t> </a:t>
            </a:r>
            <a:r>
              <a:rPr lang="en-US" altLang="zh-CN" sz="3600" dirty="0">
                <a:ea typeface="ＭＳ Ｐゴシック" charset="-128"/>
              </a:rPr>
              <a:t>Challenges</a:t>
            </a:r>
            <a:r>
              <a:rPr lang="zh-CN" altLang="en-US" sz="3600" dirty="0">
                <a:ea typeface="ＭＳ Ｐゴシック" charset="-128"/>
              </a:rPr>
              <a:t> </a:t>
            </a:r>
            <a:r>
              <a:rPr lang="en-US" altLang="zh-CN" sz="3600" dirty="0">
                <a:ea typeface="ＭＳ Ｐゴシック" charset="-128"/>
              </a:rPr>
              <a:t>-</a:t>
            </a:r>
            <a:r>
              <a:rPr lang="zh-CN" altLang="en-US" sz="3600" dirty="0">
                <a:ea typeface="ＭＳ Ｐゴシック" charset="-128"/>
              </a:rPr>
              <a:t> </a:t>
            </a:r>
            <a:r>
              <a:rPr lang="en-US" altLang="x-none" sz="3600" dirty="0">
                <a:ea typeface="ＭＳ Ｐゴシック" charset="-128"/>
              </a:rPr>
              <a:t>General Complexity</a:t>
            </a:r>
          </a:p>
        </p:txBody>
      </p:sp>
      <p:sp>
        <p:nvSpPr>
          <p:cNvPr id="140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Times New Roman" charset="0"/>
                <a:ea typeface="ＭＳ Ｐゴシック" charset="-128"/>
              </a:defRPr>
            </a:lvl1pPr>
            <a:lvl2pPr marL="741613" indent="-285236">
              <a:defRPr sz="499">
                <a:solidFill>
                  <a:schemeClr val="tx1"/>
                </a:solidFill>
                <a:latin typeface="Times New Roman" charset="0"/>
                <a:ea typeface="ＭＳ Ｐゴシック" charset="-128"/>
              </a:defRPr>
            </a:lvl2pPr>
            <a:lvl3pPr marL="1140943" indent="-228189">
              <a:defRPr sz="499">
                <a:solidFill>
                  <a:schemeClr val="tx1"/>
                </a:solidFill>
                <a:latin typeface="Times New Roman" charset="0"/>
                <a:ea typeface="ＭＳ Ｐゴシック" charset="-128"/>
              </a:defRPr>
            </a:lvl3pPr>
            <a:lvl4pPr marL="1597320" indent="-228189">
              <a:defRPr sz="499">
                <a:solidFill>
                  <a:schemeClr val="tx1"/>
                </a:solidFill>
                <a:latin typeface="Times New Roman" charset="0"/>
                <a:ea typeface="ＭＳ Ｐゴシック" charset="-128"/>
              </a:defRPr>
            </a:lvl4pPr>
            <a:lvl5pPr marL="2053697" indent="-228189">
              <a:defRPr sz="499">
                <a:solidFill>
                  <a:schemeClr val="tx1"/>
                </a:solidFill>
                <a:latin typeface="Times New Roman" charset="0"/>
                <a:ea typeface="ＭＳ Ｐゴシック" charset="-128"/>
              </a:defRPr>
            </a:lvl5pPr>
            <a:lvl6pPr marL="2510074" indent="-228189" algn="ctr" eaLnBrk="0" fontAlgn="base" hangingPunct="0">
              <a:spcBef>
                <a:spcPct val="0"/>
              </a:spcBef>
              <a:spcAft>
                <a:spcPct val="0"/>
              </a:spcAft>
              <a:defRPr sz="499">
                <a:solidFill>
                  <a:schemeClr val="tx1"/>
                </a:solidFill>
                <a:latin typeface="Times New Roman" charset="0"/>
                <a:ea typeface="ＭＳ Ｐゴシック" charset="-128"/>
              </a:defRPr>
            </a:lvl6pPr>
            <a:lvl7pPr marL="2966451" indent="-228189" algn="ctr" eaLnBrk="0" fontAlgn="base" hangingPunct="0">
              <a:spcBef>
                <a:spcPct val="0"/>
              </a:spcBef>
              <a:spcAft>
                <a:spcPct val="0"/>
              </a:spcAft>
              <a:defRPr sz="499">
                <a:solidFill>
                  <a:schemeClr val="tx1"/>
                </a:solidFill>
                <a:latin typeface="Times New Roman" charset="0"/>
                <a:ea typeface="ＭＳ Ｐゴシック" charset="-128"/>
              </a:defRPr>
            </a:lvl7pPr>
            <a:lvl8pPr marL="3422828" indent="-228189" algn="ctr" eaLnBrk="0" fontAlgn="base" hangingPunct="0">
              <a:spcBef>
                <a:spcPct val="0"/>
              </a:spcBef>
              <a:spcAft>
                <a:spcPct val="0"/>
              </a:spcAft>
              <a:defRPr sz="499">
                <a:solidFill>
                  <a:schemeClr val="tx1"/>
                </a:solidFill>
                <a:latin typeface="Times New Roman" charset="0"/>
                <a:ea typeface="ＭＳ Ｐゴシック" charset="-128"/>
              </a:defRPr>
            </a:lvl8pPr>
            <a:lvl9pPr marL="3879205" indent="-228189" algn="ctr" eaLnBrk="0" fontAlgn="base" hangingPunct="0">
              <a:spcBef>
                <a:spcPct val="0"/>
              </a:spcBef>
              <a:spcAft>
                <a:spcPct val="0"/>
              </a:spcAft>
              <a:defRPr sz="499">
                <a:solidFill>
                  <a:schemeClr val="tx1"/>
                </a:solidFill>
                <a:latin typeface="Times New Roman" charset="0"/>
                <a:ea typeface="ＭＳ Ｐゴシック" charset="-128"/>
              </a:defRPr>
            </a:lvl9pPr>
          </a:lstStyle>
          <a:p>
            <a:fld id="{FA52864F-C8E7-E248-8646-D2149A10AAD6}" type="slidenum">
              <a:rPr lang="en-US" altLang="x-none" sz="1198">
                <a:latin typeface="Tahoma" charset="0"/>
              </a:rPr>
              <a:pPr/>
              <a:t>6</a:t>
            </a:fld>
            <a:endParaRPr lang="en-US" altLang="x-none" sz="1198">
              <a:latin typeface="Tahoma" charset="0"/>
            </a:endParaRPr>
          </a:p>
        </p:txBody>
      </p:sp>
      <p:sp>
        <p:nvSpPr>
          <p:cNvPr id="140291" name="Content Placeholder 2"/>
          <p:cNvSpPr>
            <a:spLocks noGrp="1"/>
          </p:cNvSpPr>
          <p:nvPr>
            <p:ph idx="1"/>
          </p:nvPr>
        </p:nvSpPr>
        <p:spPr/>
        <p:txBody>
          <a:bodyPr/>
          <a:lstStyle/>
          <a:p>
            <a:pPr>
              <a:buFont typeface="Wingdings" pitchFamily="2" charset="2"/>
              <a:buChar char="q"/>
            </a:pPr>
            <a:r>
              <a:rPr lang="en-US" altLang="x-none" dirty="0">
                <a:solidFill>
                  <a:srgbClr val="000090"/>
                </a:solidFill>
                <a:ea typeface="ＭＳ Ｐゴシック" charset="-128"/>
              </a:rPr>
              <a:t>Complexity</a:t>
            </a:r>
            <a:r>
              <a:rPr lang="en-US" altLang="x-none" dirty="0">
                <a:ea typeface="ＭＳ Ｐゴシック" charset="-128"/>
              </a:rPr>
              <a:t> in highly organized systems arises primarily from design strategies intended to create </a:t>
            </a:r>
            <a:r>
              <a:rPr lang="en-US" altLang="x-none" dirty="0">
                <a:solidFill>
                  <a:srgbClr val="000090"/>
                </a:solidFill>
                <a:ea typeface="ＭＳ Ｐゴシック" charset="-128"/>
              </a:rPr>
              <a:t>robustness to uncertainty</a:t>
            </a:r>
            <a:r>
              <a:rPr lang="en-US" altLang="x-none" dirty="0">
                <a:ea typeface="ＭＳ Ｐゴシック" charset="-128"/>
              </a:rPr>
              <a:t> in their environments and component parts.</a:t>
            </a:r>
          </a:p>
          <a:p>
            <a:pPr lvl="1">
              <a:buFont typeface="Courier New" panose="02070309020205020404" pitchFamily="49" charset="0"/>
              <a:buChar char="o"/>
            </a:pPr>
            <a:r>
              <a:rPr lang="en-US" altLang="x-none" sz="1996" dirty="0">
                <a:solidFill>
                  <a:srgbClr val="000090"/>
                </a:solidFill>
                <a:ea typeface="ＭＳ Ｐゴシック" charset="-128"/>
              </a:rPr>
              <a:t>Scalability</a:t>
            </a:r>
            <a:r>
              <a:rPr lang="en-US" altLang="x-none" sz="1996" dirty="0">
                <a:ea typeface="ＭＳ Ｐゴシック" charset="-128"/>
              </a:rPr>
              <a:t> is robustness to changes to the size and complexity of a system as a whole.</a:t>
            </a:r>
          </a:p>
          <a:p>
            <a:pPr lvl="1">
              <a:buFont typeface="Courier New" panose="02070309020205020404" pitchFamily="49" charset="0"/>
              <a:buChar char="o"/>
            </a:pPr>
            <a:r>
              <a:rPr lang="en-US" altLang="x-none" sz="1996" dirty="0">
                <a:solidFill>
                  <a:srgbClr val="000090"/>
                </a:solidFill>
                <a:ea typeface="ＭＳ Ｐゴシック" charset="-128"/>
              </a:rPr>
              <a:t>Evolvability</a:t>
            </a:r>
            <a:r>
              <a:rPr lang="en-US" altLang="x-none" sz="1996" dirty="0">
                <a:ea typeface="ＭＳ Ｐゴシック" charset="-128"/>
              </a:rPr>
              <a:t> is robustness of lineages to large changes on various (usually long) time scales.</a:t>
            </a:r>
          </a:p>
          <a:p>
            <a:pPr lvl="1">
              <a:buFont typeface="Courier New" panose="02070309020205020404" pitchFamily="49" charset="0"/>
              <a:buChar char="o"/>
            </a:pPr>
            <a:r>
              <a:rPr lang="en-US" altLang="x-none" sz="1996" dirty="0">
                <a:solidFill>
                  <a:srgbClr val="000090"/>
                </a:solidFill>
                <a:ea typeface="ＭＳ Ｐゴシック" charset="-128"/>
              </a:rPr>
              <a:t>Reliability</a:t>
            </a:r>
            <a:r>
              <a:rPr lang="en-US" altLang="x-none" sz="1996" dirty="0">
                <a:ea typeface="ＭＳ Ｐゴシック" charset="-128"/>
              </a:rPr>
              <a:t> is robustness to component failures.</a:t>
            </a:r>
          </a:p>
          <a:p>
            <a:pPr lvl="1">
              <a:buFont typeface="Courier New" panose="02070309020205020404" pitchFamily="49" charset="0"/>
              <a:buChar char="o"/>
            </a:pPr>
            <a:r>
              <a:rPr lang="en-US" altLang="x-none" sz="1996" dirty="0">
                <a:solidFill>
                  <a:srgbClr val="000090"/>
                </a:solidFill>
                <a:ea typeface="ＭＳ Ｐゴシック" charset="-128"/>
              </a:rPr>
              <a:t>Efficiency</a:t>
            </a:r>
            <a:r>
              <a:rPr lang="en-US" altLang="x-none" sz="1996" dirty="0">
                <a:ea typeface="ＭＳ Ｐゴシック" charset="-128"/>
              </a:rPr>
              <a:t> is robustness to resource scarcity.</a:t>
            </a:r>
          </a:p>
          <a:p>
            <a:pPr lvl="1">
              <a:buFont typeface="Courier New" panose="02070309020205020404" pitchFamily="49" charset="0"/>
              <a:buChar char="o"/>
            </a:pPr>
            <a:r>
              <a:rPr lang="en-US" altLang="x-none" sz="1996" dirty="0">
                <a:solidFill>
                  <a:srgbClr val="000090"/>
                </a:solidFill>
                <a:ea typeface="ＭＳ Ｐゴシック" charset="-128"/>
              </a:rPr>
              <a:t>Modularity</a:t>
            </a:r>
            <a:r>
              <a:rPr lang="en-US" altLang="x-none" sz="1996" dirty="0">
                <a:ea typeface="ＭＳ Ｐゴシック" charset="-128"/>
              </a:rPr>
              <a:t> is robustness to component rearrangements.</a:t>
            </a:r>
          </a:p>
        </p:txBody>
      </p:sp>
      <p:sp>
        <p:nvSpPr>
          <p:cNvPr id="140292" name="Rectangle 4"/>
          <p:cNvSpPr>
            <a:spLocks noChangeArrowheads="1"/>
          </p:cNvSpPr>
          <p:nvPr/>
        </p:nvSpPr>
        <p:spPr bwMode="auto">
          <a:xfrm>
            <a:off x="6311853" y="6395307"/>
            <a:ext cx="1272407" cy="33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r>
              <a:rPr lang="en-US" altLang="x-none" sz="1597"/>
              <a:t>David Meyer</a:t>
            </a:r>
            <a:endParaRPr lang="en-US" altLang="x-none" sz="3993"/>
          </a:p>
        </p:txBody>
      </p:sp>
      <p:pic>
        <p:nvPicPr>
          <p:cNvPr id="140293"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5597" y="-4754"/>
            <a:ext cx="2492522" cy="16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840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12523C-E089-A54F-BF04-705AC9DCB5B9}" type="slidenum">
              <a:rPr lang="en-US" altLang="x-none" sz="1200">
                <a:latin typeface="Tahoma" charset="0"/>
              </a:rPr>
              <a:pPr>
                <a:spcBef>
                  <a:spcPct val="0"/>
                </a:spcBef>
                <a:buClrTx/>
                <a:buSzTx/>
                <a:buFontTx/>
                <a:buNone/>
              </a:pPr>
              <a:t>60</a:t>
            </a:fld>
            <a:endParaRPr lang="en-US" altLang="x-none" sz="1200">
              <a:latin typeface="Tahoma" charset="0"/>
            </a:endParaRPr>
          </a:p>
        </p:txBody>
      </p:sp>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Why Layering?</a:t>
            </a:r>
          </a:p>
        </p:txBody>
      </p:sp>
      <p:sp>
        <p:nvSpPr>
          <p:cNvPr id="95235" name="Rectangle 5"/>
          <p:cNvSpPr>
            <a:spLocks noChangeArrowheads="1"/>
          </p:cNvSpPr>
          <p:nvPr/>
        </p:nvSpPr>
        <p:spPr bwMode="auto">
          <a:xfrm>
            <a:off x="4495800" y="1676400"/>
            <a:ext cx="42545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000" dirty="0"/>
              <a:t>Dealing with complex systems:</a:t>
            </a:r>
            <a:br>
              <a:rPr lang="en-US" altLang="x-none" sz="2000" dirty="0"/>
            </a:br>
            <a:r>
              <a:rPr lang="en-US" altLang="x-none" sz="1800" dirty="0"/>
              <a:t>explicit structure allows identification of the relationship among a complex system’</a:t>
            </a:r>
            <a:r>
              <a:rPr lang="en-US" altLang="ja-JP" sz="1800" dirty="0"/>
              <a:t>s pieces</a:t>
            </a:r>
            <a:endParaRPr lang="en-US" altLang="ja-JP" sz="2000" dirty="0"/>
          </a:p>
          <a:p>
            <a:pPr lvl="1"/>
            <a:r>
              <a:rPr lang="en-US" altLang="x-none" sz="1800" dirty="0"/>
              <a:t>layered </a:t>
            </a:r>
            <a:r>
              <a:rPr lang="en-US" altLang="x-none" sz="1800" dirty="0">
                <a:solidFill>
                  <a:schemeClr val="accent2"/>
                </a:solidFill>
              </a:rPr>
              <a:t>reference model</a:t>
            </a:r>
            <a:r>
              <a:rPr lang="en-US" altLang="x-none" sz="1800" dirty="0"/>
              <a:t> for discussion</a:t>
            </a:r>
          </a:p>
          <a:p>
            <a:pPr lvl="1"/>
            <a:endParaRPr lang="en-US" altLang="x-none" sz="1800" dirty="0"/>
          </a:p>
        </p:txBody>
      </p:sp>
      <p:sp>
        <p:nvSpPr>
          <p:cNvPr id="95236" name="Rectangle 5"/>
          <p:cNvSpPr>
            <a:spLocks noChangeArrowheads="1"/>
          </p:cNvSpPr>
          <p:nvPr/>
        </p:nvSpPr>
        <p:spPr bwMode="auto">
          <a:xfrm>
            <a:off x="609600" y="16764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u="sng" dirty="0">
                <a:solidFill>
                  <a:srgbClr val="FF0000"/>
                </a:solidFill>
              </a:rPr>
              <a:t>Networks are complex ! </a:t>
            </a:r>
          </a:p>
          <a:p>
            <a:pPr>
              <a:buFont typeface="Wingdings" pitchFamily="2" charset="2"/>
              <a:buChar char="q"/>
            </a:pPr>
            <a:r>
              <a:rPr lang="en-US" altLang="x-none" sz="2400" dirty="0"/>
              <a:t>many </a:t>
            </a:r>
            <a:r>
              <a:rPr lang="ja-JP" altLang="en-US" sz="2400" dirty="0"/>
              <a:t>“</a:t>
            </a:r>
            <a:r>
              <a:rPr lang="en-US" altLang="ja-JP" sz="2400" dirty="0"/>
              <a:t>pieces</a:t>
            </a:r>
            <a:r>
              <a:rPr lang="ja-JP" altLang="en-US" sz="2400" dirty="0"/>
              <a:t>”</a:t>
            </a:r>
            <a:r>
              <a:rPr lang="en-US" altLang="ja-JP" sz="2400" dirty="0"/>
              <a:t>:</a:t>
            </a:r>
          </a:p>
          <a:p>
            <a:pPr lvl="1">
              <a:buFont typeface="Courier New" panose="02070309020205020404" pitchFamily="49" charset="0"/>
              <a:buChar char="o"/>
            </a:pPr>
            <a:r>
              <a:rPr lang="en-US" altLang="x-none" dirty="0"/>
              <a:t>hardware</a:t>
            </a:r>
          </a:p>
          <a:p>
            <a:pPr lvl="2"/>
            <a:r>
              <a:rPr lang="en-US" altLang="x-none" dirty="0"/>
              <a:t>hosts</a:t>
            </a:r>
          </a:p>
          <a:p>
            <a:pPr lvl="2"/>
            <a:r>
              <a:rPr lang="en-US" altLang="x-none" dirty="0"/>
              <a:t>routers</a:t>
            </a:r>
          </a:p>
          <a:p>
            <a:pPr lvl="2"/>
            <a:r>
              <a:rPr lang="en-US" altLang="x-none" dirty="0"/>
              <a:t>links of various media</a:t>
            </a:r>
          </a:p>
          <a:p>
            <a:pPr lvl="2"/>
            <a:endParaRPr lang="en-US" altLang="x-none" dirty="0"/>
          </a:p>
          <a:p>
            <a:pPr lvl="1">
              <a:buFont typeface="Courier New" panose="02070309020205020404" pitchFamily="49" charset="0"/>
              <a:buChar char="o"/>
            </a:pPr>
            <a:r>
              <a:rPr lang="en-US" altLang="x-none" dirty="0"/>
              <a:t>software</a:t>
            </a:r>
          </a:p>
          <a:p>
            <a:pPr lvl="2"/>
            <a:r>
              <a:rPr lang="en-US" altLang="x-none" dirty="0"/>
              <a:t>applications</a:t>
            </a:r>
          </a:p>
          <a:p>
            <a:pPr lvl="2"/>
            <a:r>
              <a:rPr lang="en-US" altLang="x-none" dirty="0"/>
              <a:t>infrastructure</a:t>
            </a:r>
          </a:p>
        </p:txBody>
      </p:sp>
      <p:sp>
        <p:nvSpPr>
          <p:cNvPr id="95237" name="Rectangle 5"/>
          <p:cNvSpPr>
            <a:spLocks noChangeArrowheads="1"/>
          </p:cNvSpPr>
          <p:nvPr/>
        </p:nvSpPr>
        <p:spPr bwMode="auto">
          <a:xfrm>
            <a:off x="4495800" y="3886200"/>
            <a:ext cx="4267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x-none" sz="1800">
                <a:solidFill>
                  <a:srgbClr val="FF0000"/>
                </a:solidFill>
              </a:rPr>
              <a:t>Modularization</a:t>
            </a:r>
            <a:r>
              <a:rPr lang="en-US" altLang="x-none" sz="1800"/>
              <a:t> eases maintenance, updating of system:</a:t>
            </a:r>
          </a:p>
          <a:p>
            <a:pPr lvl="1"/>
            <a:r>
              <a:rPr lang="en-US" altLang="x-none" sz="1800"/>
              <a:t>change of implementation of a layer</a:t>
            </a:r>
            <a:r>
              <a:rPr lang="en-US" altLang="en-US" sz="1800"/>
              <a:t>’</a:t>
            </a:r>
            <a:r>
              <a:rPr lang="en-US" altLang="ja-JP" sz="1800"/>
              <a:t>s service transparent to rest of system</a:t>
            </a:r>
            <a:r>
              <a:rPr lang="en-US" altLang="zh-CN" sz="1800">
                <a:ea typeface="宋体" charset="-122"/>
              </a:rPr>
              <a:t>, </a:t>
            </a:r>
            <a:r>
              <a:rPr lang="en-US" altLang="ja-JP" sz="1800"/>
              <a:t>e.g., change</a:t>
            </a:r>
            <a:r>
              <a:rPr lang="en-US" altLang="zh-CN" sz="1800">
                <a:ea typeface="宋体" charset="-122"/>
              </a:rPr>
              <a:t>s</a:t>
            </a:r>
            <a:r>
              <a:rPr lang="en-US" altLang="ja-JP" sz="1800"/>
              <a:t> in routing protocol doesn’t affect rest of system</a:t>
            </a:r>
            <a:endParaRPr lang="en-US" altLang="x-none"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9073CB-6BD6-4F4F-8DB1-3E71E82C045C}" type="slidenum">
              <a:rPr lang="en-US" altLang="x-none" sz="1200">
                <a:latin typeface="Tahoma" charset="0"/>
              </a:rPr>
              <a:pPr>
                <a:spcBef>
                  <a:spcPct val="0"/>
                </a:spcBef>
                <a:buClrTx/>
                <a:buSzTx/>
                <a:buFontTx/>
                <a:buNone/>
              </a:pPr>
              <a:t>61</a:t>
            </a:fld>
            <a:endParaRPr lang="en-US" altLang="x-none" sz="1200">
              <a:latin typeface="Tahoma" charset="0"/>
            </a:endParaRPr>
          </a:p>
        </p:txBody>
      </p:sp>
      <p:sp>
        <p:nvSpPr>
          <p:cNvPr id="97282" name="Rectangle 2"/>
          <p:cNvSpPr>
            <a:spLocks noGrp="1" noChangeArrowheads="1"/>
          </p:cNvSpPr>
          <p:nvPr>
            <p:ph type="title"/>
          </p:nvPr>
        </p:nvSpPr>
        <p:spPr>
          <a:xfrm>
            <a:off x="609600" y="381000"/>
            <a:ext cx="7772400" cy="914400"/>
          </a:xfrm>
        </p:spPr>
        <p:txBody>
          <a:bodyPr/>
          <a:lstStyle/>
          <a:p>
            <a:r>
              <a:rPr lang="en-US" altLang="x-none">
                <a:ea typeface="ＭＳ Ｐゴシック" charset="-128"/>
              </a:rPr>
              <a:t>An Example: No Layering</a:t>
            </a:r>
          </a:p>
        </p:txBody>
      </p:sp>
      <p:sp>
        <p:nvSpPr>
          <p:cNvPr id="328707" name="Rectangle 3"/>
          <p:cNvSpPr>
            <a:spLocks noGrp="1" noChangeArrowheads="1"/>
          </p:cNvSpPr>
          <p:nvPr>
            <p:ph type="body" idx="1"/>
          </p:nvPr>
        </p:nvSpPr>
        <p:spPr>
          <a:xfrm>
            <a:off x="609600" y="4419600"/>
            <a:ext cx="7924800" cy="1371600"/>
          </a:xfrm>
        </p:spPr>
        <p:txBody>
          <a:bodyPr/>
          <a:lstStyle/>
          <a:p>
            <a:pPr>
              <a:buFont typeface="Wingdings" pitchFamily="2" charset="2"/>
              <a:buChar char="q"/>
            </a:pPr>
            <a:r>
              <a:rPr lang="en-US" altLang="x-none" dirty="0">
                <a:ea typeface="ＭＳ Ｐゴシック" charset="-128"/>
              </a:rPr>
              <a:t>No layering: each new application has to be </a:t>
            </a:r>
            <a:r>
              <a:rPr lang="en-US" altLang="x-none" dirty="0">
                <a:solidFill>
                  <a:srgbClr val="FF0000"/>
                </a:solidFill>
                <a:ea typeface="ＭＳ Ｐゴシック" charset="-128"/>
              </a:rPr>
              <a:t>re-</a:t>
            </a:r>
            <a:r>
              <a:rPr lang="en-US" altLang="x-none" dirty="0">
                <a:ea typeface="ＭＳ Ｐゴシック" charset="-128"/>
              </a:rPr>
              <a:t>implemented for every network technology</a:t>
            </a:r>
            <a:r>
              <a:rPr lang="en-US" altLang="zh-CN" dirty="0">
                <a:ea typeface="宋体" charset="-122"/>
              </a:rPr>
              <a:t> </a:t>
            </a:r>
            <a:r>
              <a:rPr lang="en-US" altLang="x-none" dirty="0">
                <a:ea typeface="ＭＳ Ｐゴシック" charset="-128"/>
              </a:rPr>
              <a:t>!</a:t>
            </a:r>
          </a:p>
        </p:txBody>
      </p:sp>
      <p:sp>
        <p:nvSpPr>
          <p:cNvPr id="97284" name="Rectangle 4"/>
          <p:cNvSpPr>
            <a:spLocks noChangeArrowheads="1"/>
          </p:cNvSpPr>
          <p:nvPr/>
        </p:nvSpPr>
        <p:spPr bwMode="auto">
          <a:xfrm>
            <a:off x="2819400" y="205740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5" name="Rectangle 5"/>
          <p:cNvSpPr>
            <a:spLocks noChangeArrowheads="1"/>
          </p:cNvSpPr>
          <p:nvPr/>
        </p:nvSpPr>
        <p:spPr bwMode="auto">
          <a:xfrm>
            <a:off x="4495800" y="20574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6" name="Text Box 6"/>
          <p:cNvSpPr txBox="1">
            <a:spLocks noChangeArrowheads="1"/>
          </p:cNvSpPr>
          <p:nvPr/>
        </p:nvSpPr>
        <p:spPr bwMode="auto">
          <a:xfrm>
            <a:off x="2808288" y="2133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7287" name="Text Box 7"/>
          <p:cNvSpPr txBox="1">
            <a:spLocks noChangeArrowheads="1"/>
          </p:cNvSpPr>
          <p:nvPr/>
        </p:nvSpPr>
        <p:spPr bwMode="auto">
          <a:xfrm>
            <a:off x="4516438" y="2057400"/>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38"/>
          <p:cNvGrpSpPr>
            <a:grpSpLocks/>
          </p:cNvGrpSpPr>
          <p:nvPr/>
        </p:nvGrpSpPr>
        <p:grpSpPr bwMode="auto">
          <a:xfrm>
            <a:off x="5891213" y="3048000"/>
            <a:ext cx="1227137" cy="762000"/>
            <a:chOff x="3423" y="2400"/>
            <a:chExt cx="773" cy="480"/>
          </a:xfrm>
        </p:grpSpPr>
        <p:sp>
          <p:nvSpPr>
            <p:cNvPr id="97310" name="Rectangle 12"/>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11" name="Text Box 11"/>
            <p:cNvSpPr txBox="1">
              <a:spLocks noChangeArrowheads="1"/>
            </p:cNvSpPr>
            <p:nvPr/>
          </p:nvSpPr>
          <p:spPr bwMode="auto">
            <a:xfrm>
              <a:off x="3423"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7289" name="Rectangle 13"/>
          <p:cNvSpPr>
            <a:spLocks noChangeArrowheads="1"/>
          </p:cNvSpPr>
          <p:nvPr/>
        </p:nvSpPr>
        <p:spPr bwMode="auto">
          <a:xfrm>
            <a:off x="3276600" y="3048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0" name="Text Box 14"/>
          <p:cNvSpPr txBox="1">
            <a:spLocks noChangeArrowheads="1"/>
          </p:cNvSpPr>
          <p:nvPr/>
        </p:nvSpPr>
        <p:spPr bwMode="auto">
          <a:xfrm>
            <a:off x="3336925" y="305911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7291" name="Rectangle 15"/>
          <p:cNvSpPr>
            <a:spLocks noChangeArrowheads="1"/>
          </p:cNvSpPr>
          <p:nvPr/>
        </p:nvSpPr>
        <p:spPr bwMode="auto">
          <a:xfrm>
            <a:off x="4724400" y="3048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2" name="Text Box 16"/>
          <p:cNvSpPr txBox="1">
            <a:spLocks noChangeArrowheads="1"/>
          </p:cNvSpPr>
          <p:nvPr/>
        </p:nvSpPr>
        <p:spPr bwMode="auto">
          <a:xfrm>
            <a:off x="4784725" y="3059113"/>
            <a:ext cx="85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7293" name="Line 17"/>
          <p:cNvSpPr>
            <a:spLocks noChangeShapeType="1"/>
          </p:cNvSpPr>
          <p:nvPr/>
        </p:nvSpPr>
        <p:spPr bwMode="auto">
          <a:xfrm>
            <a:off x="2438400" y="28194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4"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7295"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cxnSp>
        <p:nvCxnSpPr>
          <p:cNvPr id="97296" name="AutoShape 20"/>
          <p:cNvCxnSpPr>
            <a:cxnSpLocks noChangeShapeType="1"/>
            <a:stCxn id="97286" idx="2"/>
            <a:endCxn id="97290" idx="0"/>
          </p:cNvCxnSpPr>
          <p:nvPr/>
        </p:nvCxnSpPr>
        <p:spPr bwMode="auto">
          <a:xfrm>
            <a:off x="3309938" y="2530475"/>
            <a:ext cx="568325" cy="52863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7" name="AutoShape 21"/>
          <p:cNvCxnSpPr>
            <a:cxnSpLocks noChangeShapeType="1"/>
            <a:stCxn id="97286" idx="2"/>
            <a:endCxn id="97291" idx="0"/>
          </p:cNvCxnSpPr>
          <p:nvPr/>
        </p:nvCxnSpPr>
        <p:spPr bwMode="auto">
          <a:xfrm>
            <a:off x="3309938" y="2530475"/>
            <a:ext cx="1909762"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8" name="AutoShape 22"/>
          <p:cNvCxnSpPr>
            <a:cxnSpLocks noChangeShapeType="1"/>
            <a:stCxn id="97285" idx="2"/>
            <a:endCxn id="97289" idx="0"/>
          </p:cNvCxnSpPr>
          <p:nvPr/>
        </p:nvCxnSpPr>
        <p:spPr bwMode="auto">
          <a:xfrm flipH="1">
            <a:off x="3848100" y="2524125"/>
            <a:ext cx="9906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9" name="AutoShape 23"/>
          <p:cNvCxnSpPr>
            <a:cxnSpLocks noChangeShapeType="1"/>
            <a:stCxn id="97285" idx="2"/>
            <a:endCxn id="97291" idx="0"/>
          </p:cNvCxnSpPr>
          <p:nvPr/>
        </p:nvCxnSpPr>
        <p:spPr bwMode="auto">
          <a:xfrm>
            <a:off x="4838700" y="2524125"/>
            <a:ext cx="3810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39"/>
          <p:cNvGrpSpPr>
            <a:grpSpLocks/>
          </p:cNvGrpSpPr>
          <p:nvPr/>
        </p:nvGrpSpPr>
        <p:grpSpPr bwMode="auto">
          <a:xfrm>
            <a:off x="5943600" y="2057400"/>
            <a:ext cx="849313" cy="457200"/>
            <a:chOff x="3456" y="1776"/>
            <a:chExt cx="535" cy="288"/>
          </a:xfrm>
        </p:grpSpPr>
        <p:sp>
          <p:nvSpPr>
            <p:cNvPr id="97308" name="Rectangle 29"/>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09" name="Text Box 30"/>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HTTP</a:t>
              </a:r>
            </a:p>
          </p:txBody>
        </p:sp>
      </p:grpSp>
      <p:grpSp>
        <p:nvGrpSpPr>
          <p:cNvPr id="4" name="Group 47"/>
          <p:cNvGrpSpPr>
            <a:grpSpLocks/>
          </p:cNvGrpSpPr>
          <p:nvPr/>
        </p:nvGrpSpPr>
        <p:grpSpPr bwMode="auto">
          <a:xfrm>
            <a:off x="3848100" y="2514600"/>
            <a:ext cx="2525713" cy="523875"/>
            <a:chOff x="2424" y="1584"/>
            <a:chExt cx="1591" cy="330"/>
          </a:xfrm>
        </p:grpSpPr>
        <p:cxnSp>
          <p:nvCxnSpPr>
            <p:cNvPr id="97306" name="AutoShape 41"/>
            <p:cNvCxnSpPr>
              <a:cxnSpLocks noChangeShapeType="1"/>
            </p:cNvCxnSpPr>
            <p:nvPr/>
          </p:nvCxnSpPr>
          <p:spPr bwMode="auto">
            <a:xfrm flipH="1">
              <a:off x="2424" y="158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7307" name="AutoShape 42"/>
            <p:cNvCxnSpPr>
              <a:cxnSpLocks noChangeShapeType="1"/>
            </p:cNvCxnSpPr>
            <p:nvPr/>
          </p:nvCxnSpPr>
          <p:spPr bwMode="auto">
            <a:xfrm flipH="1">
              <a:off x="3288" y="159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5" name="Group 46"/>
          <p:cNvGrpSpPr>
            <a:grpSpLocks/>
          </p:cNvGrpSpPr>
          <p:nvPr/>
        </p:nvGrpSpPr>
        <p:grpSpPr bwMode="auto">
          <a:xfrm>
            <a:off x="3462338" y="2514600"/>
            <a:ext cx="3090862" cy="544513"/>
            <a:chOff x="2181" y="1584"/>
            <a:chExt cx="1947" cy="343"/>
          </a:xfrm>
        </p:grpSpPr>
        <p:cxnSp>
          <p:nvCxnSpPr>
            <p:cNvPr id="97303" name="AutoShape 43"/>
            <p:cNvCxnSpPr>
              <a:cxnSpLocks noChangeShapeType="1"/>
              <a:stCxn id="97285" idx="2"/>
              <a:endCxn id="97310" idx="0"/>
            </p:cNvCxnSpPr>
            <p:nvPr/>
          </p:nvCxnSpPr>
          <p:spPr bwMode="auto">
            <a:xfrm>
              <a:off x="3048" y="1590"/>
              <a:ext cx="1032"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7304" name="AutoShape 44"/>
            <p:cNvCxnSpPr>
              <a:cxnSpLocks noChangeShapeType="1"/>
              <a:endCxn id="97311" idx="0"/>
            </p:cNvCxnSpPr>
            <p:nvPr/>
          </p:nvCxnSpPr>
          <p:spPr bwMode="auto">
            <a:xfrm>
              <a:off x="2181" y="1584"/>
              <a:ext cx="1917" cy="343"/>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7305" name="Line 45"/>
            <p:cNvSpPr>
              <a:spLocks noChangeShapeType="1"/>
            </p:cNvSpPr>
            <p:nvPr/>
          </p:nvSpPr>
          <p:spPr bwMode="auto">
            <a:xfrm>
              <a:off x="4128" y="1584"/>
              <a:ext cx="0" cy="336"/>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1AA6B77-78D0-AF4B-BA76-8DE0C24B5E38}" type="slidenum">
              <a:rPr lang="en-US" altLang="x-none" sz="1200">
                <a:latin typeface="Tahoma" charset="0"/>
              </a:rPr>
              <a:pPr>
                <a:spcBef>
                  <a:spcPct val="0"/>
                </a:spcBef>
                <a:buClrTx/>
                <a:buSzTx/>
                <a:buFontTx/>
                <a:buNone/>
              </a:pPr>
              <a:t>62</a:t>
            </a:fld>
            <a:endParaRPr lang="en-US" altLang="x-none" sz="1200">
              <a:latin typeface="Tahoma" charset="0"/>
            </a:endParaRPr>
          </a:p>
        </p:txBody>
      </p:sp>
      <p:sp>
        <p:nvSpPr>
          <p:cNvPr id="99330" name="Rectangle 2"/>
          <p:cNvSpPr>
            <a:spLocks noGrp="1" noChangeArrowheads="1"/>
          </p:cNvSpPr>
          <p:nvPr>
            <p:ph type="title"/>
          </p:nvPr>
        </p:nvSpPr>
        <p:spPr>
          <a:xfrm>
            <a:off x="381000" y="228600"/>
            <a:ext cx="7772400" cy="1143000"/>
          </a:xfrm>
        </p:spPr>
        <p:txBody>
          <a:bodyPr/>
          <a:lstStyle/>
          <a:p>
            <a:r>
              <a:rPr lang="en-US" altLang="x-none" sz="3600">
                <a:ea typeface="ＭＳ Ｐゴシック" charset="-128"/>
              </a:rPr>
              <a:t>An Example: Benefit of Layering</a:t>
            </a:r>
          </a:p>
        </p:txBody>
      </p:sp>
      <p:sp>
        <p:nvSpPr>
          <p:cNvPr id="99331" name="Rectangle 3"/>
          <p:cNvSpPr>
            <a:spLocks noGrp="1" noChangeArrowheads="1"/>
          </p:cNvSpPr>
          <p:nvPr>
            <p:ph type="body" idx="1"/>
          </p:nvPr>
        </p:nvSpPr>
        <p:spPr>
          <a:xfrm>
            <a:off x="381000" y="1371600"/>
            <a:ext cx="8610600" cy="1447800"/>
          </a:xfrm>
        </p:spPr>
        <p:txBody>
          <a:bodyPr/>
          <a:lstStyle/>
          <a:p>
            <a:pPr>
              <a:buFont typeface="Wingdings" pitchFamily="2" charset="2"/>
              <a:buChar char="q"/>
            </a:pPr>
            <a:r>
              <a:rPr lang="en-US" altLang="zh-CN" dirty="0">
                <a:ea typeface="宋体" charset="-122"/>
              </a:rPr>
              <a:t>I</a:t>
            </a:r>
            <a:r>
              <a:rPr lang="en-US" altLang="x-none" dirty="0">
                <a:ea typeface="ＭＳ Ｐゴシック" charset="-128"/>
              </a:rPr>
              <a:t>ntroduc</a:t>
            </a:r>
            <a:r>
              <a:rPr lang="en-US" altLang="zh-CN" dirty="0">
                <a:ea typeface="宋体" charset="-122"/>
              </a:rPr>
              <a:t>ing</a:t>
            </a:r>
            <a:r>
              <a:rPr lang="en-US" altLang="x-none" dirty="0">
                <a:ea typeface="ＭＳ Ｐゴシック" charset="-128"/>
              </a:rPr>
              <a:t> an intermediate layer provides a </a:t>
            </a:r>
            <a:r>
              <a:rPr lang="en-US" altLang="x-none" dirty="0">
                <a:solidFill>
                  <a:srgbClr val="FF0000"/>
                </a:solidFill>
                <a:ea typeface="ＭＳ Ｐゴシック" charset="-128"/>
              </a:rPr>
              <a:t>common</a:t>
            </a:r>
            <a:r>
              <a:rPr lang="en-US" altLang="x-none" dirty="0">
                <a:ea typeface="ＭＳ Ｐゴシック" charset="-128"/>
              </a:rPr>
              <a:t> </a:t>
            </a:r>
            <a:r>
              <a:rPr lang="en-US" altLang="x-none" dirty="0">
                <a:solidFill>
                  <a:srgbClr val="FF0000"/>
                </a:solidFill>
                <a:ea typeface="ＭＳ Ｐゴシック" charset="-128"/>
              </a:rPr>
              <a:t>abstraction</a:t>
            </a:r>
            <a:r>
              <a:rPr lang="en-US" altLang="x-none" dirty="0">
                <a:ea typeface="ＭＳ Ｐゴシック" charset="-128"/>
              </a:rPr>
              <a:t> for network technologies</a:t>
            </a:r>
          </a:p>
        </p:txBody>
      </p:sp>
      <p:sp>
        <p:nvSpPr>
          <p:cNvPr id="331780" name="Rectangle 4"/>
          <p:cNvSpPr>
            <a:spLocks noChangeArrowheads="1"/>
          </p:cNvSpPr>
          <p:nvPr/>
        </p:nvSpPr>
        <p:spPr bwMode="auto">
          <a:xfrm>
            <a:off x="5715000" y="2667000"/>
            <a:ext cx="8382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Times New Roman" charset="0"/>
              </a:rPr>
              <a:t>HTTP</a:t>
            </a:r>
          </a:p>
        </p:txBody>
      </p:sp>
      <p:sp>
        <p:nvSpPr>
          <p:cNvPr id="99333" name="Rectangle 5"/>
          <p:cNvSpPr>
            <a:spLocks noChangeArrowheads="1"/>
          </p:cNvSpPr>
          <p:nvPr/>
        </p:nvSpPr>
        <p:spPr bwMode="auto">
          <a:xfrm>
            <a:off x="2743200" y="271145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4" name="Rectangle 6"/>
          <p:cNvSpPr>
            <a:spLocks noChangeArrowheads="1"/>
          </p:cNvSpPr>
          <p:nvPr/>
        </p:nvSpPr>
        <p:spPr bwMode="auto">
          <a:xfrm>
            <a:off x="4191000" y="26670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5" name="Text Box 7"/>
          <p:cNvSpPr txBox="1">
            <a:spLocks noChangeArrowheads="1"/>
          </p:cNvSpPr>
          <p:nvPr/>
        </p:nvSpPr>
        <p:spPr bwMode="auto">
          <a:xfrm>
            <a:off x="2732088" y="27432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9336" name="Text Box 8"/>
          <p:cNvSpPr txBox="1">
            <a:spLocks noChangeArrowheads="1"/>
          </p:cNvSpPr>
          <p:nvPr/>
        </p:nvSpPr>
        <p:spPr bwMode="auto">
          <a:xfrm>
            <a:off x="4191000" y="2743200"/>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10"/>
          <p:cNvGrpSpPr>
            <a:grpSpLocks/>
          </p:cNvGrpSpPr>
          <p:nvPr/>
        </p:nvGrpSpPr>
        <p:grpSpPr bwMode="auto">
          <a:xfrm>
            <a:off x="5811838" y="5334000"/>
            <a:ext cx="1227137" cy="762000"/>
            <a:chOff x="3421" y="2400"/>
            <a:chExt cx="773" cy="480"/>
          </a:xfrm>
        </p:grpSpPr>
        <p:sp>
          <p:nvSpPr>
            <p:cNvPr id="9935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55" name="Text Box 12"/>
            <p:cNvSpPr txBox="1">
              <a:spLocks noChangeArrowheads="1"/>
            </p:cNvSpPr>
            <p:nvPr/>
          </p:nvSpPr>
          <p:spPr bwMode="auto">
            <a:xfrm>
              <a:off x="3421"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9338" name="Rectangle 13"/>
          <p:cNvSpPr>
            <a:spLocks noChangeArrowheads="1"/>
          </p:cNvSpPr>
          <p:nvPr/>
        </p:nvSpPr>
        <p:spPr bwMode="auto">
          <a:xfrm>
            <a:off x="3200400" y="5334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9" name="Text Box 14"/>
          <p:cNvSpPr txBox="1">
            <a:spLocks noChangeArrowheads="1"/>
          </p:cNvSpPr>
          <p:nvPr/>
        </p:nvSpPr>
        <p:spPr bwMode="auto">
          <a:xfrm>
            <a:off x="3152775" y="5334000"/>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9340" name="Rectangle 15"/>
          <p:cNvSpPr>
            <a:spLocks noChangeArrowheads="1"/>
          </p:cNvSpPr>
          <p:nvPr/>
        </p:nvSpPr>
        <p:spPr bwMode="auto">
          <a:xfrm>
            <a:off x="4648200" y="5334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1" name="Text Box 16"/>
          <p:cNvSpPr txBox="1">
            <a:spLocks noChangeArrowheads="1"/>
          </p:cNvSpPr>
          <p:nvPr/>
        </p:nvSpPr>
        <p:spPr bwMode="auto">
          <a:xfrm>
            <a:off x="4648200" y="53340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9342" name="Line 17"/>
          <p:cNvSpPr>
            <a:spLocks noChangeShapeType="1"/>
          </p:cNvSpPr>
          <p:nvPr/>
        </p:nvSpPr>
        <p:spPr bwMode="auto">
          <a:xfrm>
            <a:off x="2362200" y="34893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Text Box 18"/>
          <p:cNvSpPr txBox="1">
            <a:spLocks noChangeArrowheads="1"/>
          </p:cNvSpPr>
          <p:nvPr/>
        </p:nvSpPr>
        <p:spPr bwMode="auto">
          <a:xfrm>
            <a:off x="795338" y="2798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9344" name="Text Box 19"/>
          <p:cNvSpPr txBox="1">
            <a:spLocks noChangeArrowheads="1"/>
          </p:cNvSpPr>
          <p:nvPr/>
        </p:nvSpPr>
        <p:spPr bwMode="auto">
          <a:xfrm>
            <a:off x="822325" y="4556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sp>
        <p:nvSpPr>
          <p:cNvPr id="99345" name="Rectangle 37"/>
          <p:cNvSpPr>
            <a:spLocks noChangeArrowheads="1"/>
          </p:cNvSpPr>
          <p:nvPr/>
        </p:nvSpPr>
        <p:spPr bwMode="auto">
          <a:xfrm>
            <a:off x="3886200" y="3733800"/>
            <a:ext cx="1447800" cy="2286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6" name="Line 38"/>
          <p:cNvSpPr>
            <a:spLocks noChangeShapeType="1"/>
          </p:cNvSpPr>
          <p:nvPr/>
        </p:nvSpPr>
        <p:spPr bwMode="auto">
          <a:xfrm>
            <a:off x="2362200" y="41751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Text Box 39"/>
          <p:cNvSpPr txBox="1">
            <a:spLocks noChangeArrowheads="1"/>
          </p:cNvSpPr>
          <p:nvPr/>
        </p:nvSpPr>
        <p:spPr bwMode="auto">
          <a:xfrm>
            <a:off x="838200" y="3505200"/>
            <a:ext cx="1439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a:p>
            <a:pPr>
              <a:spcBef>
                <a:spcPct val="0"/>
              </a:spcBef>
              <a:buClrTx/>
              <a:buSzTx/>
              <a:buFontTx/>
              <a:buNone/>
            </a:pPr>
            <a:r>
              <a:rPr lang="en-US" altLang="x-none" sz="2000" b="1">
                <a:latin typeface="Arial" charset="0"/>
              </a:rPr>
              <a:t>&amp; Network</a:t>
            </a:r>
          </a:p>
        </p:txBody>
      </p:sp>
      <p:cxnSp>
        <p:nvCxnSpPr>
          <p:cNvPr id="99348" name="AutoShape 41"/>
          <p:cNvCxnSpPr>
            <a:cxnSpLocks noChangeShapeType="1"/>
            <a:stCxn id="99333" idx="2"/>
            <a:endCxn id="99345" idx="0"/>
          </p:cNvCxnSpPr>
          <p:nvPr/>
        </p:nvCxnSpPr>
        <p:spPr bwMode="auto">
          <a:xfrm>
            <a:off x="3200400" y="31781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49" name="AutoShape 42"/>
          <p:cNvCxnSpPr>
            <a:cxnSpLocks noChangeShapeType="1"/>
            <a:stCxn id="99334" idx="2"/>
            <a:endCxn id="99345" idx="0"/>
          </p:cNvCxnSpPr>
          <p:nvPr/>
        </p:nvCxnSpPr>
        <p:spPr bwMode="auto">
          <a:xfrm>
            <a:off x="4533900" y="3133725"/>
            <a:ext cx="76200" cy="587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19" name="AutoShape 43"/>
          <p:cNvCxnSpPr>
            <a:cxnSpLocks noChangeShapeType="1"/>
            <a:stCxn id="331780" idx="2"/>
            <a:endCxn id="99345" idx="0"/>
          </p:cNvCxnSpPr>
          <p:nvPr/>
        </p:nvCxnSpPr>
        <p:spPr bwMode="auto">
          <a:xfrm flipH="1">
            <a:off x="4610100" y="3133725"/>
            <a:ext cx="1524000" cy="5873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9351" name="AutoShape 44"/>
          <p:cNvCxnSpPr>
            <a:cxnSpLocks noChangeShapeType="1"/>
            <a:stCxn id="99345" idx="2"/>
            <a:endCxn id="99338" idx="0"/>
          </p:cNvCxnSpPr>
          <p:nvPr/>
        </p:nvCxnSpPr>
        <p:spPr bwMode="auto">
          <a:xfrm flipH="1">
            <a:off x="3771900" y="3975100"/>
            <a:ext cx="8382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52" name="AutoShape 45"/>
          <p:cNvCxnSpPr>
            <a:cxnSpLocks noChangeShapeType="1"/>
            <a:stCxn id="99345" idx="2"/>
            <a:endCxn id="99340" idx="0"/>
          </p:cNvCxnSpPr>
          <p:nvPr/>
        </p:nvCxnSpPr>
        <p:spPr bwMode="auto">
          <a:xfrm>
            <a:off x="4610100" y="3975100"/>
            <a:ext cx="5334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23" name="AutoShape 47"/>
          <p:cNvCxnSpPr>
            <a:cxnSpLocks noChangeShapeType="1"/>
            <a:stCxn id="99345" idx="2"/>
            <a:endCxn id="99354" idx="0"/>
          </p:cNvCxnSpPr>
          <p:nvPr/>
        </p:nvCxnSpPr>
        <p:spPr bwMode="auto">
          <a:xfrm>
            <a:off x="4610100" y="3975100"/>
            <a:ext cx="1790700" cy="134937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4AE18E8-1EDC-4546-9624-B24A2F634629}" type="slidenum">
              <a:rPr lang="en-US" altLang="x-none" sz="1200">
                <a:latin typeface="Tahoma" charset="0"/>
              </a:rPr>
              <a:pPr>
                <a:spcBef>
                  <a:spcPct val="0"/>
                </a:spcBef>
                <a:buClrTx/>
                <a:buSzTx/>
                <a:buFontTx/>
                <a:buNone/>
              </a:pPr>
              <a:t>63</a:t>
            </a:fld>
            <a:endParaRPr lang="en-US" altLang="x-none" sz="1200">
              <a:latin typeface="Tahoma" charset="0"/>
            </a:endParaRPr>
          </a:p>
        </p:txBody>
      </p:sp>
      <p:sp>
        <p:nvSpPr>
          <p:cNvPr id="10137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ISO/OSI Concepts</a:t>
            </a:r>
          </a:p>
        </p:txBody>
      </p:sp>
      <p:sp>
        <p:nvSpPr>
          <p:cNvPr id="496645" name="Rectangle 5"/>
          <p:cNvSpPr>
            <a:spLocks noChangeArrowheads="1"/>
          </p:cNvSpPr>
          <p:nvPr/>
        </p:nvSpPr>
        <p:spPr bwMode="auto">
          <a:xfrm>
            <a:off x="53340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ISO – International Standard Organization</a:t>
            </a:r>
          </a:p>
          <a:p>
            <a:pPr>
              <a:buFont typeface="Wingdings" pitchFamily="2" charset="2"/>
              <a:buChar char="q"/>
            </a:pPr>
            <a:r>
              <a:rPr lang="en-US" altLang="x-none" dirty="0"/>
              <a:t>OSI – Open System Interconnection</a:t>
            </a:r>
          </a:p>
          <a:p>
            <a:pPr>
              <a:buFont typeface="Wingdings" pitchFamily="2" charset="2"/>
              <a:buChar char="q"/>
            </a:pPr>
            <a:endParaRPr lang="en-US" altLang="x-none" dirty="0"/>
          </a:p>
          <a:p>
            <a:pPr>
              <a:buFont typeface="Wingdings" pitchFamily="2" charset="2"/>
              <a:buChar char="q"/>
            </a:pPr>
            <a:r>
              <a:rPr lang="en-US" altLang="x-none" dirty="0"/>
              <a:t>Service – says </a:t>
            </a:r>
            <a:r>
              <a:rPr lang="en-US" altLang="x-none" dirty="0">
                <a:solidFill>
                  <a:srgbClr val="FF0000"/>
                </a:solidFill>
              </a:rPr>
              <a:t>what </a:t>
            </a:r>
            <a:r>
              <a:rPr lang="en-US" altLang="x-none" dirty="0"/>
              <a:t>a layer does</a:t>
            </a:r>
          </a:p>
          <a:p>
            <a:pPr>
              <a:buFont typeface="Wingdings" pitchFamily="2" charset="2"/>
              <a:buChar char="q"/>
            </a:pPr>
            <a:r>
              <a:rPr lang="en-US" altLang="x-none" dirty="0"/>
              <a:t>Interface – says </a:t>
            </a:r>
            <a:r>
              <a:rPr lang="en-US" altLang="x-none" dirty="0">
                <a:solidFill>
                  <a:srgbClr val="FF0000"/>
                </a:solidFill>
              </a:rPr>
              <a:t>how</a:t>
            </a:r>
            <a:r>
              <a:rPr lang="en-US" altLang="x-none" dirty="0"/>
              <a:t> to </a:t>
            </a:r>
            <a:r>
              <a:rPr lang="en-US" altLang="x-none" dirty="0">
                <a:solidFill>
                  <a:srgbClr val="FF0000"/>
                </a:solidFill>
              </a:rPr>
              <a:t>access</a:t>
            </a:r>
            <a:r>
              <a:rPr lang="en-US" altLang="x-none" dirty="0"/>
              <a:t> the service </a:t>
            </a:r>
          </a:p>
          <a:p>
            <a:pPr>
              <a:buFont typeface="Wingdings" pitchFamily="2" charset="2"/>
              <a:buChar char="q"/>
            </a:pPr>
            <a:r>
              <a:rPr lang="en-US" altLang="x-none" dirty="0"/>
              <a:t>Protocol – specifies </a:t>
            </a:r>
            <a:r>
              <a:rPr lang="en-US" altLang="x-none" dirty="0">
                <a:solidFill>
                  <a:srgbClr val="FF0000"/>
                </a:solidFill>
              </a:rPr>
              <a:t>how</a:t>
            </a:r>
            <a:r>
              <a:rPr lang="en-US" altLang="x-none" dirty="0"/>
              <a:t> the service is </a:t>
            </a:r>
            <a:r>
              <a:rPr lang="en-US" altLang="x-none" dirty="0">
                <a:solidFill>
                  <a:srgbClr val="FF0000"/>
                </a:solidFill>
              </a:rPr>
              <a:t>implemented</a:t>
            </a:r>
          </a:p>
          <a:p>
            <a:pPr lvl="1">
              <a:buFont typeface="Courier New" panose="02070309020205020404" pitchFamily="49" charset="0"/>
              <a:buChar char="o"/>
            </a:pPr>
            <a:r>
              <a:rPr lang="en-US" altLang="x-none" dirty="0"/>
              <a:t>a set of rules and formats that govern the communications between two or more </a:t>
            </a:r>
            <a:r>
              <a:rPr lang="en-US" altLang="x-none" dirty="0">
                <a:solidFill>
                  <a:srgbClr val="FF0000"/>
                </a:solidFill>
              </a:rPr>
              <a:t>peers</a:t>
            </a:r>
            <a:r>
              <a:rPr lang="en-US" altLang="x-none"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64</a:t>
            </a:fld>
            <a:endParaRPr lang="en-US" altLang="x-none" sz="1200">
              <a:latin typeface="Tahoma" charset="0"/>
            </a:endParaRPr>
          </a:p>
        </p:txBody>
      </p:sp>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pic>
        <p:nvPicPr>
          <p:cNvPr id="103427"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600200"/>
            <a:ext cx="8153400" cy="4876800"/>
          </a:xfrm>
        </p:spPr>
      </p:pic>
      <p:sp>
        <p:nvSpPr>
          <p:cNvPr id="103428" name="Rectangle 4"/>
          <p:cNvSpPr>
            <a:spLocks noChangeArrowheads="1"/>
          </p:cNvSpPr>
          <p:nvPr/>
        </p:nvSpPr>
        <p:spPr bwMode="auto">
          <a:xfrm>
            <a:off x="4267200" y="17526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29" name="Rectangle 5"/>
          <p:cNvSpPr>
            <a:spLocks noChangeArrowheads="1"/>
          </p:cNvSpPr>
          <p:nvPr/>
        </p:nvSpPr>
        <p:spPr bwMode="auto">
          <a:xfrm>
            <a:off x="4343400" y="25908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0" name="Rectangle 6"/>
          <p:cNvSpPr>
            <a:spLocks noChangeArrowheads="1"/>
          </p:cNvSpPr>
          <p:nvPr/>
        </p:nvSpPr>
        <p:spPr bwMode="auto">
          <a:xfrm>
            <a:off x="4343400" y="3429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1" name="Rectangle 7"/>
          <p:cNvSpPr>
            <a:spLocks noChangeArrowheads="1"/>
          </p:cNvSpPr>
          <p:nvPr/>
        </p:nvSpPr>
        <p:spPr bwMode="auto">
          <a:xfrm>
            <a:off x="4343400" y="4191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2" name="Rectangle 8"/>
          <p:cNvSpPr>
            <a:spLocks noChangeArrowheads="1"/>
          </p:cNvSpPr>
          <p:nvPr/>
        </p:nvSpPr>
        <p:spPr bwMode="auto">
          <a:xfrm>
            <a:off x="4343400" y="50292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3" name="Rectangle 9"/>
          <p:cNvSpPr>
            <a:spLocks noChangeArrowheads="1"/>
          </p:cNvSpPr>
          <p:nvPr/>
        </p:nvSpPr>
        <p:spPr bwMode="auto">
          <a:xfrm>
            <a:off x="381000" y="23622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4" name="Rectangle 10"/>
          <p:cNvSpPr>
            <a:spLocks noChangeArrowheads="1"/>
          </p:cNvSpPr>
          <p:nvPr/>
        </p:nvSpPr>
        <p:spPr bwMode="auto">
          <a:xfrm>
            <a:off x="381000" y="32004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5" name="Rectangle 11"/>
          <p:cNvSpPr>
            <a:spLocks noChangeArrowheads="1"/>
          </p:cNvSpPr>
          <p:nvPr/>
        </p:nvSpPr>
        <p:spPr bwMode="auto">
          <a:xfrm>
            <a:off x="381000" y="40386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6" name="Rectangle 12"/>
          <p:cNvSpPr>
            <a:spLocks noChangeArrowheads="1"/>
          </p:cNvSpPr>
          <p:nvPr/>
        </p:nvSpPr>
        <p:spPr bwMode="auto">
          <a:xfrm>
            <a:off x="381000" y="48006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E8CFBC7-6F41-ED44-A3C2-79D39CFFCF6D}" type="slidenum">
              <a:rPr lang="en-US" altLang="x-none" sz="1200">
                <a:latin typeface="Tahoma" charset="0"/>
              </a:rPr>
              <a:pPr>
                <a:spcBef>
                  <a:spcPct val="0"/>
                </a:spcBef>
                <a:buClrTx/>
                <a:buSzTx/>
                <a:buFontTx/>
                <a:buNone/>
              </a:pPr>
              <a:t>65</a:t>
            </a:fld>
            <a:endParaRPr lang="en-US" altLang="x-none" sz="1200">
              <a:latin typeface="Tahoma" charset="0"/>
            </a:endParaRPr>
          </a:p>
        </p:txBody>
      </p:sp>
      <p:sp>
        <p:nvSpPr>
          <p:cNvPr id="105474" name="Rectangle 4"/>
          <p:cNvSpPr>
            <a:spLocks noGrp="1" noChangeArrowheads="1"/>
          </p:cNvSpPr>
          <p:nvPr>
            <p:ph type="title"/>
          </p:nvPr>
        </p:nvSpPr>
        <p:spPr/>
        <p:txBody>
          <a:bodyPr/>
          <a:lstStyle/>
          <a:p>
            <a:r>
              <a:rPr lang="en-US" altLang="x-none">
                <a:ea typeface="ＭＳ Ｐゴシック" charset="-128"/>
              </a:rPr>
              <a:t>An Example of Layering</a:t>
            </a:r>
          </a:p>
        </p:txBody>
      </p:sp>
      <p:pic>
        <p:nvPicPr>
          <p:cNvPr id="105475"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600200"/>
            <a:ext cx="8153400" cy="4876800"/>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5D927CE-F6A0-CA4C-918F-9CD2C8EE8E2C}" type="slidenum">
              <a:rPr lang="en-US" altLang="x-none" sz="1200">
                <a:latin typeface="Tahoma" charset="0"/>
              </a:rPr>
              <a:pPr>
                <a:spcBef>
                  <a:spcPct val="0"/>
                </a:spcBef>
                <a:buClrTx/>
                <a:buSzTx/>
                <a:buFontTx/>
                <a:buNone/>
              </a:pPr>
              <a:t>66</a:t>
            </a:fld>
            <a:endParaRPr lang="en-US" altLang="x-none" sz="1200">
              <a:latin typeface="Tahoma" charset="0"/>
            </a:endParaRPr>
          </a:p>
        </p:txBody>
      </p:sp>
      <p:sp>
        <p:nvSpPr>
          <p:cNvPr id="107522" name="Rectangle 2"/>
          <p:cNvSpPr>
            <a:spLocks noGrp="1" noChangeArrowheads="1"/>
          </p:cNvSpPr>
          <p:nvPr>
            <p:ph type="title"/>
          </p:nvPr>
        </p:nvSpPr>
        <p:spPr/>
        <p:txBody>
          <a:bodyPr/>
          <a:lstStyle/>
          <a:p>
            <a:r>
              <a:rPr lang="en-US" altLang="x-none" sz="3200">
                <a:ea typeface="ＭＳ Ｐゴシック" charset="-128"/>
              </a:rPr>
              <a:t>Layering </a:t>
            </a:r>
            <a:r>
              <a:rPr lang="en-US" altLang="x-none" sz="3200">
                <a:latin typeface="Times New Roman" charset="0"/>
                <a:ea typeface="ＭＳ Ｐゴシック" charset="-128"/>
              </a:rPr>
              <a:t>-&gt;</a:t>
            </a:r>
            <a:r>
              <a:rPr lang="en-US" altLang="x-none" sz="3200">
                <a:ea typeface="ＭＳ Ｐゴシック" charset="-128"/>
              </a:rPr>
              <a:t> </a:t>
            </a:r>
            <a:r>
              <a:rPr lang="en-US" altLang="x-none" sz="3200" i="1">
                <a:solidFill>
                  <a:srgbClr val="FF0000"/>
                </a:solidFill>
                <a:ea typeface="ＭＳ Ｐゴシック" charset="-128"/>
              </a:rPr>
              <a:t>Logical </a:t>
            </a:r>
            <a:r>
              <a:rPr lang="en-US" altLang="x-none" sz="3200">
                <a:solidFill>
                  <a:srgbClr val="FF0000"/>
                </a:solidFill>
                <a:ea typeface="ＭＳ Ｐゴシック" charset="-128"/>
              </a:rPr>
              <a:t>Communication</a:t>
            </a:r>
          </a:p>
        </p:txBody>
      </p:sp>
      <p:graphicFrame>
        <p:nvGraphicFramePr>
          <p:cNvPr id="107523" name="Object 4"/>
          <p:cNvGraphicFramePr>
            <a:graphicFrameLocks noChangeAspect="1"/>
          </p:cNvGraphicFramePr>
          <p:nvPr/>
        </p:nvGraphicFramePr>
        <p:xfrm>
          <a:off x="3657600" y="1676400"/>
          <a:ext cx="4665663" cy="4876800"/>
        </p:xfrm>
        <a:graphic>
          <a:graphicData uri="http://schemas.openxmlformats.org/presentationml/2006/ole">
            <mc:AlternateContent xmlns:mc="http://schemas.openxmlformats.org/markup-compatibility/2006">
              <mc:Choice xmlns:v="urn:schemas-microsoft-com:vml" Requires="v">
                <p:oleObj spid="_x0000_s107565" name="Photo Editor Photo" r:id="rId4" imgW="7478169" imgH="7819048" progId="MSPhotoEd.3">
                  <p:embed/>
                </p:oleObj>
              </mc:Choice>
              <mc:Fallback>
                <p:oleObj name="Photo Editor Photo" r:id="rId4" imgW="7478169" imgH="7819048"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665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4" name="Rectangle 5"/>
          <p:cNvSpPr>
            <a:spLocks noChangeArrowheads="1"/>
          </p:cNvSpPr>
          <p:nvPr/>
        </p:nvSpPr>
        <p:spPr bwMode="auto">
          <a:xfrm>
            <a:off x="533400" y="1752600"/>
            <a:ext cx="28130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solidFill>
                  <a:srgbClr val="FF0000"/>
                </a:solidFill>
              </a:rPr>
              <a:t>E.g.: </a:t>
            </a:r>
            <a:r>
              <a:rPr lang="en-US" altLang="zh-CN" sz="2400" dirty="0">
                <a:solidFill>
                  <a:srgbClr val="FF0000"/>
                </a:solidFill>
                <a:ea typeface="宋体" charset="-122"/>
              </a:rPr>
              <a:t>application</a:t>
            </a:r>
            <a:endParaRPr lang="en-US" altLang="x-none" sz="2400" dirty="0">
              <a:ea typeface="宋体" charset="-122"/>
            </a:endParaRPr>
          </a:p>
          <a:p>
            <a:pPr>
              <a:buFont typeface="Wingdings" pitchFamily="2" charset="2"/>
              <a:buChar char="q"/>
            </a:pPr>
            <a:r>
              <a:rPr lang="en-US" altLang="x-none" sz="2000" dirty="0">
                <a:ea typeface="宋体" charset="-122"/>
              </a:rPr>
              <a:t>provide services to users </a:t>
            </a:r>
          </a:p>
          <a:p>
            <a:pPr>
              <a:buFont typeface="Wingdings" pitchFamily="2" charset="2"/>
              <a:buChar char="q"/>
            </a:pPr>
            <a:endParaRPr lang="en-US" altLang="zh-CN" sz="2000" dirty="0">
              <a:ea typeface="宋体" charset="-122"/>
            </a:endParaRPr>
          </a:p>
          <a:p>
            <a:pPr>
              <a:buFont typeface="Wingdings" pitchFamily="2" charset="2"/>
              <a:buChar char="q"/>
            </a:pPr>
            <a:r>
              <a:rPr lang="en-US" altLang="zh-CN" sz="2000" dirty="0">
                <a:ea typeface="宋体" charset="-122"/>
              </a:rPr>
              <a:t>application protocol:</a:t>
            </a:r>
          </a:p>
          <a:p>
            <a:pPr lvl="1">
              <a:buFont typeface="Courier New" panose="02070309020205020404" pitchFamily="49" charset="0"/>
              <a:buChar char="o"/>
            </a:pPr>
            <a:r>
              <a:rPr lang="en-US" altLang="zh-CN" sz="1800" dirty="0">
                <a:ea typeface="宋体" charset="-122"/>
              </a:rPr>
              <a:t>s</a:t>
            </a:r>
            <a:r>
              <a:rPr lang="en-US" altLang="x-none" sz="1800" dirty="0"/>
              <a:t>end</a:t>
            </a:r>
            <a:r>
              <a:rPr lang="en-US" altLang="zh-CN" sz="1800" dirty="0">
                <a:ea typeface="宋体" charset="-122"/>
              </a:rPr>
              <a:t> messages </a:t>
            </a:r>
            <a:r>
              <a:rPr lang="en-US" altLang="x-none" sz="1800" dirty="0"/>
              <a:t>to peer</a:t>
            </a:r>
            <a:endParaRPr lang="en-US" altLang="zh-CN" sz="1800" dirty="0">
              <a:ea typeface="宋体" charset="-122"/>
            </a:endParaRPr>
          </a:p>
          <a:p>
            <a:pPr lvl="1">
              <a:buFont typeface="Courier New" panose="02070309020205020404" pitchFamily="49" charset="0"/>
              <a:buChar char="o"/>
            </a:pPr>
            <a:r>
              <a:rPr lang="en-US" altLang="zh-CN" sz="1800" dirty="0">
                <a:ea typeface="宋体" charset="-122"/>
              </a:rPr>
              <a:t>for example, HELO, MAIL FROM, RCPT TO are messages between two SMTP peers</a:t>
            </a:r>
            <a:endParaRPr lang="en-US" altLang="x-none"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726AB15-2A6C-BC44-87D0-203AF74E141C}" type="slidenum">
              <a:rPr lang="en-US" altLang="x-none" sz="1200">
                <a:latin typeface="Tahoma" charset="0"/>
              </a:rPr>
              <a:pPr>
                <a:spcBef>
                  <a:spcPct val="0"/>
                </a:spcBef>
                <a:buClrTx/>
                <a:buSzTx/>
                <a:buFontTx/>
                <a:buNone/>
              </a:pPr>
              <a:t>67</a:t>
            </a:fld>
            <a:endParaRPr lang="en-US" altLang="x-none" sz="1200">
              <a:latin typeface="Tahoma" charset="0"/>
            </a:endParaRPr>
          </a:p>
        </p:txBody>
      </p:sp>
      <p:sp>
        <p:nvSpPr>
          <p:cNvPr id="109570" name="Rectangle 4"/>
          <p:cNvSpPr>
            <a:spLocks noChangeArrowheads="1"/>
          </p:cNvSpPr>
          <p:nvPr/>
        </p:nvSpPr>
        <p:spPr bwMode="auto">
          <a:xfrm>
            <a:off x="304800" y="1333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Layering: </a:t>
            </a:r>
            <a:r>
              <a:rPr lang="en-US" altLang="x-none" sz="3200" b="1" i="1" u="sng">
                <a:solidFill>
                  <a:schemeClr val="accent2"/>
                </a:solidFill>
              </a:rPr>
              <a:t>Logical</a:t>
            </a:r>
            <a:r>
              <a:rPr lang="en-US" altLang="x-none" sz="3200" i="1" u="sng">
                <a:solidFill>
                  <a:schemeClr val="accent2"/>
                </a:solidFill>
              </a:rPr>
              <a:t> </a:t>
            </a:r>
            <a:r>
              <a:rPr lang="en-US" altLang="x-none" sz="3200" u="sng">
                <a:solidFill>
                  <a:schemeClr val="accent2"/>
                </a:solidFill>
              </a:rPr>
              <a:t>Communication </a:t>
            </a:r>
            <a:endParaRPr lang="en-US" altLang="x-none" sz="4000" u="sng">
              <a:solidFill>
                <a:schemeClr val="accent2"/>
              </a:solidFill>
            </a:endParaRPr>
          </a:p>
        </p:txBody>
      </p:sp>
      <p:sp>
        <p:nvSpPr>
          <p:cNvPr id="109571" name="Freeform 5"/>
          <p:cNvSpPr>
            <a:spLocks/>
          </p:cNvSpPr>
          <p:nvPr/>
        </p:nvSpPr>
        <p:spPr bwMode="auto">
          <a:xfrm>
            <a:off x="3001963" y="1601788"/>
            <a:ext cx="5943600" cy="445135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9572" name="Object 6"/>
          <p:cNvGraphicFramePr>
            <a:graphicFrameLocks noChangeAspect="1"/>
          </p:cNvGraphicFramePr>
          <p:nvPr/>
        </p:nvGraphicFramePr>
        <p:xfrm>
          <a:off x="3362325" y="1952625"/>
          <a:ext cx="1323975" cy="892175"/>
        </p:xfrm>
        <a:graphic>
          <a:graphicData uri="http://schemas.openxmlformats.org/presentationml/2006/ole">
            <mc:AlternateContent xmlns:mc="http://schemas.openxmlformats.org/markup-compatibility/2006">
              <mc:Choice xmlns:v="urn:schemas-microsoft-com:vml" Requires="v">
                <p:oleObj spid="_x0000_s109761" name="ClipArt" r:id="rId4" imgW="1307079" imgH="1083682" progId="MS_ClipArt_Gallery.2">
                  <p:embed/>
                </p:oleObj>
              </mc:Choice>
              <mc:Fallback>
                <p:oleObj name="ClipArt" r:id="rId4" imgW="1307079" imgH="108368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1952625"/>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3" name="Line 7"/>
          <p:cNvSpPr>
            <a:spLocks noChangeShapeType="1"/>
          </p:cNvSpPr>
          <p:nvPr/>
        </p:nvSpPr>
        <p:spPr bwMode="auto">
          <a:xfrm flipV="1">
            <a:off x="4654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9574" name="Object 8"/>
          <p:cNvGraphicFramePr>
            <a:graphicFrameLocks noChangeAspect="1"/>
          </p:cNvGraphicFramePr>
          <p:nvPr/>
        </p:nvGraphicFramePr>
        <p:xfrm>
          <a:off x="3362325" y="3619500"/>
          <a:ext cx="1323975" cy="893763"/>
        </p:xfrm>
        <a:graphic>
          <a:graphicData uri="http://schemas.openxmlformats.org/presentationml/2006/ole">
            <mc:AlternateContent xmlns:mc="http://schemas.openxmlformats.org/markup-compatibility/2006">
              <mc:Choice xmlns:v="urn:schemas-microsoft-com:vml" Requires="v">
                <p:oleObj spid="_x0000_s109762" name="ClipArt" r:id="rId6" imgW="1307079" imgH="1083682" progId="MS_ClipArt_Gallery.2">
                  <p:embed/>
                </p:oleObj>
              </mc:Choice>
              <mc:Fallback>
                <p:oleObj name="ClipArt" r:id="rId6"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3619500"/>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5" name="Line 9"/>
          <p:cNvSpPr>
            <a:spLocks noChangeShapeType="1"/>
          </p:cNvSpPr>
          <p:nvPr/>
        </p:nvSpPr>
        <p:spPr bwMode="auto">
          <a:xfrm flipV="1">
            <a:off x="4654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76" name="Group 10"/>
          <p:cNvGrpSpPr>
            <a:grpSpLocks/>
          </p:cNvGrpSpPr>
          <p:nvPr/>
        </p:nvGrpSpPr>
        <p:grpSpPr bwMode="auto">
          <a:xfrm>
            <a:off x="5062538" y="2995613"/>
            <a:ext cx="165100" cy="600075"/>
            <a:chOff x="3842" y="406"/>
            <a:chExt cx="51" cy="167"/>
          </a:xfrm>
        </p:grpSpPr>
        <p:sp>
          <p:nvSpPr>
            <p:cNvPr id="109680" name="Oval 1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1" name="Oval 1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2" name="Oval 1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7" name="Group 14"/>
          <p:cNvGrpSpPr>
            <a:grpSpLocks/>
          </p:cNvGrpSpPr>
          <p:nvPr/>
        </p:nvGrpSpPr>
        <p:grpSpPr bwMode="auto">
          <a:xfrm>
            <a:off x="6056313" y="4433888"/>
            <a:ext cx="666750" cy="1106487"/>
            <a:chOff x="4180" y="783"/>
            <a:chExt cx="150" cy="307"/>
          </a:xfrm>
        </p:grpSpPr>
        <p:sp>
          <p:nvSpPr>
            <p:cNvPr id="109672"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3"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4"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5"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6" name="Line 1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7" name="Line 2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8"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9" name="Rectangle 2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8" name="Group 23"/>
          <p:cNvGrpSpPr>
            <a:grpSpLocks/>
          </p:cNvGrpSpPr>
          <p:nvPr/>
        </p:nvGrpSpPr>
        <p:grpSpPr bwMode="auto">
          <a:xfrm rot="-5400000">
            <a:off x="7066756" y="4606132"/>
            <a:ext cx="227013" cy="742950"/>
            <a:chOff x="3842" y="406"/>
            <a:chExt cx="51" cy="167"/>
          </a:xfrm>
        </p:grpSpPr>
        <p:sp>
          <p:nvSpPr>
            <p:cNvPr id="109669" name="Oval 2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0" name="Oval 2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1" name="Oval 2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09579" name="Line 27"/>
          <p:cNvSpPr>
            <a:spLocks noChangeShapeType="1"/>
          </p:cNvSpPr>
          <p:nvPr/>
        </p:nvSpPr>
        <p:spPr bwMode="auto">
          <a:xfrm>
            <a:off x="6489700" y="4175125"/>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0" name="Line 28"/>
          <p:cNvSpPr>
            <a:spLocks noChangeShapeType="1"/>
          </p:cNvSpPr>
          <p:nvPr/>
        </p:nvSpPr>
        <p:spPr bwMode="auto">
          <a:xfrm>
            <a:off x="6500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1" name="Line 29"/>
          <p:cNvSpPr>
            <a:spLocks noChangeShapeType="1"/>
          </p:cNvSpPr>
          <p:nvPr/>
        </p:nvSpPr>
        <p:spPr bwMode="auto">
          <a:xfrm>
            <a:off x="8078788" y="4160838"/>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2" name="Line 30"/>
          <p:cNvSpPr>
            <a:spLocks noChangeShapeType="1"/>
          </p:cNvSpPr>
          <p:nvPr/>
        </p:nvSpPr>
        <p:spPr bwMode="auto">
          <a:xfrm>
            <a:off x="5535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3" name="Line 31"/>
          <p:cNvSpPr>
            <a:spLocks noChangeShapeType="1"/>
          </p:cNvSpPr>
          <p:nvPr/>
        </p:nvSpPr>
        <p:spPr bwMode="auto">
          <a:xfrm flipV="1">
            <a:off x="5575300" y="3463925"/>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4" name="Line 32"/>
          <p:cNvSpPr>
            <a:spLocks noChangeShapeType="1"/>
          </p:cNvSpPr>
          <p:nvPr/>
        </p:nvSpPr>
        <p:spPr bwMode="auto">
          <a:xfrm flipV="1">
            <a:off x="7253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85" name="Group 33"/>
          <p:cNvGrpSpPr>
            <a:grpSpLocks/>
          </p:cNvGrpSpPr>
          <p:nvPr/>
        </p:nvGrpSpPr>
        <p:grpSpPr bwMode="auto">
          <a:xfrm>
            <a:off x="7662863" y="4397375"/>
            <a:ext cx="666750" cy="1108075"/>
            <a:chOff x="4180" y="783"/>
            <a:chExt cx="150" cy="307"/>
          </a:xfrm>
        </p:grpSpPr>
        <p:sp>
          <p:nvSpPr>
            <p:cNvPr id="109661" name="AutoShape 3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2" name="Rectangle 3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3"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4"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5" name="Line 3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6" name="Line 3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7"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8" name="Rectangle 4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86" name="Group 42"/>
          <p:cNvGrpSpPr>
            <a:grpSpLocks/>
          </p:cNvGrpSpPr>
          <p:nvPr/>
        </p:nvGrpSpPr>
        <p:grpSpPr bwMode="auto">
          <a:xfrm>
            <a:off x="6408738" y="3076575"/>
            <a:ext cx="1598612" cy="654050"/>
            <a:chOff x="3600" y="219"/>
            <a:chExt cx="360" cy="175"/>
          </a:xfrm>
        </p:grpSpPr>
        <p:sp>
          <p:nvSpPr>
            <p:cNvPr id="109648"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9" name="Line 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0" name="Line 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1" name="Rectangle 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09652"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09653" name="Group 48"/>
            <p:cNvGrpSpPr>
              <a:grpSpLocks/>
            </p:cNvGrpSpPr>
            <p:nvPr/>
          </p:nvGrpSpPr>
          <p:grpSpPr bwMode="auto">
            <a:xfrm>
              <a:off x="3686" y="244"/>
              <a:ext cx="177" cy="66"/>
              <a:chOff x="2848" y="848"/>
              <a:chExt cx="140" cy="98"/>
            </a:xfrm>
          </p:grpSpPr>
          <p:sp>
            <p:nvSpPr>
              <p:cNvPr id="109658"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9"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0"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54" name="Group 52"/>
            <p:cNvGrpSpPr>
              <a:grpSpLocks/>
            </p:cNvGrpSpPr>
            <p:nvPr/>
          </p:nvGrpSpPr>
          <p:grpSpPr bwMode="auto">
            <a:xfrm flipV="1">
              <a:off x="3686" y="243"/>
              <a:ext cx="177" cy="66"/>
              <a:chOff x="2848" y="848"/>
              <a:chExt cx="140" cy="98"/>
            </a:xfrm>
          </p:grpSpPr>
          <p:sp>
            <p:nvSpPr>
              <p:cNvPr id="109655" name="Line 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6" name="Line 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7" name="Line 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9587" name="Group 56"/>
          <p:cNvGrpSpPr>
            <a:grpSpLocks/>
          </p:cNvGrpSpPr>
          <p:nvPr/>
        </p:nvGrpSpPr>
        <p:grpSpPr bwMode="auto">
          <a:xfrm>
            <a:off x="3302000" y="1362075"/>
            <a:ext cx="5514975" cy="4471988"/>
            <a:chOff x="1291" y="897"/>
            <a:chExt cx="3496" cy="2847"/>
          </a:xfrm>
        </p:grpSpPr>
        <p:grpSp>
          <p:nvGrpSpPr>
            <p:cNvPr id="109610" name="Group 57"/>
            <p:cNvGrpSpPr>
              <a:grpSpLocks/>
            </p:cNvGrpSpPr>
            <p:nvPr/>
          </p:nvGrpSpPr>
          <p:grpSpPr bwMode="auto">
            <a:xfrm>
              <a:off x="1341" y="897"/>
              <a:ext cx="849" cy="965"/>
              <a:chOff x="186" y="1425"/>
              <a:chExt cx="849" cy="965"/>
            </a:xfrm>
          </p:grpSpPr>
          <p:sp>
            <p:nvSpPr>
              <p:cNvPr id="109641" name="Rectangle 5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2"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3" name="Text Box 60"/>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44" name="Line 6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6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6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7" name="Line 6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1" name="Group 65"/>
            <p:cNvGrpSpPr>
              <a:grpSpLocks/>
            </p:cNvGrpSpPr>
            <p:nvPr/>
          </p:nvGrpSpPr>
          <p:grpSpPr bwMode="auto">
            <a:xfrm>
              <a:off x="1291" y="1985"/>
              <a:ext cx="850" cy="967"/>
              <a:chOff x="185" y="1425"/>
              <a:chExt cx="850" cy="967"/>
            </a:xfrm>
          </p:grpSpPr>
          <p:sp>
            <p:nvSpPr>
              <p:cNvPr id="109634" name="Rectangle 6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5"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6" name="Text Box 68"/>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7" name="Line 6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7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7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0" name="Line 7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2" name="Group 73"/>
            <p:cNvGrpSpPr>
              <a:grpSpLocks/>
            </p:cNvGrpSpPr>
            <p:nvPr/>
          </p:nvGrpSpPr>
          <p:grpSpPr bwMode="auto">
            <a:xfrm>
              <a:off x="2814" y="2781"/>
              <a:ext cx="850" cy="963"/>
              <a:chOff x="185" y="1425"/>
              <a:chExt cx="850" cy="963"/>
            </a:xfrm>
          </p:grpSpPr>
          <p:sp>
            <p:nvSpPr>
              <p:cNvPr id="109627" name="Rectangle 7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8"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9" name="Text Box 76"/>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0" name="Line 7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7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7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3" name="Line 8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3" name="Group 81"/>
            <p:cNvGrpSpPr>
              <a:grpSpLocks/>
            </p:cNvGrpSpPr>
            <p:nvPr/>
          </p:nvGrpSpPr>
          <p:grpSpPr bwMode="auto">
            <a:xfrm>
              <a:off x="3937" y="2777"/>
              <a:ext cx="850" cy="965"/>
              <a:chOff x="185" y="1425"/>
              <a:chExt cx="850" cy="965"/>
            </a:xfrm>
          </p:grpSpPr>
          <p:sp>
            <p:nvSpPr>
              <p:cNvPr id="109620" name="Rectangle 8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1"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2" name="Text Box 84"/>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23" name="Line 8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8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8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6" name="Line 8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4" name="Group 89"/>
            <p:cNvGrpSpPr>
              <a:grpSpLocks/>
            </p:cNvGrpSpPr>
            <p:nvPr/>
          </p:nvGrpSpPr>
          <p:grpSpPr bwMode="auto">
            <a:xfrm>
              <a:off x="3341" y="1815"/>
              <a:ext cx="832" cy="615"/>
              <a:chOff x="4369" y="791"/>
              <a:chExt cx="832" cy="615"/>
            </a:xfrm>
          </p:grpSpPr>
          <p:sp>
            <p:nvSpPr>
              <p:cNvPr id="109615" name="Rectangle 90"/>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6"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7" name="Text Box 92"/>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18" name="Line 93"/>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19" name="Line 94"/>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8" name="Freeform 95"/>
          <p:cNvSpPr>
            <a:spLocks/>
          </p:cNvSpPr>
          <p:nvPr/>
        </p:nvSpPr>
        <p:spPr bwMode="auto">
          <a:xfrm>
            <a:off x="3829050" y="1514475"/>
            <a:ext cx="3724275" cy="3162300"/>
          </a:xfrm>
          <a:custGeom>
            <a:avLst/>
            <a:gdLst>
              <a:gd name="T0" fmla="*/ 2147483646 w 2346"/>
              <a:gd name="T1" fmla="*/ 0 h 1992"/>
              <a:gd name="T2" fmla="*/ 0 w 2346"/>
              <a:gd name="T3" fmla="*/ 2147483646 h 1992"/>
              <a:gd name="T4" fmla="*/ 2147483646 w 2346"/>
              <a:gd name="T5" fmla="*/ 2147483646 h 1992"/>
              <a:gd name="T6" fmla="*/ 2147483646 w 2346"/>
              <a:gd name="T7" fmla="*/ 2147483646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589" name="Group 96"/>
          <p:cNvGrpSpPr>
            <a:grpSpLocks/>
          </p:cNvGrpSpPr>
          <p:nvPr/>
        </p:nvGrpSpPr>
        <p:grpSpPr bwMode="auto">
          <a:xfrm>
            <a:off x="7966075" y="4046538"/>
            <a:ext cx="700088" cy="382587"/>
            <a:chOff x="4712" y="2088"/>
            <a:chExt cx="444" cy="244"/>
          </a:xfrm>
        </p:grpSpPr>
        <p:sp>
          <p:nvSpPr>
            <p:cNvPr id="109608"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9" name="Text Box 98"/>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09590" name="Group 99"/>
          <p:cNvGrpSpPr>
            <a:grpSpLocks/>
          </p:cNvGrpSpPr>
          <p:nvPr/>
        </p:nvGrpSpPr>
        <p:grpSpPr bwMode="auto">
          <a:xfrm>
            <a:off x="3451225" y="1114425"/>
            <a:ext cx="701675" cy="382588"/>
            <a:chOff x="4712" y="2088"/>
            <a:chExt cx="444" cy="244"/>
          </a:xfrm>
        </p:grpSpPr>
        <p:sp>
          <p:nvSpPr>
            <p:cNvPr id="109606"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7" name="Text Box 101"/>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1" name="Rectangle 102"/>
          <p:cNvSpPr>
            <a:spLocks noChangeArrowheads="1"/>
          </p:cNvSpPr>
          <p:nvPr/>
        </p:nvSpPr>
        <p:spPr bwMode="auto">
          <a:xfrm>
            <a:off x="254000" y="2235200"/>
            <a:ext cx="28130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solidFill>
                  <a:srgbClr val="FF0000"/>
                </a:solidFill>
              </a:rPr>
              <a:t>E.g.: transport</a:t>
            </a:r>
            <a:endParaRPr lang="en-US" altLang="x-none" sz="2400" dirty="0"/>
          </a:p>
          <a:p>
            <a:pPr>
              <a:buFont typeface="Wingdings" pitchFamily="2" charset="2"/>
              <a:buChar char="q"/>
            </a:pPr>
            <a:r>
              <a:rPr lang="en-US" altLang="x-none" sz="2000" dirty="0"/>
              <a:t>Trans. </a:t>
            </a:r>
            <a:r>
              <a:rPr lang="en-US" altLang="zh-CN" sz="2000" dirty="0" err="1">
                <a:ea typeface="宋体" charset="-122"/>
              </a:rPr>
              <a:t>msg</a:t>
            </a:r>
            <a:r>
              <a:rPr lang="en-US" altLang="x-none" sz="2000" dirty="0">
                <a:ea typeface="宋体" charset="-122"/>
              </a:rPr>
              <a:t> for app</a:t>
            </a:r>
          </a:p>
          <a:p>
            <a:pPr>
              <a:buFont typeface="Wingdings" pitchFamily="2" charset="2"/>
              <a:buChar char="q"/>
            </a:pPr>
            <a:endParaRPr lang="en-US" altLang="x-none" sz="2000" dirty="0">
              <a:ea typeface="宋体" charset="-122"/>
            </a:endParaRPr>
          </a:p>
          <a:p>
            <a:pPr>
              <a:buFont typeface="Wingdings" pitchFamily="2" charset="2"/>
              <a:buChar char="q"/>
            </a:pPr>
            <a:r>
              <a:rPr lang="en-US" altLang="x-none" sz="2000" dirty="0">
                <a:ea typeface="宋体" charset="-122"/>
              </a:rPr>
              <a:t>Transport protocol</a:t>
            </a:r>
          </a:p>
          <a:p>
            <a:pPr lvl="1">
              <a:buFont typeface="Courier New" panose="02070309020205020404" pitchFamily="49" charset="0"/>
              <a:buChar char="o"/>
            </a:pPr>
            <a:r>
              <a:rPr lang="en-US" altLang="x-none" sz="1800" dirty="0"/>
              <a:t>add </a:t>
            </a:r>
            <a:r>
              <a:rPr lang="en-US" altLang="zh-CN" sz="1800" dirty="0">
                <a:ea typeface="宋体" charset="-122"/>
              </a:rPr>
              <a:t>control</a:t>
            </a:r>
            <a:r>
              <a:rPr lang="en-US" altLang="x-none" sz="1800" dirty="0"/>
              <a:t> info to form </a:t>
            </a:r>
            <a:r>
              <a:rPr lang="ja-JP" altLang="en-US" sz="1800" dirty="0"/>
              <a:t>“</a:t>
            </a:r>
            <a:r>
              <a:rPr lang="en-US" altLang="ja-JP" sz="1800" dirty="0"/>
              <a:t>datagram</a:t>
            </a:r>
            <a:r>
              <a:rPr lang="ja-JP" altLang="en-US" sz="1800" dirty="0"/>
              <a:t>”</a:t>
            </a:r>
            <a:endParaRPr lang="en-US" altLang="ja-JP" sz="1800" dirty="0"/>
          </a:p>
          <a:p>
            <a:pPr lvl="1">
              <a:buFont typeface="Courier New" panose="02070309020205020404" pitchFamily="49" charset="0"/>
              <a:buChar char="o"/>
            </a:pPr>
            <a:r>
              <a:rPr lang="en-US" altLang="x-none" sz="1800" dirty="0"/>
              <a:t>send datagram to peer</a:t>
            </a:r>
          </a:p>
          <a:p>
            <a:pPr lvl="1">
              <a:buFont typeface="Courier New" panose="02070309020205020404" pitchFamily="49" charset="0"/>
              <a:buChar char="o"/>
            </a:pPr>
            <a:r>
              <a:rPr lang="en-US" altLang="x-none" sz="1800" dirty="0"/>
              <a:t>wait for peer to </a:t>
            </a:r>
            <a:r>
              <a:rPr lang="en-US" altLang="x-none" sz="1800" dirty="0" err="1"/>
              <a:t>ack</a:t>
            </a:r>
            <a:r>
              <a:rPr lang="en-US" altLang="x-none" sz="1800" dirty="0"/>
              <a:t> receipt</a:t>
            </a:r>
            <a:r>
              <a:rPr lang="en-US" altLang="zh-CN" sz="1800" dirty="0">
                <a:ea typeface="宋体" charset="-122"/>
              </a:rPr>
              <a:t>; if no </a:t>
            </a:r>
            <a:r>
              <a:rPr lang="en-US" altLang="zh-CN" sz="1800" dirty="0" err="1">
                <a:ea typeface="宋体" charset="-122"/>
              </a:rPr>
              <a:t>ack</a:t>
            </a:r>
            <a:r>
              <a:rPr lang="en-US" altLang="zh-CN" sz="1800" dirty="0">
                <a:ea typeface="宋体" charset="-122"/>
              </a:rPr>
              <a:t>, retransmit</a:t>
            </a:r>
            <a:endParaRPr lang="en-US" altLang="x-none" sz="1800" dirty="0"/>
          </a:p>
        </p:txBody>
      </p:sp>
      <p:grpSp>
        <p:nvGrpSpPr>
          <p:cNvPr id="109592" name="Group 103"/>
          <p:cNvGrpSpPr>
            <a:grpSpLocks/>
          </p:cNvGrpSpPr>
          <p:nvPr/>
        </p:nvGrpSpPr>
        <p:grpSpPr bwMode="auto">
          <a:xfrm>
            <a:off x="5308600" y="3408363"/>
            <a:ext cx="700088" cy="382587"/>
            <a:chOff x="4712" y="2088"/>
            <a:chExt cx="444" cy="244"/>
          </a:xfrm>
        </p:grpSpPr>
        <p:sp>
          <p:nvSpPr>
            <p:cNvPr id="109604"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5" name="Text Box 105"/>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3" name="Line 106"/>
          <p:cNvSpPr>
            <a:spLocks noChangeShapeType="1"/>
          </p:cNvSpPr>
          <p:nvPr/>
        </p:nvSpPr>
        <p:spPr bwMode="auto">
          <a:xfrm>
            <a:off x="6019800" y="3752850"/>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4" name="Line 107"/>
          <p:cNvSpPr>
            <a:spLocks noChangeShapeType="1"/>
          </p:cNvSpPr>
          <p:nvPr/>
        </p:nvSpPr>
        <p:spPr bwMode="auto">
          <a:xfrm flipH="1" flipV="1">
            <a:off x="5448300" y="2790825"/>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5" name="Rectangle 108"/>
          <p:cNvSpPr>
            <a:spLocks noChangeArrowheads="1"/>
          </p:cNvSpPr>
          <p:nvPr/>
        </p:nvSpPr>
        <p:spPr bwMode="auto">
          <a:xfrm>
            <a:off x="7524750" y="471487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6" name="Rectangle 109"/>
          <p:cNvSpPr>
            <a:spLocks noChangeArrowheads="1"/>
          </p:cNvSpPr>
          <p:nvPr/>
        </p:nvSpPr>
        <p:spPr bwMode="auto">
          <a:xfrm>
            <a:off x="3438525" y="176212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7" name="Freeform 110"/>
          <p:cNvSpPr>
            <a:spLocks/>
          </p:cNvSpPr>
          <p:nvPr/>
        </p:nvSpPr>
        <p:spPr bwMode="auto">
          <a:xfrm>
            <a:off x="8439150" y="4419600"/>
            <a:ext cx="9525" cy="361950"/>
          </a:xfrm>
          <a:custGeom>
            <a:avLst/>
            <a:gdLst>
              <a:gd name="T0" fmla="*/ 2147483646 w 6"/>
              <a:gd name="T1" fmla="*/ 2147483646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598" name="Freeform 111"/>
          <p:cNvSpPr>
            <a:spLocks/>
          </p:cNvSpPr>
          <p:nvPr/>
        </p:nvSpPr>
        <p:spPr bwMode="auto">
          <a:xfrm>
            <a:off x="4824413" y="2206625"/>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99" name="Freeform 112"/>
          <p:cNvSpPr>
            <a:spLocks/>
          </p:cNvSpPr>
          <p:nvPr/>
        </p:nvSpPr>
        <p:spPr bwMode="auto">
          <a:xfrm>
            <a:off x="4495800" y="2047875"/>
            <a:ext cx="3822700" cy="2892425"/>
          </a:xfrm>
          <a:custGeom>
            <a:avLst/>
            <a:gdLst>
              <a:gd name="T0" fmla="*/ 0 w 2408"/>
              <a:gd name="T1" fmla="*/ 0 h 1822"/>
              <a:gd name="T2" fmla="*/ 2147483646 w 2408"/>
              <a:gd name="T3" fmla="*/ 2147483646 h 1822"/>
              <a:gd name="T4" fmla="*/ 2147483646 w 2408"/>
              <a:gd name="T5" fmla="*/ 2147483646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600" name="Group 113"/>
          <p:cNvGrpSpPr>
            <a:grpSpLocks/>
          </p:cNvGrpSpPr>
          <p:nvPr/>
        </p:nvGrpSpPr>
        <p:grpSpPr bwMode="auto">
          <a:xfrm>
            <a:off x="5670550" y="2836863"/>
            <a:ext cx="700088" cy="382587"/>
            <a:chOff x="4712" y="2088"/>
            <a:chExt cx="444" cy="244"/>
          </a:xfrm>
        </p:grpSpPr>
        <p:sp>
          <p:nvSpPr>
            <p:cNvPr id="109602"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3" name="Text Box 115"/>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ack</a:t>
              </a:r>
              <a:endParaRPr lang="en-US" altLang="x-none" sz="2400">
                <a:latin typeface="Times New Roman" charset="0"/>
              </a:endParaRPr>
            </a:p>
          </p:txBody>
        </p:sp>
      </p:grpSp>
      <p:sp>
        <p:nvSpPr>
          <p:cNvPr id="109601" name="Freeform 116"/>
          <p:cNvSpPr>
            <a:spLocks/>
          </p:cNvSpPr>
          <p:nvPr/>
        </p:nvSpPr>
        <p:spPr bwMode="auto">
          <a:xfrm>
            <a:off x="4843463" y="3911600"/>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23A7FE-334D-3341-B8B3-2D501A69B9D5}" type="slidenum">
              <a:rPr lang="en-US" altLang="x-none" sz="1200">
                <a:latin typeface="Tahoma" charset="0"/>
              </a:rPr>
              <a:pPr>
                <a:spcBef>
                  <a:spcPct val="0"/>
                </a:spcBef>
                <a:buClrTx/>
                <a:buSzTx/>
                <a:buFontTx/>
                <a:buNone/>
              </a:pPr>
              <a:t>68</a:t>
            </a:fld>
            <a:endParaRPr lang="en-US" altLang="x-none" sz="1200">
              <a:latin typeface="Tahoma" charset="0"/>
            </a:endParaRPr>
          </a:p>
        </p:txBody>
      </p:sp>
      <p:sp>
        <p:nvSpPr>
          <p:cNvPr id="111618" name="Rectangle 4"/>
          <p:cNvSpPr>
            <a:spLocks noChangeArrowheads="1"/>
          </p:cNvSpPr>
          <p:nvPr/>
        </p:nvSpPr>
        <p:spPr bwMode="auto">
          <a:xfrm>
            <a:off x="3048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Layering: </a:t>
            </a:r>
            <a:r>
              <a:rPr lang="en-US" altLang="x-none" sz="3200" b="1" i="1" u="sng">
                <a:solidFill>
                  <a:schemeClr val="accent2"/>
                </a:solidFill>
              </a:rPr>
              <a:t>Physical</a:t>
            </a:r>
            <a:r>
              <a:rPr lang="en-US" altLang="x-none" sz="3200" u="sng">
                <a:solidFill>
                  <a:schemeClr val="accent2"/>
                </a:solidFill>
              </a:rPr>
              <a:t> Communication </a:t>
            </a:r>
            <a:endParaRPr lang="en-US" altLang="x-none" sz="4000" u="sng">
              <a:solidFill>
                <a:schemeClr val="accent2"/>
              </a:solidFill>
            </a:endParaRPr>
          </a:p>
        </p:txBody>
      </p:sp>
      <p:grpSp>
        <p:nvGrpSpPr>
          <p:cNvPr id="111619" name="Group 5"/>
          <p:cNvGrpSpPr>
            <a:grpSpLocks/>
          </p:cNvGrpSpPr>
          <p:nvPr/>
        </p:nvGrpSpPr>
        <p:grpSpPr bwMode="auto">
          <a:xfrm>
            <a:off x="1731963" y="1670050"/>
            <a:ext cx="5981700" cy="4497388"/>
            <a:chOff x="1091" y="1052"/>
            <a:chExt cx="3768" cy="2833"/>
          </a:xfrm>
        </p:grpSpPr>
        <p:sp>
          <p:nvSpPr>
            <p:cNvPr id="111672" name="Freeform 6"/>
            <p:cNvSpPr>
              <a:spLocks/>
            </p:cNvSpPr>
            <p:nvPr/>
          </p:nvSpPr>
          <p:spPr bwMode="auto">
            <a:xfrm>
              <a:off x="1091" y="1052"/>
              <a:ext cx="3768" cy="2833"/>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1673" name="Group 7"/>
            <p:cNvGrpSpPr>
              <a:grpSpLocks/>
            </p:cNvGrpSpPr>
            <p:nvPr/>
          </p:nvGrpSpPr>
          <p:grpSpPr bwMode="auto">
            <a:xfrm>
              <a:off x="1319" y="1275"/>
              <a:ext cx="1480" cy="568"/>
              <a:chOff x="3552" y="246"/>
              <a:chExt cx="527" cy="248"/>
            </a:xfrm>
          </p:grpSpPr>
          <p:graphicFrame>
            <p:nvGraphicFramePr>
              <p:cNvPr id="111724"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1881" name="ClipArt" r:id="rId4" imgW="1307079" imgH="1083682" progId="MS_ClipArt_Gallery.2">
                      <p:embed/>
                    </p:oleObj>
                  </mc:Choice>
                  <mc:Fallback>
                    <p:oleObj name="ClipArt" r:id="rId4"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5"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1882" name="ClipArt" r:id="rId6" imgW="682368" imgH="480541" progId="MS_ClipArt_Gallery.2">
                      <p:embed/>
                    </p:oleObj>
                  </mc:Choice>
                  <mc:Fallback>
                    <p:oleObj name="ClipArt" r:id="rId6" imgW="682368" imgH="480541" progId="MS_ClipArt_Gallery.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4" name="Group 11"/>
            <p:cNvGrpSpPr>
              <a:grpSpLocks/>
            </p:cNvGrpSpPr>
            <p:nvPr/>
          </p:nvGrpSpPr>
          <p:grpSpPr bwMode="auto">
            <a:xfrm>
              <a:off x="1319" y="2336"/>
              <a:ext cx="1480" cy="569"/>
              <a:chOff x="3552" y="246"/>
              <a:chExt cx="527" cy="248"/>
            </a:xfrm>
          </p:grpSpPr>
          <p:graphicFrame>
            <p:nvGraphicFramePr>
              <p:cNvPr id="111721"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1883" name="ClipArt" r:id="rId8" imgW="1307079" imgH="1083682" progId="MS_ClipArt_Gallery.2">
                      <p:embed/>
                    </p:oleObj>
                  </mc:Choice>
                  <mc:Fallback>
                    <p:oleObj name="ClipArt" r:id="rId8" imgW="1307079" imgH="1083682"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2"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1884" name="ClipArt" r:id="rId9" imgW="682368" imgH="480541" progId="MS_ClipArt_Gallery.2">
                      <p:embed/>
                    </p:oleObj>
                  </mc:Choice>
                  <mc:Fallback>
                    <p:oleObj name="ClipArt" r:id="rId9" imgW="682368" imgH="480541"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3"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5" name="Group 15"/>
            <p:cNvGrpSpPr>
              <a:grpSpLocks/>
            </p:cNvGrpSpPr>
            <p:nvPr/>
          </p:nvGrpSpPr>
          <p:grpSpPr bwMode="auto">
            <a:xfrm>
              <a:off x="2397" y="1939"/>
              <a:ext cx="105" cy="382"/>
              <a:chOff x="3842" y="406"/>
              <a:chExt cx="51" cy="167"/>
            </a:xfrm>
          </p:grpSpPr>
          <p:sp>
            <p:nvSpPr>
              <p:cNvPr id="111718"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9"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20"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6" name="Group 19"/>
            <p:cNvGrpSpPr>
              <a:grpSpLocks/>
            </p:cNvGrpSpPr>
            <p:nvPr/>
          </p:nvGrpSpPr>
          <p:grpSpPr bwMode="auto">
            <a:xfrm>
              <a:off x="3027" y="2854"/>
              <a:ext cx="423" cy="705"/>
              <a:chOff x="4180" y="783"/>
              <a:chExt cx="150" cy="307"/>
            </a:xfrm>
          </p:grpSpPr>
          <p:sp>
            <p:nvSpPr>
              <p:cNvPr id="111710"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1"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2"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3"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4"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5"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7"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7" name="Group 28"/>
            <p:cNvGrpSpPr>
              <a:grpSpLocks/>
            </p:cNvGrpSpPr>
            <p:nvPr/>
          </p:nvGrpSpPr>
          <p:grpSpPr bwMode="auto">
            <a:xfrm rot="-5400000">
              <a:off x="3667" y="2965"/>
              <a:ext cx="145" cy="471"/>
              <a:chOff x="3842" y="406"/>
              <a:chExt cx="51" cy="167"/>
            </a:xfrm>
          </p:grpSpPr>
          <p:sp>
            <p:nvSpPr>
              <p:cNvPr id="111707"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8"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9"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11678" name="Line 32"/>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33"/>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Line 34"/>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1" name="Line 35"/>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Line 36"/>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3" name="Line 37"/>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84" name="Group 38"/>
            <p:cNvGrpSpPr>
              <a:grpSpLocks/>
            </p:cNvGrpSpPr>
            <p:nvPr/>
          </p:nvGrpSpPr>
          <p:grpSpPr bwMode="auto">
            <a:xfrm>
              <a:off x="4046" y="2831"/>
              <a:ext cx="423" cy="705"/>
              <a:chOff x="4180" y="783"/>
              <a:chExt cx="150" cy="307"/>
            </a:xfrm>
          </p:grpSpPr>
          <p:sp>
            <p:nvSpPr>
              <p:cNvPr id="111699"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0"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1"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2"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3"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6"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85" name="Group 47"/>
            <p:cNvGrpSpPr>
              <a:grpSpLocks/>
            </p:cNvGrpSpPr>
            <p:nvPr/>
          </p:nvGrpSpPr>
          <p:grpSpPr bwMode="auto">
            <a:xfrm>
              <a:off x="3251" y="1991"/>
              <a:ext cx="1013" cy="416"/>
              <a:chOff x="3600" y="219"/>
              <a:chExt cx="360" cy="175"/>
            </a:xfrm>
          </p:grpSpPr>
          <p:sp>
            <p:nvSpPr>
              <p:cNvPr id="111686"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87"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8"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11690"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11691" name="Group 53"/>
              <p:cNvGrpSpPr>
                <a:grpSpLocks/>
              </p:cNvGrpSpPr>
              <p:nvPr/>
            </p:nvGrpSpPr>
            <p:grpSpPr bwMode="auto">
              <a:xfrm>
                <a:off x="3686" y="244"/>
                <a:ext cx="177" cy="66"/>
                <a:chOff x="2848" y="848"/>
                <a:chExt cx="140" cy="98"/>
              </a:xfrm>
            </p:grpSpPr>
            <p:sp>
              <p:nvSpPr>
                <p:cNvPr id="111696"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7"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8"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92" name="Group 57"/>
              <p:cNvGrpSpPr>
                <a:grpSpLocks/>
              </p:cNvGrpSpPr>
              <p:nvPr/>
            </p:nvGrpSpPr>
            <p:grpSpPr bwMode="auto">
              <a:xfrm flipV="1">
                <a:off x="3686" y="243"/>
                <a:ext cx="177" cy="66"/>
                <a:chOff x="2848" y="848"/>
                <a:chExt cx="140" cy="98"/>
              </a:xfrm>
            </p:grpSpPr>
            <p:sp>
              <p:nvSpPr>
                <p:cNvPr id="111693"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1620" name="Group 61"/>
          <p:cNvGrpSpPr>
            <a:grpSpLocks/>
          </p:cNvGrpSpPr>
          <p:nvPr/>
        </p:nvGrpSpPr>
        <p:grpSpPr bwMode="auto">
          <a:xfrm>
            <a:off x="2116138" y="1427163"/>
            <a:ext cx="1344612" cy="1512887"/>
            <a:chOff x="188" y="1425"/>
            <a:chExt cx="847" cy="953"/>
          </a:xfrm>
        </p:grpSpPr>
        <p:sp>
          <p:nvSpPr>
            <p:cNvPr id="111665" name="Rectangle 6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6"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7" name="Text Box 64"/>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8" name="Line 6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6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0" name="Line 6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1" name="Line 6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1" name="Group 69"/>
          <p:cNvGrpSpPr>
            <a:grpSpLocks/>
          </p:cNvGrpSpPr>
          <p:nvPr/>
        </p:nvGrpSpPr>
        <p:grpSpPr bwMode="auto">
          <a:xfrm>
            <a:off x="2038350" y="3154363"/>
            <a:ext cx="1344613" cy="1512887"/>
            <a:chOff x="188" y="1425"/>
            <a:chExt cx="847" cy="953"/>
          </a:xfrm>
        </p:grpSpPr>
        <p:sp>
          <p:nvSpPr>
            <p:cNvPr id="111658" name="Rectangle 7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9"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0" name="Text Box 7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1" name="Line 7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7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7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7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2" name="Group 77"/>
          <p:cNvGrpSpPr>
            <a:grpSpLocks/>
          </p:cNvGrpSpPr>
          <p:nvPr/>
        </p:nvGrpSpPr>
        <p:grpSpPr bwMode="auto">
          <a:xfrm>
            <a:off x="4456113" y="4418013"/>
            <a:ext cx="1344612" cy="1512887"/>
            <a:chOff x="188" y="1425"/>
            <a:chExt cx="847" cy="953"/>
          </a:xfrm>
        </p:grpSpPr>
        <p:sp>
          <p:nvSpPr>
            <p:cNvPr id="111651" name="Rectangle 7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2"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3" name="Text Box 8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54" name="Line 8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8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8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8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3" name="Group 85"/>
          <p:cNvGrpSpPr>
            <a:grpSpLocks/>
          </p:cNvGrpSpPr>
          <p:nvPr/>
        </p:nvGrpSpPr>
        <p:grpSpPr bwMode="auto">
          <a:xfrm>
            <a:off x="6238875" y="4411663"/>
            <a:ext cx="1344613" cy="1512887"/>
            <a:chOff x="188" y="1425"/>
            <a:chExt cx="847" cy="953"/>
          </a:xfrm>
        </p:grpSpPr>
        <p:sp>
          <p:nvSpPr>
            <p:cNvPr id="111644" name="Rectangle 8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5"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6" name="Text Box 8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7" name="Line 8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9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9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9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4" name="Group 93"/>
          <p:cNvGrpSpPr>
            <a:grpSpLocks/>
          </p:cNvGrpSpPr>
          <p:nvPr/>
        </p:nvGrpSpPr>
        <p:grpSpPr bwMode="auto">
          <a:xfrm>
            <a:off x="5287963" y="2884488"/>
            <a:ext cx="1320800" cy="963612"/>
            <a:chOff x="4369" y="791"/>
            <a:chExt cx="832" cy="607"/>
          </a:xfrm>
        </p:grpSpPr>
        <p:sp>
          <p:nvSpPr>
            <p:cNvPr id="111639" name="Rectangle 94"/>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0"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1" name="Text Box 96"/>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2" name="Line 97"/>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98"/>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1075" name="Line 99"/>
          <p:cNvSpPr>
            <a:spLocks noChangeShapeType="1"/>
          </p:cNvSpPr>
          <p:nvPr/>
        </p:nvSpPr>
        <p:spPr bwMode="auto">
          <a:xfrm>
            <a:off x="2940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76" name="Line 100"/>
          <p:cNvSpPr>
            <a:spLocks noChangeShapeType="1"/>
          </p:cNvSpPr>
          <p:nvPr/>
        </p:nvSpPr>
        <p:spPr bwMode="auto">
          <a:xfrm>
            <a:off x="6165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7" name="Line 101"/>
          <p:cNvSpPr>
            <a:spLocks noChangeShapeType="1"/>
          </p:cNvSpPr>
          <p:nvPr/>
        </p:nvSpPr>
        <p:spPr bwMode="auto">
          <a:xfrm flipV="1">
            <a:off x="5549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8" name="Line 102"/>
          <p:cNvSpPr>
            <a:spLocks noChangeShapeType="1"/>
          </p:cNvSpPr>
          <p:nvPr/>
        </p:nvSpPr>
        <p:spPr bwMode="auto">
          <a:xfrm>
            <a:off x="5543550" y="3035300"/>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9" name="Line 103"/>
          <p:cNvSpPr>
            <a:spLocks noChangeShapeType="1"/>
          </p:cNvSpPr>
          <p:nvPr/>
        </p:nvSpPr>
        <p:spPr bwMode="auto">
          <a:xfrm>
            <a:off x="6165850" y="5765800"/>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0" name="Line 104"/>
          <p:cNvSpPr>
            <a:spLocks noChangeShapeType="1"/>
          </p:cNvSpPr>
          <p:nvPr/>
        </p:nvSpPr>
        <p:spPr bwMode="auto">
          <a:xfrm flipV="1">
            <a:off x="6953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81" name="Line 105"/>
          <p:cNvSpPr>
            <a:spLocks noChangeShapeType="1"/>
          </p:cNvSpPr>
          <p:nvPr/>
        </p:nvSpPr>
        <p:spPr bwMode="auto">
          <a:xfrm flipV="1">
            <a:off x="2971800" y="2682875"/>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2" name="Line 106"/>
          <p:cNvSpPr>
            <a:spLocks noChangeShapeType="1"/>
          </p:cNvSpPr>
          <p:nvPr/>
        </p:nvSpPr>
        <p:spPr bwMode="auto">
          <a:xfrm>
            <a:off x="4346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7"/>
          <p:cNvGrpSpPr>
            <a:grpSpLocks/>
          </p:cNvGrpSpPr>
          <p:nvPr/>
        </p:nvGrpSpPr>
        <p:grpSpPr bwMode="auto">
          <a:xfrm>
            <a:off x="6661150" y="4178300"/>
            <a:ext cx="704850" cy="382588"/>
            <a:chOff x="4712" y="2088"/>
            <a:chExt cx="444" cy="241"/>
          </a:xfrm>
        </p:grpSpPr>
        <p:sp>
          <p:nvSpPr>
            <p:cNvPr id="111637"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8" name="Text Box 109"/>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8" name="Group 110"/>
          <p:cNvGrpSpPr>
            <a:grpSpLocks/>
          </p:cNvGrpSpPr>
          <p:nvPr/>
        </p:nvGrpSpPr>
        <p:grpSpPr bwMode="auto">
          <a:xfrm>
            <a:off x="2609850" y="1257300"/>
            <a:ext cx="704850" cy="382588"/>
            <a:chOff x="4712" y="2088"/>
            <a:chExt cx="444" cy="241"/>
          </a:xfrm>
        </p:grpSpPr>
        <p:sp>
          <p:nvSpPr>
            <p:cNvPr id="111635"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6" name="Text Box 112"/>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nodeType="afterGroup">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751AEAF-EE3D-2042-A9B4-4359B29F9A20}" type="slidenum">
              <a:rPr lang="en-US" altLang="x-none" sz="1200">
                <a:latin typeface="Tahoma" charset="0"/>
              </a:rPr>
              <a:pPr>
                <a:spcBef>
                  <a:spcPct val="0"/>
                </a:spcBef>
                <a:buClrTx/>
                <a:buSzTx/>
                <a:buFontTx/>
                <a:buNone/>
              </a:pPr>
              <a:t>69</a:t>
            </a:fld>
            <a:endParaRPr lang="en-US" altLang="x-none" sz="1200">
              <a:latin typeface="Tahoma" charset="0"/>
            </a:endParaRPr>
          </a:p>
        </p:txBody>
      </p:sp>
      <p:sp>
        <p:nvSpPr>
          <p:cNvPr id="113666" name="Rectangle 4"/>
          <p:cNvSpPr>
            <a:spLocks noChangeArrowheads="1"/>
          </p:cNvSpPr>
          <p:nvPr/>
        </p:nvSpPr>
        <p:spPr bwMode="auto">
          <a:xfrm>
            <a:off x="546100"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600" u="sng">
                <a:solidFill>
                  <a:schemeClr val="accent2"/>
                </a:solidFill>
              </a:rPr>
              <a:t>Protocol Layering and Meta Data</a:t>
            </a:r>
            <a:endParaRPr lang="en-US" altLang="x-none" sz="4000" u="sng">
              <a:solidFill>
                <a:schemeClr val="accent2"/>
              </a:solidFill>
            </a:endParaRPr>
          </a:p>
        </p:txBody>
      </p:sp>
      <p:sp>
        <p:nvSpPr>
          <p:cNvPr id="113667" name="Rectangle 5"/>
          <p:cNvSpPr>
            <a:spLocks noChangeArrowheads="1"/>
          </p:cNvSpPr>
          <p:nvPr/>
        </p:nvSpPr>
        <p:spPr bwMode="auto">
          <a:xfrm>
            <a:off x="533400" y="1371600"/>
            <a:ext cx="8458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t>Each layer takes data from above</a:t>
            </a:r>
          </a:p>
          <a:p>
            <a:pPr>
              <a:buFont typeface="Wingdings" pitchFamily="2" charset="2"/>
              <a:buChar char="q"/>
            </a:pPr>
            <a:r>
              <a:rPr lang="en-US" altLang="x-none" sz="2400" dirty="0"/>
              <a:t>adds header (meta) information to its peer to</a:t>
            </a:r>
            <a:br>
              <a:rPr lang="en-US" altLang="x-none" sz="2400" dirty="0"/>
            </a:br>
            <a:r>
              <a:rPr lang="en-US" altLang="x-none" sz="2400" dirty="0"/>
              <a:t>create new data unit</a:t>
            </a:r>
          </a:p>
          <a:p>
            <a:pPr>
              <a:buFont typeface="Wingdings" pitchFamily="2" charset="2"/>
              <a:buChar char="q"/>
            </a:pPr>
            <a:r>
              <a:rPr lang="en-US" altLang="x-none" sz="2400" dirty="0"/>
              <a:t>passes new data unit to layer below</a:t>
            </a:r>
          </a:p>
        </p:txBody>
      </p:sp>
      <p:graphicFrame>
        <p:nvGraphicFramePr>
          <p:cNvPr id="113668" name="Object 91"/>
          <p:cNvGraphicFramePr>
            <a:graphicFrameLocks noChangeAspect="1"/>
          </p:cNvGraphicFramePr>
          <p:nvPr/>
        </p:nvGraphicFramePr>
        <p:xfrm>
          <a:off x="1524000" y="3008313"/>
          <a:ext cx="6096000" cy="3773487"/>
        </p:xfrm>
        <a:graphic>
          <a:graphicData uri="http://schemas.openxmlformats.org/presentationml/2006/ole">
            <mc:AlternateContent xmlns:mc="http://schemas.openxmlformats.org/markup-compatibility/2006">
              <mc:Choice xmlns:v="urn:schemas-microsoft-com:vml" Requires="v">
                <p:oleObj spid="_x0000_s113709" name="Photo Editor Photo" r:id="rId4" imgW="14394284" imgH="8907118" progId="MSPhotoEd.3">
                  <p:embed/>
                </p:oleObj>
              </mc:Choice>
              <mc:Fallback>
                <p:oleObj name="Photo Editor Photo" r:id="rId4" imgW="14394284" imgH="8907118" progId="MSPhotoEd.3">
                  <p:embed/>
                  <p:pic>
                    <p:nvPicPr>
                      <p:cNvPr id="0" name="Object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008313"/>
                        <a:ext cx="6096000" cy="377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zh-CN" dirty="0">
                <a:ea typeface="ＭＳ Ｐゴシック" charset="-128"/>
              </a:rPr>
              <a:t>Challenges</a:t>
            </a:r>
            <a:r>
              <a:rPr lang="zh-CN" altLang="en-US" dirty="0">
                <a:ea typeface="ＭＳ Ｐゴシック" charset="-128"/>
              </a:rPr>
              <a:t> </a:t>
            </a:r>
            <a:r>
              <a:rPr lang="en-US" altLang="zh-CN" dirty="0">
                <a:ea typeface="ＭＳ Ｐゴシック" charset="-128"/>
              </a:rPr>
              <a:t>–</a:t>
            </a:r>
            <a:r>
              <a:rPr lang="zh-CN" altLang="en-US" dirty="0">
                <a:ea typeface="ＭＳ Ｐゴシック" charset="-128"/>
              </a:rPr>
              <a:t> </a:t>
            </a:r>
            <a:br>
              <a:rPr lang="en-US" altLang="zh-CN" dirty="0">
                <a:ea typeface="ＭＳ Ｐゴシック" charset="-128"/>
              </a:rPr>
            </a:br>
            <a:r>
              <a:rPr lang="en-US" altLang="x-none" dirty="0">
                <a:ea typeface="ＭＳ Ｐゴシック" charset="-128"/>
              </a:rPr>
              <a:t>Distributed vs Centralized</a:t>
            </a:r>
          </a:p>
        </p:txBody>
      </p:sp>
      <p:sp>
        <p:nvSpPr>
          <p:cNvPr id="150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Times New Roman" charset="0"/>
                <a:ea typeface="ＭＳ Ｐゴシック" charset="-128"/>
              </a:defRPr>
            </a:lvl1pPr>
            <a:lvl2pPr marL="741613" indent="-285236">
              <a:defRPr sz="499">
                <a:solidFill>
                  <a:schemeClr val="tx1"/>
                </a:solidFill>
                <a:latin typeface="Times New Roman" charset="0"/>
                <a:ea typeface="ＭＳ Ｐゴシック" charset="-128"/>
              </a:defRPr>
            </a:lvl2pPr>
            <a:lvl3pPr marL="1140943" indent="-228189">
              <a:defRPr sz="499">
                <a:solidFill>
                  <a:schemeClr val="tx1"/>
                </a:solidFill>
                <a:latin typeface="Times New Roman" charset="0"/>
                <a:ea typeface="ＭＳ Ｐゴシック" charset="-128"/>
              </a:defRPr>
            </a:lvl3pPr>
            <a:lvl4pPr marL="1597320" indent="-228189">
              <a:defRPr sz="499">
                <a:solidFill>
                  <a:schemeClr val="tx1"/>
                </a:solidFill>
                <a:latin typeface="Times New Roman" charset="0"/>
                <a:ea typeface="ＭＳ Ｐゴシック" charset="-128"/>
              </a:defRPr>
            </a:lvl4pPr>
            <a:lvl5pPr marL="2053697" indent="-228189">
              <a:defRPr sz="499">
                <a:solidFill>
                  <a:schemeClr val="tx1"/>
                </a:solidFill>
                <a:latin typeface="Times New Roman" charset="0"/>
                <a:ea typeface="ＭＳ Ｐゴシック" charset="-128"/>
              </a:defRPr>
            </a:lvl5pPr>
            <a:lvl6pPr marL="2510074" indent="-228189" algn="ctr" eaLnBrk="0" fontAlgn="base" hangingPunct="0">
              <a:spcBef>
                <a:spcPct val="0"/>
              </a:spcBef>
              <a:spcAft>
                <a:spcPct val="0"/>
              </a:spcAft>
              <a:defRPr sz="499">
                <a:solidFill>
                  <a:schemeClr val="tx1"/>
                </a:solidFill>
                <a:latin typeface="Times New Roman" charset="0"/>
                <a:ea typeface="ＭＳ Ｐゴシック" charset="-128"/>
              </a:defRPr>
            </a:lvl6pPr>
            <a:lvl7pPr marL="2966451" indent="-228189" algn="ctr" eaLnBrk="0" fontAlgn="base" hangingPunct="0">
              <a:spcBef>
                <a:spcPct val="0"/>
              </a:spcBef>
              <a:spcAft>
                <a:spcPct val="0"/>
              </a:spcAft>
              <a:defRPr sz="499">
                <a:solidFill>
                  <a:schemeClr val="tx1"/>
                </a:solidFill>
                <a:latin typeface="Times New Roman" charset="0"/>
                <a:ea typeface="ＭＳ Ｐゴシック" charset="-128"/>
              </a:defRPr>
            </a:lvl7pPr>
            <a:lvl8pPr marL="3422828" indent="-228189" algn="ctr" eaLnBrk="0" fontAlgn="base" hangingPunct="0">
              <a:spcBef>
                <a:spcPct val="0"/>
              </a:spcBef>
              <a:spcAft>
                <a:spcPct val="0"/>
              </a:spcAft>
              <a:defRPr sz="499">
                <a:solidFill>
                  <a:schemeClr val="tx1"/>
                </a:solidFill>
                <a:latin typeface="Times New Roman" charset="0"/>
                <a:ea typeface="ＭＳ Ｐゴシック" charset="-128"/>
              </a:defRPr>
            </a:lvl8pPr>
            <a:lvl9pPr marL="3879205" indent="-228189" algn="ctr" eaLnBrk="0" fontAlgn="base" hangingPunct="0">
              <a:spcBef>
                <a:spcPct val="0"/>
              </a:spcBef>
              <a:spcAft>
                <a:spcPct val="0"/>
              </a:spcAft>
              <a:defRPr sz="499">
                <a:solidFill>
                  <a:schemeClr val="tx1"/>
                </a:solidFill>
                <a:latin typeface="Times New Roman" charset="0"/>
                <a:ea typeface="ＭＳ Ｐゴシック" charset="-128"/>
              </a:defRPr>
            </a:lvl9pPr>
          </a:lstStyle>
          <a:p>
            <a:fld id="{949487F3-32DB-A342-8689-01DF82E49046}" type="slidenum">
              <a:rPr lang="en-US" altLang="x-none" sz="1198">
                <a:latin typeface="Tahoma" charset="0"/>
              </a:rPr>
              <a:pPr/>
              <a:t>7</a:t>
            </a:fld>
            <a:endParaRPr lang="en-US" altLang="x-none" sz="1198">
              <a:latin typeface="Tahoma" charset="0"/>
            </a:endParaRPr>
          </a:p>
        </p:txBody>
      </p:sp>
      <p:sp>
        <p:nvSpPr>
          <p:cNvPr id="150531" name="Content Placeholder 2"/>
          <p:cNvSpPr>
            <a:spLocks noGrp="1"/>
          </p:cNvSpPr>
          <p:nvPr>
            <p:ph idx="1"/>
          </p:nvPr>
        </p:nvSpPr>
        <p:spPr/>
        <p:txBody>
          <a:bodyPr/>
          <a:lstStyle/>
          <a:p>
            <a:pPr>
              <a:buFont typeface="Wingdings" pitchFamily="2" charset="2"/>
              <a:buChar char="q"/>
            </a:pPr>
            <a:r>
              <a:rPr lang="en-US" altLang="ja-JP" sz="2396" dirty="0">
                <a:ea typeface="ＭＳ Ｐゴシック" charset="-128"/>
              </a:rPr>
              <a:t>Distributed computing is hard, e.g.,</a:t>
            </a:r>
          </a:p>
          <a:p>
            <a:pPr lvl="1">
              <a:buFont typeface="Courier New" panose="02070309020205020404" pitchFamily="49" charset="0"/>
              <a:buChar char="o"/>
            </a:pPr>
            <a:r>
              <a:rPr lang="en-US" altLang="ja-JP" sz="1996" dirty="0">
                <a:ea typeface="ＭＳ Ｐゴシック" charset="-128"/>
              </a:rPr>
              <a:t>FLP Impossibility Theorem</a:t>
            </a:r>
          </a:p>
          <a:p>
            <a:pPr lvl="1">
              <a:buFont typeface="Courier New" panose="02070309020205020404" pitchFamily="49" charset="0"/>
              <a:buChar char="o"/>
            </a:pPr>
            <a:r>
              <a:rPr lang="en-US" altLang="ja-JP" sz="1996" dirty="0">
                <a:ea typeface="ＭＳ Ｐゴシック" charset="-128"/>
              </a:rPr>
              <a:t>Arrow’s Impossibility Theorem</a:t>
            </a:r>
          </a:p>
          <a:p>
            <a:pPr lvl="1"/>
            <a:endParaRPr lang="en-US" altLang="ja-JP" sz="1996" dirty="0">
              <a:ea typeface="ＭＳ Ｐゴシック" charset="-128"/>
            </a:endParaRPr>
          </a:p>
          <a:p>
            <a:pPr>
              <a:buFont typeface="Wingdings" pitchFamily="2" charset="2"/>
              <a:buChar char="q"/>
            </a:pPr>
            <a:r>
              <a:rPr lang="en-US" altLang="ja-JP" sz="2396" dirty="0">
                <a:ea typeface="ＭＳ Ｐゴシック" charset="-128"/>
              </a:rPr>
              <a:t>Achieved good design for only few specific tasks (e.g., state distribution, leader election). Hence, a trend in networking is Software Defined Networking, which is a way of moving away from generic distributed computing, by focusing on utilizing the few well-understood primitives, in particular logically centralized state.</a:t>
            </a:r>
          </a:p>
        </p:txBody>
      </p:sp>
      <p:pic>
        <p:nvPicPr>
          <p:cNvPr id="150532"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50433" y="-4754"/>
            <a:ext cx="2167686" cy="145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7383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52400"/>
            <a:ext cx="7772400" cy="1143000"/>
          </a:xfrm>
        </p:spPr>
        <p:txBody>
          <a:bodyPr/>
          <a:lstStyle/>
          <a:p>
            <a:r>
              <a:rPr lang="en-US" dirty="0"/>
              <a:t>Packet as a Stack in a Layered Architecture</a:t>
            </a:r>
          </a:p>
        </p:txBody>
      </p:sp>
      <p:sp>
        <p:nvSpPr>
          <p:cNvPr id="2" name="Slide Number Placeholder 1"/>
          <p:cNvSpPr>
            <a:spLocks noGrp="1"/>
          </p:cNvSpPr>
          <p:nvPr>
            <p:ph type="sldNum" sz="quarter" idx="12"/>
          </p:nvPr>
        </p:nvSpPr>
        <p:spPr/>
        <p:txBody>
          <a:bodyPr/>
          <a:lstStyle/>
          <a:p>
            <a:pPr>
              <a:defRPr/>
            </a:pPr>
            <a:fld id="{3AE42049-0041-694B-AAE7-BBF2FB23E03E}" type="slidenum">
              <a:rPr lang="en-US" altLang="x-none" smtClean="0"/>
              <a:pPr>
                <a:defRPr/>
              </a:pPr>
              <a:t>70</a:t>
            </a:fld>
            <a:endParaRPr lang="en-US" altLang="x-none"/>
          </a:p>
        </p:txBody>
      </p:sp>
      <p:sp>
        <p:nvSpPr>
          <p:cNvPr id="5"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6"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7"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11"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13"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4"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15"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17"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8"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19"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0"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1"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2"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3"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4"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25"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6"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7"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8"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9"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0"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31"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2"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33" name="AutoShape 32"/>
          <p:cNvCxnSpPr>
            <a:cxnSpLocks noChangeShapeType="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4" name="AutoShape 33"/>
          <p:cNvCxnSpPr>
            <a:cxnSpLocks noChangeShapeType="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5" name="AutoShape 34"/>
          <p:cNvCxnSpPr>
            <a:cxnSpLocks noChangeShapeType="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35"/>
          <p:cNvCxnSpPr>
            <a:cxnSpLocks noChangeShapeType="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36"/>
          <p:cNvCxnSpPr>
            <a:cxnSpLocks noChangeShapeType="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37"/>
          <p:cNvCxnSpPr>
            <a:cxnSpLocks noChangeShapeType="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40" name="AutoShape 39"/>
          <p:cNvCxnSpPr>
            <a:cxnSpLocks noChangeShapeType="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63504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C0BDE2-DC01-8C44-8F16-7164EBEB54F4}" type="slidenum">
              <a:rPr lang="en-US" altLang="x-none" sz="1200">
                <a:latin typeface="Tahoma" charset="0"/>
              </a:rPr>
              <a:pPr>
                <a:spcBef>
                  <a:spcPct val="0"/>
                </a:spcBef>
                <a:buClrTx/>
                <a:buSzTx/>
                <a:buFontTx/>
                <a:buNone/>
              </a:pPr>
              <a:t>71</a:t>
            </a:fld>
            <a:endParaRPr lang="en-US" altLang="x-none" sz="1200">
              <a:latin typeface="Tahoma" charset="0"/>
            </a:endParaRPr>
          </a:p>
        </p:txBody>
      </p:sp>
      <p:sp>
        <p:nvSpPr>
          <p:cNvPr id="115714" name="Rectangle 7"/>
          <p:cNvSpPr>
            <a:spLocks noChangeArrowheads="1"/>
          </p:cNvSpPr>
          <p:nvPr/>
        </p:nvSpPr>
        <p:spPr bwMode="auto">
          <a:xfrm>
            <a:off x="304800" y="2438400"/>
            <a:ext cx="8305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buFont typeface="ZapfDingbats" charset="0"/>
              <a:buNone/>
            </a:pPr>
            <a:r>
              <a:rPr lang="en-US" altLang="x-none" sz="4000"/>
              <a:t>Key design issue: </a:t>
            </a:r>
          </a:p>
          <a:p>
            <a:pPr algn="ctr">
              <a:buFont typeface="ZapfDingbats" charset="0"/>
              <a:buNone/>
            </a:pPr>
            <a:r>
              <a:rPr lang="en-US" altLang="x-none" sz="4000">
                <a:solidFill>
                  <a:schemeClr val="accent2"/>
                </a:solidFill>
              </a:rPr>
              <a:t>How do you </a:t>
            </a:r>
            <a:r>
              <a:rPr lang="en-US" altLang="x-none" sz="4400" i="1">
                <a:solidFill>
                  <a:schemeClr val="accent2"/>
                </a:solidFill>
              </a:rPr>
              <a:t>divide</a:t>
            </a:r>
            <a:r>
              <a:rPr lang="en-US" altLang="x-none" sz="4000">
                <a:solidFill>
                  <a:schemeClr val="accent2"/>
                </a:solidFill>
              </a:rPr>
              <a:t> functionalit</a:t>
            </a:r>
            <a:r>
              <a:rPr lang="en-US" altLang="zh-CN" sz="4000">
                <a:solidFill>
                  <a:schemeClr val="accent2"/>
                </a:solidFill>
                <a:ea typeface="宋体" charset="-122"/>
              </a:rPr>
              <a:t>ies</a:t>
            </a:r>
            <a:r>
              <a:rPr lang="en-US" altLang="x-none" sz="4000">
                <a:solidFill>
                  <a:schemeClr val="accent2"/>
                </a:solidFill>
                <a:ea typeface="宋体" charset="-122"/>
              </a:rPr>
              <a:t> among the layers?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6EA141E-4664-CD4D-9BA1-E47EA4676C63}" type="slidenum">
              <a:rPr lang="en-US" altLang="x-none" sz="1200">
                <a:latin typeface="Tahoma" charset="0"/>
              </a:rPr>
              <a:pPr>
                <a:spcBef>
                  <a:spcPct val="0"/>
                </a:spcBef>
                <a:buClrTx/>
                <a:buSzTx/>
                <a:buFontTx/>
                <a:buNone/>
              </a:pPr>
              <a:t>72</a:t>
            </a:fld>
            <a:endParaRPr lang="en-US" altLang="x-none" sz="1200">
              <a:latin typeface="Tahoma" charset="0"/>
            </a:endParaRPr>
          </a:p>
        </p:txBody>
      </p:sp>
      <p:sp>
        <p:nvSpPr>
          <p:cNvPr id="117762"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117763"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x-none"/>
              <a:t>Review</a:t>
            </a:r>
          </a:p>
          <a:p>
            <a:pPr>
              <a:buClr>
                <a:srgbClr val="0033CC"/>
              </a:buClr>
              <a:buFont typeface="Wingdings" charset="2"/>
              <a:buChar char="q"/>
            </a:pPr>
            <a:r>
              <a:rPr lang="en-US" altLang="x-none"/>
              <a:t>A taxonomy of communication networks</a:t>
            </a:r>
          </a:p>
          <a:p>
            <a:pPr>
              <a:buClr>
                <a:srgbClr val="0033CC"/>
              </a:buClr>
              <a:buFont typeface="Wingdings" charset="2"/>
              <a:buChar char="q"/>
            </a:pPr>
            <a:r>
              <a:rPr lang="en-US" altLang="x-none"/>
              <a:t>Layered network architecture</a:t>
            </a:r>
          </a:p>
          <a:p>
            <a:pPr lvl="1">
              <a:buSzPct val="85000"/>
              <a:buFont typeface="Wingdings" charset="2"/>
              <a:buChar char="q"/>
            </a:pPr>
            <a:r>
              <a:rPr lang="en-US" altLang="x-none" sz="2800"/>
              <a:t>what is layering?</a:t>
            </a:r>
          </a:p>
          <a:p>
            <a:pPr lvl="1">
              <a:buSzPct val="85000"/>
              <a:buFont typeface="Wingdings" charset="2"/>
              <a:buChar char="q"/>
            </a:pPr>
            <a:r>
              <a:rPr lang="en-US" altLang="x-none" sz="2800"/>
              <a:t>why layering?</a:t>
            </a:r>
          </a:p>
          <a:p>
            <a:pPr lvl="1">
              <a:buClr>
                <a:srgbClr val="C00000"/>
              </a:buClr>
              <a:buSzPct val="85000"/>
              <a:buFont typeface="Wingdings" charset="2"/>
              <a:buChar char="Ø"/>
            </a:pPr>
            <a:r>
              <a:rPr lang="en-US" altLang="x-none" sz="2800" i="1">
                <a:solidFill>
                  <a:srgbClr val="C00000"/>
                </a:solidFill>
              </a:rPr>
              <a:t>how to determine the layers?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56DFFE3-1455-3C45-94C6-402DEC86D622}" type="slidenum">
              <a:rPr lang="en-US" altLang="x-none" sz="1200">
                <a:latin typeface="Tahoma" charset="0"/>
              </a:rPr>
              <a:pPr>
                <a:spcBef>
                  <a:spcPct val="0"/>
                </a:spcBef>
                <a:buClrTx/>
                <a:buSzTx/>
                <a:buFontTx/>
                <a:buNone/>
              </a:pPr>
              <a:t>73</a:t>
            </a:fld>
            <a:endParaRPr lang="en-US" altLang="x-none" sz="1200">
              <a:latin typeface="Tahoma" charset="0"/>
            </a:endParaRPr>
          </a:p>
        </p:txBody>
      </p:sp>
      <p:sp>
        <p:nvSpPr>
          <p:cNvPr id="119810" name="Rectangle 4"/>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The End-to-End Arguments</a:t>
            </a:r>
          </a:p>
        </p:txBody>
      </p:sp>
      <p:sp>
        <p:nvSpPr>
          <p:cNvPr id="119811" name="Rectangle 5"/>
          <p:cNvSpPr>
            <a:spLocks noChangeArrowheads="1"/>
          </p:cNvSpPr>
          <p:nvPr/>
        </p:nvSpPr>
        <p:spPr bwMode="auto">
          <a:xfrm>
            <a:off x="6858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i="1"/>
              <a:t>The function in question can completely and correctly be implemented only with the knowledge and help of the application standing at the endpoints of the communication systems. Therefore, providing that questioned function as a feature of the communications systems itself is not possible.</a:t>
            </a:r>
          </a:p>
          <a:p>
            <a:pPr>
              <a:buFont typeface="ZapfDingbats" charset="0"/>
              <a:buNone/>
            </a:pPr>
            <a:r>
              <a:rPr lang="en-US" altLang="x-none"/>
              <a:t>                       </a:t>
            </a:r>
            <a:r>
              <a:rPr lang="en-US" altLang="x-none" sz="1800"/>
              <a:t>J. Saltzer, D. Reed, and D. Clark, 1984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BD94E3F-7730-F145-A8AB-ED923AAF88E3}" type="slidenum">
              <a:rPr lang="en-US" altLang="x-none" sz="1200">
                <a:latin typeface="Tahoma" charset="0"/>
              </a:rPr>
              <a:pPr>
                <a:spcBef>
                  <a:spcPct val="0"/>
                </a:spcBef>
                <a:buClrTx/>
                <a:buSzTx/>
                <a:buFontTx/>
                <a:buNone/>
              </a:pPr>
              <a:t>74</a:t>
            </a:fld>
            <a:endParaRPr lang="en-US" altLang="x-none" sz="1200">
              <a:latin typeface="Tahoma" charset="0"/>
            </a:endParaRPr>
          </a:p>
        </p:txBody>
      </p:sp>
      <p:sp>
        <p:nvSpPr>
          <p:cNvPr id="121858" name="Rectangle 2"/>
          <p:cNvSpPr>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What does the End-to-End Arguments Mean?</a:t>
            </a:r>
          </a:p>
        </p:txBody>
      </p:sp>
      <p:sp>
        <p:nvSpPr>
          <p:cNvPr id="121859" name="Rectangle 3"/>
          <p:cNvSpPr>
            <a:spLocks noChangeArrowheads="1"/>
          </p:cNvSpPr>
          <p:nvPr/>
        </p:nvSpPr>
        <p:spPr bwMode="auto">
          <a:xfrm>
            <a:off x="685800" y="1447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The application knows the requirements best, place functionalit</a:t>
            </a:r>
            <a:r>
              <a:rPr lang="en-US" altLang="zh-CN" dirty="0">
                <a:ea typeface="宋体" charset="-122"/>
              </a:rPr>
              <a:t>ies</a:t>
            </a:r>
            <a:r>
              <a:rPr lang="en-US" altLang="x-none" dirty="0">
                <a:ea typeface="宋体" charset="-122"/>
              </a:rPr>
              <a:t> as high in the layer as possible</a:t>
            </a:r>
          </a:p>
          <a:p>
            <a:pPr>
              <a:buFont typeface="Wingdings" pitchFamily="2" charset="2"/>
              <a:buChar char="q"/>
            </a:pPr>
            <a:endParaRPr lang="en-US" altLang="zh-CN" dirty="0">
              <a:ea typeface="宋体" charset="-122"/>
            </a:endParaRPr>
          </a:p>
          <a:p>
            <a:pPr>
              <a:buFont typeface="Wingdings" pitchFamily="2" charset="2"/>
              <a:buChar char="q"/>
            </a:pPr>
            <a:r>
              <a:rPr lang="en-US" altLang="x-none" dirty="0">
                <a:ea typeface="宋体" charset="-122"/>
              </a:rPr>
              <a:t>Think twice before implementing a functionality at a lower layer, even when you believe it will be useful to an application</a:t>
            </a:r>
            <a:endParaRPr lang="en-US" altLang="zh-CN" dirty="0">
              <a:ea typeface="宋体"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A6F9533-2C08-4C41-8406-B93C6552289C}" type="slidenum">
              <a:rPr lang="en-US" altLang="x-none" sz="1200">
                <a:latin typeface="Tahoma" charset="0"/>
              </a:rPr>
              <a:pPr>
                <a:spcBef>
                  <a:spcPct val="0"/>
                </a:spcBef>
                <a:buClrTx/>
                <a:buSzTx/>
                <a:buFontTx/>
                <a:buNone/>
              </a:pPr>
              <a:t>75</a:t>
            </a:fld>
            <a:endParaRPr lang="en-US" altLang="x-none" sz="1200">
              <a:latin typeface="Tahoma" charset="0"/>
            </a:endParaRPr>
          </a:p>
        </p:txBody>
      </p:sp>
      <p:sp>
        <p:nvSpPr>
          <p:cNvPr id="123906" name="Oval 4"/>
          <p:cNvSpPr>
            <a:spLocks noChangeArrowheads="1"/>
          </p:cNvSpPr>
          <p:nvPr/>
        </p:nvSpPr>
        <p:spPr bwMode="auto">
          <a:xfrm>
            <a:off x="16764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07" name="Rectangle 5"/>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Example: </a:t>
            </a:r>
            <a:r>
              <a:rPr lang="en-US" altLang="zh-CN" sz="3200" u="sng">
                <a:solidFill>
                  <a:schemeClr val="accent2"/>
                </a:solidFill>
                <a:ea typeface="宋体" charset="-122"/>
              </a:rPr>
              <a:t>Where to Provide </a:t>
            </a:r>
            <a:r>
              <a:rPr lang="en-US" altLang="x-none" sz="3200" u="sng">
                <a:solidFill>
                  <a:schemeClr val="accent2"/>
                </a:solidFill>
                <a:ea typeface="宋体" charset="-122"/>
              </a:rPr>
              <a:t>Reliability</a:t>
            </a:r>
            <a:r>
              <a:rPr lang="en-US" altLang="zh-CN" sz="3200" u="sng">
                <a:solidFill>
                  <a:schemeClr val="accent2"/>
                </a:solidFill>
                <a:ea typeface="宋体" charset="-122"/>
              </a:rPr>
              <a:t> ?</a:t>
            </a:r>
            <a:endParaRPr lang="en-US" altLang="x-none" sz="3200" u="sng">
              <a:solidFill>
                <a:schemeClr val="accent2"/>
              </a:solidFill>
              <a:ea typeface="宋体" charset="-122"/>
            </a:endParaRPr>
          </a:p>
        </p:txBody>
      </p:sp>
      <p:sp>
        <p:nvSpPr>
          <p:cNvPr id="435206" name="Rectangle 6"/>
          <p:cNvSpPr>
            <a:spLocks noChangeArrowheads="1"/>
          </p:cNvSpPr>
          <p:nvPr/>
        </p:nvSpPr>
        <p:spPr bwMode="auto">
          <a:xfrm>
            <a:off x="609600" y="41148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Solution 1: the network (lower layer L1) provides reliability, i.e., each hop provides reliability</a:t>
            </a:r>
          </a:p>
          <a:p>
            <a:pPr>
              <a:buFont typeface="Wingdings" pitchFamily="2" charset="2"/>
              <a:buChar char="q"/>
            </a:pPr>
            <a:r>
              <a:rPr lang="en-US" altLang="x-none" dirty="0"/>
              <a:t>Solution 2: the end host (higher layer L2) provides reliability, i.e., end-to-end check and retry</a:t>
            </a:r>
          </a:p>
        </p:txBody>
      </p:sp>
      <p:sp>
        <p:nvSpPr>
          <p:cNvPr id="123909" name="Oval 7"/>
          <p:cNvSpPr>
            <a:spLocks noChangeArrowheads="1"/>
          </p:cNvSpPr>
          <p:nvPr/>
        </p:nvSpPr>
        <p:spPr bwMode="auto">
          <a:xfrm>
            <a:off x="6858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0" name="Rectangle 8"/>
          <p:cNvSpPr>
            <a:spLocks noChangeArrowheads="1"/>
          </p:cNvSpPr>
          <p:nvPr/>
        </p:nvSpPr>
        <p:spPr bwMode="auto">
          <a:xfrm>
            <a:off x="6858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1" name="Oval 9"/>
          <p:cNvSpPr>
            <a:spLocks noChangeArrowheads="1"/>
          </p:cNvSpPr>
          <p:nvPr/>
        </p:nvSpPr>
        <p:spPr bwMode="auto">
          <a:xfrm>
            <a:off x="6858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2" name="Oval 10"/>
          <p:cNvSpPr>
            <a:spLocks noChangeArrowheads="1"/>
          </p:cNvSpPr>
          <p:nvPr/>
        </p:nvSpPr>
        <p:spPr bwMode="auto">
          <a:xfrm>
            <a:off x="77724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3" name="Rectangle 11"/>
          <p:cNvSpPr>
            <a:spLocks noChangeArrowheads="1"/>
          </p:cNvSpPr>
          <p:nvPr/>
        </p:nvSpPr>
        <p:spPr bwMode="auto">
          <a:xfrm>
            <a:off x="77724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4" name="Oval 12"/>
          <p:cNvSpPr>
            <a:spLocks noChangeArrowheads="1"/>
          </p:cNvSpPr>
          <p:nvPr/>
        </p:nvSpPr>
        <p:spPr bwMode="auto">
          <a:xfrm>
            <a:off x="77724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5" name="Rectangle 13"/>
          <p:cNvSpPr>
            <a:spLocks noChangeArrowheads="1"/>
          </p:cNvSpPr>
          <p:nvPr/>
        </p:nvSpPr>
        <p:spPr bwMode="auto">
          <a:xfrm>
            <a:off x="16002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6" name="Oval 14"/>
          <p:cNvSpPr>
            <a:spLocks noChangeArrowheads="1"/>
          </p:cNvSpPr>
          <p:nvPr/>
        </p:nvSpPr>
        <p:spPr bwMode="auto">
          <a:xfrm>
            <a:off x="18288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17" name="Text Box 15"/>
          <p:cNvSpPr txBox="1">
            <a:spLocks noChangeArrowheads="1"/>
          </p:cNvSpPr>
          <p:nvPr/>
        </p:nvSpPr>
        <p:spPr bwMode="auto">
          <a:xfrm>
            <a:off x="1981200" y="2144713"/>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18" name="Oval 16"/>
          <p:cNvSpPr>
            <a:spLocks noChangeArrowheads="1"/>
          </p:cNvSpPr>
          <p:nvPr/>
        </p:nvSpPr>
        <p:spPr bwMode="auto">
          <a:xfrm>
            <a:off x="64008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9" name="Rectangle 17"/>
          <p:cNvSpPr>
            <a:spLocks noChangeArrowheads="1"/>
          </p:cNvSpPr>
          <p:nvPr/>
        </p:nvSpPr>
        <p:spPr bwMode="auto">
          <a:xfrm>
            <a:off x="6324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20" name="Oval 18"/>
          <p:cNvSpPr>
            <a:spLocks noChangeArrowheads="1"/>
          </p:cNvSpPr>
          <p:nvPr/>
        </p:nvSpPr>
        <p:spPr bwMode="auto">
          <a:xfrm>
            <a:off x="64770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21" name="Line 20"/>
          <p:cNvSpPr>
            <a:spLocks noChangeShapeType="1"/>
          </p:cNvSpPr>
          <p:nvPr/>
        </p:nvSpPr>
        <p:spPr bwMode="auto">
          <a:xfrm>
            <a:off x="48006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2" name="Line 21"/>
          <p:cNvSpPr>
            <a:spLocks noChangeShapeType="1"/>
          </p:cNvSpPr>
          <p:nvPr/>
        </p:nvSpPr>
        <p:spPr bwMode="auto">
          <a:xfrm>
            <a:off x="2286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3" name="Line 22"/>
          <p:cNvSpPr>
            <a:spLocks noChangeShapeType="1"/>
          </p:cNvSpPr>
          <p:nvPr/>
        </p:nvSpPr>
        <p:spPr bwMode="auto">
          <a:xfrm>
            <a:off x="6934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24" name="Line 24"/>
          <p:cNvSpPr>
            <a:spLocks noChangeShapeType="1"/>
          </p:cNvSpPr>
          <p:nvPr/>
        </p:nvSpPr>
        <p:spPr bwMode="auto">
          <a:xfrm>
            <a:off x="24384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226" name="Line 26"/>
          <p:cNvSpPr>
            <a:spLocks noChangeShapeType="1"/>
          </p:cNvSpPr>
          <p:nvPr/>
        </p:nvSpPr>
        <p:spPr bwMode="auto">
          <a:xfrm flipV="1">
            <a:off x="67056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6" name="Text Box 28"/>
          <p:cNvSpPr txBox="1">
            <a:spLocks noChangeArrowheads="1"/>
          </p:cNvSpPr>
          <p:nvPr/>
        </p:nvSpPr>
        <p:spPr bwMode="auto">
          <a:xfrm>
            <a:off x="2057400" y="1524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S</a:t>
            </a:r>
            <a:endParaRPr lang="en-US" altLang="x-none" sz="2000" b="1">
              <a:latin typeface="Arial" charset="0"/>
              <a:ea typeface="宋体" charset="-122"/>
            </a:endParaRPr>
          </a:p>
        </p:txBody>
      </p:sp>
      <p:sp>
        <p:nvSpPr>
          <p:cNvPr id="123927" name="Text Box 29"/>
          <p:cNvSpPr txBox="1">
            <a:spLocks noChangeArrowheads="1"/>
          </p:cNvSpPr>
          <p:nvPr/>
        </p:nvSpPr>
        <p:spPr bwMode="auto">
          <a:xfrm>
            <a:off x="6386513" y="15081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R</a:t>
            </a:r>
            <a:endParaRPr lang="en-US" altLang="x-none" sz="2000" b="1">
              <a:latin typeface="Arial" charset="0"/>
              <a:ea typeface="宋体" charset="-122"/>
            </a:endParaRPr>
          </a:p>
        </p:txBody>
      </p:sp>
      <p:sp>
        <p:nvSpPr>
          <p:cNvPr id="435230" name="Freeform 30"/>
          <p:cNvSpPr>
            <a:spLocks/>
          </p:cNvSpPr>
          <p:nvPr/>
        </p:nvSpPr>
        <p:spPr bwMode="auto">
          <a:xfrm>
            <a:off x="25908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9" name="Rectangle 35"/>
          <p:cNvSpPr>
            <a:spLocks noChangeArrowheads="1"/>
          </p:cNvSpPr>
          <p:nvPr/>
        </p:nvSpPr>
        <p:spPr bwMode="auto">
          <a:xfrm>
            <a:off x="4038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30" name="Oval 36"/>
          <p:cNvSpPr>
            <a:spLocks noChangeArrowheads="1"/>
          </p:cNvSpPr>
          <p:nvPr/>
        </p:nvSpPr>
        <p:spPr bwMode="auto">
          <a:xfrm>
            <a:off x="4191000" y="26670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31" name="Text Box 39"/>
          <p:cNvSpPr txBox="1">
            <a:spLocks noChangeArrowheads="1"/>
          </p:cNvSpPr>
          <p:nvPr/>
        </p:nvSpPr>
        <p:spPr bwMode="auto">
          <a:xfrm>
            <a:off x="6681788" y="2133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32" name="Text Box 40"/>
          <p:cNvSpPr txBox="1">
            <a:spLocks noChangeArrowheads="1"/>
          </p:cNvSpPr>
          <p:nvPr/>
        </p:nvSpPr>
        <p:spPr bwMode="auto">
          <a:xfrm>
            <a:off x="4111625" y="152400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A</a:t>
            </a:r>
            <a:endParaRPr lang="en-US" altLang="x-none" sz="2000" b="1">
              <a:latin typeface="Arial" charset="0"/>
              <a:ea typeface="宋体" charset="-122"/>
            </a:endParaRPr>
          </a:p>
        </p:txBody>
      </p:sp>
      <p:sp>
        <p:nvSpPr>
          <p:cNvPr id="123933" name="Line 41"/>
          <p:cNvSpPr>
            <a:spLocks noChangeShapeType="1"/>
          </p:cNvSpPr>
          <p:nvPr/>
        </p:nvSpPr>
        <p:spPr bwMode="auto">
          <a:xfrm>
            <a:off x="19812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4" name="Line 42"/>
          <p:cNvSpPr>
            <a:spLocks noChangeShapeType="1"/>
          </p:cNvSpPr>
          <p:nvPr/>
        </p:nvSpPr>
        <p:spPr bwMode="auto">
          <a:xfrm>
            <a:off x="4267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5" name="Line 43"/>
          <p:cNvSpPr>
            <a:spLocks noChangeShapeType="1"/>
          </p:cNvSpPr>
          <p:nvPr/>
        </p:nvSpPr>
        <p:spPr bwMode="auto">
          <a:xfrm>
            <a:off x="4953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44" name="Freeform 44"/>
          <p:cNvSpPr>
            <a:spLocks/>
          </p:cNvSpPr>
          <p:nvPr/>
        </p:nvSpPr>
        <p:spPr bwMode="auto">
          <a:xfrm>
            <a:off x="51054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435224" grpId="0" animBg="1"/>
      <p:bldP spid="435226" grpId="0" animBg="1"/>
      <p:bldP spid="435230" grpId="0" animBg="1"/>
      <p:bldP spid="43524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2C19361-F5AF-1C45-9C73-DA955DF5537D}" type="slidenum">
              <a:rPr lang="en-US" altLang="x-none" sz="1200">
                <a:latin typeface="Tahoma" charset="0"/>
              </a:rPr>
              <a:pPr>
                <a:spcBef>
                  <a:spcPct val="0"/>
                </a:spcBef>
                <a:buClrTx/>
                <a:buSzTx/>
                <a:buFontTx/>
                <a:buNone/>
              </a:pPr>
              <a:t>76</a:t>
            </a:fld>
            <a:endParaRPr lang="en-US" altLang="x-none" sz="1200">
              <a:latin typeface="Tahoma" charset="0"/>
            </a:endParaRPr>
          </a:p>
        </p:txBody>
      </p:sp>
      <p:sp>
        <p:nvSpPr>
          <p:cNvPr id="125954" name="Rectangle 4"/>
          <p:cNvSpPr>
            <a:spLocks noChangeArrowheads="1"/>
          </p:cNvSpPr>
          <p:nvPr/>
        </p:nvSpPr>
        <p:spPr bwMode="auto">
          <a:xfrm>
            <a:off x="533400" y="1524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200" u="sng">
                <a:solidFill>
                  <a:srgbClr val="3333CC"/>
                </a:solidFill>
                <a:ea typeface="宋体" charset="-122"/>
              </a:rPr>
              <a:t>What are Reasons for Implementing Reliability at Higher Layer ?</a:t>
            </a:r>
            <a:endParaRPr lang="en-US" altLang="x-none" sz="3200" u="sng">
              <a:solidFill>
                <a:srgbClr val="3333CC"/>
              </a:solidFill>
              <a:ea typeface="宋体" charset="-122"/>
            </a:endParaRPr>
          </a:p>
        </p:txBody>
      </p:sp>
      <p:sp>
        <p:nvSpPr>
          <p:cNvPr id="436229" name="Rectangle 5"/>
          <p:cNvSpPr>
            <a:spLocks noChangeArrowheads="1"/>
          </p:cNvSpPr>
          <p:nvPr/>
        </p:nvSpPr>
        <p:spPr bwMode="auto">
          <a:xfrm>
            <a:off x="5334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sz="2000" dirty="0">
                <a:solidFill>
                  <a:srgbClr val="000000"/>
                </a:solidFill>
                <a:ea typeface="宋体" charset="-122"/>
              </a:rPr>
              <a:t>The lower layer cannot completely provide the functionality</a:t>
            </a:r>
          </a:p>
          <a:p>
            <a:pPr lvl="1">
              <a:buClr>
                <a:srgbClr val="3333CC"/>
              </a:buClr>
              <a:buFont typeface="Courier New" panose="02070309020205020404" pitchFamily="49" charset="0"/>
              <a:buChar char="o"/>
            </a:pPr>
            <a:r>
              <a:rPr lang="en-US" altLang="zh-CN" sz="1800" dirty="0">
                <a:solidFill>
                  <a:srgbClr val="000000"/>
                </a:solidFill>
                <a:ea typeface="宋体" charset="-122"/>
              </a:rPr>
              <a:t>t</a:t>
            </a:r>
            <a:r>
              <a:rPr lang="en-US" altLang="x-none" sz="1800" dirty="0">
                <a:solidFill>
                  <a:srgbClr val="000000"/>
                </a:solidFill>
              </a:rPr>
              <a:t>he receiver has to do the check anyway</a:t>
            </a:r>
            <a:r>
              <a:rPr lang="en-US" altLang="zh-CN" sz="1800" dirty="0">
                <a:solidFill>
                  <a:srgbClr val="000000"/>
                </a:solidFill>
                <a:ea typeface="宋体" charset="-122"/>
              </a:rPr>
              <a:t> </a:t>
            </a:r>
            <a:r>
              <a:rPr lang="en-US" altLang="x-none" sz="1800" dirty="0">
                <a:solidFill>
                  <a:srgbClr val="000000"/>
                </a:solidFill>
              </a:rPr>
              <a:t>!</a:t>
            </a:r>
            <a:endParaRPr lang="en-US" altLang="zh-CN" sz="1800" dirty="0">
              <a:solidFill>
                <a:srgbClr val="000000"/>
              </a:solidFill>
              <a:ea typeface="宋体" charset="-122"/>
            </a:endParaRPr>
          </a:p>
          <a:p>
            <a:pPr>
              <a:buClr>
                <a:srgbClr val="3333CC"/>
              </a:buClr>
              <a:buFont typeface="Wingdings" pitchFamily="2" charset="2"/>
              <a:buChar char="q"/>
            </a:pPr>
            <a:r>
              <a:rPr lang="en-US" altLang="zh-CN" sz="2000" dirty="0">
                <a:solidFill>
                  <a:srgbClr val="000000"/>
                </a:solidFill>
                <a:ea typeface="宋体" charset="-122"/>
              </a:rPr>
              <a:t>Implementing it at lower layer increases complexity, cost and overhead at lower layer</a:t>
            </a:r>
          </a:p>
          <a:p>
            <a:pPr lvl="1">
              <a:buClr>
                <a:srgbClr val="3333CC"/>
              </a:buClr>
              <a:buFont typeface="Courier New" panose="02070309020205020404" pitchFamily="49" charset="0"/>
              <a:buChar char="o"/>
            </a:pPr>
            <a:r>
              <a:rPr lang="en-US" altLang="zh-CN" sz="1800" dirty="0">
                <a:solidFill>
                  <a:srgbClr val="000000"/>
                </a:solidFill>
                <a:ea typeface="宋体" charset="-122"/>
              </a:rPr>
              <a:t>shared by all upper layer applications </a:t>
            </a:r>
            <a:r>
              <a:rPr lang="en-US" altLang="zh-CN" sz="1800" dirty="0">
                <a:solidFill>
                  <a:srgbClr val="000000"/>
                </a:solidFill>
                <a:ea typeface="宋体" charset="-122"/>
                <a:sym typeface="Wingdings" charset="2"/>
              </a:rPr>
              <a:t> everyone pays for it, even if you do not need it</a:t>
            </a:r>
            <a:endParaRPr lang="en-US" altLang="x-none" sz="1800" dirty="0">
              <a:solidFill>
                <a:srgbClr val="000000"/>
              </a:solidFill>
            </a:endParaRPr>
          </a:p>
          <a:p>
            <a:pPr>
              <a:buClr>
                <a:srgbClr val="3333CC"/>
              </a:buClr>
              <a:buFont typeface="Wingdings" pitchFamily="2" charset="2"/>
              <a:buChar char="q"/>
            </a:pPr>
            <a:r>
              <a:rPr lang="en-US" altLang="x-none" sz="2000" dirty="0">
                <a:solidFill>
                  <a:srgbClr val="000000"/>
                </a:solidFill>
                <a:ea typeface="宋体" charset="-122"/>
              </a:rPr>
              <a:t>The </a:t>
            </a:r>
            <a:r>
              <a:rPr lang="en-US" altLang="zh-CN" sz="2000" dirty="0">
                <a:solidFill>
                  <a:srgbClr val="000000"/>
                </a:solidFill>
                <a:ea typeface="宋体" charset="-122"/>
              </a:rPr>
              <a:t>upper layer</a:t>
            </a:r>
            <a:endParaRPr lang="en-US" altLang="x-none" sz="2000" dirty="0">
              <a:solidFill>
                <a:srgbClr val="000000"/>
              </a:solidFill>
              <a:ea typeface="宋体" charset="-122"/>
            </a:endParaRPr>
          </a:p>
          <a:p>
            <a:pPr lvl="1">
              <a:buClr>
                <a:srgbClr val="3333CC"/>
              </a:buClr>
              <a:buFont typeface="Courier New" panose="02070309020205020404" pitchFamily="49" charset="0"/>
              <a:buChar char="o"/>
            </a:pPr>
            <a:r>
              <a:rPr lang="en-US" altLang="x-none" sz="1800" dirty="0">
                <a:solidFill>
                  <a:srgbClr val="000000"/>
                </a:solidFill>
              </a:rPr>
              <a:t>knows the requirements b</a:t>
            </a:r>
            <a:r>
              <a:rPr lang="en-US" altLang="zh-CN" sz="1800" dirty="0">
                <a:solidFill>
                  <a:srgbClr val="000000"/>
                </a:solidFill>
                <a:ea typeface="宋体" charset="-122"/>
              </a:rPr>
              <a:t>etter and thus may choose a better approach to implement it</a:t>
            </a:r>
          </a:p>
          <a:p>
            <a:pPr>
              <a:buClr>
                <a:srgbClr val="3333CC"/>
              </a:buClr>
            </a:pPr>
            <a:endParaRPr lang="en-US" altLang="x-none" sz="2000" dirty="0">
              <a:solidFill>
                <a:srgbClr val="000000"/>
              </a:solidFill>
              <a:ea typeface="宋体" charset="-122"/>
            </a:endParaRPr>
          </a:p>
          <a:p>
            <a:pPr>
              <a:buClr>
                <a:srgbClr val="3333CC"/>
              </a:buClr>
            </a:pPr>
            <a:endParaRPr lang="en-US" altLang="x-none" sz="2000" dirty="0">
              <a:solidFill>
                <a:srgbClr val="000000"/>
              </a:solidFill>
              <a:ea typeface="宋体" charset="-122"/>
            </a:endParaRPr>
          </a:p>
        </p:txBody>
      </p:sp>
      <p:sp>
        <p:nvSpPr>
          <p:cNvPr id="125956"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7" name="Oval 38"/>
          <p:cNvSpPr>
            <a:spLocks noChangeArrowheads="1"/>
          </p:cNvSpPr>
          <p:nvPr/>
        </p:nvSpPr>
        <p:spPr bwMode="auto">
          <a:xfrm>
            <a:off x="2497138" y="5945188"/>
            <a:ext cx="474662"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8" name="Rectangle 39"/>
          <p:cNvSpPr>
            <a:spLocks noChangeArrowheads="1"/>
          </p:cNvSpPr>
          <p:nvPr/>
        </p:nvSpPr>
        <p:spPr bwMode="auto">
          <a:xfrm>
            <a:off x="2497138" y="5772150"/>
            <a:ext cx="474662" cy="230188"/>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9" name="Oval 40"/>
          <p:cNvSpPr>
            <a:spLocks noChangeArrowheads="1"/>
          </p:cNvSpPr>
          <p:nvPr/>
        </p:nvSpPr>
        <p:spPr bwMode="auto">
          <a:xfrm>
            <a:off x="2497138" y="5715000"/>
            <a:ext cx="474662"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0" name="Oval 41"/>
          <p:cNvSpPr>
            <a:spLocks noChangeArrowheads="1"/>
          </p:cNvSpPr>
          <p:nvPr/>
        </p:nvSpPr>
        <p:spPr bwMode="auto">
          <a:xfrm>
            <a:off x="7772400" y="5943600"/>
            <a:ext cx="474663"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1" name="Rectangle 42"/>
          <p:cNvSpPr>
            <a:spLocks noChangeArrowheads="1"/>
          </p:cNvSpPr>
          <p:nvPr/>
        </p:nvSpPr>
        <p:spPr bwMode="auto">
          <a:xfrm>
            <a:off x="7772400" y="5789613"/>
            <a:ext cx="474663" cy="230187"/>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2" name="Oval 43"/>
          <p:cNvSpPr>
            <a:spLocks noChangeArrowheads="1"/>
          </p:cNvSpPr>
          <p:nvPr/>
        </p:nvSpPr>
        <p:spPr bwMode="auto">
          <a:xfrm>
            <a:off x="7772400" y="5732463"/>
            <a:ext cx="474663"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3"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4"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5"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66"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7"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8"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9"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5975"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5976"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77"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78"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79"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80"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5981"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3"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4"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2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6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A307107-B895-C84F-8E6F-CF2BA3417BAE}" type="slidenum">
              <a:rPr lang="en-US" altLang="x-none" sz="1200">
                <a:latin typeface="Tahoma" charset="0"/>
              </a:rPr>
              <a:pPr>
                <a:spcBef>
                  <a:spcPct val="0"/>
                </a:spcBef>
                <a:buClrTx/>
                <a:buSzTx/>
                <a:buFontTx/>
                <a:buNone/>
              </a:pPr>
              <a:t>77</a:t>
            </a:fld>
            <a:endParaRPr lang="en-US" altLang="x-none" sz="1200">
              <a:latin typeface="Tahoma" charset="0"/>
            </a:endParaRPr>
          </a:p>
        </p:txBody>
      </p:sp>
      <p:sp>
        <p:nvSpPr>
          <p:cNvPr id="128002" name="Rectangle 2"/>
          <p:cNvSpPr>
            <a:spLocks noChangeArrowheads="1"/>
          </p:cNvSpPr>
          <p:nvPr/>
        </p:nvSpPr>
        <p:spPr bwMode="auto">
          <a:xfrm>
            <a:off x="5334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600" u="sng">
                <a:solidFill>
                  <a:srgbClr val="3333CC"/>
                </a:solidFill>
                <a:ea typeface="宋体" charset="-122"/>
              </a:rPr>
              <a:t>Are There Reasons Implementing </a:t>
            </a:r>
            <a:br>
              <a:rPr lang="en-US" altLang="zh-CN" sz="3600" u="sng">
                <a:solidFill>
                  <a:srgbClr val="3333CC"/>
                </a:solidFill>
                <a:ea typeface="宋体" charset="-122"/>
              </a:rPr>
            </a:br>
            <a:r>
              <a:rPr lang="en-US" altLang="zh-CN" sz="3600" u="sng">
                <a:solidFill>
                  <a:srgbClr val="3333CC"/>
                </a:solidFill>
                <a:ea typeface="宋体" charset="-122"/>
              </a:rPr>
              <a:t>Reliability at Lower Layer ?</a:t>
            </a:r>
            <a:endParaRPr lang="en-US" altLang="x-none" sz="3600" u="sng">
              <a:solidFill>
                <a:srgbClr val="3333CC"/>
              </a:solidFill>
              <a:ea typeface="宋体" charset="-122"/>
            </a:endParaRPr>
          </a:p>
        </p:txBody>
      </p:sp>
      <p:sp>
        <p:nvSpPr>
          <p:cNvPr id="547843" name="Rectangle 3"/>
          <p:cNvSpPr>
            <a:spLocks noChangeArrowheads="1"/>
          </p:cNvSpPr>
          <p:nvPr/>
        </p:nvSpPr>
        <p:spPr bwMode="auto">
          <a:xfrm>
            <a:off x="5334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Improve performance, e.g., if </a:t>
            </a:r>
            <a:r>
              <a:rPr lang="en-US" altLang="x-none" dirty="0">
                <a:solidFill>
                  <a:srgbClr val="000000"/>
                </a:solidFill>
                <a:ea typeface="宋体" charset="-122"/>
              </a:rPr>
              <a:t>high cost/delay/… </a:t>
            </a:r>
            <a:r>
              <a:rPr lang="en-US" altLang="zh-CN" dirty="0">
                <a:solidFill>
                  <a:srgbClr val="000000"/>
                </a:solidFill>
                <a:ea typeface="宋体" charset="-122"/>
              </a:rPr>
              <a:t>on a local link</a:t>
            </a:r>
          </a:p>
          <a:p>
            <a:pPr lvl="1">
              <a:buClr>
                <a:srgbClr val="3333CC"/>
              </a:buClr>
              <a:buFont typeface="Courier New" panose="02070309020205020404" pitchFamily="49" charset="0"/>
              <a:buChar char="o"/>
            </a:pPr>
            <a:r>
              <a:rPr lang="en-US" altLang="zh-CN" dirty="0">
                <a:solidFill>
                  <a:srgbClr val="000000"/>
                </a:solidFill>
                <a:ea typeface="宋体" charset="-122"/>
              </a:rPr>
              <a:t>improves efficiency</a:t>
            </a:r>
            <a:endParaRPr lang="en-US" altLang="x-none" dirty="0">
              <a:solidFill>
                <a:srgbClr val="000000"/>
              </a:solidFill>
            </a:endParaRPr>
          </a:p>
          <a:p>
            <a:pPr lvl="1">
              <a:buClr>
                <a:srgbClr val="3333CC"/>
              </a:buClr>
              <a:buFont typeface="Courier New" panose="02070309020205020404" pitchFamily="49" charset="0"/>
              <a:buChar char="o"/>
            </a:pPr>
            <a:r>
              <a:rPr lang="en-US" altLang="zh-CN" dirty="0">
                <a:solidFill>
                  <a:srgbClr val="000000"/>
                </a:solidFill>
                <a:ea typeface="宋体" charset="-122"/>
              </a:rPr>
              <a:t>reduces delay</a:t>
            </a:r>
          </a:p>
          <a:p>
            <a:pPr>
              <a:buClr>
                <a:srgbClr val="3333CC"/>
              </a:buClr>
              <a:buFont typeface="Wingdings" pitchFamily="2" charset="2"/>
              <a:buChar char="q"/>
            </a:pPr>
            <a:r>
              <a:rPr lang="en-US" altLang="zh-CN" dirty="0">
                <a:solidFill>
                  <a:srgbClr val="000000"/>
                </a:solidFill>
                <a:ea typeface="宋体" charset="-122"/>
              </a:rPr>
              <a:t>Share common code, e.g., reliability is required by multiple applications</a:t>
            </a:r>
            <a:endParaRPr lang="en-US" altLang="x-none" dirty="0">
              <a:solidFill>
                <a:srgbClr val="000000"/>
              </a:solidFill>
              <a:ea typeface="宋体" charset="-122"/>
            </a:endParaRPr>
          </a:p>
          <a:p>
            <a:pPr>
              <a:buClr>
                <a:srgbClr val="3333CC"/>
              </a:buClr>
            </a:pPr>
            <a:endParaRPr lang="en-US" altLang="x-none" dirty="0">
              <a:solidFill>
                <a:srgbClr val="000000"/>
              </a:solidFill>
              <a:ea typeface="宋体" charset="-122"/>
            </a:endParaRPr>
          </a:p>
        </p:txBody>
      </p:sp>
      <p:grpSp>
        <p:nvGrpSpPr>
          <p:cNvPr id="128004" name="Group 35"/>
          <p:cNvGrpSpPr>
            <a:grpSpLocks/>
          </p:cNvGrpSpPr>
          <p:nvPr/>
        </p:nvGrpSpPr>
        <p:grpSpPr bwMode="auto">
          <a:xfrm>
            <a:off x="2438400" y="5089525"/>
            <a:ext cx="5867400" cy="1768475"/>
            <a:chOff x="1536" y="3206"/>
            <a:chExt cx="3696" cy="1114"/>
          </a:xfrm>
        </p:grpSpPr>
        <p:sp>
          <p:nvSpPr>
            <p:cNvPr id="128005" name="Oval 36"/>
            <p:cNvSpPr>
              <a:spLocks noChangeArrowheads="1"/>
            </p:cNvSpPr>
            <p:nvPr/>
          </p:nvSpPr>
          <p:spPr bwMode="auto">
            <a:xfrm>
              <a:off x="1947" y="3488"/>
              <a:ext cx="522"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6" name="Oval 37"/>
            <p:cNvSpPr>
              <a:spLocks noChangeArrowheads="1"/>
            </p:cNvSpPr>
            <p:nvPr/>
          </p:nvSpPr>
          <p:spPr bwMode="auto">
            <a:xfrm>
              <a:off x="1536"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7" name="Rectangle 38"/>
            <p:cNvSpPr>
              <a:spLocks noChangeArrowheads="1"/>
            </p:cNvSpPr>
            <p:nvPr/>
          </p:nvSpPr>
          <p:spPr bwMode="auto">
            <a:xfrm>
              <a:off x="1536"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8" name="Oval 39"/>
            <p:cNvSpPr>
              <a:spLocks noChangeArrowheads="1"/>
            </p:cNvSpPr>
            <p:nvPr/>
          </p:nvSpPr>
          <p:spPr bwMode="auto">
            <a:xfrm>
              <a:off x="1536"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9" name="Oval 40"/>
            <p:cNvSpPr>
              <a:spLocks noChangeArrowheads="1"/>
            </p:cNvSpPr>
            <p:nvPr/>
          </p:nvSpPr>
          <p:spPr bwMode="auto">
            <a:xfrm>
              <a:off x="4933"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0" name="Rectangle 41"/>
            <p:cNvSpPr>
              <a:spLocks noChangeArrowheads="1"/>
            </p:cNvSpPr>
            <p:nvPr/>
          </p:nvSpPr>
          <p:spPr bwMode="auto">
            <a:xfrm>
              <a:off x="4933"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1" name="Oval 42"/>
            <p:cNvSpPr>
              <a:spLocks noChangeArrowheads="1"/>
            </p:cNvSpPr>
            <p:nvPr/>
          </p:nvSpPr>
          <p:spPr bwMode="auto">
            <a:xfrm>
              <a:off x="4933"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2" name="Rectangle 43"/>
            <p:cNvSpPr>
              <a:spLocks noChangeArrowheads="1"/>
            </p:cNvSpPr>
            <p:nvPr/>
          </p:nvSpPr>
          <p:spPr bwMode="auto">
            <a:xfrm>
              <a:off x="1909" y="3452"/>
              <a:ext cx="598"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3" name="Oval 44"/>
            <p:cNvSpPr>
              <a:spLocks noChangeArrowheads="1"/>
            </p:cNvSpPr>
            <p:nvPr/>
          </p:nvSpPr>
          <p:spPr bwMode="auto">
            <a:xfrm>
              <a:off x="2021"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4" name="Text Box 45"/>
            <p:cNvSpPr txBox="1">
              <a:spLocks noChangeArrowheads="1"/>
            </p:cNvSpPr>
            <p:nvPr/>
          </p:nvSpPr>
          <p:spPr bwMode="auto">
            <a:xfrm>
              <a:off x="2096" y="356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15" name="Oval 46"/>
            <p:cNvSpPr>
              <a:spLocks noChangeArrowheads="1"/>
            </p:cNvSpPr>
            <p:nvPr/>
          </p:nvSpPr>
          <p:spPr bwMode="auto">
            <a:xfrm>
              <a:off x="4261" y="3488"/>
              <a:ext cx="523"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6" name="Rectangle 47"/>
            <p:cNvSpPr>
              <a:spLocks noChangeArrowheads="1"/>
            </p:cNvSpPr>
            <p:nvPr/>
          </p:nvSpPr>
          <p:spPr bwMode="auto">
            <a:xfrm>
              <a:off x="422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7" name="Oval 48"/>
            <p:cNvSpPr>
              <a:spLocks noChangeArrowheads="1"/>
            </p:cNvSpPr>
            <p:nvPr/>
          </p:nvSpPr>
          <p:spPr bwMode="auto">
            <a:xfrm>
              <a:off x="4299"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8" name="Line 49"/>
            <p:cNvSpPr>
              <a:spLocks noChangeShapeType="1"/>
            </p:cNvSpPr>
            <p:nvPr/>
          </p:nvSpPr>
          <p:spPr bwMode="auto">
            <a:xfrm>
              <a:off x="3477"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9" name="Line 50"/>
            <p:cNvSpPr>
              <a:spLocks noChangeShapeType="1"/>
            </p:cNvSpPr>
            <p:nvPr/>
          </p:nvSpPr>
          <p:spPr bwMode="auto">
            <a:xfrm>
              <a:off x="2245"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0" name="Line 51"/>
            <p:cNvSpPr>
              <a:spLocks noChangeShapeType="1"/>
            </p:cNvSpPr>
            <p:nvPr/>
          </p:nvSpPr>
          <p:spPr bwMode="auto">
            <a:xfrm>
              <a:off x="4523"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1" name="Freeform 52"/>
            <p:cNvSpPr>
              <a:spLocks/>
            </p:cNvSpPr>
            <p:nvPr/>
          </p:nvSpPr>
          <p:spPr bwMode="auto">
            <a:xfrm>
              <a:off x="1834" y="3741"/>
              <a:ext cx="300" cy="360"/>
            </a:xfrm>
            <a:custGeom>
              <a:avLst/>
              <a:gdLst>
                <a:gd name="T0" fmla="*/ 0 w 384"/>
                <a:gd name="T1" fmla="*/ 2 h 480"/>
                <a:gd name="T2" fmla="*/ 2 w 384"/>
                <a:gd name="T3" fmla="*/ 2 h 480"/>
                <a:gd name="T4" fmla="*/ 2 w 384"/>
                <a:gd name="T5" fmla="*/ 2 h 480"/>
                <a:gd name="T6" fmla="*/ 2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2" name="Line 53"/>
            <p:cNvSpPr>
              <a:spLocks noChangeShapeType="1"/>
            </p:cNvSpPr>
            <p:nvPr/>
          </p:nvSpPr>
          <p:spPr bwMode="auto">
            <a:xfrm>
              <a:off x="2320" y="3778"/>
              <a:ext cx="37" cy="2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3" name="Line 54"/>
            <p:cNvSpPr>
              <a:spLocks noChangeShapeType="1"/>
            </p:cNvSpPr>
            <p:nvPr/>
          </p:nvSpPr>
          <p:spPr bwMode="auto">
            <a:xfrm flipV="1">
              <a:off x="4411" y="3742"/>
              <a:ext cx="37" cy="1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4" name="Freeform 55"/>
            <p:cNvSpPr>
              <a:spLocks/>
            </p:cNvSpPr>
            <p:nvPr/>
          </p:nvSpPr>
          <p:spPr bwMode="auto">
            <a:xfrm>
              <a:off x="4597" y="3778"/>
              <a:ext cx="336" cy="325"/>
            </a:xfrm>
            <a:custGeom>
              <a:avLst/>
              <a:gdLst>
                <a:gd name="T0" fmla="*/ 0 w 432"/>
                <a:gd name="T1" fmla="*/ 0 h 432"/>
                <a:gd name="T2" fmla="*/ 2 w 432"/>
                <a:gd name="T3" fmla="*/ 2 h 432"/>
                <a:gd name="T4" fmla="*/ 2 w 432"/>
                <a:gd name="T5" fmla="*/ 2 h 432"/>
                <a:gd name="T6" fmla="*/ 2 w 432"/>
                <a:gd name="T7" fmla="*/ 2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5" name="Text Box 56"/>
            <p:cNvSpPr txBox="1">
              <a:spLocks noChangeArrowheads="1"/>
            </p:cNvSpPr>
            <p:nvPr/>
          </p:nvSpPr>
          <p:spPr bwMode="auto">
            <a:xfrm>
              <a:off x="2113" y="320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8026" name="Text Box 57"/>
            <p:cNvSpPr txBox="1">
              <a:spLocks noChangeArrowheads="1"/>
            </p:cNvSpPr>
            <p:nvPr/>
          </p:nvSpPr>
          <p:spPr bwMode="auto">
            <a:xfrm>
              <a:off x="4176"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8027" name="Freeform 58"/>
            <p:cNvSpPr>
              <a:spLocks/>
            </p:cNvSpPr>
            <p:nvPr/>
          </p:nvSpPr>
          <p:spPr bwMode="auto">
            <a:xfrm>
              <a:off x="2395"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8" name="Rectangle 59"/>
            <p:cNvSpPr>
              <a:spLocks noChangeArrowheads="1"/>
            </p:cNvSpPr>
            <p:nvPr/>
          </p:nvSpPr>
          <p:spPr bwMode="auto">
            <a:xfrm>
              <a:off x="310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29" name="Oval 60"/>
            <p:cNvSpPr>
              <a:spLocks noChangeArrowheads="1"/>
            </p:cNvSpPr>
            <p:nvPr/>
          </p:nvSpPr>
          <p:spPr bwMode="auto">
            <a:xfrm>
              <a:off x="3179" y="3814"/>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30" name="Text Box 61"/>
            <p:cNvSpPr txBox="1">
              <a:spLocks noChangeArrowheads="1"/>
            </p:cNvSpPr>
            <p:nvPr/>
          </p:nvSpPr>
          <p:spPr bwMode="auto">
            <a:xfrm>
              <a:off x="4399"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31" name="Text Box 62"/>
            <p:cNvSpPr txBox="1">
              <a:spLocks noChangeArrowheads="1"/>
            </p:cNvSpPr>
            <p:nvPr/>
          </p:nvSpPr>
          <p:spPr bwMode="auto">
            <a:xfrm>
              <a:off x="3052"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8032" name="Line 63"/>
            <p:cNvSpPr>
              <a:spLocks noChangeShapeType="1"/>
            </p:cNvSpPr>
            <p:nvPr/>
          </p:nvSpPr>
          <p:spPr bwMode="auto">
            <a:xfrm>
              <a:off x="2096"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3" name="Line 64"/>
            <p:cNvSpPr>
              <a:spLocks noChangeShapeType="1"/>
            </p:cNvSpPr>
            <p:nvPr/>
          </p:nvSpPr>
          <p:spPr bwMode="auto">
            <a:xfrm>
              <a:off x="3216"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4" name="Line 65"/>
            <p:cNvSpPr>
              <a:spLocks noChangeShapeType="1"/>
            </p:cNvSpPr>
            <p:nvPr/>
          </p:nvSpPr>
          <p:spPr bwMode="auto">
            <a:xfrm>
              <a:off x="3552"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5" name="Freeform 66"/>
            <p:cNvSpPr>
              <a:spLocks/>
            </p:cNvSpPr>
            <p:nvPr/>
          </p:nvSpPr>
          <p:spPr bwMode="auto">
            <a:xfrm>
              <a:off x="3627"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9BA0022-1326-A847-838D-45BEB945BB29}" type="slidenum">
              <a:rPr lang="en-US" altLang="x-none" sz="1200">
                <a:latin typeface="Tahoma" charset="0"/>
              </a:rPr>
              <a:pPr>
                <a:spcBef>
                  <a:spcPct val="0"/>
                </a:spcBef>
                <a:buClrTx/>
                <a:buSzTx/>
                <a:buFontTx/>
                <a:buNone/>
              </a:pPr>
              <a:t>78</a:t>
            </a:fld>
            <a:endParaRPr lang="en-US" altLang="x-none" sz="1200">
              <a:latin typeface="Tahoma" charset="0"/>
            </a:endParaRPr>
          </a:p>
        </p:txBody>
      </p:sp>
      <p:sp>
        <p:nvSpPr>
          <p:cNvPr id="130050" name="Rectangle 2"/>
          <p:cNvSpPr>
            <a:spLocks noGrp="1" noChangeArrowheads="1"/>
          </p:cNvSpPr>
          <p:nvPr>
            <p:ph type="title"/>
          </p:nvPr>
        </p:nvSpPr>
        <p:spPr/>
        <p:txBody>
          <a:bodyPr/>
          <a:lstStyle/>
          <a:p>
            <a:r>
              <a:rPr lang="en-US" altLang="x-none" sz="3600">
                <a:ea typeface="ＭＳ Ｐゴシック" charset="-128"/>
              </a:rPr>
              <a:t>Summary: End-to-End Arguments</a:t>
            </a:r>
          </a:p>
        </p:txBody>
      </p:sp>
      <p:sp>
        <p:nvSpPr>
          <p:cNvPr id="130051"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If a higher layer can do it, don</a:t>
            </a:r>
            <a:r>
              <a:rPr lang="ja-JP" altLang="en-US">
                <a:ea typeface="ＭＳ Ｐゴシック" charset="-128"/>
              </a:rPr>
              <a:t>’</a:t>
            </a:r>
            <a:r>
              <a:rPr lang="en-US" altLang="ja-JP" dirty="0">
                <a:ea typeface="ＭＳ Ｐゴシック" charset="-128"/>
              </a:rPr>
              <a:t>t do it at a lower layer -- the higher the layer, the more it knows about the best what it needs</a:t>
            </a:r>
          </a:p>
          <a:p>
            <a:pPr>
              <a:buFont typeface="Wingdings" pitchFamily="2" charset="2"/>
              <a:buChar char="q"/>
            </a:pPr>
            <a:r>
              <a:rPr lang="en-US" altLang="x-none" dirty="0">
                <a:ea typeface="ＭＳ Ｐゴシック" charset="-128"/>
              </a:rPr>
              <a:t>Add functionality in lower layers </a:t>
            </a:r>
            <a:r>
              <a:rPr lang="en-US" altLang="x-none" dirty="0" err="1">
                <a:ea typeface="ＭＳ Ｐゴシック" charset="-128"/>
              </a:rPr>
              <a:t>iff</a:t>
            </a:r>
            <a:r>
              <a:rPr lang="en-US" altLang="x-none" dirty="0">
                <a:ea typeface="ＭＳ Ｐゴシック" charset="-128"/>
              </a:rPr>
              <a:t> it </a:t>
            </a:r>
          </a:p>
          <a:p>
            <a:pPr lvl="2">
              <a:buFontTx/>
              <a:buNone/>
            </a:pPr>
            <a:r>
              <a:rPr lang="en-US" altLang="x-none" dirty="0">
                <a:ea typeface="ＭＳ Ｐゴシック" charset="-128"/>
              </a:rPr>
              <a:t>(1) is used by and improves performance of a large number of (current and potential future) applications,</a:t>
            </a:r>
          </a:p>
          <a:p>
            <a:pPr lvl="2">
              <a:buFontTx/>
              <a:buNone/>
            </a:pPr>
            <a:r>
              <a:rPr lang="en-US" altLang="x-none" dirty="0">
                <a:ea typeface="ＭＳ Ｐゴシック" charset="-128"/>
              </a:rPr>
              <a:t>(2) does not hurt (too much) other applications</a:t>
            </a:r>
            <a:r>
              <a:rPr lang="en-US" altLang="zh-CN" dirty="0">
                <a:ea typeface="宋体" charset="-122"/>
              </a:rPr>
              <a:t>, and </a:t>
            </a:r>
          </a:p>
          <a:p>
            <a:pPr lvl="2">
              <a:buFontTx/>
              <a:buNone/>
            </a:pPr>
            <a:r>
              <a:rPr lang="en-US" altLang="zh-CN" dirty="0">
                <a:ea typeface="宋体" charset="-122"/>
              </a:rPr>
              <a:t>(3) does not increase (too much) complexity/overhead</a:t>
            </a:r>
          </a:p>
          <a:p>
            <a:pPr>
              <a:buFont typeface="Wingdings" pitchFamily="2" charset="2"/>
              <a:buChar char="q"/>
            </a:pPr>
            <a:r>
              <a:rPr lang="en-US" altLang="x-none" dirty="0">
                <a:ea typeface="宋体" charset="-122"/>
              </a:rPr>
              <a:t>Practical tradeoff, e.g.,</a:t>
            </a:r>
          </a:p>
          <a:p>
            <a:pPr lvl="1">
              <a:buFont typeface="Courier New" panose="02070309020205020404" pitchFamily="49" charset="0"/>
              <a:buChar char="o"/>
            </a:pPr>
            <a:r>
              <a:rPr lang="en-US" altLang="x-none" dirty="0">
                <a:ea typeface="宋体" charset="-122"/>
              </a:rPr>
              <a:t>allow multiple interfaces at a lower layer (one provides the function; one does not)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0F09AC4-6EFE-F040-A3F6-000947CB4D13}" type="slidenum">
              <a:rPr lang="en-US" altLang="x-none" sz="1200">
                <a:latin typeface="Tahoma" charset="0"/>
              </a:rPr>
              <a:pPr>
                <a:spcBef>
                  <a:spcPct val="0"/>
                </a:spcBef>
                <a:buClrTx/>
                <a:buSzTx/>
                <a:buFontTx/>
                <a:buNone/>
              </a:pPr>
              <a:t>79</a:t>
            </a:fld>
            <a:endParaRPr lang="en-US" altLang="x-none" sz="1200">
              <a:latin typeface="Tahoma" charset="0"/>
            </a:endParaRPr>
          </a:p>
        </p:txBody>
      </p:sp>
      <p:sp>
        <p:nvSpPr>
          <p:cNvPr id="13209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Examples</a:t>
            </a:r>
          </a:p>
        </p:txBody>
      </p:sp>
      <p:sp>
        <p:nvSpPr>
          <p:cNvPr id="132099" name="Rectangle 5"/>
          <p:cNvSpPr>
            <a:spLocks noChangeArrowheads="1"/>
          </p:cNvSpPr>
          <p:nvPr/>
        </p:nvSpPr>
        <p:spPr bwMode="auto">
          <a:xfrm>
            <a:off x="5334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x-none" sz="2400" dirty="0">
                <a:solidFill>
                  <a:srgbClr val="000000"/>
                </a:solidFill>
              </a:rPr>
              <a:t>We used reliability as an example</a:t>
            </a: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Assume two layers (L1: network; L2: end-to-end). Where may you implement the following functions?</a:t>
            </a:r>
          </a:p>
          <a:p>
            <a:pPr lvl="1">
              <a:buClr>
                <a:srgbClr val="3333CC"/>
              </a:buClr>
              <a:buSzPct val="85000"/>
              <a:buFont typeface="Courier New" panose="02070309020205020404" pitchFamily="49" charset="0"/>
              <a:buChar char="o"/>
            </a:pPr>
            <a:r>
              <a:rPr lang="en-US" altLang="x-none" dirty="0">
                <a:solidFill>
                  <a:srgbClr val="000000"/>
                </a:solidFill>
              </a:rPr>
              <a:t>security (privacy of traffic)</a:t>
            </a:r>
          </a:p>
          <a:p>
            <a:pPr lvl="1">
              <a:buClr>
                <a:srgbClr val="3333CC"/>
              </a:buClr>
              <a:buSzPct val="85000"/>
              <a:buFont typeface="Courier New" panose="02070309020205020404" pitchFamily="49" charset="0"/>
              <a:buChar char="o"/>
            </a:pPr>
            <a:r>
              <a:rPr lang="en-US" altLang="x-none" dirty="0">
                <a:solidFill>
                  <a:srgbClr val="000000"/>
                </a:solidFill>
              </a:rPr>
              <a:t>quality of service (e.g., delay/bandwidth guarantee)</a:t>
            </a:r>
          </a:p>
          <a:p>
            <a:pPr lvl="1">
              <a:buClr>
                <a:srgbClr val="3333CC"/>
              </a:buClr>
              <a:buSzPct val="85000"/>
              <a:buFont typeface="Courier New" panose="02070309020205020404" pitchFamily="49" charset="0"/>
              <a:buChar char="o"/>
            </a:pPr>
            <a:r>
              <a:rPr lang="en-US" altLang="x-none" dirty="0">
                <a:solidFill>
                  <a:srgbClr val="000000"/>
                </a:solidFill>
              </a:rPr>
              <a:t>congestion control (e.g., not to overwhelm network links or receiver) </a:t>
            </a:r>
          </a:p>
          <a:p>
            <a:pPr lvl="1">
              <a:buClr>
                <a:srgbClr val="3333CC"/>
              </a:buClr>
              <a:buSzPct val="85000"/>
              <a:buFont typeface="ZapfDingbats" charset="0"/>
              <a:buChar char="r"/>
            </a:pPr>
            <a:endParaRPr lang="en-US" altLang="x-none" dirty="0">
              <a:solidFill>
                <a:srgbClr val="000000"/>
              </a:solidFill>
            </a:endParaRPr>
          </a:p>
          <a:p>
            <a:pPr lvl="1">
              <a:buClr>
                <a:srgbClr val="3333CC"/>
              </a:buClr>
              <a:buSzPct val="85000"/>
              <a:buFont typeface="ZapfDingbats" charset="0"/>
              <a:buChar char="r"/>
            </a:pPr>
            <a:endParaRPr lang="en-US" altLang="x-none" dirty="0">
              <a:solidFill>
                <a:srgbClr val="000000"/>
              </a:solidFill>
            </a:endParaRPr>
          </a:p>
          <a:p>
            <a:pPr lvl="1">
              <a:buClr>
                <a:srgbClr val="3333CC"/>
              </a:buClr>
            </a:pPr>
            <a:endParaRPr lang="en-US" altLang="x-none" dirty="0">
              <a:solidFill>
                <a:srgbClr val="000000"/>
              </a:solidFill>
            </a:endParaRPr>
          </a:p>
        </p:txBody>
      </p:sp>
      <p:sp>
        <p:nvSpPr>
          <p:cNvPr id="132100"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1"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2"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3"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04"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5"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6"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7"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8"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9"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0"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1"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32113"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32114"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2115"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16"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17"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18"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32119"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0"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1"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2"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836ACCF-4BC0-AD44-9AC7-D34CA1F963A6}" type="slidenum">
              <a:rPr lang="en-US" altLang="x-none" sz="1200">
                <a:latin typeface="Tahoma" charset="0"/>
              </a:rPr>
              <a:pPr>
                <a:spcBef>
                  <a:spcPct val="0"/>
                </a:spcBef>
                <a:buClrTx/>
                <a:buSzTx/>
                <a:buFontTx/>
                <a:buNone/>
              </a:pPr>
              <a:t>8</a:t>
            </a:fld>
            <a:endParaRPr lang="en-US" altLang="x-none" sz="1200">
              <a:latin typeface="Tahoma" charset="0"/>
            </a:endParaRPr>
          </a:p>
        </p:txBody>
      </p:sp>
      <p:sp>
        <p:nvSpPr>
          <p:cNvPr id="35842" name="Rectangle 4"/>
          <p:cNvSpPr>
            <a:spLocks noChangeArrowheads="1"/>
          </p:cNvSpPr>
          <p:nvPr/>
        </p:nvSpPr>
        <p:spPr bwMode="auto">
          <a:xfrm>
            <a:off x="463550" y="1577806"/>
            <a:ext cx="8216900" cy="8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sz="2000" dirty="0"/>
              <a:t>Basic question: how are data (the bits) transferred through communication networks?</a:t>
            </a:r>
            <a:endParaRPr lang="en-US" altLang="x-none" sz="1800" dirty="0"/>
          </a:p>
        </p:txBody>
      </p:sp>
      <p:sp>
        <p:nvSpPr>
          <p:cNvPr id="35843" name="Rectangle 5"/>
          <p:cNvSpPr>
            <a:spLocks noChangeArrowheads="1"/>
          </p:cNvSpPr>
          <p:nvPr/>
        </p:nvSpPr>
        <p:spPr bwMode="auto">
          <a:xfrm>
            <a:off x="463550" y="538163"/>
            <a:ext cx="77724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Recap: A Taxonomy of Comm. Networks</a:t>
            </a:r>
            <a:endParaRPr lang="en-US" altLang="zh-TW" i="1" u="sng">
              <a:solidFill>
                <a:schemeClr val="accent2"/>
              </a:solidFill>
              <a:ea typeface="新細明體" charset="-120"/>
            </a:endParaRPr>
          </a:p>
        </p:txBody>
      </p:sp>
      <p:sp>
        <p:nvSpPr>
          <p:cNvPr id="35844" name="Text Box 6"/>
          <p:cNvSpPr txBox="1">
            <a:spLocks noChangeArrowheads="1"/>
          </p:cNvSpPr>
          <p:nvPr/>
        </p:nvSpPr>
        <p:spPr bwMode="auto">
          <a:xfrm>
            <a:off x="3894931" y="2639928"/>
            <a:ext cx="2058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communication networks</a:t>
            </a:r>
            <a:endParaRPr lang="en-US" altLang="x-none" i="1">
              <a:solidFill>
                <a:srgbClr val="000000"/>
              </a:solidFill>
            </a:endParaRPr>
          </a:p>
        </p:txBody>
      </p:sp>
      <p:sp>
        <p:nvSpPr>
          <p:cNvPr id="35845" name="Text Box 7"/>
          <p:cNvSpPr txBox="1">
            <a:spLocks noChangeArrowheads="1"/>
          </p:cNvSpPr>
          <p:nvPr/>
        </p:nvSpPr>
        <p:spPr bwMode="auto">
          <a:xfrm>
            <a:off x="1456531" y="3635291"/>
            <a:ext cx="2055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b="1">
                <a:solidFill>
                  <a:srgbClr val="FF0000"/>
                </a:solidFill>
              </a:rPr>
              <a:t>switched</a:t>
            </a:r>
            <a:br>
              <a:rPr lang="en-US" altLang="x-none" sz="1800" b="1">
                <a:solidFill>
                  <a:srgbClr val="FF0000"/>
                </a:solidFill>
              </a:rPr>
            </a:br>
            <a:r>
              <a:rPr lang="en-US" altLang="x-none" sz="1800" b="1">
                <a:solidFill>
                  <a:srgbClr val="FF0000"/>
                </a:solidFill>
              </a:rPr>
              <a:t>networks</a:t>
            </a:r>
            <a:endParaRPr lang="en-US" altLang="x-none" b="1" i="1">
              <a:solidFill>
                <a:srgbClr val="FF0000"/>
              </a:solidFill>
            </a:endParaRPr>
          </a:p>
        </p:txBody>
      </p:sp>
      <p:sp>
        <p:nvSpPr>
          <p:cNvPr id="35846" name="Text Box 8"/>
          <p:cNvSpPr txBox="1">
            <a:spLocks noChangeArrowheads="1"/>
          </p:cNvSpPr>
          <p:nvPr/>
        </p:nvSpPr>
        <p:spPr bwMode="auto">
          <a:xfrm>
            <a:off x="6474618" y="3705141"/>
            <a:ext cx="2057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broadcast</a:t>
            </a:r>
            <a:br>
              <a:rPr lang="en-US" altLang="x-none" sz="1800"/>
            </a:br>
            <a:r>
              <a:rPr lang="en-US" altLang="x-none" sz="1800"/>
              <a:t>networks</a:t>
            </a:r>
            <a:endParaRPr lang="en-US" altLang="x-none" i="1">
              <a:solidFill>
                <a:srgbClr val="000000"/>
              </a:solidFill>
            </a:endParaRPr>
          </a:p>
        </p:txBody>
      </p:sp>
      <p:sp>
        <p:nvSpPr>
          <p:cNvPr id="27656" name="Line 9"/>
          <p:cNvSpPr>
            <a:spLocks noChangeShapeType="1"/>
          </p:cNvSpPr>
          <p:nvPr/>
        </p:nvSpPr>
        <p:spPr bwMode="auto">
          <a:xfrm flipH="1">
            <a:off x="2220118" y="3097128"/>
            <a:ext cx="2051050" cy="538163"/>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27657" name="Line 10"/>
          <p:cNvSpPr>
            <a:spLocks noChangeShapeType="1"/>
          </p:cNvSpPr>
          <p:nvPr/>
        </p:nvSpPr>
        <p:spPr bwMode="auto">
          <a:xfrm>
            <a:off x="5649118" y="3095541"/>
            <a:ext cx="1827213" cy="60960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35849" name="Text Box 11"/>
          <p:cNvSpPr txBox="1">
            <a:spLocks noChangeArrowheads="1"/>
          </p:cNvSpPr>
          <p:nvPr/>
        </p:nvSpPr>
        <p:spPr bwMode="auto">
          <a:xfrm>
            <a:off x="311943" y="4954503"/>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circuit-switch</a:t>
            </a:r>
            <a:r>
              <a:rPr lang="en-US" altLang="x-none" sz="1800">
                <a:ea typeface="宋体" charset="-122"/>
              </a:rPr>
              <a:t>ed</a:t>
            </a:r>
            <a:br>
              <a:rPr lang="en-US" altLang="x-none" sz="1800">
                <a:ea typeface="宋体" charset="-122"/>
              </a:rPr>
            </a:br>
            <a:r>
              <a:rPr lang="en-US" altLang="x-none" sz="1800">
                <a:ea typeface="宋体" charset="-122"/>
              </a:rPr>
              <a:t>networks</a:t>
            </a:r>
            <a:br>
              <a:rPr lang="en-US" altLang="x-none" sz="1800">
                <a:ea typeface="宋体" charset="-122"/>
              </a:rPr>
            </a:br>
            <a:r>
              <a:rPr lang="en-US" altLang="x-none" sz="1800">
                <a:ea typeface="宋体" charset="-122"/>
              </a:rPr>
              <a:t>(e.g. telephone</a:t>
            </a:r>
            <a:r>
              <a:rPr lang="en-US" altLang="zh-CN" sz="1800">
                <a:ea typeface="宋体" charset="-122"/>
              </a:rPr>
              <a:t>, GSM</a:t>
            </a:r>
            <a:r>
              <a:rPr lang="en-US" altLang="x-none" sz="1800">
                <a:ea typeface="宋体" charset="-122"/>
              </a:rPr>
              <a:t>)</a:t>
            </a:r>
            <a:endParaRPr lang="en-US" altLang="x-none" i="1">
              <a:solidFill>
                <a:srgbClr val="000000"/>
              </a:solidFill>
              <a:ea typeface="宋体" charset="-122"/>
            </a:endParaRPr>
          </a:p>
        </p:txBody>
      </p:sp>
      <p:sp>
        <p:nvSpPr>
          <p:cNvPr id="35850" name="Text Box 12"/>
          <p:cNvSpPr txBox="1">
            <a:spLocks noChangeArrowheads="1"/>
          </p:cNvSpPr>
          <p:nvPr/>
        </p:nvSpPr>
        <p:spPr bwMode="auto">
          <a:xfrm>
            <a:off x="3132931" y="4922753"/>
            <a:ext cx="33416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packet-switch</a:t>
            </a:r>
            <a:r>
              <a:rPr lang="en-US" altLang="x-none" sz="1800">
                <a:ea typeface="宋体" charset="-122"/>
              </a:rPr>
              <a:t>ed</a:t>
            </a:r>
            <a:br>
              <a:rPr lang="en-US" altLang="x-none" sz="1800">
                <a:ea typeface="宋体" charset="-122"/>
              </a:rPr>
            </a:br>
            <a:r>
              <a:rPr lang="en-US" altLang="x-none" sz="1800">
                <a:ea typeface="宋体" charset="-122"/>
              </a:rPr>
              <a:t> networks</a:t>
            </a:r>
            <a:br>
              <a:rPr lang="en-US" altLang="x-none" sz="1800">
                <a:ea typeface="宋体" charset="-122"/>
              </a:rPr>
            </a:br>
            <a:r>
              <a:rPr lang="en-US" altLang="x-none" sz="1800">
                <a:ea typeface="宋体" charset="-122"/>
              </a:rPr>
              <a:t>(e.g. Internet)</a:t>
            </a:r>
            <a:endParaRPr lang="en-US" altLang="x-none" i="1">
              <a:solidFill>
                <a:srgbClr val="000000"/>
              </a:solidFill>
              <a:ea typeface="宋体" charset="-122"/>
            </a:endParaRPr>
          </a:p>
        </p:txBody>
      </p:sp>
      <p:sp>
        <p:nvSpPr>
          <p:cNvPr id="27660" name="Line 13"/>
          <p:cNvSpPr>
            <a:spLocks noChangeShapeType="1"/>
          </p:cNvSpPr>
          <p:nvPr/>
        </p:nvSpPr>
        <p:spPr bwMode="auto">
          <a:xfrm flipH="1">
            <a:off x="1158081" y="4389353"/>
            <a:ext cx="1211262" cy="61595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27661" name="Line 14"/>
          <p:cNvSpPr>
            <a:spLocks noChangeShapeType="1"/>
          </p:cNvSpPr>
          <p:nvPr/>
        </p:nvSpPr>
        <p:spPr bwMode="auto">
          <a:xfrm>
            <a:off x="2597943" y="4395703"/>
            <a:ext cx="1450975" cy="53975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x-none">
                <a:ea typeface="ＭＳ Ｐゴシック" charset="-128"/>
              </a:rPr>
              <a:t>Example</a:t>
            </a:r>
          </a:p>
        </p:txBody>
      </p:sp>
      <p:sp>
        <p:nvSpPr>
          <p:cNvPr id="134146" name="Content Placeholder 3"/>
          <p:cNvSpPr>
            <a:spLocks noGrp="1"/>
          </p:cNvSpPr>
          <p:nvPr>
            <p:ph idx="1"/>
          </p:nvPr>
        </p:nvSpPr>
        <p:spPr/>
        <p:txBody>
          <a:bodyPr/>
          <a:lstStyle/>
          <a:p>
            <a:pPr>
              <a:buFont typeface="Wingdings" pitchFamily="2" charset="2"/>
              <a:buChar char="q"/>
            </a:pPr>
            <a:r>
              <a:rPr lang="en-US" altLang="x-none" dirty="0">
                <a:ea typeface="ＭＳ Ｐゴシック" charset="-128"/>
              </a:rPr>
              <a:t>Consider the presence service in a social networking system: shows which contacts are online (e.g., skype)</a:t>
            </a:r>
          </a:p>
          <a:p>
            <a:pPr lvl="1">
              <a:buFont typeface="Courier New" panose="02070309020205020404" pitchFamily="49" charset="0"/>
              <a:buChar char="o"/>
            </a:pPr>
            <a:r>
              <a:rPr lang="en-US" altLang="x-none" dirty="0">
                <a:ea typeface="ＭＳ Ｐゴシック" charset="-128"/>
              </a:rPr>
              <a:t>implementing by end user’</a:t>
            </a:r>
            <a:r>
              <a:rPr lang="en-US" altLang="ja-JP" dirty="0">
                <a:ea typeface="ＭＳ Ｐゴシック" charset="-128"/>
              </a:rPr>
              <a:t>s host app or through a third party service?</a:t>
            </a:r>
            <a:endParaRPr lang="en-US" altLang="x-none" dirty="0">
              <a:ea typeface="ＭＳ Ｐゴシック" charset="-128"/>
            </a:endParaRPr>
          </a:p>
        </p:txBody>
      </p:sp>
      <p:sp>
        <p:nvSpPr>
          <p:cNvPr id="13414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Tx/>
              <a:buSzTx/>
              <a:buFontTx/>
              <a:buNone/>
            </a:pPr>
            <a:fld id="{4FDB941E-CD56-AD43-96BA-64CA64D69C58}" type="slidenum">
              <a:rPr lang="en-US" altLang="x-none" sz="1200">
                <a:solidFill>
                  <a:srgbClr val="000000"/>
                </a:solidFill>
                <a:latin typeface="Tahoma" charset="0"/>
              </a:rPr>
              <a:pPr eaLnBrk="1" hangingPunct="1">
                <a:spcBef>
                  <a:spcPct val="0"/>
                </a:spcBef>
                <a:buClrTx/>
                <a:buSzTx/>
                <a:buFontTx/>
                <a:buNone/>
              </a:pPr>
              <a:t>80</a:t>
            </a:fld>
            <a:endParaRPr lang="en-US" altLang="x-none" sz="1200">
              <a:solidFill>
                <a:srgbClr val="000000"/>
              </a:solidFill>
              <a:latin typeface="Tahoma" charset="0"/>
            </a:endParaRPr>
          </a:p>
        </p:txBody>
      </p:sp>
      <p:sp>
        <p:nvSpPr>
          <p:cNvPr id="134148" name="Oval 37"/>
          <p:cNvSpPr>
            <a:spLocks noChangeArrowheads="1"/>
          </p:cNvSpPr>
          <p:nvPr/>
        </p:nvSpPr>
        <p:spPr bwMode="auto">
          <a:xfrm>
            <a:off x="1947863" y="4324350"/>
            <a:ext cx="1331912"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49" name="Rectangle 44"/>
          <p:cNvSpPr>
            <a:spLocks noChangeArrowheads="1"/>
          </p:cNvSpPr>
          <p:nvPr/>
        </p:nvSpPr>
        <p:spPr bwMode="auto">
          <a:xfrm>
            <a:off x="1887538" y="4267200"/>
            <a:ext cx="152717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0" name="Text Box 46"/>
          <p:cNvSpPr txBox="1">
            <a:spLocks noChangeArrowheads="1"/>
          </p:cNvSpPr>
          <p:nvPr/>
        </p:nvSpPr>
        <p:spPr bwMode="auto">
          <a:xfrm>
            <a:off x="2184400" y="4448175"/>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4151" name="Oval 47"/>
          <p:cNvSpPr>
            <a:spLocks noChangeArrowheads="1"/>
          </p:cNvSpPr>
          <p:nvPr/>
        </p:nvSpPr>
        <p:spPr bwMode="auto">
          <a:xfrm>
            <a:off x="5621338" y="4324350"/>
            <a:ext cx="1335087"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2" name="Rectangle 48"/>
          <p:cNvSpPr>
            <a:spLocks noChangeArrowheads="1"/>
          </p:cNvSpPr>
          <p:nvPr/>
        </p:nvSpPr>
        <p:spPr bwMode="auto">
          <a:xfrm>
            <a:off x="5562600" y="4267200"/>
            <a:ext cx="1524000"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3" name="Oval 49"/>
          <p:cNvSpPr>
            <a:spLocks noChangeArrowheads="1"/>
          </p:cNvSpPr>
          <p:nvPr/>
        </p:nvSpPr>
        <p:spPr bwMode="auto">
          <a:xfrm>
            <a:off x="3962400" y="5181600"/>
            <a:ext cx="1143000" cy="58896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4154" name="Text Box 57"/>
          <p:cNvSpPr txBox="1">
            <a:spLocks noChangeArrowheads="1"/>
          </p:cNvSpPr>
          <p:nvPr/>
        </p:nvSpPr>
        <p:spPr bwMode="auto">
          <a:xfrm>
            <a:off x="1779588" y="4181475"/>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ea typeface="宋体" charset="-122"/>
              </a:rPr>
              <a:t>A</a:t>
            </a:r>
          </a:p>
        </p:txBody>
      </p:sp>
      <p:sp>
        <p:nvSpPr>
          <p:cNvPr id="134155" name="Text Box 58"/>
          <p:cNvSpPr txBox="1">
            <a:spLocks noChangeArrowheads="1"/>
          </p:cNvSpPr>
          <p:nvPr/>
        </p:nvSpPr>
        <p:spPr bwMode="auto">
          <a:xfrm>
            <a:off x="5149850" y="4181475"/>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B</a:t>
            </a:r>
            <a:endParaRPr lang="en-US" altLang="x-none" sz="2000" b="1">
              <a:solidFill>
                <a:srgbClr val="000000"/>
              </a:solidFill>
              <a:latin typeface="Arial" charset="0"/>
              <a:ea typeface="宋体" charset="-122"/>
            </a:endParaRPr>
          </a:p>
        </p:txBody>
      </p:sp>
      <p:sp>
        <p:nvSpPr>
          <p:cNvPr id="134156" name="Text Box 62"/>
          <p:cNvSpPr txBox="1">
            <a:spLocks noChangeArrowheads="1"/>
          </p:cNvSpPr>
          <p:nvPr/>
        </p:nvSpPr>
        <p:spPr bwMode="auto">
          <a:xfrm>
            <a:off x="5840413" y="4440238"/>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28" name="Line 54"/>
          <p:cNvSpPr>
            <a:spLocks noChangeShapeType="1"/>
          </p:cNvSpPr>
          <p:nvPr/>
        </p:nvSpPr>
        <p:spPr bwMode="auto">
          <a:xfrm>
            <a:off x="3200400" y="4800600"/>
            <a:ext cx="838200" cy="5334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29" name="Line 54"/>
          <p:cNvSpPr>
            <a:spLocks noChangeShapeType="1"/>
          </p:cNvSpPr>
          <p:nvPr/>
        </p:nvSpPr>
        <p:spPr bwMode="auto">
          <a:xfrm flipH="1">
            <a:off x="5029200" y="4876800"/>
            <a:ext cx="762000" cy="4572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134159" name="Line 54"/>
          <p:cNvSpPr>
            <a:spLocks noChangeShapeType="1"/>
          </p:cNvSpPr>
          <p:nvPr/>
        </p:nvSpPr>
        <p:spPr bwMode="auto">
          <a:xfrm>
            <a:off x="3276600" y="4648200"/>
            <a:ext cx="2362200" cy="0"/>
          </a:xfrm>
          <a:prstGeom prst="line">
            <a:avLst/>
          </a:prstGeom>
          <a:noFill/>
          <a:ln w="38100">
            <a:solidFill>
              <a:srgbClr val="660066"/>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2A6828-7DBC-7D40-9558-B865CE401AED}" type="slidenum">
              <a:rPr lang="en-US" altLang="x-none" sz="1200">
                <a:latin typeface="Tahoma" charset="0"/>
              </a:rPr>
              <a:pPr>
                <a:spcBef>
                  <a:spcPct val="0"/>
                </a:spcBef>
                <a:buClrTx/>
                <a:buSzTx/>
                <a:buFontTx/>
                <a:buNone/>
              </a:pPr>
              <a:t>81</a:t>
            </a:fld>
            <a:endParaRPr lang="en-US" altLang="x-none" sz="1200">
              <a:latin typeface="Tahoma" charset="0"/>
            </a:endParaRPr>
          </a:p>
        </p:txBody>
      </p:sp>
      <p:sp>
        <p:nvSpPr>
          <p:cNvPr id="136194" name="Rectangle 2"/>
          <p:cNvSpPr>
            <a:spLocks noGrp="1" noChangeArrowheads="1"/>
          </p:cNvSpPr>
          <p:nvPr>
            <p:ph type="title"/>
          </p:nvPr>
        </p:nvSpPr>
        <p:spPr/>
        <p:txBody>
          <a:bodyPr/>
          <a:lstStyle/>
          <a:p>
            <a:r>
              <a:rPr lang="en-US" altLang="x-none">
                <a:ea typeface="ＭＳ Ｐゴシック" charset="-128"/>
              </a:rPr>
              <a:t>Challenges</a:t>
            </a:r>
          </a:p>
        </p:txBody>
      </p:sp>
      <p:sp>
        <p:nvSpPr>
          <p:cNvPr id="136195" name="Rectangle 3"/>
          <p:cNvSpPr>
            <a:spLocks noGrp="1" noChangeArrowheads="1"/>
          </p:cNvSpPr>
          <p:nvPr>
            <p:ph type="body" idx="1"/>
          </p:nvPr>
        </p:nvSpPr>
        <p:spPr>
          <a:xfrm>
            <a:off x="533400" y="1600200"/>
            <a:ext cx="7772400" cy="747713"/>
          </a:xfrm>
        </p:spPr>
        <p:txBody>
          <a:bodyPr/>
          <a:lstStyle/>
          <a:p>
            <a:pPr>
              <a:lnSpc>
                <a:spcPct val="80000"/>
              </a:lnSpc>
              <a:buFont typeface="Wingdings" pitchFamily="2" charset="2"/>
              <a:buChar char="q"/>
            </a:pPr>
            <a:r>
              <a:rPr lang="en-US" altLang="x-none" dirty="0">
                <a:ea typeface="ＭＳ Ｐゴシック" charset="-128"/>
              </a:rPr>
              <a:t>Challenges to build a good (networking) system: find the right balance between:</a:t>
            </a:r>
          </a:p>
        </p:txBody>
      </p:sp>
      <p:sp>
        <p:nvSpPr>
          <p:cNvPr id="136196" name="Text Box 4"/>
          <p:cNvSpPr txBox="1">
            <a:spLocks noChangeArrowheads="1"/>
          </p:cNvSpPr>
          <p:nvPr/>
        </p:nvSpPr>
        <p:spPr bwMode="auto">
          <a:xfrm>
            <a:off x="5294313" y="3492500"/>
            <a:ext cx="30035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reuse, interoperability,</a:t>
            </a:r>
            <a:br>
              <a:rPr lang="en-US" altLang="x-none" sz="2000">
                <a:solidFill>
                  <a:srgbClr val="000000"/>
                </a:solidFill>
                <a:latin typeface="Arial" charset="0"/>
              </a:rPr>
            </a:br>
            <a:r>
              <a:rPr lang="en-US" altLang="x-none" sz="2000">
                <a:solidFill>
                  <a:srgbClr val="000000"/>
                </a:solidFill>
                <a:latin typeface="Arial" charset="0"/>
              </a:rPr>
              <a:t>implementation effort</a:t>
            </a:r>
          </a:p>
          <a:p>
            <a:pPr algn="ctr">
              <a:spcBef>
                <a:spcPct val="0"/>
              </a:spcBef>
              <a:buClrTx/>
              <a:buSzTx/>
              <a:buFontTx/>
              <a:buNone/>
            </a:pPr>
            <a:r>
              <a:rPr lang="en-US" altLang="x-none" sz="2000">
                <a:solidFill>
                  <a:srgbClr val="000000"/>
                </a:solidFill>
                <a:latin typeface="Arial" charset="0"/>
              </a:rPr>
              <a:t>(apply layering concepts)</a:t>
            </a:r>
          </a:p>
        </p:txBody>
      </p:sp>
      <p:sp>
        <p:nvSpPr>
          <p:cNvPr id="136197" name="Text Box 5"/>
          <p:cNvSpPr txBox="1">
            <a:spLocks noChangeArrowheads="1"/>
          </p:cNvSpPr>
          <p:nvPr/>
        </p:nvSpPr>
        <p:spPr bwMode="auto">
          <a:xfrm>
            <a:off x="2590800" y="3035300"/>
            <a:ext cx="267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end-to-end arguments</a:t>
            </a:r>
          </a:p>
        </p:txBody>
      </p:sp>
      <p:sp>
        <p:nvSpPr>
          <p:cNvPr id="136198" name="Line 8"/>
          <p:cNvSpPr>
            <a:spLocks noChangeShapeType="1"/>
          </p:cNvSpPr>
          <p:nvPr/>
        </p:nvSpPr>
        <p:spPr bwMode="auto">
          <a:xfrm>
            <a:off x="2819400" y="3886200"/>
            <a:ext cx="2133600" cy="0"/>
          </a:xfrm>
          <a:prstGeom prst="line">
            <a:avLst/>
          </a:prstGeom>
          <a:noFill/>
          <a:ln w="57150">
            <a:solidFill>
              <a:schemeClr val="accent1"/>
            </a:solidFill>
            <a:round/>
            <a:headEnd type="stealth" w="lg" len="lg"/>
            <a:tailEnd type="stealth" w="lg" len="lg"/>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36199" name="Text Box 9"/>
          <p:cNvSpPr txBox="1">
            <a:spLocks noChangeArrowheads="1"/>
          </p:cNvSpPr>
          <p:nvPr/>
        </p:nvSpPr>
        <p:spPr bwMode="auto">
          <a:xfrm>
            <a:off x="1066800" y="3657600"/>
            <a:ext cx="1604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performance</a:t>
            </a:r>
          </a:p>
        </p:txBody>
      </p:sp>
      <p:sp>
        <p:nvSpPr>
          <p:cNvPr id="136200" name="Rectangle 10"/>
          <p:cNvSpPr>
            <a:spLocks noChangeArrowheads="1"/>
          </p:cNvSpPr>
          <p:nvPr/>
        </p:nvSpPr>
        <p:spPr bwMode="auto">
          <a:xfrm>
            <a:off x="990600" y="5257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285750" indent="-28575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80000"/>
              </a:lnSpc>
              <a:spcBef>
                <a:spcPct val="30000"/>
              </a:spcBef>
              <a:buClr>
                <a:srgbClr val="000000"/>
              </a:buClr>
              <a:buSzPct val="75000"/>
              <a:buFont typeface="Wingdings" charset="2"/>
              <a:buNone/>
            </a:pPr>
            <a:r>
              <a:rPr lang="en-US" altLang="x-none">
                <a:solidFill>
                  <a:srgbClr val="000000"/>
                </a:solidFill>
                <a:latin typeface="Arial" charset="0"/>
              </a:rPr>
              <a:t>No universal answer: the answer depends on the goals and assumptions!</a:t>
            </a:r>
          </a:p>
        </p:txBody>
      </p:sp>
      <p:pic>
        <p:nvPicPr>
          <p:cNvPr id="136201" name="Picture 12" descr="yin-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0"/>
            <a:ext cx="127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a:t>Discussion: Limitations of </a:t>
            </a:r>
            <a:r>
              <a:rPr lang="en-US"/>
              <a:t>Layered Architecture</a:t>
            </a:r>
          </a:p>
        </p:txBody>
      </p:sp>
      <p:sp>
        <p:nvSpPr>
          <p:cNvPr id="3" name="Content Placeholder 2"/>
          <p:cNvSpPr>
            <a:spLocks noGrp="1"/>
          </p:cNvSpPr>
          <p:nvPr>
            <p:ph idx="1"/>
          </p:nvPr>
        </p:nvSpPr>
        <p:spPr/>
        <p:txBody>
          <a:bodyPr/>
          <a:lstStyle/>
          <a:p>
            <a:pPr>
              <a:buFont typeface="Wingdings" pitchFamily="2" charset="2"/>
              <a:buChar char="q"/>
            </a:pPr>
            <a:endParaRPr lang="en-US"/>
          </a:p>
        </p:txBody>
      </p:sp>
      <p:sp>
        <p:nvSpPr>
          <p:cNvPr id="4" name="Slide Number Placeholder 3"/>
          <p:cNvSpPr>
            <a:spLocks noGrp="1"/>
          </p:cNvSpPr>
          <p:nvPr>
            <p:ph type="sldNum" sz="quarter" idx="12"/>
          </p:nvPr>
        </p:nvSpPr>
        <p:spPr/>
        <p:txBody>
          <a:bodyPr/>
          <a:lstStyle/>
          <a:p>
            <a:pPr>
              <a:defRPr/>
            </a:pPr>
            <a:fld id="{1975D657-9558-0F49-AFEE-B5906D87F257}" type="slidenum">
              <a:rPr lang="en-US" altLang="x-none" smtClean="0"/>
              <a:pPr>
                <a:defRPr/>
              </a:pPr>
              <a:t>82</a:t>
            </a:fld>
            <a:endParaRPr lang="en-US" altLang="x-none"/>
          </a:p>
        </p:txBody>
      </p:sp>
    </p:spTree>
    <p:extLst>
      <p:ext uri="{BB962C8B-B14F-4D97-AF65-F5344CB8AC3E}">
        <p14:creationId xmlns:p14="http://schemas.microsoft.com/office/powerpoint/2010/main" val="11101820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4"/>
          <p:cNvSpPr>
            <a:spLocks noGrp="1" noChangeArrowheads="1"/>
          </p:cNvSpPr>
          <p:nvPr>
            <p:ph type="ctrTitle"/>
          </p:nvPr>
        </p:nvSpPr>
        <p:spPr/>
        <p:txBody>
          <a:bodyPr/>
          <a:lstStyle/>
          <a:p>
            <a:pPr algn="ctr"/>
            <a:r>
              <a:rPr lang="en-US" altLang="x-none">
                <a:ea typeface="ＭＳ Ｐゴシック" charset="-128"/>
              </a:rPr>
              <a:t>Backup Slides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4"/>
          <p:cNvSpPr>
            <a:spLocks noGrp="1" noChangeArrowheads="1"/>
          </p:cNvSpPr>
          <p:nvPr>
            <p:ph type="ctrTitle"/>
          </p:nvPr>
        </p:nvSpPr>
        <p:spPr/>
        <p:txBody>
          <a:bodyPr/>
          <a:lstStyle/>
          <a:p>
            <a:pPr algn="ctr"/>
            <a:r>
              <a:rPr lang="en-US" altLang="x-none">
                <a:ea typeface="ＭＳ Ｐゴシック" charset="-128"/>
              </a:rPr>
              <a:t>The Design Philosophy of the DARPA Internet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3E07579-1974-F545-9103-71C585316B7D}" type="slidenum">
              <a:rPr lang="en-US" altLang="x-none" sz="1200">
                <a:latin typeface="Tahoma" charset="0"/>
              </a:rPr>
              <a:pPr>
                <a:spcBef>
                  <a:spcPct val="0"/>
                </a:spcBef>
                <a:buClrTx/>
                <a:buSzTx/>
                <a:buFontTx/>
                <a:buNone/>
              </a:pPr>
              <a:t>85</a:t>
            </a:fld>
            <a:endParaRPr lang="en-US" altLang="x-none" sz="1200">
              <a:latin typeface="Tahoma" charset="0"/>
            </a:endParaRPr>
          </a:p>
        </p:txBody>
      </p:sp>
      <p:sp>
        <p:nvSpPr>
          <p:cNvPr id="142338" name="Rectangle 2"/>
          <p:cNvSpPr>
            <a:spLocks noGrp="1" noChangeArrowheads="1"/>
          </p:cNvSpPr>
          <p:nvPr>
            <p:ph type="title"/>
          </p:nvPr>
        </p:nvSpPr>
        <p:spPr/>
        <p:txBody>
          <a:bodyPr/>
          <a:lstStyle/>
          <a:p>
            <a:r>
              <a:rPr lang="en-US" altLang="x-none">
                <a:ea typeface="ＭＳ Ｐゴシック" charset="-128"/>
              </a:rPr>
              <a:t>Goals</a:t>
            </a:r>
          </a:p>
        </p:txBody>
      </p:sp>
      <p:sp>
        <p:nvSpPr>
          <p:cNvPr id="142339" name="Rectangle 3"/>
          <p:cNvSpPr>
            <a:spLocks noGrp="1" noChangeArrowheads="1"/>
          </p:cNvSpPr>
          <p:nvPr>
            <p:ph type="body" idx="1"/>
          </p:nvPr>
        </p:nvSpPr>
        <p:spPr>
          <a:xfrm>
            <a:off x="533400" y="2514600"/>
            <a:ext cx="8001000" cy="3962400"/>
          </a:xfrm>
        </p:spPr>
        <p:txBody>
          <a:bodyPr/>
          <a:lstStyle/>
          <a:p>
            <a:pPr marL="533400" indent="-533400">
              <a:buFont typeface="ZapfDingbats" charset="0"/>
              <a:buAutoNum type="arabicPeriod"/>
            </a:pPr>
            <a:r>
              <a:rPr lang="en-US" altLang="x-none" sz="3200">
                <a:ea typeface="ＭＳ Ｐゴシック" charset="-128"/>
              </a:rPr>
              <a:t>Survivability in the face of failure</a:t>
            </a:r>
          </a:p>
          <a:p>
            <a:pPr marL="533400" indent="-533400">
              <a:buFont typeface="ZapfDingbats" charset="0"/>
              <a:buAutoNum type="arabicPeriod"/>
            </a:pPr>
            <a:r>
              <a:rPr lang="en-US" altLang="x-none" sz="3200">
                <a:ea typeface="ＭＳ Ｐゴシック" charset="-128"/>
              </a:rPr>
              <a:t>Support multiple types of services</a:t>
            </a:r>
          </a:p>
          <a:p>
            <a:pPr marL="533400" indent="-533400">
              <a:buFont typeface="ZapfDingbats" charset="0"/>
              <a:buAutoNum type="arabicPeriod"/>
            </a:pPr>
            <a:r>
              <a:rPr lang="en-US" altLang="x-none" sz="3200">
                <a:ea typeface="ＭＳ Ｐゴシック" charset="-128"/>
              </a:rPr>
              <a:t>Accommodate a variety of networks</a:t>
            </a:r>
            <a:br>
              <a:rPr lang="en-US" altLang="x-none" sz="3200">
                <a:ea typeface="ＭＳ Ｐゴシック" charset="-128"/>
              </a:rPr>
            </a:br>
            <a:endParaRPr lang="en-US" altLang="x-none" sz="3200">
              <a:ea typeface="ＭＳ Ｐゴシック" charset="-128"/>
            </a:endParaRPr>
          </a:p>
          <a:p>
            <a:pPr marL="533400" indent="-533400">
              <a:buFont typeface="ZapfDingbats" charset="0"/>
              <a:buAutoNum type="arabicPeriod"/>
            </a:pPr>
            <a:r>
              <a:rPr lang="en-US" altLang="x-none" sz="2400">
                <a:ea typeface="ＭＳ Ｐゴシック" charset="-128"/>
              </a:rPr>
              <a:t>Permit distributed management of resources</a:t>
            </a:r>
          </a:p>
          <a:p>
            <a:pPr marL="533400" indent="-533400">
              <a:buFont typeface="ZapfDingbats" charset="0"/>
              <a:buAutoNum type="arabicPeriod"/>
            </a:pPr>
            <a:r>
              <a:rPr lang="en-US" altLang="x-none" sz="2400">
                <a:ea typeface="ＭＳ Ｐゴシック" charset="-128"/>
              </a:rPr>
              <a:t>Be cost effective</a:t>
            </a:r>
          </a:p>
          <a:p>
            <a:pPr marL="533400" indent="-533400">
              <a:buFont typeface="ZapfDingbats" charset="0"/>
              <a:buAutoNum type="arabicPeriod"/>
            </a:pPr>
            <a:r>
              <a:rPr lang="en-US" altLang="x-none" sz="2400">
                <a:ea typeface="ＭＳ Ｐゴシック" charset="-128"/>
              </a:rPr>
              <a:t>Permit host attachment with a low level of effort</a:t>
            </a:r>
          </a:p>
          <a:p>
            <a:pPr marL="533400" indent="-533400">
              <a:buFont typeface="ZapfDingbats" charset="0"/>
              <a:buAutoNum type="arabicPeriod"/>
            </a:pPr>
            <a:r>
              <a:rPr lang="en-US" altLang="x-none" sz="2400">
                <a:ea typeface="ＭＳ Ｐゴシック" charset="-128"/>
              </a:rPr>
              <a:t>Be accountable</a:t>
            </a:r>
          </a:p>
        </p:txBody>
      </p:sp>
      <p:sp>
        <p:nvSpPr>
          <p:cNvPr id="142340" name="Text Box 4"/>
          <p:cNvSpPr txBox="1">
            <a:spLocks noChangeArrowheads="1"/>
          </p:cNvSpPr>
          <p:nvPr/>
        </p:nvSpPr>
        <p:spPr bwMode="auto">
          <a:xfrm>
            <a:off x="533400" y="1676400"/>
            <a:ext cx="6380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FF0000"/>
              </a:buClr>
              <a:buSzPct val="105000"/>
              <a:buFont typeface="Arial" charset="0"/>
              <a:buChar char="0"/>
            </a:pPr>
            <a:r>
              <a:rPr lang="en-US" altLang="x-none" sz="3200" b="1">
                <a:solidFill>
                  <a:srgbClr val="FF0000"/>
                </a:solidFill>
              </a:rPr>
              <a:t>.  Connect different networks</a:t>
            </a:r>
            <a:endParaRPr lang="en-US" altLang="x-none"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91679C0-C8E3-7E42-8026-D6F3B36DF8BA}" type="slidenum">
              <a:rPr lang="en-US" altLang="x-none" sz="1200">
                <a:latin typeface="Tahoma" charset="0"/>
              </a:rPr>
              <a:pPr>
                <a:spcBef>
                  <a:spcPct val="0"/>
                </a:spcBef>
                <a:buClrTx/>
                <a:buSzTx/>
                <a:buFontTx/>
                <a:buNone/>
              </a:pPr>
              <a:t>86</a:t>
            </a:fld>
            <a:endParaRPr lang="en-US" altLang="x-none" sz="1200">
              <a:latin typeface="Tahoma" charset="0"/>
            </a:endParaRPr>
          </a:p>
        </p:txBody>
      </p:sp>
      <p:sp>
        <p:nvSpPr>
          <p:cNvPr id="144386"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Survivability in the Face of Failure: Questions</a:t>
            </a:r>
          </a:p>
        </p:txBody>
      </p:sp>
      <p:sp>
        <p:nvSpPr>
          <p:cNvPr id="144387" name="Rectangle 3"/>
          <p:cNvSpPr>
            <a:spLocks noGrp="1" noChangeArrowheads="1"/>
          </p:cNvSpPr>
          <p:nvPr>
            <p:ph type="body" idx="1"/>
          </p:nvPr>
        </p:nvSpPr>
        <p:spPr>
          <a:xfrm>
            <a:off x="533400" y="1676400"/>
            <a:ext cx="8001000" cy="4495800"/>
          </a:xfrm>
        </p:spPr>
        <p:txBody>
          <a:bodyPr/>
          <a:lstStyle/>
          <a:p>
            <a:pPr marL="533400" indent="-533400"/>
            <a:r>
              <a:rPr lang="en-US" altLang="x-none">
                <a:ea typeface="ＭＳ Ｐゴシック" charset="-128"/>
              </a:rPr>
              <a:t>What does the goal mean?</a:t>
            </a:r>
          </a:p>
          <a:p>
            <a:pPr marL="533400" indent="-533400"/>
            <a:r>
              <a:rPr lang="en-US" altLang="x-none">
                <a:ea typeface="ＭＳ Ｐゴシック" charset="-128"/>
              </a:rPr>
              <a:t>Why is the goal important? </a:t>
            </a:r>
          </a:p>
          <a:p>
            <a:pPr marL="533400" indent="-533400"/>
            <a:r>
              <a:rPr lang="en-US" altLang="x-none">
                <a:ea typeface="ＭＳ Ｐゴシック" charset="-128"/>
              </a:rPr>
              <a:t>How does the Internet achieve this goal?</a:t>
            </a:r>
          </a:p>
          <a:p>
            <a:pPr marL="533400" indent="-533400"/>
            <a:r>
              <a:rPr lang="en-US" altLang="x-none">
                <a:ea typeface="ＭＳ Ｐゴシック" charset="-128"/>
              </a:rPr>
              <a:t>Does the Internet achieve this goal (or in what degree does the Internet achieve this goal)?</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6016A65-E3A7-4F4E-86FC-EF399717E2EA}" type="slidenum">
              <a:rPr lang="en-US" altLang="x-none" sz="1200">
                <a:latin typeface="Tahoma" charset="0"/>
              </a:rPr>
              <a:pPr>
                <a:spcBef>
                  <a:spcPct val="0"/>
                </a:spcBef>
                <a:buClrTx/>
                <a:buSzTx/>
                <a:buFontTx/>
                <a:buNone/>
              </a:pPr>
              <a:t>87</a:t>
            </a:fld>
            <a:endParaRPr lang="en-US" altLang="x-none" sz="1200">
              <a:latin typeface="Tahoma" charset="0"/>
            </a:endParaRPr>
          </a:p>
        </p:txBody>
      </p:sp>
      <p:sp>
        <p:nvSpPr>
          <p:cNvPr id="1464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Survivability in the Face of Failure</a:t>
            </a:r>
          </a:p>
        </p:txBody>
      </p:sp>
      <p:sp>
        <p:nvSpPr>
          <p:cNvPr id="146435" name="Rectangle 5"/>
          <p:cNvSpPr>
            <a:spLocks noChangeArrowheads="1"/>
          </p:cNvSpPr>
          <p:nvPr/>
        </p:nvSpPr>
        <p:spPr bwMode="auto">
          <a:xfrm>
            <a:off x="609600" y="16764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sz="2400"/>
              <a:t>Continue to operate even in the presence of network failures (e.g., link and router failures)</a:t>
            </a:r>
          </a:p>
          <a:p>
            <a:pPr lvl="1"/>
            <a:r>
              <a:rPr lang="en-US" altLang="x-none" sz="2000"/>
              <a:t>as long as the network is not partitioned, two endpoints should be able to communicate…moreover, any other failure (excepting network partition) should be </a:t>
            </a:r>
            <a:r>
              <a:rPr lang="en-US" altLang="x-none" sz="2000">
                <a:solidFill>
                  <a:srgbClr val="FF0000"/>
                </a:solidFill>
              </a:rPr>
              <a:t>transparent</a:t>
            </a:r>
            <a:r>
              <a:rPr lang="en-US" altLang="x-none" sz="2000"/>
              <a:t> to endpoints </a:t>
            </a:r>
          </a:p>
          <a:p>
            <a:r>
              <a:rPr lang="en-US" altLang="x-none" sz="2400"/>
              <a:t>Decision: maintain state only at end-points (fate-sharing)</a:t>
            </a:r>
          </a:p>
          <a:p>
            <a:pPr lvl="1"/>
            <a:r>
              <a:rPr lang="en-US" altLang="x-none" sz="2000"/>
              <a:t>eliminate the problem of handling state inconsistency and performing state restoration when router fails</a:t>
            </a:r>
          </a:p>
          <a:p>
            <a:r>
              <a:rPr lang="en-US" altLang="x-none" sz="2400"/>
              <a:t>Internet: </a:t>
            </a:r>
            <a:r>
              <a:rPr lang="en-US" altLang="x-none" sz="2400">
                <a:solidFill>
                  <a:srgbClr val="FF0000"/>
                </a:solidFill>
              </a:rPr>
              <a:t>stateless</a:t>
            </a:r>
            <a:r>
              <a:rPr lang="en-US" altLang="x-none" sz="2400"/>
              <a:t> network architecture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2983D4C-88B9-914F-A162-53234CD96147}" type="slidenum">
              <a:rPr lang="en-US" altLang="x-none" sz="1200">
                <a:latin typeface="Tahoma" charset="0"/>
              </a:rPr>
              <a:pPr>
                <a:spcBef>
                  <a:spcPct val="0"/>
                </a:spcBef>
                <a:buClrTx/>
                <a:buSzTx/>
                <a:buFontTx/>
                <a:buNone/>
              </a:pPr>
              <a:t>88</a:t>
            </a:fld>
            <a:endParaRPr lang="en-US" altLang="x-none" sz="1200">
              <a:latin typeface="Tahoma" charset="0"/>
            </a:endParaRPr>
          </a:p>
        </p:txBody>
      </p:sp>
      <p:sp>
        <p:nvSpPr>
          <p:cNvPr id="148482"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Support Multiple Types of Service: Questions</a:t>
            </a:r>
          </a:p>
        </p:txBody>
      </p:sp>
      <p:sp>
        <p:nvSpPr>
          <p:cNvPr id="148483" name="Rectangle 3"/>
          <p:cNvSpPr>
            <a:spLocks noGrp="1" noChangeArrowheads="1"/>
          </p:cNvSpPr>
          <p:nvPr>
            <p:ph type="body" idx="1"/>
          </p:nvPr>
        </p:nvSpPr>
        <p:spPr>
          <a:xfrm>
            <a:off x="533400" y="1676400"/>
            <a:ext cx="8001000" cy="4495800"/>
          </a:xfrm>
        </p:spPr>
        <p:txBody>
          <a:bodyPr/>
          <a:lstStyle/>
          <a:p>
            <a:pPr marL="533400" indent="-533400"/>
            <a:r>
              <a:rPr lang="en-US" altLang="x-none">
                <a:ea typeface="ＭＳ Ｐゴシック" charset="-128"/>
              </a:rPr>
              <a:t>What does this goal mean?</a:t>
            </a:r>
          </a:p>
          <a:p>
            <a:pPr marL="533400" indent="-533400"/>
            <a:r>
              <a:rPr lang="en-US" altLang="x-none">
                <a:ea typeface="ＭＳ Ｐゴシック" charset="-128"/>
              </a:rPr>
              <a:t>Why is the goal important?</a:t>
            </a:r>
          </a:p>
          <a:p>
            <a:pPr marL="533400" indent="-533400"/>
            <a:r>
              <a:rPr lang="en-US" altLang="x-none">
                <a:ea typeface="ＭＳ Ｐゴシック" charset="-128"/>
              </a:rPr>
              <a:t>How does the Internet achieve this goal?</a:t>
            </a:r>
          </a:p>
          <a:p>
            <a:pPr marL="533400" indent="-533400"/>
            <a:r>
              <a:rPr lang="en-US" altLang="x-none">
                <a:ea typeface="ＭＳ Ｐゴシック" charset="-128"/>
              </a:rPr>
              <a:t>Does the Internet achieve this goal (or in what degree does the Internet achieve this goal)?</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EF3CD51-06EF-8548-8F4F-FB5B9A6E85A6}" type="slidenum">
              <a:rPr lang="en-US" altLang="x-none" sz="1200">
                <a:latin typeface="Tahoma" charset="0"/>
              </a:rPr>
              <a:pPr>
                <a:spcBef>
                  <a:spcPct val="0"/>
                </a:spcBef>
                <a:buClrTx/>
                <a:buSzTx/>
                <a:buFontTx/>
                <a:buNone/>
              </a:pPr>
              <a:t>89</a:t>
            </a:fld>
            <a:endParaRPr lang="en-US" altLang="x-none" sz="1200">
              <a:latin typeface="Tahoma" charset="0"/>
            </a:endParaRPr>
          </a:p>
        </p:txBody>
      </p:sp>
      <p:sp>
        <p:nvSpPr>
          <p:cNvPr id="150530" name="Rectangle 2"/>
          <p:cNvSpPr>
            <a:spLocks noGrp="1" noChangeArrowheads="1"/>
          </p:cNvSpPr>
          <p:nvPr>
            <p:ph type="title"/>
          </p:nvPr>
        </p:nvSpPr>
        <p:spPr/>
        <p:txBody>
          <a:bodyPr/>
          <a:lstStyle/>
          <a:p>
            <a:r>
              <a:rPr lang="en-US" altLang="x-none" sz="3600">
                <a:ea typeface="ＭＳ Ｐゴシック" charset="-128"/>
              </a:rPr>
              <a:t>Support Multiple Types of Service</a:t>
            </a:r>
          </a:p>
        </p:txBody>
      </p:sp>
      <p:sp>
        <p:nvSpPr>
          <p:cNvPr id="150531" name="Rectangle 5"/>
          <p:cNvSpPr>
            <a:spLocks noGrp="1" noChangeArrowheads="1"/>
          </p:cNvSpPr>
          <p:nvPr>
            <p:ph type="body" idx="1"/>
          </p:nvPr>
        </p:nvSpPr>
        <p:spPr>
          <a:xfrm>
            <a:off x="533400" y="1600200"/>
            <a:ext cx="7772400" cy="4876800"/>
          </a:xfrm>
          <a:noFill/>
        </p:spPr>
        <p:txBody>
          <a:bodyPr lIns="91420" tIns="45712" rIns="91420" bIns="45712"/>
          <a:lstStyle/>
          <a:p>
            <a:r>
              <a:rPr lang="en-US" altLang="x-none">
                <a:ea typeface="ＭＳ Ｐゴシック" charset="-128"/>
              </a:rPr>
              <a:t>Add UDP to TCP to better support other types of applications </a:t>
            </a:r>
          </a:p>
          <a:p>
            <a:pPr lvl="1"/>
            <a:r>
              <a:rPr lang="en-US" altLang="x-none">
                <a:ea typeface="ＭＳ Ｐゴシック" charset="-128"/>
              </a:rPr>
              <a:t>e.g.,  </a:t>
            </a:r>
            <a:r>
              <a:rPr lang="ja-JP" altLang="en-US">
                <a:ea typeface="ＭＳ Ｐゴシック" charset="-128"/>
              </a:rPr>
              <a:t>“</a:t>
            </a:r>
            <a:r>
              <a:rPr lang="en-US" altLang="ja-JP">
                <a:ea typeface="ＭＳ Ｐゴシック" charset="-128"/>
              </a:rPr>
              <a:t>real-time</a:t>
            </a:r>
            <a:r>
              <a:rPr lang="ja-JP" altLang="en-US">
                <a:ea typeface="ＭＳ Ｐゴシック" charset="-128"/>
              </a:rPr>
              <a:t>”</a:t>
            </a:r>
            <a:r>
              <a:rPr lang="en-US" altLang="ja-JP">
                <a:ea typeface="ＭＳ Ｐゴシック" charset="-128"/>
              </a:rPr>
              <a:t> applications</a:t>
            </a:r>
          </a:p>
          <a:p>
            <a:r>
              <a:rPr lang="en-US" altLang="x-none">
                <a:ea typeface="ＭＳ Ｐゴシック" charset="-128"/>
              </a:rPr>
              <a:t>This was arguably the main reason for separating TCP and IP</a:t>
            </a:r>
          </a:p>
          <a:p>
            <a:r>
              <a:rPr lang="en-US" altLang="x-none">
                <a:ea typeface="ＭＳ Ｐゴシック" charset="-128"/>
              </a:rPr>
              <a:t>Provide datagram abstraction: lower common denominator on which other services can be built: everything over IP </a:t>
            </a:r>
          </a:p>
          <a:p>
            <a:pPr lvl="1"/>
            <a:r>
              <a:rPr lang="en-US" altLang="x-none">
                <a:ea typeface="ＭＳ Ｐゴシック" charset="-128"/>
              </a:rPr>
              <a:t>service differentiation was considered (remember ToS?), but this has never happened on the large scale (Why?)</a:t>
            </a:r>
            <a:endParaRPr lang="en-US" altLang="x-none" sz="2000">
              <a:ea typeface="ＭＳ Ｐゴシック"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D5A00B16-620F-6440-9A46-F32504E5907E}" type="slidenum">
              <a:rPr lang="en-US" altLang="x-none" sz="1198">
                <a:latin typeface="Tahoma" charset="0"/>
              </a:rPr>
              <a:pPr/>
              <a:t>9</a:t>
            </a:fld>
            <a:endParaRPr lang="en-US" altLang="x-none" sz="1198">
              <a:latin typeface="Tahoma" charset="0"/>
            </a:endParaRPr>
          </a:p>
        </p:txBody>
      </p:sp>
      <p:sp>
        <p:nvSpPr>
          <p:cNvPr id="56322"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56323"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a:t>
            </a:r>
          </a:p>
          <a:p>
            <a:pPr algn="l">
              <a:spcBef>
                <a:spcPct val="20000"/>
              </a:spcBef>
              <a:buClr>
                <a:schemeClr val="accent2"/>
              </a:buClr>
              <a:buSzPct val="85000"/>
              <a:buFont typeface="Wingdings" charset="2"/>
              <a:buChar char="q"/>
            </a:pPr>
            <a:r>
              <a:rPr lang="en-US" altLang="x-none" sz="2795" dirty="0"/>
              <a:t>A taxonomy of communication networks</a:t>
            </a:r>
          </a:p>
          <a:p>
            <a:pPr marL="912754" lvl="1" indent="-456377">
              <a:spcBef>
                <a:spcPct val="20000"/>
              </a:spcBef>
              <a:buClr>
                <a:schemeClr val="accent2"/>
              </a:buClr>
              <a:buSzPct val="85000"/>
              <a:buFont typeface="Courier New" panose="02070309020205020404" pitchFamily="49" charset="0"/>
              <a:buChar char="o"/>
            </a:pPr>
            <a:r>
              <a:rPr lang="en-US" altLang="x-none" sz="2795" dirty="0"/>
              <a:t>circuit switched networks</a:t>
            </a:r>
          </a:p>
          <a:p>
            <a:pPr lvl="1" algn="l">
              <a:spcBef>
                <a:spcPct val="20000"/>
              </a:spcBef>
              <a:buClr>
                <a:srgbClr val="C00000"/>
              </a:buClr>
              <a:buSzPct val="85000"/>
              <a:buFont typeface="Wingdings" charset="2"/>
              <a:buChar char="Ø"/>
            </a:pPr>
            <a:r>
              <a:rPr lang="en-US" altLang="x-none" sz="2396" i="1" dirty="0">
                <a:solidFill>
                  <a:srgbClr val="C00000"/>
                </a:solidFill>
              </a:rPr>
              <a:t>packet switched networks</a:t>
            </a:r>
          </a:p>
          <a:p>
            <a:pPr lvl="1" algn="l">
              <a:spcBef>
                <a:spcPct val="20000"/>
              </a:spcBef>
              <a:buClr>
                <a:schemeClr val="accent2"/>
              </a:buClr>
              <a:buSzPct val="75000"/>
            </a:pPr>
            <a:endParaRPr lang="en-US" altLang="x-none" sz="2795" dirty="0"/>
          </a:p>
        </p:txBody>
      </p:sp>
    </p:spTree>
    <p:extLst>
      <p:ext uri="{BB962C8B-B14F-4D97-AF65-F5344CB8AC3E}">
        <p14:creationId xmlns:p14="http://schemas.microsoft.com/office/powerpoint/2010/main" val="35714454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6E40550-D422-A546-8E86-7D4F47ADF99D}" type="slidenum">
              <a:rPr lang="en-US" altLang="x-none" sz="1200">
                <a:latin typeface="Tahoma" charset="0"/>
              </a:rPr>
              <a:pPr>
                <a:spcBef>
                  <a:spcPct val="0"/>
                </a:spcBef>
                <a:buClrTx/>
                <a:buSzTx/>
                <a:buFontTx/>
                <a:buNone/>
              </a:pPr>
              <a:t>90</a:t>
            </a:fld>
            <a:endParaRPr lang="en-US" altLang="x-none" sz="1200">
              <a:latin typeface="Tahoma" charset="0"/>
            </a:endParaRPr>
          </a:p>
        </p:txBody>
      </p:sp>
      <p:sp>
        <p:nvSpPr>
          <p:cNvPr id="152578" name="Rectangle 2"/>
          <p:cNvSpPr>
            <a:spLocks noGrp="1" noChangeArrowheads="1"/>
          </p:cNvSpPr>
          <p:nvPr>
            <p:ph type="title"/>
          </p:nvPr>
        </p:nvSpPr>
        <p:spPr>
          <a:xfrm>
            <a:off x="533400" y="457200"/>
            <a:ext cx="7772400" cy="762000"/>
          </a:xfrm>
        </p:spPr>
        <p:txBody>
          <a:bodyPr/>
          <a:lstStyle/>
          <a:p>
            <a:r>
              <a:rPr lang="en-US" altLang="x-none" sz="2800">
                <a:ea typeface="ＭＳ Ｐゴシック" charset="-128"/>
              </a:rPr>
              <a:t>Support a Variety of Networks: Questions</a:t>
            </a:r>
          </a:p>
        </p:txBody>
      </p:sp>
      <p:sp>
        <p:nvSpPr>
          <p:cNvPr id="152579" name="Rectangle 3"/>
          <p:cNvSpPr>
            <a:spLocks noGrp="1" noChangeArrowheads="1"/>
          </p:cNvSpPr>
          <p:nvPr>
            <p:ph type="body" idx="1"/>
          </p:nvPr>
        </p:nvSpPr>
        <p:spPr>
          <a:xfrm>
            <a:off x="533400" y="1676400"/>
            <a:ext cx="8001000" cy="4495800"/>
          </a:xfrm>
        </p:spPr>
        <p:txBody>
          <a:bodyPr/>
          <a:lstStyle/>
          <a:p>
            <a:pPr marL="533400" indent="-533400"/>
            <a:r>
              <a:rPr lang="en-US" altLang="x-none">
                <a:ea typeface="ＭＳ Ｐゴシック" charset="-128"/>
              </a:rPr>
              <a:t>What does the goal mean?</a:t>
            </a:r>
          </a:p>
          <a:p>
            <a:pPr marL="533400" indent="-533400"/>
            <a:r>
              <a:rPr lang="en-US" altLang="x-none">
                <a:ea typeface="ＭＳ Ｐゴシック" charset="-128"/>
              </a:rPr>
              <a:t>Why is this goal important?</a:t>
            </a:r>
          </a:p>
          <a:p>
            <a:pPr marL="533400" indent="-533400"/>
            <a:r>
              <a:rPr lang="en-US" altLang="x-none">
                <a:ea typeface="ＭＳ Ｐゴシック" charset="-128"/>
              </a:rPr>
              <a:t>How does the Internet achieve this goal?</a:t>
            </a:r>
          </a:p>
          <a:p>
            <a:pPr marL="533400" indent="-533400"/>
            <a:r>
              <a:rPr lang="en-US" altLang="x-none">
                <a:ea typeface="ＭＳ Ｐゴシック" charset="-128"/>
              </a:rPr>
              <a:t>Does the Internet achieve this goal (or in what degree does the Internet achieve this goal)?</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A117B3-34FD-A748-B067-7AF6FA3C984F}" type="slidenum">
              <a:rPr lang="en-US" altLang="x-none" sz="1200">
                <a:latin typeface="Tahoma" charset="0"/>
              </a:rPr>
              <a:pPr>
                <a:spcBef>
                  <a:spcPct val="0"/>
                </a:spcBef>
                <a:buClrTx/>
                <a:buSzTx/>
                <a:buFontTx/>
                <a:buNone/>
              </a:pPr>
              <a:t>91</a:t>
            </a:fld>
            <a:endParaRPr lang="en-US" altLang="x-none" sz="1200">
              <a:latin typeface="Tahoma" charset="0"/>
            </a:endParaRPr>
          </a:p>
        </p:txBody>
      </p:sp>
      <p:sp>
        <p:nvSpPr>
          <p:cNvPr id="154626" name="Rectangle 2"/>
          <p:cNvSpPr>
            <a:spLocks noGrp="1" noChangeArrowheads="1"/>
          </p:cNvSpPr>
          <p:nvPr>
            <p:ph type="title"/>
          </p:nvPr>
        </p:nvSpPr>
        <p:spPr/>
        <p:txBody>
          <a:bodyPr/>
          <a:lstStyle/>
          <a:p>
            <a:r>
              <a:rPr lang="en-US" altLang="x-none">
                <a:ea typeface="ＭＳ Ｐゴシック" charset="-128"/>
              </a:rPr>
              <a:t>Support a Variety of Networks</a:t>
            </a:r>
          </a:p>
        </p:txBody>
      </p:sp>
      <p:sp>
        <p:nvSpPr>
          <p:cNvPr id="154627" name="Rectangle 5"/>
          <p:cNvSpPr>
            <a:spLocks noGrp="1" noChangeArrowheads="1"/>
          </p:cNvSpPr>
          <p:nvPr>
            <p:ph type="body" idx="1"/>
          </p:nvPr>
        </p:nvSpPr>
        <p:spPr>
          <a:xfrm>
            <a:off x="533400" y="1600200"/>
            <a:ext cx="7772400" cy="4953000"/>
          </a:xfrm>
          <a:noFill/>
        </p:spPr>
        <p:txBody>
          <a:bodyPr lIns="91420" tIns="45712" rIns="91420" bIns="45712"/>
          <a:lstStyle/>
          <a:p>
            <a:r>
              <a:rPr lang="en-US" altLang="x-none">
                <a:ea typeface="ＭＳ Ｐゴシック" charset="-128"/>
              </a:rPr>
              <a:t>Very successful</a:t>
            </a:r>
          </a:p>
          <a:p>
            <a:pPr lvl="1"/>
            <a:r>
              <a:rPr lang="en-US" altLang="x-none">
                <a:ea typeface="ＭＳ Ｐゴシック" charset="-128"/>
              </a:rPr>
              <a:t>because the minimalist service; it requires from underlying network only to deliver a packet with a </a:t>
            </a:r>
            <a:r>
              <a:rPr lang="ja-JP" altLang="en-US">
                <a:ea typeface="ＭＳ Ｐゴシック" charset="-128"/>
              </a:rPr>
              <a:t>“</a:t>
            </a:r>
            <a:r>
              <a:rPr lang="en-US" altLang="ja-JP">
                <a:ea typeface="ＭＳ Ｐゴシック" charset="-128"/>
              </a:rPr>
              <a:t>reasonable</a:t>
            </a:r>
            <a:r>
              <a:rPr lang="ja-JP" altLang="en-US">
                <a:ea typeface="ＭＳ Ｐゴシック" charset="-128"/>
              </a:rPr>
              <a:t>”</a:t>
            </a:r>
            <a:r>
              <a:rPr lang="en-US" altLang="ja-JP">
                <a:ea typeface="ＭＳ Ｐゴシック" charset="-128"/>
              </a:rPr>
              <a:t> probability of success</a:t>
            </a:r>
          </a:p>
          <a:p>
            <a:r>
              <a:rPr lang="en-US" altLang="x-none">
                <a:ea typeface="ＭＳ Ｐゴシック" charset="-128"/>
              </a:rPr>
              <a:t>…does not require:</a:t>
            </a:r>
          </a:p>
          <a:p>
            <a:pPr lvl="1"/>
            <a:r>
              <a:rPr lang="en-US" altLang="x-none">
                <a:ea typeface="ＭＳ Ｐゴシック" charset="-128"/>
              </a:rPr>
              <a:t>reliability</a:t>
            </a:r>
          </a:p>
          <a:p>
            <a:pPr lvl="1"/>
            <a:r>
              <a:rPr lang="en-US" altLang="x-none">
                <a:ea typeface="ＭＳ Ｐゴシック" charset="-128"/>
              </a:rPr>
              <a:t>in-order delivery</a:t>
            </a:r>
          </a:p>
          <a:p>
            <a:r>
              <a:rPr lang="en-US" altLang="x-none">
                <a:ea typeface="ＭＳ Ｐゴシック" charset="-128"/>
              </a:rPr>
              <a:t>The mantra: IP over everything</a:t>
            </a:r>
          </a:p>
          <a:p>
            <a:pPr lvl="1"/>
            <a:r>
              <a:rPr lang="en-US" altLang="x-none">
                <a:ea typeface="ＭＳ Ｐゴシック" charset="-128"/>
              </a:rPr>
              <a:t>Then: ARPANET, X.25, DARPA satellite network..</a:t>
            </a:r>
          </a:p>
          <a:p>
            <a:pPr lvl="1"/>
            <a:r>
              <a:rPr lang="en-US" altLang="x-none">
                <a:ea typeface="ＭＳ Ｐゴシック" charset="-128"/>
              </a:rPr>
              <a:t>Now: ATM, SONET, WDM…</a:t>
            </a:r>
            <a:endParaRPr lang="en-US" altLang="x-none" sz="2000">
              <a:ea typeface="ＭＳ Ｐゴシック" charset="-12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DD95003-CE2D-8443-8334-6AF3881D35CF}" type="slidenum">
              <a:rPr lang="en-US" altLang="x-none" sz="1200">
                <a:latin typeface="Tahoma" charset="0"/>
              </a:rPr>
              <a:pPr>
                <a:spcBef>
                  <a:spcPct val="0"/>
                </a:spcBef>
                <a:buClrTx/>
                <a:buSzTx/>
                <a:buFontTx/>
                <a:buNone/>
              </a:pPr>
              <a:t>92</a:t>
            </a:fld>
            <a:endParaRPr lang="en-US" altLang="x-none" sz="1200">
              <a:latin typeface="Tahoma" charset="0"/>
            </a:endParaRPr>
          </a:p>
        </p:txBody>
      </p:sp>
      <p:sp>
        <p:nvSpPr>
          <p:cNvPr id="156674" name="Rectangle 2"/>
          <p:cNvSpPr>
            <a:spLocks noGrp="1" noChangeArrowheads="1"/>
          </p:cNvSpPr>
          <p:nvPr>
            <p:ph type="title"/>
          </p:nvPr>
        </p:nvSpPr>
        <p:spPr/>
        <p:txBody>
          <a:bodyPr/>
          <a:lstStyle/>
          <a:p>
            <a:r>
              <a:rPr lang="en-US" altLang="x-none">
                <a:ea typeface="ＭＳ Ｐゴシック" charset="-128"/>
              </a:rPr>
              <a:t>Other Goals</a:t>
            </a:r>
          </a:p>
        </p:txBody>
      </p:sp>
      <p:sp>
        <p:nvSpPr>
          <p:cNvPr id="156675" name="Rectangle 3"/>
          <p:cNvSpPr>
            <a:spLocks noGrp="1" noChangeArrowheads="1"/>
          </p:cNvSpPr>
          <p:nvPr>
            <p:ph type="body" idx="1"/>
          </p:nvPr>
        </p:nvSpPr>
        <p:spPr>
          <a:xfrm>
            <a:off x="533400" y="1676400"/>
            <a:ext cx="8001000" cy="4495800"/>
          </a:xfrm>
        </p:spPr>
        <p:txBody>
          <a:bodyPr/>
          <a:lstStyle/>
          <a:p>
            <a:pPr marL="533400" indent="-533400"/>
            <a:r>
              <a:rPr lang="en-US" altLang="x-none">
                <a:ea typeface="ＭＳ Ｐゴシック" charset="-128"/>
              </a:rPr>
              <a:t>Permit distributed management of resources</a:t>
            </a:r>
          </a:p>
          <a:p>
            <a:pPr marL="533400" indent="-533400"/>
            <a:r>
              <a:rPr lang="en-US" altLang="x-none">
                <a:ea typeface="ＭＳ Ｐゴシック" charset="-128"/>
              </a:rPr>
              <a:t>Be cost effective</a:t>
            </a:r>
          </a:p>
          <a:p>
            <a:pPr marL="533400" indent="-533400"/>
            <a:r>
              <a:rPr lang="en-US" altLang="x-none">
                <a:ea typeface="ＭＳ Ｐゴシック" charset="-128"/>
              </a:rPr>
              <a:t>Permit host attachment with a low level of effort</a:t>
            </a:r>
          </a:p>
          <a:p>
            <a:pPr marL="533400" indent="-533400"/>
            <a:r>
              <a:rPr lang="en-US" altLang="x-none">
                <a:ea typeface="ＭＳ Ｐゴシック" charset="-128"/>
              </a:rPr>
              <a:t>Be accountable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C70D2B0-CF90-584F-81AF-F11955EF6294}" type="slidenum">
              <a:rPr lang="en-US" altLang="x-none" sz="1200">
                <a:latin typeface="Tahoma" charset="0"/>
              </a:rPr>
              <a:pPr>
                <a:spcBef>
                  <a:spcPct val="0"/>
                </a:spcBef>
                <a:buClrTx/>
                <a:buSzTx/>
                <a:buFontTx/>
                <a:buNone/>
              </a:pPr>
              <a:t>93</a:t>
            </a:fld>
            <a:endParaRPr lang="en-US" altLang="x-none" sz="1200">
              <a:latin typeface="Tahoma" charset="0"/>
            </a:endParaRPr>
          </a:p>
        </p:txBody>
      </p:sp>
      <p:sp>
        <p:nvSpPr>
          <p:cNvPr id="158722" name="Rectangle 2"/>
          <p:cNvSpPr>
            <a:spLocks noGrp="1" noChangeArrowheads="1"/>
          </p:cNvSpPr>
          <p:nvPr>
            <p:ph type="title"/>
          </p:nvPr>
        </p:nvSpPr>
        <p:spPr>
          <a:xfrm>
            <a:off x="533400" y="76200"/>
            <a:ext cx="7772400" cy="1143000"/>
          </a:xfrm>
        </p:spPr>
        <p:txBody>
          <a:bodyPr/>
          <a:lstStyle/>
          <a:p>
            <a:r>
              <a:rPr lang="en-US" altLang="x-none" sz="2800">
                <a:ea typeface="宋体" charset="-122"/>
              </a:rPr>
              <a:t>To Partition, or not to </a:t>
            </a:r>
            <a:br>
              <a:rPr lang="en-US" altLang="x-none" sz="2800">
                <a:ea typeface="宋体" charset="-122"/>
              </a:rPr>
            </a:br>
            <a:r>
              <a:rPr lang="en-US" altLang="x-none" sz="2800">
                <a:ea typeface="宋体" charset="-122"/>
              </a:rPr>
              <a:t>Partition: This is the Question.</a:t>
            </a:r>
            <a:endParaRPr lang="en-US" altLang="x-none" sz="2800">
              <a:ea typeface="ＭＳ Ｐゴシック" charset="-128"/>
            </a:endParaRPr>
          </a:p>
        </p:txBody>
      </p:sp>
      <p:sp>
        <p:nvSpPr>
          <p:cNvPr id="158723" name="Rectangle 3"/>
          <p:cNvSpPr>
            <a:spLocks noGrp="1" noChangeArrowheads="1"/>
          </p:cNvSpPr>
          <p:nvPr>
            <p:ph type="body" sz="half" idx="1"/>
          </p:nvPr>
        </p:nvSpPr>
        <p:spPr>
          <a:xfrm>
            <a:off x="539750" y="4648200"/>
            <a:ext cx="3808413" cy="1974850"/>
          </a:xfrm>
        </p:spPr>
        <p:txBody>
          <a:bodyPr/>
          <a:lstStyle/>
          <a:p>
            <a:r>
              <a:rPr lang="en-US" altLang="zh-CN" sz="2400">
                <a:ea typeface="宋体" charset="-122"/>
              </a:rPr>
              <a:t>Case 1 (not reserve): all arrivals into a single queue serving with rate R</a:t>
            </a:r>
            <a:endParaRPr lang="en-US" altLang="x-none" sz="2400">
              <a:ea typeface="ＭＳ Ｐゴシック" charset="-128"/>
            </a:endParaRPr>
          </a:p>
        </p:txBody>
      </p:sp>
      <p:sp>
        <p:nvSpPr>
          <p:cNvPr id="158724" name="Rectangle 10"/>
          <p:cNvSpPr>
            <a:spLocks noChangeArrowheads="1"/>
          </p:cNvSpPr>
          <p:nvPr/>
        </p:nvSpPr>
        <p:spPr bwMode="auto">
          <a:xfrm>
            <a:off x="4876800" y="4570413"/>
            <a:ext cx="3808413"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zh-CN" sz="2400"/>
              <a:t>Case 2 (reserve): the arrivals are divided into n links with rate R/n each</a:t>
            </a:r>
            <a:endParaRPr lang="en-US" altLang="x-none" sz="2400"/>
          </a:p>
        </p:txBody>
      </p:sp>
      <p:sp>
        <p:nvSpPr>
          <p:cNvPr id="158725" name="Text Box 11"/>
          <p:cNvSpPr txBox="1">
            <a:spLocks noChangeArrowheads="1"/>
          </p:cNvSpPr>
          <p:nvPr/>
        </p:nvSpPr>
        <p:spPr bwMode="auto">
          <a:xfrm>
            <a:off x="750888" y="3656013"/>
            <a:ext cx="67230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b="1"/>
              <a:t>Setup: n streams; each stream has an arrival rate of a/n</a:t>
            </a:r>
          </a:p>
          <a:p>
            <a:pPr>
              <a:spcBef>
                <a:spcPct val="0"/>
              </a:spcBef>
              <a:buClrTx/>
              <a:buSzTx/>
              <a:buFontTx/>
              <a:buNone/>
            </a:pPr>
            <a:endParaRPr lang="en-US" altLang="x-none" sz="1800" b="1"/>
          </a:p>
          <a:p>
            <a:pPr>
              <a:spcBef>
                <a:spcPct val="0"/>
              </a:spcBef>
              <a:buClrTx/>
              <a:buSzTx/>
              <a:buFontTx/>
              <a:buNone/>
            </a:pPr>
            <a:r>
              <a:rPr lang="en-US" altLang="x-none" sz="1800" b="1"/>
              <a:t>Comparison: each stream reserves 1/n bandwidth or not</a:t>
            </a:r>
          </a:p>
        </p:txBody>
      </p:sp>
      <p:pic>
        <p:nvPicPr>
          <p:cNvPr id="15872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7" name="Rectangle 16"/>
          <p:cNvSpPr>
            <a:spLocks noChangeArrowheads="1"/>
          </p:cNvSpPr>
          <p:nvPr/>
        </p:nvSpPr>
        <p:spPr bwMode="auto">
          <a:xfrm>
            <a:off x="615950" y="1447800"/>
            <a:ext cx="464185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zh-CN" sz="1800">
                <a:latin typeface="Times New Roman" charset="0"/>
                <a:ea typeface="宋体" charset="-122"/>
              </a:rPr>
              <a:t>Assume:</a:t>
            </a:r>
          </a:p>
          <a:p>
            <a:pPr>
              <a:buFontTx/>
              <a:buNone/>
            </a:pPr>
            <a:r>
              <a:rPr lang="en-US" altLang="x-none" sz="1800">
                <a:latin typeface="Times New Roman" charset="0"/>
                <a:ea typeface="宋体" charset="-122"/>
              </a:rPr>
              <a:t>R = link bandwidth (bps)</a:t>
            </a:r>
          </a:p>
          <a:p>
            <a:pPr>
              <a:buFontTx/>
              <a:buNone/>
            </a:pPr>
            <a:r>
              <a:rPr lang="en-US" altLang="x-none" sz="1800">
                <a:latin typeface="Times New Roman" charset="0"/>
                <a:ea typeface="宋体" charset="-122"/>
              </a:rPr>
              <a:t>L = packet length (bits)</a:t>
            </a:r>
          </a:p>
          <a:p>
            <a:pPr>
              <a:buFontTx/>
              <a:buNone/>
            </a:pPr>
            <a:r>
              <a:rPr lang="en-US" altLang="x-none" sz="1800">
                <a:latin typeface="Times New Roman" charset="0"/>
                <a:ea typeface="宋体" charset="-122"/>
              </a:rPr>
              <a:t>S = L / R</a:t>
            </a:r>
          </a:p>
          <a:p>
            <a:pPr>
              <a:buFontTx/>
              <a:buNone/>
            </a:pPr>
            <a:r>
              <a:rPr lang="en-US" altLang="zh-CN" sz="1800">
                <a:latin typeface="Times New Roman" charset="0"/>
                <a:ea typeface="宋体" charset="-122"/>
                <a:sym typeface="Symbol" charset="2"/>
              </a:rPr>
              <a:t>a</a:t>
            </a:r>
            <a:r>
              <a:rPr lang="en-US" altLang="x-none" sz="1800">
                <a:latin typeface="Times New Roman" charset="0"/>
                <a:ea typeface="宋体" charset="-122"/>
                <a:sym typeface="Symbol" charset="2"/>
              </a:rPr>
              <a:t> </a:t>
            </a:r>
            <a:r>
              <a:rPr lang="en-US" altLang="x-none" sz="1800">
                <a:latin typeface="Times New Roman" charset="0"/>
                <a:ea typeface="宋体" charset="-122"/>
              </a:rPr>
              <a:t>= average packet arrival rate (pkt/sec)</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altLang="x-none">
                <a:ea typeface="ＭＳ Ｐゴシック" charset="-128"/>
              </a:rPr>
              <a:t>Partition or Not</a:t>
            </a:r>
          </a:p>
        </p:txBody>
      </p:sp>
      <p:sp>
        <p:nvSpPr>
          <p:cNvPr id="160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157AC5A-FA94-2946-AA22-3AFF3190EBA6}" type="slidenum">
              <a:rPr lang="en-US" altLang="x-none" sz="1200">
                <a:latin typeface="Tahoma" charset="0"/>
              </a:rPr>
              <a:pPr>
                <a:spcBef>
                  <a:spcPct val="0"/>
                </a:spcBef>
                <a:buClrTx/>
                <a:buSzTx/>
                <a:buFontTx/>
                <a:buNone/>
              </a:pPr>
              <a:t>94</a:t>
            </a:fld>
            <a:endParaRPr lang="en-US" altLang="x-none" sz="1200">
              <a:latin typeface="Tahoma" charset="0"/>
            </a:endParaRPr>
          </a:p>
        </p:txBody>
      </p:sp>
      <p:pic>
        <p:nvPicPr>
          <p:cNvPr id="16077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2439988"/>
            <a:ext cx="2430463"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2"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2425" y="3960813"/>
            <a:ext cx="131762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8625" y="2363788"/>
            <a:ext cx="1317625"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4" name="Rectangle 5"/>
          <p:cNvSpPr>
            <a:spLocks noChangeArrowheads="1"/>
          </p:cNvSpPr>
          <p:nvPr/>
        </p:nvSpPr>
        <p:spPr bwMode="auto">
          <a:xfrm>
            <a:off x="919163" y="2363788"/>
            <a:ext cx="4110037" cy="3195637"/>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0775" name="Rectangle 13"/>
          <p:cNvSpPr>
            <a:spLocks noChangeArrowheads="1"/>
          </p:cNvSpPr>
          <p:nvPr/>
        </p:nvSpPr>
        <p:spPr bwMode="auto">
          <a:xfrm>
            <a:off x="5789613" y="2363788"/>
            <a:ext cx="2511425" cy="1597025"/>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0776" name="Rectangle 14"/>
          <p:cNvSpPr>
            <a:spLocks noChangeArrowheads="1"/>
          </p:cNvSpPr>
          <p:nvPr/>
        </p:nvSpPr>
        <p:spPr bwMode="auto">
          <a:xfrm>
            <a:off x="5789613" y="3960813"/>
            <a:ext cx="2511425" cy="1598612"/>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pic>
        <p:nvPicPr>
          <p:cNvPr id="16077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5363" y="35814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8"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35814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9"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2013" y="2820988"/>
            <a:ext cx="68421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80"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2013" y="4494213"/>
            <a:ext cx="68421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973388" y="3276600"/>
            <a:ext cx="882650" cy="523875"/>
          </a:xfrm>
          <a:prstGeom prst="rect">
            <a:avLst/>
          </a:prstGeom>
        </p:spPr>
        <p:txBody>
          <a:bodyPr wrap="none" lIns="91294" tIns="45647" rIns="91294" bIns="45647">
            <a:spAutoFit/>
          </a:bodyPr>
          <a:lstStyle/>
          <a:p>
            <a:pPr algn="ctr">
              <a:defRPr/>
            </a:pPr>
            <a:r>
              <a:rPr lang="en-US" sz="2800" kern="0" dirty="0">
                <a:solidFill>
                  <a:srgbClr val="800000"/>
                </a:solidFill>
                <a:ea typeface="ＭＳ Ｐゴシック" charset="0"/>
              </a:rPr>
              <a:t>10M</a:t>
            </a:r>
            <a:endParaRPr lang="en-US" dirty="0">
              <a:solidFill>
                <a:srgbClr val="800000"/>
              </a:solidFill>
              <a:ea typeface="ＭＳ Ｐゴシック" charset="0"/>
            </a:endParaRPr>
          </a:p>
        </p:txBody>
      </p:sp>
      <p:sp>
        <p:nvSpPr>
          <p:cNvPr id="21" name="Rectangle 20"/>
          <p:cNvSpPr/>
          <p:nvPr/>
        </p:nvSpPr>
        <p:spPr>
          <a:xfrm>
            <a:off x="7137400" y="2744788"/>
            <a:ext cx="541338" cy="400050"/>
          </a:xfrm>
          <a:prstGeom prst="rect">
            <a:avLst/>
          </a:prstGeom>
        </p:spPr>
        <p:txBody>
          <a:bodyPr wrap="none" lIns="91294" tIns="45647" rIns="91294" bIns="45647">
            <a:spAutoFit/>
          </a:bodyPr>
          <a:lstStyle/>
          <a:p>
            <a:pPr algn="ctr">
              <a:defRPr/>
            </a:pPr>
            <a:r>
              <a:rPr lang="en-US" sz="2000" kern="0" dirty="0">
                <a:solidFill>
                  <a:srgbClr val="800000"/>
                </a:solidFill>
                <a:ea typeface="ＭＳ Ｐゴシック" charset="0"/>
              </a:rPr>
              <a:t>5M</a:t>
            </a:r>
            <a:endParaRPr lang="en-US" sz="300" dirty="0">
              <a:solidFill>
                <a:srgbClr val="800000"/>
              </a:solidFill>
              <a:ea typeface="ＭＳ Ｐゴシック" charset="0"/>
            </a:endParaRPr>
          </a:p>
        </p:txBody>
      </p:sp>
      <p:sp>
        <p:nvSpPr>
          <p:cNvPr id="22" name="Rectangle 21"/>
          <p:cNvSpPr/>
          <p:nvPr/>
        </p:nvSpPr>
        <p:spPr>
          <a:xfrm>
            <a:off x="7061200" y="4341813"/>
            <a:ext cx="541338" cy="400050"/>
          </a:xfrm>
          <a:prstGeom prst="rect">
            <a:avLst/>
          </a:prstGeom>
        </p:spPr>
        <p:txBody>
          <a:bodyPr wrap="none" lIns="91294" tIns="45647" rIns="91294" bIns="45647">
            <a:spAutoFit/>
          </a:bodyPr>
          <a:lstStyle/>
          <a:p>
            <a:pPr algn="ctr">
              <a:defRPr/>
            </a:pPr>
            <a:r>
              <a:rPr lang="en-US" sz="2000" kern="0" dirty="0">
                <a:solidFill>
                  <a:srgbClr val="800000"/>
                </a:solidFill>
                <a:ea typeface="ＭＳ Ｐゴシック" charset="0"/>
              </a:rPr>
              <a:t>5M</a:t>
            </a:r>
            <a:endParaRPr lang="en-US" sz="300" dirty="0">
              <a:solidFill>
                <a:srgbClr val="800000"/>
              </a:solidFill>
              <a:ea typeface="ＭＳ Ｐゴシック" charset="0"/>
            </a:endParaRPr>
          </a:p>
        </p:txBody>
      </p:sp>
      <p:sp>
        <p:nvSpPr>
          <p:cNvPr id="19" name="Rectangle 18"/>
          <p:cNvSpPr/>
          <p:nvPr/>
        </p:nvSpPr>
        <p:spPr>
          <a:xfrm>
            <a:off x="1046163" y="3048000"/>
            <a:ext cx="1381125" cy="522288"/>
          </a:xfrm>
          <a:prstGeom prst="rect">
            <a:avLst/>
          </a:prstGeom>
        </p:spPr>
        <p:txBody>
          <a:bodyPr wrap="none" lIns="91294" tIns="45647" rIns="91294" bIns="45647">
            <a:spAutoFit/>
          </a:bodyPr>
          <a:lstStyle/>
          <a:p>
            <a:pPr algn="ctr">
              <a:defRPr/>
            </a:pPr>
            <a:r>
              <a:rPr lang="en-US" sz="2800" kern="0" dirty="0">
                <a:solidFill>
                  <a:srgbClr val="800000"/>
                </a:solidFill>
                <a:ea typeface="ＭＳ Ｐゴシック" charset="0"/>
              </a:rPr>
              <a:t>4pkt/sec</a:t>
            </a:r>
            <a:endParaRPr lang="en-US" dirty="0">
              <a:solidFill>
                <a:srgbClr val="800000"/>
              </a:solidFill>
              <a:ea typeface="ＭＳ Ｐゴシック" charset="0"/>
            </a:endParaRPr>
          </a:p>
        </p:txBody>
      </p:sp>
      <p:sp>
        <p:nvSpPr>
          <p:cNvPr id="20" name="Rectangle 19"/>
          <p:cNvSpPr/>
          <p:nvPr/>
        </p:nvSpPr>
        <p:spPr>
          <a:xfrm>
            <a:off x="5889625" y="2438400"/>
            <a:ext cx="968375" cy="400050"/>
          </a:xfrm>
          <a:prstGeom prst="rect">
            <a:avLst/>
          </a:prstGeom>
        </p:spPr>
        <p:txBody>
          <a:bodyPr wrap="none" lIns="91294" tIns="45647" rIns="91294" bIns="45647">
            <a:spAutoFit/>
          </a:bodyPr>
          <a:lstStyle/>
          <a:p>
            <a:pPr algn="ctr">
              <a:defRPr/>
            </a:pPr>
            <a:r>
              <a:rPr lang="en-US" sz="2000" kern="0" dirty="0">
                <a:solidFill>
                  <a:srgbClr val="800000"/>
                </a:solidFill>
                <a:ea typeface="ＭＳ Ｐゴシック" charset="0"/>
              </a:rPr>
              <a:t>2pk/sec</a:t>
            </a:r>
            <a:endParaRPr lang="en-US" sz="300" dirty="0">
              <a:solidFill>
                <a:srgbClr val="800000"/>
              </a:solidFill>
              <a:ea typeface="ＭＳ Ｐゴシック" charset="0"/>
            </a:endParaRPr>
          </a:p>
        </p:txBody>
      </p:sp>
      <p:sp>
        <p:nvSpPr>
          <p:cNvPr id="23" name="Rectangle 22"/>
          <p:cNvSpPr/>
          <p:nvPr/>
        </p:nvSpPr>
        <p:spPr>
          <a:xfrm>
            <a:off x="5889625" y="4095750"/>
            <a:ext cx="968375" cy="400050"/>
          </a:xfrm>
          <a:prstGeom prst="rect">
            <a:avLst/>
          </a:prstGeom>
        </p:spPr>
        <p:txBody>
          <a:bodyPr wrap="none" lIns="91294" tIns="45647" rIns="91294" bIns="45647">
            <a:spAutoFit/>
          </a:bodyPr>
          <a:lstStyle/>
          <a:p>
            <a:pPr algn="ctr">
              <a:defRPr/>
            </a:pPr>
            <a:r>
              <a:rPr lang="en-US" sz="2000" kern="0" dirty="0">
                <a:solidFill>
                  <a:srgbClr val="800000"/>
                </a:solidFill>
                <a:ea typeface="ＭＳ Ｐゴシック" charset="0"/>
              </a:rPr>
              <a:t>2pk/sec</a:t>
            </a:r>
            <a:endParaRPr lang="en-US" sz="300" dirty="0">
              <a:solidFill>
                <a:srgbClr val="800000"/>
              </a:solidFill>
              <a:ea typeface="ＭＳ Ｐゴシック" charset="0"/>
            </a:endParaRPr>
          </a:p>
        </p:txBody>
      </p:sp>
    </p:spTree>
  </p:cSld>
  <p:clrMapOvr>
    <a:masterClrMapping/>
  </p:clrMapOvr>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CS433</Template>
  <TotalTime>14763</TotalTime>
  <Words>4861</Words>
  <Application>Microsoft Macintosh PowerPoint</Application>
  <PresentationFormat>On-screen Show (4:3)</PresentationFormat>
  <Paragraphs>1002</Paragraphs>
  <Slides>94</Slides>
  <Notes>92</Notes>
  <HiddenSlides>1</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4</vt:i4>
      </vt:variant>
      <vt:variant>
        <vt:lpstr>Slide Titles</vt:lpstr>
      </vt:variant>
      <vt:variant>
        <vt:i4>94</vt:i4>
      </vt:variant>
    </vt:vector>
  </HeadingPairs>
  <TitlesOfParts>
    <vt:vector size="112" baseType="lpstr">
      <vt:lpstr>ＭＳ Ｐゴシック</vt:lpstr>
      <vt:lpstr>新細明體</vt:lpstr>
      <vt:lpstr>宋体</vt:lpstr>
      <vt:lpstr>ZapfDingbats</vt:lpstr>
      <vt:lpstr>Arial</vt:lpstr>
      <vt:lpstr>Calibri</vt:lpstr>
      <vt:lpstr>Comic Sans MS</vt:lpstr>
      <vt:lpstr>Courier New</vt:lpstr>
      <vt:lpstr>Symbol</vt:lpstr>
      <vt:lpstr>Tahoma</vt:lpstr>
      <vt:lpstr>Times New Roman</vt:lpstr>
      <vt:lpstr>Wingdings</vt:lpstr>
      <vt:lpstr>1_Kurose</vt:lpstr>
      <vt:lpstr>5_Kurose</vt:lpstr>
      <vt:lpstr>Equation</vt:lpstr>
      <vt:lpstr>VISIO</vt:lpstr>
      <vt:lpstr>Photo Editor Photo</vt:lpstr>
      <vt:lpstr>ClipArt</vt:lpstr>
      <vt:lpstr>Statistical Multiplexing; Layered Network Architecture;  End-to-end Arguments</vt:lpstr>
      <vt:lpstr>PowerPoint Presentation</vt:lpstr>
      <vt:lpstr>Admin.</vt:lpstr>
      <vt:lpstr>Recall: Internet Physical Infrastructure</vt:lpstr>
      <vt:lpstr>Recap: Challenges - Scale</vt:lpstr>
      <vt:lpstr>Recap: Challenges - General Complexity</vt:lpstr>
      <vt:lpstr>Recap: Challenges –  Distributed vs Centralized</vt:lpstr>
      <vt:lpstr>PowerPoint Presentation</vt:lpstr>
      <vt:lpstr>PowerPoint Presentation</vt:lpstr>
      <vt:lpstr>PowerPoint Presentation</vt:lpstr>
      <vt:lpstr>Circuit Switching: The Process</vt:lpstr>
      <vt:lpstr>PowerPoint Presentation</vt:lpstr>
      <vt:lpstr>PowerPoint Presentation</vt:lpstr>
      <vt:lpstr>PowerPoint Presentation</vt:lpstr>
      <vt:lpstr>An Example</vt:lpstr>
      <vt:lpstr>An Example (cont.)</vt:lpstr>
      <vt:lpstr>PowerPoint Presentation</vt:lpstr>
      <vt:lpstr>PowerPoint Presentation</vt:lpstr>
      <vt:lpstr>An Example</vt:lpstr>
      <vt:lpstr>An Example (cont.)</vt:lpstr>
      <vt:lpstr>PowerPoint Presentation</vt:lpstr>
      <vt:lpstr>PowerPoint Presentation</vt:lpstr>
      <vt:lpstr>PowerPoint Presentation</vt:lpstr>
      <vt:lpstr>PowerPoint Presentation</vt:lpstr>
      <vt:lpstr>PowerPoint Presentation</vt:lpstr>
      <vt:lpstr>Circuit Switching vs. Packet Switching</vt:lpstr>
      <vt:lpstr>Circuit Switching vs. Packet Switching</vt:lpstr>
      <vt:lpstr>Key Issue to be Settled</vt:lpstr>
      <vt:lpstr>PowerPoint Presentation</vt:lpstr>
      <vt:lpstr>Queueing Theory</vt:lpstr>
      <vt:lpstr>Warm up: Analysis of Circuit-Switching Blocking (Busy) Time</vt:lpstr>
      <vt:lpstr>Analysis of Circuit-Switching Blocking (Busy) Time</vt:lpstr>
      <vt:lpstr>Analysis of Circuit-Switching Blocking (Busy) Time: State</vt:lpstr>
      <vt:lpstr>Equilibrium = Time Reversibility [Frank Kelly]</vt:lpstr>
      <vt:lpstr>Analysis of Circuit-Switching Blocking (Busy) Time: Sketch</vt:lpstr>
      <vt:lpstr>Queueing Analysis: Packet Switching Delay</vt:lpstr>
      <vt:lpstr>Packet Switching Delay</vt:lpstr>
      <vt:lpstr>Summary: Queueing Theory</vt:lpstr>
      <vt:lpstr>Example</vt:lpstr>
      <vt:lpstr>Analysis of  Delay (cont’)</vt:lpstr>
      <vt:lpstr>PowerPoint Presentation</vt:lpstr>
      <vt:lpstr>PowerPoint Presentation</vt:lpstr>
      <vt:lpstr>Statistical Multiplexing</vt:lpstr>
      <vt:lpstr>PowerPoint Presentation</vt:lpstr>
      <vt:lpstr>PowerPoint Presentation</vt:lpstr>
      <vt:lpstr>PowerPoint Presentation</vt:lpstr>
      <vt:lpstr>Datagram Packet Switching</vt:lpstr>
      <vt:lpstr>PowerPoint Presentation</vt:lpstr>
      <vt:lpstr>Timing Diagram of Datagram Switching</vt:lpstr>
      <vt:lpstr>Virtual-Circuit Packet Switching</vt:lpstr>
      <vt:lpstr>PowerPoint Presentation</vt:lpstr>
      <vt:lpstr>Virtual-Circuit Packet Switching</vt:lpstr>
      <vt:lpstr>Timing Diagram of Virtual-Circuit Switching</vt:lpstr>
      <vt:lpstr>Discussion: Datagram Switching  vs. Virtual Circuit Switching</vt:lpstr>
      <vt:lpstr>PowerPoint Presentation</vt:lpstr>
      <vt:lpstr>Summary of Progress</vt:lpstr>
      <vt:lpstr>PowerPoint Presentation</vt:lpstr>
      <vt:lpstr>PowerPoint Presentation</vt:lpstr>
      <vt:lpstr>PowerPoint Presentation</vt:lpstr>
      <vt:lpstr>PowerPoint Presentation</vt:lpstr>
      <vt:lpstr>An Example: No Layering</vt:lpstr>
      <vt:lpstr>An Example: Benefit of Layering</vt:lpstr>
      <vt:lpstr>PowerPoint Presentation</vt:lpstr>
      <vt:lpstr>An Example of Layering</vt:lpstr>
      <vt:lpstr>An Example of Layering</vt:lpstr>
      <vt:lpstr>Layering -&gt; Logical Communication</vt:lpstr>
      <vt:lpstr>PowerPoint Presentation</vt:lpstr>
      <vt:lpstr>PowerPoint Presentation</vt:lpstr>
      <vt:lpstr>PowerPoint Presentation</vt:lpstr>
      <vt:lpstr>Packet as a Stack in a Layered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End-to-End Arguments</vt:lpstr>
      <vt:lpstr>PowerPoint Presentation</vt:lpstr>
      <vt:lpstr>Example</vt:lpstr>
      <vt:lpstr>Challenges</vt:lpstr>
      <vt:lpstr>Discussion: Limitations of Layered Architecture</vt:lpstr>
      <vt:lpstr>Backup Slides</vt:lpstr>
      <vt:lpstr>The Design Philosophy of the DARPA Internet</vt:lpstr>
      <vt:lpstr>Goals</vt:lpstr>
      <vt:lpstr>Survivability in the Face of Failure: Questions</vt:lpstr>
      <vt:lpstr>PowerPoint Presentation</vt:lpstr>
      <vt:lpstr>Support Multiple Types of Service: Questions</vt:lpstr>
      <vt:lpstr>Support Multiple Types of Service</vt:lpstr>
      <vt:lpstr>Support a Variety of Networks: Questions</vt:lpstr>
      <vt:lpstr>Support a Variety of Networks</vt:lpstr>
      <vt:lpstr>Other Goals</vt:lpstr>
      <vt:lpstr>To Partition, or not to  Partition: This is the Question.</vt:lpstr>
      <vt:lpstr>Partition or Not</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Architecture</dc:title>
  <dc:creator>Yang Richard Yang</dc:creator>
  <cp:lastModifiedBy>Qiao Xiang</cp:lastModifiedBy>
  <cp:revision>1717</cp:revision>
  <cp:lastPrinted>2017-09-07T13:43:44Z</cp:lastPrinted>
  <dcterms:created xsi:type="dcterms:W3CDTF">1998-04-24T02:12:15Z</dcterms:created>
  <dcterms:modified xsi:type="dcterms:W3CDTF">2021-09-18T13:02:01Z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4</vt:i4>
  </property>
  <property fmtid="{D5CDD505-2E9C-101B-9397-08002B2CF9AE}" pid="6" name="ScreenUsage">
    <vt:i4>3</vt:i4>
  </property>
  <property fmtid="{D5CDD505-2E9C-101B-9397-08002B2CF9AE}" pid="7" name="MailAddress">
    <vt:lpwstr>yang.r.yang@yale.edu</vt:lpwstr>
  </property>
  <property fmtid="{D5CDD505-2E9C-101B-9397-08002B2CF9AE}" pid="8" name="Other">
    <vt:lpwstr/>
  </property>
  <property fmtid="{D5CDD505-2E9C-101B-9397-08002B2CF9AE}" pid="9" name="DownloadOriginal">
    <vt:bool>false</vt:bool>
  </property>
  <property fmtid="{D5CDD505-2E9C-101B-9397-08002B2CF9AE}" pid="10" name="DownloadIEButton">
    <vt:bool>false</vt:bool>
  </property>
  <property fmtid="{D5CDD505-2E9C-101B-9397-08002B2CF9AE}" pid="11" name="UseBrowserColor">
    <vt:bool>true</vt:bool>
  </property>
  <property fmtid="{D5CDD505-2E9C-101B-9397-08002B2CF9AE}" pid="12" name="BackColor">
    <vt:i4>15132390</vt:i4>
  </property>
  <property fmtid="{D5CDD505-2E9C-101B-9397-08002B2CF9AE}" pid="13" name="TextColor">
    <vt:i4>0</vt:i4>
  </property>
  <property fmtid="{D5CDD505-2E9C-101B-9397-08002B2CF9AE}" pid="14" name="LinkColor">
    <vt:i4>16711782</vt:i4>
  </property>
  <property fmtid="{D5CDD505-2E9C-101B-9397-08002B2CF9AE}" pid="15" name="VisitedColor">
    <vt:i4>10040268</vt:i4>
  </property>
  <property fmtid="{D5CDD505-2E9C-101B-9397-08002B2CF9AE}" pid="16" name="TransparentButton">
    <vt:i4>0</vt:i4>
  </property>
  <property fmtid="{D5CDD505-2E9C-101B-9397-08002B2CF9AE}" pid="17" name="ButtonType">
    <vt:i4>3</vt:i4>
  </property>
  <property fmtid="{D5CDD505-2E9C-101B-9397-08002B2CF9AE}" pid="18" name="ShowNotes">
    <vt:bool>false</vt:bool>
  </property>
  <property fmtid="{D5CDD505-2E9C-101B-9397-08002B2CF9AE}" pid="19" name="NavBtnPos">
    <vt:i4>3</vt:i4>
  </property>
</Properties>
</file>