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7186" r:id="rId2"/>
    <p:sldMasterId id="2147487382" r:id="rId3"/>
  </p:sldMasterIdLst>
  <p:notesMasterIdLst>
    <p:notesMasterId r:id="rId55"/>
  </p:notesMasterIdLst>
  <p:handoutMasterIdLst>
    <p:handoutMasterId r:id="rId56"/>
  </p:handoutMasterIdLst>
  <p:sldIdLst>
    <p:sldId id="784" r:id="rId4"/>
    <p:sldId id="1119" r:id="rId5"/>
    <p:sldId id="1236" r:id="rId6"/>
    <p:sldId id="1148" r:id="rId7"/>
    <p:sldId id="1149" r:id="rId8"/>
    <p:sldId id="1150" r:id="rId9"/>
    <p:sldId id="1151" r:id="rId10"/>
    <p:sldId id="1152" r:id="rId11"/>
    <p:sldId id="1153" r:id="rId12"/>
    <p:sldId id="1154" r:id="rId13"/>
    <p:sldId id="1155" r:id="rId14"/>
    <p:sldId id="1156" r:id="rId15"/>
    <p:sldId id="1157" r:id="rId16"/>
    <p:sldId id="1158" r:id="rId17"/>
    <p:sldId id="1227" r:id="rId18"/>
    <p:sldId id="1228" r:id="rId19"/>
    <p:sldId id="1229" r:id="rId20"/>
    <p:sldId id="1230" r:id="rId21"/>
    <p:sldId id="1231" r:id="rId22"/>
    <p:sldId id="1232" r:id="rId23"/>
    <p:sldId id="1233" r:id="rId24"/>
    <p:sldId id="1234" r:id="rId25"/>
    <p:sldId id="1235" r:id="rId26"/>
    <p:sldId id="1159" r:id="rId27"/>
    <p:sldId id="1160" r:id="rId28"/>
    <p:sldId id="1161" r:id="rId29"/>
    <p:sldId id="1162" r:id="rId30"/>
    <p:sldId id="1163" r:id="rId31"/>
    <p:sldId id="1164" r:id="rId32"/>
    <p:sldId id="1165" r:id="rId33"/>
    <p:sldId id="1166" r:id="rId34"/>
    <p:sldId id="1167" r:id="rId35"/>
    <p:sldId id="1168" r:id="rId36"/>
    <p:sldId id="1242" r:id="rId37"/>
    <p:sldId id="1169" r:id="rId38"/>
    <p:sldId id="1170" r:id="rId39"/>
    <p:sldId id="1171" r:id="rId40"/>
    <p:sldId id="1172" r:id="rId41"/>
    <p:sldId id="1173" r:id="rId42"/>
    <p:sldId id="1174" r:id="rId43"/>
    <p:sldId id="1175" r:id="rId44"/>
    <p:sldId id="1176" r:id="rId45"/>
    <p:sldId id="1177" r:id="rId46"/>
    <p:sldId id="1178" r:id="rId47"/>
    <p:sldId id="1179" r:id="rId48"/>
    <p:sldId id="1243" r:id="rId49"/>
    <p:sldId id="1244" r:id="rId50"/>
    <p:sldId id="1226" r:id="rId51"/>
    <p:sldId id="1181" r:id="rId52"/>
    <p:sldId id="1182" r:id="rId53"/>
    <p:sldId id="1183" r:id="rId54"/>
  </p:sldIdLst>
  <p:sldSz cx="9144000" cy="6858000" type="screen4x3"/>
  <p:notesSz cx="7315200" cy="9601200"/>
  <p:defaultTextStyle>
    <a:defPPr>
      <a:defRPr lang="en-US"/>
    </a:defPPr>
    <a:lvl1pPr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684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5625" indent="3175" algn="l" defTabSz="9128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/>
    <p:restoredTop sz="91407"/>
  </p:normalViewPr>
  <p:slideViewPr>
    <p:cSldViewPr>
      <p:cViewPr varScale="1">
        <p:scale>
          <a:sx n="128" d="100"/>
          <a:sy n="128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560"/>
    </p:cViewPr>
  </p:sorterViewPr>
  <p:notesViewPr>
    <p:cSldViewPr>
      <p:cViewPr varScale="1">
        <p:scale>
          <a:sx n="64" d="100"/>
          <a:sy n="64" d="100"/>
        </p:scale>
        <p:origin x="-2600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7DAA987-589F-E645-8A5F-211BF399678F}" type="datetimeFigureOut">
              <a:rPr lang="en-US" altLang="x-none"/>
              <a:pPr/>
              <a:t>11/8/21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36BE2B1-9F7A-034E-BEDF-0AC7E7D4CC3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F9B85787-CDA8-AB43-BB61-68662D9CE1E2}" type="datetimeFigureOut">
              <a:rPr lang="en-US" altLang="x-none"/>
              <a:pPr/>
              <a:t>11/8/21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DB27D72C-7374-F445-8DF4-A158042C15E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684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5625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3193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31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70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07" algn="l" defTabSz="9132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A8E2683-14B3-924C-9D1E-0D2CC9333DF1}" type="slidenum">
              <a:rPr lang="en-US" altLang="x-none" sz="1200">
                <a:latin typeface="Times New Roman" charset="0"/>
              </a:rPr>
              <a:pPr eaLnBrk="1" hangingPunct="1"/>
              <a:t>1</a:t>
            </a:fld>
            <a:endParaRPr lang="en-US" altLang="x-none" sz="120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6D01575-0A39-0D4E-9DF2-BA8F57EE0CE3}" type="slidenum">
              <a:rPr lang="en-US" altLang="x-none" sz="1300">
                <a:latin typeface="Times New Roman" charset="0"/>
              </a:rPr>
              <a:pPr eaLnBrk="1" hangingPunct="1"/>
              <a:t>10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E4AD3-AB7B-9B4C-B2FD-61CDE2505D44}" type="slidenum">
              <a:rPr lang="en-US" altLang="x-none" sz="1300">
                <a:latin typeface="Times New Roman" charset="0"/>
              </a:rPr>
              <a:pPr eaLnBrk="1" hangingPunct="1"/>
              <a:t>11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x-none" sz="2000">
                <a:latin typeface="Times New Roman" charset="0"/>
                <a:ea typeface="ＭＳ Ｐゴシック" charset="-128"/>
              </a:rPr>
              <a:t>Two zeros turned out to be handy: +0 for no check sum, -0 for checksum</a:t>
            </a:r>
          </a:p>
          <a:p>
            <a:pPr marL="0" lvl="1"/>
            <a:r>
              <a:rPr lang="en-US" altLang="x-none" sz="2000">
                <a:latin typeface="Times New Roman" charset="0"/>
                <a:ea typeface="ＭＳ Ｐゴシック" charset="-128"/>
              </a:rPr>
              <a:t>Add the carry back to the sum treats all bits </a:t>
            </a:r>
            <a:r>
              <a:rPr lang="ja-JP" altLang="en-US" sz="2000">
                <a:latin typeface="Times New Roman" charset="0"/>
                <a:ea typeface="ＭＳ Ｐゴシック" charset="-128"/>
              </a:rPr>
              <a:t>“</a:t>
            </a:r>
            <a:r>
              <a:rPr lang="en-US" altLang="ja-JP" sz="2000">
                <a:latin typeface="Times New Roman" charset="0"/>
                <a:ea typeface="ＭＳ Ｐゴシック" charset="-128"/>
              </a:rPr>
              <a:t>equally</a:t>
            </a:r>
            <a:r>
              <a:rPr lang="ja-JP" altLang="en-US" sz="2000">
                <a:latin typeface="Times New Roman" charset="0"/>
                <a:ea typeface="ＭＳ Ｐゴシック" charset="-128"/>
              </a:rPr>
              <a:t>”</a:t>
            </a:r>
            <a:endParaRPr lang="en-US" altLang="ja-JP" sz="2000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D4AA82-E1F8-FC44-A60A-0FB4EA202820}" type="slidenum">
              <a:rPr lang="en-US" altLang="x-none" sz="1300">
                <a:latin typeface="Times New Roman" charset="0"/>
              </a:rPr>
              <a:pPr eaLnBrk="1" hangingPunct="1"/>
              <a:t>12</a:t>
            </a:fld>
            <a:endParaRPr lang="en-US" altLang="x-none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7B89EC7-E191-B94D-B195-20C8FD21BC98}" type="slidenum">
              <a:rPr lang="en-US" altLang="x-none" sz="1300">
                <a:latin typeface="Times New Roman" charset="0"/>
              </a:rPr>
              <a:pPr eaLnBrk="1" hangingPunct="1"/>
              <a:t>13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x-none" sz="2000">
                <a:latin typeface="Times New Roman" charset="0"/>
                <a:ea typeface="ＭＳ Ｐゴシック" charset="-128"/>
              </a:rPr>
              <a:t>Common among many early computers: PDP-1 and UNIVAC 1100/2200 series</a:t>
            </a:r>
          </a:p>
          <a:p>
            <a:pPr marL="0" lvl="1"/>
            <a:endParaRPr lang="en-US" altLang="x-none" sz="2000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16ACF7A-1635-5747-B4F0-F2FD0C972687}" type="slidenum">
              <a:rPr lang="en-US" altLang="x-none" sz="1300">
                <a:latin typeface="Times New Roman" charset="0"/>
              </a:rPr>
              <a:pPr eaLnBrk="1" hangingPunct="1"/>
              <a:t>14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5AB27FC-F0F8-4D42-A9C1-01A6C948282C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15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074D454-F0E2-4C4E-B2C7-78878B1308B2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16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29487B4-FBEA-DD4A-A8D4-E57C66D08999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17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C93E5F0-14C6-BC49-84E0-785E5A5A8147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18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DE545F2-4F8B-A641-B8F3-0682709BF342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19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D5A6DF3-D372-3C41-982F-E88DE0B339E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40D2479-7ACD-1849-91C2-E52CABABECA3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20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73D8BB2-265B-F642-9697-36458532C83A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21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0C0E0EF-1335-E24C-A395-AC2A3627C1A6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22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66F7696-45A1-5F48-B4C3-E0EC4B7DD6FD}" type="slidenum">
              <a:rPr lang="en-US" altLang="x-none" sz="1300">
                <a:solidFill>
                  <a:srgbClr val="000000"/>
                </a:solidFill>
                <a:latin typeface="Comic Sans MS" charset="0"/>
              </a:rPr>
              <a:pPr eaLnBrk="1" hangingPunct="1"/>
              <a:t>23</a:t>
            </a:fld>
            <a:endParaRPr lang="en-US" altLang="x-none" sz="13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9E24560-9B51-8E4E-9EEA-C79957D5248F}" type="slidenum">
              <a:rPr lang="en-US" altLang="x-none" sz="1300">
                <a:latin typeface="Times New Roman" charset="0"/>
              </a:rPr>
              <a:pPr eaLnBrk="1" hangingPunct="1"/>
              <a:t>24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2EE6F59-A448-E147-8E01-EDE69F0D111C}" type="slidenum">
              <a:rPr lang="en-US" altLang="x-none" sz="1300">
                <a:latin typeface="Times New Roman" charset="0"/>
              </a:rPr>
              <a:pPr eaLnBrk="1" hangingPunct="1"/>
              <a:t>25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E6D2F9D-DFA2-C249-B704-8414D1DE6C04}" type="slidenum">
              <a:rPr lang="en-US" altLang="x-none" sz="1300">
                <a:latin typeface="Times New Roman" charset="0"/>
              </a:rPr>
              <a:pPr eaLnBrk="1" hangingPunct="1"/>
              <a:t>26</a:t>
            </a:fld>
            <a:endParaRPr lang="en-US" altLang="x-none" sz="1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00F9AE6-99E2-7249-9A6C-BF9595139D65}" type="slidenum">
              <a:rPr lang="en-US" altLang="x-none" sz="1300">
                <a:latin typeface="Times New Roman" charset="0"/>
              </a:rPr>
              <a:pPr eaLnBrk="1" hangingPunct="1"/>
              <a:t>27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AFF7845-0B40-C741-B04A-48B9816791EC}" type="slidenum">
              <a:rPr lang="en-US" altLang="x-none" sz="1300">
                <a:latin typeface="Times New Roman" charset="0"/>
              </a:rPr>
              <a:pPr eaLnBrk="1" hangingPunct="1"/>
              <a:t>28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A313205-1A52-6F46-811E-C489202B35A8}" type="slidenum">
              <a:rPr lang="en-US" altLang="x-none" sz="1300">
                <a:latin typeface="Times New Roman" charset="0"/>
              </a:rPr>
              <a:pPr eaLnBrk="1" hangingPunct="1"/>
              <a:t>29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07BA62-4FCE-0B47-8E21-BB66B678C8ED}" type="slidenum">
              <a:rPr lang="en-US" altLang="x-none" sz="1300"/>
              <a:pPr/>
              <a:t>3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5922142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0AC1726-47C9-A441-B15E-C5AC29B43A0C}" type="slidenum">
              <a:rPr lang="en-US" altLang="x-none" sz="1300">
                <a:latin typeface="Times New Roman" charset="0"/>
              </a:rPr>
              <a:pPr eaLnBrk="1" hangingPunct="1"/>
              <a:t>30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D808F6F-AF2A-824B-BF42-4703A1D41BFD}" type="slidenum">
              <a:rPr lang="en-US" altLang="x-none" sz="1300">
                <a:latin typeface="Times New Roman" charset="0"/>
              </a:rPr>
              <a:pPr eaLnBrk="1" hangingPunct="1"/>
              <a:t>31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B321DFF-4B05-0B46-B030-EE005B1E708F}" type="slidenum">
              <a:rPr lang="en-US" altLang="x-none" sz="1300">
                <a:latin typeface="Times New Roman" charset="0"/>
              </a:rPr>
              <a:pPr eaLnBrk="1" hangingPunct="1"/>
              <a:t>32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A6B065F-FBA3-D64E-96A0-20F5F40EC078}" type="slidenum">
              <a:rPr lang="en-US" altLang="x-none" sz="1300">
                <a:latin typeface="Times New Roman" charset="0"/>
              </a:rPr>
              <a:pPr eaLnBrk="1" hangingPunct="1"/>
              <a:t>33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A6B065F-FBA3-D64E-96A0-20F5F40EC078}" type="slidenum">
              <a:rPr lang="en-US" altLang="x-none" sz="1300">
                <a:latin typeface="Times New Roman" charset="0"/>
              </a:rPr>
              <a:pPr eaLnBrk="1" hangingPunct="1"/>
              <a:t>34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79898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7C3D2EE-2BC9-3040-9F54-3A1D41F0F454}" type="slidenum">
              <a:rPr lang="en-US" altLang="x-none" sz="1300">
                <a:latin typeface="Times New Roman" charset="0"/>
              </a:rPr>
              <a:pPr eaLnBrk="1" hangingPunct="1"/>
              <a:t>35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BB544A9-902F-4544-AC6A-9F6A9A3CD41E}" type="slidenum">
              <a:rPr lang="en-US" altLang="x-none" sz="1300">
                <a:latin typeface="Times New Roman" charset="0"/>
              </a:rPr>
              <a:pPr eaLnBrk="1" hangingPunct="1"/>
              <a:t>36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AC048E9-0156-174D-9E4F-F7CA1D8A1E19}" type="slidenum">
              <a:rPr lang="en-US" altLang="x-none" sz="1300">
                <a:latin typeface="Times New Roman" charset="0"/>
              </a:rPr>
              <a:pPr eaLnBrk="1" hangingPunct="1"/>
              <a:t>37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71E1B9C-4E58-5541-84B0-A072E4678FA3}" type="slidenum">
              <a:rPr lang="en-US" altLang="x-none" sz="1300">
                <a:latin typeface="Times New Roman" charset="0"/>
              </a:rPr>
              <a:pPr eaLnBrk="1" hangingPunct="1"/>
              <a:t>38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A96A63A-C7E4-054F-9B43-F4B5D0DD5B18}" type="slidenum">
              <a:rPr lang="en-US" altLang="x-none" sz="1300">
                <a:latin typeface="Times New Roman" charset="0"/>
              </a:rPr>
              <a:pPr eaLnBrk="1" hangingPunct="1"/>
              <a:t>39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50DB3CC-17DC-BC4C-8289-F6DB37F00C30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F5E89B6-265A-D848-84F6-DA33DC528529}" type="slidenum">
              <a:rPr lang="en-US" altLang="x-none" sz="1300">
                <a:latin typeface="Times New Roman" charset="0"/>
              </a:rPr>
              <a:pPr eaLnBrk="1" hangingPunct="1"/>
              <a:t>40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EBCABCB-D7D9-CD40-AF8E-33366E8D5DCE}" type="slidenum">
              <a:rPr lang="en-US" altLang="x-none" sz="1300">
                <a:latin typeface="Times New Roman" charset="0"/>
              </a:rPr>
              <a:pPr eaLnBrk="1" hangingPunct="1"/>
              <a:t>41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3CC348D-3942-E343-8724-F5486BB27B3F}" type="slidenum">
              <a:rPr lang="en-US" altLang="x-none" sz="1300">
                <a:latin typeface="Times New Roman" charset="0"/>
              </a:rPr>
              <a:pPr eaLnBrk="1" hangingPunct="1"/>
              <a:t>42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D75017B-E99F-1F41-9881-C63A284340D2}" type="slidenum">
              <a:rPr lang="en-US" altLang="x-none" sz="1300">
                <a:latin typeface="Times New Roman" charset="0"/>
              </a:rPr>
              <a:pPr eaLnBrk="1" hangingPunct="1"/>
              <a:t>43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34EA4E6-94C7-5548-B230-F11F11D8BC00}" type="slidenum">
              <a:rPr lang="en-US" altLang="x-none" sz="1300">
                <a:latin typeface="Times New Roman" charset="0"/>
              </a:rPr>
              <a:pPr eaLnBrk="1" hangingPunct="1"/>
              <a:t>44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2C9EB53-6D28-5643-AE4A-3BB7ECBC2720}" type="slidenum">
              <a:rPr lang="en-US" altLang="x-none" sz="1300">
                <a:latin typeface="Times New Roman" charset="0"/>
              </a:rPr>
              <a:pPr eaLnBrk="1" hangingPunct="1"/>
              <a:t>45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2C9EB53-6D28-5643-AE4A-3BB7ECBC2720}" type="slidenum">
              <a:rPr lang="en-US" altLang="x-none" sz="1300">
                <a:latin typeface="Times New Roman" charset="0"/>
              </a:rPr>
              <a:pPr eaLnBrk="1" hangingPunct="1"/>
              <a:t>46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{data(n)^ NACK|NACK^}*</a:t>
            </a:r>
            <a:br>
              <a:rPr lang="en-US" altLang="x-none" dirty="0">
                <a:latin typeface="Times New Roman" charset="0"/>
                <a:ea typeface="ＭＳ Ｐゴシック" charset="-128"/>
              </a:rPr>
            </a:br>
            <a:r>
              <a:rPr lang="en-US" altLang="x-none" dirty="0">
                <a:latin typeface="Times New Roman" charset="0"/>
                <a:ea typeface="ＭＳ Ｐゴシック" charset="-128"/>
              </a:rPr>
              <a:t>data(n) deliver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ACK^</a:t>
            </a:r>
            <a:r>
              <a:rPr lang="en-US" altLang="x-none" baseline="0" dirty="0">
                <a:latin typeface="Times New Roman" charset="0"/>
                <a:ea typeface="ＭＳ Ｐゴシック" charset="-128"/>
              </a:rPr>
              <a:t> data(n) </a:t>
            </a:r>
          </a:p>
          <a:p>
            <a:r>
              <a:rPr lang="en-US" altLang="x-none" baseline="0" dirty="0">
                <a:latin typeface="Times New Roman" charset="0"/>
                <a:ea typeface="ＭＳ Ｐゴシック" charset="-128"/>
              </a:rPr>
              <a:t>ACK^ data(n)^  XXXX</a:t>
            </a:r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29156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2C9EB53-6D28-5643-AE4A-3BB7ECBC2720}" type="slidenum">
              <a:rPr lang="en-US" altLang="x-none" sz="1300">
                <a:latin typeface="Times New Roman" charset="0"/>
              </a:rPr>
              <a:pPr eaLnBrk="1" hangingPunct="1"/>
              <a:t>47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{data(n)^ NACK|NACK^}*</a:t>
            </a:r>
            <a:br>
              <a:rPr lang="en-US" altLang="x-none" dirty="0">
                <a:latin typeface="Times New Roman" charset="0"/>
                <a:ea typeface="ＭＳ Ｐゴシック" charset="-128"/>
              </a:rPr>
            </a:br>
            <a:r>
              <a:rPr lang="en-US" altLang="x-none" dirty="0">
                <a:latin typeface="Times New Roman" charset="0"/>
                <a:ea typeface="ＭＳ Ｐゴシック" charset="-128"/>
              </a:rPr>
              <a:t>data(n) deliver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ACK^</a:t>
            </a:r>
            <a:r>
              <a:rPr lang="en-US" altLang="x-none" baseline="0" dirty="0">
                <a:latin typeface="Times New Roman" charset="0"/>
                <a:ea typeface="ＭＳ Ｐゴシック" charset="-128"/>
              </a:rPr>
              <a:t> data(n) </a:t>
            </a:r>
          </a:p>
          <a:p>
            <a:r>
              <a:rPr lang="en-US" altLang="x-none" baseline="0" dirty="0">
                <a:latin typeface="Times New Roman" charset="0"/>
                <a:ea typeface="ＭＳ Ｐゴシック" charset="-128"/>
              </a:rPr>
              <a:t>ACK^ data(n)^  XXXX</a:t>
            </a:r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73534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8034D24-019F-8142-A945-C0241B533720}" type="slidenum">
              <a:rPr lang="en-US" altLang="x-none" sz="1300">
                <a:solidFill>
                  <a:srgbClr val="000000"/>
                </a:solidFill>
                <a:latin typeface="Times New Roman" charset="0"/>
              </a:rPr>
              <a:pPr eaLnBrk="1" hangingPunct="1"/>
              <a:t>48</a:t>
            </a:fld>
            <a:endParaRPr lang="en-US" altLang="x-none" sz="13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463E524-9C07-CE41-A00B-662AE134562D}" type="slidenum">
              <a:rPr lang="en-US" altLang="x-none" sz="1300">
                <a:latin typeface="Times New Roman" charset="0"/>
              </a:rPr>
              <a:pPr eaLnBrk="1" hangingPunct="1"/>
              <a:t>49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734C0DF-A967-944C-8D9E-697B81946635}" type="slidenum">
              <a:rPr lang="en-US" altLang="x-none" sz="1300">
                <a:latin typeface="Times New Roman" charset="0"/>
              </a:rPr>
              <a:pPr eaLnBrk="1" hangingPunct="1"/>
              <a:t>5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9AD34C0-A328-5247-B414-AA6F6370CF73}" type="slidenum">
              <a:rPr lang="en-US" altLang="x-none" sz="1300">
                <a:latin typeface="Times New Roman" charset="0"/>
              </a:rPr>
              <a:pPr eaLnBrk="1" hangingPunct="1"/>
              <a:t>50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5CBCCCD-90AD-1645-89E6-C15F07E1A293}" type="slidenum">
              <a:rPr lang="en-US" altLang="x-none" sz="1300">
                <a:latin typeface="Times New Roman" charset="0"/>
              </a:rPr>
              <a:pPr eaLnBrk="1" hangingPunct="1"/>
              <a:t>51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C6901D3-05E7-6944-98F6-5CD2150D6485}" type="slidenum">
              <a:rPr lang="en-US" altLang="x-none" sz="1300">
                <a:latin typeface="Times New Roman" charset="0"/>
              </a:rPr>
              <a:pPr eaLnBrk="1" hangingPunct="1"/>
              <a:t>6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EFA9E82-B3BD-F84E-AB84-EEC813BBEA10}" type="slidenum">
              <a:rPr lang="en-US" altLang="x-none" sz="1300">
                <a:latin typeface="Times New Roman" charset="0"/>
              </a:rPr>
              <a:pPr eaLnBrk="1" hangingPunct="1"/>
              <a:t>7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https://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www.ietf.org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/proceedings/99/slides/slides-99-maprg-the-quic-transport-protocol-design-and-internet-scale-deployment-01.pdf</a:t>
            </a:r>
            <a:endParaRPr lang="x-none" altLang="x-none" dirty="0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CE3788B-2645-244F-BF2A-EBC457099617}" type="slidenum">
              <a:rPr lang="en-US" altLang="x-none" sz="1300">
                <a:latin typeface="Times New Roman" charset="0"/>
              </a:rPr>
              <a:pPr eaLnBrk="1" hangingPunct="1"/>
              <a:t>8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9A76C86-B880-6A45-9A1B-459C70F34DC6}" type="slidenum">
              <a:rPr lang="en-US" altLang="x-none" sz="1300">
                <a:latin typeface="Times New Roman" charset="0"/>
              </a:rPr>
              <a:pPr eaLnBrk="1" hangingPunct="1"/>
              <a:t>9</a:t>
            </a:fld>
            <a:endParaRPr lang="en-US" altLang="x-none" sz="130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448" y="2129656"/>
            <a:ext cx="7771132" cy="14704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97" y="3886940"/>
            <a:ext cx="6401434" cy="1752530"/>
          </a:xfrm>
        </p:spPr>
        <p:txBody>
          <a:bodyPr/>
          <a:lstStyle>
            <a:lvl1pPr marL="0" indent="0" algn="ctr">
              <a:buNone/>
              <a:defRPr/>
            </a:lvl1pPr>
            <a:lvl2pPr marL="455860" indent="0" algn="ctr">
              <a:buNone/>
              <a:defRPr/>
            </a:lvl2pPr>
            <a:lvl3pPr marL="911722" indent="0" algn="ctr">
              <a:buNone/>
              <a:defRPr/>
            </a:lvl3pPr>
            <a:lvl4pPr marL="1367583" indent="0" algn="ctr">
              <a:buNone/>
              <a:defRPr/>
            </a:lvl4pPr>
            <a:lvl5pPr marL="1823446" indent="0" algn="ctr">
              <a:buNone/>
              <a:defRPr/>
            </a:lvl5pPr>
            <a:lvl6pPr marL="2279306" indent="0" algn="ctr">
              <a:buNone/>
              <a:defRPr/>
            </a:lvl6pPr>
            <a:lvl7pPr marL="2735167" indent="0" algn="ctr">
              <a:buNone/>
              <a:defRPr/>
            </a:lvl7pPr>
            <a:lvl8pPr marL="3191028" indent="0" algn="ctr">
              <a:buNone/>
              <a:defRPr/>
            </a:lvl8pPr>
            <a:lvl9pPr marL="364689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52A57-608D-4846-9AD2-D850A31F07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67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2007F-5353-2345-A61F-1DAFDFE041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247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3400" y="228191"/>
            <a:ext cx="1941991" cy="6019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674" y="228191"/>
            <a:ext cx="5678538" cy="6019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8D6525-BE66-1246-9B19-8A1F0F703A2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4223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60" y="228178"/>
            <a:ext cx="7772718" cy="1144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27E37-B0FF-BE4B-A15F-FDB2EFA499C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839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7914DDF3-15E9-4E46-A0F1-6BD96960C25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443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D91630E2-E93D-4C46-9D28-A799624398E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0119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63730841-C5C2-3746-9473-952B181E684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6612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9624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566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C124FF25-E411-B841-AC8F-AAE8B9124F5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1246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18091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6C50535A-EAE4-3B45-A05C-FB32E3890B9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53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5A599-CC33-7E4D-8C4D-B495C4836CF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0312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AEEE3DAB-1907-2849-9EEB-D66A3C54B9D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1017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95CDE76B-33A0-2B44-84D7-2B5D791B3A0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3899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7616D63C-69F0-8F45-A53B-601D8818B05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50107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19300" cy="6153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905500" cy="6153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>
                <a:latin typeface="Arial" charset="0"/>
              </a:defRPr>
            </a:lvl1pPr>
          </a:lstStyle>
          <a:p>
            <a:fld id="{A8F1B4CE-C8A3-9740-99D0-B3A1057076C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96174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E0982439-ABF3-A84B-B704-0367BB60464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73654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BC6B0B8D-89C4-8D46-938B-A8F8A76610B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1182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1BDA6DE3-E31D-E446-B83D-F4362378104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68004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600200"/>
            <a:ext cx="3949700" cy="4856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6B75EF6E-3579-C24D-83FD-149D5407F0F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51858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BCF6B994-6E3E-BE40-B5AF-2A596AFCDF2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13450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3574FF0C-3778-444F-A6EB-EAA2B58233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7397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96" y="4406678"/>
            <a:ext cx="7771132" cy="13627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96" y="2906107"/>
            <a:ext cx="7771132" cy="15005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860" indent="0">
              <a:buNone/>
              <a:defRPr sz="1800"/>
            </a:lvl2pPr>
            <a:lvl3pPr marL="911722" indent="0">
              <a:buNone/>
              <a:defRPr sz="1600"/>
            </a:lvl3pPr>
            <a:lvl4pPr marL="1367583" indent="0">
              <a:buNone/>
              <a:defRPr sz="1400"/>
            </a:lvl4pPr>
            <a:lvl5pPr marL="1823446" indent="0">
              <a:buNone/>
              <a:defRPr sz="1400"/>
            </a:lvl5pPr>
            <a:lvl6pPr marL="2279306" indent="0">
              <a:buNone/>
              <a:defRPr sz="1400"/>
            </a:lvl6pPr>
            <a:lvl7pPr marL="2735167" indent="0">
              <a:buNone/>
              <a:defRPr sz="1400"/>
            </a:lvl7pPr>
            <a:lvl8pPr marL="3191028" indent="0">
              <a:buNone/>
              <a:defRPr sz="1400"/>
            </a:lvl8pPr>
            <a:lvl9pPr marL="364689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012A1-B92D-FE48-8EB4-9DD9A2218C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30205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BED6FD1B-32A9-6F49-A48D-6E3FFCA386F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24490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6814182C-C586-3643-8140-F5514832797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47428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FFC5E398-0409-FB42-9D76-91D61A7BC1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84745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07F9BFEF-36A0-DD47-99B2-51AB96B0F0D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76314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012950" cy="6227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886450" cy="6227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912813" eaLnBrk="1" hangingPunct="1">
              <a:defRPr/>
            </a:lvl1pPr>
          </a:lstStyle>
          <a:p>
            <a:fld id="{F2F2CD70-2DEC-7747-B3CA-947880E6008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050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74" y="1600415"/>
            <a:ext cx="3809472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334" y="1600415"/>
            <a:ext cx="3811057" cy="46475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730498-AE79-BE45-96D5-B15E75DF3F0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213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4131"/>
            <a:ext cx="8230868" cy="11440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566" y="1535444"/>
            <a:ext cx="4040926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566" y="2175609"/>
            <a:ext cx="4040926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24" y="1535444"/>
            <a:ext cx="4042510" cy="6401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860" indent="0">
              <a:buNone/>
              <a:defRPr sz="2000" b="1"/>
            </a:lvl2pPr>
            <a:lvl3pPr marL="911722" indent="0">
              <a:buNone/>
              <a:defRPr sz="1800" b="1"/>
            </a:lvl3pPr>
            <a:lvl4pPr marL="1367583" indent="0">
              <a:buNone/>
              <a:defRPr sz="1600" b="1"/>
            </a:lvl4pPr>
            <a:lvl5pPr marL="1823446" indent="0">
              <a:buNone/>
              <a:defRPr sz="1600" b="1"/>
            </a:lvl5pPr>
            <a:lvl6pPr marL="2279306" indent="0">
              <a:buNone/>
              <a:defRPr sz="1600" b="1"/>
            </a:lvl6pPr>
            <a:lvl7pPr marL="2735167" indent="0">
              <a:buNone/>
              <a:defRPr sz="1600" b="1"/>
            </a:lvl7pPr>
            <a:lvl8pPr marL="3191028" indent="0">
              <a:buNone/>
              <a:defRPr sz="1600" b="1"/>
            </a:lvl8pPr>
            <a:lvl9pPr marL="364689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24" y="2175609"/>
            <a:ext cx="4042510" cy="3950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CD696-6A5B-3C40-BA90-C28B62DAFFA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994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6A1D6-5A67-8647-88E0-E3A073C06BF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819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EB7456-F267-5C4C-AD02-446DDDC385E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197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6" y="272559"/>
            <a:ext cx="3008896" cy="11630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62" y="272559"/>
            <a:ext cx="5112586" cy="58533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566" y="1435617"/>
            <a:ext cx="3008896" cy="4690314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B5703-EA52-1B42-A93E-243266C154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272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234"/>
            <a:ext cx="5485132" cy="565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3228"/>
            <a:ext cx="5485132" cy="4115116"/>
          </a:xfrm>
        </p:spPr>
        <p:txBody>
          <a:bodyPr/>
          <a:lstStyle>
            <a:lvl1pPr marL="0" indent="0">
              <a:buNone/>
              <a:defRPr sz="3200"/>
            </a:lvl1pPr>
            <a:lvl2pPr marL="455860" indent="0">
              <a:buNone/>
              <a:defRPr sz="2800"/>
            </a:lvl2pPr>
            <a:lvl3pPr marL="911722" indent="0">
              <a:buNone/>
              <a:defRPr sz="2400"/>
            </a:lvl3pPr>
            <a:lvl4pPr marL="1367583" indent="0">
              <a:buNone/>
              <a:defRPr sz="2000"/>
            </a:lvl4pPr>
            <a:lvl5pPr marL="1823446" indent="0">
              <a:buNone/>
              <a:defRPr sz="2000"/>
            </a:lvl5pPr>
            <a:lvl6pPr marL="2279306" indent="0">
              <a:buNone/>
              <a:defRPr sz="2000"/>
            </a:lvl6pPr>
            <a:lvl7pPr marL="2735167" indent="0">
              <a:buNone/>
              <a:defRPr sz="2000"/>
            </a:lvl7pPr>
            <a:lvl8pPr marL="3191028" indent="0">
              <a:buNone/>
              <a:defRPr sz="2000"/>
            </a:lvl8pPr>
            <a:lvl9pPr marL="364689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6924"/>
            <a:ext cx="5485132" cy="804959"/>
          </a:xfrm>
        </p:spPr>
        <p:txBody>
          <a:bodyPr/>
          <a:lstStyle>
            <a:lvl1pPr marL="0" indent="0">
              <a:buNone/>
              <a:defRPr sz="1400"/>
            </a:lvl1pPr>
            <a:lvl2pPr marL="455860" indent="0">
              <a:buNone/>
              <a:defRPr sz="1200"/>
            </a:lvl2pPr>
            <a:lvl3pPr marL="911722" indent="0">
              <a:buNone/>
              <a:defRPr sz="1000"/>
            </a:lvl3pPr>
            <a:lvl4pPr marL="1367583" indent="0">
              <a:buNone/>
              <a:defRPr sz="900"/>
            </a:lvl4pPr>
            <a:lvl5pPr marL="1823446" indent="0">
              <a:buNone/>
              <a:defRPr sz="900"/>
            </a:lvl5pPr>
            <a:lvl6pPr marL="2279306" indent="0">
              <a:buNone/>
              <a:defRPr sz="900"/>
            </a:lvl6pPr>
            <a:lvl7pPr marL="2735167" indent="0">
              <a:buNone/>
              <a:defRPr sz="900"/>
            </a:lvl7pPr>
            <a:lvl8pPr marL="3191028" indent="0">
              <a:buNone/>
              <a:defRPr sz="900"/>
            </a:lvl8pPr>
            <a:lvl9pPr marL="364689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C0535-B4B8-A64E-A2C7-6740A1121A4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826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294" tIns="45654" rIns="91294" bIns="45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294" tIns="45654" rIns="91294" bIns="45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8040688" y="6396038"/>
            <a:ext cx="184150" cy="166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168" tIns="45577" rIns="91168" bIns="4557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endParaRPr lang="en-US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215" tIns="44326" rIns="90215" bIns="44326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 sz="5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30410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4950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endParaRPr lang="en-US" altLang="x-none"/>
          </a:p>
        </p:txBody>
      </p:sp>
      <p:sp>
        <p:nvSpPr>
          <p:cNvPr id="23041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22575" y="6402388"/>
            <a:ext cx="39560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ctr" defTabSz="913276" eaLnBrk="1" hangingPunct="1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0412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77" tIns="45582" rIns="91177" bIns="455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59E36BF2-D13E-EF44-8749-7BB701618EE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96" r:id="rId1"/>
    <p:sldLayoutId id="2147487497" r:id="rId2"/>
    <p:sldLayoutId id="2147487498" r:id="rId3"/>
    <p:sldLayoutId id="2147487499" r:id="rId4"/>
    <p:sldLayoutId id="2147487500" r:id="rId5"/>
    <p:sldLayoutId id="2147487501" r:id="rId6"/>
    <p:sldLayoutId id="2147487502" r:id="rId7"/>
    <p:sldLayoutId id="2147487503" r:id="rId8"/>
    <p:sldLayoutId id="2147487504" r:id="rId9"/>
    <p:sldLayoutId id="2147487505" r:id="rId10"/>
    <p:sldLayoutId id="2147487506" r:id="rId11"/>
    <p:sldLayoutId id="214748750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5860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1722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67583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3446" algn="l" defTabSz="913306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39775" indent="-2841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38238" indent="-2254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597025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2638" indent="-22542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0403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66262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2124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77987" indent="-227929" algn="l" defTabSz="913306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86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722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583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44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306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167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028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6890" algn="l" defTabSz="9117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8700" y="6448425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E4901D48-596F-824E-83B5-FA4441FA5A8D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4341" name="Rectangle 7"/>
          <p:cNvSpPr>
            <a:spLocks noChangeArrowheads="1"/>
          </p:cNvSpPr>
          <p:nvPr userDrawn="1"/>
        </p:nvSpPr>
        <p:spPr bwMode="auto">
          <a:xfrm>
            <a:off x="0" y="1244600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endParaRPr lang="x-none" altLang="x-none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08" r:id="rId1"/>
    <p:sldLayoutId id="2147487509" r:id="rId2"/>
    <p:sldLayoutId id="2147487510" r:id="rId3"/>
    <p:sldLayoutId id="2147487511" r:id="rId4"/>
    <p:sldLayoutId id="2147487512" r:id="rId5"/>
    <p:sldLayoutId id="2147487513" r:id="rId6"/>
    <p:sldLayoutId id="2147487514" r:id="rId7"/>
    <p:sldLayoutId id="2147487515" r:id="rId8"/>
    <p:sldLayoutId id="2147487516" r:id="rId9"/>
    <p:sldLayoutId id="2147487517" r:id="rId10"/>
    <p:sldLayoutId id="214748751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024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8051800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1375" y="6565900"/>
            <a:ext cx="4254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0" hangingPunct="0"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97C160A6-42CF-0E46-8042-B30DC7B8B835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4581" name="Rectangle 7"/>
          <p:cNvSpPr>
            <a:spLocks noChangeArrowheads="1"/>
          </p:cNvSpPr>
          <p:nvPr userDrawn="1"/>
        </p:nvSpPr>
        <p:spPr bwMode="auto">
          <a:xfrm>
            <a:off x="0" y="1160463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519" r:id="rId1"/>
    <p:sldLayoutId id="2147487520" r:id="rId2"/>
    <p:sldLayoutId id="2147487521" r:id="rId3"/>
    <p:sldLayoutId id="2147487522" r:id="rId4"/>
    <p:sldLayoutId id="2147487523" r:id="rId5"/>
    <p:sldLayoutId id="2147487524" r:id="rId6"/>
    <p:sldLayoutId id="2147487525" r:id="rId7"/>
    <p:sldLayoutId id="2147487526" r:id="rId8"/>
    <p:sldLayoutId id="2147487527" r:id="rId9"/>
    <p:sldLayoutId id="2147487528" r:id="rId10"/>
    <p:sldLayoutId id="214748752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9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23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4.wmf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.wmf"/><Relationship Id="rId15" Type="http://schemas.openxmlformats.org/officeDocument/2006/relationships/image" Target="../media/image3.wmf"/><Relationship Id="rId23" Type="http://schemas.openxmlformats.org/officeDocument/2006/relationships/oleObject" Target="../embeddings/oleObject15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7400" y="1809750"/>
            <a:ext cx="8128000" cy="1470025"/>
          </a:xfrm>
        </p:spPr>
        <p:txBody>
          <a:bodyPr/>
          <a:lstStyle/>
          <a:p>
            <a:pPr algn="ctr"/>
            <a:r>
              <a:rPr lang="en-US" altLang="x-none" sz="3200" dirty="0">
                <a:ea typeface="ＭＳ Ｐゴシック" charset="-128"/>
              </a:rPr>
              <a:t>Network Transport Layer: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Overview; UDP; Stop-and-Wait ARQ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BE83DE-EE1C-1E44-B5E9-D77F8E840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11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9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67E1C-A2A5-2445-A287-199084DB2A0E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439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UDP: User Datagram Protocol </a:t>
            </a:r>
            <a:r>
              <a:rPr lang="en-US" altLang="x-none" sz="2800">
                <a:ea typeface="ＭＳ Ｐゴシック" charset="-128"/>
              </a:rPr>
              <a:t>[RFC 768]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447800"/>
            <a:ext cx="3810000" cy="519906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Often used for streaming multimedia 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apps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loss tolerant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rate sensitive</a:t>
            </a:r>
          </a:p>
          <a:p>
            <a:pPr lvl="1">
              <a:lnSpc>
                <a:spcPct val="80000"/>
              </a:lnSpc>
            </a:pPr>
            <a:endParaRPr lang="en-US" altLang="x-none" sz="28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3600" dirty="0">
                <a:ea typeface="ＭＳ Ｐゴシック" charset="-128"/>
              </a:rPr>
              <a:t>Other UDP uses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SNMP</a:t>
            </a:r>
          </a:p>
        </p:txBody>
      </p:sp>
      <p:sp>
        <p:nvSpPr>
          <p:cNvPr id="57347" name="Rectangle 7"/>
          <p:cNvSpPr>
            <a:spLocks noChangeArrowheads="1"/>
          </p:cNvSpPr>
          <p:nvPr/>
        </p:nvSpPr>
        <p:spPr bwMode="auto">
          <a:xfrm>
            <a:off x="5557838" y="2000250"/>
            <a:ext cx="3324225" cy="3200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48" name="Rectangle 8"/>
          <p:cNvSpPr>
            <a:spLocks noChangeArrowheads="1"/>
          </p:cNvSpPr>
          <p:nvPr/>
        </p:nvSpPr>
        <p:spPr bwMode="auto">
          <a:xfrm>
            <a:off x="5481638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49" name="Text Box 9"/>
          <p:cNvSpPr txBox="1">
            <a:spLocks noChangeArrowheads="1"/>
          </p:cNvSpPr>
          <p:nvPr/>
        </p:nvSpPr>
        <p:spPr bwMode="auto">
          <a:xfrm>
            <a:off x="5465763" y="2117725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source port #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7245350" y="2117725"/>
            <a:ext cx="1452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dest port #</a:t>
            </a:r>
          </a:p>
        </p:txBody>
      </p:sp>
      <p:sp>
        <p:nvSpPr>
          <p:cNvPr id="57351" name="Line 11"/>
          <p:cNvSpPr>
            <a:spLocks noChangeShapeType="1"/>
          </p:cNvSpPr>
          <p:nvPr/>
        </p:nvSpPr>
        <p:spPr bwMode="auto">
          <a:xfrm flipV="1">
            <a:off x="5472113" y="2495550"/>
            <a:ext cx="3328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Line 12"/>
          <p:cNvSpPr>
            <a:spLocks noChangeShapeType="1"/>
          </p:cNvSpPr>
          <p:nvPr/>
        </p:nvSpPr>
        <p:spPr bwMode="auto">
          <a:xfrm flipV="1">
            <a:off x="5462588" y="28956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Line 13"/>
          <p:cNvSpPr>
            <a:spLocks noChangeShapeType="1"/>
          </p:cNvSpPr>
          <p:nvPr/>
        </p:nvSpPr>
        <p:spPr bwMode="auto">
          <a:xfrm flipV="1">
            <a:off x="7119938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Text Box 14"/>
          <p:cNvSpPr txBox="1">
            <a:spLocks noChangeArrowheads="1"/>
          </p:cNvSpPr>
          <p:nvPr/>
        </p:nvSpPr>
        <p:spPr bwMode="auto">
          <a:xfrm>
            <a:off x="6635750" y="1665288"/>
            <a:ext cx="949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32 bits</a:t>
            </a:r>
          </a:p>
        </p:txBody>
      </p:sp>
      <p:sp>
        <p:nvSpPr>
          <p:cNvPr id="57355" name="Line 15"/>
          <p:cNvSpPr>
            <a:spLocks noChangeShapeType="1"/>
          </p:cNvSpPr>
          <p:nvPr/>
        </p:nvSpPr>
        <p:spPr bwMode="auto">
          <a:xfrm>
            <a:off x="764857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Line 16"/>
          <p:cNvSpPr>
            <a:spLocks noChangeShapeType="1"/>
          </p:cNvSpPr>
          <p:nvPr/>
        </p:nvSpPr>
        <p:spPr bwMode="auto">
          <a:xfrm rot="10800000">
            <a:off x="553878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Text Box 17"/>
          <p:cNvSpPr txBox="1">
            <a:spLocks noChangeArrowheads="1"/>
          </p:cNvSpPr>
          <p:nvPr/>
        </p:nvSpPr>
        <p:spPr bwMode="auto">
          <a:xfrm>
            <a:off x="6338888" y="3951288"/>
            <a:ext cx="15017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Times New Roman" charset="0"/>
              </a:rPr>
              <a:t>Application</a:t>
            </a:r>
          </a:p>
          <a:p>
            <a:pPr eaLnBrk="1" hangingPunct="1"/>
            <a:r>
              <a:rPr lang="en-US" altLang="x-none" sz="2000">
                <a:latin typeface="Times New Roman" charset="0"/>
              </a:rPr>
              <a:t>data </a:t>
            </a:r>
          </a:p>
          <a:p>
            <a:pPr eaLnBrk="1" hangingPunct="1"/>
            <a:r>
              <a:rPr lang="en-US" altLang="x-none" sz="2000">
                <a:latin typeface="Times New Roman" charset="0"/>
              </a:rPr>
              <a:t>(message)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57358" name="Text Box 19"/>
          <p:cNvSpPr txBox="1">
            <a:spLocks noChangeArrowheads="1"/>
          </p:cNvSpPr>
          <p:nvPr/>
        </p:nvSpPr>
        <p:spPr bwMode="auto">
          <a:xfrm>
            <a:off x="5910263" y="5518150"/>
            <a:ext cx="2655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Times New Roman" charset="0"/>
              </a:rPr>
              <a:t>UDP segment format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57359" name="Line 20"/>
          <p:cNvSpPr>
            <a:spLocks noChangeShapeType="1"/>
          </p:cNvSpPr>
          <p:nvPr/>
        </p:nvSpPr>
        <p:spPr bwMode="auto">
          <a:xfrm flipV="1">
            <a:off x="7119938" y="2505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Text Box 22"/>
          <p:cNvSpPr txBox="1">
            <a:spLocks noChangeArrowheads="1"/>
          </p:cNvSpPr>
          <p:nvPr/>
        </p:nvSpPr>
        <p:spPr bwMode="auto">
          <a:xfrm>
            <a:off x="5846763" y="2508250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length</a:t>
            </a:r>
          </a:p>
        </p:txBody>
      </p:sp>
      <p:sp>
        <p:nvSpPr>
          <p:cNvPr id="57361" name="Text Box 23"/>
          <p:cNvSpPr txBox="1">
            <a:spLocks noChangeArrowheads="1"/>
          </p:cNvSpPr>
          <p:nvPr/>
        </p:nvSpPr>
        <p:spPr bwMode="auto">
          <a:xfrm>
            <a:off x="7394575" y="2498725"/>
            <a:ext cx="1208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Times New Roman" charset="0"/>
              </a:rPr>
              <a:t>checksum</a:t>
            </a:r>
          </a:p>
        </p:txBody>
      </p:sp>
      <p:sp>
        <p:nvSpPr>
          <p:cNvPr id="57362" name="Text Box 24"/>
          <p:cNvSpPr txBox="1">
            <a:spLocks noChangeArrowheads="1"/>
          </p:cNvSpPr>
          <p:nvPr/>
        </p:nvSpPr>
        <p:spPr bwMode="auto">
          <a:xfrm>
            <a:off x="4090988" y="2212975"/>
            <a:ext cx="12287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>
                <a:latin typeface="Times New Roman" charset="0"/>
              </a:rPr>
              <a:t>Length, in</a:t>
            </a:r>
          </a:p>
          <a:p>
            <a:pPr algn="r" eaLnBrk="1" hangingPunct="1"/>
            <a:r>
              <a:rPr lang="en-US" altLang="x-none">
                <a:latin typeface="Times New Roman" charset="0"/>
              </a:rPr>
              <a:t>bytes of </a:t>
            </a:r>
            <a:br>
              <a:rPr lang="en-US" altLang="zh-CN">
                <a:latin typeface="Times New Roman" charset="0"/>
                <a:ea typeface="宋体" charset="-122"/>
              </a:rPr>
            </a:br>
            <a:r>
              <a:rPr lang="en-US" altLang="x-none">
                <a:latin typeface="Times New Roman" charset="0"/>
              </a:rPr>
              <a:t>UDP</a:t>
            </a:r>
            <a:br>
              <a:rPr lang="en-US" altLang="zh-CN">
                <a:latin typeface="Times New Roman" charset="0"/>
                <a:ea typeface="宋体" charset="-122"/>
              </a:rPr>
            </a:br>
            <a:r>
              <a:rPr lang="en-US" altLang="x-none">
                <a:latin typeface="Times New Roman" charset="0"/>
              </a:rPr>
              <a:t>segment,</a:t>
            </a:r>
          </a:p>
          <a:p>
            <a:pPr algn="r" eaLnBrk="1" hangingPunct="1"/>
            <a:r>
              <a:rPr lang="en-US" altLang="x-none">
                <a:latin typeface="Times New Roman" charset="0"/>
              </a:rPr>
              <a:t>including</a:t>
            </a:r>
          </a:p>
          <a:p>
            <a:pPr algn="r" eaLnBrk="1" hangingPunct="1"/>
            <a:r>
              <a:rPr lang="en-US" altLang="x-none">
                <a:latin typeface="Times New Roman" charset="0"/>
              </a:rPr>
              <a:t>header</a:t>
            </a:r>
          </a:p>
        </p:txBody>
      </p:sp>
      <p:sp>
        <p:nvSpPr>
          <p:cNvPr id="57363" name="Line 25"/>
          <p:cNvSpPr>
            <a:spLocks noChangeShapeType="1"/>
          </p:cNvSpPr>
          <p:nvPr/>
        </p:nvSpPr>
        <p:spPr bwMode="auto">
          <a:xfrm>
            <a:off x="5195888" y="2543175"/>
            <a:ext cx="714375" cy="14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UDP Checksum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4363" y="2403475"/>
            <a:ext cx="3800475" cy="42799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Sender: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treat segment contents as sequence of 16-bit integers</a:t>
            </a:r>
            <a:br>
              <a:rPr lang="en-US" altLang="x-none" sz="2000" dirty="0">
                <a:ea typeface="ＭＳ Ｐゴシック" charset="-128"/>
              </a:rPr>
            </a:b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checksum: addition of segment contents to be zero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sender puts checksum value into UDP checksum field</a:t>
            </a:r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Receiver: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compute sum of segment and checksum; check if sum zero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NO - error detected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YES - no error detected. </a:t>
            </a:r>
            <a:r>
              <a:rPr lang="en-US" altLang="x-none" sz="2000" i="1" dirty="0">
                <a:ea typeface="ＭＳ Ｐゴシック" charset="-128"/>
              </a:rPr>
              <a:t>But maybe errors nonetheless?</a:t>
            </a:r>
            <a:r>
              <a:rPr lang="en-US" altLang="x-none" sz="2000" dirty="0">
                <a:ea typeface="ＭＳ Ｐゴシック" charset="-128"/>
              </a:rPr>
              <a:t> 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09600" y="1457325"/>
            <a:ext cx="7924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u="sng">
                <a:solidFill>
                  <a:srgbClr val="FF0000"/>
                </a:solidFill>
                <a:latin typeface="Comic Sans MS" charset="0"/>
              </a:rPr>
              <a:t>Goal:</a:t>
            </a:r>
            <a:r>
              <a:rPr lang="en-US" altLang="x-none">
                <a:latin typeface="Comic Sans MS" charset="0"/>
              </a:rPr>
              <a:t> end-to-end detection of </a:t>
            </a:r>
            <a:r>
              <a:rPr lang="ja-JP" altLang="en-US">
                <a:latin typeface="Comic Sans MS" charset="0"/>
              </a:rPr>
              <a:t>“</a:t>
            </a:r>
            <a:r>
              <a:rPr lang="en-US" altLang="ja-JP">
                <a:latin typeface="Comic Sans MS" charset="0"/>
              </a:rPr>
              <a:t>errors</a:t>
            </a:r>
            <a:r>
              <a:rPr lang="ja-JP" altLang="en-US">
                <a:latin typeface="Comic Sans MS" charset="0"/>
              </a:rPr>
              <a:t>”</a:t>
            </a:r>
            <a:r>
              <a:rPr lang="en-US" altLang="ja-JP">
                <a:latin typeface="Comic Sans MS" charset="0"/>
              </a:rPr>
              <a:t> (e.g., flipped bits) in transmitted segment</a:t>
            </a:r>
            <a:endParaRPr lang="en-US" altLang="x-none">
              <a:latin typeface="Comic Sans MS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483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One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s Complement Arithmetic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sz="half" idx="1"/>
          </p:nvPr>
        </p:nvSpPr>
        <p:spPr>
          <a:xfrm>
            <a:off x="520700" y="1509713"/>
            <a:ext cx="7759700" cy="47815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UDP checksum is based on one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complement arithmetic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one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s complement was a common representation of </a:t>
            </a:r>
            <a:r>
              <a:rPr lang="en-US" altLang="ja-JP" sz="2000" dirty="0">
                <a:solidFill>
                  <a:srgbClr val="C00000"/>
                </a:solidFill>
                <a:ea typeface="ＭＳ Ｐゴシック" charset="-128"/>
              </a:rPr>
              <a:t>signed</a:t>
            </a:r>
            <a:r>
              <a:rPr lang="en-US" altLang="ja-JP" sz="2000" dirty="0">
                <a:ea typeface="ＭＳ Ｐゴシック" charset="-128"/>
              </a:rPr>
              <a:t> numbers in early computers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One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complement representation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bit-wise NOT for negative numbers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example: assume 8 bits</a:t>
            </a:r>
          </a:p>
          <a:p>
            <a:pPr lvl="2"/>
            <a:r>
              <a:rPr lang="en-US" altLang="x-none" sz="1800" dirty="0">
                <a:latin typeface="Courier New" charset="0"/>
                <a:ea typeface="ＭＳ Ｐゴシック" charset="-128"/>
              </a:rPr>
              <a:t>00000000: 0</a:t>
            </a:r>
          </a:p>
          <a:p>
            <a:pPr lvl="2"/>
            <a:r>
              <a:rPr lang="en-US" altLang="x-none" sz="1800" dirty="0">
                <a:latin typeface="Courier New" charset="0"/>
                <a:ea typeface="ＭＳ Ｐゴシック" charset="-128"/>
              </a:rPr>
              <a:t>00000001: 1</a:t>
            </a:r>
          </a:p>
          <a:p>
            <a:pPr lvl="2"/>
            <a:r>
              <a:rPr lang="en-US" altLang="x-none" sz="1800" dirty="0">
                <a:latin typeface="Courier New" charset="0"/>
                <a:ea typeface="ＭＳ Ｐゴシック" charset="-128"/>
              </a:rPr>
              <a:t>01111111: 127 </a:t>
            </a:r>
          </a:p>
          <a:p>
            <a:pPr lvl="2"/>
            <a:r>
              <a:rPr lang="en-US" altLang="x-none" sz="1800" dirty="0">
                <a:latin typeface="Courier New" charset="0"/>
                <a:ea typeface="ＭＳ Ｐゴシック" charset="-128"/>
              </a:rPr>
              <a:t>10000000: ?</a:t>
            </a:r>
          </a:p>
          <a:p>
            <a:pPr lvl="2"/>
            <a:r>
              <a:rPr lang="en-US" altLang="x-none" sz="1800" dirty="0">
                <a:latin typeface="Courier New" charset="0"/>
                <a:ea typeface="ＭＳ Ｐゴシック" charset="-128"/>
              </a:rPr>
              <a:t>11111111: 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addition:  conventional binary addition except adding any resulting carry back into the resulting sum</a:t>
            </a:r>
          </a:p>
          <a:p>
            <a:pPr lvl="2"/>
            <a:r>
              <a:rPr lang="en-US" altLang="x-none" sz="1600" dirty="0">
                <a:ea typeface="ＭＳ Ｐゴシック" charset="-128"/>
              </a:rPr>
              <a:t>Example: -1 + 2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3070E24-294C-8243-9CCB-2E844739E4D4}" type="slidenum">
              <a:rPr lang="en-US" altLang="x-none" sz="1400">
                <a:latin typeface="Times New Roman" charset="0"/>
              </a:rPr>
              <a:pPr eaLnBrk="1" hangingPunct="1"/>
              <a:t>12</a:t>
            </a:fld>
            <a:endParaRPr lang="en-US" altLang="x-none" sz="1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561975" y="3429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u="sng" dirty="0">
                <a:solidFill>
                  <a:schemeClr val="accent2"/>
                </a:solidFill>
                <a:latin typeface="+mn-lt"/>
                <a:ea typeface="宋体" pitchFamily="2" charset="-122"/>
                <a:cs typeface="ＭＳ Ｐゴシック" charset="0"/>
              </a:rPr>
              <a:t>UDP</a:t>
            </a:r>
            <a:r>
              <a:rPr lang="en-US" sz="4000" u="sng" dirty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rPr>
              <a:t> Checksum: Algorithm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533400" y="1530350"/>
            <a:ext cx="77724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dirty="0">
                <a:latin typeface="+mn-lt"/>
                <a:ea typeface="+mn-ea"/>
                <a:cs typeface="ＭＳ Ｐゴシック" charset="0"/>
              </a:rPr>
              <a:t>Example checksum: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1905000" y="2228850"/>
            <a:ext cx="6400800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med"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altLang="x-none" sz="2000" b="1">
                <a:latin typeface="Comic Sans MS" charset="0"/>
              </a:rPr>
              <a:t>  1  1  1  0  0  1  1  0  0  1  1  0  0  1  1  0</a:t>
            </a:r>
          </a:p>
          <a:p>
            <a:pPr eaLnBrk="1" hangingPunct="1"/>
            <a:r>
              <a:rPr lang="en-US" altLang="x-none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altLang="x-none" sz="2000" b="1">
                <a:latin typeface="Comic Sans MS" charset="0"/>
              </a:rPr>
              <a:t>  1  1  0  1  0  1  0  1  0  1  0  1  0  1  0  1</a:t>
            </a:r>
          </a:p>
          <a:p>
            <a:pPr eaLnBrk="1" hangingPunct="1">
              <a:lnSpc>
                <a:spcPct val="120000"/>
              </a:lnSpc>
            </a:pPr>
            <a:endParaRPr lang="en-US" altLang="x-none" sz="2000" b="1">
              <a:latin typeface="Comic Sans MS" charset="0"/>
            </a:endParaRPr>
          </a:p>
          <a:p>
            <a:pPr eaLnBrk="1" hangingPunct="1"/>
            <a:r>
              <a:rPr lang="en-US" altLang="x-none" sz="2000" b="1">
                <a:latin typeface="Comic Sans MS" charset="0"/>
              </a:rPr>
              <a:t>1  1  0  1  1  1  0  1  1  1  0  1  1  1  0  1  1</a:t>
            </a:r>
          </a:p>
          <a:p>
            <a:pPr eaLnBrk="1" hangingPunct="1">
              <a:lnSpc>
                <a:spcPct val="120000"/>
              </a:lnSpc>
            </a:pPr>
            <a:endParaRPr lang="en-US" altLang="x-none" sz="2000" b="1">
              <a:latin typeface="Comic Sans MS" charset="0"/>
            </a:endParaRPr>
          </a:p>
          <a:p>
            <a:pPr eaLnBrk="1" hangingPunct="1"/>
            <a:r>
              <a:rPr lang="en-US" altLang="x-none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altLang="x-none" sz="2000" b="1">
                <a:latin typeface="Comic Sans MS" charset="0"/>
              </a:rPr>
              <a:t>  1  0  1  1  1  0  1  1  1  0  1  1  1  1  0  0</a:t>
            </a:r>
          </a:p>
          <a:p>
            <a:pPr eaLnBrk="1" hangingPunct="1"/>
            <a:r>
              <a:rPr lang="en-US" altLang="x-none" sz="2000" b="1">
                <a:solidFill>
                  <a:schemeClr val="bg1"/>
                </a:solidFill>
                <a:latin typeface="Comic Sans MS" charset="0"/>
              </a:rPr>
              <a:t> </a:t>
            </a:r>
            <a:r>
              <a:rPr lang="en-US" altLang="x-none" sz="2000" b="1">
                <a:latin typeface="Comic Sans MS" charset="0"/>
              </a:rPr>
              <a:t>  0  1  0  0  0  1  0  0  0  1  0  0  0  0  1  1</a:t>
            </a:r>
            <a:endParaRPr lang="en-US" altLang="x-none" b="1">
              <a:latin typeface="Comic Sans MS" charset="0"/>
            </a:endParaRPr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 flipH="1">
            <a:off x="1828800" y="30559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ＭＳ Ｐゴシック" charset="0"/>
            </a:endParaRPr>
          </a:p>
        </p:txBody>
      </p:sp>
      <p:sp>
        <p:nvSpPr>
          <p:cNvPr id="63493" name="Oval 8"/>
          <p:cNvSpPr>
            <a:spLocks noChangeArrowheads="1"/>
          </p:cNvSpPr>
          <p:nvPr/>
        </p:nvSpPr>
        <p:spPr bwMode="auto">
          <a:xfrm>
            <a:off x="1905000" y="32321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latin typeface="Comic Sans MS" charset="0"/>
            </a:endParaRPr>
          </a:p>
        </p:txBody>
      </p:sp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304800" y="3187700"/>
            <a:ext cx="1546225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+mn-lt"/>
                <a:ea typeface="+mn-ea"/>
                <a:cs typeface="ＭＳ Ｐゴシック" charset="0"/>
              </a:rPr>
              <a:t>wraparound</a:t>
            </a:r>
          </a:p>
        </p:txBody>
      </p:sp>
      <p:sp>
        <p:nvSpPr>
          <p:cNvPr id="21512" name="Text Box 10"/>
          <p:cNvSpPr txBox="1">
            <a:spLocks noChangeArrowheads="1"/>
          </p:cNvSpPr>
          <p:nvPr/>
        </p:nvSpPr>
        <p:spPr bwMode="auto">
          <a:xfrm>
            <a:off x="1214438" y="3795713"/>
            <a:ext cx="636587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+mn-lt"/>
                <a:ea typeface="+mn-ea"/>
                <a:cs typeface="ＭＳ Ｐゴシック" charset="0"/>
              </a:rPr>
              <a:t>sum</a:t>
            </a:r>
          </a:p>
        </p:txBody>
      </p:sp>
      <p:sp>
        <p:nvSpPr>
          <p:cNvPr id="21513" name="Text Box 11"/>
          <p:cNvSpPr txBox="1">
            <a:spLocks noChangeArrowheads="1"/>
          </p:cNvSpPr>
          <p:nvPr/>
        </p:nvSpPr>
        <p:spPr bwMode="auto">
          <a:xfrm>
            <a:off x="531813" y="4148138"/>
            <a:ext cx="1319212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  <a:ea typeface="+mn-ea"/>
                <a:cs typeface="ＭＳ Ｐゴシック" charset="0"/>
              </a:rPr>
              <a:t>checksum</a:t>
            </a:r>
          </a:p>
        </p:txBody>
      </p:sp>
      <p:sp>
        <p:nvSpPr>
          <p:cNvPr id="21514" name="Line 12"/>
          <p:cNvSpPr>
            <a:spLocks noChangeShapeType="1"/>
          </p:cNvSpPr>
          <p:nvPr/>
        </p:nvSpPr>
        <p:spPr bwMode="auto">
          <a:xfrm flipH="1">
            <a:off x="1828800" y="37750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  <a:ea typeface="+mn-ea"/>
              <a:cs typeface="ＭＳ Ｐゴシック" charset="0"/>
            </a:endParaRPr>
          </a:p>
        </p:txBody>
      </p:sp>
      <p:sp>
        <p:nvSpPr>
          <p:cNvPr id="63498" name="Freeform 13"/>
          <p:cNvSpPr>
            <a:spLocks/>
          </p:cNvSpPr>
          <p:nvPr/>
        </p:nvSpPr>
        <p:spPr bwMode="auto">
          <a:xfrm>
            <a:off x="2066925" y="35385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  <a:gd name="T9" fmla="*/ 0 w 3788"/>
              <a:gd name="T10" fmla="*/ 0 h 58"/>
              <a:gd name="T11" fmla="*/ 3788 w 3788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sm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Rectangle 12"/>
          <p:cNvSpPr>
            <a:spLocks noChangeArrowheads="1"/>
          </p:cNvSpPr>
          <p:nvPr/>
        </p:nvSpPr>
        <p:spPr bwMode="auto">
          <a:xfrm>
            <a:off x="557213" y="4729163"/>
            <a:ext cx="74247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x-none"/>
          </a:p>
          <a:p>
            <a:pPr eaLnBrk="1" hangingPunct="1"/>
            <a:r>
              <a:rPr lang="en-US" altLang="x-none"/>
              <a:t>- For fast implementation of computing UDP checksum, see http://www.faqs.org/rfcs/rfc1071.html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UDP Checksum: Coverage</a:t>
            </a:r>
          </a:p>
        </p:txBody>
      </p:sp>
      <p:sp>
        <p:nvSpPr>
          <p:cNvPr id="655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7988" y="1870075"/>
            <a:ext cx="3730625" cy="4233863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000" dirty="0">
                <a:ea typeface="ＭＳ Ｐゴシック" charset="-128"/>
              </a:rPr>
              <a:t>Calculated over: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 pseudo-header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IP Source Address </a:t>
            </a:r>
            <a:br>
              <a:rPr lang="en-US" altLang="x-none" sz="1600" dirty="0">
                <a:ea typeface="ＭＳ Ｐゴシック" charset="-128"/>
              </a:rPr>
            </a:br>
            <a:r>
              <a:rPr lang="en-US" altLang="x-none" sz="1600" dirty="0">
                <a:ea typeface="ＭＳ Ｐゴシック" charset="-128"/>
              </a:rPr>
              <a:t>(4 bytes)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IP Destination Address </a:t>
            </a:r>
            <a:br>
              <a:rPr lang="en-US" altLang="x-none" sz="1600" dirty="0">
                <a:ea typeface="ＭＳ Ｐゴシック" charset="-128"/>
              </a:rPr>
            </a:br>
            <a:r>
              <a:rPr lang="en-US" altLang="x-none" sz="1600" dirty="0">
                <a:ea typeface="ＭＳ Ｐゴシック" charset="-128"/>
              </a:rPr>
              <a:t>(4 bytes)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Protocol (2 bytes)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UDP Length (2 bytes)</a:t>
            </a:r>
          </a:p>
          <a:p>
            <a:pPr lvl="1"/>
            <a:endParaRPr lang="en-US" altLang="x-none" sz="16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UDP header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UDP data</a:t>
            </a:r>
          </a:p>
          <a:p>
            <a:pPr>
              <a:buFont typeface="ZapfDingbats" charset="0"/>
              <a:buNone/>
            </a:pPr>
            <a:endParaRPr lang="en-US" altLang="x-none" sz="2000" dirty="0">
              <a:ea typeface="ＭＳ Ｐゴシック" charset="-128"/>
            </a:endParaRPr>
          </a:p>
        </p:txBody>
      </p:sp>
      <p:pic>
        <p:nvPicPr>
          <p:cNvPr id="6553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5" t="30302" r="13779" b="7063"/>
          <a:stretch>
            <a:fillRect/>
          </a:stretch>
        </p:blipFill>
        <p:spPr bwMode="auto">
          <a:xfrm>
            <a:off x="3511550" y="2100263"/>
            <a:ext cx="5632450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0498-AE79-BE45-96D5-B15E75DF3F04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F7F118A-62B3-D046-A1F1-CEB1263B5E16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533400" y="2286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914400" eaLnBrk="0" hangingPunct="0">
              <a:defRPr/>
            </a:pPr>
            <a:r>
              <a:rPr lang="en-US" sz="3600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General Error Detection (Checksum)</a:t>
            </a:r>
          </a:p>
        </p:txBody>
      </p:sp>
      <p:pic>
        <p:nvPicPr>
          <p:cNvPr id="67587" name="Picture 5" descr="521 Error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3" y="1403350"/>
            <a:ext cx="5670550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361950" y="4695825"/>
            <a:ext cx="8331200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eaLnBrk="0" hangingPunct="0">
              <a:defRPr/>
            </a:pPr>
            <a:r>
              <a:rPr lang="en-US" sz="1800" dirty="0">
                <a:solidFill>
                  <a:srgbClr val="000000"/>
                </a:solidFill>
              </a:rPr>
              <a:t>D    = Data protected by error checking, may include header fields</a:t>
            </a:r>
          </a:p>
          <a:p>
            <a:pPr defTabSz="914400" eaLnBrk="0" hangingPunct="0">
              <a:defRPr/>
            </a:pPr>
            <a:r>
              <a:rPr lang="en-US" sz="1800" dirty="0">
                <a:solidFill>
                  <a:srgbClr val="000000"/>
                </a:solidFill>
              </a:rPr>
              <a:t>ED = Error Detection bits (redundancy)</a:t>
            </a:r>
          </a:p>
          <a:p>
            <a:pPr defTabSz="914400" eaLnBrk="0" hangingPunct="0"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defTabSz="914400" eaLnBrk="0" hangingPunct="0"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</a:rPr>
              <a:t> Error detection not 100% reliable!</a:t>
            </a:r>
          </a:p>
          <a:p>
            <a:pPr marL="457200" lvl="1" indent="0" defTabSz="914400" eaLnBrk="0" hangingPunct="0"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</a:rPr>
              <a:t> a good error detector may miss some errors, but rarely</a:t>
            </a:r>
          </a:p>
          <a:p>
            <a:pPr marL="457200" lvl="1" indent="0" defTabSz="914400" eaLnBrk="0" hangingPunct="0"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</a:rPr>
              <a:t> larger ED field generally yields better detection</a:t>
            </a:r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3868738" y="3433763"/>
            <a:ext cx="192087" cy="209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6953250" y="3425825"/>
            <a:ext cx="250825" cy="209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r>
              <a:rPr lang="ja-JP" altLang="en-US" sz="1800">
                <a:solidFill>
                  <a:srgbClr val="000000"/>
                </a:solidFill>
                <a:latin typeface="Times New Roman" charset="0"/>
              </a:rPr>
              <a:t>‘</a:t>
            </a:r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D09D882-9F24-344C-B931-0D9593D3442B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31188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Cyclic Redundancy Check: Background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362075"/>
            <a:ext cx="7772400" cy="49974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Widely used in practice, e.g.,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Ethernet, DOCSIS (Cable Modem), FDDI, PKZIP, WinZip, PNG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For a given data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D</a:t>
            </a:r>
            <a:r>
              <a:rPr lang="en-US" altLang="x-none" dirty="0">
                <a:ea typeface="ＭＳ Ｐゴシック" charset="-128"/>
              </a:rPr>
              <a:t>, consider it as a polynomial D(x)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consider the string of 0 and 1 as the coefficients of a polynomial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e.g. consider string 10011 as x</a:t>
            </a:r>
            <a:r>
              <a:rPr lang="en-US" altLang="x-none" baseline="30000" dirty="0">
                <a:ea typeface="ＭＳ Ｐゴシック" charset="-128"/>
              </a:rPr>
              <a:t>4</a:t>
            </a:r>
            <a:r>
              <a:rPr lang="en-US" altLang="x-none" dirty="0">
                <a:ea typeface="ＭＳ Ｐゴシック" charset="-128"/>
              </a:rPr>
              <a:t>+x+1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addition and subtraction are modular 2, thus the same as </a:t>
            </a:r>
            <a:r>
              <a:rPr lang="en-US" altLang="x-none" dirty="0" err="1">
                <a:ea typeface="ＭＳ Ｐゴシック" charset="-128"/>
              </a:rPr>
              <a:t>xor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Choose generator polynomial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G</a:t>
            </a:r>
            <a:r>
              <a:rPr lang="en-US" altLang="x-none" dirty="0">
                <a:ea typeface="ＭＳ Ｐゴシック" charset="-128"/>
              </a:rPr>
              <a:t>(x) with r+1 bits, where r is called the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degree</a:t>
            </a:r>
            <a:r>
              <a:rPr lang="en-US" altLang="x-none" dirty="0">
                <a:ea typeface="ＭＳ Ｐゴシック" charset="-128"/>
              </a:rPr>
              <a:t> of G(x)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C6FCC44-A403-1D4C-8E57-95E07835DF19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17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3118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Cyclic Redundancy Check: Encode</a:t>
            </a:r>
            <a:endParaRPr lang="en-US" altLang="x-none" sz="4800">
              <a:ea typeface="ＭＳ Ｐゴシック" charset="-128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362075"/>
            <a:ext cx="7772400" cy="49149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Given data G(x) and D(x), choose R(x) with r bits, such that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D(x)</a:t>
            </a:r>
            <a:r>
              <a:rPr lang="en-US" altLang="x-none" dirty="0" err="1">
                <a:ea typeface="ＭＳ Ｐゴシック" charset="-128"/>
              </a:rPr>
              <a:t>x</a:t>
            </a:r>
            <a:r>
              <a:rPr lang="en-US" altLang="x-none" baseline="30000" dirty="0" err="1">
                <a:ea typeface="ＭＳ Ｐゴシック" charset="-128"/>
              </a:rPr>
              <a:t>r</a:t>
            </a:r>
            <a:r>
              <a:rPr lang="en-US" altLang="x-none" dirty="0" err="1">
                <a:ea typeface="ＭＳ Ｐゴシック" charset="-128"/>
              </a:rPr>
              <a:t>+R</a:t>
            </a:r>
            <a:r>
              <a:rPr lang="en-US" altLang="x-none" dirty="0">
                <a:ea typeface="ＭＳ Ｐゴシック" charset="-128"/>
              </a:rPr>
              <a:t>(x) is exactly divisible by G(x)</a:t>
            </a: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 bits correspond to D(x)</a:t>
            </a:r>
            <a:r>
              <a:rPr lang="en-US" altLang="x-none" dirty="0" err="1">
                <a:ea typeface="ＭＳ Ｐゴシック" charset="-128"/>
              </a:rPr>
              <a:t>x</a:t>
            </a:r>
            <a:r>
              <a:rPr lang="en-US" altLang="x-none" baseline="30000" dirty="0" err="1">
                <a:ea typeface="ＭＳ Ｐゴシック" charset="-128"/>
              </a:rPr>
              <a:t>r</a:t>
            </a:r>
            <a:r>
              <a:rPr lang="en-US" altLang="x-none" dirty="0" err="1">
                <a:ea typeface="ＭＳ Ｐゴシック" charset="-128"/>
              </a:rPr>
              <a:t>+R</a:t>
            </a:r>
            <a:r>
              <a:rPr lang="en-US" altLang="x-none" dirty="0">
                <a:ea typeface="ＭＳ Ｐゴシック" charset="-128"/>
              </a:rPr>
              <a:t>(x) are sent to the receiver</a:t>
            </a:r>
          </a:p>
        </p:txBody>
      </p:sp>
      <p:grpSp>
        <p:nvGrpSpPr>
          <p:cNvPr id="71684" name="Group 8"/>
          <p:cNvGrpSpPr>
            <a:grpSpLocks/>
          </p:cNvGrpSpPr>
          <p:nvPr/>
        </p:nvGrpSpPr>
        <p:grpSpPr bwMode="auto">
          <a:xfrm>
            <a:off x="1195388" y="3157538"/>
            <a:ext cx="5738812" cy="1587500"/>
            <a:chOff x="753" y="1989"/>
            <a:chExt cx="3615" cy="1000"/>
          </a:xfrm>
        </p:grpSpPr>
        <p:pic>
          <p:nvPicPr>
            <p:cNvPr id="71685" name="Picture 4" descr="524 CRC cod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" y="1989"/>
              <a:ext cx="3615" cy="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1" name="Rectangle 5"/>
            <p:cNvSpPr>
              <a:spLocks noChangeArrowheads="1"/>
            </p:cNvSpPr>
            <p:nvPr/>
          </p:nvSpPr>
          <p:spPr bwMode="auto">
            <a:xfrm>
              <a:off x="2299" y="2762"/>
              <a:ext cx="409" cy="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rPr>
                <a:t>+</a:t>
              </a:r>
            </a:p>
          </p:txBody>
        </p:sp>
        <p:sp>
          <p:nvSpPr>
            <p:cNvPr id="36872" name="Rectangle 7"/>
            <p:cNvSpPr>
              <a:spLocks noChangeArrowheads="1"/>
            </p:cNvSpPr>
            <p:nvPr/>
          </p:nvSpPr>
          <p:spPr bwMode="auto">
            <a:xfrm>
              <a:off x="1934" y="2737"/>
              <a:ext cx="178" cy="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rPr>
                <a:t>x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EF22177-97C0-7D43-B5DA-624ED404C635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18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3118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Cyclic Redundancy Check: Decode</a:t>
            </a:r>
            <a:endParaRPr lang="en-US" altLang="x-none" sz="4800">
              <a:ea typeface="ＭＳ Ｐゴシック" charset="-128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362075"/>
            <a:ext cx="7772400" cy="4914900"/>
          </a:xfrm>
        </p:spPr>
        <p:txBody>
          <a:bodyPr/>
          <a:lstStyle/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Since G(x) is global, when the receiver receives the transmission T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(x), it divides T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(x) by G(x)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if non-zero remainder: error detected!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if zero remainder, assumes no error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1020763" y="2159000"/>
            <a:ext cx="1439862" cy="10334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Encode:</a:t>
            </a:r>
            <a:b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CRC(G)</a:t>
            </a:r>
          </a:p>
        </p:txBody>
      </p:sp>
      <p:sp>
        <p:nvSpPr>
          <p:cNvPr id="37894" name="Line 8"/>
          <p:cNvSpPr>
            <a:spLocks noChangeShapeType="1"/>
          </p:cNvSpPr>
          <p:nvPr/>
        </p:nvSpPr>
        <p:spPr bwMode="auto">
          <a:xfrm>
            <a:off x="92075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298450" y="23002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eaLnBrk="0" hangingPunct="0">
              <a:defRPr/>
            </a:pPr>
            <a:r>
              <a:rPr lang="en-US" sz="18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7896" name="Line 11"/>
          <p:cNvSpPr>
            <a:spLocks noChangeShapeType="1"/>
          </p:cNvSpPr>
          <p:nvPr/>
        </p:nvSpPr>
        <p:spPr bwMode="auto">
          <a:xfrm>
            <a:off x="2459038" y="2698750"/>
            <a:ext cx="1273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7897" name="Rectangle 13"/>
          <p:cNvSpPr>
            <a:spLocks noChangeArrowheads="1"/>
          </p:cNvSpPr>
          <p:nvPr/>
        </p:nvSpPr>
        <p:spPr bwMode="auto">
          <a:xfrm>
            <a:off x="2652713" y="2112963"/>
            <a:ext cx="200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hangingPunct="0">
              <a:defRPr/>
            </a:pPr>
            <a:r>
              <a:rPr lang="en-US" sz="2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 = D(x)x</a:t>
            </a:r>
            <a:r>
              <a:rPr lang="en-US" sz="2000" baseline="30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r</a:t>
            </a:r>
            <a:r>
              <a:rPr lang="en-US" sz="2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+R(x)</a:t>
            </a:r>
          </a:p>
        </p:txBody>
      </p:sp>
      <p:pic>
        <p:nvPicPr>
          <p:cNvPr id="73737" name="Picture 14" descr="521 Error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9" t="81981" r="31215" b="-511"/>
          <a:stretch>
            <a:fillRect/>
          </a:stretch>
        </p:blipFill>
        <p:spPr bwMode="auto">
          <a:xfrm>
            <a:off x="3687763" y="2400300"/>
            <a:ext cx="26717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9" name="Line 15"/>
          <p:cNvSpPr>
            <a:spLocks noChangeShapeType="1"/>
          </p:cNvSpPr>
          <p:nvPr/>
        </p:nvSpPr>
        <p:spPr bwMode="auto">
          <a:xfrm>
            <a:off x="6296025" y="26685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7900" name="Rectangle 16"/>
          <p:cNvSpPr>
            <a:spLocks noChangeArrowheads="1"/>
          </p:cNvSpPr>
          <p:nvPr/>
        </p:nvSpPr>
        <p:spPr bwMode="auto">
          <a:xfrm>
            <a:off x="6538913" y="2098675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T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’</a:t>
            </a:r>
            <a:endParaRPr lang="en-US" altLang="x-none" sz="20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7901" name="Rectangle 17"/>
          <p:cNvSpPr>
            <a:spLocks noChangeArrowheads="1"/>
          </p:cNvSpPr>
          <p:nvPr/>
        </p:nvSpPr>
        <p:spPr bwMode="auto">
          <a:xfrm>
            <a:off x="7213600" y="2162175"/>
            <a:ext cx="1439863" cy="10334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check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1783E03-D527-5B47-A53F-D3F33DF8F482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19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75778" name="Picture 3" descr="525 CRC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1770063"/>
            <a:ext cx="358616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CRC: Steps and an Example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8175" y="2332038"/>
            <a:ext cx="3478213" cy="315912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Suppose the degree of G(x) is r</a:t>
            </a:r>
          </a:p>
          <a:p>
            <a:pPr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Append r zero to D(x), i.e. consider D(x)x</a:t>
            </a:r>
            <a:r>
              <a:rPr lang="en-US" altLang="x-none" sz="2000" baseline="30000">
                <a:ea typeface="ＭＳ Ｐゴシック" charset="-128"/>
              </a:rPr>
              <a:t>r</a:t>
            </a:r>
          </a:p>
          <a:p>
            <a:pPr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Divide D(x)x</a:t>
            </a:r>
            <a:r>
              <a:rPr lang="en-US" altLang="x-none" sz="2000" baseline="30000">
                <a:ea typeface="ＭＳ Ｐゴシック" charset="-128"/>
              </a:rPr>
              <a:t>r </a:t>
            </a:r>
            <a:r>
              <a:rPr lang="en-US" altLang="x-none" sz="2000">
                <a:ea typeface="ＭＳ Ｐゴシック" charset="-128"/>
              </a:rPr>
              <a:t>by G(x). Let R(x) denote the reminder</a:t>
            </a:r>
          </a:p>
          <a:p>
            <a:pPr>
              <a:buFont typeface="ZapfDingbats" charset="0"/>
              <a:buNone/>
            </a:pPr>
            <a:r>
              <a:rPr lang="en-US" altLang="x-none" sz="2000">
                <a:ea typeface="ＭＳ Ｐゴシック" charset="-128"/>
              </a:rPr>
              <a:t>Send &lt;D, R&gt; to the receiver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altLang="x-none">
                <a:ea typeface="ＭＳ Ｐゴシック" charset="-128"/>
              </a:rPr>
              <a:t>Admin and recap</a:t>
            </a:r>
          </a:p>
          <a:p>
            <a:pPr>
              <a:buFont typeface="Wingdings" charset="2"/>
              <a:buChar char="q"/>
            </a:pPr>
            <a:r>
              <a:rPr lang="en-US" altLang="x-none">
                <a:ea typeface="ＭＳ Ｐゴシック" charset="-128"/>
              </a:rPr>
              <a:t>Transport overview</a:t>
            </a:r>
          </a:p>
          <a:p>
            <a:pPr>
              <a:buFont typeface="Wingdings" charset="2"/>
              <a:buChar char="q"/>
            </a:pPr>
            <a:endParaRPr lang="en-US" altLang="x-none">
              <a:ea typeface="ＭＳ Ｐゴシック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87950" y="6386513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50F708A-787C-D74F-80CD-41E8DE0D041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 eaLnBrk="1" hangingPunct="1"/>
              <a:t>2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33" name="Picture 14" descr="521 Error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9" t="81981" r="31215" b="-511"/>
          <a:stretch>
            <a:fillRect/>
          </a:stretch>
        </p:blipFill>
        <p:spPr bwMode="auto">
          <a:xfrm>
            <a:off x="3760788" y="2967038"/>
            <a:ext cx="26717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6172D6D-9D5B-3E45-8825-319821E7936E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20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The Power of CRC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390650"/>
            <a:ext cx="8147050" cy="490061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Let T(x) denote D(x)</a:t>
            </a:r>
            <a:r>
              <a:rPr lang="en-US" altLang="x-none" sz="2000" dirty="0" err="1">
                <a:ea typeface="ＭＳ Ｐゴシック" charset="-128"/>
              </a:rPr>
              <a:t>x</a:t>
            </a:r>
            <a:r>
              <a:rPr lang="en-US" altLang="x-none" sz="2000" baseline="30000" dirty="0" err="1">
                <a:ea typeface="ＭＳ Ｐゴシック" charset="-128"/>
              </a:rPr>
              <a:t>r</a:t>
            </a:r>
            <a:r>
              <a:rPr lang="en-US" altLang="x-none" sz="2000" dirty="0" err="1">
                <a:ea typeface="ＭＳ Ｐゴシック" charset="-128"/>
              </a:rPr>
              <a:t>+R</a:t>
            </a:r>
            <a:r>
              <a:rPr lang="en-US" altLang="x-none" sz="2000" dirty="0">
                <a:ea typeface="ＭＳ Ｐゴシック" charset="-128"/>
              </a:rPr>
              <a:t>(x), and E(x) 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the polynomial of the error bits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 received signal is T</a:t>
            </a:r>
            <a:r>
              <a:rPr lang="ja-JP" altLang="en-US" sz="1800">
                <a:ea typeface="ＭＳ Ｐゴシック" charset="-128"/>
              </a:rPr>
              <a:t>’</a:t>
            </a:r>
            <a:r>
              <a:rPr lang="en-US" altLang="ja-JP" sz="1800" dirty="0">
                <a:ea typeface="ＭＳ Ｐゴシック" charset="-128"/>
              </a:rPr>
              <a:t>(x) = T(x)+E(x)</a:t>
            </a: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Since T(x) is divisible by G(x), we only need to consider if E(x) is divisible by G(x)</a:t>
            </a:r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1093788" y="2725738"/>
            <a:ext cx="1439862" cy="10334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Encode:</a:t>
            </a:r>
            <a:b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CRC(G)</a:t>
            </a:r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>
            <a:off x="165100" y="33099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3" name="Text Box 9"/>
          <p:cNvSpPr txBox="1">
            <a:spLocks noChangeArrowheads="1"/>
          </p:cNvSpPr>
          <p:nvPr/>
        </p:nvSpPr>
        <p:spPr bwMode="auto">
          <a:xfrm>
            <a:off x="371475" y="28670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914400" eaLnBrk="0" hangingPunct="0">
              <a:defRPr/>
            </a:pPr>
            <a:r>
              <a:rPr lang="en-US" sz="180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9944" name="Line 11"/>
          <p:cNvSpPr>
            <a:spLocks noChangeShapeType="1"/>
          </p:cNvSpPr>
          <p:nvPr/>
        </p:nvSpPr>
        <p:spPr bwMode="auto">
          <a:xfrm>
            <a:off x="2532063" y="3265488"/>
            <a:ext cx="1273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5" name="Rectangle 13"/>
          <p:cNvSpPr>
            <a:spLocks noChangeArrowheads="1"/>
          </p:cNvSpPr>
          <p:nvPr/>
        </p:nvSpPr>
        <p:spPr bwMode="auto">
          <a:xfrm>
            <a:off x="2725738" y="2679700"/>
            <a:ext cx="200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hangingPunct="0">
              <a:defRPr/>
            </a:pPr>
            <a:r>
              <a:rPr lang="en-US" sz="2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T = D(x)x</a:t>
            </a:r>
            <a:r>
              <a:rPr lang="en-US" sz="2000" baseline="30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r</a:t>
            </a:r>
            <a:r>
              <a:rPr lang="en-US" sz="20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+R(x)</a:t>
            </a:r>
          </a:p>
        </p:txBody>
      </p:sp>
      <p:sp>
        <p:nvSpPr>
          <p:cNvPr id="39947" name="Line 15"/>
          <p:cNvSpPr>
            <a:spLocks noChangeShapeType="1"/>
          </p:cNvSpPr>
          <p:nvPr/>
        </p:nvSpPr>
        <p:spPr bwMode="auto">
          <a:xfrm>
            <a:off x="6369050" y="32353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914400" eaLnBrk="0" hangingPunct="0"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948" name="Rectangle 16"/>
          <p:cNvSpPr>
            <a:spLocks noChangeArrowheads="1"/>
          </p:cNvSpPr>
          <p:nvPr/>
        </p:nvSpPr>
        <p:spPr bwMode="auto">
          <a:xfrm>
            <a:off x="6611938" y="2665413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T</a:t>
            </a:r>
            <a:r>
              <a:rPr lang="ja-JP" altLang="en-US" sz="2000">
                <a:solidFill>
                  <a:srgbClr val="000000"/>
                </a:solidFill>
                <a:latin typeface="Comic Sans MS" charset="0"/>
              </a:rPr>
              <a:t>’</a:t>
            </a:r>
            <a:endParaRPr lang="en-US" altLang="x-none" sz="20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9949" name="Rectangle 17"/>
          <p:cNvSpPr>
            <a:spLocks noChangeArrowheads="1"/>
          </p:cNvSpPr>
          <p:nvPr/>
        </p:nvSpPr>
        <p:spPr bwMode="auto">
          <a:xfrm>
            <a:off x="7286625" y="2728913"/>
            <a:ext cx="1439863" cy="10334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check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83278B9-6440-0F48-9293-A92855B5D600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21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The Power of CRC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390650"/>
            <a:ext cx="8147050" cy="4900613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x-none" sz="20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Detect a single-bit error: E(x) = x</a:t>
            </a:r>
            <a:r>
              <a:rPr lang="en-US" altLang="x-none" baseline="30000" dirty="0">
                <a:ea typeface="ＭＳ Ｐゴシック" charset="-128"/>
              </a:rPr>
              <a:t>i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if G(x) contains two or more terms, E(x) is not divisible by G(x)</a:t>
            </a:r>
          </a:p>
          <a:p>
            <a:pPr>
              <a:lnSpc>
                <a:spcPct val="80000"/>
              </a:lnSpc>
            </a:pPr>
            <a:endParaRPr lang="en-US" altLang="x-none" sz="22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Detect an odd number of errors: E(x) has an odd number of terms: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lemma: if E(x) has an odd number of terms, E(x) cannot be divisible by (x+1)</a:t>
            </a:r>
          </a:p>
          <a:p>
            <a:pPr lvl="2">
              <a:lnSpc>
                <a:spcPct val="80000"/>
              </a:lnSpc>
            </a:pPr>
            <a:r>
              <a:rPr lang="en-US" altLang="x-none" sz="1600" dirty="0">
                <a:ea typeface="ＭＳ Ｐゴシック" charset="-128"/>
              </a:rPr>
              <a:t>suppose E(x) = (x+1)F(x), let x=1, the left hand will be 1, while the right hand will be 0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thus if G(x) contains x+1 as a factor, E(x) will not be divided by G(x)</a:t>
            </a: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Many more errors can be detected by designing the right G(x)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1733A1E-1E01-FE42-A7B2-954C967AB89F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22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 G(x)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1465263"/>
            <a:ext cx="4833937" cy="490061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16 bits CRC: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CRC-16: x</a:t>
            </a:r>
            <a:r>
              <a:rPr lang="en-US" altLang="x-none" sz="2000" baseline="30000" dirty="0">
                <a:ea typeface="ＭＳ Ｐゴシック" charset="-128"/>
              </a:rPr>
              <a:t>16</a:t>
            </a:r>
            <a:r>
              <a:rPr lang="en-US" altLang="x-none" sz="2000" dirty="0">
                <a:ea typeface="ＭＳ Ｐゴシック" charset="-128"/>
              </a:rPr>
              <a:t>+x</a:t>
            </a:r>
            <a:r>
              <a:rPr lang="en-US" altLang="x-none" sz="2000" baseline="30000" dirty="0">
                <a:ea typeface="ＭＳ Ｐゴシック" charset="-128"/>
              </a:rPr>
              <a:t>15</a:t>
            </a:r>
            <a:r>
              <a:rPr lang="en-US" altLang="x-none" sz="2000" dirty="0">
                <a:ea typeface="ＭＳ Ｐゴシック" charset="-128"/>
              </a:rPr>
              <a:t>+x</a:t>
            </a:r>
            <a:r>
              <a:rPr lang="en-US" altLang="x-none" sz="2000" baseline="30000" dirty="0">
                <a:ea typeface="ＭＳ Ｐゴシック" charset="-128"/>
              </a:rPr>
              <a:t>2</a:t>
            </a:r>
            <a:r>
              <a:rPr lang="en-US" altLang="x-none" sz="2000" dirty="0">
                <a:ea typeface="ＭＳ Ｐゴシック" charset="-128"/>
              </a:rPr>
              <a:t>+1,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CRC-CCITT: x</a:t>
            </a:r>
            <a:r>
              <a:rPr lang="en-US" altLang="x-none" sz="2000" baseline="30000" dirty="0">
                <a:ea typeface="ＭＳ Ｐゴシック" charset="-128"/>
              </a:rPr>
              <a:t>16</a:t>
            </a:r>
            <a:r>
              <a:rPr lang="en-US" altLang="x-none" sz="2000" dirty="0">
                <a:ea typeface="ＭＳ Ｐゴシック" charset="-128"/>
              </a:rPr>
              <a:t>+x</a:t>
            </a:r>
            <a:r>
              <a:rPr lang="en-US" altLang="x-none" sz="2000" baseline="30000" dirty="0">
                <a:ea typeface="ＭＳ Ｐゴシック" charset="-128"/>
              </a:rPr>
              <a:t>12</a:t>
            </a:r>
            <a:r>
              <a:rPr lang="en-US" altLang="x-none" sz="2000" dirty="0">
                <a:ea typeface="ＭＳ Ｐゴシック" charset="-128"/>
              </a:rPr>
              <a:t>+x</a:t>
            </a:r>
            <a:r>
              <a:rPr lang="en-US" altLang="x-none" sz="2000" baseline="30000" dirty="0">
                <a:ea typeface="ＭＳ Ｐゴシック" charset="-128"/>
              </a:rPr>
              <a:t>5</a:t>
            </a:r>
            <a:r>
              <a:rPr lang="en-US" altLang="x-none" sz="2000" dirty="0">
                <a:ea typeface="ＭＳ Ｐゴシック" charset="-128"/>
              </a:rPr>
              <a:t>+1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both can catch 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all single or double bit errors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all odd number of bit errors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all burst errors of length 16 </a:t>
            </a:r>
            <a:br>
              <a:rPr lang="en-US" altLang="x-none" sz="1800" dirty="0">
                <a:ea typeface="ＭＳ Ｐゴシック" charset="-128"/>
              </a:rPr>
            </a:br>
            <a:r>
              <a:rPr lang="en-US" altLang="x-none" sz="1800" dirty="0">
                <a:ea typeface="ＭＳ Ｐゴシック" charset="-128"/>
              </a:rPr>
              <a:t>or less</a:t>
            </a:r>
          </a:p>
          <a:p>
            <a:pPr lvl="2"/>
            <a:r>
              <a:rPr lang="en-US" altLang="x-none" sz="1800" dirty="0">
                <a:ea typeface="ＭＳ Ｐゴシック" charset="-128"/>
              </a:rPr>
              <a:t>&gt;99.99% of the 17 or 18 bits burst errors</a:t>
            </a: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8" y="1863725"/>
            <a:ext cx="4316412" cy="276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5005388" y="4832350"/>
            <a:ext cx="3690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</a:rPr>
              <a:t>CRC-16 hardware implementation</a:t>
            </a:r>
          </a:p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</a:rPr>
              <a:t>Using shift and XOR registers</a:t>
            </a: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2908300" y="5554663"/>
            <a:ext cx="5938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hangingPunct="0">
              <a:defRPr/>
            </a:pPr>
            <a:r>
              <a: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http://en.wikipedia.org/wiki/CRC-32#Implementation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D03BAD5-6CA8-BC4F-A6CD-C14B7E5AD4A9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23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 G(x)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9063"/>
            <a:ext cx="8147050" cy="52593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32 bits CRC: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CRC32: 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32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26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23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22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16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12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11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10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8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7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5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4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baseline="30000" dirty="0">
                <a:solidFill>
                  <a:srgbClr val="000000"/>
                </a:solidFill>
                <a:ea typeface="ＭＳ Ｐゴシック" charset="-128"/>
              </a:rPr>
              <a:t>2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</a:t>
            </a:r>
            <a:r>
              <a:rPr lang="en-US" altLang="x-none" sz="2000" i="1" dirty="0">
                <a:solidFill>
                  <a:srgbClr val="000000"/>
                </a:solidFill>
                <a:ea typeface="ＭＳ Ｐゴシック" charset="-128"/>
              </a:rPr>
              <a:t>x</a:t>
            </a:r>
            <a:r>
              <a:rPr lang="en-US" altLang="x-none" sz="2000" dirty="0">
                <a:solidFill>
                  <a:srgbClr val="000000"/>
                </a:solidFill>
                <a:ea typeface="ＭＳ Ｐゴシック" charset="-128"/>
              </a:rPr>
              <a:t> + 1</a:t>
            </a:r>
            <a:endParaRPr lang="en-US" altLang="x-none" sz="20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used by Ethernet, FDDI, PKZIP, WinZip, and PNG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GSM phones</a:t>
            </a: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For more details see the link below and further links it contains: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http://</a:t>
            </a:r>
            <a:r>
              <a:rPr lang="en-US" altLang="x-none" sz="1800" dirty="0" err="1">
                <a:ea typeface="ＭＳ Ｐゴシック" charset="-128"/>
              </a:rPr>
              <a:t>en.wikipedia.org</a:t>
            </a:r>
            <a:r>
              <a:rPr lang="en-US" altLang="x-none" sz="1800" dirty="0">
                <a:ea typeface="ＭＳ Ｐゴシック" charset="-128"/>
              </a:rPr>
              <a:t>/wiki/</a:t>
            </a:r>
            <a:r>
              <a:rPr lang="en-US" altLang="x-none" sz="1800" dirty="0" err="1">
                <a:ea typeface="ＭＳ Ｐゴシック" charset="-128"/>
              </a:rPr>
              <a:t>Cyclic_redundancy_check</a:t>
            </a:r>
            <a:endParaRPr lang="en-US" altLang="x-none" sz="1800" dirty="0">
              <a:ea typeface="ＭＳ Ｐゴシック" charset="-128"/>
            </a:endParaRPr>
          </a:p>
        </p:txBody>
      </p:sp>
      <p:pic>
        <p:nvPicPr>
          <p:cNvPr id="83972" name="Picture 7" descr="figure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8"/>
          <a:stretch>
            <a:fillRect/>
          </a:stretch>
        </p:blipFill>
        <p:spPr bwMode="auto">
          <a:xfrm>
            <a:off x="1292225" y="3148013"/>
            <a:ext cx="57785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Rectangle 9"/>
          <p:cNvSpPr>
            <a:spLocks noChangeArrowheads="1"/>
          </p:cNvSpPr>
          <p:nvPr/>
        </p:nvSpPr>
        <p:spPr bwMode="auto">
          <a:xfrm>
            <a:off x="3495675" y="3200400"/>
            <a:ext cx="2152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defTabSz="914400"/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  </a:t>
            </a:r>
            <a:r>
              <a:rPr lang="en-US" altLang="x-none" sz="2000">
                <a:solidFill>
                  <a:srgbClr val="000000"/>
                </a:solidFill>
                <a:latin typeface="Times New Roman" charset="0"/>
              </a:rPr>
              <a:t> </a:t>
            </a:r>
            <a:r>
              <a:rPr lang="en-US" altLang="x-none">
                <a:solidFill>
                  <a:srgbClr val="000000"/>
                </a:solidFill>
                <a:latin typeface="Times New Roman" charset="0"/>
              </a:rPr>
              <a:t>                     . </a:t>
            </a:r>
          </a:p>
        </p:txBody>
      </p:sp>
      <p:pic>
        <p:nvPicPr>
          <p:cNvPr id="83974" name="Picture 10" descr="tex2html_wrap_inline4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3046413"/>
            <a:ext cx="16383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5" name="Picture 12" descr="tex2html_wrap_inline4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741613"/>
            <a:ext cx="16414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6" name="Picture 14" descr="tex2html_wrap_inline4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738" y="3051175"/>
            <a:ext cx="21812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Outline</a:t>
            </a:r>
          </a:p>
        </p:txBody>
      </p:sp>
      <p:sp>
        <p:nvSpPr>
          <p:cNvPr id="86018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Admin and recap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Overview of transport layer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UDP and error checking</a:t>
            </a:r>
          </a:p>
          <a:p>
            <a:pPr eaLnBrk="1" hangingPunct="1">
              <a:spcBef>
                <a:spcPct val="20000"/>
              </a:spcBef>
              <a:buClr>
                <a:srgbClr val="C00000"/>
              </a:buClr>
              <a:buSzPct val="85000"/>
              <a:buFont typeface="Wingdings" charset="2"/>
              <a:buChar char="Ø"/>
            </a:pPr>
            <a:r>
              <a:rPr lang="zh-CN" altLang="en-US" sz="2800" i="1" dirty="0">
                <a:solidFill>
                  <a:srgbClr val="C00000"/>
                </a:solidFill>
                <a:latin typeface="Comic Sans MS" charset="0"/>
              </a:rPr>
              <a:t> </a:t>
            </a:r>
            <a:r>
              <a:rPr lang="en-US" altLang="x-none" sz="2800" i="1" dirty="0">
                <a:solidFill>
                  <a:srgbClr val="C00000"/>
                </a:solidFill>
                <a:latin typeface="Comic Sans MS" charset="0"/>
              </a:rPr>
              <a:t>Reliable data transfer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AA93-13F4-6240-B316-F9B959135AEE}" type="slidenum">
              <a:rPr lang="en-US" altLang="x-none" sz="1400">
                <a:latin typeface="Times New Roman" charset="0"/>
              </a:rPr>
              <a:pPr eaLnBrk="1" hangingPunct="1"/>
              <a:t>25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 sz="3600" dirty="0">
                <a:ea typeface="ＭＳ Ｐゴシック" charset="-128"/>
              </a:rPr>
              <a:t>Principles of Reliable </a:t>
            </a:r>
            <a:r>
              <a:rPr lang="en-US" altLang="zh-CN" sz="3600" dirty="0">
                <a:ea typeface="宋体" charset="-122"/>
              </a:rPr>
              <a:t>D</a:t>
            </a:r>
            <a:r>
              <a:rPr lang="en-US" altLang="x-none" sz="3600" dirty="0">
                <a:ea typeface="ＭＳ Ｐゴシック" charset="-128"/>
              </a:rPr>
              <a:t>ata </a:t>
            </a:r>
            <a:r>
              <a:rPr lang="en-US" altLang="zh-CN" sz="3600" dirty="0">
                <a:ea typeface="宋体" charset="-122"/>
              </a:rPr>
              <a:t>T</a:t>
            </a:r>
            <a:r>
              <a:rPr lang="en-US" altLang="x-none" sz="3600" dirty="0">
                <a:ea typeface="ＭＳ Ｐゴシック" charset="-128"/>
              </a:rPr>
              <a:t>ransfer (RDT)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0538" y="1582738"/>
            <a:ext cx="7658100" cy="32178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I</a:t>
            </a:r>
            <a:r>
              <a:rPr lang="en-US" altLang="x-none" sz="2400" dirty="0">
                <a:ea typeface="ＭＳ Ｐゴシック" charset="-128"/>
              </a:rPr>
              <a:t>mportant in app., transport, link layers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Foundation to other protocols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We use the development of RDT to also better appreciate understanding distributed protocols</a:t>
            </a:r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Reliable </a:t>
            </a:r>
            <a:r>
              <a:rPr lang="en-US" altLang="zh-CN" sz="3200">
                <a:ea typeface="宋体" charset="-122"/>
              </a:rPr>
              <a:t>D</a:t>
            </a:r>
            <a:r>
              <a:rPr lang="en-US" altLang="x-none" sz="3200">
                <a:ea typeface="ＭＳ Ｐゴシック" charset="-128"/>
              </a:rPr>
              <a:t>ata </a:t>
            </a:r>
            <a:r>
              <a:rPr lang="en-US" altLang="zh-CN" sz="3200">
                <a:ea typeface="宋体" charset="-122"/>
              </a:rPr>
              <a:t>T</a:t>
            </a:r>
            <a:r>
              <a:rPr lang="en-US" altLang="x-none" sz="3200">
                <a:ea typeface="ＭＳ Ｐゴシック" charset="-128"/>
              </a:rPr>
              <a:t>ransfer</a:t>
            </a:r>
          </a:p>
        </p:txBody>
      </p:sp>
      <p:sp>
        <p:nvSpPr>
          <p:cNvPr id="901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877BA63-501A-024E-ABD2-8A475639F447}" type="slidenum">
              <a:rPr lang="en-US" altLang="x-none" sz="1400">
                <a:latin typeface="Times New Roman" charset="0"/>
              </a:rPr>
              <a:pPr eaLnBrk="1" hangingPunct="1"/>
              <a:t>26</a:t>
            </a:fld>
            <a:endParaRPr lang="en-US" altLang="x-none" sz="1400">
              <a:latin typeface="Times New Roman" charset="0"/>
            </a:endParaRPr>
          </a:p>
        </p:txBody>
      </p:sp>
      <p:pic>
        <p:nvPicPr>
          <p:cNvPr id="90115" name="Picture 6" descr="rdt_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444625"/>
            <a:ext cx="7623175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A674B26-F440-EC46-A183-14D33B3422B3}" type="slidenum">
              <a:rPr lang="en-US" altLang="x-none" sz="1400">
                <a:latin typeface="Times New Roman" charset="0"/>
              </a:rPr>
              <a:pPr eaLnBrk="1" hangingPunct="1"/>
              <a:t>27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Reliable </a:t>
            </a:r>
            <a:r>
              <a:rPr lang="en-US" altLang="zh-CN" sz="3200" dirty="0">
                <a:ea typeface="宋体" charset="-122"/>
              </a:rPr>
              <a:t>D</a:t>
            </a:r>
            <a:r>
              <a:rPr lang="en-US" altLang="x-none" sz="3200" dirty="0">
                <a:ea typeface="ＭＳ Ｐゴシック" charset="-128"/>
              </a:rPr>
              <a:t>ata </a:t>
            </a:r>
            <a:r>
              <a:rPr lang="en-US" altLang="zh-CN" sz="3200" dirty="0">
                <a:ea typeface="宋体" charset="-122"/>
              </a:rPr>
              <a:t>T</a:t>
            </a:r>
            <a:r>
              <a:rPr lang="en-US" altLang="x-none" sz="3200" dirty="0">
                <a:ea typeface="ＭＳ Ｐゴシック" charset="-128"/>
              </a:rPr>
              <a:t>ransfer: </a:t>
            </a:r>
            <a:r>
              <a:rPr lang="en-US" altLang="zh-CN" sz="3200" dirty="0">
                <a:ea typeface="宋体" charset="-122"/>
              </a:rPr>
              <a:t>G</a:t>
            </a:r>
            <a:r>
              <a:rPr lang="en-US" altLang="x-none" sz="3200" dirty="0">
                <a:ea typeface="ＭＳ Ｐゴシック" charset="-128"/>
              </a:rPr>
              <a:t>etting </a:t>
            </a:r>
            <a:r>
              <a:rPr lang="en-US" altLang="zh-CN" sz="3200" dirty="0">
                <a:ea typeface="宋体" charset="-122"/>
              </a:rPr>
              <a:t>S</a:t>
            </a:r>
            <a:r>
              <a:rPr lang="en-US" altLang="x-none" sz="3200" dirty="0">
                <a:ea typeface="ＭＳ Ｐゴシック" charset="-128"/>
              </a:rPr>
              <a:t>tarted</a:t>
            </a:r>
            <a:endParaRPr lang="en-US" altLang="x-none" dirty="0">
              <a:ea typeface="ＭＳ Ｐゴシック" charset="-128"/>
            </a:endParaRPr>
          </a:p>
        </p:txBody>
      </p:sp>
      <p:pic>
        <p:nvPicPr>
          <p:cNvPr id="92163" name="Picture 3" descr="rdt_par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020763" y="3113088"/>
            <a:ext cx="83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accent2"/>
                </a:solidFill>
                <a:latin typeface="Comic Sans MS" charset="0"/>
              </a:rPr>
              <a:t>send</a:t>
            </a:r>
          </a:p>
          <a:p>
            <a:pPr eaLnBrk="1" hangingPunct="1"/>
            <a:r>
              <a:rPr lang="en-US" altLang="x-none">
                <a:solidFill>
                  <a:schemeClr val="accent2"/>
                </a:solidFill>
                <a:latin typeface="Comic Sans MS" charset="0"/>
              </a:rPr>
              <a:t>side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167563" y="3122613"/>
            <a:ext cx="12207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chemeClr val="accent2"/>
                </a:solidFill>
                <a:latin typeface="Comic Sans MS" charset="0"/>
              </a:rPr>
              <a:t>receive</a:t>
            </a:r>
          </a:p>
          <a:p>
            <a:pPr eaLnBrk="1" hangingPunct="1"/>
            <a:r>
              <a:rPr lang="en-US" altLang="x-none">
                <a:solidFill>
                  <a:schemeClr val="accent2"/>
                </a:solidFill>
                <a:latin typeface="Comic Sans MS" charset="0"/>
              </a:rPr>
              <a:t>side</a:t>
            </a:r>
            <a:endParaRPr lang="en-US" altLang="x-none">
              <a:latin typeface="Times New Roman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7013" y="1460500"/>
            <a:ext cx="3965575" cy="1416050"/>
            <a:chOff x="143" y="920"/>
            <a:chExt cx="2498" cy="892"/>
          </a:xfrm>
        </p:grpSpPr>
        <p:sp>
          <p:nvSpPr>
            <p:cNvPr id="92182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rdt_send():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>
                  <a:latin typeface="Comic Sans MS" charset="0"/>
                </a:rPr>
                <a:t>called from above, (e.g., by app.)</a:t>
              </a:r>
              <a:endParaRPr lang="en-US" altLang="x-none">
                <a:latin typeface="Times New Roman" charset="0"/>
              </a:endParaRPr>
            </a:p>
          </p:txBody>
        </p:sp>
        <p:grpSp>
          <p:nvGrpSpPr>
            <p:cNvPr id="92183" name="Group 8"/>
            <p:cNvGrpSpPr>
              <a:grpSpLocks/>
            </p:cNvGrpSpPr>
            <p:nvPr/>
          </p:nvGrpSpPr>
          <p:grpSpPr bwMode="auto">
            <a:xfrm>
              <a:off x="144" y="930"/>
              <a:ext cx="2370" cy="882"/>
              <a:chOff x="144" y="942"/>
              <a:chExt cx="2370" cy="882"/>
            </a:xfrm>
          </p:grpSpPr>
          <p:sp>
            <p:nvSpPr>
              <p:cNvPr id="92184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5" name="Rectangle 10"/>
              <p:cNvSpPr>
                <a:spLocks noChangeArrowheads="1"/>
              </p:cNvSpPr>
              <p:nvPr/>
            </p:nvSpPr>
            <p:spPr bwMode="auto">
              <a:xfrm>
                <a:off x="144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76225" y="4381500"/>
            <a:ext cx="3762375" cy="1862138"/>
            <a:chOff x="174" y="2760"/>
            <a:chExt cx="2370" cy="1173"/>
          </a:xfrm>
        </p:grpSpPr>
        <p:sp>
          <p:nvSpPr>
            <p:cNvPr id="92178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udt_send():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>
                  <a:latin typeface="Comic Sans MS" charset="0"/>
                </a:rPr>
                <a:t>called by rdt,</a:t>
              </a:r>
            </a:p>
            <a:p>
              <a:pPr eaLnBrk="1" hangingPunct="1"/>
              <a:r>
                <a:rPr lang="en-US" altLang="x-none" sz="1800">
                  <a:latin typeface="Comic Sans MS" charset="0"/>
                </a:rPr>
                <a:t>to transfer packet over </a:t>
              </a:r>
            </a:p>
            <a:p>
              <a:pPr eaLnBrk="1" hangingPunct="1"/>
              <a:r>
                <a:rPr lang="en-US" altLang="x-none" sz="1800">
                  <a:latin typeface="Comic Sans MS" charset="0"/>
                </a:rPr>
                <a:t>unreliable channel to receiver</a:t>
              </a:r>
              <a:endParaRPr lang="en-US" altLang="x-none">
                <a:latin typeface="Times New Roman" charset="0"/>
              </a:endParaRPr>
            </a:p>
          </p:txBody>
        </p:sp>
        <p:grpSp>
          <p:nvGrpSpPr>
            <p:cNvPr id="92179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92180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1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019675" y="4362450"/>
            <a:ext cx="3975100" cy="1914525"/>
            <a:chOff x="3162" y="2748"/>
            <a:chExt cx="2504" cy="1206"/>
          </a:xfrm>
        </p:grpSpPr>
        <p:sp>
          <p:nvSpPr>
            <p:cNvPr id="92174" name="Text Box 17"/>
            <p:cNvSpPr txBox="1">
              <a:spLocks noChangeArrowheads="1"/>
            </p:cNvSpPr>
            <p:nvPr/>
          </p:nvSpPr>
          <p:spPr bwMode="auto">
            <a:xfrm>
              <a:off x="3168" y="3368"/>
              <a:ext cx="249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rdt_rcv():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>
                  <a:latin typeface="Comic Sans MS" charset="0"/>
                </a:rPr>
                <a:t>called from below; when packet arrives on rcv-side of channel</a:t>
              </a:r>
              <a:endParaRPr lang="en-US" altLang="x-none">
                <a:latin typeface="Times New Roman" charset="0"/>
              </a:endParaRPr>
            </a:p>
          </p:txBody>
        </p:sp>
        <p:grpSp>
          <p:nvGrpSpPr>
            <p:cNvPr id="92175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206"/>
              <a:chOff x="3162" y="2748"/>
              <a:chExt cx="2370" cy="1206"/>
            </a:xfrm>
          </p:grpSpPr>
          <p:sp>
            <p:nvSpPr>
              <p:cNvPr id="92176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7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56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4981575" y="1470025"/>
            <a:ext cx="3762375" cy="1349375"/>
            <a:chOff x="3138" y="926"/>
            <a:chExt cx="2370" cy="850"/>
          </a:xfrm>
        </p:grpSpPr>
        <p:sp>
          <p:nvSpPr>
            <p:cNvPr id="92170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 b="1">
                  <a:solidFill>
                    <a:srgbClr val="FF0000"/>
                  </a:solidFill>
                  <a:latin typeface="Courier New" charset="0"/>
                </a:rPr>
                <a:t>deliver_data():</a:t>
              </a:r>
              <a:r>
                <a:rPr lang="en-US" altLang="x-none" sz="1800">
                  <a:latin typeface="Times New Roman" charset="0"/>
                </a:rPr>
                <a:t> </a:t>
              </a:r>
              <a:r>
                <a:rPr lang="en-US" altLang="x-none" sz="1800">
                  <a:latin typeface="Comic Sans MS" charset="0"/>
                </a:rPr>
                <a:t>called by </a:t>
              </a:r>
              <a:r>
                <a:rPr lang="en-US" altLang="x-none" sz="1800" b="1">
                  <a:latin typeface="Courier New" charset="0"/>
                </a:rPr>
                <a:t>rdt</a:t>
              </a:r>
              <a:r>
                <a:rPr lang="en-US" altLang="x-none" sz="1800">
                  <a:latin typeface="Comic Sans MS" charset="0"/>
                </a:rPr>
                <a:t> to deliver data to upper</a:t>
              </a:r>
              <a:endParaRPr lang="en-US" altLang="x-none">
                <a:latin typeface="Times New Roman" charset="0"/>
              </a:endParaRPr>
            </a:p>
          </p:txBody>
        </p:sp>
        <p:grpSp>
          <p:nvGrpSpPr>
            <p:cNvPr id="92171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92172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3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F819782-F998-8240-839F-6227D5E2E854}" type="slidenum">
              <a:rPr lang="en-US" altLang="x-none" sz="1400">
                <a:latin typeface="Times New Roman" charset="0"/>
              </a:rPr>
              <a:pPr eaLnBrk="1" hangingPunct="1"/>
              <a:t>28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Reliable </a:t>
            </a:r>
            <a:r>
              <a:rPr lang="en-US" altLang="zh-CN" sz="3200">
                <a:ea typeface="宋体" charset="-122"/>
              </a:rPr>
              <a:t>D</a:t>
            </a:r>
            <a:r>
              <a:rPr lang="en-US" altLang="x-none" sz="3200">
                <a:ea typeface="ＭＳ Ｐゴシック" charset="-128"/>
              </a:rPr>
              <a:t>ata </a:t>
            </a:r>
            <a:r>
              <a:rPr lang="en-US" altLang="zh-CN" sz="3200">
                <a:ea typeface="宋体" charset="-122"/>
              </a:rPr>
              <a:t>T</a:t>
            </a:r>
            <a:r>
              <a:rPr lang="en-US" altLang="x-none" sz="3200">
                <a:ea typeface="ＭＳ Ｐゴシック" charset="-128"/>
              </a:rPr>
              <a:t>ransfer: </a:t>
            </a:r>
            <a:r>
              <a:rPr lang="en-US" altLang="zh-CN" sz="3200">
                <a:ea typeface="宋体" charset="-122"/>
              </a:rPr>
              <a:t>G</a:t>
            </a:r>
            <a:r>
              <a:rPr lang="en-US" altLang="x-none" sz="3200">
                <a:ea typeface="ＭＳ Ｐゴシック" charset="-128"/>
              </a:rPr>
              <a:t>etting </a:t>
            </a:r>
            <a:r>
              <a:rPr lang="en-US" altLang="zh-CN" sz="3200">
                <a:ea typeface="宋体" charset="-122"/>
              </a:rPr>
              <a:t>S</a:t>
            </a:r>
            <a:r>
              <a:rPr lang="en-US" altLang="x-none" sz="3200">
                <a:ea typeface="ＭＳ Ｐゴシック" charset="-128"/>
              </a:rPr>
              <a:t>tarted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524000"/>
            <a:ext cx="7258050" cy="3352800"/>
          </a:xfrm>
          <a:noFill/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We</a:t>
            </a:r>
            <a:r>
              <a:rPr lang="ja-JP" altLang="en-US" sz="2400" dirty="0">
                <a:solidFill>
                  <a:srgbClr val="FF0000"/>
                </a:solidFill>
                <a:ea typeface="ＭＳ Ｐゴシック" charset="-128"/>
              </a:rPr>
              <a:t>’</a:t>
            </a:r>
            <a:r>
              <a:rPr lang="en-US" altLang="ja-JP" sz="2400" dirty="0" err="1">
                <a:solidFill>
                  <a:srgbClr val="FF0000"/>
                </a:solidFill>
                <a:ea typeface="ＭＳ Ｐゴシック" charset="-128"/>
              </a:rPr>
              <a:t>ll</a:t>
            </a:r>
            <a:r>
              <a:rPr lang="en-US" altLang="ja-JP" sz="2400" dirty="0">
                <a:solidFill>
                  <a:srgbClr val="FF0000"/>
                </a:solidFill>
                <a:ea typeface="ＭＳ Ｐゴシック" charset="-128"/>
              </a:rPr>
              <a:t>:</a:t>
            </a:r>
            <a:endParaRPr lang="en-US" altLang="ja-JP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incrementally develop sender, receiver sides of reliable data transfer protocol (</a:t>
            </a:r>
            <a:r>
              <a:rPr lang="en-US" altLang="x-none" sz="2400" dirty="0" err="1">
                <a:ea typeface="ＭＳ Ｐゴシック" charset="-128"/>
              </a:rPr>
              <a:t>rdt</a:t>
            </a:r>
            <a:r>
              <a:rPr lang="en-US" altLang="x-none" sz="2400" dirty="0">
                <a:ea typeface="ＭＳ Ｐゴシック" charset="-128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consider only unidirectional data transfer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but control info will flow on both directions !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use </a:t>
            </a:r>
            <a:r>
              <a:rPr lang="en-US" altLang="x-none" sz="2400" dirty="0">
                <a:solidFill>
                  <a:srgbClr val="C00000"/>
                </a:solidFill>
                <a:ea typeface="ＭＳ Ｐゴシック" charset="-128"/>
              </a:rPr>
              <a:t>finite state machines (FSM)</a:t>
            </a:r>
            <a:r>
              <a:rPr lang="en-US" altLang="x-none" sz="2400" dirty="0">
                <a:ea typeface="ＭＳ Ｐゴシック" charset="-128"/>
              </a:rPr>
              <a:t> to specify sender, receiver</a:t>
            </a: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3063875" y="4838700"/>
            <a:ext cx="917575" cy="942975"/>
            <a:chOff x="670" y="3294"/>
            <a:chExt cx="578" cy="594"/>
          </a:xfrm>
        </p:grpSpPr>
        <p:sp>
          <p:nvSpPr>
            <p:cNvPr id="94229" name="Oval 5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30" name="Oval 6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31" name="Text Box 7"/>
            <p:cNvSpPr txBox="1">
              <a:spLocks noChangeArrowheads="1"/>
            </p:cNvSpPr>
            <p:nvPr/>
          </p:nvSpPr>
          <p:spPr bwMode="auto">
            <a:xfrm>
              <a:off x="670" y="3425"/>
              <a:ext cx="51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Comic Sans MS" charset="0"/>
                </a:rPr>
                <a:t>state</a:t>
              </a:r>
            </a:p>
            <a:p>
              <a:pPr algn="ctr" eaLnBrk="1" hangingPunct="1"/>
              <a:r>
                <a:rPr lang="en-US" altLang="x-none" sz="2000">
                  <a:latin typeface="Comic Sans MS" charset="0"/>
                </a:rPr>
                <a:t>1</a:t>
              </a:r>
            </a:p>
          </p:txBody>
        </p:sp>
      </p:grpSp>
      <p:sp>
        <p:nvSpPr>
          <p:cNvPr id="94213" name="Freeform 8"/>
          <p:cNvSpPr>
            <a:spLocks/>
          </p:cNvSpPr>
          <p:nvPr/>
        </p:nvSpPr>
        <p:spPr bwMode="auto">
          <a:xfrm>
            <a:off x="3981450" y="4857750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  <a:gd name="T6" fmla="*/ 0 w 1446"/>
              <a:gd name="T7" fmla="*/ 0 h 180"/>
              <a:gd name="T8" fmla="*/ 1446 w 1446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214" name="Group 9"/>
          <p:cNvGrpSpPr>
            <a:grpSpLocks/>
          </p:cNvGrpSpPr>
          <p:nvPr/>
        </p:nvGrpSpPr>
        <p:grpSpPr bwMode="auto">
          <a:xfrm>
            <a:off x="7816850" y="4943475"/>
            <a:ext cx="917575" cy="942975"/>
            <a:chOff x="670" y="3294"/>
            <a:chExt cx="578" cy="594"/>
          </a:xfrm>
        </p:grpSpPr>
        <p:sp>
          <p:nvSpPr>
            <p:cNvPr id="94226" name="Oval 10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27" name="Oval 11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4228" name="Text Box 12"/>
            <p:cNvSpPr txBox="1">
              <a:spLocks noChangeArrowheads="1"/>
            </p:cNvSpPr>
            <p:nvPr/>
          </p:nvSpPr>
          <p:spPr bwMode="auto">
            <a:xfrm>
              <a:off x="670" y="3425"/>
              <a:ext cx="51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x-none" sz="2000">
                  <a:latin typeface="Comic Sans MS" charset="0"/>
                </a:rPr>
                <a:t>state</a:t>
              </a:r>
            </a:p>
            <a:p>
              <a:pPr algn="ctr" eaLnBrk="1" hangingPunct="1"/>
              <a:r>
                <a:rPr lang="en-US" altLang="x-none" sz="2000">
                  <a:latin typeface="Comic Sans MS" charset="0"/>
                </a:rPr>
                <a:t>2</a:t>
              </a:r>
            </a:p>
          </p:txBody>
        </p:sp>
      </p:grpSp>
      <p:sp>
        <p:nvSpPr>
          <p:cNvPr id="171021" name="Text Box 13"/>
          <p:cNvSpPr txBox="1">
            <a:spLocks noChangeArrowheads="1"/>
          </p:cNvSpPr>
          <p:nvPr/>
        </p:nvSpPr>
        <p:spPr bwMode="auto">
          <a:xfrm>
            <a:off x="4110038" y="4232275"/>
            <a:ext cx="3355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event causing state transition</a:t>
            </a:r>
            <a:endParaRPr lang="en-US" altLang="x-none">
              <a:latin typeface="Times New Roman" charset="0"/>
            </a:endParaRPr>
          </a:p>
        </p:txBody>
      </p:sp>
      <p:sp>
        <p:nvSpPr>
          <p:cNvPr id="171022" name="Text Box 14"/>
          <p:cNvSpPr txBox="1">
            <a:spLocks noChangeArrowheads="1"/>
          </p:cNvSpPr>
          <p:nvPr/>
        </p:nvSpPr>
        <p:spPr bwMode="auto">
          <a:xfrm>
            <a:off x="4021138" y="45275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actions taken on state transition</a:t>
            </a:r>
            <a:endParaRPr lang="en-US" altLang="x-none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>
            <a:off x="4105275" y="4572000"/>
            <a:ext cx="3381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8" name="Rectangle 16"/>
          <p:cNvSpPr>
            <a:spLocks noChangeArrowheads="1"/>
          </p:cNvSpPr>
          <p:nvPr/>
        </p:nvSpPr>
        <p:spPr bwMode="auto">
          <a:xfrm>
            <a:off x="123825" y="4905375"/>
            <a:ext cx="27717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state:</a:t>
            </a:r>
            <a:r>
              <a:rPr lang="en-US" altLang="x-none" sz="1800">
                <a:latin typeface="Comic Sans MS" charset="0"/>
              </a:rPr>
              <a:t> when in this </a:t>
            </a:r>
            <a:r>
              <a:rPr lang="ja-JP" altLang="en-US" sz="1800">
                <a:latin typeface="Comic Sans MS" charset="0"/>
              </a:rPr>
              <a:t>“</a:t>
            </a:r>
            <a:r>
              <a:rPr lang="en-US" altLang="ja-JP" sz="1800">
                <a:latin typeface="Comic Sans MS" charset="0"/>
              </a:rPr>
              <a:t>state</a:t>
            </a:r>
            <a:r>
              <a:rPr lang="ja-JP" altLang="en-US" sz="1800">
                <a:latin typeface="Comic Sans MS" charset="0"/>
              </a:rPr>
              <a:t>”</a:t>
            </a:r>
            <a:r>
              <a:rPr lang="en-US" altLang="ja-JP" sz="1800">
                <a:latin typeface="Comic Sans MS" charset="0"/>
              </a:rPr>
              <a:t> next state uniquely determined by next event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94219" name="Freeform 17"/>
          <p:cNvSpPr>
            <a:spLocks/>
          </p:cNvSpPr>
          <p:nvPr/>
        </p:nvSpPr>
        <p:spPr bwMode="auto">
          <a:xfrm>
            <a:off x="3381375" y="5781675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0" name="Freeform 18"/>
          <p:cNvSpPr>
            <a:spLocks/>
          </p:cNvSpPr>
          <p:nvPr/>
        </p:nvSpPr>
        <p:spPr bwMode="auto">
          <a:xfrm flipH="1" flipV="1">
            <a:off x="8524875" y="5819775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>
            <a:off x="3905250" y="5524500"/>
            <a:ext cx="157162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581525" y="5327650"/>
            <a:ext cx="966788" cy="671513"/>
            <a:chOff x="3516" y="3260"/>
            <a:chExt cx="609" cy="423"/>
          </a:xfrm>
        </p:grpSpPr>
        <p:sp>
          <p:nvSpPr>
            <p:cNvPr id="94223" name="Text Box 21"/>
            <p:cNvSpPr txBox="1">
              <a:spLocks noChangeArrowheads="1"/>
            </p:cNvSpPr>
            <p:nvPr/>
          </p:nvSpPr>
          <p:spPr bwMode="auto">
            <a:xfrm>
              <a:off x="3564" y="3260"/>
              <a:ext cx="4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FF0000"/>
                  </a:solidFill>
                  <a:latin typeface="Comic Sans MS" charset="0"/>
                </a:rPr>
                <a:t>event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94224" name="Text Box 22"/>
            <p:cNvSpPr txBox="1">
              <a:spLocks noChangeArrowheads="1"/>
            </p:cNvSpPr>
            <p:nvPr/>
          </p:nvSpPr>
          <p:spPr bwMode="auto">
            <a:xfrm>
              <a:off x="3532" y="3452"/>
              <a:ext cx="5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>
                  <a:solidFill>
                    <a:srgbClr val="FF0000"/>
                  </a:solidFill>
                  <a:latin typeface="Comic Sans MS" charset="0"/>
                </a:rPr>
                <a:t>actions</a:t>
              </a:r>
              <a:endParaRPr lang="en-US" altLang="x-none">
                <a:solidFill>
                  <a:srgbClr val="FF0000"/>
                </a:solidFill>
                <a:latin typeface="Times New Roman" charset="0"/>
              </a:endParaRPr>
            </a:p>
          </p:txBody>
        </p:sp>
        <p:sp>
          <p:nvSpPr>
            <p:cNvPr id="94225" name="Line 23"/>
            <p:cNvSpPr>
              <a:spLocks noChangeShapeType="1"/>
            </p:cNvSpPr>
            <p:nvPr/>
          </p:nvSpPr>
          <p:spPr bwMode="auto">
            <a:xfrm>
              <a:off x="3516" y="3480"/>
              <a:ext cx="5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1" grpId="0"/>
      <p:bldP spid="171022" grpId="0"/>
      <p:bldP spid="171023" grpId="0" animBg="1"/>
      <p:bldP spid="1710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Outline</a:t>
            </a:r>
          </a:p>
        </p:txBody>
      </p:sp>
      <p:sp>
        <p:nvSpPr>
          <p:cNvPr id="96258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Admin and review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Overview of transport layer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UDP and error checking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Reliable data transfer</a:t>
            </a:r>
          </a:p>
          <a:p>
            <a:pPr lvl="1" eaLnBrk="1" hangingPunct="1">
              <a:spcBef>
                <a:spcPct val="20000"/>
              </a:spcBef>
              <a:buClr>
                <a:srgbClr val="C00000"/>
              </a:buClr>
              <a:buSzPct val="75000"/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latin typeface="Comic Sans MS" charset="0"/>
              </a:rPr>
              <a:t>perfect channel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29</a:t>
            </a:fld>
            <a:endParaRPr lang="en-US" altLang="x-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Admin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</a:t>
            </a:r>
            <a:r>
              <a:rPr lang="en-US" altLang="x-none" dirty="0">
                <a:ea typeface="ＭＳ Ｐゴシック" charset="-128"/>
              </a:rPr>
              <a:t>ssignment </a:t>
            </a:r>
            <a:r>
              <a:rPr lang="en-US" altLang="zh-CN" dirty="0">
                <a:ea typeface="ＭＳ Ｐゴシック" charset="-128"/>
              </a:rPr>
              <a:t>3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due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Nov.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14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Midterm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exam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Nov.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11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15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subjective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questions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over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100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minutes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Don't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forget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to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bring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your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1-page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cheat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sheet</a:t>
            </a:r>
          </a:p>
          <a:p>
            <a:pPr marL="0" indent="0">
              <a:buNone/>
            </a:pP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Lab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</a:t>
            </a:r>
            <a:r>
              <a:rPr lang="en-US" altLang="x-none" dirty="0">
                <a:ea typeface="ＭＳ Ｐゴシック" charset="-128"/>
              </a:rPr>
              <a:t>ssignment </a:t>
            </a:r>
            <a:r>
              <a:rPr lang="en-US" altLang="zh-CN" dirty="0">
                <a:ea typeface="ＭＳ Ｐゴシック" charset="-128"/>
              </a:rPr>
              <a:t>5</a:t>
            </a:r>
            <a:r>
              <a:rPr lang="en-US" altLang="x-none" dirty="0">
                <a:ea typeface="ＭＳ Ｐゴシック" charset="-128"/>
              </a:rPr>
              <a:t> to be posted later </a:t>
            </a:r>
            <a:r>
              <a:rPr lang="en-US" altLang="zh-CN" dirty="0">
                <a:ea typeface="ＭＳ Ｐゴシック" charset="-128"/>
              </a:rPr>
              <a:t>this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week</a:t>
            </a:r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F74866-7D79-3C47-8F79-35FBA17FE940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5187950" y="6386513"/>
            <a:ext cx="3956050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rgbClr val="000000"/>
                </a:solidFill>
                <a:latin typeface="Comic Sans MS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9325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818B77B-F0A2-E84A-9469-E34DF0EA3B00}" type="slidenum">
              <a:rPr lang="en-US" altLang="x-none" sz="1400">
                <a:latin typeface="Times New Roman" charset="0"/>
              </a:rPr>
              <a:pPr eaLnBrk="1" hangingPunct="1"/>
              <a:t>30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200" u="none">
                <a:ea typeface="ＭＳ Ｐゴシック" charset="-128"/>
              </a:rPr>
              <a:t>Rdt1.0: </a:t>
            </a:r>
            <a:r>
              <a:rPr lang="en-US" altLang="x-none" sz="2400">
                <a:ea typeface="ＭＳ Ｐゴシック" charset="-128"/>
              </a:rPr>
              <a:t>reliable transfer over a reliable channel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1813" y="1447800"/>
            <a:ext cx="7896225" cy="131127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separate FSMs for sender, receiver: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sender sends data into underlying channel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receiver reads data from underlying channel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4188" y="3398838"/>
            <a:ext cx="4268787" cy="1779587"/>
            <a:chOff x="484188" y="3398838"/>
            <a:chExt cx="4268787" cy="1779587"/>
          </a:xfrm>
        </p:grpSpPr>
        <p:sp>
          <p:nvSpPr>
            <p:cNvPr id="98309" name="Oval 4"/>
            <p:cNvSpPr>
              <a:spLocks noChangeArrowheads="1"/>
            </p:cNvSpPr>
            <p:nvPr/>
          </p:nvSpPr>
          <p:spPr bwMode="auto">
            <a:xfrm>
              <a:off x="808038" y="3414713"/>
              <a:ext cx="955675" cy="10112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8310" name="Text Box 5"/>
            <p:cNvSpPr txBox="1">
              <a:spLocks noChangeArrowheads="1"/>
            </p:cNvSpPr>
            <p:nvPr/>
          </p:nvSpPr>
          <p:spPr bwMode="auto">
            <a:xfrm>
              <a:off x="882650" y="3500438"/>
              <a:ext cx="1098550" cy="91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call from above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98311" name="Freeform 6"/>
            <p:cNvSpPr>
              <a:spLocks/>
            </p:cNvSpPr>
            <p:nvPr/>
          </p:nvSpPr>
          <p:spPr bwMode="auto">
            <a:xfrm>
              <a:off x="1617663" y="3398838"/>
              <a:ext cx="611187" cy="1027112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8312" name="Group 21"/>
            <p:cNvGrpSpPr>
              <a:grpSpLocks/>
            </p:cNvGrpSpPr>
            <p:nvPr/>
          </p:nvGrpSpPr>
          <p:grpSpPr bwMode="auto">
            <a:xfrm>
              <a:off x="2028825" y="3455988"/>
              <a:ext cx="2724150" cy="1065212"/>
              <a:chOff x="2028825" y="4287838"/>
              <a:chExt cx="2724150" cy="1065212"/>
            </a:xfrm>
          </p:grpSpPr>
          <p:sp>
            <p:nvSpPr>
              <p:cNvPr id="98324" name="Text Box 7"/>
              <p:cNvSpPr txBox="1">
                <a:spLocks noChangeArrowheads="1"/>
              </p:cNvSpPr>
              <p:nvPr/>
            </p:nvSpPr>
            <p:spPr bwMode="auto">
              <a:xfrm>
                <a:off x="2070100" y="4754563"/>
                <a:ext cx="2682875" cy="598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packet = make_pkt(data)</a:t>
                </a:r>
              </a:p>
              <a:p>
                <a:pPr eaLnBrk="1" hangingPunct="1"/>
                <a:r>
                  <a:rPr lang="en-US" altLang="x-none" sz="1600"/>
                  <a:t>udt_send(packet)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98325" name="Text Box 8"/>
              <p:cNvSpPr txBox="1">
                <a:spLocks noChangeArrowheads="1"/>
              </p:cNvSpPr>
              <p:nvPr/>
            </p:nvSpPr>
            <p:spPr bwMode="auto">
              <a:xfrm>
                <a:off x="2028825" y="4287838"/>
                <a:ext cx="2255838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rdt_send(data)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98326" name="Line 9"/>
              <p:cNvSpPr>
                <a:spLocks noChangeShapeType="1"/>
              </p:cNvSpPr>
              <p:nvPr/>
            </p:nvSpPr>
            <p:spPr bwMode="auto">
              <a:xfrm>
                <a:off x="2128838" y="4630738"/>
                <a:ext cx="12969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8313" name="Line 10"/>
            <p:cNvSpPr>
              <a:spLocks noChangeShapeType="1"/>
            </p:cNvSpPr>
            <p:nvPr/>
          </p:nvSpPr>
          <p:spPr bwMode="auto">
            <a:xfrm>
              <a:off x="484188" y="3398838"/>
              <a:ext cx="385762" cy="242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2" name="Text Box 19"/>
            <p:cNvSpPr txBox="1">
              <a:spLocks noChangeArrowheads="1"/>
            </p:cNvSpPr>
            <p:nvPr/>
          </p:nvSpPr>
          <p:spPr bwMode="auto">
            <a:xfrm>
              <a:off x="2085975" y="4721225"/>
              <a:ext cx="11509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sender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92663" y="3384550"/>
            <a:ext cx="4030662" cy="1835150"/>
            <a:chOff x="4792663" y="3384550"/>
            <a:chExt cx="4030662" cy="1835150"/>
          </a:xfrm>
        </p:grpSpPr>
        <p:sp>
          <p:nvSpPr>
            <p:cNvPr id="98314" name="Text Box 11"/>
            <p:cNvSpPr txBox="1">
              <a:spLocks noChangeArrowheads="1"/>
            </p:cNvSpPr>
            <p:nvPr/>
          </p:nvSpPr>
          <p:spPr bwMode="auto">
            <a:xfrm>
              <a:off x="6335713" y="3781425"/>
              <a:ext cx="2487612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extract (packet,data)</a:t>
              </a:r>
            </a:p>
            <a:p>
              <a:pPr eaLnBrk="1" hangingPunct="1"/>
              <a:r>
                <a:rPr lang="en-US" altLang="x-none" sz="1600"/>
                <a:t>deliver_data(data)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98315" name="Oval 12"/>
            <p:cNvSpPr>
              <a:spLocks noChangeArrowheads="1"/>
            </p:cNvSpPr>
            <p:nvPr/>
          </p:nvSpPr>
          <p:spPr bwMode="auto">
            <a:xfrm>
              <a:off x="5116513" y="3400425"/>
              <a:ext cx="955675" cy="10112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8316" name="Text Box 13"/>
            <p:cNvSpPr txBox="1">
              <a:spLocks noChangeArrowheads="1"/>
            </p:cNvSpPr>
            <p:nvPr/>
          </p:nvSpPr>
          <p:spPr bwMode="auto">
            <a:xfrm>
              <a:off x="5149850" y="3486150"/>
              <a:ext cx="1098550" cy="91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 dirty="0"/>
                <a:t>Wait for call from below</a:t>
              </a:r>
              <a:endParaRPr lang="en-US" altLang="x-none" sz="1600" dirty="0">
                <a:latin typeface="Times New Roman" charset="0"/>
              </a:endParaRPr>
            </a:p>
          </p:txBody>
        </p:sp>
        <p:sp>
          <p:nvSpPr>
            <p:cNvPr id="98317" name="Freeform 14"/>
            <p:cNvSpPr>
              <a:spLocks/>
            </p:cNvSpPr>
            <p:nvPr/>
          </p:nvSpPr>
          <p:spPr bwMode="auto">
            <a:xfrm>
              <a:off x="5926138" y="3384550"/>
              <a:ext cx="611187" cy="1027113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8" name="Text Box 15"/>
            <p:cNvSpPr txBox="1">
              <a:spLocks noChangeArrowheads="1"/>
            </p:cNvSpPr>
            <p:nvPr/>
          </p:nvSpPr>
          <p:spPr bwMode="auto">
            <a:xfrm>
              <a:off x="6337300" y="3441700"/>
              <a:ext cx="22558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600">
                <a:latin typeface="Times New Roman" charset="0"/>
              </a:endParaRPr>
            </a:p>
          </p:txBody>
        </p:sp>
        <p:sp>
          <p:nvSpPr>
            <p:cNvPr id="98319" name="Line 16"/>
            <p:cNvSpPr>
              <a:spLocks noChangeShapeType="1"/>
            </p:cNvSpPr>
            <p:nvPr/>
          </p:nvSpPr>
          <p:spPr bwMode="auto">
            <a:xfrm>
              <a:off x="6437313" y="3784600"/>
              <a:ext cx="12969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0" name="Line 17"/>
            <p:cNvSpPr>
              <a:spLocks noChangeShapeType="1"/>
            </p:cNvSpPr>
            <p:nvPr/>
          </p:nvSpPr>
          <p:spPr bwMode="auto">
            <a:xfrm>
              <a:off x="4792663" y="3384550"/>
              <a:ext cx="385762" cy="2428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1" name="Rectangle 18"/>
            <p:cNvSpPr>
              <a:spLocks noChangeArrowheads="1"/>
            </p:cNvSpPr>
            <p:nvPr/>
          </p:nvSpPr>
          <p:spPr bwMode="auto">
            <a:xfrm>
              <a:off x="6351588" y="3460750"/>
              <a:ext cx="15414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rdt_rcv(packet)</a:t>
              </a:r>
            </a:p>
          </p:txBody>
        </p:sp>
        <p:sp>
          <p:nvSpPr>
            <p:cNvPr id="98323" name="Text Box 20"/>
            <p:cNvSpPr txBox="1">
              <a:spLocks noChangeArrowheads="1"/>
            </p:cNvSpPr>
            <p:nvPr/>
          </p:nvSpPr>
          <p:spPr bwMode="auto">
            <a:xfrm>
              <a:off x="6069013" y="4762500"/>
              <a:ext cx="13668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receiver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533816" y="5684838"/>
            <a:ext cx="5436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Exercise</a:t>
            </a:r>
            <a:r>
              <a:rPr lang="en-US"/>
              <a:t>: Prove correctness of Rdt1.0.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8A34772-60EC-1A4A-81C4-7C746EFD9C07}" type="slidenum">
              <a:rPr lang="en-US" altLang="x-none" sz="1400">
                <a:latin typeface="Times New Roman" charset="0"/>
              </a:rPr>
              <a:pPr eaLnBrk="1" hangingPunct="1"/>
              <a:t>31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Potential Channel Errors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930400"/>
            <a:ext cx="7896225" cy="301942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bit errors</a:t>
            </a:r>
          </a:p>
          <a:p>
            <a:pPr>
              <a:buFont typeface="Wingdings" pitchFamily="2" charset="2"/>
              <a:buChar char="q"/>
            </a:pPr>
            <a:endParaRPr lang="en-US" altLang="zh-CN" sz="32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loss (drop) of packets</a:t>
            </a:r>
          </a:p>
          <a:p>
            <a:pPr>
              <a:buFont typeface="Wingdings" pitchFamily="2" charset="2"/>
              <a:buChar char="q"/>
            </a:pPr>
            <a:endParaRPr lang="en-US" altLang="zh-CN" sz="32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3200" dirty="0">
                <a:ea typeface="宋体" charset="-122"/>
              </a:rPr>
              <a:t>reordering or duplication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533400" y="5535613"/>
            <a:ext cx="8077200" cy="760412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lang="en-US" altLang="zh-CN" sz="2000" kern="0">
                <a:solidFill>
                  <a:srgbClr val="FF0000"/>
                </a:solidFill>
                <a:latin typeface="+mn-lt"/>
                <a:ea typeface="宋体" pitchFamily="2" charset="-122"/>
                <a:cs typeface="ＭＳ Ｐゴシック" charset="0"/>
              </a:rPr>
              <a:t>C</a:t>
            </a:r>
            <a:r>
              <a:rPr lang="en-US" sz="2000" kern="0">
                <a:solidFill>
                  <a:srgbClr val="FF0000"/>
                </a:solidFill>
                <a:latin typeface="+mn-lt"/>
                <a:ea typeface="+mn-ea"/>
                <a:cs typeface="ＭＳ Ｐゴシック" charset="0"/>
              </a:rPr>
              <a:t>haracteristics of unreliable channel will determine complexity of reliable data transfer protocol (rdt).</a:t>
            </a:r>
            <a:endParaRPr lang="en-US" sz="2000" kern="0" dirty="0">
              <a:solidFill>
                <a:srgbClr val="FF0000"/>
              </a:solidFill>
              <a:latin typeface="+mn-lt"/>
              <a:ea typeface="+mn-ea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Outline</a:t>
            </a:r>
          </a:p>
        </p:txBody>
      </p:sp>
      <p:sp>
        <p:nvSpPr>
          <p:cNvPr id="102402" name="Rectangle 3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Admin and recap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Overview of transport layer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UDP and error checking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Reliable data transfer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charset="0"/>
              <a:buChar char="o"/>
            </a:pPr>
            <a:r>
              <a:rPr lang="en-US" altLang="x-none" dirty="0">
                <a:latin typeface="Comic Sans MS" charset="0"/>
              </a:rPr>
              <a:t>perfect channel</a:t>
            </a:r>
          </a:p>
          <a:p>
            <a:pPr lvl="1" eaLnBrk="1" hangingPunct="1">
              <a:spcBef>
                <a:spcPct val="20000"/>
              </a:spcBef>
              <a:buClr>
                <a:srgbClr val="C00000"/>
              </a:buClr>
              <a:buSzPct val="75000"/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latin typeface="Comic Sans MS" charset="0"/>
              </a:rPr>
              <a:t>channel with bit errors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EBB54CF-F969-D94D-A6FE-528E8DA5AE79}" type="slidenum">
              <a:rPr lang="en-US" altLang="x-none" sz="1400">
                <a:latin typeface="Times New Roman" charset="0"/>
              </a:rPr>
              <a:pPr eaLnBrk="1" hangingPunct="1"/>
              <a:t>33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rdt2.0: </a:t>
            </a:r>
            <a:r>
              <a:rPr lang="en-US" altLang="zh-CN" sz="3600">
                <a:ea typeface="宋体" charset="-122"/>
              </a:rPr>
              <a:t>C</a:t>
            </a:r>
            <a:r>
              <a:rPr lang="en-US" altLang="x-none" sz="3600">
                <a:ea typeface="ＭＳ Ｐゴシック" charset="-128"/>
              </a:rPr>
              <a:t>hannel </a:t>
            </a:r>
            <a:r>
              <a:rPr lang="en-US" altLang="zh-CN" sz="3600">
                <a:ea typeface="宋体" charset="-122"/>
              </a:rPr>
              <a:t>W</a:t>
            </a:r>
            <a:r>
              <a:rPr lang="en-US" altLang="x-none" sz="3600">
                <a:ea typeface="ＭＳ Ｐゴシック" charset="-128"/>
              </a:rPr>
              <a:t>ith </a:t>
            </a:r>
            <a:r>
              <a:rPr lang="en-US" altLang="zh-CN" sz="3600">
                <a:ea typeface="宋体" charset="-122"/>
              </a:rPr>
              <a:t>B</a:t>
            </a:r>
            <a:r>
              <a:rPr lang="en-US" altLang="x-none" sz="3600">
                <a:ea typeface="ＭＳ Ｐゴシック" charset="-128"/>
              </a:rPr>
              <a:t>it </a:t>
            </a:r>
            <a:r>
              <a:rPr lang="en-US" altLang="zh-CN" sz="3600">
                <a:ea typeface="宋体" charset="-122"/>
              </a:rPr>
              <a:t>E</a:t>
            </a:r>
            <a:r>
              <a:rPr lang="en-US" altLang="x-none" sz="3600">
                <a:ea typeface="ＭＳ Ｐゴシック" charset="-128"/>
              </a:rPr>
              <a:t>rrors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5463" y="1609725"/>
            <a:ext cx="8389937" cy="49847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Assume: U</a:t>
            </a:r>
            <a:r>
              <a:rPr lang="en-US" altLang="x-none" sz="2400" dirty="0">
                <a:ea typeface="ＭＳ Ｐゴシック" charset="-128"/>
              </a:rPr>
              <a:t>nderlying channel </a:t>
            </a: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may only flip bits</a:t>
            </a:r>
            <a:r>
              <a:rPr lang="en-US" altLang="x-none" sz="2400" dirty="0">
                <a:ea typeface="ＭＳ Ｐゴシック" charset="-128"/>
              </a:rPr>
              <a:t> in packet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4188" y="3398838"/>
            <a:ext cx="4268787" cy="1779587"/>
            <a:chOff x="484188" y="3398838"/>
            <a:chExt cx="4268787" cy="1779587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808038" y="3414713"/>
              <a:ext cx="955675" cy="101123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882650" y="3500438"/>
              <a:ext cx="1098550" cy="91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call from above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617663" y="3398838"/>
              <a:ext cx="611187" cy="1027112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2028825" y="3455988"/>
              <a:ext cx="2724150" cy="1065212"/>
              <a:chOff x="2028825" y="4287838"/>
              <a:chExt cx="2724150" cy="1065212"/>
            </a:xfrm>
          </p:grpSpPr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2070100" y="4754563"/>
                <a:ext cx="2682875" cy="598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packet = make_pkt(data)</a:t>
                </a:r>
              </a:p>
              <a:p>
                <a:pPr eaLnBrk="1" hangingPunct="1"/>
                <a:r>
                  <a:rPr lang="en-US" altLang="x-none" sz="1600"/>
                  <a:t>udt_send(packet)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2028825" y="4287838"/>
                <a:ext cx="2255838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rdt_send(data)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2128838" y="4630738"/>
                <a:ext cx="129698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84188" y="3398838"/>
              <a:ext cx="385762" cy="242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2085975" y="4721225"/>
              <a:ext cx="11509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sender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92663" y="3384550"/>
            <a:ext cx="4030662" cy="1835150"/>
            <a:chOff x="4792663" y="3384550"/>
            <a:chExt cx="4030662" cy="1835150"/>
          </a:xfrm>
        </p:grpSpPr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6335713" y="3781425"/>
              <a:ext cx="2487612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extract (packet,data)</a:t>
              </a:r>
            </a:p>
            <a:p>
              <a:pPr eaLnBrk="1" hangingPunct="1"/>
              <a:r>
                <a:rPr lang="en-US" altLang="x-none" sz="1600"/>
                <a:t>deliver_data(data)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5116513" y="3400425"/>
              <a:ext cx="955675" cy="101123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5149850" y="3486150"/>
              <a:ext cx="1098550" cy="912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 dirty="0"/>
                <a:t>Wait for call from below</a:t>
              </a:r>
              <a:endParaRPr lang="en-US" altLang="x-none" sz="1600" dirty="0">
                <a:latin typeface="Times New Roman" charset="0"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5926138" y="3384550"/>
              <a:ext cx="611187" cy="1027113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6337300" y="3441700"/>
              <a:ext cx="22558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1600">
                <a:latin typeface="Times New Roman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6437313" y="3784600"/>
              <a:ext cx="12969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4792663" y="3384550"/>
              <a:ext cx="385762" cy="2428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6351588" y="3460750"/>
              <a:ext cx="15414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rdt_rcv(packet)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6069013" y="4762500"/>
              <a:ext cx="136683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receiver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533816" y="5684838"/>
            <a:ext cx="68916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Exercise: What correctness requirement(s) rdt1.0</a:t>
            </a:r>
            <a:br>
              <a:rPr lang="en-US" dirty="0"/>
            </a:br>
            <a:r>
              <a:rPr lang="en-US" dirty="0"/>
              <a:t>cannot provide?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AEBB54CF-F969-D94D-A6FE-528E8DA5AE79}" type="slidenum">
              <a:rPr lang="en-US" altLang="x-none" sz="1400">
                <a:latin typeface="Times New Roman" charset="0"/>
              </a:rPr>
              <a:pPr eaLnBrk="1" hangingPunct="1"/>
              <a:t>34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rdt2.0: </a:t>
            </a:r>
            <a:r>
              <a:rPr lang="en-US" altLang="zh-CN" sz="3600">
                <a:ea typeface="宋体" charset="-122"/>
              </a:rPr>
              <a:t>C</a:t>
            </a:r>
            <a:r>
              <a:rPr lang="en-US" altLang="x-none" sz="3600">
                <a:ea typeface="ＭＳ Ｐゴシック" charset="-128"/>
              </a:rPr>
              <a:t>hannel </a:t>
            </a:r>
            <a:r>
              <a:rPr lang="en-US" altLang="zh-CN" sz="3600">
                <a:ea typeface="宋体" charset="-122"/>
              </a:rPr>
              <a:t>W</a:t>
            </a:r>
            <a:r>
              <a:rPr lang="en-US" altLang="x-none" sz="3600">
                <a:ea typeface="ＭＳ Ｐゴシック" charset="-128"/>
              </a:rPr>
              <a:t>ith </a:t>
            </a:r>
            <a:r>
              <a:rPr lang="en-US" altLang="zh-CN" sz="3600">
                <a:ea typeface="宋体" charset="-122"/>
              </a:rPr>
              <a:t>B</a:t>
            </a:r>
            <a:r>
              <a:rPr lang="en-US" altLang="x-none" sz="3600">
                <a:ea typeface="ＭＳ Ｐゴシック" charset="-128"/>
              </a:rPr>
              <a:t>it </a:t>
            </a:r>
            <a:r>
              <a:rPr lang="en-US" altLang="zh-CN" sz="3600">
                <a:ea typeface="宋体" charset="-122"/>
              </a:rPr>
              <a:t>E</a:t>
            </a:r>
            <a:r>
              <a:rPr lang="en-US" altLang="x-none" sz="3600">
                <a:ea typeface="ＭＳ Ｐゴシック" charset="-128"/>
              </a:rPr>
              <a:t>rrors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5463" y="1609725"/>
            <a:ext cx="8389937" cy="49847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N</a:t>
            </a:r>
            <a:r>
              <a:rPr lang="en-US" altLang="x-none" sz="2400" dirty="0">
                <a:ea typeface="ＭＳ Ｐゴシック" charset="-128"/>
              </a:rPr>
              <a:t>ew mechanisms in </a:t>
            </a:r>
            <a:r>
              <a:rPr lang="en-US" altLang="x-none" sz="2400" b="1" dirty="0">
                <a:latin typeface="Courier New" charset="0"/>
                <a:ea typeface="ＭＳ Ｐゴシック" charset="-128"/>
              </a:rPr>
              <a:t>rdt2.0</a:t>
            </a:r>
            <a:r>
              <a:rPr lang="en-US" altLang="x-none" sz="2400" dirty="0">
                <a:ea typeface="ＭＳ Ｐゴシック" charset="-128"/>
              </a:rPr>
              <a:t> (beyond </a:t>
            </a:r>
            <a:r>
              <a:rPr lang="en-US" altLang="x-none" sz="2400" b="1" dirty="0">
                <a:latin typeface="Courier New" charset="0"/>
                <a:ea typeface="ＭＳ Ｐゴシック" charset="-128"/>
              </a:rPr>
              <a:t>rdt1.0</a:t>
            </a:r>
            <a:r>
              <a:rPr lang="en-US" altLang="x-none" sz="2400" dirty="0">
                <a:ea typeface="ＭＳ Ｐゴシック" charset="-128"/>
              </a:rPr>
              <a:t>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receiver error detection: recall: UDP checksum/Ethernet CRC detects bit errors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receiver feedback: control </a:t>
            </a:r>
            <a:r>
              <a:rPr lang="en-US" altLang="x-none" sz="2000" dirty="0" err="1">
                <a:ea typeface="ＭＳ Ｐゴシック" charset="-128"/>
              </a:rPr>
              <a:t>msgs</a:t>
            </a:r>
            <a:r>
              <a:rPr lang="en-US" altLang="x-none" sz="2000" dirty="0">
                <a:ea typeface="ＭＳ Ｐゴシック" charset="-128"/>
              </a:rPr>
              <a:t> (ACK,NAK) </a:t>
            </a:r>
            <a:r>
              <a:rPr lang="en-US" altLang="x-none" sz="2000" dirty="0" err="1">
                <a:ea typeface="ＭＳ Ｐゴシック" charset="-128"/>
              </a:rPr>
              <a:t>rcvr</a:t>
            </a:r>
            <a:r>
              <a:rPr lang="en-US" altLang="x-none" sz="2000" dirty="0">
                <a:ea typeface="ＭＳ Ｐゴシック" charset="-128"/>
              </a:rPr>
              <a:t>-&gt;sender</a:t>
            </a:r>
            <a:endParaRPr lang="en-US" altLang="zh-CN" i="1" dirty="0">
              <a:ea typeface="宋体" charset="-122"/>
            </a:endParaRPr>
          </a:p>
          <a:p>
            <a:pPr lvl="2"/>
            <a:r>
              <a:rPr lang="en-US" altLang="x-none" sz="1600" i="1" dirty="0">
                <a:solidFill>
                  <a:srgbClr val="FF0000"/>
                </a:solidFill>
                <a:ea typeface="ＭＳ Ｐゴシック" charset="-128"/>
              </a:rPr>
              <a:t>acknowledgements (ACKs):</a:t>
            </a:r>
            <a:r>
              <a:rPr lang="en-US" altLang="x-none" sz="1600" dirty="0">
                <a:ea typeface="ＭＳ Ｐゴシック" charset="-128"/>
              </a:rPr>
              <a:t> receiver explicitly tells sender that </a:t>
            </a:r>
            <a:r>
              <a:rPr lang="en-US" altLang="x-none" sz="1600" dirty="0" err="1">
                <a:ea typeface="ＭＳ Ｐゴシック" charset="-128"/>
              </a:rPr>
              <a:t>pkt</a:t>
            </a:r>
            <a:r>
              <a:rPr lang="en-US" altLang="x-none" sz="1600" dirty="0">
                <a:ea typeface="ＭＳ Ｐゴシック" charset="-128"/>
              </a:rPr>
              <a:t> received OK</a:t>
            </a:r>
          </a:p>
          <a:p>
            <a:pPr lvl="2"/>
            <a:r>
              <a:rPr lang="en-US" altLang="x-none" sz="1600" i="1" dirty="0">
                <a:solidFill>
                  <a:srgbClr val="FF0000"/>
                </a:solidFill>
                <a:ea typeface="ＭＳ Ｐゴシック" charset="-128"/>
              </a:rPr>
              <a:t>negative acknowledgements (NAKs):</a:t>
            </a:r>
            <a:r>
              <a:rPr lang="en-US" altLang="x-none" sz="1600" dirty="0">
                <a:ea typeface="ＭＳ Ｐゴシック" charset="-128"/>
              </a:rPr>
              <a:t>  receiver explicitly tells sender that </a:t>
            </a:r>
            <a:r>
              <a:rPr lang="en-US" altLang="x-none" sz="1600" dirty="0" err="1">
                <a:ea typeface="ＭＳ Ｐゴシック" charset="-128"/>
              </a:rPr>
              <a:t>pkt</a:t>
            </a:r>
            <a:r>
              <a:rPr lang="en-US" altLang="x-none" sz="1600" dirty="0">
                <a:ea typeface="ＭＳ Ｐゴシック" charset="-128"/>
              </a:rPr>
              <a:t> had errors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sender retransmission</a:t>
            </a:r>
          </a:p>
          <a:p>
            <a:pPr lvl="2"/>
            <a:r>
              <a:rPr lang="en-US" altLang="x-none" dirty="0">
                <a:latin typeface="Times New Roman" charset="0"/>
                <a:ea typeface="ＭＳ Ｐゴシック" charset="-128"/>
              </a:rPr>
              <a:t>sender retransmits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pkt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 on receipt of NAK</a:t>
            </a:r>
            <a:endParaRPr lang="en-US" altLang="zh-CN" dirty="0">
              <a:latin typeface="Times New Roman" charset="0"/>
              <a:ea typeface="宋体" charset="-122"/>
            </a:endParaRPr>
          </a:p>
          <a:p>
            <a:pPr lvl="1"/>
            <a:endParaRPr lang="en-US" altLang="x-none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44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118E827-6C82-4F48-A85C-67A077EB3412}" type="slidenum">
              <a:rPr lang="en-US" altLang="x-none" sz="1400">
                <a:latin typeface="Times New Roman" charset="0"/>
              </a:rPr>
              <a:pPr eaLnBrk="1" hangingPunct="1"/>
              <a:t>35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rdt2.0: FSM </a:t>
            </a:r>
            <a:r>
              <a:rPr lang="en-US" altLang="zh-CN" sz="3600">
                <a:ea typeface="宋体" charset="-122"/>
              </a:rPr>
              <a:t>S</a:t>
            </a:r>
            <a:r>
              <a:rPr lang="en-US" altLang="x-none" sz="3600">
                <a:ea typeface="ＭＳ Ｐゴシック" charset="-128"/>
              </a:rPr>
              <a:t>pecification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06499" name="Oval 3"/>
          <p:cNvSpPr>
            <a:spLocks noChangeArrowheads="1"/>
          </p:cNvSpPr>
          <p:nvPr/>
        </p:nvSpPr>
        <p:spPr bwMode="auto">
          <a:xfrm>
            <a:off x="696913" y="2371725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81050" y="2514600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Wait for </a:t>
            </a:r>
            <a:r>
              <a:rPr lang="en-US" altLang="zh-CN" sz="1600">
                <a:ea typeface="宋体" charset="-122"/>
              </a:rPr>
              <a:t>data</a:t>
            </a:r>
            <a:endParaRPr lang="en-US" altLang="x-none" sz="1600">
              <a:latin typeface="Times New Roman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3252788" y="2087563"/>
            <a:ext cx="2370137" cy="1254125"/>
            <a:chOff x="2049" y="1213"/>
            <a:chExt cx="1493" cy="790"/>
          </a:xfrm>
        </p:grpSpPr>
        <p:sp>
          <p:nvSpPr>
            <p:cNvPr id="106535" name="Freeform 14"/>
            <p:cNvSpPr>
              <a:spLocks/>
            </p:cNvSpPr>
            <p:nvPr/>
          </p:nvSpPr>
          <p:spPr bwMode="auto">
            <a:xfrm>
              <a:off x="2049" y="1440"/>
              <a:ext cx="294" cy="563"/>
            </a:xfrm>
            <a:custGeom>
              <a:avLst/>
              <a:gdLst>
                <a:gd name="T0" fmla="*/ 0 w 735"/>
                <a:gd name="T1" fmla="*/ 1 h 1080"/>
                <a:gd name="T2" fmla="*/ 0 w 735"/>
                <a:gd name="T3" fmla="*/ 1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36" name="Text Box 15"/>
            <p:cNvSpPr txBox="1">
              <a:spLocks noChangeArrowheads="1"/>
            </p:cNvSpPr>
            <p:nvPr/>
          </p:nvSpPr>
          <p:spPr bwMode="auto">
            <a:xfrm>
              <a:off x="2244" y="1638"/>
              <a:ext cx="11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6537" name="Text Box 16"/>
            <p:cNvSpPr txBox="1">
              <a:spLocks noChangeArrowheads="1"/>
            </p:cNvSpPr>
            <p:nvPr/>
          </p:nvSpPr>
          <p:spPr bwMode="auto">
            <a:xfrm>
              <a:off x="2228" y="1213"/>
              <a:ext cx="1314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</a:t>
              </a:r>
            </a:p>
            <a:p>
              <a:pPr eaLnBrk="1" hangingPunct="1"/>
              <a:r>
                <a:rPr lang="en-US" altLang="x-none" sz="1600"/>
                <a:t>   isNAK(rcvpkt)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6538" name="Line 17"/>
            <p:cNvSpPr>
              <a:spLocks noChangeShapeType="1"/>
            </p:cNvSpPr>
            <p:nvPr/>
          </p:nvSpPr>
          <p:spPr bwMode="auto">
            <a:xfrm>
              <a:off x="2303" y="1638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02" name="Line 25"/>
          <p:cNvSpPr>
            <a:spLocks noChangeShapeType="1"/>
          </p:cNvSpPr>
          <p:nvPr/>
        </p:nvSpPr>
        <p:spPr bwMode="auto">
          <a:xfrm>
            <a:off x="6334125" y="3659188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6573838" y="2514600"/>
            <a:ext cx="1924050" cy="1265238"/>
            <a:chOff x="4141" y="1482"/>
            <a:chExt cx="1212" cy="797"/>
          </a:xfrm>
        </p:grpSpPr>
        <p:grpSp>
          <p:nvGrpSpPr>
            <p:cNvPr id="106530" name="Group 18"/>
            <p:cNvGrpSpPr>
              <a:grpSpLocks/>
            </p:cNvGrpSpPr>
            <p:nvPr/>
          </p:nvGrpSpPr>
          <p:grpSpPr bwMode="auto">
            <a:xfrm>
              <a:off x="4141" y="1482"/>
              <a:ext cx="1212" cy="541"/>
              <a:chOff x="2222" y="2660"/>
              <a:chExt cx="1212" cy="541"/>
            </a:xfrm>
          </p:grpSpPr>
          <p:sp>
            <p:nvSpPr>
              <p:cNvPr id="106532" name="Text Box 19"/>
              <p:cNvSpPr txBox="1">
                <a:spLocks noChangeArrowheads="1"/>
              </p:cNvSpPr>
              <p:nvPr/>
            </p:nvSpPr>
            <p:spPr bwMode="auto">
              <a:xfrm>
                <a:off x="2222" y="3039"/>
                <a:ext cx="1152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udt_send(NAK)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06533" name="Text Box 20"/>
              <p:cNvSpPr txBox="1">
                <a:spLocks noChangeArrowheads="1"/>
              </p:cNvSpPr>
              <p:nvPr/>
            </p:nvSpPr>
            <p:spPr bwMode="auto">
              <a:xfrm>
                <a:off x="2225" y="2660"/>
                <a:ext cx="1209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rdt_rcv(rcvpkt) &amp;&amp; </a:t>
                </a:r>
              </a:p>
              <a:p>
                <a:pPr eaLnBrk="1" hangingPunct="1"/>
                <a:r>
                  <a:rPr lang="en-US" altLang="x-none" sz="1600"/>
                  <a:t>  corrupt(rcvpkt)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06534" name="Line 21"/>
              <p:cNvSpPr>
                <a:spLocks noChangeShapeType="1"/>
              </p:cNvSpPr>
              <p:nvPr/>
            </p:nvSpPr>
            <p:spPr bwMode="auto">
              <a:xfrm>
                <a:off x="2285" y="3040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6531" name="Freeform 26"/>
            <p:cNvSpPr>
              <a:spLocks/>
            </p:cNvSpPr>
            <p:nvPr/>
          </p:nvSpPr>
          <p:spPr bwMode="auto">
            <a:xfrm>
              <a:off x="4203" y="1983"/>
              <a:ext cx="792" cy="296"/>
            </a:xfrm>
            <a:custGeom>
              <a:avLst/>
              <a:gdLst>
                <a:gd name="T0" fmla="*/ 1 w 1500"/>
                <a:gd name="T1" fmla="*/ 0 h 740"/>
                <a:gd name="T2" fmla="*/ 1 w 1500"/>
                <a:gd name="T3" fmla="*/ 0 h 740"/>
                <a:gd name="T4" fmla="*/ 0 60000 65536"/>
                <a:gd name="T5" fmla="*/ 0 60000 65536"/>
                <a:gd name="T6" fmla="*/ 0 w 1500"/>
                <a:gd name="T7" fmla="*/ 0 h 740"/>
                <a:gd name="T8" fmla="*/ 1500 w 1500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504" name="Group 27"/>
          <p:cNvGrpSpPr>
            <a:grpSpLocks/>
          </p:cNvGrpSpPr>
          <p:nvPr/>
        </p:nvGrpSpPr>
        <p:grpSpPr bwMode="auto">
          <a:xfrm>
            <a:off x="6764338" y="3730625"/>
            <a:ext cx="1217612" cy="962025"/>
            <a:chOff x="1390" y="3347"/>
            <a:chExt cx="767" cy="606"/>
          </a:xfrm>
        </p:grpSpPr>
        <p:sp>
          <p:nvSpPr>
            <p:cNvPr id="106528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6529" name="Text Box 29"/>
            <p:cNvSpPr txBox="1">
              <a:spLocks noChangeArrowheads="1"/>
            </p:cNvSpPr>
            <p:nvPr/>
          </p:nvSpPr>
          <p:spPr bwMode="auto">
            <a:xfrm>
              <a:off x="1401" y="3445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</a:t>
              </a:r>
              <a:r>
                <a:rPr lang="en-US" altLang="zh-CN" sz="1600">
                  <a:ea typeface="宋体" charset="-122"/>
                </a:rPr>
                <a:t>data</a:t>
              </a:r>
              <a:endParaRPr lang="en-US" altLang="x-none" sz="1600">
                <a:latin typeface="Times New Roman" charset="0"/>
              </a:endParaRP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6297613" y="4625975"/>
            <a:ext cx="2165350" cy="1470025"/>
            <a:chOff x="3967" y="2812"/>
            <a:chExt cx="1364" cy="926"/>
          </a:xfrm>
        </p:grpSpPr>
        <p:sp>
          <p:nvSpPr>
            <p:cNvPr id="106524" name="Text Box 7"/>
            <p:cNvSpPr txBox="1">
              <a:spLocks noChangeArrowheads="1"/>
            </p:cNvSpPr>
            <p:nvPr/>
          </p:nvSpPr>
          <p:spPr bwMode="auto">
            <a:xfrm>
              <a:off x="3981" y="3348"/>
              <a:ext cx="1350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extract(rcvpkt,data)</a:t>
              </a:r>
            </a:p>
            <a:p>
              <a:pPr eaLnBrk="1" hangingPunct="1"/>
              <a:r>
                <a:rPr lang="en-US" altLang="x-none" sz="1600"/>
                <a:t>deliver_data(data)</a:t>
              </a:r>
            </a:p>
            <a:p>
              <a:pPr eaLnBrk="1" hangingPunct="1"/>
              <a:r>
                <a:rPr lang="en-US" altLang="x-none" sz="1600"/>
                <a:t>udt_send(ACK)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6525" name="Text Box 8"/>
            <p:cNvSpPr txBox="1">
              <a:spLocks noChangeArrowheads="1"/>
            </p:cNvSpPr>
            <p:nvPr/>
          </p:nvSpPr>
          <p:spPr bwMode="auto">
            <a:xfrm>
              <a:off x="3967" y="3012"/>
              <a:ext cx="135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</a:t>
              </a:r>
            </a:p>
            <a:p>
              <a:pPr eaLnBrk="1" hangingPunct="1"/>
              <a:r>
                <a:rPr lang="en-US" altLang="x-none" sz="1600"/>
                <a:t>   notcorrupt(rcvpkt)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6526" name="Line 9"/>
            <p:cNvSpPr>
              <a:spLocks noChangeShapeType="1"/>
            </p:cNvSpPr>
            <p:nvPr/>
          </p:nvSpPr>
          <p:spPr bwMode="auto">
            <a:xfrm>
              <a:off x="4044" y="3383"/>
              <a:ext cx="9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27" name="Freeform 30"/>
            <p:cNvSpPr>
              <a:spLocks/>
            </p:cNvSpPr>
            <p:nvPr/>
          </p:nvSpPr>
          <p:spPr bwMode="auto">
            <a:xfrm flipV="1">
              <a:off x="4211" y="2812"/>
              <a:ext cx="792" cy="296"/>
            </a:xfrm>
            <a:custGeom>
              <a:avLst/>
              <a:gdLst>
                <a:gd name="T0" fmla="*/ 1 w 1500"/>
                <a:gd name="T1" fmla="*/ 0 h 740"/>
                <a:gd name="T2" fmla="*/ 1 w 1500"/>
                <a:gd name="T3" fmla="*/ 0 h 740"/>
                <a:gd name="T4" fmla="*/ 0 60000 65536"/>
                <a:gd name="T5" fmla="*/ 0 60000 65536"/>
                <a:gd name="T6" fmla="*/ 0 w 1500"/>
                <a:gd name="T7" fmla="*/ 0 h 740"/>
                <a:gd name="T8" fmla="*/ 1500 w 1500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06" name="Text Box 31"/>
          <p:cNvSpPr txBox="1">
            <a:spLocks noChangeArrowheads="1"/>
          </p:cNvSpPr>
          <p:nvPr/>
        </p:nvSpPr>
        <p:spPr bwMode="auto">
          <a:xfrm>
            <a:off x="866775" y="4329113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sender</a:t>
            </a:r>
          </a:p>
        </p:txBody>
      </p:sp>
      <p:sp>
        <p:nvSpPr>
          <p:cNvPr id="106507" name="Text Box 32"/>
          <p:cNvSpPr txBox="1">
            <a:spLocks noChangeArrowheads="1"/>
          </p:cNvSpPr>
          <p:nvPr/>
        </p:nvSpPr>
        <p:spPr bwMode="auto">
          <a:xfrm>
            <a:off x="6913563" y="1641475"/>
            <a:ext cx="136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receiver</a:t>
            </a:r>
          </a:p>
        </p:txBody>
      </p:sp>
      <p:sp>
        <p:nvSpPr>
          <p:cNvPr id="106508" name="Line 33"/>
          <p:cNvSpPr>
            <a:spLocks noChangeShapeType="1"/>
          </p:cNvSpPr>
          <p:nvPr/>
        </p:nvSpPr>
        <p:spPr bwMode="auto">
          <a:xfrm>
            <a:off x="349250" y="2328863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004888" y="1374775"/>
            <a:ext cx="3643312" cy="1971675"/>
            <a:chOff x="633" y="764"/>
            <a:chExt cx="2295" cy="1242"/>
          </a:xfrm>
        </p:grpSpPr>
        <p:grpSp>
          <p:nvGrpSpPr>
            <p:cNvPr id="106515" name="Group 22"/>
            <p:cNvGrpSpPr>
              <a:grpSpLocks/>
            </p:cNvGrpSpPr>
            <p:nvPr/>
          </p:nvGrpSpPr>
          <p:grpSpPr bwMode="auto">
            <a:xfrm>
              <a:off x="1469" y="1400"/>
              <a:ext cx="739" cy="606"/>
              <a:chOff x="1565" y="2116"/>
              <a:chExt cx="739" cy="606"/>
            </a:xfrm>
          </p:grpSpPr>
          <p:sp>
            <p:nvSpPr>
              <p:cNvPr id="106522" name="Oval 23"/>
              <p:cNvSpPr>
                <a:spLocks noChangeArrowheads="1"/>
              </p:cNvSpPr>
              <p:nvPr/>
            </p:nvSpPr>
            <p:spPr bwMode="auto">
              <a:xfrm>
                <a:off x="1565" y="2116"/>
                <a:ext cx="621" cy="60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06523" name="Text Box 24"/>
              <p:cNvSpPr txBox="1">
                <a:spLocks noChangeArrowheads="1"/>
              </p:cNvSpPr>
              <p:nvPr/>
            </p:nvSpPr>
            <p:spPr bwMode="auto">
              <a:xfrm>
                <a:off x="1627" y="2198"/>
                <a:ext cx="677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Wait for ACK or NAK</a:t>
                </a:r>
                <a:endParaRPr lang="en-US" altLang="x-none" sz="1600">
                  <a:latin typeface="Times New Roman" charset="0"/>
                </a:endParaRPr>
              </a:p>
            </p:txBody>
          </p:sp>
        </p:grpSp>
        <p:grpSp>
          <p:nvGrpSpPr>
            <p:cNvPr id="106516" name="Group 39"/>
            <p:cNvGrpSpPr>
              <a:grpSpLocks/>
            </p:cNvGrpSpPr>
            <p:nvPr/>
          </p:nvGrpSpPr>
          <p:grpSpPr bwMode="auto">
            <a:xfrm>
              <a:off x="633" y="764"/>
              <a:ext cx="2295" cy="639"/>
              <a:chOff x="633" y="764"/>
              <a:chExt cx="2295" cy="639"/>
            </a:xfrm>
          </p:grpSpPr>
          <p:sp>
            <p:nvSpPr>
              <p:cNvPr id="106517" name="Text Box 5"/>
              <p:cNvSpPr txBox="1">
                <a:spLocks noChangeArrowheads="1"/>
              </p:cNvSpPr>
              <p:nvPr/>
            </p:nvSpPr>
            <p:spPr bwMode="auto">
              <a:xfrm>
                <a:off x="633" y="939"/>
                <a:ext cx="229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snkpkt = make_pkt(data, checksum)</a:t>
                </a:r>
              </a:p>
              <a:p>
                <a:pPr eaLnBrk="1" hangingPunct="1"/>
                <a:r>
                  <a:rPr lang="en-US" altLang="x-none" sz="1600"/>
                  <a:t>udt_send(sndpkt)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grpSp>
            <p:nvGrpSpPr>
              <p:cNvPr id="106518" name="Group 37"/>
              <p:cNvGrpSpPr>
                <a:grpSpLocks/>
              </p:cNvGrpSpPr>
              <p:nvPr/>
            </p:nvGrpSpPr>
            <p:grpSpPr bwMode="auto">
              <a:xfrm>
                <a:off x="650" y="764"/>
                <a:ext cx="1421" cy="639"/>
                <a:chOff x="650" y="764"/>
                <a:chExt cx="1421" cy="639"/>
              </a:xfrm>
            </p:grpSpPr>
            <p:sp>
              <p:nvSpPr>
                <p:cNvPr id="106519" name="Line 6"/>
                <p:cNvSpPr>
                  <a:spLocks noChangeShapeType="1"/>
                </p:cNvSpPr>
                <p:nvPr/>
              </p:nvSpPr>
              <p:spPr bwMode="auto">
                <a:xfrm>
                  <a:off x="699" y="967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20" name="Freeform 10"/>
                <p:cNvSpPr>
                  <a:spLocks/>
                </p:cNvSpPr>
                <p:nvPr/>
              </p:nvSpPr>
              <p:spPr bwMode="auto">
                <a:xfrm flipV="1">
                  <a:off x="666" y="1247"/>
                  <a:ext cx="1134" cy="156"/>
                </a:xfrm>
                <a:custGeom>
                  <a:avLst/>
                  <a:gdLst>
                    <a:gd name="T0" fmla="*/ 0 w 2835"/>
                    <a:gd name="T1" fmla="*/ 0 h 525"/>
                    <a:gd name="T2" fmla="*/ 0 w 2835"/>
                    <a:gd name="T3" fmla="*/ 0 h 525"/>
                    <a:gd name="T4" fmla="*/ 0 60000 65536"/>
                    <a:gd name="T5" fmla="*/ 0 60000 65536"/>
                    <a:gd name="T6" fmla="*/ 0 w 2835"/>
                    <a:gd name="T7" fmla="*/ 0 h 525"/>
                    <a:gd name="T8" fmla="*/ 2835 w 2835"/>
                    <a:gd name="T9" fmla="*/ 525 h 52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835" h="525">
                      <a:moveTo>
                        <a:pt x="0" y="0"/>
                      </a:moveTo>
                      <a:cubicBezTo>
                        <a:pt x="60" y="525"/>
                        <a:pt x="2835" y="495"/>
                        <a:pt x="2835" y="0"/>
                      </a:cubicBez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2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650" y="764"/>
                  <a:ext cx="1421" cy="2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 sz="1600"/>
                    <a:t>rdt_send(data)</a:t>
                  </a:r>
                  <a:endParaRPr lang="en-US" altLang="x-none" sz="1600">
                    <a:latin typeface="Times New Roman" charset="0"/>
                  </a:endParaRPr>
                </a:p>
              </p:txBody>
            </p:sp>
          </p:grpSp>
        </p:grp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1071563" y="3302000"/>
            <a:ext cx="3548062" cy="982663"/>
            <a:chOff x="675" y="1978"/>
            <a:chExt cx="2235" cy="619"/>
          </a:xfrm>
        </p:grpSpPr>
        <p:sp>
          <p:nvSpPr>
            <p:cNvPr id="106511" name="Freeform 11"/>
            <p:cNvSpPr>
              <a:spLocks/>
            </p:cNvSpPr>
            <p:nvPr/>
          </p:nvSpPr>
          <p:spPr bwMode="auto">
            <a:xfrm>
              <a:off x="696" y="1978"/>
              <a:ext cx="1134" cy="156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2" name="Text Box 12"/>
            <p:cNvSpPr txBox="1">
              <a:spLocks noChangeArrowheads="1"/>
            </p:cNvSpPr>
            <p:nvPr/>
          </p:nvSpPr>
          <p:spPr bwMode="auto">
            <a:xfrm>
              <a:off x="675" y="2200"/>
              <a:ext cx="223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isACK(rcvpkt)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6513" name="Line 13"/>
            <p:cNvSpPr>
              <a:spLocks noChangeShapeType="1"/>
            </p:cNvSpPr>
            <p:nvPr/>
          </p:nvSpPr>
          <p:spPr bwMode="auto">
            <a:xfrm>
              <a:off x="739" y="2404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14" name="Text Box 35"/>
            <p:cNvSpPr txBox="1">
              <a:spLocks noChangeArrowheads="1"/>
            </p:cNvSpPr>
            <p:nvPr/>
          </p:nvSpPr>
          <p:spPr bwMode="auto">
            <a:xfrm>
              <a:off x="921" y="2385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Symbol" charset="2"/>
                </a:rPr>
                <a:t>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A838D5-024F-CB46-94BD-56C41DF6EDB1}" type="slidenum">
              <a:rPr lang="en-US" altLang="x-none" sz="1400">
                <a:latin typeface="Times New Roman" charset="0"/>
              </a:rPr>
              <a:pPr eaLnBrk="1" hangingPunct="1"/>
              <a:t>36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rdt2.0: </a:t>
            </a:r>
            <a:r>
              <a:rPr lang="en-US" altLang="zh-CN" sz="3600">
                <a:ea typeface="宋体" charset="-122"/>
              </a:rPr>
              <a:t>O</a:t>
            </a:r>
            <a:r>
              <a:rPr lang="en-US" altLang="x-none" sz="3600">
                <a:ea typeface="ＭＳ Ｐゴシック" charset="-128"/>
              </a:rPr>
              <a:t>peration with </a:t>
            </a:r>
            <a:r>
              <a:rPr lang="en-US" altLang="zh-CN" sz="3600">
                <a:ea typeface="宋体" charset="-122"/>
              </a:rPr>
              <a:t>N</a:t>
            </a:r>
            <a:r>
              <a:rPr lang="en-US" altLang="x-none" sz="3600">
                <a:ea typeface="ＭＳ Ｐゴシック" charset="-128"/>
              </a:rPr>
              <a:t>o </a:t>
            </a:r>
            <a:r>
              <a:rPr lang="en-US" altLang="zh-CN" sz="3600">
                <a:ea typeface="宋体" charset="-122"/>
              </a:rPr>
              <a:t>E</a:t>
            </a:r>
            <a:r>
              <a:rPr lang="en-US" altLang="x-none" sz="3600">
                <a:ea typeface="ＭＳ Ｐゴシック" charset="-128"/>
              </a:rPr>
              <a:t>rrors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696913" y="23876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781050" y="2514600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Wait for </a:t>
            </a:r>
            <a:r>
              <a:rPr lang="en-US" altLang="zh-CN" sz="1600">
                <a:ea typeface="宋体" charset="-122"/>
              </a:rPr>
              <a:t>data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004888" y="16684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snkpkt = make_pkt(data, checksum)</a:t>
            </a:r>
          </a:p>
          <a:p>
            <a:pPr eaLnBrk="1" hangingPunct="1"/>
            <a:r>
              <a:rPr lang="en-US" altLang="x-none" sz="1600"/>
              <a:t>udt_send(sndpkt)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1109663" y="17129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6319838" y="54927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extract(rcvpkt,data)</a:t>
            </a:r>
          </a:p>
          <a:p>
            <a:pPr eaLnBrk="1" hangingPunct="1"/>
            <a:r>
              <a:rPr lang="en-US" altLang="x-none" sz="1600"/>
              <a:t>deliver_data(data)</a:t>
            </a:r>
          </a:p>
          <a:p>
            <a:pPr eaLnBrk="1" hangingPunct="1"/>
            <a:r>
              <a:rPr lang="en-US" altLang="x-none" sz="1600"/>
              <a:t>udt_send(ACK)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6297613" y="49593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 </a:t>
            </a:r>
          </a:p>
          <a:p>
            <a:pPr eaLnBrk="1" hangingPunct="1"/>
            <a:r>
              <a:rPr lang="en-US" altLang="x-none" sz="1600"/>
              <a:t>   notcorrupt(rcvpkt)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6419850" y="55483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Freeform 10"/>
          <p:cNvSpPr>
            <a:spLocks/>
          </p:cNvSpPr>
          <p:nvPr/>
        </p:nvSpPr>
        <p:spPr bwMode="auto">
          <a:xfrm flipV="1">
            <a:off x="1057275" y="21574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Freeform 11"/>
          <p:cNvSpPr>
            <a:spLocks/>
          </p:cNvSpPr>
          <p:nvPr/>
        </p:nvSpPr>
        <p:spPr bwMode="auto">
          <a:xfrm>
            <a:off x="1104900" y="33178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1071563" y="36703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 isACK(rcvpkt)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57" name="Line 13"/>
          <p:cNvSpPr>
            <a:spLocks noChangeShapeType="1"/>
          </p:cNvSpPr>
          <p:nvPr/>
        </p:nvSpPr>
        <p:spPr bwMode="auto">
          <a:xfrm>
            <a:off x="1173163" y="39941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8" name="Freeform 14"/>
          <p:cNvSpPr>
            <a:spLocks/>
          </p:cNvSpPr>
          <p:nvPr/>
        </p:nvSpPr>
        <p:spPr bwMode="auto">
          <a:xfrm>
            <a:off x="3252788" y="24638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3562350" y="27781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udt_send(sndpkt)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60" name="Text Box 16"/>
          <p:cNvSpPr txBox="1">
            <a:spLocks noChangeArrowheads="1"/>
          </p:cNvSpPr>
          <p:nvPr/>
        </p:nvSpPr>
        <p:spPr bwMode="auto">
          <a:xfrm>
            <a:off x="3536950" y="21034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</a:t>
            </a:r>
          </a:p>
          <a:p>
            <a:pPr eaLnBrk="1" hangingPunct="1"/>
            <a:r>
              <a:rPr lang="en-US" altLang="x-none" sz="1600"/>
              <a:t>   isNAK(rcvpkt)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61" name="Line 17"/>
          <p:cNvSpPr>
            <a:spLocks noChangeShapeType="1"/>
          </p:cNvSpPr>
          <p:nvPr/>
        </p:nvSpPr>
        <p:spPr bwMode="auto">
          <a:xfrm>
            <a:off x="3656013" y="27781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8562" name="Group 18"/>
          <p:cNvGrpSpPr>
            <a:grpSpLocks/>
          </p:cNvGrpSpPr>
          <p:nvPr/>
        </p:nvGrpSpPr>
        <p:grpSpPr bwMode="auto">
          <a:xfrm>
            <a:off x="6573838" y="2530475"/>
            <a:ext cx="1924050" cy="858838"/>
            <a:chOff x="2222" y="2660"/>
            <a:chExt cx="1212" cy="541"/>
          </a:xfrm>
        </p:grpSpPr>
        <p:sp>
          <p:nvSpPr>
            <p:cNvPr id="108590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udt_send(NAK)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8591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</a:t>
              </a:r>
            </a:p>
            <a:p>
              <a:pPr eaLnBrk="1" hangingPunct="1"/>
              <a:r>
                <a:rPr lang="en-US" altLang="x-none" sz="1600"/>
                <a:t>  corrupt(rcvpkt)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08592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63" name="Group 22"/>
          <p:cNvGrpSpPr>
            <a:grpSpLocks/>
          </p:cNvGrpSpPr>
          <p:nvPr/>
        </p:nvGrpSpPr>
        <p:grpSpPr bwMode="auto">
          <a:xfrm>
            <a:off x="2332038" y="2400300"/>
            <a:ext cx="1173162" cy="962025"/>
            <a:chOff x="1565" y="2116"/>
            <a:chExt cx="739" cy="606"/>
          </a:xfrm>
        </p:grpSpPr>
        <p:sp>
          <p:nvSpPr>
            <p:cNvPr id="108588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8589" name="Text Box 24"/>
            <p:cNvSpPr txBox="1">
              <a:spLocks noChangeArrowheads="1"/>
            </p:cNvSpPr>
            <p:nvPr/>
          </p:nvSpPr>
          <p:spPr bwMode="auto">
            <a:xfrm>
              <a:off x="1627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ACK or NAK</a:t>
              </a:r>
              <a:endParaRPr lang="en-US" altLang="x-none" sz="1600">
                <a:latin typeface="Times New Roman" charset="0"/>
              </a:endParaRPr>
            </a:p>
          </p:txBody>
        </p:sp>
      </p:grpSp>
      <p:sp>
        <p:nvSpPr>
          <p:cNvPr id="108564" name="Freeform 25"/>
          <p:cNvSpPr>
            <a:spLocks/>
          </p:cNvSpPr>
          <p:nvPr/>
        </p:nvSpPr>
        <p:spPr bwMode="auto">
          <a:xfrm>
            <a:off x="6672263" y="33258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5" name="Oval 26"/>
          <p:cNvSpPr>
            <a:spLocks noChangeArrowheads="1"/>
          </p:cNvSpPr>
          <p:nvPr/>
        </p:nvSpPr>
        <p:spPr bwMode="auto">
          <a:xfrm>
            <a:off x="6764338" y="37465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8566" name="Text Box 27"/>
          <p:cNvSpPr txBox="1">
            <a:spLocks noChangeArrowheads="1"/>
          </p:cNvSpPr>
          <p:nvPr/>
        </p:nvSpPr>
        <p:spPr bwMode="auto">
          <a:xfrm>
            <a:off x="6781800" y="3886200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Wait for </a:t>
            </a:r>
            <a:r>
              <a:rPr lang="en-US" altLang="zh-CN" sz="1600">
                <a:ea typeface="宋体" charset="-122"/>
              </a:rPr>
              <a:t>data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08567" name="Freeform 28"/>
          <p:cNvSpPr>
            <a:spLocks/>
          </p:cNvSpPr>
          <p:nvPr/>
        </p:nvSpPr>
        <p:spPr bwMode="auto">
          <a:xfrm flipV="1">
            <a:off x="6684963" y="46418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344738"/>
            <a:ext cx="1333500" cy="1004887"/>
            <a:chOff x="220" y="1365"/>
            <a:chExt cx="840" cy="633"/>
          </a:xfrm>
        </p:grpSpPr>
        <p:sp>
          <p:nvSpPr>
            <p:cNvPr id="108586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7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675063"/>
            <a:ext cx="1414463" cy="1033462"/>
            <a:chOff x="3990" y="2203"/>
            <a:chExt cx="891" cy="651"/>
          </a:xfrm>
        </p:grpSpPr>
        <p:sp>
          <p:nvSpPr>
            <p:cNvPr id="108584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5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08570" name="Text Box 35"/>
          <p:cNvSpPr txBox="1">
            <a:spLocks noChangeArrowheads="1"/>
          </p:cNvSpPr>
          <p:nvPr/>
        </p:nvSpPr>
        <p:spPr bwMode="auto">
          <a:xfrm>
            <a:off x="1030288" y="13779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rdt_send(data)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75140" name="Line 36"/>
          <p:cNvSpPr>
            <a:spLocks noChangeShapeType="1"/>
          </p:cNvSpPr>
          <p:nvPr/>
        </p:nvSpPr>
        <p:spPr bwMode="auto">
          <a:xfrm>
            <a:off x="1011238" y="14668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41" name="Freeform 37"/>
          <p:cNvSpPr>
            <a:spLocks/>
          </p:cNvSpPr>
          <p:nvPr/>
        </p:nvSpPr>
        <p:spPr bwMode="auto">
          <a:xfrm>
            <a:off x="1011238" y="2184400"/>
            <a:ext cx="6697662" cy="3060700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  <a:gd name="T12" fmla="*/ 0 w 4219"/>
              <a:gd name="T13" fmla="*/ 0 h 1928"/>
              <a:gd name="T14" fmla="*/ 4219 w 4219"/>
              <a:gd name="T15" fmla="*/ 1928 h 19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344738"/>
            <a:ext cx="1333500" cy="1004887"/>
            <a:chOff x="220" y="1365"/>
            <a:chExt cx="840" cy="633"/>
          </a:xfrm>
        </p:grpSpPr>
        <p:sp>
          <p:nvSpPr>
            <p:cNvPr id="108582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3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75145" name="Oval 41"/>
          <p:cNvSpPr>
            <a:spLocks noChangeArrowheads="1"/>
          </p:cNvSpPr>
          <p:nvPr/>
        </p:nvSpPr>
        <p:spPr bwMode="auto">
          <a:xfrm>
            <a:off x="2332038" y="24003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75146" name="Line 42"/>
          <p:cNvSpPr>
            <a:spLocks noChangeShapeType="1"/>
          </p:cNvSpPr>
          <p:nvPr/>
        </p:nvSpPr>
        <p:spPr bwMode="auto">
          <a:xfrm flipH="1">
            <a:off x="6261100" y="50800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5147" name="Freeform 43"/>
          <p:cNvSpPr>
            <a:spLocks/>
          </p:cNvSpPr>
          <p:nvPr/>
        </p:nvSpPr>
        <p:spPr bwMode="auto">
          <a:xfrm>
            <a:off x="1155700" y="40640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344738"/>
            <a:ext cx="1333500" cy="1004887"/>
            <a:chOff x="220" y="1365"/>
            <a:chExt cx="840" cy="633"/>
          </a:xfrm>
        </p:grpSpPr>
        <p:sp>
          <p:nvSpPr>
            <p:cNvPr id="108580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1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75151" name="Oval 47"/>
          <p:cNvSpPr>
            <a:spLocks noChangeArrowheads="1"/>
          </p:cNvSpPr>
          <p:nvPr/>
        </p:nvSpPr>
        <p:spPr bwMode="auto">
          <a:xfrm>
            <a:off x="2328863" y="24050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8579" name="Text Box 48"/>
          <p:cNvSpPr txBox="1">
            <a:spLocks noChangeArrowheads="1"/>
          </p:cNvSpPr>
          <p:nvPr/>
        </p:nvSpPr>
        <p:spPr bwMode="auto">
          <a:xfrm>
            <a:off x="1409700" y="4032250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Symbol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75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5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75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175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40" grpId="0" animBg="1"/>
      <p:bldP spid="175141" grpId="0" animBg="1"/>
      <p:bldP spid="175145" grpId="0" animBg="1"/>
      <p:bldP spid="175146" grpId="0" animBg="1"/>
      <p:bldP spid="175147" grpId="0" animBg="1"/>
      <p:bldP spid="175151" grpId="0" animBg="1"/>
      <p:bldP spid="17515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9DA16A4-B0E5-314E-93CA-FBE9541140B7}" type="slidenum">
              <a:rPr lang="en-US" altLang="x-none" sz="1400">
                <a:latin typeface="Times New Roman" charset="0"/>
              </a:rPr>
              <a:pPr eaLnBrk="1" hangingPunct="1"/>
              <a:t>37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rdt2.0: </a:t>
            </a:r>
            <a:r>
              <a:rPr lang="en-US" altLang="zh-CN" sz="3600">
                <a:ea typeface="宋体" charset="-122"/>
              </a:rPr>
              <a:t>E</a:t>
            </a:r>
            <a:r>
              <a:rPr lang="en-US" altLang="x-none" sz="3600">
                <a:ea typeface="ＭＳ Ｐゴシック" charset="-128"/>
              </a:rPr>
              <a:t>rror </a:t>
            </a:r>
            <a:r>
              <a:rPr lang="en-US" altLang="zh-CN" sz="3600">
                <a:ea typeface="宋体" charset="-122"/>
              </a:rPr>
              <a:t>S</a:t>
            </a:r>
            <a:r>
              <a:rPr lang="en-US" altLang="x-none" sz="3600">
                <a:ea typeface="ＭＳ Ｐゴシック" charset="-128"/>
              </a:rPr>
              <a:t>cenario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0595" name="Oval 3"/>
          <p:cNvSpPr>
            <a:spLocks noChangeArrowheads="1"/>
          </p:cNvSpPr>
          <p:nvPr/>
        </p:nvSpPr>
        <p:spPr bwMode="auto">
          <a:xfrm>
            <a:off x="696913" y="2463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762000" y="2667000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ea typeface="宋体" charset="-122"/>
              </a:rPr>
              <a:t>W</a:t>
            </a:r>
            <a:r>
              <a:rPr lang="en-US" altLang="x-none" sz="1600"/>
              <a:t>ait for </a:t>
            </a:r>
            <a:r>
              <a:rPr lang="en-US" altLang="zh-CN" sz="1600">
                <a:ea typeface="宋体" charset="-122"/>
              </a:rPr>
              <a:t>data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004888" y="1744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snkpkt = make_pkt(data, checksum)</a:t>
            </a:r>
          </a:p>
          <a:p>
            <a:pPr eaLnBrk="1" hangingPunct="1"/>
            <a:r>
              <a:rPr lang="en-US" altLang="x-none" sz="1600"/>
              <a:t>udt_send(sndpkt)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598" name="Line 6"/>
          <p:cNvSpPr>
            <a:spLocks noChangeShapeType="1"/>
          </p:cNvSpPr>
          <p:nvPr/>
        </p:nvSpPr>
        <p:spPr bwMode="auto">
          <a:xfrm>
            <a:off x="1109663" y="1789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6319838" y="5568950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extract(rcvpkt,data)</a:t>
            </a:r>
          </a:p>
          <a:p>
            <a:pPr eaLnBrk="1" hangingPunct="1"/>
            <a:r>
              <a:rPr lang="en-US" altLang="x-none" sz="1600"/>
              <a:t>deliver_data(data)</a:t>
            </a:r>
          </a:p>
          <a:p>
            <a:pPr eaLnBrk="1" hangingPunct="1"/>
            <a:r>
              <a:rPr lang="en-US" altLang="x-none" sz="1600"/>
              <a:t>udt_send(ACK)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6297613" y="5035550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 </a:t>
            </a:r>
          </a:p>
          <a:p>
            <a:pPr eaLnBrk="1" hangingPunct="1"/>
            <a:r>
              <a:rPr lang="en-US" altLang="x-none" sz="1600"/>
              <a:t>   notcorrupt(rcvpkt)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01" name="Line 9"/>
          <p:cNvSpPr>
            <a:spLocks noChangeShapeType="1"/>
          </p:cNvSpPr>
          <p:nvPr/>
        </p:nvSpPr>
        <p:spPr bwMode="auto">
          <a:xfrm>
            <a:off x="6419850" y="5624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2" name="Freeform 10"/>
          <p:cNvSpPr>
            <a:spLocks/>
          </p:cNvSpPr>
          <p:nvPr/>
        </p:nvSpPr>
        <p:spPr bwMode="auto">
          <a:xfrm flipV="1">
            <a:off x="1057275" y="2233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3" name="Freeform 11"/>
          <p:cNvSpPr>
            <a:spLocks/>
          </p:cNvSpPr>
          <p:nvPr/>
        </p:nvSpPr>
        <p:spPr bwMode="auto">
          <a:xfrm>
            <a:off x="1104900" y="3394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1071563" y="3746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 isACK(rcvpkt)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05" name="Line 13"/>
          <p:cNvSpPr>
            <a:spLocks noChangeShapeType="1"/>
          </p:cNvSpPr>
          <p:nvPr/>
        </p:nvSpPr>
        <p:spPr bwMode="auto">
          <a:xfrm>
            <a:off x="1173163" y="4070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6" name="Freeform 14"/>
          <p:cNvSpPr>
            <a:spLocks/>
          </p:cNvSpPr>
          <p:nvPr/>
        </p:nvSpPr>
        <p:spPr bwMode="auto">
          <a:xfrm>
            <a:off x="3252788" y="2540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3562350" y="2854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udt_send(sndpkt)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3536950" y="2179638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rdt_rcv(rcvpkt) &amp;&amp;</a:t>
            </a:r>
          </a:p>
          <a:p>
            <a:pPr eaLnBrk="1" hangingPunct="1"/>
            <a:r>
              <a:rPr lang="en-US" altLang="x-none" sz="1600"/>
              <a:t>   isNAK(rcvpkt)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09" name="Line 17"/>
          <p:cNvSpPr>
            <a:spLocks noChangeShapeType="1"/>
          </p:cNvSpPr>
          <p:nvPr/>
        </p:nvSpPr>
        <p:spPr bwMode="auto">
          <a:xfrm>
            <a:off x="3656013" y="2854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610" name="Group 18"/>
          <p:cNvGrpSpPr>
            <a:grpSpLocks/>
          </p:cNvGrpSpPr>
          <p:nvPr/>
        </p:nvGrpSpPr>
        <p:grpSpPr bwMode="auto">
          <a:xfrm>
            <a:off x="6573838" y="2606675"/>
            <a:ext cx="1924050" cy="858838"/>
            <a:chOff x="2222" y="2660"/>
            <a:chExt cx="1212" cy="541"/>
          </a:xfrm>
        </p:grpSpPr>
        <p:sp>
          <p:nvSpPr>
            <p:cNvPr id="110642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udt_send(NAK)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10643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</a:t>
              </a:r>
            </a:p>
            <a:p>
              <a:pPr eaLnBrk="1" hangingPunct="1"/>
              <a:r>
                <a:rPr lang="en-US" altLang="x-none" sz="1600"/>
                <a:t>  corrupt(rcvpkt)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10644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11" name="Group 22"/>
          <p:cNvGrpSpPr>
            <a:grpSpLocks/>
          </p:cNvGrpSpPr>
          <p:nvPr/>
        </p:nvGrpSpPr>
        <p:grpSpPr bwMode="auto">
          <a:xfrm>
            <a:off x="2332038" y="2476500"/>
            <a:ext cx="1173162" cy="962025"/>
            <a:chOff x="1565" y="2116"/>
            <a:chExt cx="739" cy="606"/>
          </a:xfrm>
        </p:grpSpPr>
        <p:sp>
          <p:nvSpPr>
            <p:cNvPr id="110640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10641" name="Text Box 24"/>
            <p:cNvSpPr txBox="1">
              <a:spLocks noChangeArrowheads="1"/>
            </p:cNvSpPr>
            <p:nvPr/>
          </p:nvSpPr>
          <p:spPr bwMode="auto">
            <a:xfrm>
              <a:off x="1627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ACK or NAK</a:t>
              </a:r>
              <a:endParaRPr lang="en-US" altLang="x-none" sz="1600">
                <a:latin typeface="Times New Roman" charset="0"/>
              </a:endParaRPr>
            </a:p>
          </p:txBody>
        </p:sp>
      </p:grpSp>
      <p:sp>
        <p:nvSpPr>
          <p:cNvPr id="110612" name="Freeform 25"/>
          <p:cNvSpPr>
            <a:spLocks/>
          </p:cNvSpPr>
          <p:nvPr/>
        </p:nvSpPr>
        <p:spPr bwMode="auto">
          <a:xfrm>
            <a:off x="6672263" y="3402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3" name="Oval 26"/>
          <p:cNvSpPr>
            <a:spLocks noChangeArrowheads="1"/>
          </p:cNvSpPr>
          <p:nvPr/>
        </p:nvSpPr>
        <p:spPr bwMode="auto">
          <a:xfrm>
            <a:off x="6764338" y="3822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0614" name="Text Box 27"/>
          <p:cNvSpPr txBox="1">
            <a:spLocks noChangeArrowheads="1"/>
          </p:cNvSpPr>
          <p:nvPr/>
        </p:nvSpPr>
        <p:spPr bwMode="auto">
          <a:xfrm>
            <a:off x="6781800" y="4038600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Wait for </a:t>
            </a:r>
            <a:r>
              <a:rPr lang="en-US" altLang="zh-CN" sz="1600">
                <a:ea typeface="宋体" charset="-122"/>
              </a:rPr>
              <a:t>data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10615" name="Freeform 28"/>
          <p:cNvSpPr>
            <a:spLocks/>
          </p:cNvSpPr>
          <p:nvPr/>
        </p:nvSpPr>
        <p:spPr bwMode="auto">
          <a:xfrm flipV="1">
            <a:off x="6684963" y="4718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420938"/>
            <a:ext cx="1333500" cy="1004887"/>
            <a:chOff x="220" y="1365"/>
            <a:chExt cx="840" cy="633"/>
          </a:xfrm>
        </p:grpSpPr>
        <p:sp>
          <p:nvSpPr>
            <p:cNvPr id="110638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9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751263"/>
            <a:ext cx="1414463" cy="1033462"/>
            <a:chOff x="3990" y="2203"/>
            <a:chExt cx="891" cy="651"/>
          </a:xfrm>
        </p:grpSpPr>
        <p:sp>
          <p:nvSpPr>
            <p:cNvPr id="110636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7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10618" name="Text Box 35"/>
          <p:cNvSpPr txBox="1">
            <a:spLocks noChangeArrowheads="1"/>
          </p:cNvSpPr>
          <p:nvPr/>
        </p:nvSpPr>
        <p:spPr bwMode="auto">
          <a:xfrm>
            <a:off x="1030288" y="1454150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/>
              <a:t>rdt_send(data)</a:t>
            </a:r>
            <a:endParaRPr lang="en-US" altLang="x-none" sz="1600">
              <a:latin typeface="Times New Roman" charset="0"/>
            </a:endParaRPr>
          </a:p>
        </p:txBody>
      </p:sp>
      <p:sp>
        <p:nvSpPr>
          <p:cNvPr id="176164" name="Line 36"/>
          <p:cNvSpPr>
            <a:spLocks noChangeShapeType="1"/>
          </p:cNvSpPr>
          <p:nvPr/>
        </p:nvSpPr>
        <p:spPr bwMode="auto">
          <a:xfrm>
            <a:off x="1011238" y="1543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65" name="Freeform 37"/>
          <p:cNvSpPr>
            <a:spLocks/>
          </p:cNvSpPr>
          <p:nvPr/>
        </p:nvSpPr>
        <p:spPr bwMode="auto">
          <a:xfrm>
            <a:off x="1011238" y="2260600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  <a:gd name="T12" fmla="*/ 0 w 4372"/>
              <a:gd name="T13" fmla="*/ 0 h 412"/>
              <a:gd name="T14" fmla="*/ 4372 w 4372"/>
              <a:gd name="T15" fmla="*/ 412 h 4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420938"/>
            <a:ext cx="1333500" cy="1004887"/>
            <a:chOff x="220" y="1365"/>
            <a:chExt cx="840" cy="633"/>
          </a:xfrm>
        </p:grpSpPr>
        <p:sp>
          <p:nvSpPr>
            <p:cNvPr id="110634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5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76169" name="Oval 41"/>
          <p:cNvSpPr>
            <a:spLocks noChangeArrowheads="1"/>
          </p:cNvSpPr>
          <p:nvPr/>
        </p:nvSpPr>
        <p:spPr bwMode="auto">
          <a:xfrm>
            <a:off x="2332038" y="2476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 flipH="1">
            <a:off x="6261100" y="5156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71" name="Freeform 43"/>
          <p:cNvSpPr>
            <a:spLocks/>
          </p:cNvSpPr>
          <p:nvPr/>
        </p:nvSpPr>
        <p:spPr bwMode="auto">
          <a:xfrm>
            <a:off x="1155700" y="4140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420938"/>
            <a:ext cx="1333500" cy="1004887"/>
            <a:chOff x="220" y="1365"/>
            <a:chExt cx="840" cy="633"/>
          </a:xfrm>
        </p:grpSpPr>
        <p:sp>
          <p:nvSpPr>
            <p:cNvPr id="110632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33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176175" name="Oval 47"/>
          <p:cNvSpPr>
            <a:spLocks noChangeArrowheads="1"/>
          </p:cNvSpPr>
          <p:nvPr/>
        </p:nvSpPr>
        <p:spPr bwMode="auto">
          <a:xfrm>
            <a:off x="2328863" y="2481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76176" name="Line 48"/>
          <p:cNvSpPr>
            <a:spLocks noChangeShapeType="1"/>
          </p:cNvSpPr>
          <p:nvPr/>
        </p:nvSpPr>
        <p:spPr bwMode="auto">
          <a:xfrm>
            <a:off x="6553200" y="2747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77" name="Freeform 49"/>
          <p:cNvSpPr>
            <a:spLocks/>
          </p:cNvSpPr>
          <p:nvPr/>
        </p:nvSpPr>
        <p:spPr bwMode="auto">
          <a:xfrm>
            <a:off x="3657600" y="2470150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  <a:gd name="T12" fmla="*/ 0 w 2758"/>
              <a:gd name="T13" fmla="*/ 0 h 646"/>
              <a:gd name="T14" fmla="*/ 2758 w 2758"/>
              <a:gd name="T15" fmla="*/ 646 h 6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78" name="Line 50"/>
          <p:cNvSpPr>
            <a:spLocks noChangeShapeType="1"/>
          </p:cNvSpPr>
          <p:nvPr/>
        </p:nvSpPr>
        <p:spPr bwMode="auto">
          <a:xfrm>
            <a:off x="3548063" y="2344738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79" name="Freeform 51"/>
          <p:cNvSpPr>
            <a:spLocks/>
          </p:cNvSpPr>
          <p:nvPr/>
        </p:nvSpPr>
        <p:spPr bwMode="auto">
          <a:xfrm>
            <a:off x="3643313" y="3205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566"/>
              <a:gd name="T13" fmla="*/ 0 h 1344"/>
              <a:gd name="T14" fmla="*/ 2566 w 256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1" name="Text Box 52"/>
          <p:cNvSpPr txBox="1">
            <a:spLocks noChangeArrowheads="1"/>
          </p:cNvSpPr>
          <p:nvPr/>
        </p:nvSpPr>
        <p:spPr bwMode="auto">
          <a:xfrm>
            <a:off x="1435100" y="412273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Symbol" charset="2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76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76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76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176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76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76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76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17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64" grpId="0" animBg="1"/>
      <p:bldP spid="176165" grpId="0" animBg="1"/>
      <p:bldP spid="176169" grpId="0" animBg="1"/>
      <p:bldP spid="176170" grpId="0" animBg="1"/>
      <p:bldP spid="176171" grpId="0" animBg="1"/>
      <p:bldP spid="176175" grpId="0" animBg="1"/>
      <p:bldP spid="176175" grpId="1" animBg="1"/>
      <p:bldP spid="176176" grpId="0" animBg="1"/>
      <p:bldP spid="176177" grpId="0" animBg="1"/>
      <p:bldP spid="176178" grpId="0" animBg="1"/>
      <p:bldP spid="17617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Rdt2.0 Analysis</a:t>
            </a:r>
            <a:endParaRPr lang="en-US" altLang="x-none" sz="4000" u="sng" dirty="0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112642" name="Line 3"/>
          <p:cNvSpPr>
            <a:spLocks noChangeShapeType="1"/>
          </p:cNvSpPr>
          <p:nvPr/>
        </p:nvSpPr>
        <p:spPr bwMode="auto">
          <a:xfrm>
            <a:off x="2146300" y="2089150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43" name="Group 4"/>
          <p:cNvGrpSpPr>
            <a:grpSpLocks/>
          </p:cNvGrpSpPr>
          <p:nvPr/>
        </p:nvGrpSpPr>
        <p:grpSpPr bwMode="auto">
          <a:xfrm>
            <a:off x="1824038" y="1311275"/>
            <a:ext cx="1250950" cy="385763"/>
            <a:chOff x="1489" y="826"/>
            <a:chExt cx="788" cy="243"/>
          </a:xfrm>
        </p:grpSpPr>
        <p:graphicFrame>
          <p:nvGraphicFramePr>
            <p:cNvPr id="112663" name="Object 5"/>
            <p:cNvGraphicFramePr>
              <a:graphicFrameLocks noChangeAspect="1"/>
            </p:cNvGraphicFramePr>
            <p:nvPr/>
          </p:nvGraphicFramePr>
          <p:xfrm>
            <a:off x="1489" y="82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58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826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64" name="Text Box 6"/>
            <p:cNvSpPr txBox="1">
              <a:spLocks noChangeArrowheads="1"/>
            </p:cNvSpPr>
            <p:nvPr/>
          </p:nvSpPr>
          <p:spPr bwMode="auto">
            <a:xfrm>
              <a:off x="1755" y="826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Comic Sans MS" charset="0"/>
                </a:rPr>
                <a:t>sender</a:t>
              </a:r>
              <a:endParaRPr lang="en-US" altLang="x-none" sz="1000">
                <a:latin typeface="Times New Roman" charset="0"/>
              </a:endParaRPr>
            </a:p>
          </p:txBody>
        </p:sp>
      </p:grpSp>
      <p:sp>
        <p:nvSpPr>
          <p:cNvPr id="112644" name="Text Box 7"/>
          <p:cNvSpPr txBox="1">
            <a:spLocks noChangeArrowheads="1"/>
          </p:cNvSpPr>
          <p:nvPr/>
        </p:nvSpPr>
        <p:spPr bwMode="auto">
          <a:xfrm rot="706751">
            <a:off x="3694113" y="2143125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graphicFrame>
        <p:nvGraphicFramePr>
          <p:cNvPr id="112645" name="Object 8"/>
          <p:cNvGraphicFramePr>
            <a:graphicFrameLocks noChangeAspect="1"/>
          </p:cNvGraphicFramePr>
          <p:nvPr/>
        </p:nvGraphicFramePr>
        <p:xfrm>
          <a:off x="5983288" y="1304925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9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1304925"/>
                        <a:ext cx="4857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Text Box 9"/>
          <p:cNvSpPr txBox="1">
            <a:spLocks noChangeArrowheads="1"/>
          </p:cNvSpPr>
          <p:nvPr/>
        </p:nvSpPr>
        <p:spPr bwMode="auto">
          <a:xfrm>
            <a:off x="5124450" y="1330325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receiver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47" name="Line 10"/>
          <p:cNvSpPr>
            <a:spLocks noChangeShapeType="1"/>
          </p:cNvSpPr>
          <p:nvPr/>
        </p:nvSpPr>
        <p:spPr bwMode="auto">
          <a:xfrm flipH="1">
            <a:off x="2116138" y="4117975"/>
            <a:ext cx="4030662" cy="73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Line 11"/>
          <p:cNvSpPr>
            <a:spLocks noChangeShapeType="1"/>
          </p:cNvSpPr>
          <p:nvPr/>
        </p:nvSpPr>
        <p:spPr bwMode="auto">
          <a:xfrm flipH="1">
            <a:off x="2106613" y="2820988"/>
            <a:ext cx="4013200" cy="561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Line 12"/>
          <p:cNvSpPr>
            <a:spLocks noChangeShapeType="1"/>
          </p:cNvSpPr>
          <p:nvPr/>
        </p:nvSpPr>
        <p:spPr bwMode="auto">
          <a:xfrm>
            <a:off x="2155825" y="3406775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Text Box 13"/>
          <p:cNvSpPr txBox="1">
            <a:spLocks noChangeArrowheads="1"/>
          </p:cNvSpPr>
          <p:nvPr/>
        </p:nvSpPr>
        <p:spPr bwMode="auto">
          <a:xfrm rot="706751">
            <a:off x="3667125" y="3405188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51" name="Text Box 14"/>
          <p:cNvSpPr txBox="1">
            <a:spLocks noChangeArrowheads="1"/>
          </p:cNvSpPr>
          <p:nvPr/>
        </p:nvSpPr>
        <p:spPr bwMode="auto">
          <a:xfrm rot="-600000">
            <a:off x="2565400" y="4237038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52" name="Line 15"/>
          <p:cNvSpPr>
            <a:spLocks noChangeShapeType="1"/>
          </p:cNvSpPr>
          <p:nvPr/>
        </p:nvSpPr>
        <p:spPr bwMode="auto">
          <a:xfrm>
            <a:off x="2100263" y="2041525"/>
            <a:ext cx="19050" cy="2838450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Line 16"/>
          <p:cNvSpPr>
            <a:spLocks noChangeShapeType="1"/>
          </p:cNvSpPr>
          <p:nvPr/>
        </p:nvSpPr>
        <p:spPr bwMode="auto">
          <a:xfrm>
            <a:off x="2181225" y="5559425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4" name="Line 17"/>
          <p:cNvSpPr>
            <a:spLocks noChangeShapeType="1"/>
          </p:cNvSpPr>
          <p:nvPr/>
        </p:nvSpPr>
        <p:spPr bwMode="auto">
          <a:xfrm>
            <a:off x="6197600" y="1773238"/>
            <a:ext cx="34925" cy="5084762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8"/>
          <p:cNvSpPr>
            <a:spLocks noChangeShapeType="1"/>
          </p:cNvSpPr>
          <p:nvPr/>
        </p:nvSpPr>
        <p:spPr bwMode="auto">
          <a:xfrm>
            <a:off x="2122488" y="4895850"/>
            <a:ext cx="15875" cy="69215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Text Box 19"/>
          <p:cNvSpPr txBox="1">
            <a:spLocks noChangeArrowheads="1"/>
          </p:cNvSpPr>
          <p:nvPr/>
        </p:nvSpPr>
        <p:spPr bwMode="auto">
          <a:xfrm rot="706751">
            <a:off x="3571875" y="5500688"/>
            <a:ext cx="995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(n+1)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57" name="Text Box 20"/>
          <p:cNvSpPr txBox="1">
            <a:spLocks noChangeArrowheads="1"/>
          </p:cNvSpPr>
          <p:nvPr/>
        </p:nvSpPr>
        <p:spPr bwMode="auto">
          <a:xfrm>
            <a:off x="401638" y="2836863"/>
            <a:ext cx="1417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>
                <a:latin typeface="Comic Sans MS" charset="0"/>
                <a:ea typeface="宋体" charset="-122"/>
              </a:rPr>
              <a:t>waiting </a:t>
            </a:r>
            <a:br>
              <a:rPr lang="en-US" altLang="zh-CN" sz="1800">
                <a:latin typeface="Comic Sans MS" charset="0"/>
                <a:ea typeface="宋体" charset="-122"/>
              </a:rPr>
            </a:br>
            <a:r>
              <a:rPr lang="en-US" altLang="zh-CN" sz="1800">
                <a:latin typeface="Comic Sans MS" charset="0"/>
                <a:ea typeface="宋体" charset="-122"/>
              </a:rPr>
              <a:t>for N/ACK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112658" name="Text Box 21"/>
          <p:cNvSpPr txBox="1">
            <a:spLocks noChangeArrowheads="1"/>
          </p:cNvSpPr>
          <p:nvPr/>
        </p:nvSpPr>
        <p:spPr bwMode="auto">
          <a:xfrm>
            <a:off x="568325" y="4870450"/>
            <a:ext cx="1076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>
                <a:latin typeface="Comic Sans MS" charset="0"/>
                <a:ea typeface="宋体" charset="-122"/>
              </a:rPr>
              <a:t>waiting</a:t>
            </a:r>
            <a:br>
              <a:rPr lang="en-US" altLang="zh-CN" sz="1800">
                <a:latin typeface="Comic Sans MS" charset="0"/>
                <a:ea typeface="宋体" charset="-122"/>
              </a:rPr>
            </a:br>
            <a:r>
              <a:rPr lang="en-US" altLang="zh-CN" sz="1800">
                <a:latin typeface="Comic Sans MS" charset="0"/>
                <a:ea typeface="宋体" charset="-122"/>
              </a:rPr>
              <a:t>for data</a:t>
            </a:r>
            <a:endParaRPr lang="en-US" altLang="x-none" sz="1800">
              <a:latin typeface="Comic Sans MS" charset="0"/>
            </a:endParaRPr>
          </a:p>
        </p:txBody>
      </p:sp>
      <p:sp>
        <p:nvSpPr>
          <p:cNvPr id="112659" name="Text Box 22"/>
          <p:cNvSpPr txBox="1">
            <a:spLocks noChangeArrowheads="1"/>
          </p:cNvSpPr>
          <p:nvPr/>
        </p:nvSpPr>
        <p:spPr bwMode="auto">
          <a:xfrm rot="-600000">
            <a:off x="3095625" y="2759075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ea typeface="宋体" charset="-122"/>
              </a:rPr>
              <a:t>N</a:t>
            </a:r>
            <a:r>
              <a:rPr lang="en-US" altLang="x-none" sz="1400"/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2660" name="Line 23"/>
          <p:cNvSpPr>
            <a:spLocks noChangeShapeType="1"/>
          </p:cNvSpPr>
          <p:nvPr/>
        </p:nvSpPr>
        <p:spPr bwMode="auto">
          <a:xfrm>
            <a:off x="2101850" y="1754188"/>
            <a:ext cx="1588" cy="306387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1" name="Line 24"/>
          <p:cNvSpPr>
            <a:spLocks noChangeShapeType="1"/>
          </p:cNvSpPr>
          <p:nvPr/>
        </p:nvSpPr>
        <p:spPr bwMode="auto">
          <a:xfrm flipH="1">
            <a:off x="2141538" y="5602288"/>
            <a:ext cx="9525" cy="1255712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2" name="Line 25"/>
          <p:cNvSpPr>
            <a:spLocks noChangeShapeType="1"/>
          </p:cNvSpPr>
          <p:nvPr/>
        </p:nvSpPr>
        <p:spPr bwMode="auto">
          <a:xfrm>
            <a:off x="4186238" y="6118225"/>
            <a:ext cx="0" cy="5651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633110" y="2075392"/>
            <a:ext cx="22468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Execution traces </a:t>
            </a:r>
            <a:r>
              <a:rPr lang="en-US" sz="2000" dirty="0"/>
              <a:t>of rdt2.0:</a:t>
            </a:r>
            <a:br>
              <a:rPr lang="en-US" sz="2000" dirty="0"/>
            </a:br>
            <a:r>
              <a:rPr lang="en-US" sz="2000" dirty="0"/>
              <a:t>{data^ NACK}* data deliver </a:t>
            </a:r>
            <a:br>
              <a:rPr lang="en-US" sz="2000" dirty="0"/>
            </a:br>
            <a:r>
              <a:rPr lang="en-US" sz="2000" dirty="0"/>
              <a:t>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38</a:t>
            </a:fld>
            <a:endParaRPr lang="en-US" altLang="x-none"/>
          </a:p>
        </p:txBody>
      </p:sp>
      <p:sp>
        <p:nvSpPr>
          <p:cNvPr id="28" name="Rectangle 27"/>
          <p:cNvSpPr/>
          <p:nvPr/>
        </p:nvSpPr>
        <p:spPr>
          <a:xfrm>
            <a:off x="6574424" y="3964652"/>
            <a:ext cx="2518718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Analyzing set of all possible execution traces is a common technique to understand and analyze many types of distributed protocols.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CB51A31-42EB-E448-8C98-0E6881642D5E}" type="slidenum">
              <a:rPr lang="en-US" altLang="x-none" sz="1400">
                <a:latin typeface="Times New Roman" charset="0"/>
              </a:rPr>
              <a:pPr eaLnBrk="1" hangingPunct="1"/>
              <a:t>39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rdt2.0 </a:t>
            </a:r>
            <a:r>
              <a:rPr lang="en-US" altLang="zh-CN">
                <a:ea typeface="宋体" charset="-122"/>
              </a:rPr>
              <a:t>is Incomplete</a:t>
            </a:r>
            <a:r>
              <a:rPr lang="en-US" altLang="x-none">
                <a:ea typeface="ＭＳ Ｐゴシック" charset="-128"/>
              </a:rPr>
              <a:t>!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9250"/>
            <a:ext cx="8183563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What happens if ACK/NAK corrupted?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Although sender receives feedback, but </a:t>
            </a:r>
            <a:r>
              <a:rPr lang="en-US" altLang="x-none" sz="2400" dirty="0" err="1">
                <a:ea typeface="ＭＳ Ｐゴシック" charset="-128"/>
              </a:rPr>
              <a:t>doesn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know what happened at receiver!</a:t>
            </a:r>
          </a:p>
          <a:p>
            <a:pPr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</p:txBody>
      </p:sp>
      <p:grpSp>
        <p:nvGrpSpPr>
          <p:cNvPr id="114692" name="Group 42"/>
          <p:cNvGrpSpPr>
            <a:grpSpLocks/>
          </p:cNvGrpSpPr>
          <p:nvPr/>
        </p:nvGrpSpPr>
        <p:grpSpPr bwMode="auto">
          <a:xfrm>
            <a:off x="1806575" y="3516313"/>
            <a:ext cx="4464050" cy="1939925"/>
            <a:chOff x="1806564" y="2766877"/>
            <a:chExt cx="4464050" cy="1939925"/>
          </a:xfrm>
        </p:grpSpPr>
        <p:sp>
          <p:nvSpPr>
            <p:cNvPr id="114693" name="Line 11"/>
            <p:cNvSpPr>
              <a:spLocks noChangeShapeType="1"/>
            </p:cNvSpPr>
            <p:nvPr/>
          </p:nvSpPr>
          <p:spPr bwMode="auto">
            <a:xfrm>
              <a:off x="2946389" y="3352665"/>
              <a:ext cx="2641600" cy="4794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4694" name="Object 13"/>
            <p:cNvGraphicFramePr>
              <a:graphicFrameLocks noChangeAspect="1"/>
            </p:cNvGraphicFramePr>
            <p:nvPr/>
          </p:nvGraphicFramePr>
          <p:xfrm>
            <a:off x="2733664" y="2795452"/>
            <a:ext cx="320675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13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3664" y="2795452"/>
                          <a:ext cx="320675" cy="276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695" name="Text Box 14"/>
            <p:cNvSpPr txBox="1">
              <a:spLocks noChangeArrowheads="1"/>
            </p:cNvSpPr>
            <p:nvPr/>
          </p:nvSpPr>
          <p:spPr bwMode="auto">
            <a:xfrm>
              <a:off x="3016239" y="2766877"/>
              <a:ext cx="8302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Comic Sans MS" charset="0"/>
                </a:rPr>
                <a:t>sender</a:t>
              </a:r>
              <a:endParaRPr lang="en-US" altLang="x-none" sz="1000">
                <a:latin typeface="Times New Roman" charset="0"/>
              </a:endParaRPr>
            </a:p>
          </p:txBody>
        </p:sp>
        <p:sp>
          <p:nvSpPr>
            <p:cNvPr id="114696" name="Text Box 15"/>
            <p:cNvSpPr txBox="1">
              <a:spLocks noChangeArrowheads="1"/>
            </p:cNvSpPr>
            <p:nvPr/>
          </p:nvSpPr>
          <p:spPr bwMode="auto">
            <a:xfrm rot="706751">
              <a:off x="3829039" y="3276465"/>
              <a:ext cx="793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data (n)</a:t>
              </a:r>
              <a:endParaRPr lang="en-US" altLang="x-none" sz="1000">
                <a:latin typeface="Times New Roman" charset="0"/>
              </a:endParaRPr>
            </a:p>
          </p:txBody>
        </p:sp>
        <p:sp>
          <p:nvSpPr>
            <p:cNvPr id="114697" name="Line 19"/>
            <p:cNvSpPr>
              <a:spLocks noChangeShapeType="1"/>
            </p:cNvSpPr>
            <p:nvPr/>
          </p:nvSpPr>
          <p:spPr bwMode="auto">
            <a:xfrm flipH="1">
              <a:off x="2919401" y="3876540"/>
              <a:ext cx="2651125" cy="4032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8" name="Line 23"/>
            <p:cNvSpPr>
              <a:spLocks noChangeShapeType="1"/>
            </p:cNvSpPr>
            <p:nvPr/>
          </p:nvSpPr>
          <p:spPr bwMode="auto">
            <a:xfrm>
              <a:off x="2916226" y="3317740"/>
              <a:ext cx="0" cy="1133475"/>
            </a:xfrm>
            <a:prstGeom prst="line">
              <a:avLst/>
            </a:prstGeom>
            <a:noFill/>
            <a:ln w="50800" cmpd="dbl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9" name="Text Box 28"/>
            <p:cNvSpPr txBox="1">
              <a:spLocks noChangeArrowheads="1"/>
            </p:cNvSpPr>
            <p:nvPr/>
          </p:nvSpPr>
          <p:spPr bwMode="auto">
            <a:xfrm>
              <a:off x="1806564" y="3462202"/>
              <a:ext cx="936625" cy="73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zh-CN" sz="1400">
                  <a:latin typeface="Comic Sans MS" charset="0"/>
                  <a:ea typeface="宋体" charset="-122"/>
                </a:rPr>
                <a:t>waiting </a:t>
              </a:r>
              <a:br>
                <a:rPr lang="en-US" altLang="zh-CN" sz="1400">
                  <a:latin typeface="Comic Sans MS" charset="0"/>
                  <a:ea typeface="宋体" charset="-122"/>
                </a:rPr>
              </a:br>
              <a:r>
                <a:rPr lang="en-US" altLang="zh-CN" sz="1400">
                  <a:latin typeface="Comic Sans MS" charset="0"/>
                  <a:ea typeface="宋体" charset="-122"/>
                </a:rPr>
                <a:t>for N/ACK</a:t>
              </a:r>
              <a:endParaRPr lang="en-US" altLang="x-none" sz="1400">
                <a:latin typeface="Comic Sans MS" charset="0"/>
              </a:endParaRPr>
            </a:p>
          </p:txBody>
        </p:sp>
        <p:sp>
          <p:nvSpPr>
            <p:cNvPr id="114700" name="Text Box 30"/>
            <p:cNvSpPr txBox="1">
              <a:spLocks noChangeArrowheads="1"/>
            </p:cNvSpPr>
            <p:nvPr/>
          </p:nvSpPr>
          <p:spPr bwMode="auto">
            <a:xfrm rot="21000000">
              <a:off x="3003539" y="3739369"/>
              <a:ext cx="18034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zh-CN" dirty="0">
                  <a:ea typeface="宋体" charset="-122"/>
                </a:rPr>
                <a:t>?(N/ACK)</a:t>
              </a:r>
              <a:endParaRPr lang="en-US" altLang="x-none" sz="1000" dirty="0">
                <a:latin typeface="Times New Roman" charset="0"/>
              </a:endParaRPr>
            </a:p>
          </p:txBody>
        </p:sp>
        <p:sp>
          <p:nvSpPr>
            <p:cNvPr id="114701" name="Line 31"/>
            <p:cNvSpPr>
              <a:spLocks noChangeShapeType="1"/>
            </p:cNvSpPr>
            <p:nvPr/>
          </p:nvSpPr>
          <p:spPr bwMode="auto">
            <a:xfrm>
              <a:off x="2916226" y="3112952"/>
              <a:ext cx="1588" cy="219075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702" name="Group 68"/>
            <p:cNvGrpSpPr>
              <a:grpSpLocks/>
            </p:cNvGrpSpPr>
            <p:nvPr/>
          </p:nvGrpSpPr>
          <p:grpSpPr bwMode="auto">
            <a:xfrm>
              <a:off x="4467214" y="3081202"/>
              <a:ext cx="1803400" cy="1625600"/>
              <a:chOff x="1358" y="1894"/>
              <a:chExt cx="2981" cy="1793"/>
            </a:xfrm>
          </p:grpSpPr>
          <p:sp>
            <p:nvSpPr>
              <p:cNvPr id="114703" name="Oval 69"/>
              <p:cNvSpPr>
                <a:spLocks noChangeArrowheads="1"/>
              </p:cNvSpPr>
              <p:nvPr/>
            </p:nvSpPr>
            <p:spPr bwMode="auto">
              <a:xfrm>
                <a:off x="2376" y="1894"/>
                <a:ext cx="1299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4" name="Oval 70"/>
              <p:cNvSpPr>
                <a:spLocks noChangeArrowheads="1"/>
              </p:cNvSpPr>
              <p:nvPr/>
            </p:nvSpPr>
            <p:spPr bwMode="auto">
              <a:xfrm>
                <a:off x="1662" y="2088"/>
                <a:ext cx="996" cy="742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5" name="Oval 71"/>
              <p:cNvSpPr>
                <a:spLocks noChangeArrowheads="1"/>
              </p:cNvSpPr>
              <p:nvPr/>
            </p:nvSpPr>
            <p:spPr bwMode="auto">
              <a:xfrm>
                <a:off x="1358" y="2535"/>
                <a:ext cx="672" cy="605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6" name="Oval 72"/>
              <p:cNvSpPr>
                <a:spLocks noChangeArrowheads="1"/>
              </p:cNvSpPr>
              <p:nvPr/>
            </p:nvSpPr>
            <p:spPr bwMode="auto">
              <a:xfrm>
                <a:off x="1561" y="2801"/>
                <a:ext cx="1010" cy="656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7" name="Oval 73"/>
              <p:cNvSpPr>
                <a:spLocks noChangeArrowheads="1"/>
              </p:cNvSpPr>
              <p:nvPr/>
            </p:nvSpPr>
            <p:spPr bwMode="auto">
              <a:xfrm>
                <a:off x="2275" y="2909"/>
                <a:ext cx="1509" cy="77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8" name="Oval 74"/>
              <p:cNvSpPr>
                <a:spLocks noChangeArrowheads="1"/>
              </p:cNvSpPr>
              <p:nvPr/>
            </p:nvSpPr>
            <p:spPr bwMode="auto">
              <a:xfrm>
                <a:off x="3235" y="2110"/>
                <a:ext cx="967" cy="583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09" name="Oval 75"/>
              <p:cNvSpPr>
                <a:spLocks noChangeArrowheads="1"/>
              </p:cNvSpPr>
              <p:nvPr/>
            </p:nvSpPr>
            <p:spPr bwMode="auto">
              <a:xfrm>
                <a:off x="3379" y="2484"/>
                <a:ext cx="960" cy="584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10" name="Oval 76"/>
              <p:cNvSpPr>
                <a:spLocks noChangeArrowheads="1"/>
              </p:cNvSpPr>
              <p:nvPr/>
            </p:nvSpPr>
            <p:spPr bwMode="auto">
              <a:xfrm>
                <a:off x="3293" y="2607"/>
                <a:ext cx="953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4711" name="Oval 77"/>
              <p:cNvSpPr>
                <a:spLocks noChangeArrowheads="1"/>
              </p:cNvSpPr>
              <p:nvPr/>
            </p:nvSpPr>
            <p:spPr bwMode="auto">
              <a:xfrm>
                <a:off x="1900" y="2319"/>
                <a:ext cx="1934" cy="958"/>
              </a:xfrm>
              <a:prstGeom prst="ellipse">
                <a:avLst/>
              </a:prstGeom>
              <a:solidFill>
                <a:srgbClr val="B6C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Recap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q"/>
              <a:defRPr/>
            </a:pPr>
            <a:r>
              <a:rPr lang="en-US" dirty="0"/>
              <a:t>Applications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Client-server applications</a:t>
            </a:r>
          </a:p>
          <a:p>
            <a:pPr lvl="2">
              <a:buFontTx/>
              <a:buChar char="-"/>
              <a:defRPr/>
            </a:pPr>
            <a:r>
              <a:rPr lang="en-US" dirty="0"/>
              <a:t>Single server </a:t>
            </a:r>
          </a:p>
          <a:p>
            <a:pPr lvl="2">
              <a:buFontTx/>
              <a:buChar char="-"/>
              <a:defRPr/>
            </a:pPr>
            <a:r>
              <a:rPr lang="en-US" dirty="0"/>
              <a:t>Multiple servers load balancing</a:t>
            </a:r>
          </a:p>
          <a:p>
            <a:pPr lvl="1">
              <a:buFont typeface="Wingdings" charset="2"/>
              <a:buChar char="q"/>
            </a:pPr>
            <a:r>
              <a:rPr lang="en-US" altLang="x-none" dirty="0">
                <a:ea typeface="ＭＳ Ｐゴシック" charset="-128"/>
              </a:rPr>
              <a:t>Application overlays (distributed network	applications) to</a:t>
            </a:r>
          </a:p>
          <a:p>
            <a:pPr lvl="2">
              <a:buFont typeface=".AppleSystemUIFont" charset="-120"/>
              <a:buChar char="-"/>
            </a:pPr>
            <a:r>
              <a:rPr lang="en-US" altLang="x-none" dirty="0">
                <a:ea typeface="ＭＳ Ｐゴシック" charset="-128"/>
              </a:rPr>
              <a:t>scale bandwidth/resource (</a:t>
            </a:r>
            <a:r>
              <a:rPr lang="en-US" altLang="x-none" dirty="0" err="1">
                <a:ea typeface="ＭＳ Ｐゴシック" charset="-128"/>
              </a:rPr>
              <a:t>BitTorrent</a:t>
            </a:r>
            <a:r>
              <a:rPr lang="en-US" altLang="x-none" dirty="0">
                <a:ea typeface="ＭＳ Ｐゴシック" charset="-128"/>
              </a:rPr>
              <a:t>)</a:t>
            </a:r>
          </a:p>
          <a:p>
            <a:pPr lvl="2">
              <a:buFont typeface=".AppleSystemUIFont" charset="-120"/>
              <a:buChar char="-"/>
            </a:pPr>
            <a:r>
              <a:rPr lang="en-US" altLang="x-none" dirty="0">
                <a:ea typeface="ＭＳ Ｐゴシック" charset="-128"/>
              </a:rPr>
              <a:t>distribute content lookup (Freenet, DHT, Chord)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[optional]</a:t>
            </a:r>
            <a:endParaRPr lang="en-US" altLang="x-none" dirty="0">
              <a:ea typeface="ＭＳ Ｐゴシック" charset="-128"/>
            </a:endParaRPr>
          </a:p>
          <a:p>
            <a:pPr lvl="2">
              <a:buFont typeface=".AppleSystemUIFont" charset="-120"/>
              <a:buChar char="-"/>
            </a:pPr>
            <a:r>
              <a:rPr lang="en-US" altLang="x-none" dirty="0">
                <a:ea typeface="ＭＳ Ｐゴシック" charset="-128"/>
              </a:rPr>
              <a:t>distribute content verification (Block chain) [optional]</a:t>
            </a:r>
          </a:p>
          <a:p>
            <a:pPr lvl="2">
              <a:buFont typeface=".AppleSystemUIFont" charset="-120"/>
              <a:buChar char="-"/>
            </a:pPr>
            <a:r>
              <a:rPr lang="en-US" altLang="x-none" dirty="0">
                <a:ea typeface="ＭＳ Ｐゴシック" charset="-128"/>
              </a:rPr>
              <a:t>achieve anonymity (Tor)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 [optional]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A599-CC33-7E4D-8C4D-B495C4836CF6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BFBFDFCE-7737-B343-903C-376DC7E08587}" type="slidenum">
              <a:rPr lang="en-US" altLang="x-none" sz="1400">
                <a:latin typeface="Times New Roman" charset="0"/>
              </a:rPr>
              <a:pPr eaLnBrk="1" hangingPunct="1"/>
              <a:t>40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ea typeface="宋体" charset="-122"/>
              </a:rPr>
              <a:t>Two Possibilities</a:t>
            </a:r>
            <a:endParaRPr lang="en-US" altLang="x-none" sz="3200" dirty="0">
              <a:ea typeface="ＭＳ Ｐゴシック" charset="-128"/>
            </a:endParaRP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1411288" y="4124325"/>
            <a:ext cx="2641600" cy="47942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6740" name="Object 5"/>
          <p:cNvGraphicFramePr>
            <a:graphicFrameLocks noChangeAspect="1"/>
          </p:cNvGraphicFramePr>
          <p:nvPr/>
        </p:nvGraphicFramePr>
        <p:xfrm>
          <a:off x="1198563" y="3567113"/>
          <a:ext cx="3206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77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3567113"/>
                        <a:ext cx="3206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1" name="Text Box 6"/>
          <p:cNvSpPr txBox="1">
            <a:spLocks noChangeArrowheads="1"/>
          </p:cNvSpPr>
          <p:nvPr/>
        </p:nvSpPr>
        <p:spPr bwMode="auto">
          <a:xfrm>
            <a:off x="1481138" y="3538538"/>
            <a:ext cx="830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sender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42" name="Text Box 7"/>
          <p:cNvSpPr txBox="1">
            <a:spLocks noChangeArrowheads="1"/>
          </p:cNvSpPr>
          <p:nvPr/>
        </p:nvSpPr>
        <p:spPr bwMode="auto">
          <a:xfrm rot="706751">
            <a:off x="2293938" y="4048125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graphicFrame>
        <p:nvGraphicFramePr>
          <p:cNvPr id="116743" name="Object 8"/>
          <p:cNvGraphicFramePr>
            <a:graphicFrameLocks noChangeAspect="1"/>
          </p:cNvGraphicFramePr>
          <p:nvPr/>
        </p:nvGraphicFramePr>
        <p:xfrm>
          <a:off x="3944938" y="3562350"/>
          <a:ext cx="3206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78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3562350"/>
                        <a:ext cx="3206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4" name="Text Box 9"/>
          <p:cNvSpPr txBox="1">
            <a:spLocks noChangeArrowheads="1"/>
          </p:cNvSpPr>
          <p:nvPr/>
        </p:nvSpPr>
        <p:spPr bwMode="auto">
          <a:xfrm>
            <a:off x="3041650" y="3536950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receiver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45" name="Line 10"/>
          <p:cNvSpPr>
            <a:spLocks noChangeShapeType="1"/>
          </p:cNvSpPr>
          <p:nvPr/>
        </p:nvSpPr>
        <p:spPr bwMode="auto">
          <a:xfrm flipH="1">
            <a:off x="1384300" y="4648200"/>
            <a:ext cx="2651125" cy="403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417638" y="5026025"/>
            <a:ext cx="2641600" cy="522288"/>
            <a:chOff x="848" y="2255"/>
            <a:chExt cx="1664" cy="329"/>
          </a:xfrm>
        </p:grpSpPr>
        <p:sp>
          <p:nvSpPr>
            <p:cNvPr id="116798" name="Line 11"/>
            <p:cNvSpPr>
              <a:spLocks noChangeShapeType="1"/>
            </p:cNvSpPr>
            <p:nvPr/>
          </p:nvSpPr>
          <p:spPr bwMode="auto">
            <a:xfrm>
              <a:off x="848" y="2282"/>
              <a:ext cx="1664" cy="30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9" name="Text Box 12"/>
            <p:cNvSpPr txBox="1">
              <a:spLocks noChangeArrowheads="1"/>
            </p:cNvSpPr>
            <p:nvPr/>
          </p:nvSpPr>
          <p:spPr bwMode="auto">
            <a:xfrm rot="706751">
              <a:off x="1388" y="2255"/>
              <a:ext cx="5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data (n)</a:t>
              </a:r>
              <a:endParaRPr lang="en-US" altLang="x-none" sz="1000">
                <a:latin typeface="Times New Roman" charset="0"/>
              </a:endParaRPr>
            </a:p>
          </p:txBody>
        </p:sp>
      </p:grpSp>
      <p:sp>
        <p:nvSpPr>
          <p:cNvPr id="116747" name="Line 13"/>
          <p:cNvSpPr>
            <a:spLocks noChangeShapeType="1"/>
          </p:cNvSpPr>
          <p:nvPr/>
        </p:nvSpPr>
        <p:spPr bwMode="auto">
          <a:xfrm>
            <a:off x="1381125" y="4089400"/>
            <a:ext cx="12700" cy="2230438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8" name="Line 14"/>
          <p:cNvSpPr>
            <a:spLocks noChangeShapeType="1"/>
          </p:cNvSpPr>
          <p:nvPr/>
        </p:nvSpPr>
        <p:spPr bwMode="auto">
          <a:xfrm>
            <a:off x="4086225" y="3897313"/>
            <a:ext cx="11113" cy="236855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9" name="Text Box 15"/>
          <p:cNvSpPr txBox="1">
            <a:spLocks noChangeArrowheads="1"/>
          </p:cNvSpPr>
          <p:nvPr/>
        </p:nvSpPr>
        <p:spPr bwMode="auto">
          <a:xfrm>
            <a:off x="258763" y="4659313"/>
            <a:ext cx="9366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latin typeface="Comic Sans MS" charset="0"/>
                <a:ea typeface="宋体" charset="-122"/>
              </a:rPr>
              <a:t>waiting </a:t>
            </a:r>
            <a:br>
              <a:rPr lang="en-US" altLang="zh-CN" sz="1400">
                <a:latin typeface="Comic Sans MS" charset="0"/>
                <a:ea typeface="宋体" charset="-122"/>
              </a:rPr>
            </a:br>
            <a:r>
              <a:rPr lang="en-US" altLang="zh-CN" sz="1400">
                <a:latin typeface="Comic Sans MS" charset="0"/>
                <a:ea typeface="宋体" charset="-122"/>
              </a:rPr>
              <a:t>for N/ACK</a:t>
            </a:r>
            <a:endParaRPr lang="en-US" altLang="x-none" sz="1400">
              <a:latin typeface="Comic Sans MS" charset="0"/>
            </a:endParaRPr>
          </a:p>
        </p:txBody>
      </p:sp>
      <p:sp>
        <p:nvSpPr>
          <p:cNvPr id="116750" name="Text Box 16"/>
          <p:cNvSpPr txBox="1">
            <a:spLocks noChangeArrowheads="1"/>
          </p:cNvSpPr>
          <p:nvPr/>
        </p:nvSpPr>
        <p:spPr bwMode="auto">
          <a:xfrm>
            <a:off x="4714875" y="5059363"/>
            <a:ext cx="876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latin typeface="Comic Sans MS" charset="0"/>
                <a:ea typeface="宋体" charset="-122"/>
              </a:rPr>
              <a:t>waiting</a:t>
            </a:r>
            <a:br>
              <a:rPr lang="en-US" altLang="zh-CN" sz="1400">
                <a:latin typeface="Comic Sans MS" charset="0"/>
                <a:ea typeface="宋体" charset="-122"/>
              </a:rPr>
            </a:br>
            <a:r>
              <a:rPr lang="en-US" altLang="zh-CN" sz="1400">
                <a:latin typeface="Comic Sans MS" charset="0"/>
                <a:ea typeface="宋体" charset="-122"/>
              </a:rPr>
              <a:t>for data</a:t>
            </a:r>
            <a:endParaRPr lang="en-US" altLang="x-none" sz="1400">
              <a:latin typeface="Comic Sans MS" charset="0"/>
            </a:endParaRPr>
          </a:p>
        </p:txBody>
      </p:sp>
      <p:sp>
        <p:nvSpPr>
          <p:cNvPr id="116751" name="Text Box 17"/>
          <p:cNvSpPr txBox="1">
            <a:spLocks noChangeArrowheads="1"/>
          </p:cNvSpPr>
          <p:nvPr/>
        </p:nvSpPr>
        <p:spPr bwMode="auto">
          <a:xfrm rot="-600000">
            <a:off x="1758950" y="4589463"/>
            <a:ext cx="180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ea typeface="宋体" charset="-122"/>
              </a:rPr>
              <a:t>NACK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52" name="Line 18"/>
          <p:cNvSpPr>
            <a:spLocks noChangeShapeType="1"/>
          </p:cNvSpPr>
          <p:nvPr/>
        </p:nvSpPr>
        <p:spPr bwMode="auto">
          <a:xfrm>
            <a:off x="1381125" y="3884613"/>
            <a:ext cx="1588" cy="21907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Line 19"/>
          <p:cNvSpPr>
            <a:spLocks noChangeShapeType="1"/>
          </p:cNvSpPr>
          <p:nvPr/>
        </p:nvSpPr>
        <p:spPr bwMode="auto">
          <a:xfrm>
            <a:off x="5707063" y="4148138"/>
            <a:ext cx="2641600" cy="479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6754" name="Object 20"/>
          <p:cNvGraphicFramePr>
            <a:graphicFrameLocks noChangeAspect="1"/>
          </p:cNvGraphicFramePr>
          <p:nvPr/>
        </p:nvGraphicFramePr>
        <p:xfrm>
          <a:off x="5494338" y="3590925"/>
          <a:ext cx="3206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79" name="Clip" r:id="rId7" imgW="1307079" imgH="1083682" progId="MS_ClipArt_Gallery.2">
                  <p:embed/>
                </p:oleObj>
              </mc:Choice>
              <mc:Fallback>
                <p:oleObj name="Clip" r:id="rId7" imgW="1307079" imgH="1083682" progId="MS_ClipArt_Gallery.2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3590925"/>
                        <a:ext cx="3206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5" name="Text Box 21"/>
          <p:cNvSpPr txBox="1">
            <a:spLocks noChangeArrowheads="1"/>
          </p:cNvSpPr>
          <p:nvPr/>
        </p:nvSpPr>
        <p:spPr bwMode="auto">
          <a:xfrm>
            <a:off x="5776913" y="3562350"/>
            <a:ext cx="830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sender</a:t>
            </a:r>
            <a:endParaRPr lang="en-US" altLang="x-none" sz="1000">
              <a:latin typeface="Times New Roman" charset="0"/>
            </a:endParaRPr>
          </a:p>
        </p:txBody>
      </p:sp>
      <p:graphicFrame>
        <p:nvGraphicFramePr>
          <p:cNvPr id="116756" name="Object 23"/>
          <p:cNvGraphicFramePr>
            <a:graphicFrameLocks noChangeAspect="1"/>
          </p:cNvGraphicFramePr>
          <p:nvPr/>
        </p:nvGraphicFramePr>
        <p:xfrm>
          <a:off x="8240713" y="3586163"/>
          <a:ext cx="3206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80" name="Clip" r:id="rId8" imgW="1307079" imgH="1083682" progId="MS_ClipArt_Gallery.2">
                  <p:embed/>
                </p:oleObj>
              </mc:Choice>
              <mc:Fallback>
                <p:oleObj name="Clip" r:id="rId8" imgW="1307079" imgH="1083682" progId="MS_ClipArt_Gallery.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713" y="3586163"/>
                        <a:ext cx="320675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7" name="Text Box 24"/>
          <p:cNvSpPr txBox="1">
            <a:spLocks noChangeArrowheads="1"/>
          </p:cNvSpPr>
          <p:nvPr/>
        </p:nvSpPr>
        <p:spPr bwMode="auto">
          <a:xfrm>
            <a:off x="7337425" y="3560763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receiver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58" name="Line 25"/>
          <p:cNvSpPr>
            <a:spLocks noChangeShapeType="1"/>
          </p:cNvSpPr>
          <p:nvPr/>
        </p:nvSpPr>
        <p:spPr bwMode="auto">
          <a:xfrm flipH="1">
            <a:off x="5680075" y="4672013"/>
            <a:ext cx="2651125" cy="403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9" name="Line 26"/>
          <p:cNvSpPr>
            <a:spLocks noChangeShapeType="1"/>
          </p:cNvSpPr>
          <p:nvPr/>
        </p:nvSpPr>
        <p:spPr bwMode="auto">
          <a:xfrm flipH="1">
            <a:off x="5675313" y="4113213"/>
            <a:ext cx="1587" cy="1003300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0" name="Line 27"/>
          <p:cNvSpPr>
            <a:spLocks noChangeShapeType="1"/>
          </p:cNvSpPr>
          <p:nvPr/>
        </p:nvSpPr>
        <p:spPr bwMode="auto">
          <a:xfrm flipH="1">
            <a:off x="8380413" y="3921125"/>
            <a:ext cx="1587" cy="243363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1" name="Text Box 28"/>
          <p:cNvSpPr txBox="1">
            <a:spLocks noChangeArrowheads="1"/>
          </p:cNvSpPr>
          <p:nvPr/>
        </p:nvSpPr>
        <p:spPr bwMode="auto">
          <a:xfrm>
            <a:off x="4783138" y="4225925"/>
            <a:ext cx="9366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latin typeface="Comic Sans MS" charset="0"/>
                <a:ea typeface="宋体" charset="-122"/>
              </a:rPr>
              <a:t>waiting </a:t>
            </a:r>
            <a:br>
              <a:rPr lang="en-US" altLang="zh-CN" sz="1400">
                <a:latin typeface="Comic Sans MS" charset="0"/>
                <a:ea typeface="宋体" charset="-122"/>
              </a:rPr>
            </a:br>
            <a:r>
              <a:rPr lang="en-US" altLang="zh-CN" sz="1400">
                <a:latin typeface="Comic Sans MS" charset="0"/>
                <a:ea typeface="宋体" charset="-122"/>
              </a:rPr>
              <a:t>for N/ACK</a:t>
            </a:r>
            <a:endParaRPr lang="en-US" altLang="x-none" sz="1400">
              <a:latin typeface="Comic Sans MS" charset="0"/>
            </a:endParaRPr>
          </a:p>
        </p:txBody>
      </p:sp>
      <p:sp>
        <p:nvSpPr>
          <p:cNvPr id="116762" name="Text Box 29"/>
          <p:cNvSpPr txBox="1">
            <a:spLocks noChangeArrowheads="1"/>
          </p:cNvSpPr>
          <p:nvPr/>
        </p:nvSpPr>
        <p:spPr bwMode="auto">
          <a:xfrm rot="-600000">
            <a:off x="6054725" y="4613275"/>
            <a:ext cx="180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ea typeface="宋体" charset="-122"/>
              </a:rPr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63" name="Line 30"/>
          <p:cNvSpPr>
            <a:spLocks noChangeShapeType="1"/>
          </p:cNvSpPr>
          <p:nvPr/>
        </p:nvSpPr>
        <p:spPr bwMode="auto">
          <a:xfrm>
            <a:off x="5676900" y="3908425"/>
            <a:ext cx="1588" cy="21907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4" name="Line 32"/>
          <p:cNvSpPr>
            <a:spLocks noChangeShapeType="1"/>
          </p:cNvSpPr>
          <p:nvPr/>
        </p:nvSpPr>
        <p:spPr bwMode="auto">
          <a:xfrm>
            <a:off x="5668963" y="5119688"/>
            <a:ext cx="1587" cy="644525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5" name="Line 33"/>
          <p:cNvSpPr>
            <a:spLocks noChangeShapeType="1"/>
          </p:cNvSpPr>
          <p:nvPr/>
        </p:nvSpPr>
        <p:spPr bwMode="auto">
          <a:xfrm flipH="1">
            <a:off x="5668963" y="5700713"/>
            <a:ext cx="1587" cy="655637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715000" y="5676900"/>
            <a:ext cx="2641600" cy="536575"/>
            <a:chOff x="3555" y="2665"/>
            <a:chExt cx="1664" cy="338"/>
          </a:xfrm>
        </p:grpSpPr>
        <p:sp>
          <p:nvSpPr>
            <p:cNvPr id="116796" name="Text Box 22"/>
            <p:cNvSpPr txBox="1">
              <a:spLocks noChangeArrowheads="1"/>
            </p:cNvSpPr>
            <p:nvPr/>
          </p:nvSpPr>
          <p:spPr bwMode="auto">
            <a:xfrm rot="635165">
              <a:off x="4050" y="2665"/>
              <a:ext cx="6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data (n</a:t>
              </a:r>
              <a:r>
                <a:rPr lang="en-US" altLang="zh-CN" sz="1400">
                  <a:ea typeface="宋体" charset="-122"/>
                </a:rPr>
                <a:t>+1</a:t>
              </a:r>
              <a:r>
                <a:rPr lang="en-US" altLang="x-none" sz="1400"/>
                <a:t>)</a:t>
              </a:r>
              <a:endParaRPr lang="en-US" altLang="x-none" sz="1000">
                <a:latin typeface="Times New Roman" charset="0"/>
              </a:endParaRPr>
            </a:p>
          </p:txBody>
        </p:sp>
        <p:sp>
          <p:nvSpPr>
            <p:cNvPr id="116797" name="Line 34"/>
            <p:cNvSpPr>
              <a:spLocks noChangeShapeType="1"/>
            </p:cNvSpPr>
            <p:nvPr/>
          </p:nvSpPr>
          <p:spPr bwMode="auto">
            <a:xfrm>
              <a:off x="3555" y="2701"/>
              <a:ext cx="1664" cy="30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67" name="Text Box 35"/>
          <p:cNvSpPr txBox="1">
            <a:spLocks noChangeArrowheads="1"/>
          </p:cNvSpPr>
          <p:nvPr/>
        </p:nvSpPr>
        <p:spPr bwMode="auto">
          <a:xfrm rot="706751">
            <a:off x="6742113" y="4110038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16768" name="Line 36"/>
          <p:cNvSpPr>
            <a:spLocks noChangeShapeType="1"/>
          </p:cNvSpPr>
          <p:nvPr/>
        </p:nvSpPr>
        <p:spPr bwMode="auto">
          <a:xfrm>
            <a:off x="4600575" y="1335088"/>
            <a:ext cx="0" cy="55229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9" name="Text Box 37"/>
          <p:cNvSpPr txBox="1">
            <a:spLocks noChangeArrowheads="1"/>
          </p:cNvSpPr>
          <p:nvPr/>
        </p:nvSpPr>
        <p:spPr bwMode="auto">
          <a:xfrm>
            <a:off x="8324850" y="4402138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>
                <a:latin typeface="Times New Roman" charset="0"/>
                <a:ea typeface="宋体" charset="-122"/>
              </a:rPr>
              <a:t>deliver</a:t>
            </a:r>
            <a:endParaRPr lang="en-US" altLang="x-none" sz="1800">
              <a:latin typeface="Times New Roman" charset="0"/>
            </a:endParaRPr>
          </a:p>
        </p:txBody>
      </p:sp>
      <p:sp>
        <p:nvSpPr>
          <p:cNvPr id="116770" name="Text Box 38"/>
          <p:cNvSpPr txBox="1">
            <a:spLocks noChangeArrowheads="1"/>
          </p:cNvSpPr>
          <p:nvPr/>
        </p:nvSpPr>
        <p:spPr bwMode="auto">
          <a:xfrm>
            <a:off x="4032250" y="5414963"/>
            <a:ext cx="750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600">
                <a:latin typeface="Times New Roman" charset="0"/>
                <a:ea typeface="宋体" charset="-122"/>
              </a:rPr>
              <a:t>deliver</a:t>
            </a:r>
            <a:endParaRPr lang="en-US" altLang="x-none" sz="1600">
              <a:latin typeface="Times New Roman" charset="0"/>
            </a:endParaRPr>
          </a:p>
        </p:txBody>
      </p:sp>
      <p:grpSp>
        <p:nvGrpSpPr>
          <p:cNvPr id="116771" name="Group 64"/>
          <p:cNvGrpSpPr>
            <a:grpSpLocks/>
          </p:cNvGrpSpPr>
          <p:nvPr/>
        </p:nvGrpSpPr>
        <p:grpSpPr bwMode="auto">
          <a:xfrm>
            <a:off x="3708400" y="0"/>
            <a:ext cx="5686425" cy="2909888"/>
            <a:chOff x="-64251" y="1212850"/>
            <a:chExt cx="5687179" cy="2909888"/>
          </a:xfrm>
        </p:grpSpPr>
        <p:sp>
          <p:nvSpPr>
            <p:cNvPr id="116772" name="Oval 3"/>
            <p:cNvSpPr>
              <a:spLocks noChangeArrowheads="1"/>
            </p:cNvSpPr>
            <p:nvPr/>
          </p:nvSpPr>
          <p:spPr bwMode="auto">
            <a:xfrm>
              <a:off x="696913" y="2209800"/>
              <a:ext cx="985837" cy="96202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16773" name="Text Box 4"/>
            <p:cNvSpPr txBox="1">
              <a:spLocks noChangeArrowheads="1"/>
            </p:cNvSpPr>
            <p:nvPr/>
          </p:nvSpPr>
          <p:spPr bwMode="auto">
            <a:xfrm>
              <a:off x="595313" y="2293938"/>
              <a:ext cx="120015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Wait for </a:t>
              </a:r>
              <a:r>
                <a:rPr lang="en-US" altLang="zh-CN" sz="1600">
                  <a:ea typeface="宋体" charset="-122"/>
                </a:rPr>
                <a:t>data</a:t>
              </a:r>
              <a:endParaRPr lang="en-US" altLang="x-none" sz="1600">
                <a:latin typeface="Times New Roman" charset="0"/>
              </a:endParaRPr>
            </a:p>
          </p:txBody>
        </p:sp>
        <p:grpSp>
          <p:nvGrpSpPr>
            <p:cNvPr id="116774" name="Group 36"/>
            <p:cNvGrpSpPr>
              <a:grpSpLocks/>
            </p:cNvGrpSpPr>
            <p:nvPr/>
          </p:nvGrpSpPr>
          <p:grpSpPr bwMode="auto">
            <a:xfrm>
              <a:off x="3252790" y="1925640"/>
              <a:ext cx="2370138" cy="1254126"/>
              <a:chOff x="2049" y="1213"/>
              <a:chExt cx="1493" cy="790"/>
            </a:xfrm>
          </p:grpSpPr>
          <p:sp>
            <p:nvSpPr>
              <p:cNvPr id="116792" name="Freeform 14"/>
              <p:cNvSpPr>
                <a:spLocks/>
              </p:cNvSpPr>
              <p:nvPr/>
            </p:nvSpPr>
            <p:spPr bwMode="auto">
              <a:xfrm>
                <a:off x="2049" y="1440"/>
                <a:ext cx="294" cy="563"/>
              </a:xfrm>
              <a:custGeom>
                <a:avLst/>
                <a:gdLst>
                  <a:gd name="T0" fmla="*/ 0 w 735"/>
                  <a:gd name="T1" fmla="*/ 1 h 1080"/>
                  <a:gd name="T2" fmla="*/ 0 w 735"/>
                  <a:gd name="T3" fmla="*/ 1 h 1080"/>
                  <a:gd name="T4" fmla="*/ 0 60000 65536"/>
                  <a:gd name="T5" fmla="*/ 0 60000 65536"/>
                  <a:gd name="T6" fmla="*/ 0 w 735"/>
                  <a:gd name="T7" fmla="*/ 0 h 1080"/>
                  <a:gd name="T8" fmla="*/ 735 w 735"/>
                  <a:gd name="T9" fmla="*/ 1080 h 10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35" h="1080">
                    <a:moveTo>
                      <a:pt x="0" y="195"/>
                    </a:moveTo>
                    <a:cubicBezTo>
                      <a:pt x="690" y="0"/>
                      <a:pt x="735" y="1080"/>
                      <a:pt x="0" y="855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93" name="Text Box 15"/>
              <p:cNvSpPr txBox="1">
                <a:spLocks noChangeArrowheads="1"/>
              </p:cNvSpPr>
              <p:nvPr/>
            </p:nvSpPr>
            <p:spPr bwMode="auto">
              <a:xfrm>
                <a:off x="2244" y="1638"/>
                <a:ext cx="11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udt_send(sndpkt)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16794" name="Text Box 16"/>
              <p:cNvSpPr txBox="1">
                <a:spLocks noChangeArrowheads="1"/>
              </p:cNvSpPr>
              <p:nvPr/>
            </p:nvSpPr>
            <p:spPr bwMode="auto">
              <a:xfrm>
                <a:off x="2228" y="1213"/>
                <a:ext cx="1314" cy="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rdt_rcv(rcvpkt) &amp;&amp;</a:t>
                </a:r>
              </a:p>
              <a:p>
                <a:pPr eaLnBrk="1" hangingPunct="1"/>
                <a:r>
                  <a:rPr lang="en-US" altLang="x-none" sz="1600"/>
                  <a:t>   isNAK(rcvpkt)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16795" name="Line 17"/>
              <p:cNvSpPr>
                <a:spLocks noChangeShapeType="1"/>
              </p:cNvSpPr>
              <p:nvPr/>
            </p:nvSpPr>
            <p:spPr bwMode="auto">
              <a:xfrm>
                <a:off x="2303" y="1638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6775" name="Text Box 31"/>
            <p:cNvSpPr txBox="1">
              <a:spLocks noChangeArrowheads="1"/>
            </p:cNvSpPr>
            <p:nvPr/>
          </p:nvSpPr>
          <p:spPr bwMode="auto">
            <a:xfrm>
              <a:off x="-64251" y="1212850"/>
              <a:ext cx="11509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sender</a:t>
              </a:r>
            </a:p>
          </p:txBody>
        </p:sp>
        <p:sp>
          <p:nvSpPr>
            <p:cNvPr id="116776" name="Line 33"/>
            <p:cNvSpPr>
              <a:spLocks noChangeShapeType="1"/>
            </p:cNvSpPr>
            <p:nvPr/>
          </p:nvSpPr>
          <p:spPr bwMode="auto">
            <a:xfrm>
              <a:off x="633684" y="1960996"/>
              <a:ext cx="148953" cy="4504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6777" name="Group 40"/>
            <p:cNvGrpSpPr>
              <a:grpSpLocks/>
            </p:cNvGrpSpPr>
            <p:nvPr/>
          </p:nvGrpSpPr>
          <p:grpSpPr bwMode="auto">
            <a:xfrm>
              <a:off x="1004888" y="1212851"/>
              <a:ext cx="3643311" cy="1971676"/>
              <a:chOff x="633" y="764"/>
              <a:chExt cx="2295" cy="1242"/>
            </a:xfrm>
          </p:grpSpPr>
          <p:grpSp>
            <p:nvGrpSpPr>
              <p:cNvPr id="116783" name="Group 22"/>
              <p:cNvGrpSpPr>
                <a:grpSpLocks/>
              </p:cNvGrpSpPr>
              <p:nvPr/>
            </p:nvGrpSpPr>
            <p:grpSpPr bwMode="auto">
              <a:xfrm>
                <a:off x="1444" y="1400"/>
                <a:ext cx="677" cy="606"/>
                <a:chOff x="1540" y="2116"/>
                <a:chExt cx="677" cy="606"/>
              </a:xfrm>
            </p:grpSpPr>
            <p:sp>
              <p:nvSpPr>
                <p:cNvPr id="116790" name="Oval 83"/>
                <p:cNvSpPr>
                  <a:spLocks noChangeArrowheads="1"/>
                </p:cNvSpPr>
                <p:nvPr/>
              </p:nvSpPr>
              <p:spPr bwMode="auto">
                <a:xfrm>
                  <a:off x="1565" y="2116"/>
                  <a:ext cx="621" cy="606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11679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40" y="2163"/>
                  <a:ext cx="677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 sz="1600"/>
                    <a:t>Wait for ACK or NAK</a:t>
                  </a:r>
                  <a:endParaRPr lang="en-US" altLang="x-none" sz="1600">
                    <a:latin typeface="Times New Roman" charset="0"/>
                  </a:endParaRPr>
                </a:p>
              </p:txBody>
            </p:sp>
          </p:grpSp>
          <p:grpSp>
            <p:nvGrpSpPr>
              <p:cNvPr id="116784" name="Group 39"/>
              <p:cNvGrpSpPr>
                <a:grpSpLocks/>
              </p:cNvGrpSpPr>
              <p:nvPr/>
            </p:nvGrpSpPr>
            <p:grpSpPr bwMode="auto">
              <a:xfrm>
                <a:off x="633" y="764"/>
                <a:ext cx="2295" cy="639"/>
                <a:chOff x="633" y="764"/>
                <a:chExt cx="2295" cy="639"/>
              </a:xfrm>
            </p:grpSpPr>
            <p:sp>
              <p:nvSpPr>
                <p:cNvPr id="11678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633" y="939"/>
                  <a:ext cx="2295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defTabSz="91281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 sz="1600"/>
                    <a:t>snkpkt = make_pkt(data, checksum)</a:t>
                  </a:r>
                </a:p>
                <a:p>
                  <a:pPr eaLnBrk="1" hangingPunct="1"/>
                  <a:r>
                    <a:rPr lang="en-US" altLang="x-none" sz="1600"/>
                    <a:t>udt_send(sndpkt)</a:t>
                  </a:r>
                  <a:endParaRPr lang="en-US" altLang="x-none" sz="1600">
                    <a:latin typeface="Times New Roman" charset="0"/>
                  </a:endParaRPr>
                </a:p>
              </p:txBody>
            </p:sp>
            <p:grpSp>
              <p:nvGrpSpPr>
                <p:cNvPr id="116786" name="Group 37"/>
                <p:cNvGrpSpPr>
                  <a:grpSpLocks/>
                </p:cNvGrpSpPr>
                <p:nvPr/>
              </p:nvGrpSpPr>
              <p:grpSpPr bwMode="auto">
                <a:xfrm>
                  <a:off x="650" y="764"/>
                  <a:ext cx="1421" cy="639"/>
                  <a:chOff x="650" y="764"/>
                  <a:chExt cx="1421" cy="639"/>
                </a:xfrm>
              </p:grpSpPr>
              <p:sp>
                <p:nvSpPr>
                  <p:cNvPr id="116787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699" y="967"/>
                    <a:ext cx="62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788" name="Freeform 10"/>
                  <p:cNvSpPr>
                    <a:spLocks/>
                  </p:cNvSpPr>
                  <p:nvPr/>
                </p:nvSpPr>
                <p:spPr bwMode="auto">
                  <a:xfrm flipV="1">
                    <a:off x="666" y="1247"/>
                    <a:ext cx="1134" cy="156"/>
                  </a:xfrm>
                  <a:custGeom>
                    <a:avLst/>
                    <a:gdLst>
                      <a:gd name="T0" fmla="*/ 0 w 2835"/>
                      <a:gd name="T1" fmla="*/ 0 h 525"/>
                      <a:gd name="T2" fmla="*/ 0 w 2835"/>
                      <a:gd name="T3" fmla="*/ 0 h 525"/>
                      <a:gd name="T4" fmla="*/ 0 60000 65536"/>
                      <a:gd name="T5" fmla="*/ 0 60000 65536"/>
                      <a:gd name="T6" fmla="*/ 0 w 2835"/>
                      <a:gd name="T7" fmla="*/ 0 h 525"/>
                      <a:gd name="T8" fmla="*/ 2835 w 2835"/>
                      <a:gd name="T9" fmla="*/ 525 h 525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835" h="525">
                        <a:moveTo>
                          <a:pt x="0" y="0"/>
                        </a:moveTo>
                        <a:cubicBezTo>
                          <a:pt x="60" y="525"/>
                          <a:pt x="2835" y="495"/>
                          <a:pt x="2835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789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0" y="764"/>
                    <a:ext cx="1421" cy="27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defTabSz="9128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defTabSz="9128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defTabSz="9128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defTabSz="912813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 eaLnBrk="1" hangingPunct="1"/>
                    <a:r>
                      <a:rPr lang="en-US" altLang="x-none" sz="1600"/>
                      <a:t>rdt_send(data)</a:t>
                    </a:r>
                    <a:endParaRPr lang="en-US" altLang="x-none" sz="1600">
                      <a:latin typeface="Times New Roman" charset="0"/>
                    </a:endParaRPr>
                  </a:p>
                </p:txBody>
              </p:sp>
            </p:grpSp>
          </p:grpSp>
        </p:grpSp>
        <p:grpSp>
          <p:nvGrpSpPr>
            <p:cNvPr id="116778" name="Group 38"/>
            <p:cNvGrpSpPr>
              <a:grpSpLocks/>
            </p:cNvGrpSpPr>
            <p:nvPr/>
          </p:nvGrpSpPr>
          <p:grpSpPr bwMode="auto">
            <a:xfrm>
              <a:off x="1071564" y="3140075"/>
              <a:ext cx="3548063" cy="982663"/>
              <a:chOff x="675" y="1978"/>
              <a:chExt cx="2235" cy="619"/>
            </a:xfrm>
          </p:grpSpPr>
          <p:sp>
            <p:nvSpPr>
              <p:cNvPr id="116779" name="Freeform 11"/>
              <p:cNvSpPr>
                <a:spLocks/>
              </p:cNvSpPr>
              <p:nvPr/>
            </p:nvSpPr>
            <p:spPr bwMode="auto">
              <a:xfrm>
                <a:off x="696" y="1978"/>
                <a:ext cx="1134" cy="156"/>
              </a:xfrm>
              <a:custGeom>
                <a:avLst/>
                <a:gdLst>
                  <a:gd name="T0" fmla="*/ 0 w 2835"/>
                  <a:gd name="T1" fmla="*/ 0 h 525"/>
                  <a:gd name="T2" fmla="*/ 0 w 2835"/>
                  <a:gd name="T3" fmla="*/ 0 h 525"/>
                  <a:gd name="T4" fmla="*/ 0 60000 65536"/>
                  <a:gd name="T5" fmla="*/ 0 60000 65536"/>
                  <a:gd name="T6" fmla="*/ 0 w 2835"/>
                  <a:gd name="T7" fmla="*/ 0 h 525"/>
                  <a:gd name="T8" fmla="*/ 2835 w 2835"/>
                  <a:gd name="T9" fmla="*/ 525 h 5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835" h="525">
                    <a:moveTo>
                      <a:pt x="0" y="0"/>
                    </a:moveTo>
                    <a:cubicBezTo>
                      <a:pt x="60" y="525"/>
                      <a:pt x="2835" y="495"/>
                      <a:pt x="2835" y="0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80" name="Text Box 12"/>
              <p:cNvSpPr txBox="1">
                <a:spLocks noChangeArrowheads="1"/>
              </p:cNvSpPr>
              <p:nvPr/>
            </p:nvSpPr>
            <p:spPr bwMode="auto">
              <a:xfrm>
                <a:off x="675" y="2200"/>
                <a:ext cx="2235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rdt_rcv(rcvpkt) &amp;&amp; isACK(rcvpkt)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16781" name="Line 13"/>
              <p:cNvSpPr>
                <a:spLocks noChangeShapeType="1"/>
              </p:cNvSpPr>
              <p:nvPr/>
            </p:nvSpPr>
            <p:spPr bwMode="auto">
              <a:xfrm>
                <a:off x="739" y="2404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82" name="Text Box 35"/>
              <p:cNvSpPr txBox="1">
                <a:spLocks noChangeArrowheads="1"/>
              </p:cNvSpPr>
              <p:nvPr/>
            </p:nvSpPr>
            <p:spPr bwMode="auto">
              <a:xfrm>
                <a:off x="921" y="2385"/>
                <a:ext cx="20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>
                    <a:latin typeface="Symbol" charset="2"/>
                  </a:rPr>
                  <a:t>L</a:t>
                </a:r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247701" y="6205538"/>
            <a:ext cx="44294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2000" dirty="0"/>
              <a:t>Fix </a:t>
            </a:r>
            <a:r>
              <a:rPr lang="en-US" altLang="x-none" sz="2000"/>
              <a:t>miss guess NACK: </a:t>
            </a:r>
            <a:br>
              <a:rPr lang="en-US" altLang="x-none" sz="2000"/>
            </a:br>
            <a:r>
              <a:rPr lang="en-US" altLang="x-none" sz="2000"/>
              <a:t>provide </a:t>
            </a:r>
            <a:r>
              <a:rPr lang="en-US" altLang="x-none" sz="2000" dirty="0"/>
              <a:t>info for receiver to distinguish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76837" y="2721114"/>
            <a:ext cx="40237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ea typeface="宋体" charset="-122"/>
              </a:rPr>
              <a:t>sender </a:t>
            </a:r>
            <a:r>
              <a:rPr lang="en-US" altLang="x-none" sz="2000" dirty="0"/>
              <a:t>can’</a:t>
            </a:r>
            <a:r>
              <a:rPr lang="en-US" altLang="ja-JP" sz="2000" dirty="0"/>
              <a:t>t just guess NACK: </a:t>
            </a:r>
            <a:br>
              <a:rPr lang="en-US" altLang="ja-JP" sz="2000" dirty="0"/>
            </a:br>
            <a:r>
              <a:rPr lang="en-US" altLang="ja-JP" sz="2000" dirty="0"/>
              <a:t>if wrong, duplicate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877397" y="2815824"/>
            <a:ext cx="40237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ea typeface="宋体" charset="-122"/>
              </a:rPr>
              <a:t>sender </a:t>
            </a:r>
            <a:r>
              <a:rPr lang="en-US" altLang="x-none" sz="2000" dirty="0"/>
              <a:t>can’</a:t>
            </a:r>
            <a:r>
              <a:rPr lang="en-US" altLang="ja-JP" sz="2000" dirty="0"/>
              <a:t>t just guess ACK: </a:t>
            </a:r>
            <a:br>
              <a:rPr lang="en-US" altLang="ja-JP" sz="2000" dirty="0"/>
            </a:br>
            <a:r>
              <a:rPr lang="en-US" altLang="ja-JP" sz="2000" dirty="0"/>
              <a:t>if wrong, missing </a:t>
            </a:r>
            <a:r>
              <a:rPr lang="en-US" altLang="ja-JP" sz="2000" dirty="0" err="1"/>
              <a:t>pkt</a:t>
            </a:r>
            <a:endParaRPr lang="en-US" altLang="ja-JP" sz="2000" dirty="0"/>
          </a:p>
        </p:txBody>
      </p:sp>
      <p:sp>
        <p:nvSpPr>
          <p:cNvPr id="68" name="Rectangle 67"/>
          <p:cNvSpPr/>
          <p:nvPr/>
        </p:nvSpPr>
        <p:spPr>
          <a:xfrm>
            <a:off x="4714875" y="6358643"/>
            <a:ext cx="4230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2000"/>
              <a:t>Home exercise: fix miss guess ACK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7" grpId="0"/>
      <p:bldP spid="6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4EC8661-3DC7-6445-B738-043A8D58CFDE}" type="slidenum">
              <a:rPr lang="en-US" altLang="x-none" sz="1400">
                <a:latin typeface="Times New Roman" charset="0"/>
              </a:rPr>
              <a:pPr eaLnBrk="1" hangingPunct="1"/>
              <a:t>41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charset="-122"/>
              </a:rPr>
              <a:t>Handle Control Message Corruption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96149"/>
            <a:ext cx="7886700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Handling ambiguity: 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sender adds </a:t>
            </a:r>
            <a:r>
              <a:rPr lang="en-US" altLang="x-none" sz="2400" i="1" dirty="0">
                <a:solidFill>
                  <a:schemeClr val="accent2"/>
                </a:solidFill>
                <a:ea typeface="ＭＳ Ｐゴシック" charset="-128"/>
              </a:rPr>
              <a:t>sequence </a:t>
            </a:r>
            <a:br>
              <a:rPr lang="en-US" altLang="zh-CN" sz="2400" i="1" dirty="0">
                <a:solidFill>
                  <a:schemeClr val="accent2"/>
                </a:solidFill>
                <a:ea typeface="宋体" charset="-122"/>
              </a:rPr>
            </a:br>
            <a:r>
              <a:rPr lang="en-US" altLang="x-none" sz="2400" i="1" dirty="0">
                <a:solidFill>
                  <a:schemeClr val="accent2"/>
                </a:solidFill>
                <a:ea typeface="ＭＳ Ｐゴシック" charset="-128"/>
              </a:rPr>
              <a:t>number</a:t>
            </a:r>
            <a:r>
              <a:rPr lang="en-US" altLang="x-none" sz="2400" dirty="0">
                <a:ea typeface="ＭＳ Ｐゴシック" charset="-128"/>
              </a:rPr>
              <a:t> to each </a:t>
            </a:r>
            <a:r>
              <a:rPr lang="en-US" altLang="x-none" sz="2400" dirty="0" err="1">
                <a:ea typeface="ＭＳ Ｐゴシック" charset="-128"/>
              </a:rPr>
              <a:t>pkt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sender retransmits current </a:t>
            </a:r>
            <a:br>
              <a:rPr lang="en-US" altLang="zh-CN" sz="2400" dirty="0">
                <a:ea typeface="宋体" charset="-122"/>
              </a:rPr>
            </a:br>
            <a:r>
              <a:rPr lang="en-US" altLang="x-none" sz="2400" dirty="0" err="1">
                <a:ea typeface="ＭＳ Ｐゴシック" charset="-128"/>
              </a:rPr>
              <a:t>pkt</a:t>
            </a:r>
            <a:r>
              <a:rPr lang="en-US" altLang="x-none" sz="2400" dirty="0">
                <a:ea typeface="ＭＳ Ｐゴシック" charset="-128"/>
              </a:rPr>
              <a:t> if ACK/NAK garbled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Guess NACK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receiver discards (</a:t>
            </a:r>
            <a:r>
              <a:rPr lang="en-US" altLang="x-none" sz="2400" dirty="0" err="1">
                <a:ea typeface="ＭＳ Ｐゴシック" charset="-128"/>
              </a:rPr>
              <a:t>doesn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</a:t>
            </a:r>
            <a:br>
              <a:rPr lang="en-US" altLang="zh-CN" sz="2400" dirty="0">
                <a:ea typeface="宋体" charset="-122"/>
              </a:rPr>
            </a:br>
            <a:r>
              <a:rPr lang="en-US" altLang="ja-JP" sz="2400" dirty="0">
                <a:ea typeface="ＭＳ Ｐゴシック" charset="-128"/>
              </a:rPr>
              <a:t>deliver up) duplicate </a:t>
            </a:r>
            <a:r>
              <a:rPr lang="en-US" altLang="ja-JP" sz="2400" dirty="0" err="1">
                <a:ea typeface="ＭＳ Ｐゴシック" charset="-128"/>
              </a:rPr>
              <a:t>pkt</a:t>
            </a:r>
            <a:endParaRPr lang="en-US" altLang="ja-JP" sz="24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fix effect of wrong guess</a:t>
            </a:r>
          </a:p>
          <a:p>
            <a:pPr lvl="1"/>
            <a:endParaRPr lang="en-US" altLang="x-none" dirty="0">
              <a:ea typeface="ＭＳ Ｐゴシック" charset="-128"/>
            </a:endParaRPr>
          </a:p>
        </p:txBody>
      </p:sp>
      <p:grpSp>
        <p:nvGrpSpPr>
          <p:cNvPr id="118788" name="Group 10"/>
          <p:cNvGrpSpPr>
            <a:grpSpLocks/>
          </p:cNvGrpSpPr>
          <p:nvPr/>
        </p:nvGrpSpPr>
        <p:grpSpPr bwMode="auto">
          <a:xfrm>
            <a:off x="5280025" y="2286000"/>
            <a:ext cx="3467100" cy="1401762"/>
            <a:chOff x="3084" y="2849"/>
            <a:chExt cx="2184" cy="883"/>
          </a:xfrm>
        </p:grpSpPr>
        <p:sp>
          <p:nvSpPr>
            <p:cNvPr id="118789" name="Text Box 5"/>
            <p:cNvSpPr txBox="1">
              <a:spLocks noChangeArrowheads="1"/>
            </p:cNvSpPr>
            <p:nvPr/>
          </p:nvSpPr>
          <p:spPr bwMode="auto">
            <a:xfrm>
              <a:off x="3139" y="3035"/>
              <a:ext cx="205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Comic Sans MS" charset="0"/>
                </a:rPr>
                <a:t>sender sends one packet, </a:t>
              </a:r>
            </a:p>
            <a:p>
              <a:pPr eaLnBrk="1" hangingPunct="1"/>
              <a:r>
                <a:rPr lang="en-US" altLang="x-none" sz="2000">
                  <a:latin typeface="Comic Sans MS" charset="0"/>
                </a:rPr>
                <a:t>then waits for receiver </a:t>
              </a:r>
            </a:p>
            <a:p>
              <a:pPr eaLnBrk="1" hangingPunct="1"/>
              <a:r>
                <a:rPr lang="en-US" altLang="x-none" sz="2000">
                  <a:latin typeface="Comic Sans MS" charset="0"/>
                </a:rPr>
                <a:t>response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18790" name="Rectangle 6"/>
            <p:cNvSpPr>
              <a:spLocks noChangeArrowheads="1"/>
            </p:cNvSpPr>
            <p:nvPr/>
          </p:nvSpPr>
          <p:spPr bwMode="auto">
            <a:xfrm>
              <a:off x="3084" y="2952"/>
              <a:ext cx="2184" cy="7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118791" name="Group 7"/>
            <p:cNvGrpSpPr>
              <a:grpSpLocks/>
            </p:cNvGrpSpPr>
            <p:nvPr/>
          </p:nvGrpSpPr>
          <p:grpSpPr bwMode="auto">
            <a:xfrm>
              <a:off x="3141" y="2849"/>
              <a:ext cx="1106" cy="250"/>
              <a:chOff x="2943" y="2669"/>
              <a:chExt cx="1106" cy="250"/>
            </a:xfrm>
          </p:grpSpPr>
          <p:sp>
            <p:nvSpPr>
              <p:cNvPr id="118792" name="Rectangle 8"/>
              <p:cNvSpPr>
                <a:spLocks noChangeArrowheads="1"/>
              </p:cNvSpPr>
              <p:nvPr/>
            </p:nvSpPr>
            <p:spPr bwMode="auto">
              <a:xfrm>
                <a:off x="2976" y="2712"/>
                <a:ext cx="1038" cy="1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18793" name="Text Box 9"/>
              <p:cNvSpPr txBox="1">
                <a:spLocks noChangeArrowheads="1"/>
              </p:cNvSpPr>
              <p:nvPr/>
            </p:nvSpPr>
            <p:spPr bwMode="auto">
              <a:xfrm>
                <a:off x="2943" y="2669"/>
                <a:ext cx="11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2000">
                    <a:solidFill>
                      <a:srgbClr val="FF0000"/>
                    </a:solidFill>
                    <a:latin typeface="Comic Sans MS" charset="0"/>
                  </a:rPr>
                  <a:t>stop and wait</a:t>
                </a:r>
                <a:endParaRPr lang="en-US" altLang="x-none">
                  <a:latin typeface="Times New Roman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219200" y="5326064"/>
            <a:ext cx="77057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ZapfDingbats" charset="0"/>
              <a:buNone/>
            </a:pPr>
            <a:r>
              <a:rPr lang="en-US" altLang="zh-CN" dirty="0">
                <a:ea typeface="宋体" charset="-122"/>
              </a:rPr>
              <a:t>Comment: It is always harder to deal with control message errors than data message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E763EBF-296C-8446-A39F-BC2F68D514FA}" type="slidenum">
              <a:rPr lang="en-US" altLang="x-none" sz="1400">
                <a:latin typeface="Times New Roman" charset="0"/>
              </a:rPr>
              <a:pPr eaLnBrk="1" hangingPunct="1"/>
              <a:t>42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38113"/>
            <a:ext cx="8277225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rdt2.1</a:t>
            </a:r>
            <a:r>
              <a:rPr lang="en-US" altLang="zh-CN" sz="3200">
                <a:ea typeface="宋体" charset="-122"/>
              </a:rPr>
              <a:t>b</a:t>
            </a:r>
            <a:r>
              <a:rPr lang="en-US" altLang="x-none" sz="3200">
                <a:ea typeface="ＭＳ Ｐゴシック" charset="-128"/>
              </a:rPr>
              <a:t>: </a:t>
            </a:r>
            <a:r>
              <a:rPr lang="en-US" altLang="zh-CN" sz="3200">
                <a:ea typeface="宋体" charset="-122"/>
              </a:rPr>
              <a:t>S</a:t>
            </a:r>
            <a:r>
              <a:rPr lang="en-US" altLang="x-none" sz="3200">
                <a:ea typeface="ＭＳ Ｐゴシック" charset="-128"/>
              </a:rPr>
              <a:t>ender, </a:t>
            </a:r>
            <a:r>
              <a:rPr lang="en-US" altLang="zh-CN" sz="3200">
                <a:ea typeface="宋体" charset="-122"/>
              </a:rPr>
              <a:t>H</a:t>
            </a:r>
            <a:r>
              <a:rPr lang="en-US" altLang="x-none" sz="3200">
                <a:ea typeface="ＭＳ Ｐゴシック" charset="-128"/>
              </a:rPr>
              <a:t>andles </a:t>
            </a:r>
            <a:r>
              <a:rPr lang="en-US" altLang="zh-CN" sz="3200">
                <a:ea typeface="宋体" charset="-122"/>
              </a:rPr>
              <a:t>G</a:t>
            </a:r>
            <a:r>
              <a:rPr lang="en-US" altLang="x-none" sz="3200">
                <a:ea typeface="ＭＳ Ｐゴシック" charset="-128"/>
              </a:rPr>
              <a:t>arbled ACK/NAKs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20835" name="Oval 3"/>
          <p:cNvSpPr>
            <a:spLocks noChangeArrowheads="1"/>
          </p:cNvSpPr>
          <p:nvPr/>
        </p:nvSpPr>
        <p:spPr bwMode="auto">
          <a:xfrm>
            <a:off x="2560638" y="2638425"/>
            <a:ext cx="901700" cy="836613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566988" y="2727325"/>
            <a:ext cx="10906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Wait for </a:t>
            </a:r>
            <a:br>
              <a:rPr lang="en-US" altLang="x-none" sz="1400"/>
            </a:br>
            <a:r>
              <a:rPr lang="en-US" altLang="x-none" sz="1400"/>
              <a:t>pkt </a:t>
            </a:r>
            <a:r>
              <a:rPr lang="en-US" altLang="zh-CN" sz="1400">
                <a:solidFill>
                  <a:srgbClr val="FF0000"/>
                </a:solidFill>
                <a:ea typeface="宋体" charset="-122"/>
              </a:rPr>
              <a:t>n</a:t>
            </a:r>
            <a:r>
              <a:rPr lang="en-US" altLang="x-none" sz="1400"/>
              <a:t> from above</a:t>
            </a:r>
            <a:endParaRPr lang="en-US" altLang="x-none" sz="1400">
              <a:latin typeface="Times New Roman" charset="0"/>
            </a:endParaRPr>
          </a:p>
        </p:txBody>
      </p:sp>
      <p:sp>
        <p:nvSpPr>
          <p:cNvPr id="120837" name="Line 8"/>
          <p:cNvSpPr>
            <a:spLocks noChangeShapeType="1"/>
          </p:cNvSpPr>
          <p:nvPr/>
        </p:nvSpPr>
        <p:spPr bwMode="auto">
          <a:xfrm>
            <a:off x="2286000" y="2593975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816225" y="1597025"/>
            <a:ext cx="3694113" cy="1854200"/>
            <a:chOff x="1968" y="797"/>
            <a:chExt cx="2327" cy="1168"/>
          </a:xfrm>
        </p:grpSpPr>
        <p:grpSp>
          <p:nvGrpSpPr>
            <p:cNvPr id="120861" name="Group 10"/>
            <p:cNvGrpSpPr>
              <a:grpSpLocks/>
            </p:cNvGrpSpPr>
            <p:nvPr/>
          </p:nvGrpSpPr>
          <p:grpSpPr bwMode="auto">
            <a:xfrm>
              <a:off x="3011" y="1420"/>
              <a:ext cx="751" cy="545"/>
              <a:chOff x="2893" y="1499"/>
              <a:chExt cx="722" cy="510"/>
            </a:xfrm>
          </p:grpSpPr>
          <p:sp>
            <p:nvSpPr>
              <p:cNvPr id="120867" name="Oval 11"/>
              <p:cNvSpPr>
                <a:spLocks noChangeArrowheads="1"/>
              </p:cNvSpPr>
              <p:nvPr/>
            </p:nvSpPr>
            <p:spPr bwMode="auto">
              <a:xfrm>
                <a:off x="2893" y="1499"/>
                <a:ext cx="568" cy="51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20868" name="Text Box 12"/>
              <p:cNvSpPr txBox="1">
                <a:spLocks noChangeArrowheads="1"/>
              </p:cNvSpPr>
              <p:nvPr/>
            </p:nvSpPr>
            <p:spPr bwMode="auto">
              <a:xfrm>
                <a:off x="2955" y="1535"/>
                <a:ext cx="6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ACK or NAK</a:t>
                </a:r>
                <a:endParaRPr lang="en-US" altLang="x-none" sz="1400">
                  <a:solidFill>
                    <a:srgbClr val="FF00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120862" name="Group 41"/>
            <p:cNvGrpSpPr>
              <a:grpSpLocks/>
            </p:cNvGrpSpPr>
            <p:nvPr/>
          </p:nvGrpSpPr>
          <p:grpSpPr bwMode="auto">
            <a:xfrm>
              <a:off x="1968" y="797"/>
              <a:ext cx="2327" cy="685"/>
              <a:chOff x="1968" y="797"/>
              <a:chExt cx="2327" cy="685"/>
            </a:xfrm>
          </p:grpSpPr>
          <p:sp>
            <p:nvSpPr>
              <p:cNvPr id="120863" name="Text Box 5"/>
              <p:cNvSpPr txBox="1">
                <a:spLocks noChangeArrowheads="1"/>
              </p:cNvSpPr>
              <p:nvPr/>
            </p:nvSpPr>
            <p:spPr bwMode="auto">
              <a:xfrm>
                <a:off x="1968" y="994"/>
                <a:ext cx="232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sndpkt = make_pkt(</a:t>
                </a:r>
                <a:r>
                  <a:rPr lang="en-US" altLang="zh-CN" sz="1600">
                    <a:solidFill>
                      <a:srgbClr val="FF0000"/>
                    </a:solidFill>
                    <a:ea typeface="宋体" charset="-122"/>
                  </a:rPr>
                  <a:t>n</a:t>
                </a:r>
                <a:r>
                  <a:rPr lang="en-US" altLang="x-none" sz="1600"/>
                  <a:t>, data, checksum)</a:t>
                </a:r>
              </a:p>
              <a:p>
                <a:pPr eaLnBrk="1" hangingPunct="1"/>
                <a:r>
                  <a:rPr lang="en-US" altLang="x-none" sz="1600"/>
                  <a:t>udt_send(sndpkt)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20864" name="Text Box 6"/>
              <p:cNvSpPr txBox="1">
                <a:spLocks noChangeArrowheads="1"/>
              </p:cNvSpPr>
              <p:nvPr/>
            </p:nvSpPr>
            <p:spPr bwMode="auto">
              <a:xfrm>
                <a:off x="1977" y="797"/>
                <a:ext cx="1330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600"/>
                  <a:t>rdt_send(data)</a:t>
                </a:r>
                <a:endParaRPr lang="en-US" altLang="x-none" sz="1600">
                  <a:latin typeface="Times New Roman" charset="0"/>
                </a:endParaRPr>
              </a:p>
            </p:txBody>
          </p:sp>
          <p:sp>
            <p:nvSpPr>
              <p:cNvPr id="120865" name="Line 7"/>
              <p:cNvSpPr>
                <a:spLocks noChangeShapeType="1"/>
              </p:cNvSpPr>
              <p:nvPr/>
            </p:nvSpPr>
            <p:spPr bwMode="auto">
              <a:xfrm>
                <a:off x="2051" y="1027"/>
                <a:ext cx="172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66" name="Freeform 13"/>
              <p:cNvSpPr>
                <a:spLocks/>
              </p:cNvSpPr>
              <p:nvPr/>
            </p:nvSpPr>
            <p:spPr bwMode="auto">
              <a:xfrm flipV="1">
                <a:off x="2158" y="1343"/>
                <a:ext cx="934" cy="139"/>
              </a:xfrm>
              <a:custGeom>
                <a:avLst/>
                <a:gdLst>
                  <a:gd name="T0" fmla="*/ 0 w 2835"/>
                  <a:gd name="T1" fmla="*/ 0 h 525"/>
                  <a:gd name="T2" fmla="*/ 0 w 2835"/>
                  <a:gd name="T3" fmla="*/ 0 h 525"/>
                  <a:gd name="T4" fmla="*/ 0 60000 65536"/>
                  <a:gd name="T5" fmla="*/ 0 60000 65536"/>
                  <a:gd name="T6" fmla="*/ 0 w 2835"/>
                  <a:gd name="T7" fmla="*/ 0 h 525"/>
                  <a:gd name="T8" fmla="*/ 2835 w 2835"/>
                  <a:gd name="T9" fmla="*/ 525 h 5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835" h="525">
                    <a:moveTo>
                      <a:pt x="0" y="0"/>
                    </a:moveTo>
                    <a:cubicBezTo>
                      <a:pt x="60" y="525"/>
                      <a:pt x="2835" y="495"/>
                      <a:pt x="2835" y="0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5281613" y="2252663"/>
            <a:ext cx="2849562" cy="1157287"/>
            <a:chOff x="3521" y="1210"/>
            <a:chExt cx="1795" cy="729"/>
          </a:xfrm>
        </p:grpSpPr>
        <p:sp>
          <p:nvSpPr>
            <p:cNvPr id="120857" name="Freeform 14"/>
            <p:cNvSpPr>
              <a:spLocks/>
            </p:cNvSpPr>
            <p:nvPr/>
          </p:nvSpPr>
          <p:spPr bwMode="auto">
            <a:xfrm rot="-1357180">
              <a:off x="3521" y="1333"/>
              <a:ext cx="294" cy="432"/>
            </a:xfrm>
            <a:custGeom>
              <a:avLst/>
              <a:gdLst>
                <a:gd name="T0" fmla="*/ 0 w 735"/>
                <a:gd name="T1" fmla="*/ 0 h 1080"/>
                <a:gd name="T2" fmla="*/ 0 w 735"/>
                <a:gd name="T3" fmla="*/ 0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8" name="Text Box 15"/>
            <p:cNvSpPr txBox="1">
              <a:spLocks noChangeArrowheads="1"/>
            </p:cNvSpPr>
            <p:nvPr/>
          </p:nvSpPr>
          <p:spPr bwMode="auto">
            <a:xfrm>
              <a:off x="3725" y="1687"/>
              <a:ext cx="142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20859" name="Text Box 16"/>
            <p:cNvSpPr txBox="1">
              <a:spLocks noChangeArrowheads="1"/>
            </p:cNvSpPr>
            <p:nvPr/>
          </p:nvSpPr>
          <p:spPr bwMode="auto">
            <a:xfrm>
              <a:off x="3701" y="1210"/>
              <a:ext cx="161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 </a:t>
              </a:r>
            </a:p>
            <a:p>
              <a:pPr eaLnBrk="1" hangingPunct="1"/>
              <a:r>
                <a:rPr lang="en-US" altLang="x-none" sz="1600"/>
                <a:t>( corrupt(rcvpkt) ||</a:t>
              </a:r>
            </a:p>
            <a:p>
              <a:pPr eaLnBrk="1" hangingPunct="1"/>
              <a:r>
                <a:rPr lang="en-US" altLang="x-none" sz="1600"/>
                <a:t>isNAK(rcvpkt) 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20860" name="Line 17"/>
            <p:cNvSpPr>
              <a:spLocks noChangeShapeType="1"/>
            </p:cNvSpPr>
            <p:nvPr/>
          </p:nvSpPr>
          <p:spPr bwMode="auto">
            <a:xfrm>
              <a:off x="3808" y="1712"/>
              <a:ext cx="90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420938" y="4478338"/>
            <a:ext cx="4776787" cy="1617662"/>
            <a:chOff x="1719" y="2612"/>
            <a:chExt cx="3009" cy="1019"/>
          </a:xfrm>
        </p:grpSpPr>
        <p:sp>
          <p:nvSpPr>
            <p:cNvPr id="120850" name="Freeform 19"/>
            <p:cNvSpPr>
              <a:spLocks/>
            </p:cNvSpPr>
            <p:nvPr/>
          </p:nvSpPr>
          <p:spPr bwMode="auto">
            <a:xfrm>
              <a:off x="2268" y="3011"/>
              <a:ext cx="1012" cy="156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1" name="Text Box 21"/>
            <p:cNvSpPr txBox="1">
              <a:spLocks noChangeArrowheads="1"/>
            </p:cNvSpPr>
            <p:nvPr/>
          </p:nvSpPr>
          <p:spPr bwMode="auto">
            <a:xfrm>
              <a:off x="2120" y="3379"/>
              <a:ext cx="26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sndpkt = make_pkt(</a:t>
              </a:r>
              <a:r>
                <a:rPr lang="en-US" altLang="zh-CN" sz="1600">
                  <a:solidFill>
                    <a:srgbClr val="FF0000"/>
                  </a:solidFill>
                  <a:ea typeface="宋体" charset="-122"/>
                </a:rPr>
                <a:t>n+</a:t>
              </a:r>
              <a:r>
                <a:rPr lang="en-US" altLang="x-none" sz="1600">
                  <a:solidFill>
                    <a:srgbClr val="FF0000"/>
                  </a:solidFill>
                </a:rPr>
                <a:t>1</a:t>
              </a:r>
              <a:r>
                <a:rPr lang="en-US" altLang="x-none" sz="1600"/>
                <a:t>, data, checksum)</a:t>
              </a:r>
            </a:p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20852" name="Text Box 22"/>
            <p:cNvSpPr txBox="1">
              <a:spLocks noChangeArrowheads="1"/>
            </p:cNvSpPr>
            <p:nvPr/>
          </p:nvSpPr>
          <p:spPr bwMode="auto">
            <a:xfrm>
              <a:off x="2164" y="3166"/>
              <a:ext cx="150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rdt_send(data)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20853" name="Line 23"/>
            <p:cNvSpPr>
              <a:spLocks noChangeShapeType="1"/>
            </p:cNvSpPr>
            <p:nvPr/>
          </p:nvSpPr>
          <p:spPr bwMode="auto">
            <a:xfrm>
              <a:off x="2194" y="3388"/>
              <a:ext cx="18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854" name="Group 34"/>
            <p:cNvGrpSpPr>
              <a:grpSpLocks/>
            </p:cNvGrpSpPr>
            <p:nvPr/>
          </p:nvGrpSpPr>
          <p:grpSpPr bwMode="auto">
            <a:xfrm>
              <a:off x="1719" y="2612"/>
              <a:ext cx="718" cy="519"/>
              <a:chOff x="4957" y="3266"/>
              <a:chExt cx="718" cy="519"/>
            </a:xfrm>
          </p:grpSpPr>
          <p:sp>
            <p:nvSpPr>
              <p:cNvPr id="120855" name="Oval 35"/>
              <p:cNvSpPr>
                <a:spLocks noChangeArrowheads="1"/>
              </p:cNvSpPr>
              <p:nvPr/>
            </p:nvSpPr>
            <p:spPr bwMode="auto">
              <a:xfrm>
                <a:off x="4957" y="3266"/>
                <a:ext cx="567" cy="51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20856" name="Text Box 36"/>
              <p:cNvSpPr txBox="1">
                <a:spLocks noChangeArrowheads="1"/>
              </p:cNvSpPr>
              <p:nvPr/>
            </p:nvSpPr>
            <p:spPr bwMode="auto">
              <a:xfrm>
                <a:off x="5016" y="3319"/>
                <a:ext cx="6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ACK or NAK</a:t>
                </a:r>
                <a:endParaRPr lang="en-US" altLang="x-none" sz="1400">
                  <a:solidFill>
                    <a:srgbClr val="FF0000"/>
                  </a:solidFill>
                  <a:latin typeface="Times New Roman" charset="0"/>
                </a:endParaRPr>
              </a:p>
            </p:txBody>
          </p:sp>
        </p:grp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4681538" y="3282950"/>
            <a:ext cx="3698875" cy="2073275"/>
            <a:chOff x="3143" y="1859"/>
            <a:chExt cx="2330" cy="1306"/>
          </a:xfrm>
        </p:grpSpPr>
        <p:sp>
          <p:nvSpPr>
            <p:cNvPr id="120843" name="Freeform 20"/>
            <p:cNvSpPr>
              <a:spLocks/>
            </p:cNvSpPr>
            <p:nvPr/>
          </p:nvSpPr>
          <p:spPr bwMode="auto">
            <a:xfrm rot="5400000" flipH="1" flipV="1">
              <a:off x="3168" y="2203"/>
              <a:ext cx="802" cy="113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44" name="Text Box 24"/>
            <p:cNvSpPr txBox="1">
              <a:spLocks noChangeArrowheads="1"/>
            </p:cNvSpPr>
            <p:nvPr/>
          </p:nvSpPr>
          <p:spPr bwMode="auto">
            <a:xfrm>
              <a:off x="3586" y="1999"/>
              <a:ext cx="1887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  </a:t>
              </a:r>
            </a:p>
            <a:p>
              <a:pPr eaLnBrk="1" hangingPunct="1"/>
              <a:r>
                <a:rPr lang="en-US" altLang="x-none" sz="1600"/>
                <a:t>&amp;&amp; notcorrupt(rcvpkt) </a:t>
              </a:r>
            </a:p>
            <a:p>
              <a:pPr eaLnBrk="1" hangingPunct="1"/>
              <a:r>
                <a:rPr lang="en-US" altLang="x-none" sz="1600"/>
                <a:t>&amp;&amp; isACK(rcvpkt) </a:t>
              </a:r>
            </a:p>
          </p:txBody>
        </p:sp>
        <p:sp>
          <p:nvSpPr>
            <p:cNvPr id="120845" name="Line 25"/>
            <p:cNvSpPr>
              <a:spLocks noChangeShapeType="1"/>
            </p:cNvSpPr>
            <p:nvPr/>
          </p:nvSpPr>
          <p:spPr bwMode="auto">
            <a:xfrm>
              <a:off x="3667" y="251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846" name="Group 31"/>
            <p:cNvGrpSpPr>
              <a:grpSpLocks/>
            </p:cNvGrpSpPr>
            <p:nvPr/>
          </p:nvGrpSpPr>
          <p:grpSpPr bwMode="auto">
            <a:xfrm>
              <a:off x="3143" y="2646"/>
              <a:ext cx="731" cy="519"/>
              <a:chOff x="4242" y="2812"/>
              <a:chExt cx="731" cy="519"/>
            </a:xfrm>
          </p:grpSpPr>
          <p:sp>
            <p:nvSpPr>
              <p:cNvPr id="120848" name="Oval 32"/>
              <p:cNvSpPr>
                <a:spLocks noChangeArrowheads="1"/>
              </p:cNvSpPr>
              <p:nvPr/>
            </p:nvSpPr>
            <p:spPr bwMode="auto">
              <a:xfrm>
                <a:off x="4242" y="2812"/>
                <a:ext cx="567" cy="51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20849" name="Text Box 33"/>
              <p:cNvSpPr txBox="1">
                <a:spLocks noChangeArrowheads="1"/>
              </p:cNvSpPr>
              <p:nvPr/>
            </p:nvSpPr>
            <p:spPr bwMode="auto">
              <a:xfrm>
                <a:off x="4269" y="2870"/>
                <a:ext cx="7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200"/>
                  <a:t>Wait for</a:t>
                </a:r>
              </a:p>
              <a:p>
                <a:pPr eaLnBrk="1" hangingPunct="1"/>
                <a:r>
                  <a:rPr lang="en-US" altLang="x-none" sz="1200"/>
                  <a:t> pkt </a:t>
                </a:r>
                <a:r>
                  <a:rPr lang="en-US" altLang="zh-CN" sz="1200">
                    <a:solidFill>
                      <a:srgbClr val="FF0000"/>
                    </a:solidFill>
                    <a:ea typeface="宋体" charset="-122"/>
                  </a:rPr>
                  <a:t>n+</a:t>
                </a:r>
                <a:r>
                  <a:rPr lang="en-US" altLang="zh-CN" sz="1200">
                    <a:solidFill>
                      <a:srgbClr val="FF0000"/>
                    </a:solidFill>
                  </a:rPr>
                  <a:t>1 </a:t>
                </a:r>
                <a:br>
                  <a:rPr lang="en-US" altLang="zh-CN" sz="1200">
                    <a:solidFill>
                      <a:srgbClr val="FF0000"/>
                    </a:solidFill>
                  </a:rPr>
                </a:br>
                <a:r>
                  <a:rPr lang="en-US" altLang="x-none" sz="1200"/>
                  <a:t>from above</a:t>
                </a:r>
                <a:endParaRPr lang="en-US" altLang="x-none" sz="1200">
                  <a:latin typeface="Times New Roman" charset="0"/>
                </a:endParaRPr>
              </a:p>
            </p:txBody>
          </p:sp>
        </p:grpSp>
        <p:sp>
          <p:nvSpPr>
            <p:cNvPr id="120847" name="Text Box 37"/>
            <p:cNvSpPr txBox="1">
              <a:spLocks noChangeArrowheads="1"/>
            </p:cNvSpPr>
            <p:nvPr/>
          </p:nvSpPr>
          <p:spPr bwMode="auto">
            <a:xfrm>
              <a:off x="3908" y="2516"/>
              <a:ext cx="20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Symbol" charset="2"/>
                </a:rPr>
                <a:t>L</a:t>
              </a:r>
            </a:p>
          </p:txBody>
        </p:sp>
      </p:grpSp>
      <p:sp>
        <p:nvSpPr>
          <p:cNvPr id="178230" name="Line 54"/>
          <p:cNvSpPr>
            <a:spLocks noChangeShapeType="1"/>
          </p:cNvSpPr>
          <p:nvPr/>
        </p:nvSpPr>
        <p:spPr bwMode="auto">
          <a:xfrm flipH="1" flipV="1">
            <a:off x="2397125" y="4092575"/>
            <a:ext cx="128588" cy="4635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3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15DED06-8CF9-7040-981E-4EA8419103F8}" type="slidenum">
              <a:rPr lang="en-US" altLang="x-none" sz="1400">
                <a:latin typeface="Times New Roman" charset="0"/>
              </a:rPr>
              <a:pPr eaLnBrk="1" hangingPunct="1"/>
              <a:t>43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57163"/>
            <a:ext cx="832485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rdt2.1</a:t>
            </a:r>
            <a:r>
              <a:rPr lang="en-US" altLang="zh-CN" sz="3200">
                <a:ea typeface="宋体" charset="-122"/>
              </a:rPr>
              <a:t>b</a:t>
            </a:r>
            <a:r>
              <a:rPr lang="en-US" altLang="x-none" sz="3200">
                <a:ea typeface="ＭＳ Ｐゴシック" charset="-128"/>
              </a:rPr>
              <a:t>: </a:t>
            </a:r>
            <a:r>
              <a:rPr lang="en-US" altLang="zh-CN" sz="3200">
                <a:ea typeface="宋体" charset="-122"/>
              </a:rPr>
              <a:t>R</a:t>
            </a:r>
            <a:r>
              <a:rPr lang="en-US" altLang="x-none" sz="3200">
                <a:ea typeface="ＭＳ Ｐゴシック" charset="-128"/>
              </a:rPr>
              <a:t>eceiver, </a:t>
            </a:r>
            <a:r>
              <a:rPr lang="en-US" altLang="zh-CN" sz="3200">
                <a:ea typeface="宋体" charset="-122"/>
              </a:rPr>
              <a:t>H</a:t>
            </a:r>
            <a:r>
              <a:rPr lang="en-US" altLang="x-none" sz="3200">
                <a:ea typeface="ＭＳ Ｐゴシック" charset="-128"/>
              </a:rPr>
              <a:t>andles </a:t>
            </a:r>
            <a:r>
              <a:rPr lang="en-US" altLang="zh-CN" sz="3200">
                <a:ea typeface="宋体" charset="-122"/>
              </a:rPr>
              <a:t>G</a:t>
            </a:r>
            <a:r>
              <a:rPr lang="en-US" altLang="x-none" sz="3200">
                <a:ea typeface="ＭＳ Ｐゴシック" charset="-128"/>
              </a:rPr>
              <a:t>arbled </a:t>
            </a:r>
            <a:r>
              <a:rPr lang="en-US" altLang="x-none" sz="2800">
                <a:ea typeface="ＭＳ Ｐゴシック" charset="-128"/>
              </a:rPr>
              <a:t>ACK/NAKs</a:t>
            </a:r>
            <a:endParaRPr lang="en-US" altLang="x-none" sz="3200">
              <a:ea typeface="ＭＳ Ｐゴシック" charset="-128"/>
            </a:endParaRPr>
          </a:p>
        </p:txBody>
      </p:sp>
      <p:grpSp>
        <p:nvGrpSpPr>
          <p:cNvPr id="122883" name="Group 3"/>
          <p:cNvGrpSpPr>
            <a:grpSpLocks/>
          </p:cNvGrpSpPr>
          <p:nvPr/>
        </p:nvGrpSpPr>
        <p:grpSpPr bwMode="auto">
          <a:xfrm>
            <a:off x="3038475" y="3590925"/>
            <a:ext cx="817563" cy="795338"/>
            <a:chOff x="963" y="1131"/>
            <a:chExt cx="515" cy="501"/>
          </a:xfrm>
        </p:grpSpPr>
        <p:sp>
          <p:nvSpPr>
            <p:cNvPr id="122904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22905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Wait for </a:t>
              </a:r>
            </a:p>
            <a:p>
              <a:pPr eaLnBrk="1" hangingPunct="1"/>
              <a:r>
                <a:rPr lang="en-US" altLang="zh-CN" sz="1400">
                  <a:ea typeface="宋体" charset="-122"/>
                </a:rPr>
                <a:t>n</a:t>
              </a:r>
              <a:r>
                <a:rPr lang="en-US" altLang="x-none" sz="1400"/>
                <a:t> from below</a:t>
              </a:r>
              <a:endParaRPr lang="en-US" altLang="x-none" sz="1400">
                <a:latin typeface="Times New Roman" charset="0"/>
              </a:endParaRPr>
            </a:p>
          </p:txBody>
        </p:sp>
      </p:grpSp>
      <p:sp>
        <p:nvSpPr>
          <p:cNvPr id="122884" name="Line 6"/>
          <p:cNvSpPr>
            <a:spLocks noChangeShapeType="1"/>
          </p:cNvSpPr>
          <p:nvPr/>
        </p:nvSpPr>
        <p:spPr bwMode="auto">
          <a:xfrm>
            <a:off x="2874963" y="2520950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3124200" y="1522413"/>
            <a:ext cx="3981450" cy="2900362"/>
            <a:chOff x="1968" y="809"/>
            <a:chExt cx="2508" cy="1827"/>
          </a:xfrm>
        </p:grpSpPr>
        <p:sp>
          <p:nvSpPr>
            <p:cNvPr id="122897" name="Freeform 7"/>
            <p:cNvSpPr>
              <a:spLocks/>
            </p:cNvSpPr>
            <p:nvPr/>
          </p:nvSpPr>
          <p:spPr bwMode="auto">
            <a:xfrm flipV="1">
              <a:off x="2240" y="1638"/>
              <a:ext cx="1002" cy="495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898" name="Group 15"/>
            <p:cNvGrpSpPr>
              <a:grpSpLocks/>
            </p:cNvGrpSpPr>
            <p:nvPr/>
          </p:nvGrpSpPr>
          <p:grpSpPr bwMode="auto">
            <a:xfrm>
              <a:off x="2984" y="2134"/>
              <a:ext cx="520" cy="502"/>
              <a:chOff x="4398" y="3133"/>
              <a:chExt cx="520" cy="502"/>
            </a:xfrm>
          </p:grpSpPr>
          <p:sp>
            <p:nvSpPr>
              <p:cNvPr id="122902" name="Oval 16"/>
              <p:cNvSpPr>
                <a:spLocks noChangeArrowheads="1"/>
              </p:cNvSpPr>
              <p:nvPr/>
            </p:nvSpPr>
            <p:spPr bwMode="auto">
              <a:xfrm>
                <a:off x="4398" y="3133"/>
                <a:ext cx="507" cy="50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22903" name="Text Box 17"/>
              <p:cNvSpPr txBox="1">
                <a:spLocks noChangeArrowheads="1"/>
              </p:cNvSpPr>
              <p:nvPr/>
            </p:nvSpPr>
            <p:spPr bwMode="auto">
              <a:xfrm>
                <a:off x="4414" y="3163"/>
                <a:ext cx="5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200"/>
                  <a:t>Wait for </a:t>
                </a:r>
              </a:p>
              <a:p>
                <a:pPr eaLnBrk="1" hangingPunct="1"/>
                <a:r>
                  <a:rPr lang="en-US" altLang="zh-CN" sz="1200">
                    <a:ea typeface="宋体" charset="-122"/>
                  </a:rPr>
                  <a:t>n+</a:t>
                </a:r>
                <a:r>
                  <a:rPr lang="en-US" altLang="x-none" sz="1200"/>
                  <a:t>1 from below</a:t>
                </a:r>
                <a:endParaRPr lang="en-US" altLang="x-none" sz="1200">
                  <a:latin typeface="Times New Roman" charset="0"/>
                </a:endParaRPr>
              </a:p>
            </p:txBody>
          </p:sp>
        </p:grpSp>
        <p:sp>
          <p:nvSpPr>
            <p:cNvPr id="122899" name="Text Box 19"/>
            <p:cNvSpPr txBox="1">
              <a:spLocks noChangeArrowheads="1"/>
            </p:cNvSpPr>
            <p:nvPr/>
          </p:nvSpPr>
          <p:spPr bwMode="auto">
            <a:xfrm>
              <a:off x="1968" y="809"/>
              <a:ext cx="2508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notcorrupt(rcvpkt) </a:t>
              </a:r>
            </a:p>
            <a:p>
              <a:pPr eaLnBrk="1" hangingPunct="1"/>
              <a:r>
                <a:rPr lang="en-US" altLang="x-none" sz="1400"/>
                <a:t>  &amp;&amp; has_seq(</a:t>
              </a:r>
              <a:r>
                <a:rPr lang="en-US" altLang="zh-CN" sz="1400">
                  <a:solidFill>
                    <a:srgbClr val="FF0000"/>
                  </a:solidFill>
                  <a:ea typeface="宋体" charset="-122"/>
                </a:rPr>
                <a:t>n</a:t>
              </a:r>
              <a:r>
                <a:rPr lang="en-US" altLang="zh-CN" sz="1400">
                  <a:ea typeface="宋体" charset="-122"/>
                </a:rPr>
                <a:t>, </a:t>
              </a:r>
              <a:r>
                <a:rPr lang="en-US" altLang="x-none" sz="1400"/>
                <a:t>rcvpkt) 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22900" name="Line 20"/>
            <p:cNvSpPr>
              <a:spLocks noChangeShapeType="1"/>
            </p:cNvSpPr>
            <p:nvPr/>
          </p:nvSpPr>
          <p:spPr bwMode="auto">
            <a:xfrm>
              <a:off x="2037" y="1168"/>
              <a:ext cx="120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01" name="Text Box 21"/>
            <p:cNvSpPr txBox="1">
              <a:spLocks noChangeArrowheads="1"/>
            </p:cNvSpPr>
            <p:nvPr/>
          </p:nvSpPr>
          <p:spPr bwMode="auto">
            <a:xfrm>
              <a:off x="1976" y="1141"/>
              <a:ext cx="218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extract(rcvpkt,data)</a:t>
              </a:r>
            </a:p>
            <a:p>
              <a:pPr eaLnBrk="1" hangingPunct="1"/>
              <a:r>
                <a:rPr lang="en-US" altLang="x-none" sz="1400"/>
                <a:t>deliver_data(data)</a:t>
              </a:r>
            </a:p>
            <a:p>
              <a:pPr eaLnBrk="1" hangingPunct="1"/>
              <a:r>
                <a:rPr lang="en-US" altLang="x-none" sz="1400"/>
                <a:t>sndpkt = make_pkt(ACK,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93675" y="3889375"/>
            <a:ext cx="2624138" cy="708025"/>
            <a:chOff x="193675" y="3889378"/>
            <a:chExt cx="2624138" cy="708025"/>
          </a:xfrm>
        </p:grpSpPr>
        <p:sp>
          <p:nvSpPr>
            <p:cNvPr id="122895" name="Text Box 26"/>
            <p:cNvSpPr txBox="1">
              <a:spLocks noChangeArrowheads="1"/>
            </p:cNvSpPr>
            <p:nvPr/>
          </p:nvSpPr>
          <p:spPr bwMode="auto">
            <a:xfrm>
              <a:off x="193675" y="3889378"/>
              <a:ext cx="262413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</a:t>
              </a:r>
            </a:p>
            <a:p>
              <a:pPr eaLnBrk="1" hangingPunct="1"/>
              <a:r>
                <a:rPr lang="en-US" altLang="x-none" sz="1400"/>
                <a:t>   not corrupt(rcvpkt) &amp;&amp;</a:t>
              </a:r>
            </a:p>
            <a:p>
              <a:pPr eaLnBrk="1" hangingPunct="1"/>
              <a:r>
                <a:rPr lang="en-US" altLang="x-none" sz="1400"/>
                <a:t>   </a:t>
              </a:r>
              <a:r>
                <a:rPr lang="en-US" altLang="x-none" sz="1600" b="1">
                  <a:solidFill>
                    <a:srgbClr val="FF0000"/>
                  </a:solidFill>
                </a:rPr>
                <a:t>!</a:t>
              </a:r>
              <a:r>
                <a:rPr lang="en-US" altLang="x-none" sz="1400"/>
                <a:t> has_seq(</a:t>
              </a:r>
              <a:r>
                <a:rPr lang="en-US" altLang="zh-CN" sz="1400">
                  <a:ea typeface="宋体" charset="-122"/>
                </a:rPr>
                <a:t>n,</a:t>
              </a:r>
              <a:r>
                <a:rPr lang="en-US" altLang="x-none" sz="1400"/>
                <a:t>rcvpkt)</a:t>
              </a:r>
            </a:p>
            <a:p>
              <a:pPr eaLnBrk="1" hangingPunct="1"/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22896" name="Line 27"/>
            <p:cNvSpPr>
              <a:spLocks noChangeShapeType="1"/>
            </p:cNvSpPr>
            <p:nvPr/>
          </p:nvSpPr>
          <p:spPr bwMode="auto">
            <a:xfrm>
              <a:off x="277813" y="4597403"/>
              <a:ext cx="19383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76" name="Freeform 32"/>
          <p:cNvSpPr>
            <a:spLocks/>
          </p:cNvSpPr>
          <p:nvPr/>
        </p:nvSpPr>
        <p:spPr bwMode="auto">
          <a:xfrm rot="20579453" flipH="1">
            <a:off x="2235200" y="3878263"/>
            <a:ext cx="839788" cy="863600"/>
          </a:xfrm>
          <a:custGeom>
            <a:avLst/>
            <a:gdLst>
              <a:gd name="T0" fmla="*/ 12884437 w 619"/>
              <a:gd name="T1" fmla="*/ 0 h 1815"/>
              <a:gd name="T2" fmla="*/ 0 w 619"/>
              <a:gd name="T3" fmla="*/ 0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141288" y="2836863"/>
            <a:ext cx="3087687" cy="1257300"/>
            <a:chOff x="89" y="1637"/>
            <a:chExt cx="1945" cy="792"/>
          </a:xfrm>
        </p:grpSpPr>
        <p:sp>
          <p:nvSpPr>
            <p:cNvPr id="122890" name="Text Box 31"/>
            <p:cNvSpPr txBox="1">
              <a:spLocks noChangeArrowheads="1"/>
            </p:cNvSpPr>
            <p:nvPr/>
          </p:nvSpPr>
          <p:spPr bwMode="auto">
            <a:xfrm>
              <a:off x="127" y="1852"/>
              <a:ext cx="190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sndpkt = make_pkt(NAK,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grpSp>
          <p:nvGrpSpPr>
            <p:cNvPr id="122891" name="Group 36"/>
            <p:cNvGrpSpPr>
              <a:grpSpLocks/>
            </p:cNvGrpSpPr>
            <p:nvPr/>
          </p:nvGrpSpPr>
          <p:grpSpPr bwMode="auto">
            <a:xfrm>
              <a:off x="89" y="1637"/>
              <a:ext cx="1840" cy="792"/>
              <a:chOff x="89" y="1637"/>
              <a:chExt cx="1840" cy="792"/>
            </a:xfrm>
          </p:grpSpPr>
          <p:sp>
            <p:nvSpPr>
              <p:cNvPr id="122892" name="Text Box 28"/>
              <p:cNvSpPr txBox="1">
                <a:spLocks noChangeArrowheads="1"/>
              </p:cNvSpPr>
              <p:nvPr/>
            </p:nvSpPr>
            <p:spPr bwMode="auto">
              <a:xfrm>
                <a:off x="89" y="1637"/>
                <a:ext cx="180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rdt_rcv(rcvpkt) &amp;&amp; corrupt(rcvpkt)</a:t>
                </a:r>
                <a:endParaRPr lang="en-US" altLang="x-none" sz="1400">
                  <a:latin typeface="Times New Roman" charset="0"/>
                </a:endParaRPr>
              </a:p>
            </p:txBody>
          </p:sp>
          <p:sp>
            <p:nvSpPr>
              <p:cNvPr id="122893" name="Line 29"/>
              <p:cNvSpPr>
                <a:spLocks noChangeShapeType="1"/>
              </p:cNvSpPr>
              <p:nvPr/>
            </p:nvSpPr>
            <p:spPr bwMode="auto">
              <a:xfrm>
                <a:off x="176" y="1873"/>
                <a:ext cx="122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94" name="Freeform 33"/>
              <p:cNvSpPr>
                <a:spLocks/>
              </p:cNvSpPr>
              <p:nvPr/>
            </p:nvSpPr>
            <p:spPr bwMode="auto">
              <a:xfrm rot="1361013" flipH="1">
                <a:off x="1400" y="1885"/>
                <a:ext cx="529" cy="544"/>
              </a:xfrm>
              <a:custGeom>
                <a:avLst/>
                <a:gdLst>
                  <a:gd name="T0" fmla="*/ 5 w 619"/>
                  <a:gd name="T1" fmla="*/ 0 h 1815"/>
                  <a:gd name="T2" fmla="*/ 0 w 619"/>
                  <a:gd name="T3" fmla="*/ 0 h 1815"/>
                  <a:gd name="T4" fmla="*/ 0 60000 65536"/>
                  <a:gd name="T5" fmla="*/ 0 60000 65536"/>
                  <a:gd name="T6" fmla="*/ 0 w 619"/>
                  <a:gd name="T7" fmla="*/ 0 h 1815"/>
                  <a:gd name="T8" fmla="*/ 619 w 619"/>
                  <a:gd name="T9" fmla="*/ 1815 h 18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228600" y="4572000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sndpkt = make_pkt(ACK, chksum)</a:t>
            </a:r>
          </a:p>
          <a:p>
            <a:pPr eaLnBrk="1" hangingPunct="1"/>
            <a:r>
              <a:rPr lang="en-US" altLang="x-none" sz="1400"/>
              <a:t>udt_send(sndpkt)</a:t>
            </a:r>
            <a:endParaRPr lang="en-US" altLang="x-none" sz="1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6" grpId="0" animBg="1"/>
      <p:bldP spid="2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B67E9A0-C8A6-6B47-8C0B-1DC2F3582AE6}" type="slidenum">
              <a:rPr lang="en-US" altLang="x-none" sz="1400">
                <a:latin typeface="Times New Roman" charset="0"/>
              </a:rPr>
              <a:pPr eaLnBrk="1" hangingPunct="1"/>
              <a:t>44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rdt2.1</a:t>
            </a:r>
            <a:r>
              <a:rPr lang="en-US" altLang="zh-CN">
                <a:ea typeface="宋体" charset="-122"/>
              </a:rPr>
              <a:t>b</a:t>
            </a:r>
            <a:r>
              <a:rPr lang="en-US" altLang="x-none">
                <a:ea typeface="ＭＳ Ｐゴシック" charset="-128"/>
              </a:rPr>
              <a:t>: </a:t>
            </a:r>
            <a:r>
              <a:rPr lang="en-US" altLang="zh-CN">
                <a:ea typeface="宋体" charset="-122"/>
              </a:rPr>
              <a:t>Summary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950200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Sender: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 err="1">
                <a:ea typeface="ＭＳ Ｐゴシック" charset="-128"/>
              </a:rPr>
              <a:t>seq</a:t>
            </a:r>
            <a:r>
              <a:rPr lang="en-US" altLang="x-none" sz="2400" dirty="0">
                <a:ea typeface="ＭＳ Ｐゴシック" charset="-128"/>
              </a:rPr>
              <a:t> # added to </a:t>
            </a:r>
            <a:r>
              <a:rPr lang="en-US" altLang="x-none" sz="2400" dirty="0" err="1">
                <a:ea typeface="ＭＳ Ｐゴシック" charset="-128"/>
              </a:rPr>
              <a:t>pkt</a:t>
            </a:r>
            <a:endParaRPr lang="en-US" altLang="zh-CN" sz="2400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must check if received ACK/NAK corrupted 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Receiver: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must check if received packet is duplicate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sz="2000" dirty="0">
                <a:ea typeface="宋体" charset="-122"/>
              </a:rPr>
              <a:t>by checking if the packet has the</a:t>
            </a:r>
            <a:r>
              <a:rPr lang="en-US" altLang="x-none" sz="2000" dirty="0">
                <a:ea typeface="ＭＳ Ｐゴシック" charset="-128"/>
              </a:rPr>
              <a:t> expected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</a:t>
            </a:r>
            <a:endParaRPr lang="en-US" altLang="zh-CN" sz="20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600" u="sng" dirty="0">
                <a:solidFill>
                  <a:schemeClr val="accent2"/>
                </a:solidFill>
                <a:latin typeface="Comic Sans MS" charset="0"/>
              </a:rPr>
              <a:t>rdt</a:t>
            </a:r>
            <a:r>
              <a:rPr lang="en-US" altLang="zh-CN" sz="36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2</a:t>
            </a:r>
            <a:r>
              <a:rPr lang="en-US" altLang="x-none" sz="3600" u="sng" dirty="0">
                <a:solidFill>
                  <a:schemeClr val="accent2"/>
                </a:solidFill>
                <a:latin typeface="Comic Sans MS" charset="0"/>
              </a:rPr>
              <a:t>.</a:t>
            </a:r>
            <a:r>
              <a:rPr lang="en-US" altLang="zh-CN" sz="36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1b Analysis: Execution Traces?</a:t>
            </a:r>
            <a:endParaRPr lang="en-US" altLang="x-none" sz="3600" u="sng" dirty="0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126978" name="Line 3"/>
          <p:cNvSpPr>
            <a:spLocks noChangeShapeType="1"/>
          </p:cNvSpPr>
          <p:nvPr/>
        </p:nvSpPr>
        <p:spPr bwMode="auto">
          <a:xfrm>
            <a:off x="2103438" y="2900363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979" name="Group 4"/>
          <p:cNvGrpSpPr>
            <a:grpSpLocks/>
          </p:cNvGrpSpPr>
          <p:nvPr/>
        </p:nvGrpSpPr>
        <p:grpSpPr bwMode="auto">
          <a:xfrm>
            <a:off x="1824038" y="1311275"/>
            <a:ext cx="1250950" cy="385763"/>
            <a:chOff x="1489" y="826"/>
            <a:chExt cx="788" cy="243"/>
          </a:xfrm>
        </p:grpSpPr>
        <p:graphicFrame>
          <p:nvGraphicFramePr>
            <p:cNvPr id="127006" name="Object 5"/>
            <p:cNvGraphicFramePr>
              <a:graphicFrameLocks noChangeAspect="1"/>
            </p:cNvGraphicFramePr>
            <p:nvPr/>
          </p:nvGraphicFramePr>
          <p:xfrm>
            <a:off x="1489" y="826"/>
            <a:ext cx="30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99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826"/>
                          <a:ext cx="30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007" name="Text Box 6"/>
            <p:cNvSpPr txBox="1">
              <a:spLocks noChangeArrowheads="1"/>
            </p:cNvSpPr>
            <p:nvPr/>
          </p:nvSpPr>
          <p:spPr bwMode="auto">
            <a:xfrm>
              <a:off x="1755" y="826"/>
              <a:ext cx="5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Comic Sans MS" charset="0"/>
                </a:rPr>
                <a:t>sender</a:t>
              </a:r>
              <a:endParaRPr lang="en-US" altLang="x-none" sz="1000">
                <a:latin typeface="Times New Roman" charset="0"/>
              </a:endParaRPr>
            </a:p>
          </p:txBody>
        </p:sp>
      </p:grpSp>
      <p:sp>
        <p:nvSpPr>
          <p:cNvPr id="126980" name="Text Box 7"/>
          <p:cNvSpPr txBox="1">
            <a:spLocks noChangeArrowheads="1"/>
          </p:cNvSpPr>
          <p:nvPr/>
        </p:nvSpPr>
        <p:spPr bwMode="auto">
          <a:xfrm rot="635142">
            <a:off x="3679825" y="4376738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graphicFrame>
        <p:nvGraphicFramePr>
          <p:cNvPr id="126981" name="Object 8"/>
          <p:cNvGraphicFramePr>
            <a:graphicFrameLocks noChangeAspect="1"/>
          </p:cNvGraphicFramePr>
          <p:nvPr/>
        </p:nvGraphicFramePr>
        <p:xfrm>
          <a:off x="5983288" y="1304925"/>
          <a:ext cx="485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00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1304925"/>
                        <a:ext cx="4857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2" name="Text Box 9"/>
          <p:cNvSpPr txBox="1">
            <a:spLocks noChangeArrowheads="1"/>
          </p:cNvSpPr>
          <p:nvPr/>
        </p:nvSpPr>
        <p:spPr bwMode="auto">
          <a:xfrm>
            <a:off x="5124450" y="1330325"/>
            <a:ext cx="974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Comic Sans MS" charset="0"/>
              </a:rPr>
              <a:t>receiver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6983" name="Line 10"/>
          <p:cNvSpPr>
            <a:spLocks noChangeShapeType="1"/>
          </p:cNvSpPr>
          <p:nvPr/>
        </p:nvSpPr>
        <p:spPr bwMode="auto">
          <a:xfrm>
            <a:off x="6161088" y="1782763"/>
            <a:ext cx="17462" cy="1768475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4" name="Line 11"/>
          <p:cNvSpPr>
            <a:spLocks noChangeShapeType="1"/>
          </p:cNvSpPr>
          <p:nvPr/>
        </p:nvSpPr>
        <p:spPr bwMode="auto">
          <a:xfrm flipH="1">
            <a:off x="2071688" y="3609975"/>
            <a:ext cx="4030662" cy="7366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5" name="Line 13"/>
          <p:cNvSpPr>
            <a:spLocks noChangeShapeType="1"/>
          </p:cNvSpPr>
          <p:nvPr/>
        </p:nvSpPr>
        <p:spPr bwMode="auto">
          <a:xfrm>
            <a:off x="2124075" y="1893888"/>
            <a:ext cx="4019550" cy="411162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6" name="Text Box 18"/>
          <p:cNvSpPr txBox="1">
            <a:spLocks noChangeArrowheads="1"/>
          </p:cNvSpPr>
          <p:nvPr/>
        </p:nvSpPr>
        <p:spPr bwMode="auto">
          <a:xfrm rot="-600000">
            <a:off x="2508250" y="3741738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6987" name="Line 20"/>
          <p:cNvSpPr>
            <a:spLocks noChangeShapeType="1"/>
          </p:cNvSpPr>
          <p:nvPr/>
        </p:nvSpPr>
        <p:spPr bwMode="auto">
          <a:xfrm>
            <a:off x="2100263" y="1863725"/>
            <a:ext cx="33337" cy="3916363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8" name="Line 21"/>
          <p:cNvSpPr>
            <a:spLocks noChangeShapeType="1"/>
          </p:cNvSpPr>
          <p:nvPr/>
        </p:nvSpPr>
        <p:spPr bwMode="auto">
          <a:xfrm>
            <a:off x="2181225" y="5792788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9" name="Line 24"/>
          <p:cNvSpPr>
            <a:spLocks noChangeShapeType="1"/>
          </p:cNvSpPr>
          <p:nvPr/>
        </p:nvSpPr>
        <p:spPr bwMode="auto">
          <a:xfrm>
            <a:off x="6169025" y="3556000"/>
            <a:ext cx="49213" cy="289083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0" name="Line 25"/>
          <p:cNvSpPr>
            <a:spLocks noChangeShapeType="1"/>
          </p:cNvSpPr>
          <p:nvPr/>
        </p:nvSpPr>
        <p:spPr bwMode="auto">
          <a:xfrm flipH="1">
            <a:off x="2124075" y="5753100"/>
            <a:ext cx="12700" cy="11049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1" name="Text Box 26"/>
          <p:cNvSpPr txBox="1">
            <a:spLocks noChangeArrowheads="1"/>
          </p:cNvSpPr>
          <p:nvPr/>
        </p:nvSpPr>
        <p:spPr bwMode="auto">
          <a:xfrm rot="563595">
            <a:off x="3498850" y="5789613"/>
            <a:ext cx="114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1 (n+1)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6992" name="Text Box 27"/>
          <p:cNvSpPr txBox="1">
            <a:spLocks noChangeArrowheads="1"/>
          </p:cNvSpPr>
          <p:nvPr/>
        </p:nvSpPr>
        <p:spPr bwMode="auto">
          <a:xfrm>
            <a:off x="6270625" y="2022475"/>
            <a:ext cx="1535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omic Sans MS" charset="0"/>
              </a:rPr>
              <a:t>waiting for n</a:t>
            </a:r>
          </a:p>
        </p:txBody>
      </p:sp>
      <p:sp>
        <p:nvSpPr>
          <p:cNvPr id="126993" name="Text Box 28"/>
          <p:cNvSpPr txBox="1">
            <a:spLocks noChangeArrowheads="1"/>
          </p:cNvSpPr>
          <p:nvPr/>
        </p:nvSpPr>
        <p:spPr bwMode="auto">
          <a:xfrm>
            <a:off x="401638" y="2836863"/>
            <a:ext cx="14176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omic Sans MS" charset="0"/>
              </a:rPr>
              <a:t>sending n</a:t>
            </a:r>
          </a:p>
        </p:txBody>
      </p:sp>
      <p:sp>
        <p:nvSpPr>
          <p:cNvPr id="126994" name="Text Box 29"/>
          <p:cNvSpPr txBox="1">
            <a:spLocks noChangeArrowheads="1"/>
          </p:cNvSpPr>
          <p:nvPr/>
        </p:nvSpPr>
        <p:spPr bwMode="auto">
          <a:xfrm>
            <a:off x="6310313" y="428783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omic Sans MS" charset="0"/>
              </a:rPr>
              <a:t>waiting n+1</a:t>
            </a:r>
          </a:p>
        </p:txBody>
      </p:sp>
      <p:sp>
        <p:nvSpPr>
          <p:cNvPr id="126995" name="Text Box 30"/>
          <p:cNvSpPr txBox="1">
            <a:spLocks noChangeArrowheads="1"/>
          </p:cNvSpPr>
          <p:nvPr/>
        </p:nvSpPr>
        <p:spPr bwMode="auto">
          <a:xfrm>
            <a:off x="785813" y="5622925"/>
            <a:ext cx="977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omic Sans MS" charset="0"/>
              </a:rPr>
              <a:t>sending</a:t>
            </a:r>
            <a:br>
              <a:rPr lang="en-US" altLang="x-none" sz="1800">
                <a:latin typeface="Comic Sans MS" charset="0"/>
              </a:rPr>
            </a:br>
            <a:r>
              <a:rPr lang="en-US" altLang="x-none" sz="1800">
                <a:latin typeface="Comic Sans MS" charset="0"/>
              </a:rPr>
              <a:t>n+1</a:t>
            </a:r>
          </a:p>
        </p:txBody>
      </p:sp>
      <p:sp>
        <p:nvSpPr>
          <p:cNvPr id="126996" name="Line 31"/>
          <p:cNvSpPr>
            <a:spLocks noChangeShapeType="1"/>
          </p:cNvSpPr>
          <p:nvPr/>
        </p:nvSpPr>
        <p:spPr bwMode="auto">
          <a:xfrm>
            <a:off x="6219825" y="6443663"/>
            <a:ext cx="1588" cy="382587"/>
          </a:xfrm>
          <a:prstGeom prst="line">
            <a:avLst/>
          </a:prstGeom>
          <a:noFill/>
          <a:ln w="50800" cmpd="dbl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7" name="Text Box 32"/>
          <p:cNvSpPr txBox="1">
            <a:spLocks noChangeArrowheads="1"/>
          </p:cNvSpPr>
          <p:nvPr/>
        </p:nvSpPr>
        <p:spPr bwMode="auto">
          <a:xfrm>
            <a:off x="6299200" y="6413500"/>
            <a:ext cx="178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Comic Sans MS" charset="0"/>
              </a:rPr>
              <a:t>waiting for n+2</a:t>
            </a:r>
          </a:p>
        </p:txBody>
      </p:sp>
      <p:sp>
        <p:nvSpPr>
          <p:cNvPr id="126998" name="Line 34"/>
          <p:cNvSpPr>
            <a:spLocks noChangeShapeType="1"/>
          </p:cNvSpPr>
          <p:nvPr/>
        </p:nvSpPr>
        <p:spPr bwMode="auto">
          <a:xfrm flipH="1">
            <a:off x="2097088" y="2325688"/>
            <a:ext cx="4014787" cy="5635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9" name="Text Box 35"/>
          <p:cNvSpPr txBox="1">
            <a:spLocks noChangeArrowheads="1"/>
          </p:cNvSpPr>
          <p:nvPr/>
        </p:nvSpPr>
        <p:spPr bwMode="auto">
          <a:xfrm rot="-600000">
            <a:off x="2543175" y="2341563"/>
            <a:ext cx="2732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400">
                <a:ea typeface="宋体" charset="-122"/>
              </a:rPr>
              <a:t>N</a:t>
            </a:r>
            <a:r>
              <a:rPr lang="en-US" altLang="x-none" sz="1400"/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7000" name="Line 36"/>
          <p:cNvSpPr>
            <a:spLocks noChangeShapeType="1"/>
          </p:cNvSpPr>
          <p:nvPr/>
        </p:nvSpPr>
        <p:spPr bwMode="auto">
          <a:xfrm>
            <a:off x="2154238" y="4373563"/>
            <a:ext cx="4000500" cy="669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1" name="Line 37"/>
          <p:cNvSpPr>
            <a:spLocks noChangeShapeType="1"/>
          </p:cNvSpPr>
          <p:nvPr/>
        </p:nvSpPr>
        <p:spPr bwMode="auto">
          <a:xfrm flipH="1">
            <a:off x="2151063" y="5038725"/>
            <a:ext cx="4030662" cy="73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2" name="Text Box 38"/>
          <p:cNvSpPr txBox="1">
            <a:spLocks noChangeArrowheads="1"/>
          </p:cNvSpPr>
          <p:nvPr/>
        </p:nvSpPr>
        <p:spPr bwMode="auto">
          <a:xfrm rot="314553">
            <a:off x="3730625" y="1828800"/>
            <a:ext cx="793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7003" name="Text Box 39"/>
          <p:cNvSpPr txBox="1">
            <a:spLocks noChangeArrowheads="1"/>
          </p:cNvSpPr>
          <p:nvPr/>
        </p:nvSpPr>
        <p:spPr bwMode="auto">
          <a:xfrm rot="599356">
            <a:off x="3836988" y="2932113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data (n)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7004" name="Text Box 40"/>
          <p:cNvSpPr txBox="1">
            <a:spLocks noChangeArrowheads="1"/>
          </p:cNvSpPr>
          <p:nvPr/>
        </p:nvSpPr>
        <p:spPr bwMode="auto">
          <a:xfrm rot="-600000">
            <a:off x="2617788" y="5156200"/>
            <a:ext cx="2732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/>
              <a:t>ACK</a:t>
            </a:r>
            <a:endParaRPr lang="en-US" altLang="x-none" sz="1000">
              <a:latin typeface="Times New Roman" charset="0"/>
            </a:endParaRPr>
          </a:p>
        </p:txBody>
      </p:sp>
      <p:sp>
        <p:nvSpPr>
          <p:cNvPr id="127005" name="Line 41"/>
          <p:cNvSpPr>
            <a:spLocks noChangeShapeType="1"/>
          </p:cNvSpPr>
          <p:nvPr/>
        </p:nvSpPr>
        <p:spPr bwMode="auto">
          <a:xfrm flipH="1">
            <a:off x="4075113" y="6489700"/>
            <a:ext cx="2041525" cy="368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45</a:t>
            </a:fld>
            <a:endParaRPr lang="en-US" altLang="x-none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ChangeArrowheads="1"/>
          </p:cNvSpPr>
          <p:nvPr/>
        </p:nvSpPr>
        <p:spPr bwMode="auto">
          <a:xfrm>
            <a:off x="526615" y="109565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200" u="sng" dirty="0">
                <a:solidFill>
                  <a:schemeClr val="accent2"/>
                </a:solidFill>
                <a:latin typeface="Comic Sans MS" charset="0"/>
              </a:rPr>
              <a:t>Protocol</a:t>
            </a:r>
            <a: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 Analysis using </a:t>
            </a:r>
            <a:b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</a:br>
            <a: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(Generic) Execution Traces Technique</a:t>
            </a:r>
            <a:endParaRPr lang="en-US" altLang="x-none" sz="3200" u="sng" dirty="0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6615" y="1450074"/>
            <a:ext cx="8077200" cy="47815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Issue: how to systematically enumerate all potential execution traces to understand and verify correctness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A systematic approach to enumerating exec. traces is to compute </a:t>
            </a:r>
            <a:r>
              <a:rPr lang="en-US" sz="2000" dirty="0">
                <a:solidFill>
                  <a:srgbClr val="C00000"/>
                </a:solidFill>
              </a:rPr>
              <a:t>joint sender/receiver/channels state machine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2606" y="3267132"/>
            <a:ext cx="7804522" cy="2442272"/>
            <a:chOff x="642606" y="3267132"/>
            <a:chExt cx="7804522" cy="2442272"/>
          </a:xfrm>
        </p:grpSpPr>
        <p:grpSp>
          <p:nvGrpSpPr>
            <p:cNvPr id="36" name="Group 6"/>
            <p:cNvGrpSpPr>
              <a:grpSpLocks/>
            </p:cNvGrpSpPr>
            <p:nvPr/>
          </p:nvGrpSpPr>
          <p:grpSpPr bwMode="auto">
            <a:xfrm>
              <a:off x="1097508" y="4572000"/>
              <a:ext cx="1611435" cy="506412"/>
              <a:chOff x="1032" y="2092"/>
              <a:chExt cx="611" cy="319"/>
            </a:xfrm>
          </p:grpSpPr>
          <p:sp>
            <p:nvSpPr>
              <p:cNvPr id="37" name="Oval 7"/>
              <p:cNvSpPr>
                <a:spLocks noChangeArrowheads="1"/>
              </p:cNvSpPr>
              <p:nvPr/>
            </p:nvSpPr>
            <p:spPr bwMode="auto">
              <a:xfrm>
                <a:off x="1032" y="2092"/>
                <a:ext cx="611" cy="319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076" y="2097"/>
                <a:ext cx="46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dirty="0" err="1">
                    <a:latin typeface="Times New Roman" charset="0"/>
                  </a:rPr>
                  <a:t>w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</a:t>
                </a:r>
                <a:r>
                  <a:rPr lang="en-US" altLang="x-none" dirty="0" err="1">
                    <a:latin typeface="Times New Roman" charset="0"/>
                  </a:rPr>
                  <a:t>r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-  -</a:t>
                </a:r>
              </a:p>
            </p:txBody>
          </p:sp>
        </p:grp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 flipH="1" flipV="1">
              <a:off x="1250293" y="3676697"/>
              <a:ext cx="127000" cy="10556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642606" y="3267132"/>
              <a:ext cx="2050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>
                  <a:latin typeface="Times New Roman" charset="0"/>
                </a:rPr>
                <a:t>sender state: waiting for n</a:t>
              </a:r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 flipV="1">
              <a:off x="2026107" y="4184794"/>
              <a:ext cx="153987" cy="5730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27"/>
            <p:cNvSpPr txBox="1">
              <a:spLocks noChangeArrowheads="1"/>
            </p:cNvSpPr>
            <p:nvPr/>
          </p:nvSpPr>
          <p:spPr bwMode="auto">
            <a:xfrm>
              <a:off x="2065953" y="3880367"/>
              <a:ext cx="18533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 err="1">
                  <a:latin typeface="Times New Roman" charset="0"/>
                </a:rPr>
                <a:t>snd</a:t>
              </a:r>
              <a:r>
                <a:rPr lang="en-US" altLang="x-none" sz="1400" dirty="0">
                  <a:latin typeface="Times New Roman" charset="0"/>
                </a:rPr>
                <a:t>-&gt;</a:t>
              </a:r>
              <a:r>
                <a:rPr lang="en-US" altLang="x-none" sz="1400" dirty="0" err="1">
                  <a:latin typeface="Times New Roman" charset="0"/>
                </a:rPr>
                <a:t>rcv</a:t>
              </a:r>
              <a:r>
                <a:rPr lang="en-US" altLang="x-none" sz="1400" dirty="0">
                  <a:latin typeface="Times New Roman" charset="0"/>
                </a:rPr>
                <a:t> channel state</a:t>
              </a:r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flipV="1">
              <a:off x="2693167" y="4787424"/>
              <a:ext cx="1146175" cy="45719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V="1">
              <a:off x="1720070" y="3846193"/>
              <a:ext cx="80962" cy="85725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1262608" y="3586162"/>
              <a:ext cx="21399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>
                  <a:latin typeface="Times New Roman" charset="0"/>
                </a:rPr>
                <a:t>receiver state: waiting for n</a:t>
              </a:r>
            </a:p>
          </p:txBody>
        </p:sp>
        <p:sp>
          <p:nvSpPr>
            <p:cNvPr id="46" name="Line 26"/>
            <p:cNvSpPr>
              <a:spLocks noChangeShapeType="1"/>
            </p:cNvSpPr>
            <p:nvPr/>
          </p:nvSpPr>
          <p:spPr bwMode="auto">
            <a:xfrm flipV="1">
              <a:off x="2328175" y="4482348"/>
              <a:ext cx="219553" cy="327875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27"/>
            <p:cNvSpPr txBox="1">
              <a:spLocks noChangeArrowheads="1"/>
            </p:cNvSpPr>
            <p:nvPr/>
          </p:nvSpPr>
          <p:spPr bwMode="auto">
            <a:xfrm>
              <a:off x="2474744" y="4199397"/>
              <a:ext cx="17443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 dirty="0" err="1">
                  <a:latin typeface="Times New Roman" charset="0"/>
                </a:rPr>
                <a:t>rcv</a:t>
              </a:r>
              <a:r>
                <a:rPr lang="en-US" altLang="x-none" sz="1400" dirty="0">
                  <a:latin typeface="Times New Roman" charset="0"/>
                </a:rPr>
                <a:t>&gt;</a:t>
              </a:r>
              <a:r>
                <a:rPr lang="en-US" altLang="x-none" sz="1400" dirty="0" err="1">
                  <a:latin typeface="Times New Roman" charset="0"/>
                </a:rPr>
                <a:t>snd</a:t>
              </a:r>
              <a:r>
                <a:rPr lang="en-US" altLang="x-none" sz="1400" dirty="0">
                  <a:latin typeface="Times New Roman" charset="0"/>
                </a:rPr>
                <a:t> channel state</a:t>
              </a:r>
            </a:p>
          </p:txBody>
        </p:sp>
        <p:grpSp>
          <p:nvGrpSpPr>
            <p:cNvPr id="48" name="Group 6"/>
            <p:cNvGrpSpPr>
              <a:grpSpLocks/>
            </p:cNvGrpSpPr>
            <p:nvPr/>
          </p:nvGrpSpPr>
          <p:grpSpPr bwMode="auto">
            <a:xfrm>
              <a:off x="3823566" y="4579937"/>
              <a:ext cx="1611435" cy="506412"/>
              <a:chOff x="1032" y="2092"/>
              <a:chExt cx="611" cy="319"/>
            </a:xfrm>
          </p:grpSpPr>
          <p:sp>
            <p:nvSpPr>
              <p:cNvPr id="49" name="Oval 7"/>
              <p:cNvSpPr>
                <a:spLocks noChangeArrowheads="1"/>
              </p:cNvSpPr>
              <p:nvPr/>
            </p:nvSpPr>
            <p:spPr bwMode="auto">
              <a:xfrm>
                <a:off x="1032" y="2092"/>
                <a:ext cx="611" cy="319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50" name="Text Box 8"/>
              <p:cNvSpPr txBox="1">
                <a:spLocks noChangeArrowheads="1"/>
              </p:cNvSpPr>
              <p:nvPr/>
            </p:nvSpPr>
            <p:spPr bwMode="auto">
              <a:xfrm>
                <a:off x="1076" y="2097"/>
                <a:ext cx="48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dirty="0" err="1">
                    <a:latin typeface="Times New Roman" charset="0"/>
                  </a:rPr>
                  <a:t>s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</a:t>
                </a:r>
                <a:r>
                  <a:rPr lang="en-US" altLang="x-none" dirty="0" err="1">
                    <a:latin typeface="Times New Roman" charset="0"/>
                  </a:rPr>
                  <a:t>r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</a:t>
                </a:r>
                <a:r>
                  <a:rPr lang="en-US" altLang="x-none" dirty="0" err="1">
                    <a:latin typeface="Times New Roman" charset="0"/>
                  </a:rPr>
                  <a:t>d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 -</a:t>
                </a:r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2775482" y="4714371"/>
              <a:ext cx="9460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 err="1">
                  <a:latin typeface="Times New Roman" charset="0"/>
                </a:rPr>
                <a:t>snd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baseline="-25000" dirty="0"/>
            </a:p>
          </p:txBody>
        </p:sp>
        <p:grpSp>
          <p:nvGrpSpPr>
            <p:cNvPr id="52" name="Group 6"/>
            <p:cNvGrpSpPr>
              <a:grpSpLocks/>
            </p:cNvGrpSpPr>
            <p:nvPr/>
          </p:nvGrpSpPr>
          <p:grpSpPr bwMode="auto">
            <a:xfrm>
              <a:off x="5762946" y="3874593"/>
              <a:ext cx="2114433" cy="506412"/>
              <a:chOff x="1032" y="2092"/>
              <a:chExt cx="678" cy="319"/>
            </a:xfrm>
          </p:grpSpPr>
          <p:sp>
            <p:nvSpPr>
              <p:cNvPr id="53" name="Oval 7"/>
              <p:cNvSpPr>
                <a:spLocks noChangeArrowheads="1"/>
              </p:cNvSpPr>
              <p:nvPr/>
            </p:nvSpPr>
            <p:spPr bwMode="auto">
              <a:xfrm>
                <a:off x="1032" y="2092"/>
                <a:ext cx="611" cy="319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54" name="Text Box 8"/>
              <p:cNvSpPr txBox="1">
                <a:spLocks noChangeArrowheads="1"/>
              </p:cNvSpPr>
              <p:nvPr/>
            </p:nvSpPr>
            <p:spPr bwMode="auto">
              <a:xfrm>
                <a:off x="1076" y="2097"/>
                <a:ext cx="63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dirty="0" err="1">
                    <a:latin typeface="Times New Roman" charset="0"/>
                  </a:rPr>
                  <a:t>s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r</a:t>
                </a:r>
                <a:r>
                  <a:rPr lang="en-US" altLang="x-none" baseline="-25000" dirty="0">
                    <a:latin typeface="Times New Roman" charset="0"/>
                  </a:rPr>
                  <a:t>n+1</a:t>
                </a:r>
                <a:r>
                  <a:rPr lang="en-US" altLang="x-none" dirty="0">
                    <a:latin typeface="Times New Roman" charset="0"/>
                  </a:rPr>
                  <a:t> -  </a:t>
                </a:r>
                <a:r>
                  <a:rPr lang="en-US" altLang="x-none" sz="1600" dirty="0">
                    <a:latin typeface="Times New Roman" charset="0"/>
                  </a:rPr>
                  <a:t>ACK</a:t>
                </a:r>
                <a:endParaRPr lang="en-US" altLang="x-none" dirty="0">
                  <a:latin typeface="Times New Roman" charset="0"/>
                </a:endParaRPr>
              </a:p>
            </p:txBody>
          </p:sp>
        </p:grpSp>
        <p:sp>
          <p:nvSpPr>
            <p:cNvPr id="55" name="Freeform 30"/>
            <p:cNvSpPr>
              <a:spLocks/>
            </p:cNvSpPr>
            <p:nvPr/>
          </p:nvSpPr>
          <p:spPr bwMode="auto">
            <a:xfrm rot="19191620" flipV="1">
              <a:off x="5150533" y="4396877"/>
              <a:ext cx="704298" cy="45719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rot="18856404">
              <a:off x="4757140" y="3845455"/>
              <a:ext cx="9108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x-none" dirty="0" err="1">
                  <a:latin typeface="Times New Roman" charset="0"/>
                </a:rPr>
                <a:t>rcv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br>
                <a:rPr lang="en-US" altLang="x-none" baseline="-25000" dirty="0">
                  <a:latin typeface="Times New Roman" charset="0"/>
                </a:rPr>
              </a:br>
              <a:r>
                <a:rPr lang="en-US" altLang="x-none" baseline="-25000" dirty="0">
                  <a:latin typeface="Times New Roman" charset="0"/>
                </a:rPr>
                <a:t>del</a:t>
              </a:r>
              <a:endParaRPr lang="en-US" baseline="-25000" dirty="0"/>
            </a:p>
          </p:txBody>
        </p:sp>
        <p:sp>
          <p:nvSpPr>
            <p:cNvPr id="57" name="Rectangle 56"/>
            <p:cNvSpPr/>
            <p:nvPr/>
          </p:nvSpPr>
          <p:spPr>
            <a:xfrm rot="2341960">
              <a:off x="4841288" y="5139572"/>
              <a:ext cx="10550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 err="1">
                  <a:latin typeface="Times New Roman" charset="0"/>
                </a:rPr>
                <a:t>rcv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d^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baseline="-25000" dirty="0"/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 rot="2387330">
              <a:off x="5178610" y="5222114"/>
              <a:ext cx="773643" cy="51006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" name="Group 6"/>
            <p:cNvGrpSpPr>
              <a:grpSpLocks/>
            </p:cNvGrpSpPr>
            <p:nvPr/>
          </p:nvGrpSpPr>
          <p:grpSpPr bwMode="auto">
            <a:xfrm>
              <a:off x="5867074" y="5202992"/>
              <a:ext cx="1905485" cy="506412"/>
              <a:chOff x="1032" y="2092"/>
              <a:chExt cx="611" cy="319"/>
            </a:xfrm>
          </p:grpSpPr>
          <p:sp>
            <p:nvSpPr>
              <p:cNvPr id="60" name="Oval 7"/>
              <p:cNvSpPr>
                <a:spLocks noChangeArrowheads="1"/>
              </p:cNvSpPr>
              <p:nvPr/>
            </p:nvSpPr>
            <p:spPr bwMode="auto">
              <a:xfrm>
                <a:off x="1032" y="2092"/>
                <a:ext cx="611" cy="319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61" name="Text Box 8"/>
              <p:cNvSpPr txBox="1">
                <a:spLocks noChangeArrowheads="1"/>
              </p:cNvSpPr>
              <p:nvPr/>
            </p:nvSpPr>
            <p:spPr bwMode="auto">
              <a:xfrm>
                <a:off x="1076" y="2097"/>
                <a:ext cx="47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dirty="0" err="1">
                    <a:latin typeface="Times New Roman" charset="0"/>
                  </a:rPr>
                  <a:t>s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</a:t>
                </a:r>
                <a:r>
                  <a:rPr lang="en-US" altLang="x-none" dirty="0" err="1">
                    <a:latin typeface="Times New Roman" charset="0"/>
                  </a:rPr>
                  <a:t>r</a:t>
                </a:r>
                <a:r>
                  <a:rPr lang="en-US" altLang="x-none" baseline="-25000" dirty="0" err="1">
                    <a:latin typeface="Times New Roman" charset="0"/>
                  </a:rPr>
                  <a:t>n</a:t>
                </a:r>
                <a:r>
                  <a:rPr lang="en-US" altLang="x-none" dirty="0">
                    <a:latin typeface="Times New Roman" charset="0"/>
                  </a:rPr>
                  <a:t> -  </a:t>
                </a:r>
                <a:r>
                  <a:rPr lang="en-US" altLang="x-none" sz="1600" dirty="0">
                    <a:latin typeface="Times New Roman" charset="0"/>
                  </a:rPr>
                  <a:t>NAK</a:t>
                </a:r>
                <a:endParaRPr lang="en-US" altLang="x-none" dirty="0">
                  <a:latin typeface="Times New Roman" charset="0"/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7954685" y="3846193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mr-IN" altLang="x-none" dirty="0">
                  <a:latin typeface="Times New Roman" charset="0"/>
                </a:rPr>
                <a:t>…</a:t>
              </a:r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54685" y="517840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mr-IN" altLang="x-none" dirty="0">
                  <a:latin typeface="Times New Roman" charset="0"/>
                </a:rPr>
                <a:t>…</a:t>
              </a:r>
              <a:endParaRPr lang="en-US" dirty="0"/>
            </a:p>
          </p:txBody>
        </p:sp>
      </p:grpSp>
      <p:sp>
        <p:nvSpPr>
          <p:cNvPr id="33" name="Slide Number Placeholder 1">
            <a:extLst>
              <a:ext uri="{FF2B5EF4-FFF2-40B4-BE49-F238E27FC236}">
                <a16:creationId xmlns:a16="http://schemas.microsoft.com/office/drawing/2014/main" id="{82A022CD-16DE-6B4F-9179-C429C6DB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3575" y="6402388"/>
            <a:ext cx="2130425" cy="455612"/>
          </a:xfrm>
        </p:spPr>
        <p:txBody>
          <a:bodyPr/>
          <a:lstStyle/>
          <a:p>
            <a:fld id="{37EB7456-F267-5C4C-AD02-446DDDC385E0}" type="slidenum">
              <a:rPr lang="en-US" altLang="x-none" smtClean="0"/>
              <a:pPr/>
              <a:t>46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87414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ChangeArrowheads="1"/>
          </p:cNvSpPr>
          <p:nvPr/>
        </p:nvSpPr>
        <p:spPr bwMode="auto">
          <a:xfrm>
            <a:off x="526615" y="109565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200" u="sng" dirty="0">
                <a:solidFill>
                  <a:schemeClr val="accent2"/>
                </a:solidFill>
                <a:latin typeface="Comic Sans MS" charset="0"/>
              </a:rPr>
              <a:t>Recap: Protocol</a:t>
            </a:r>
            <a: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 Analysis using </a:t>
            </a:r>
            <a:b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</a:br>
            <a:r>
              <a:rPr lang="en-US" altLang="zh-CN" sz="32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(Generic) Execution Traces Technique</a:t>
            </a:r>
            <a:endParaRPr lang="en-US" altLang="x-none" sz="3200" u="sng" dirty="0">
              <a:solidFill>
                <a:schemeClr val="accent2"/>
              </a:solidFill>
              <a:latin typeface="Comic Sans MS" charset="0"/>
            </a:endParaRPr>
          </a:p>
        </p:txBody>
      </p:sp>
      <p:grpSp>
        <p:nvGrpSpPr>
          <p:cNvPr id="36" name="Group 6"/>
          <p:cNvGrpSpPr>
            <a:grpSpLocks/>
          </p:cNvGrpSpPr>
          <p:nvPr/>
        </p:nvGrpSpPr>
        <p:grpSpPr bwMode="auto">
          <a:xfrm>
            <a:off x="0" y="2326247"/>
            <a:ext cx="1611435" cy="506412"/>
            <a:chOff x="1032" y="2092"/>
            <a:chExt cx="611" cy="319"/>
          </a:xfrm>
        </p:grpSpPr>
        <p:sp>
          <p:nvSpPr>
            <p:cNvPr id="37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4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w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r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-  -</a:t>
              </a:r>
            </a:p>
          </p:txBody>
        </p:sp>
      </p:grpSp>
      <p:grpSp>
        <p:nvGrpSpPr>
          <p:cNvPr id="48" name="Group 6"/>
          <p:cNvGrpSpPr>
            <a:grpSpLocks/>
          </p:cNvGrpSpPr>
          <p:nvPr/>
        </p:nvGrpSpPr>
        <p:grpSpPr bwMode="auto">
          <a:xfrm>
            <a:off x="2227907" y="2318310"/>
            <a:ext cx="1611435" cy="506412"/>
            <a:chOff x="1032" y="2092"/>
            <a:chExt cx="611" cy="319"/>
          </a:xfrm>
        </p:grpSpPr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4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r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 -</a:t>
              </a:r>
            </a:p>
          </p:txBody>
        </p:sp>
      </p:grpSp>
      <p:grpSp>
        <p:nvGrpSpPr>
          <p:cNvPr id="52" name="Group 6"/>
          <p:cNvGrpSpPr>
            <a:grpSpLocks/>
          </p:cNvGrpSpPr>
          <p:nvPr/>
        </p:nvGrpSpPr>
        <p:grpSpPr bwMode="auto">
          <a:xfrm>
            <a:off x="4649673" y="2375686"/>
            <a:ext cx="2114433" cy="506412"/>
            <a:chOff x="1032" y="2092"/>
            <a:chExt cx="678" cy="319"/>
          </a:xfrm>
        </p:grpSpPr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6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r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-  </a:t>
              </a:r>
              <a:r>
                <a:rPr lang="en-US" altLang="x-none" sz="1600" dirty="0">
                  <a:latin typeface="Times New Roman" charset="0"/>
                </a:rPr>
                <a:t>ACK</a:t>
              </a:r>
              <a:endParaRPr lang="en-US" altLang="x-none" dirty="0">
                <a:latin typeface="Times New Roman" charset="0"/>
              </a:endParaRPr>
            </a:p>
          </p:txBody>
        </p:sp>
      </p:grpSp>
      <p:grpSp>
        <p:nvGrpSpPr>
          <p:cNvPr id="59" name="Group 6"/>
          <p:cNvGrpSpPr>
            <a:grpSpLocks/>
          </p:cNvGrpSpPr>
          <p:nvPr/>
        </p:nvGrpSpPr>
        <p:grpSpPr bwMode="auto">
          <a:xfrm>
            <a:off x="2080881" y="3898770"/>
            <a:ext cx="1905485" cy="506412"/>
            <a:chOff x="1032" y="2092"/>
            <a:chExt cx="611" cy="319"/>
          </a:xfrm>
        </p:grpSpPr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4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r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-  </a:t>
              </a:r>
              <a:r>
                <a:rPr lang="en-US" altLang="x-none" sz="1600" dirty="0">
                  <a:latin typeface="Times New Roman" charset="0"/>
                </a:rPr>
                <a:t>NAK</a:t>
              </a:r>
              <a:endParaRPr lang="en-US" altLang="x-none" dirty="0">
                <a:latin typeface="Times New Roman" charset="0"/>
              </a:endParaRPr>
            </a:p>
          </p:txBody>
        </p:sp>
      </p:grpSp>
      <p:grpSp>
        <p:nvGrpSpPr>
          <p:cNvPr id="64" name="Group 6"/>
          <p:cNvGrpSpPr>
            <a:grpSpLocks/>
          </p:cNvGrpSpPr>
          <p:nvPr/>
        </p:nvGrpSpPr>
        <p:grpSpPr bwMode="auto">
          <a:xfrm>
            <a:off x="4449642" y="5409237"/>
            <a:ext cx="1905485" cy="506412"/>
            <a:chOff x="1032" y="2092"/>
            <a:chExt cx="611" cy="319"/>
          </a:xfrm>
        </p:grpSpPr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5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r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-  </a:t>
              </a:r>
              <a:r>
                <a:rPr lang="en-US" altLang="x-none" sz="1600" dirty="0">
                  <a:latin typeface="Times New Roman" charset="0"/>
                </a:rPr>
                <a:t>NAK</a:t>
              </a:r>
              <a:endParaRPr lang="en-US" altLang="x-none" dirty="0">
                <a:latin typeface="Times New Roman" charset="0"/>
              </a:endParaRPr>
            </a:p>
          </p:txBody>
        </p:sp>
      </p:grpSp>
      <p:grpSp>
        <p:nvGrpSpPr>
          <p:cNvPr id="67" name="Group 6"/>
          <p:cNvGrpSpPr>
            <a:grpSpLocks/>
          </p:cNvGrpSpPr>
          <p:nvPr/>
        </p:nvGrpSpPr>
        <p:grpSpPr bwMode="auto">
          <a:xfrm>
            <a:off x="4536639" y="3903557"/>
            <a:ext cx="1614072" cy="506412"/>
            <a:chOff x="1032" y="2092"/>
            <a:chExt cx="612" cy="319"/>
          </a:xfrm>
        </p:grpSpPr>
        <p:sp>
          <p:nvSpPr>
            <p:cNvPr id="68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9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5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 err="1">
                  <a:latin typeface="Times New Roman" charset="0"/>
                </a:rPr>
                <a:t>s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r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  -</a:t>
              </a:r>
            </a:p>
          </p:txBody>
        </p:sp>
      </p:grpSp>
      <p:grpSp>
        <p:nvGrpSpPr>
          <p:cNvPr id="70" name="Group 6"/>
          <p:cNvGrpSpPr>
            <a:grpSpLocks/>
          </p:cNvGrpSpPr>
          <p:nvPr/>
        </p:nvGrpSpPr>
        <p:grpSpPr bwMode="auto">
          <a:xfrm>
            <a:off x="7245060" y="2334184"/>
            <a:ext cx="2322017" cy="506412"/>
            <a:chOff x="1032" y="2092"/>
            <a:chExt cx="763" cy="319"/>
          </a:xfrm>
        </p:grpSpPr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1032" y="2092"/>
              <a:ext cx="611" cy="31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" name="Text Box 8"/>
            <p:cNvSpPr txBox="1">
              <a:spLocks noChangeArrowheads="1"/>
            </p:cNvSpPr>
            <p:nvPr/>
          </p:nvSpPr>
          <p:spPr bwMode="auto">
            <a:xfrm>
              <a:off x="1076" y="2097"/>
              <a:ext cx="71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>
                  <a:latin typeface="Times New Roman" charset="0"/>
                </a:rPr>
                <a:t>W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r</a:t>
              </a:r>
              <a:r>
                <a:rPr lang="en-US" altLang="x-none" baseline="-25000" dirty="0">
                  <a:latin typeface="Times New Roman" charset="0"/>
                </a:rPr>
                <a:t>n+1</a:t>
              </a:r>
              <a:r>
                <a:rPr lang="en-US" altLang="x-none" dirty="0">
                  <a:latin typeface="Times New Roman" charset="0"/>
                </a:rPr>
                <a:t> -  -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00609" y="2044427"/>
            <a:ext cx="722008" cy="508379"/>
            <a:chOff x="1600609" y="2044427"/>
            <a:chExt cx="722008" cy="508379"/>
          </a:xfrm>
        </p:grpSpPr>
        <p:sp>
          <p:nvSpPr>
            <p:cNvPr id="73" name="Rectangle 72"/>
            <p:cNvSpPr/>
            <p:nvPr/>
          </p:nvSpPr>
          <p:spPr>
            <a:xfrm>
              <a:off x="1684301" y="2044427"/>
              <a:ext cx="6383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s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baseline="-25000" dirty="0"/>
            </a:p>
          </p:txBody>
        </p:sp>
        <p:sp>
          <p:nvSpPr>
            <p:cNvPr id="74" name="Freeform 30"/>
            <p:cNvSpPr>
              <a:spLocks/>
            </p:cNvSpPr>
            <p:nvPr/>
          </p:nvSpPr>
          <p:spPr bwMode="auto">
            <a:xfrm flipV="1">
              <a:off x="1600609" y="2507087"/>
              <a:ext cx="634383" cy="45719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20378" y="1583293"/>
            <a:ext cx="877484" cy="1061510"/>
            <a:chOff x="3820378" y="1583293"/>
            <a:chExt cx="877484" cy="1061510"/>
          </a:xfrm>
        </p:grpSpPr>
        <p:sp>
          <p:nvSpPr>
            <p:cNvPr id="75" name="Freeform 30"/>
            <p:cNvSpPr>
              <a:spLocks/>
            </p:cNvSpPr>
            <p:nvPr/>
          </p:nvSpPr>
          <p:spPr bwMode="auto">
            <a:xfrm flipV="1">
              <a:off x="3921502" y="2532492"/>
              <a:ext cx="670563" cy="49472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75779" y="1583293"/>
              <a:ext cx="6383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baseline="-250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820378" y="1875362"/>
              <a:ext cx="87748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 err="1"/>
                <a:t>d</a:t>
              </a:r>
              <a:r>
                <a:rPr lang="en-US" altLang="x-none" dirty="0" err="1">
                  <a:latin typeface="Times New Roman" charset="0"/>
                </a:rPr>
                <a:t>eliv</a:t>
              </a:r>
              <a:endParaRPr lang="en-US" altLang="x-none" dirty="0">
                <a:latin typeface="Times New Roman" charset="0"/>
              </a:endParaRPr>
            </a:p>
            <a:p>
              <a:r>
                <a:rPr lang="en-US" sz="2000" dirty="0"/>
                <a:t>s ACK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602952" y="1991990"/>
            <a:ext cx="998094" cy="602385"/>
            <a:chOff x="6602952" y="1991990"/>
            <a:chExt cx="998094" cy="602385"/>
          </a:xfrm>
        </p:grpSpPr>
        <p:sp>
          <p:nvSpPr>
            <p:cNvPr id="76" name="Freeform 30"/>
            <p:cNvSpPr>
              <a:spLocks/>
            </p:cNvSpPr>
            <p:nvPr/>
          </p:nvSpPr>
          <p:spPr bwMode="auto">
            <a:xfrm flipV="1">
              <a:off x="6604197" y="2548656"/>
              <a:ext cx="634383" cy="45719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02952" y="1991990"/>
              <a:ext cx="9980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ACK</a:t>
              </a:r>
              <a:endParaRPr lang="en-US" baseline="-25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65241" y="2839095"/>
            <a:ext cx="1176925" cy="1202520"/>
            <a:chOff x="1665241" y="2839095"/>
            <a:chExt cx="1176925" cy="1202520"/>
          </a:xfrm>
        </p:grpSpPr>
        <p:sp>
          <p:nvSpPr>
            <p:cNvPr id="85" name="Freeform 30"/>
            <p:cNvSpPr>
              <a:spLocks/>
            </p:cNvSpPr>
            <p:nvPr/>
          </p:nvSpPr>
          <p:spPr bwMode="auto">
            <a:xfrm rot="16200000" flipV="1">
              <a:off x="2199574" y="3332330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665241" y="2841286"/>
              <a:ext cx="117692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NAK|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>
                  <a:latin typeface="Times New Roman" charset="0"/>
                </a:rPr>
                <a:t>r NAK^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>
                  <a:latin typeface="Times New Roman" charset="0"/>
                </a:rPr>
                <a:t>s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/>
                <a:t>n</a:t>
              </a:r>
              <a:endParaRPr lang="en-US" baseline="-25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69716" y="2846845"/>
            <a:ext cx="1073143" cy="1059675"/>
            <a:chOff x="3269716" y="2846845"/>
            <a:chExt cx="1073143" cy="1059675"/>
          </a:xfrm>
        </p:grpSpPr>
        <p:sp>
          <p:nvSpPr>
            <p:cNvPr id="80" name="Freeform 30"/>
            <p:cNvSpPr>
              <a:spLocks/>
            </p:cNvSpPr>
            <p:nvPr/>
          </p:nvSpPr>
          <p:spPr bwMode="auto">
            <a:xfrm rot="5627857" flipV="1">
              <a:off x="2776481" y="3340080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292571" y="2994157"/>
              <a:ext cx="105028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^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>
                  <a:latin typeface="Times New Roman" charset="0"/>
                </a:rPr>
                <a:t>s NAK</a:t>
              </a:r>
              <a:endParaRPr lang="en-US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41756" y="2863297"/>
            <a:ext cx="877484" cy="1059675"/>
            <a:chOff x="4455068" y="2878249"/>
            <a:chExt cx="877484" cy="1059675"/>
          </a:xfrm>
        </p:grpSpPr>
        <p:sp>
          <p:nvSpPr>
            <p:cNvPr id="83" name="Freeform 30"/>
            <p:cNvSpPr>
              <a:spLocks/>
            </p:cNvSpPr>
            <p:nvPr/>
          </p:nvSpPr>
          <p:spPr bwMode="auto">
            <a:xfrm rot="16200000" flipV="1">
              <a:off x="4706132" y="3371484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455068" y="3019549"/>
              <a:ext cx="87748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altLang="x-none" baseline="-25000" dirty="0">
                <a:latin typeface="Times New Roman" charset="0"/>
              </a:endParaRPr>
            </a:p>
            <a:p>
              <a:r>
                <a:rPr lang="en-US" sz="2000" dirty="0"/>
                <a:t>s ACK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07419" y="4347668"/>
            <a:ext cx="1176925" cy="1200329"/>
            <a:chOff x="4007419" y="4347668"/>
            <a:chExt cx="1176925" cy="1200329"/>
          </a:xfrm>
        </p:grpSpPr>
        <p:sp>
          <p:nvSpPr>
            <p:cNvPr id="84" name="Freeform 30"/>
            <p:cNvSpPr>
              <a:spLocks/>
            </p:cNvSpPr>
            <p:nvPr/>
          </p:nvSpPr>
          <p:spPr bwMode="auto">
            <a:xfrm rot="16200000" flipV="1">
              <a:off x="4617904" y="4891257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007419" y="4347668"/>
              <a:ext cx="117692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NAK|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>
                  <a:latin typeface="Times New Roman" charset="0"/>
                </a:rPr>
                <a:t>r NAK^</a:t>
              </a:r>
            </a:p>
            <a:p>
              <a:r>
                <a:rPr lang="en-US" dirty="0"/>
                <a:t>s </a:t>
              </a:r>
              <a:r>
                <a:rPr lang="en-US" dirty="0" err="1"/>
                <a:t>d</a:t>
              </a:r>
              <a:r>
                <a:rPr lang="en-US" baseline="-25000" dirty="0" err="1"/>
                <a:t>n</a:t>
              </a:r>
              <a:endParaRPr lang="en-US" baseline="-250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50436" y="4396686"/>
            <a:ext cx="878095" cy="1059675"/>
            <a:chOff x="5750436" y="4396686"/>
            <a:chExt cx="878095" cy="1059675"/>
          </a:xfrm>
        </p:grpSpPr>
        <p:sp>
          <p:nvSpPr>
            <p:cNvPr id="82" name="Freeform 30"/>
            <p:cNvSpPr>
              <a:spLocks/>
            </p:cNvSpPr>
            <p:nvPr/>
          </p:nvSpPr>
          <p:spPr bwMode="auto">
            <a:xfrm rot="5627857" flipV="1">
              <a:off x="5258335" y="4888787"/>
              <a:ext cx="1059675" cy="75473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796252" y="4510532"/>
              <a:ext cx="832279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r>
                <a:rPr lang="en-US" altLang="x-none" dirty="0">
                  <a:latin typeface="Times New Roman" charset="0"/>
                </a:rPr>
                <a:t>^</a:t>
              </a:r>
            </a:p>
            <a:p>
              <a:r>
                <a:rPr lang="en-US" sz="1800" dirty="0"/>
                <a:t>s NAK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04877" y="2891297"/>
            <a:ext cx="1197122" cy="1059675"/>
            <a:chOff x="5904877" y="2891297"/>
            <a:chExt cx="1197122" cy="1059675"/>
          </a:xfrm>
        </p:grpSpPr>
        <p:sp>
          <p:nvSpPr>
            <p:cNvPr id="81" name="Freeform 30"/>
            <p:cNvSpPr>
              <a:spLocks/>
            </p:cNvSpPr>
            <p:nvPr/>
          </p:nvSpPr>
          <p:spPr bwMode="auto">
            <a:xfrm rot="5627857" flipV="1">
              <a:off x="5411642" y="3384532"/>
              <a:ext cx="1059675" cy="73205"/>
            </a:xfrm>
            <a:custGeom>
              <a:avLst/>
              <a:gdLst>
                <a:gd name="T0" fmla="*/ 0 w 722"/>
                <a:gd name="T1" fmla="*/ 0 h 90"/>
                <a:gd name="T2" fmla="*/ 2147483647 w 722"/>
                <a:gd name="T3" fmla="*/ 2147483647 h 90"/>
                <a:gd name="T4" fmla="*/ 2147483647 w 722"/>
                <a:gd name="T5" fmla="*/ 0 h 90"/>
                <a:gd name="T6" fmla="*/ 0 60000 65536"/>
                <a:gd name="T7" fmla="*/ 0 60000 65536"/>
                <a:gd name="T8" fmla="*/ 0 60000 65536"/>
                <a:gd name="T9" fmla="*/ 0 w 722"/>
                <a:gd name="T10" fmla="*/ 0 h 90"/>
                <a:gd name="T11" fmla="*/ 722 w 722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2" h="90">
                  <a:moveTo>
                    <a:pt x="0" y="0"/>
                  </a:moveTo>
                  <a:cubicBezTo>
                    <a:pt x="155" y="45"/>
                    <a:pt x="310" y="90"/>
                    <a:pt x="430" y="90"/>
                  </a:cubicBezTo>
                  <a:cubicBezTo>
                    <a:pt x="550" y="90"/>
                    <a:pt x="636" y="45"/>
                    <a:pt x="72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959635" y="2987298"/>
              <a:ext cx="114236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r ACK^</a:t>
              </a:r>
              <a:endParaRPr lang="en-US" altLang="x-none" baseline="-25000" dirty="0"/>
            </a:p>
            <a:p>
              <a:r>
                <a:rPr lang="en-US" altLang="x-none" dirty="0">
                  <a:latin typeface="Times New Roman" charset="0"/>
                </a:rPr>
                <a:t>s </a:t>
              </a:r>
              <a:r>
                <a:rPr lang="en-US" altLang="x-none" dirty="0" err="1">
                  <a:latin typeface="Times New Roman" charset="0"/>
                </a:rPr>
                <a:t>d</a:t>
              </a:r>
              <a:r>
                <a:rPr lang="en-US" altLang="x-none" baseline="-25000" dirty="0" err="1">
                  <a:latin typeface="Times New Roman" charset="0"/>
                </a:rPr>
                <a:t>n</a:t>
              </a:r>
              <a:endParaRPr lang="en-US" altLang="x-none" baseline="-25000" dirty="0">
                <a:latin typeface="Times New Roman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60141" y="5970630"/>
            <a:ext cx="5710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Execution traces of rdt2.1b are all that can be generated by the finite state machine above.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5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855B5DC-B218-334F-B816-2AF375465FCC}" type="slidenum">
              <a:rPr lang="en-US" altLang="x-none" sz="1400">
                <a:solidFill>
                  <a:srgbClr val="000000"/>
                </a:solidFill>
                <a:latin typeface="Times New Roman" charset="0"/>
              </a:rPr>
              <a:pPr eaLnBrk="1" hangingPunct="1"/>
              <a:t>48</a:t>
            </a:fld>
            <a:endParaRPr lang="en-US" altLang="x-none" sz="14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333375" y="150813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defTabSz="914400" eaLnBrk="0" hangingPunct="0">
              <a:defRPr/>
            </a:pPr>
            <a:r>
              <a:rPr lang="en-US" altLang="x-none" sz="3600" u="sng" dirty="0">
                <a:solidFill>
                  <a:schemeClr val="accent2"/>
                </a:solidFill>
                <a:latin typeface="Comic Sans MS" charset="0"/>
              </a:rPr>
              <a:t>rdt</a:t>
            </a:r>
            <a:r>
              <a:rPr lang="en-US" altLang="zh-CN" sz="36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2</a:t>
            </a:r>
            <a:r>
              <a:rPr lang="en-US" altLang="x-none" sz="3600" u="sng" dirty="0">
                <a:solidFill>
                  <a:schemeClr val="accent2"/>
                </a:solidFill>
                <a:latin typeface="Comic Sans MS" charset="0"/>
              </a:rPr>
              <a:t>.</a:t>
            </a:r>
            <a:r>
              <a:rPr lang="en-US" altLang="zh-CN" sz="3600" u="sng" dirty="0">
                <a:solidFill>
                  <a:schemeClr val="accent2"/>
                </a:solidFill>
                <a:latin typeface="Comic Sans MS" charset="0"/>
                <a:ea typeface="宋体" charset="-122"/>
              </a:rPr>
              <a:t>1b Analysis: </a:t>
            </a:r>
            <a:r>
              <a:rPr lang="en-US" altLang="zh-CN" sz="3600" u="sng">
                <a:solidFill>
                  <a:schemeClr val="accent2"/>
                </a:solidFill>
                <a:latin typeface="Comic Sans MS" charset="0"/>
                <a:ea typeface="宋体" charset="-122"/>
              </a:rPr>
              <a:t>State Invariants</a:t>
            </a:r>
            <a:endParaRPr lang="en-US" sz="36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64516" name="Line 15"/>
          <p:cNvSpPr>
            <a:spLocks noChangeShapeType="1"/>
          </p:cNvSpPr>
          <p:nvPr/>
        </p:nvSpPr>
        <p:spPr bwMode="auto">
          <a:xfrm>
            <a:off x="261938" y="3648075"/>
            <a:ext cx="6445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914400" eaLnBrk="0" hangingPunct="0">
              <a:defRPr/>
            </a:pPr>
            <a:endParaRPr lang="en-US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17" name="Rectangle 16"/>
          <p:cNvSpPr>
            <a:spLocks noChangeArrowheads="1"/>
          </p:cNvSpPr>
          <p:nvPr/>
        </p:nvSpPr>
        <p:spPr bwMode="auto">
          <a:xfrm>
            <a:off x="809625" y="3084513"/>
            <a:ext cx="1009650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s0</a:t>
            </a: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18" name="Text Box 21"/>
          <p:cNvSpPr txBox="1">
            <a:spLocks noChangeArrowheads="1"/>
          </p:cNvSpPr>
          <p:nvPr/>
        </p:nvSpPr>
        <p:spPr bwMode="auto">
          <a:xfrm>
            <a:off x="5657850" y="3221038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defTabSz="914400" eaLnBrk="0" hangingPunct="0">
              <a:defRPr/>
            </a:pPr>
            <a:r>
              <a:rPr lang="en-US" sz="1800">
                <a:solidFill>
                  <a:srgbClr val="000000"/>
                </a:solidFill>
              </a:rPr>
              <a:t>sender</a:t>
            </a:r>
          </a:p>
        </p:txBody>
      </p:sp>
      <p:sp>
        <p:nvSpPr>
          <p:cNvPr id="64519" name="Rectangle 31"/>
          <p:cNvSpPr>
            <a:spLocks noChangeArrowheads="1"/>
          </p:cNvSpPr>
          <p:nvPr/>
        </p:nvSpPr>
        <p:spPr bwMode="auto">
          <a:xfrm>
            <a:off x="2185988" y="3079750"/>
            <a:ext cx="757237" cy="573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s1</a:t>
            </a: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20" name="Rectangle 32"/>
          <p:cNvSpPr>
            <a:spLocks noChangeArrowheads="1"/>
          </p:cNvSpPr>
          <p:nvPr/>
        </p:nvSpPr>
        <p:spPr bwMode="auto">
          <a:xfrm>
            <a:off x="3338513" y="3084513"/>
            <a:ext cx="1270000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s2</a:t>
            </a:r>
            <a:endParaRPr lang="en-US">
              <a:solidFill>
                <a:srgbClr val="FF0000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80988" y="3870325"/>
            <a:ext cx="6445250" cy="582613"/>
            <a:chOff x="280988" y="3870325"/>
            <a:chExt cx="6445250" cy="582613"/>
          </a:xfrm>
        </p:grpSpPr>
        <p:sp>
          <p:nvSpPr>
            <p:cNvPr id="64534" name="Line 20"/>
            <p:cNvSpPr>
              <a:spLocks noChangeShapeType="1"/>
            </p:cNvSpPr>
            <p:nvPr/>
          </p:nvSpPr>
          <p:spPr bwMode="auto">
            <a:xfrm>
              <a:off x="280988" y="4445000"/>
              <a:ext cx="64452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4400" eaLnBrk="0" hangingPunct="0"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5" name="Text Box 22"/>
            <p:cNvSpPr txBox="1">
              <a:spLocks noChangeArrowheads="1"/>
            </p:cNvSpPr>
            <p:nvPr/>
          </p:nvSpPr>
          <p:spPr bwMode="auto">
            <a:xfrm>
              <a:off x="5649913" y="4027488"/>
              <a:ext cx="1000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defTabSz="914400" eaLnBrk="0" hangingPunct="0">
                <a:defRPr/>
              </a:pPr>
              <a:r>
                <a:rPr lang="en-US" sz="2000">
                  <a:solidFill>
                    <a:srgbClr val="000000"/>
                  </a:solidFill>
                </a:rPr>
                <a:t>receiver</a:t>
              </a:r>
            </a:p>
          </p:txBody>
        </p:sp>
        <p:sp>
          <p:nvSpPr>
            <p:cNvPr id="64536" name="Rectangle 23"/>
            <p:cNvSpPr>
              <a:spLocks noChangeArrowheads="1"/>
            </p:cNvSpPr>
            <p:nvPr/>
          </p:nvSpPr>
          <p:spPr bwMode="auto">
            <a:xfrm>
              <a:off x="417513" y="3876675"/>
              <a:ext cx="1116012" cy="5730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rPr>
                <a:t>w0</a:t>
              </a:r>
              <a:endParaRPr lang="en-US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7" name="Rectangle 29"/>
            <p:cNvSpPr>
              <a:spLocks noChangeArrowheads="1"/>
            </p:cNvSpPr>
            <p:nvPr/>
          </p:nvSpPr>
          <p:spPr bwMode="auto">
            <a:xfrm>
              <a:off x="1511300" y="3879850"/>
              <a:ext cx="1143000" cy="5730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rPr>
                <a:t>w1</a:t>
              </a:r>
              <a:endParaRPr lang="en-US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8" name="Rectangle 30"/>
            <p:cNvSpPr>
              <a:spLocks noChangeArrowheads="1"/>
            </p:cNvSpPr>
            <p:nvPr/>
          </p:nvSpPr>
          <p:spPr bwMode="auto">
            <a:xfrm>
              <a:off x="2620963" y="3875088"/>
              <a:ext cx="1303337" cy="57308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rPr>
                <a:t>w2</a:t>
              </a:r>
              <a:endParaRPr lang="en-US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9" name="Rectangle 33"/>
            <p:cNvSpPr>
              <a:spLocks noChangeArrowheads="1"/>
            </p:cNvSpPr>
            <p:nvPr/>
          </p:nvSpPr>
          <p:spPr bwMode="auto">
            <a:xfrm>
              <a:off x="3919538" y="3870325"/>
              <a:ext cx="1593850" cy="5730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FF0000"/>
                  </a:solidFill>
                  <a:latin typeface="Times New Roman" charset="0"/>
                  <a:ea typeface="宋体" charset="0"/>
                  <a:cs typeface="宋体" charset="0"/>
                </a:rPr>
                <a:t>w3</a:t>
              </a:r>
              <a:endParaRPr lang="en-US">
                <a:solidFill>
                  <a:srgbClr val="FF0000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64522" name="Rectangle 34"/>
          <p:cNvSpPr>
            <a:spLocks noChangeArrowheads="1"/>
          </p:cNvSpPr>
          <p:nvPr/>
        </p:nvSpPr>
        <p:spPr bwMode="auto">
          <a:xfrm>
            <a:off x="4618038" y="3078163"/>
            <a:ext cx="574675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3333CC"/>
                </a:solidFill>
                <a:latin typeface="Times New Roman" charset="0"/>
                <a:ea typeface="宋体" charset="0"/>
                <a:cs typeface="宋体" charset="0"/>
              </a:rPr>
              <a:t>w3</a:t>
            </a:r>
            <a:endParaRPr lang="en-US">
              <a:solidFill>
                <a:srgbClr val="3333CC"/>
              </a:solidFill>
              <a:latin typeface="Times New Roman" charset="0"/>
              <a:ea typeface="ＭＳ Ｐゴシック" charset="0"/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039813" y="3633788"/>
            <a:ext cx="920750" cy="2619375"/>
            <a:chOff x="1039813" y="3633788"/>
            <a:chExt cx="920750" cy="2619375"/>
          </a:xfrm>
        </p:grpSpPr>
        <p:sp>
          <p:nvSpPr>
            <p:cNvPr id="64532" name="Line 35"/>
            <p:cNvSpPr>
              <a:spLocks noChangeShapeType="1"/>
            </p:cNvSpPr>
            <p:nvPr/>
          </p:nvSpPr>
          <p:spPr bwMode="auto">
            <a:xfrm>
              <a:off x="1512888" y="3633788"/>
              <a:ext cx="0" cy="146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4400" eaLnBrk="0" hangingPunct="0"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3" name="Text Box 36"/>
            <p:cNvSpPr txBox="1">
              <a:spLocks noChangeArrowheads="1"/>
            </p:cNvSpPr>
            <p:nvPr/>
          </p:nvSpPr>
          <p:spPr bwMode="auto">
            <a:xfrm>
              <a:off x="1039813" y="5065713"/>
              <a:ext cx="920750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charset="0"/>
                  <a:cs typeface="宋体" charset="0"/>
                </a:rPr>
                <a:t>first </a:t>
              </a:r>
            </a:p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charset="0"/>
                  <a:cs typeface="宋体" charset="0"/>
                </a:rPr>
                <a:t>time</a:t>
              </a:r>
            </a:p>
            <a:p>
              <a:pPr algn="ctr" defTabSz="914400" eaLnBrk="0" hangingPunct="0">
                <a:defRPr/>
              </a:pPr>
              <a:r>
                <a:rPr lang="en-US" altLang="zh-CN">
                  <a:solidFill>
                    <a:srgbClr val="000000"/>
                  </a:solidFill>
                  <a:ea typeface="宋体" charset="0"/>
                  <a:cs typeface="宋体" charset="0"/>
                </a:rPr>
                <a:t>rcvs 0</a:t>
              </a: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466850" y="1417638"/>
            <a:ext cx="673100" cy="2420937"/>
            <a:chOff x="1466850" y="1417638"/>
            <a:chExt cx="673100" cy="2420937"/>
          </a:xfrm>
        </p:grpSpPr>
        <p:sp>
          <p:nvSpPr>
            <p:cNvPr id="64530" name="Line 37"/>
            <p:cNvSpPr>
              <a:spLocks noChangeShapeType="1"/>
            </p:cNvSpPr>
            <p:nvPr/>
          </p:nvSpPr>
          <p:spPr bwMode="auto">
            <a:xfrm>
              <a:off x="1793875" y="2744788"/>
              <a:ext cx="0" cy="10937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914400" eaLnBrk="0" hangingPunct="0">
                <a:defRPr/>
              </a:pPr>
              <a:endParaRPr lang="en-US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4531" name="Text Box 38"/>
            <p:cNvSpPr txBox="1">
              <a:spLocks noChangeArrowheads="1"/>
            </p:cNvSpPr>
            <p:nvPr/>
          </p:nvSpPr>
          <p:spPr bwMode="auto">
            <a:xfrm>
              <a:off x="1466850" y="1417638"/>
              <a:ext cx="6731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defTabSz="914400" eaLnBrk="0" hangingPunct="0">
                <a:defRPr/>
              </a:pPr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first </a:t>
              </a:r>
            </a:p>
            <a:p>
              <a:pPr algn="ctr" defTabSz="914400" eaLnBrk="0" hangingPunct="0">
                <a:defRPr/>
              </a:pPr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time</a:t>
              </a:r>
            </a:p>
            <a:p>
              <a:pPr algn="ctr" defTabSz="914400" eaLnBrk="0" hangingPunct="0">
                <a:defRPr/>
              </a:pPr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rcvs</a:t>
              </a:r>
            </a:p>
            <a:p>
              <a:pPr algn="ctr" defTabSz="914400" eaLnBrk="0" hangingPunct="0">
                <a:defRPr/>
              </a:pPr>
              <a:r>
                <a:rPr lang="en-US" altLang="zh-CN" sz="1800">
                  <a:solidFill>
                    <a:srgbClr val="000000"/>
                  </a:solidFill>
                  <a:ea typeface="宋体" charset="0"/>
                  <a:cs typeface="宋体" charset="0"/>
                </a:rPr>
                <a:t>ack 0</a:t>
              </a:r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64525" name="Rectangle 40"/>
          <p:cNvSpPr>
            <a:spLocks noChangeArrowheads="1"/>
          </p:cNvSpPr>
          <p:nvPr/>
        </p:nvSpPr>
        <p:spPr bwMode="auto">
          <a:xfrm>
            <a:off x="439738" y="3086100"/>
            <a:ext cx="382587" cy="5730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3333CC"/>
                </a:solidFill>
                <a:latin typeface="Times New Roman" charset="0"/>
                <a:ea typeface="宋体" charset="0"/>
                <a:cs typeface="宋体" charset="0"/>
              </a:rPr>
              <a:t>w0</a:t>
            </a:r>
            <a:endParaRPr lang="en-US">
              <a:solidFill>
                <a:srgbClr val="3333CC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26" name="Rectangle 41"/>
          <p:cNvSpPr>
            <a:spLocks noChangeArrowheads="1"/>
          </p:cNvSpPr>
          <p:nvPr/>
        </p:nvSpPr>
        <p:spPr bwMode="auto">
          <a:xfrm>
            <a:off x="1790700" y="3084513"/>
            <a:ext cx="382588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3333CC"/>
                </a:solidFill>
                <a:latin typeface="Times New Roman" charset="0"/>
                <a:ea typeface="宋体" charset="0"/>
                <a:cs typeface="宋体" charset="0"/>
              </a:rPr>
              <a:t>w1</a:t>
            </a:r>
            <a:endParaRPr lang="en-US">
              <a:solidFill>
                <a:srgbClr val="3333CC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27" name="Rectangle 42"/>
          <p:cNvSpPr>
            <a:spLocks noChangeArrowheads="1"/>
          </p:cNvSpPr>
          <p:nvPr/>
        </p:nvSpPr>
        <p:spPr bwMode="auto">
          <a:xfrm>
            <a:off x="2947988" y="3081338"/>
            <a:ext cx="382587" cy="5730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hangingPunct="0">
              <a:defRPr/>
            </a:pPr>
            <a:r>
              <a:rPr lang="en-US" altLang="zh-CN">
                <a:solidFill>
                  <a:srgbClr val="3333CC"/>
                </a:solidFill>
                <a:latin typeface="Times New Roman" charset="0"/>
                <a:ea typeface="宋体" charset="0"/>
                <a:cs typeface="宋体" charset="0"/>
              </a:rPr>
              <a:t>w2</a:t>
            </a:r>
            <a:endParaRPr lang="en-US">
              <a:solidFill>
                <a:srgbClr val="3333CC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4528" name="Text Box 43"/>
          <p:cNvSpPr txBox="1">
            <a:spLocks noChangeArrowheads="1"/>
          </p:cNvSpPr>
          <p:nvPr/>
        </p:nvSpPr>
        <p:spPr bwMode="auto">
          <a:xfrm>
            <a:off x="4625975" y="1398588"/>
            <a:ext cx="3727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defTabSz="914400" eaLnBrk="0" hangingPunct="0">
              <a:defRPr/>
            </a:pPr>
            <a:r>
              <a:rPr lang="en-US" altLang="zh-CN">
                <a:solidFill>
                  <a:srgbClr val="000000"/>
                </a:solidFill>
                <a:ea typeface="宋体" charset="0"/>
                <a:cs typeface="宋体" charset="0"/>
              </a:rPr>
              <a:t>W1: wait for data with seq. 1</a:t>
            </a:r>
          </a:p>
          <a:p>
            <a:pPr defTabSz="914400" eaLnBrk="0" hangingPunct="0">
              <a:defRPr/>
            </a:pPr>
            <a:r>
              <a:rPr lang="en-US" altLang="zh-CN">
                <a:solidFill>
                  <a:srgbClr val="000000"/>
                </a:solidFill>
                <a:ea typeface="宋体" charset="0"/>
                <a:cs typeface="宋体" charset="0"/>
              </a:rPr>
              <a:t>S1: sending data with seq. 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31469" name="Rectangle 45"/>
          <p:cNvSpPr>
            <a:spLocks noChangeArrowheads="1"/>
          </p:cNvSpPr>
          <p:nvPr/>
        </p:nvSpPr>
        <p:spPr bwMode="auto">
          <a:xfrm>
            <a:off x="3805238" y="4719638"/>
            <a:ext cx="457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400"/>
            <a:r>
              <a:rPr lang="en-US" altLang="zh-CN" sz="2000">
                <a:solidFill>
                  <a:srgbClr val="FF0000"/>
                </a:solidFill>
                <a:latin typeface="Times New Roman" charset="0"/>
                <a:ea typeface="宋体" charset="-122"/>
              </a:rPr>
              <a:t>State invariant:</a:t>
            </a:r>
            <a:endParaRPr lang="en-US" altLang="zh-CN" sz="2000">
              <a:solidFill>
                <a:srgbClr val="000000"/>
              </a:solidFill>
              <a:latin typeface="Times New Roman" charset="0"/>
              <a:ea typeface="宋体" charset="-122"/>
            </a:endParaRPr>
          </a:p>
          <a:p>
            <a:pPr defTabSz="914400"/>
            <a:r>
              <a:rPr lang="en-US" altLang="zh-CN" sz="2000">
                <a:solidFill>
                  <a:srgbClr val="000000"/>
                </a:solidFill>
                <a:latin typeface="Times New Roman" charset="0"/>
                <a:ea typeface="宋体" charset="-122"/>
              </a:rPr>
              <a:t>- When receiver’s state is waiting for seq #n, sender’s state can be sending either </a:t>
            </a:r>
            <a:br>
              <a:rPr lang="en-US" altLang="zh-CN" sz="2000">
                <a:solidFill>
                  <a:srgbClr val="000000"/>
                </a:solidFill>
                <a:latin typeface="Times New Roman" charset="0"/>
                <a:ea typeface="宋体" charset="-122"/>
              </a:rPr>
            </a:br>
            <a:r>
              <a:rPr lang="en-US" altLang="zh-CN" sz="2000">
                <a:solidFill>
                  <a:srgbClr val="000000"/>
                </a:solidFill>
                <a:latin typeface="Times New Roman" charset="0"/>
                <a:ea typeface="宋体" charset="-122"/>
              </a:rPr>
              <a:t>seq#n-1or seq#n, and only either #n or #n-1 packets can arrive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6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E1397E41-DA2E-0B48-9C9A-892BD1B7A4A9}" type="slidenum">
              <a:rPr lang="en-US" altLang="x-none" sz="1400">
                <a:latin typeface="Times New Roman" charset="0"/>
              </a:rPr>
              <a:pPr eaLnBrk="1" hangingPunct="1"/>
              <a:t>49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38113"/>
            <a:ext cx="8582025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rdt2.1c: </a:t>
            </a:r>
            <a:r>
              <a:rPr lang="en-US" altLang="zh-CN" sz="2800">
                <a:ea typeface="宋体" charset="-122"/>
              </a:rPr>
              <a:t>S</a:t>
            </a:r>
            <a:r>
              <a:rPr lang="en-US" altLang="x-none" sz="2800">
                <a:ea typeface="ＭＳ Ｐゴシック" charset="-128"/>
              </a:rPr>
              <a:t>ender, </a:t>
            </a:r>
            <a:r>
              <a:rPr lang="en-US" altLang="zh-CN" sz="2800">
                <a:ea typeface="宋体" charset="-122"/>
              </a:rPr>
              <a:t>H</a:t>
            </a:r>
            <a:r>
              <a:rPr lang="en-US" altLang="x-none" sz="2800">
                <a:ea typeface="ＭＳ Ｐゴシック" charset="-128"/>
              </a:rPr>
              <a:t>andles </a:t>
            </a:r>
            <a:r>
              <a:rPr lang="en-US" altLang="zh-CN" sz="2800">
                <a:ea typeface="宋体" charset="-122"/>
              </a:rPr>
              <a:t>G</a:t>
            </a:r>
            <a:r>
              <a:rPr lang="en-US" altLang="x-none" sz="2800">
                <a:ea typeface="ＭＳ Ｐゴシック" charset="-128"/>
              </a:rPr>
              <a:t>arbled ACK/NAKs: </a:t>
            </a:r>
            <a:r>
              <a:rPr lang="en-US" altLang="x-none" sz="2800">
                <a:solidFill>
                  <a:srgbClr val="FF0000"/>
                </a:solidFill>
                <a:ea typeface="ＭＳ Ｐゴシック" charset="-128"/>
              </a:rPr>
              <a:t>Using 1 bit (Alternating-Bit Protocol)</a:t>
            </a:r>
            <a:endParaRPr lang="en-US" altLang="x-none" sz="3600">
              <a:solidFill>
                <a:srgbClr val="FF0000"/>
              </a:solidFill>
              <a:ea typeface="ＭＳ Ｐゴシック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8175" y="1749425"/>
            <a:ext cx="8050213" cy="4498975"/>
            <a:chOff x="638175" y="1265238"/>
            <a:chExt cx="8050213" cy="4498975"/>
          </a:xfrm>
        </p:grpSpPr>
        <p:sp>
          <p:nvSpPr>
            <p:cNvPr id="131075" name="Oval 3"/>
            <p:cNvSpPr>
              <a:spLocks noChangeArrowheads="1"/>
            </p:cNvSpPr>
            <p:nvPr/>
          </p:nvSpPr>
          <p:spPr bwMode="auto">
            <a:xfrm>
              <a:off x="2868613" y="2306638"/>
              <a:ext cx="901700" cy="83661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31076" name="Text Box 4"/>
            <p:cNvSpPr txBox="1">
              <a:spLocks noChangeArrowheads="1"/>
            </p:cNvSpPr>
            <p:nvPr/>
          </p:nvSpPr>
          <p:spPr bwMode="auto">
            <a:xfrm>
              <a:off x="2895600" y="2395538"/>
              <a:ext cx="1090613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Wait for call </a:t>
              </a:r>
              <a:r>
                <a:rPr lang="en-US" altLang="zh-CN" sz="1400">
                  <a:ea typeface="宋体" charset="-122"/>
                </a:rPr>
                <a:t>0</a:t>
              </a:r>
              <a:r>
                <a:rPr lang="en-US" altLang="x-none" sz="1400"/>
                <a:t> from above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1077" name="Text Box 5"/>
            <p:cNvSpPr txBox="1">
              <a:spLocks noChangeArrowheads="1"/>
            </p:cNvSpPr>
            <p:nvPr/>
          </p:nvSpPr>
          <p:spPr bwMode="auto">
            <a:xfrm>
              <a:off x="3124200" y="1577975"/>
              <a:ext cx="36941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sndpkt = make_pkt(</a:t>
              </a:r>
              <a:r>
                <a:rPr lang="en-US" altLang="zh-CN" sz="1600">
                  <a:ea typeface="宋体" charset="-122"/>
                </a:rPr>
                <a:t>0</a:t>
              </a:r>
              <a:r>
                <a:rPr lang="en-US" altLang="x-none" sz="1600"/>
                <a:t>, data, checksum)</a:t>
              </a:r>
            </a:p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78" name="Text Box 6"/>
            <p:cNvSpPr txBox="1">
              <a:spLocks noChangeArrowheads="1"/>
            </p:cNvSpPr>
            <p:nvPr/>
          </p:nvSpPr>
          <p:spPr bwMode="auto">
            <a:xfrm>
              <a:off x="3138488" y="1265238"/>
              <a:ext cx="2111375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rdt_send(data)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79" name="Line 7"/>
            <p:cNvSpPr>
              <a:spLocks noChangeShapeType="1"/>
            </p:cNvSpPr>
            <p:nvPr/>
          </p:nvSpPr>
          <p:spPr bwMode="auto">
            <a:xfrm>
              <a:off x="3255963" y="1630363"/>
              <a:ext cx="27352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0" name="Line 8"/>
            <p:cNvSpPr>
              <a:spLocks noChangeShapeType="1"/>
            </p:cNvSpPr>
            <p:nvPr/>
          </p:nvSpPr>
          <p:spPr bwMode="auto">
            <a:xfrm>
              <a:off x="2593975" y="2262188"/>
              <a:ext cx="377825" cy="190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1" name="Freeform 9"/>
            <p:cNvSpPr>
              <a:spLocks/>
            </p:cNvSpPr>
            <p:nvPr/>
          </p:nvSpPr>
          <p:spPr bwMode="auto">
            <a:xfrm rot="-6989453">
              <a:off x="2179638" y="4603750"/>
              <a:ext cx="952500" cy="469900"/>
            </a:xfrm>
            <a:custGeom>
              <a:avLst/>
              <a:gdLst>
                <a:gd name="T0" fmla="*/ 2147483647 w 1500"/>
                <a:gd name="T1" fmla="*/ 2147483647 h 740"/>
                <a:gd name="T2" fmla="*/ 2147483647 w 1500"/>
                <a:gd name="T3" fmla="*/ 2147483647 h 740"/>
                <a:gd name="T4" fmla="*/ 0 60000 65536"/>
                <a:gd name="T5" fmla="*/ 0 60000 65536"/>
                <a:gd name="T6" fmla="*/ 0 w 1500"/>
                <a:gd name="T7" fmla="*/ 0 h 740"/>
                <a:gd name="T8" fmla="*/ 1500 w 1500"/>
                <a:gd name="T9" fmla="*/ 740 h 7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082" name="Group 10"/>
            <p:cNvGrpSpPr>
              <a:grpSpLocks/>
            </p:cNvGrpSpPr>
            <p:nvPr/>
          </p:nvGrpSpPr>
          <p:grpSpPr bwMode="auto">
            <a:xfrm>
              <a:off x="4776788" y="2254250"/>
              <a:ext cx="1166812" cy="865188"/>
              <a:chOff x="2893" y="1499"/>
              <a:chExt cx="707" cy="510"/>
            </a:xfrm>
          </p:grpSpPr>
          <p:sp>
            <p:nvSpPr>
              <p:cNvPr id="131109" name="Oval 11"/>
              <p:cNvSpPr>
                <a:spLocks noChangeArrowheads="1"/>
              </p:cNvSpPr>
              <p:nvPr/>
            </p:nvSpPr>
            <p:spPr bwMode="auto">
              <a:xfrm>
                <a:off x="2893" y="1499"/>
                <a:ext cx="568" cy="510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31110" name="Text Box 12"/>
              <p:cNvSpPr txBox="1">
                <a:spLocks noChangeArrowheads="1"/>
              </p:cNvSpPr>
              <p:nvPr/>
            </p:nvSpPr>
            <p:spPr bwMode="auto">
              <a:xfrm>
                <a:off x="2940" y="1535"/>
                <a:ext cx="66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ACK or NAK</a:t>
                </a:r>
                <a:endParaRPr lang="en-US" altLang="x-none" sz="1400">
                  <a:latin typeface="Times New Roman" charset="0"/>
                </a:endParaRPr>
              </a:p>
            </p:txBody>
          </p:sp>
        </p:grpSp>
        <p:sp>
          <p:nvSpPr>
            <p:cNvPr id="131083" name="Freeform 13"/>
            <p:cNvSpPr>
              <a:spLocks/>
            </p:cNvSpPr>
            <p:nvPr/>
          </p:nvSpPr>
          <p:spPr bwMode="auto">
            <a:xfrm flipV="1">
              <a:off x="3425825" y="2132013"/>
              <a:ext cx="1482725" cy="22066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4" name="Freeform 14"/>
            <p:cNvSpPr>
              <a:spLocks/>
            </p:cNvSpPr>
            <p:nvPr/>
          </p:nvSpPr>
          <p:spPr bwMode="auto">
            <a:xfrm rot="-1357180">
              <a:off x="5589588" y="2116138"/>
              <a:ext cx="466725" cy="685800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5" name="Text Box 15"/>
            <p:cNvSpPr txBox="1">
              <a:spLocks noChangeArrowheads="1"/>
            </p:cNvSpPr>
            <p:nvPr/>
          </p:nvSpPr>
          <p:spPr bwMode="auto">
            <a:xfrm>
              <a:off x="5913438" y="2678113"/>
              <a:ext cx="22621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86" name="Text Box 16"/>
            <p:cNvSpPr txBox="1">
              <a:spLocks noChangeArrowheads="1"/>
            </p:cNvSpPr>
            <p:nvPr/>
          </p:nvSpPr>
          <p:spPr bwMode="auto">
            <a:xfrm>
              <a:off x="5875338" y="1920875"/>
              <a:ext cx="2563812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 </a:t>
              </a:r>
            </a:p>
            <a:p>
              <a:pPr eaLnBrk="1" hangingPunct="1"/>
              <a:r>
                <a:rPr lang="en-US" altLang="x-none" sz="1600"/>
                <a:t>( corrupt(rcvpkt) ||</a:t>
              </a:r>
            </a:p>
            <a:p>
              <a:pPr eaLnBrk="1" hangingPunct="1"/>
              <a:r>
                <a:rPr lang="en-US" altLang="x-none" sz="1600"/>
                <a:t>isNAK(rcvpkt) 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87" name="Line 17"/>
            <p:cNvSpPr>
              <a:spLocks noChangeShapeType="1"/>
            </p:cNvSpPr>
            <p:nvPr/>
          </p:nvSpPr>
          <p:spPr bwMode="auto">
            <a:xfrm>
              <a:off x="6045200" y="2717800"/>
              <a:ext cx="14335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8" name="Freeform 18"/>
            <p:cNvSpPr>
              <a:spLocks/>
            </p:cNvSpPr>
            <p:nvPr/>
          </p:nvSpPr>
          <p:spPr bwMode="auto">
            <a:xfrm rot="16200000" flipV="1">
              <a:off x="2201863" y="3492500"/>
              <a:ext cx="1266825" cy="123825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89" name="Freeform 19"/>
            <p:cNvSpPr>
              <a:spLocks/>
            </p:cNvSpPr>
            <p:nvPr/>
          </p:nvSpPr>
          <p:spPr bwMode="auto">
            <a:xfrm>
              <a:off x="3600450" y="4779963"/>
              <a:ext cx="1606550" cy="247650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0" name="Freeform 20"/>
            <p:cNvSpPr>
              <a:spLocks/>
            </p:cNvSpPr>
            <p:nvPr/>
          </p:nvSpPr>
          <p:spPr bwMode="auto">
            <a:xfrm rot="5400000" flipH="1" flipV="1">
              <a:off x="4970462" y="3440113"/>
              <a:ext cx="1363663" cy="204788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1" name="Text Box 21"/>
            <p:cNvSpPr txBox="1">
              <a:spLocks noChangeArrowheads="1"/>
            </p:cNvSpPr>
            <p:nvPr/>
          </p:nvSpPr>
          <p:spPr bwMode="auto">
            <a:xfrm>
              <a:off x="3365500" y="5364163"/>
              <a:ext cx="4140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sndpkt = make_pkt(1, data, checksum)</a:t>
              </a:r>
            </a:p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92" name="Text Box 22"/>
            <p:cNvSpPr txBox="1">
              <a:spLocks noChangeArrowheads="1"/>
            </p:cNvSpPr>
            <p:nvPr/>
          </p:nvSpPr>
          <p:spPr bwMode="auto">
            <a:xfrm>
              <a:off x="3435350" y="5026025"/>
              <a:ext cx="238918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rdt_send(data)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93" name="Line 23"/>
            <p:cNvSpPr>
              <a:spLocks noChangeShapeType="1"/>
            </p:cNvSpPr>
            <p:nvPr/>
          </p:nvSpPr>
          <p:spPr bwMode="auto">
            <a:xfrm>
              <a:off x="3482975" y="5378450"/>
              <a:ext cx="29035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4" name="Text Box 24"/>
            <p:cNvSpPr txBox="1">
              <a:spLocks noChangeArrowheads="1"/>
            </p:cNvSpPr>
            <p:nvPr/>
          </p:nvSpPr>
          <p:spPr bwMode="auto">
            <a:xfrm>
              <a:off x="5692775" y="3173413"/>
              <a:ext cx="2995613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  </a:t>
              </a:r>
            </a:p>
            <a:p>
              <a:pPr eaLnBrk="1" hangingPunct="1"/>
              <a:r>
                <a:rPr lang="en-US" altLang="x-none" sz="1600"/>
                <a:t>&amp;&amp; notcorrupt(rcvpkt) </a:t>
              </a:r>
            </a:p>
            <a:p>
              <a:pPr eaLnBrk="1" hangingPunct="1"/>
              <a:r>
                <a:rPr lang="en-US" altLang="x-none" sz="1600"/>
                <a:t>&amp;&amp; isACK(rcvpkt) </a:t>
              </a:r>
            </a:p>
          </p:txBody>
        </p:sp>
        <p:sp>
          <p:nvSpPr>
            <p:cNvPr id="131095" name="Line 25"/>
            <p:cNvSpPr>
              <a:spLocks noChangeShapeType="1"/>
            </p:cNvSpPr>
            <p:nvPr/>
          </p:nvSpPr>
          <p:spPr bwMode="auto">
            <a:xfrm>
              <a:off x="5821363" y="3984625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6" name="Text Box 26"/>
            <p:cNvSpPr txBox="1">
              <a:spLocks noChangeArrowheads="1"/>
            </p:cNvSpPr>
            <p:nvPr/>
          </p:nvSpPr>
          <p:spPr bwMode="auto">
            <a:xfrm>
              <a:off x="720725" y="5435600"/>
              <a:ext cx="18192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udt_send(sndpkt)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97" name="Text Box 27"/>
            <p:cNvSpPr txBox="1">
              <a:spLocks noChangeArrowheads="1"/>
            </p:cNvSpPr>
            <p:nvPr/>
          </p:nvSpPr>
          <p:spPr bwMode="auto">
            <a:xfrm>
              <a:off x="695325" y="4618038"/>
              <a:ext cx="2011363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&amp;&amp;  </a:t>
              </a:r>
            </a:p>
            <a:p>
              <a:pPr eaLnBrk="1" hangingPunct="1"/>
              <a:r>
                <a:rPr lang="en-US" altLang="x-none" sz="1600"/>
                <a:t>( corrupt(rcvpkt) ||</a:t>
              </a:r>
            </a:p>
            <a:p>
              <a:pPr eaLnBrk="1" hangingPunct="1"/>
              <a:r>
                <a:rPr lang="en-US" altLang="x-none" sz="1600"/>
                <a:t>isNAK(rcvpkt) )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1098" name="Line 28"/>
            <p:cNvSpPr>
              <a:spLocks noChangeShapeType="1"/>
            </p:cNvSpPr>
            <p:nvPr/>
          </p:nvSpPr>
          <p:spPr bwMode="auto">
            <a:xfrm>
              <a:off x="811213" y="5443538"/>
              <a:ext cx="1557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099" name="Text Box 29"/>
            <p:cNvSpPr txBox="1">
              <a:spLocks noChangeArrowheads="1"/>
            </p:cNvSpPr>
            <p:nvPr/>
          </p:nvSpPr>
          <p:spPr bwMode="auto">
            <a:xfrm>
              <a:off x="638175" y="3016250"/>
              <a:ext cx="2109788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/>
                <a:t>rdt_rcv(rcvpkt)   </a:t>
              </a:r>
            </a:p>
            <a:p>
              <a:pPr eaLnBrk="1" hangingPunct="1"/>
              <a:r>
                <a:rPr lang="en-US" altLang="x-none" sz="1600"/>
                <a:t>&amp;&amp; notcorrupt(rcvpkt) </a:t>
              </a:r>
            </a:p>
            <a:p>
              <a:pPr eaLnBrk="1" hangingPunct="1"/>
              <a:r>
                <a:rPr lang="en-US" altLang="x-none" sz="1600"/>
                <a:t>&amp;&amp; isACK(rcvpkt)</a:t>
              </a:r>
              <a:r>
                <a:rPr lang="en-US" altLang="x-none" sz="1000"/>
                <a:t> 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131100" name="Line 30"/>
            <p:cNvSpPr>
              <a:spLocks noChangeShapeType="1"/>
            </p:cNvSpPr>
            <p:nvPr/>
          </p:nvSpPr>
          <p:spPr bwMode="auto">
            <a:xfrm>
              <a:off x="782638" y="3854450"/>
              <a:ext cx="1738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1101" name="Group 31"/>
            <p:cNvGrpSpPr>
              <a:grpSpLocks/>
            </p:cNvGrpSpPr>
            <p:nvPr/>
          </p:nvGrpSpPr>
          <p:grpSpPr bwMode="auto">
            <a:xfrm>
              <a:off x="4989513" y="4200525"/>
              <a:ext cx="1157287" cy="823913"/>
              <a:chOff x="4242" y="2812"/>
              <a:chExt cx="729" cy="519"/>
            </a:xfrm>
          </p:grpSpPr>
          <p:sp>
            <p:nvSpPr>
              <p:cNvPr id="131107" name="Oval 32"/>
              <p:cNvSpPr>
                <a:spLocks noChangeArrowheads="1"/>
              </p:cNvSpPr>
              <p:nvPr/>
            </p:nvSpPr>
            <p:spPr bwMode="auto">
              <a:xfrm>
                <a:off x="4242" y="2812"/>
                <a:ext cx="567" cy="51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31108" name="Text Box 33"/>
              <p:cNvSpPr txBox="1">
                <a:spLocks noChangeArrowheads="1"/>
              </p:cNvSpPr>
              <p:nvPr/>
            </p:nvSpPr>
            <p:spPr bwMode="auto">
              <a:xfrm>
                <a:off x="4267" y="2870"/>
                <a:ext cx="7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</a:t>
                </a:r>
              </a:p>
              <a:p>
                <a:pPr eaLnBrk="1" hangingPunct="1"/>
                <a:r>
                  <a:rPr lang="en-US" altLang="x-none" sz="1400"/>
                  <a:t>call 1 from above</a:t>
                </a:r>
                <a:endParaRPr lang="en-US" altLang="x-none" sz="1400">
                  <a:latin typeface="Times New Roman" charset="0"/>
                </a:endParaRPr>
              </a:p>
            </p:txBody>
          </p:sp>
        </p:grpSp>
        <p:grpSp>
          <p:nvGrpSpPr>
            <p:cNvPr id="131102" name="Group 34"/>
            <p:cNvGrpSpPr>
              <a:grpSpLocks/>
            </p:cNvGrpSpPr>
            <p:nvPr/>
          </p:nvGrpSpPr>
          <p:grpSpPr bwMode="auto">
            <a:xfrm>
              <a:off x="2728913" y="4146550"/>
              <a:ext cx="1136650" cy="823913"/>
              <a:chOff x="4957" y="3266"/>
              <a:chExt cx="716" cy="519"/>
            </a:xfrm>
          </p:grpSpPr>
          <p:sp>
            <p:nvSpPr>
              <p:cNvPr id="131105" name="Oval 35"/>
              <p:cNvSpPr>
                <a:spLocks noChangeArrowheads="1"/>
              </p:cNvSpPr>
              <p:nvPr/>
            </p:nvSpPr>
            <p:spPr bwMode="auto">
              <a:xfrm>
                <a:off x="4957" y="3266"/>
                <a:ext cx="567" cy="51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31106" name="Text Box 36"/>
              <p:cNvSpPr txBox="1">
                <a:spLocks noChangeArrowheads="1"/>
              </p:cNvSpPr>
              <p:nvPr/>
            </p:nvSpPr>
            <p:spPr bwMode="auto">
              <a:xfrm>
                <a:off x="5014" y="3319"/>
                <a:ext cx="65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ACK or NAK 1</a:t>
                </a:r>
                <a:endParaRPr lang="en-US" altLang="x-none" sz="1400">
                  <a:latin typeface="Times New Roman" charset="0"/>
                </a:endParaRPr>
              </a:p>
            </p:txBody>
          </p:sp>
        </p:grpSp>
        <p:sp>
          <p:nvSpPr>
            <p:cNvPr id="131103" name="Text Box 37"/>
            <p:cNvSpPr txBox="1">
              <a:spLocks noChangeArrowheads="1"/>
            </p:cNvSpPr>
            <p:nvPr/>
          </p:nvSpPr>
          <p:spPr bwMode="auto">
            <a:xfrm>
              <a:off x="6203950" y="3994150"/>
              <a:ext cx="323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Symbol" charset="2"/>
                </a:rPr>
                <a:t>L</a:t>
              </a:r>
            </a:p>
          </p:txBody>
        </p:sp>
        <p:sp>
          <p:nvSpPr>
            <p:cNvPr id="131104" name="Text Box 38"/>
            <p:cNvSpPr txBox="1">
              <a:spLocks noChangeArrowheads="1"/>
            </p:cNvSpPr>
            <p:nvPr/>
          </p:nvSpPr>
          <p:spPr bwMode="auto">
            <a:xfrm>
              <a:off x="1354138" y="3868738"/>
              <a:ext cx="3238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latin typeface="Symbol" charset="2"/>
                </a:rPr>
                <a:t>L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Outline</a:t>
            </a:r>
          </a:p>
        </p:txBody>
      </p:sp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Admin and recap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C00000"/>
              </a:buClr>
              <a:buSzPct val="85000"/>
              <a:buFont typeface="Wingdings" pitchFamily="2" charset="2"/>
              <a:buChar char="Ø"/>
            </a:pPr>
            <a:r>
              <a:rPr lang="en-US" altLang="x-none" sz="2800" i="1" dirty="0">
                <a:solidFill>
                  <a:srgbClr val="C00000"/>
                </a:solidFill>
                <a:latin typeface="Comic Sans MS" charset="0"/>
              </a:rPr>
              <a:t>Overview of transport layer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UDP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Reliable data transfer, the stop-and-go protocols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FB43970-C23B-FA4C-B002-7A4EC4F2B589}" type="slidenum">
              <a:rPr lang="en-US" altLang="x-none" sz="1400">
                <a:latin typeface="Times New Roman" charset="0"/>
              </a:rPr>
              <a:pPr eaLnBrk="1" hangingPunct="1"/>
              <a:t>50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32485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rdt2.1c: </a:t>
            </a:r>
            <a:r>
              <a:rPr lang="en-US" altLang="zh-CN" sz="3200">
                <a:ea typeface="宋体" charset="-122"/>
              </a:rPr>
              <a:t>R</a:t>
            </a:r>
            <a:r>
              <a:rPr lang="en-US" altLang="x-none" sz="3200">
                <a:ea typeface="ＭＳ Ｐゴシック" charset="-128"/>
              </a:rPr>
              <a:t>eceiver, </a:t>
            </a:r>
            <a:r>
              <a:rPr lang="en-US" altLang="zh-CN" sz="3200">
                <a:ea typeface="宋体" charset="-122"/>
              </a:rPr>
              <a:t>H</a:t>
            </a:r>
            <a:r>
              <a:rPr lang="en-US" altLang="x-none" sz="3200">
                <a:ea typeface="ＭＳ Ｐゴシック" charset="-128"/>
              </a:rPr>
              <a:t>andles </a:t>
            </a:r>
            <a:r>
              <a:rPr lang="en-US" altLang="zh-CN" sz="3200">
                <a:ea typeface="宋体" charset="-122"/>
              </a:rPr>
              <a:t>G</a:t>
            </a:r>
            <a:r>
              <a:rPr lang="en-US" altLang="x-none" sz="3200">
                <a:ea typeface="ＭＳ Ｐゴシック" charset="-128"/>
              </a:rPr>
              <a:t>arbled </a:t>
            </a:r>
            <a:r>
              <a:rPr lang="en-US" altLang="x-none" sz="2800">
                <a:ea typeface="ＭＳ Ｐゴシック" charset="-128"/>
              </a:rPr>
              <a:t>ACK/NAKs: </a:t>
            </a:r>
            <a:r>
              <a:rPr lang="en-US" altLang="x-none" sz="2800">
                <a:solidFill>
                  <a:srgbClr val="FF0000"/>
                </a:solidFill>
                <a:ea typeface="ＭＳ Ｐゴシック" charset="-128"/>
              </a:rPr>
              <a:t>Using 1 bit</a:t>
            </a:r>
            <a:endParaRPr lang="en-US" altLang="x-none" sz="3200">
              <a:solidFill>
                <a:srgbClr val="FF0000"/>
              </a:solidFill>
              <a:ea typeface="ＭＳ Ｐゴシック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1288" y="1481138"/>
            <a:ext cx="9002712" cy="5072062"/>
            <a:chOff x="141288" y="1284288"/>
            <a:chExt cx="9002712" cy="5072062"/>
          </a:xfrm>
        </p:grpSpPr>
        <p:grpSp>
          <p:nvGrpSpPr>
            <p:cNvPr id="133123" name="Group 3"/>
            <p:cNvGrpSpPr>
              <a:grpSpLocks/>
            </p:cNvGrpSpPr>
            <p:nvPr/>
          </p:nvGrpSpPr>
          <p:grpSpPr bwMode="auto">
            <a:xfrm>
              <a:off x="3038475" y="3352800"/>
              <a:ext cx="817563" cy="795338"/>
              <a:chOff x="963" y="1131"/>
              <a:chExt cx="515" cy="501"/>
            </a:xfrm>
          </p:grpSpPr>
          <p:sp>
            <p:nvSpPr>
              <p:cNvPr id="133152" name="Oval 4"/>
              <p:cNvSpPr>
                <a:spLocks noChangeArrowheads="1"/>
              </p:cNvSpPr>
              <p:nvPr/>
            </p:nvSpPr>
            <p:spPr bwMode="auto">
              <a:xfrm>
                <a:off x="963" y="1131"/>
                <a:ext cx="490" cy="50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33153" name="Text Box 5"/>
              <p:cNvSpPr txBox="1">
                <a:spLocks noChangeArrowheads="1"/>
              </p:cNvSpPr>
              <p:nvPr/>
            </p:nvSpPr>
            <p:spPr bwMode="auto">
              <a:xfrm>
                <a:off x="974" y="1153"/>
                <a:ext cx="5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</a:t>
                </a:r>
              </a:p>
              <a:p>
                <a:pPr eaLnBrk="1" hangingPunct="1"/>
                <a:r>
                  <a:rPr lang="en-US" altLang="x-none" sz="1400"/>
                  <a:t>0 from below</a:t>
                </a:r>
                <a:endParaRPr lang="en-US" altLang="x-none" sz="1400">
                  <a:latin typeface="Times New Roman" charset="0"/>
                </a:endParaRPr>
              </a:p>
            </p:txBody>
          </p:sp>
        </p:grpSp>
        <p:sp>
          <p:nvSpPr>
            <p:cNvPr id="133124" name="Line 6"/>
            <p:cNvSpPr>
              <a:spLocks noChangeShapeType="1"/>
            </p:cNvSpPr>
            <p:nvPr/>
          </p:nvSpPr>
          <p:spPr bwMode="auto">
            <a:xfrm>
              <a:off x="2874963" y="2282825"/>
              <a:ext cx="419100" cy="1079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25" name="Freeform 7"/>
            <p:cNvSpPr>
              <a:spLocks/>
            </p:cNvSpPr>
            <p:nvPr/>
          </p:nvSpPr>
          <p:spPr bwMode="auto">
            <a:xfrm flipV="1">
              <a:off x="3556000" y="2600325"/>
              <a:ext cx="1590675" cy="785813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26" name="Text Box 8"/>
            <p:cNvSpPr txBox="1">
              <a:spLocks noChangeArrowheads="1"/>
            </p:cNvSpPr>
            <p:nvPr/>
          </p:nvSpPr>
          <p:spPr bwMode="auto">
            <a:xfrm>
              <a:off x="6116638" y="2959100"/>
              <a:ext cx="3027362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sndpkt = make_pkt(NAK,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27" name="Text Box 9"/>
            <p:cNvSpPr txBox="1">
              <a:spLocks noChangeArrowheads="1"/>
            </p:cNvSpPr>
            <p:nvPr/>
          </p:nvSpPr>
          <p:spPr bwMode="auto">
            <a:xfrm>
              <a:off x="6119813" y="3671888"/>
              <a:ext cx="2624137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</a:t>
              </a:r>
            </a:p>
            <a:p>
              <a:pPr eaLnBrk="1" hangingPunct="1"/>
              <a:r>
                <a:rPr lang="en-US" altLang="x-none" sz="1400"/>
                <a:t>   not corrupt(rcvpkt) &amp;&amp;</a:t>
              </a:r>
            </a:p>
            <a:p>
              <a:pPr eaLnBrk="1" hangingPunct="1"/>
              <a:r>
                <a:rPr lang="en-US" altLang="x-none" sz="1400"/>
                <a:t>   has_seq0(rcvpkt)</a:t>
              </a:r>
            </a:p>
            <a:p>
              <a:pPr eaLnBrk="1" hangingPunct="1"/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3128" name="Line 10"/>
            <p:cNvSpPr>
              <a:spLocks noChangeShapeType="1"/>
            </p:cNvSpPr>
            <p:nvPr/>
          </p:nvSpPr>
          <p:spPr bwMode="auto">
            <a:xfrm>
              <a:off x="6203950" y="4370388"/>
              <a:ext cx="19383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29" name="Freeform 11"/>
            <p:cNvSpPr>
              <a:spLocks/>
            </p:cNvSpPr>
            <p:nvPr/>
          </p:nvSpPr>
          <p:spPr bwMode="auto">
            <a:xfrm>
              <a:off x="3573463" y="4168775"/>
              <a:ext cx="1590675" cy="688975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0" name="Text Box 12"/>
            <p:cNvSpPr txBox="1">
              <a:spLocks noChangeArrowheads="1"/>
            </p:cNvSpPr>
            <p:nvPr/>
          </p:nvSpPr>
          <p:spPr bwMode="auto">
            <a:xfrm>
              <a:off x="2962275" y="4749800"/>
              <a:ext cx="35814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notcorrupt(rcvpkt) </a:t>
              </a:r>
            </a:p>
            <a:p>
              <a:pPr eaLnBrk="1" hangingPunct="1"/>
              <a:r>
                <a:rPr lang="en-US" altLang="x-none" sz="1400"/>
                <a:t>  &amp;&amp; has_seq1(rcvpkt)</a:t>
              </a:r>
              <a:r>
                <a:rPr lang="en-US" altLang="x-none" sz="1600"/>
                <a:t> </a:t>
              </a:r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3131" name="Line 13"/>
            <p:cNvSpPr>
              <a:spLocks noChangeShapeType="1"/>
            </p:cNvSpPr>
            <p:nvPr/>
          </p:nvSpPr>
          <p:spPr bwMode="auto">
            <a:xfrm>
              <a:off x="3028950" y="5307013"/>
              <a:ext cx="28987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2" name="Text Box 14"/>
            <p:cNvSpPr txBox="1">
              <a:spLocks noChangeArrowheads="1"/>
            </p:cNvSpPr>
            <p:nvPr/>
          </p:nvSpPr>
          <p:spPr bwMode="auto">
            <a:xfrm>
              <a:off x="2971800" y="5362575"/>
              <a:ext cx="3852863" cy="99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extract(rcvpkt,data)</a:t>
              </a:r>
            </a:p>
            <a:p>
              <a:pPr eaLnBrk="1" hangingPunct="1"/>
              <a:r>
                <a:rPr lang="en-US" altLang="x-none" sz="1400"/>
                <a:t>deliver_data(data)</a:t>
              </a:r>
            </a:p>
            <a:p>
              <a:pPr eaLnBrk="1" hangingPunct="1"/>
              <a:r>
                <a:rPr lang="en-US" altLang="x-none" sz="1400"/>
                <a:t>sndpkt = make_pkt(ACK,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grpSp>
          <p:nvGrpSpPr>
            <p:cNvPr id="133133" name="Group 15"/>
            <p:cNvGrpSpPr>
              <a:grpSpLocks/>
            </p:cNvGrpSpPr>
            <p:nvPr/>
          </p:nvGrpSpPr>
          <p:grpSpPr bwMode="auto">
            <a:xfrm>
              <a:off x="4737100" y="3387725"/>
              <a:ext cx="825500" cy="796925"/>
              <a:chOff x="4398" y="3133"/>
              <a:chExt cx="520" cy="502"/>
            </a:xfrm>
          </p:grpSpPr>
          <p:sp>
            <p:nvSpPr>
              <p:cNvPr id="133150" name="Oval 16"/>
              <p:cNvSpPr>
                <a:spLocks noChangeArrowheads="1"/>
              </p:cNvSpPr>
              <p:nvPr/>
            </p:nvSpPr>
            <p:spPr bwMode="auto">
              <a:xfrm>
                <a:off x="4398" y="3133"/>
                <a:ext cx="507" cy="50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133151" name="Text Box 17"/>
              <p:cNvSpPr txBox="1">
                <a:spLocks noChangeArrowheads="1"/>
              </p:cNvSpPr>
              <p:nvPr/>
            </p:nvSpPr>
            <p:spPr bwMode="auto">
              <a:xfrm>
                <a:off x="4414" y="3163"/>
                <a:ext cx="50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1400"/>
                  <a:t>Wait for </a:t>
                </a:r>
              </a:p>
              <a:p>
                <a:pPr eaLnBrk="1" hangingPunct="1"/>
                <a:r>
                  <a:rPr lang="en-US" altLang="x-none" sz="1400"/>
                  <a:t>1 from below</a:t>
                </a:r>
                <a:endParaRPr lang="en-US" altLang="x-none" sz="1400">
                  <a:latin typeface="Times New Roman" charset="0"/>
                </a:endParaRPr>
              </a:p>
            </p:txBody>
          </p:sp>
        </p:grpSp>
        <p:sp>
          <p:nvSpPr>
            <p:cNvPr id="133134" name="Freeform 18"/>
            <p:cNvSpPr>
              <a:spLocks/>
            </p:cNvSpPr>
            <p:nvPr/>
          </p:nvSpPr>
          <p:spPr bwMode="auto">
            <a:xfrm rot="-1361013">
              <a:off x="5437188" y="2979738"/>
              <a:ext cx="839787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  <a:gd name="T6" fmla="*/ 0 w 619"/>
                <a:gd name="T7" fmla="*/ 0 h 1815"/>
                <a:gd name="T8" fmla="*/ 619 w 619"/>
                <a:gd name="T9" fmla="*/ 1815 h 18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5" name="Text Box 19"/>
            <p:cNvSpPr txBox="1">
              <a:spLocks noChangeArrowheads="1"/>
            </p:cNvSpPr>
            <p:nvPr/>
          </p:nvSpPr>
          <p:spPr bwMode="auto">
            <a:xfrm>
              <a:off x="3124200" y="1284288"/>
              <a:ext cx="39814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notcorrupt(rcvpkt) </a:t>
              </a:r>
            </a:p>
            <a:p>
              <a:pPr eaLnBrk="1" hangingPunct="1"/>
              <a:r>
                <a:rPr lang="en-US" altLang="x-none" sz="1400"/>
                <a:t>  &amp;&amp; has_seq0(rcvpkt) 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36" name="Line 20"/>
            <p:cNvSpPr>
              <a:spLocks noChangeShapeType="1"/>
            </p:cNvSpPr>
            <p:nvPr/>
          </p:nvSpPr>
          <p:spPr bwMode="auto">
            <a:xfrm>
              <a:off x="3233738" y="1854200"/>
              <a:ext cx="19145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7" name="Text Box 21"/>
            <p:cNvSpPr txBox="1">
              <a:spLocks noChangeArrowheads="1"/>
            </p:cNvSpPr>
            <p:nvPr/>
          </p:nvSpPr>
          <p:spPr bwMode="auto">
            <a:xfrm>
              <a:off x="3136900" y="1811338"/>
              <a:ext cx="3475038" cy="70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extract(rcvpkt,data)</a:t>
              </a:r>
            </a:p>
            <a:p>
              <a:pPr eaLnBrk="1" hangingPunct="1"/>
              <a:r>
                <a:rPr lang="en-US" altLang="x-none" sz="1400"/>
                <a:t>deliver_data(data)</a:t>
              </a:r>
            </a:p>
            <a:p>
              <a:pPr eaLnBrk="1" hangingPunct="1"/>
              <a:r>
                <a:rPr lang="en-US" altLang="x-none" sz="1400"/>
                <a:t>sndpkt = make_pkt(ACK,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38" name="Freeform 22"/>
            <p:cNvSpPr>
              <a:spLocks/>
            </p:cNvSpPr>
            <p:nvPr/>
          </p:nvSpPr>
          <p:spPr bwMode="auto">
            <a:xfrm rot="1020547">
              <a:off x="5461000" y="3703638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  <a:gd name="T6" fmla="*/ 0 w 619"/>
                <a:gd name="T7" fmla="*/ 0 h 1815"/>
                <a:gd name="T8" fmla="*/ 619 w 619"/>
                <a:gd name="T9" fmla="*/ 1815 h 18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39" name="Text Box 23"/>
            <p:cNvSpPr txBox="1">
              <a:spLocks noChangeArrowheads="1"/>
            </p:cNvSpPr>
            <p:nvPr/>
          </p:nvSpPr>
          <p:spPr bwMode="auto">
            <a:xfrm>
              <a:off x="6067425" y="2662238"/>
              <a:ext cx="287178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(corrupt(rcvpkt)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40" name="Line 24"/>
            <p:cNvSpPr>
              <a:spLocks noChangeShapeType="1"/>
            </p:cNvSpPr>
            <p:nvPr/>
          </p:nvSpPr>
          <p:spPr bwMode="auto">
            <a:xfrm>
              <a:off x="6205538" y="2973388"/>
              <a:ext cx="1938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41" name="Text Box 25"/>
            <p:cNvSpPr txBox="1">
              <a:spLocks noChangeArrowheads="1"/>
            </p:cNvSpPr>
            <p:nvPr/>
          </p:nvSpPr>
          <p:spPr bwMode="auto">
            <a:xfrm>
              <a:off x="6075363" y="4424363"/>
              <a:ext cx="29400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sndpkt = make_pkt(ACK,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42" name="Text Box 26"/>
            <p:cNvSpPr txBox="1">
              <a:spLocks noChangeArrowheads="1"/>
            </p:cNvSpPr>
            <p:nvPr/>
          </p:nvSpPr>
          <p:spPr bwMode="auto">
            <a:xfrm>
              <a:off x="193675" y="3651250"/>
              <a:ext cx="262413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</a:t>
              </a:r>
            </a:p>
            <a:p>
              <a:pPr eaLnBrk="1" hangingPunct="1"/>
              <a:r>
                <a:rPr lang="en-US" altLang="x-none" sz="1400"/>
                <a:t>   not corrupt(rcvpkt) &amp;&amp;</a:t>
              </a:r>
            </a:p>
            <a:p>
              <a:pPr eaLnBrk="1" hangingPunct="1"/>
              <a:r>
                <a:rPr lang="en-US" altLang="x-none" sz="1400"/>
                <a:t>   has_seq1(rcvpkt)</a:t>
              </a:r>
            </a:p>
            <a:p>
              <a:pPr eaLnBrk="1" hangingPunct="1"/>
              <a:endParaRPr lang="en-US" altLang="x-none" sz="1600">
                <a:latin typeface="Times New Roman" charset="0"/>
              </a:endParaRPr>
            </a:p>
          </p:txBody>
        </p:sp>
        <p:sp>
          <p:nvSpPr>
            <p:cNvPr id="133143" name="Line 27"/>
            <p:cNvSpPr>
              <a:spLocks noChangeShapeType="1"/>
            </p:cNvSpPr>
            <p:nvPr/>
          </p:nvSpPr>
          <p:spPr bwMode="auto">
            <a:xfrm>
              <a:off x="277813" y="4359275"/>
              <a:ext cx="1938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44" name="Text Box 28"/>
            <p:cNvSpPr txBox="1">
              <a:spLocks noChangeArrowheads="1"/>
            </p:cNvSpPr>
            <p:nvPr/>
          </p:nvSpPr>
          <p:spPr bwMode="auto">
            <a:xfrm>
              <a:off x="141288" y="2598738"/>
              <a:ext cx="2871787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rdt_rcv(rcvpkt) &amp;&amp; (corrupt(rcvpkt)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45" name="Line 29"/>
            <p:cNvSpPr>
              <a:spLocks noChangeShapeType="1"/>
            </p:cNvSpPr>
            <p:nvPr/>
          </p:nvSpPr>
          <p:spPr bwMode="auto">
            <a:xfrm>
              <a:off x="279400" y="2973388"/>
              <a:ext cx="19383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46" name="Text Box 30"/>
            <p:cNvSpPr txBox="1">
              <a:spLocks noChangeArrowheads="1"/>
            </p:cNvSpPr>
            <p:nvPr/>
          </p:nvSpPr>
          <p:spPr bwMode="auto">
            <a:xfrm>
              <a:off x="225425" y="4381500"/>
              <a:ext cx="29400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sndpkt = make_pkt(ACK,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47" name="Text Box 31"/>
            <p:cNvSpPr txBox="1">
              <a:spLocks noChangeArrowheads="1"/>
            </p:cNvSpPr>
            <p:nvPr/>
          </p:nvSpPr>
          <p:spPr bwMode="auto">
            <a:xfrm>
              <a:off x="201613" y="2940050"/>
              <a:ext cx="3027362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400"/>
                <a:t>sndpkt = make_pkt(NAK, chksum)</a:t>
              </a:r>
            </a:p>
            <a:p>
              <a:pPr eaLnBrk="1" hangingPunct="1"/>
              <a:r>
                <a:rPr lang="en-US" altLang="x-none" sz="1400"/>
                <a:t>udt_send(sndpkt)</a:t>
              </a:r>
              <a:endParaRPr lang="en-US" altLang="x-none" sz="1400">
                <a:latin typeface="Times New Roman" charset="0"/>
              </a:endParaRPr>
            </a:p>
          </p:txBody>
        </p:sp>
        <p:sp>
          <p:nvSpPr>
            <p:cNvPr id="133148" name="Freeform 32"/>
            <p:cNvSpPr>
              <a:spLocks/>
            </p:cNvSpPr>
            <p:nvPr/>
          </p:nvSpPr>
          <p:spPr bwMode="auto">
            <a:xfrm rot="20579453" flipH="1">
              <a:off x="2235200" y="3640138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  <a:gd name="T6" fmla="*/ 0 w 619"/>
                <a:gd name="T7" fmla="*/ 0 h 1815"/>
                <a:gd name="T8" fmla="*/ 619 w 619"/>
                <a:gd name="T9" fmla="*/ 1815 h 18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49" name="Freeform 33"/>
            <p:cNvSpPr>
              <a:spLocks/>
            </p:cNvSpPr>
            <p:nvPr/>
          </p:nvSpPr>
          <p:spPr bwMode="auto">
            <a:xfrm rot="1361013" flipH="1">
              <a:off x="2222500" y="2992438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  <a:gd name="T6" fmla="*/ 0 w 619"/>
                <a:gd name="T7" fmla="*/ 0 h 1815"/>
                <a:gd name="T8" fmla="*/ 619 w 619"/>
                <a:gd name="T9" fmla="*/ 1815 h 18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0DF4575-3C6B-F340-8F0B-BD47CF96B1FF}" type="slidenum">
              <a:rPr lang="en-US" altLang="x-none" sz="1400">
                <a:latin typeface="Times New Roman" charset="0"/>
              </a:rPr>
              <a:pPr eaLnBrk="1" hangingPunct="1"/>
              <a:t>51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rdt2.1c: </a:t>
            </a:r>
            <a:r>
              <a:rPr lang="en-US" altLang="zh-CN" dirty="0">
                <a:ea typeface="宋体" charset="-122"/>
              </a:rPr>
              <a:t>Summary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592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Sender: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state must </a:t>
            </a:r>
            <a:r>
              <a:rPr lang="ja-JP" altLang="en-US" sz="240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remember</a:t>
            </a:r>
            <a:r>
              <a:rPr lang="ja-JP" altLang="en-US" sz="240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whether </a:t>
            </a:r>
            <a:r>
              <a:rPr lang="ja-JP" altLang="en-US" sz="240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current</a:t>
            </a:r>
            <a:r>
              <a:rPr lang="ja-JP" altLang="en-US" sz="240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err="1">
                <a:ea typeface="ＭＳ Ｐゴシック" charset="-128"/>
              </a:rPr>
              <a:t>pkt</a:t>
            </a:r>
            <a:r>
              <a:rPr lang="en-US" altLang="ja-JP" sz="2400" dirty="0">
                <a:ea typeface="ＭＳ Ｐゴシック" charset="-128"/>
              </a:rPr>
              <a:t> has 0 or 1 seq. #</a:t>
            </a:r>
          </a:p>
          <a:p>
            <a:endParaRPr lang="en-US" altLang="x-none" sz="2400" dirty="0">
              <a:ea typeface="ＭＳ Ｐゴシック" charset="-128"/>
            </a:endParaRP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1375" y="1600200"/>
            <a:ext cx="3959225" cy="478155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u="sng" dirty="0">
                <a:solidFill>
                  <a:srgbClr val="FF0000"/>
                </a:solidFill>
                <a:ea typeface="ＭＳ Ｐゴシック" charset="-128"/>
              </a:rPr>
              <a:t>Receiver:</a:t>
            </a:r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must check if received packet is duplicate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state indicates whether 0 or 1 is expected </a:t>
            </a:r>
            <a:r>
              <a:rPr lang="en-US" altLang="x-none" sz="2000" dirty="0" err="1">
                <a:ea typeface="ＭＳ Ｐゴシック" charset="-128"/>
              </a:rPr>
              <a:t>pkt</a:t>
            </a:r>
            <a:r>
              <a:rPr lang="en-US" altLang="x-none" sz="2000" dirty="0">
                <a:ea typeface="ＭＳ Ｐゴシック" charset="-128"/>
              </a:rPr>
              <a:t> </a:t>
            </a:r>
            <a:r>
              <a:rPr lang="en-US" altLang="x-none" sz="2000" dirty="0" err="1">
                <a:ea typeface="ＭＳ Ｐゴシック" charset="-128"/>
              </a:rPr>
              <a:t>seq</a:t>
            </a:r>
            <a:r>
              <a:rPr lang="en-US" altLang="x-none" sz="2000" dirty="0">
                <a:ea typeface="ＭＳ Ｐゴシック" charset="-128"/>
              </a:rPr>
              <a:t> #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6DB6354A-99D5-014C-94F9-6CBA4E267426}" type="slidenum">
              <a:rPr lang="en-US" altLang="x-none" sz="1400">
                <a:latin typeface="Times New Roman" charset="0"/>
              </a:rPr>
              <a:pPr eaLnBrk="1" hangingPunct="1"/>
              <a:t>6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195263"/>
            <a:ext cx="8382000" cy="11430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Overview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77963"/>
            <a:ext cx="4086225" cy="51149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Provide</a:t>
            </a:r>
            <a:r>
              <a:rPr lang="en-US" altLang="x-none" sz="2000" i="1" dirty="0">
                <a:solidFill>
                  <a:srgbClr val="FF0000"/>
                </a:solidFill>
                <a:ea typeface="ＭＳ Ｐゴシック" charset="-128"/>
              </a:rPr>
              <a:t> logical communication</a:t>
            </a:r>
            <a:r>
              <a:rPr lang="en-US" altLang="x-none" sz="2000" dirty="0">
                <a:ea typeface="ＭＳ Ｐゴシック" charset="-128"/>
              </a:rPr>
              <a:t> between app</a:t>
            </a:r>
            <a:r>
              <a:rPr lang="ja-JP" altLang="en-US" sz="2000" dirty="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 processes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endParaRPr lang="en-US" altLang="ja-JP" sz="20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Transport protocols run in end systems</a:t>
            </a:r>
            <a:endParaRPr lang="en-US" altLang="zh-CN" sz="20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send side: breaks app messages into 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segments</a:t>
            </a:r>
            <a:r>
              <a:rPr lang="en-US" altLang="x-none" sz="2000" dirty="0">
                <a:ea typeface="ＭＳ Ｐゴシック" charset="-128"/>
              </a:rPr>
              <a:t>, passes to network layer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ea typeface="ＭＳ Ｐゴシック" charset="-128"/>
              </a:rPr>
              <a:t>rcv</a:t>
            </a:r>
            <a:r>
              <a:rPr lang="en-US" altLang="x-none" sz="2000" dirty="0">
                <a:ea typeface="ＭＳ Ｐゴシック" charset="-128"/>
              </a:rPr>
              <a:t> side: reassembles segments into messages, passes to app layer</a:t>
            </a:r>
          </a:p>
          <a:p>
            <a:pPr lvl="1">
              <a:lnSpc>
                <a:spcPct val="80000"/>
              </a:lnSpc>
            </a:pPr>
            <a:endParaRPr lang="en-US" altLang="x-none" sz="1800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Transport vs. network layer services:</a:t>
            </a:r>
            <a:endParaRPr lang="en-US" altLang="x-none" sz="2000" dirty="0">
              <a:ea typeface="ＭＳ Ｐゴシック" charset="-128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1800" i="1" dirty="0">
                <a:solidFill>
                  <a:schemeClr val="accent2"/>
                </a:solidFill>
                <a:ea typeface="ＭＳ Ｐゴシック" charset="-128"/>
              </a:rPr>
              <a:t>Network layer:</a:t>
            </a:r>
            <a:r>
              <a:rPr lang="en-US" altLang="x-none" sz="1800" dirty="0">
                <a:ea typeface="ＭＳ Ｐゴシック" charset="-128"/>
              </a:rPr>
              <a:t> data transfer between end systems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1800" i="1" dirty="0">
                <a:solidFill>
                  <a:schemeClr val="accent2"/>
                </a:solidFill>
                <a:ea typeface="ＭＳ Ｐゴシック" charset="-128"/>
              </a:rPr>
              <a:t>Transport layer:</a:t>
            </a:r>
            <a:r>
              <a:rPr lang="en-US" altLang="x-none" sz="1800" dirty="0">
                <a:ea typeface="ＭＳ Ｐゴシック" charset="-128"/>
              </a:rPr>
              <a:t> data transfer between processes</a:t>
            </a:r>
            <a:endParaRPr lang="en-US" altLang="zh-CN" sz="1800" dirty="0">
              <a:ea typeface="宋体" charset="-122"/>
            </a:endParaRPr>
          </a:p>
          <a:p>
            <a:pPr lvl="2">
              <a:lnSpc>
                <a:spcPct val="80000"/>
              </a:lnSpc>
            </a:pPr>
            <a:r>
              <a:rPr lang="en-US" altLang="x-none" sz="1600" dirty="0">
                <a:ea typeface="ＭＳ Ｐゴシック" charset="-128"/>
              </a:rPr>
              <a:t>relies on, enhances network layer services </a:t>
            </a:r>
          </a:p>
        </p:txBody>
      </p:sp>
      <p:sp>
        <p:nvSpPr>
          <p:cNvPr id="49156" name="Freeform 5"/>
          <p:cNvSpPr>
            <a:spLocks/>
          </p:cNvSpPr>
          <p:nvPr/>
        </p:nvSpPr>
        <p:spPr bwMode="auto">
          <a:xfrm>
            <a:off x="6788150" y="2019300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Freeform 6"/>
          <p:cNvSpPr>
            <a:spLocks/>
          </p:cNvSpPr>
          <p:nvPr/>
        </p:nvSpPr>
        <p:spPr bwMode="auto">
          <a:xfrm>
            <a:off x="4908550" y="18764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Freeform 7"/>
          <p:cNvSpPr>
            <a:spLocks/>
          </p:cNvSpPr>
          <p:nvPr/>
        </p:nvSpPr>
        <p:spPr bwMode="auto">
          <a:xfrm>
            <a:off x="5276850" y="3327400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59" name="Group 8"/>
          <p:cNvGrpSpPr>
            <a:grpSpLocks/>
          </p:cNvGrpSpPr>
          <p:nvPr/>
        </p:nvGrpSpPr>
        <p:grpSpPr bwMode="auto">
          <a:xfrm>
            <a:off x="5026025" y="2011363"/>
            <a:ext cx="733425" cy="319087"/>
            <a:chOff x="3552" y="246"/>
            <a:chExt cx="527" cy="248"/>
          </a:xfrm>
        </p:grpSpPr>
        <p:graphicFrame>
          <p:nvGraphicFramePr>
            <p:cNvPr id="49423" name="Object 9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24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424" name="Object 10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25" name="Clip" r:id="rId6" imgW="682368" imgH="480541" progId="MS_ClipArt_Gallery.2">
                    <p:embed/>
                  </p:oleObj>
                </mc:Choice>
                <mc:Fallback>
                  <p:oleObj name="Clip" r:id="rId6" imgW="682368" imgH="480541" progId="MS_ClipArt_Gallery.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425" name="Line 11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60" name="Group 12"/>
          <p:cNvGrpSpPr>
            <a:grpSpLocks/>
          </p:cNvGrpSpPr>
          <p:nvPr/>
        </p:nvGrpSpPr>
        <p:grpSpPr bwMode="auto">
          <a:xfrm>
            <a:off x="5026025" y="2606675"/>
            <a:ext cx="733425" cy="319088"/>
            <a:chOff x="3552" y="246"/>
            <a:chExt cx="527" cy="248"/>
          </a:xfrm>
        </p:grpSpPr>
        <p:graphicFrame>
          <p:nvGraphicFramePr>
            <p:cNvPr id="49420" name="Object 13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26" name="Clip" r:id="rId8" imgW="1307079" imgH="1083682" progId="MS_ClipArt_Gallery.2">
                    <p:embed/>
                  </p:oleObj>
                </mc:Choice>
                <mc:Fallback>
                  <p:oleObj name="Clip" r:id="rId8" imgW="1307079" imgH="1083682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421" name="Object 14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27" name="Clip" r:id="rId9" imgW="682368" imgH="480541" progId="MS_ClipArt_Gallery.2">
                    <p:embed/>
                  </p:oleObj>
                </mc:Choice>
                <mc:Fallback>
                  <p:oleObj name="Clip" r:id="rId9" imgW="682368" imgH="480541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422" name="Line 15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61" name="Group 16"/>
          <p:cNvGrpSpPr>
            <a:grpSpLocks/>
          </p:cNvGrpSpPr>
          <p:nvPr/>
        </p:nvGrpSpPr>
        <p:grpSpPr bwMode="auto">
          <a:xfrm>
            <a:off x="5402263" y="2393950"/>
            <a:ext cx="69850" cy="214313"/>
            <a:chOff x="3842" y="406"/>
            <a:chExt cx="51" cy="167"/>
          </a:xfrm>
        </p:grpSpPr>
        <p:sp>
          <p:nvSpPr>
            <p:cNvPr id="49417" name="Oval 17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8" name="Oval 18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9" name="Oval 19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49162" name="Group 20"/>
          <p:cNvGrpSpPr>
            <a:grpSpLocks/>
          </p:cNvGrpSpPr>
          <p:nvPr/>
        </p:nvGrpSpPr>
        <p:grpSpPr bwMode="auto">
          <a:xfrm>
            <a:off x="5872163" y="2897188"/>
            <a:ext cx="209550" cy="395287"/>
            <a:chOff x="4180" y="783"/>
            <a:chExt cx="150" cy="307"/>
          </a:xfrm>
        </p:grpSpPr>
        <p:sp>
          <p:nvSpPr>
            <p:cNvPr id="49409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0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1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2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3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14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15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16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49163" name="Group 29"/>
          <p:cNvGrpSpPr>
            <a:grpSpLocks/>
          </p:cNvGrpSpPr>
          <p:nvPr/>
        </p:nvGrpSpPr>
        <p:grpSpPr bwMode="auto">
          <a:xfrm rot="-5400000">
            <a:off x="6184900" y="2974975"/>
            <a:ext cx="80963" cy="233363"/>
            <a:chOff x="3842" y="406"/>
            <a:chExt cx="51" cy="167"/>
          </a:xfrm>
        </p:grpSpPr>
        <p:sp>
          <p:nvSpPr>
            <p:cNvPr id="49406" name="Oval 30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7" name="Oval 31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8" name="Oval 32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49164" name="Line 33"/>
          <p:cNvSpPr>
            <a:spLocks noChangeShapeType="1"/>
          </p:cNvSpPr>
          <p:nvPr/>
        </p:nvSpPr>
        <p:spPr bwMode="auto">
          <a:xfrm>
            <a:off x="6008688" y="2805113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34"/>
          <p:cNvSpPr>
            <a:spLocks noChangeShapeType="1"/>
          </p:cNvSpPr>
          <p:nvPr/>
        </p:nvSpPr>
        <p:spPr bwMode="auto">
          <a:xfrm>
            <a:off x="6011863" y="2801938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35"/>
          <p:cNvSpPr>
            <a:spLocks noChangeShapeType="1"/>
          </p:cNvSpPr>
          <p:nvPr/>
        </p:nvSpPr>
        <p:spPr bwMode="auto">
          <a:xfrm>
            <a:off x="6507163" y="2800350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36"/>
          <p:cNvSpPr>
            <a:spLocks noChangeShapeType="1"/>
          </p:cNvSpPr>
          <p:nvPr/>
        </p:nvSpPr>
        <p:spPr bwMode="auto">
          <a:xfrm>
            <a:off x="5708650" y="2265363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Line 37"/>
          <p:cNvSpPr>
            <a:spLocks noChangeShapeType="1"/>
          </p:cNvSpPr>
          <p:nvPr/>
        </p:nvSpPr>
        <p:spPr bwMode="auto">
          <a:xfrm flipV="1">
            <a:off x="5721350" y="2551113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Line 38"/>
          <p:cNvSpPr>
            <a:spLocks noChangeShapeType="1"/>
          </p:cNvSpPr>
          <p:nvPr/>
        </p:nvSpPr>
        <p:spPr bwMode="auto">
          <a:xfrm flipV="1">
            <a:off x="6248400" y="2636838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70" name="Group 39"/>
          <p:cNvGrpSpPr>
            <a:grpSpLocks/>
          </p:cNvGrpSpPr>
          <p:nvPr/>
        </p:nvGrpSpPr>
        <p:grpSpPr bwMode="auto">
          <a:xfrm>
            <a:off x="6367463" y="2874963"/>
            <a:ext cx="209550" cy="395287"/>
            <a:chOff x="4180" y="783"/>
            <a:chExt cx="150" cy="307"/>
          </a:xfrm>
        </p:grpSpPr>
        <p:sp>
          <p:nvSpPr>
            <p:cNvPr id="49398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99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0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1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2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03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404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405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49171" name="Group 48"/>
          <p:cNvGrpSpPr>
            <a:grpSpLocks/>
          </p:cNvGrpSpPr>
          <p:nvPr/>
        </p:nvGrpSpPr>
        <p:grpSpPr bwMode="auto">
          <a:xfrm>
            <a:off x="5410200" y="3494088"/>
            <a:ext cx="479425" cy="925512"/>
            <a:chOff x="3314" y="1248"/>
            <a:chExt cx="344" cy="694"/>
          </a:xfrm>
        </p:grpSpPr>
        <p:graphicFrame>
          <p:nvGraphicFramePr>
            <p:cNvPr id="49389" name="Object 49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28" name="Clip" r:id="rId10" imgW="1307079" imgH="1083682" progId="MS_ClipArt_Gallery.2">
                    <p:embed/>
                  </p:oleObj>
                </mc:Choice>
                <mc:Fallback>
                  <p:oleObj name="Clip" r:id="rId10" imgW="1307079" imgH="1083682" progId="MS_ClipArt_Gallery.2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90" name="Line 50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9391" name="Object 51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29" name="Clip" r:id="rId11" imgW="1307079" imgH="1083682" progId="MS_ClipArt_Gallery.2">
                    <p:embed/>
                  </p:oleObj>
                </mc:Choice>
                <mc:Fallback>
                  <p:oleObj name="Clip" r:id="rId11" imgW="1307079" imgH="1083682" progId="MS_ClipArt_Gallery.2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92" name="Line 52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393" name="Group 53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49395" name="Oval 54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9396" name="Oval 55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9397" name="Oval 56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91281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  <p:sp>
          <p:nvSpPr>
            <p:cNvPr id="49394" name="Line 57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9172" name="Object 58"/>
          <p:cNvGraphicFramePr>
            <a:graphicFrameLocks noChangeAspect="1"/>
          </p:cNvGraphicFramePr>
          <p:nvPr/>
        </p:nvGraphicFramePr>
        <p:xfrm>
          <a:off x="6278563" y="450373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30" name="Clip" r:id="rId12" imgW="1307079" imgH="1083682" progId="MS_ClipArt_Gallery.2">
                  <p:embed/>
                </p:oleObj>
              </mc:Choice>
              <mc:Fallback>
                <p:oleObj name="Clip" r:id="rId12" imgW="1307079" imgH="1083682" progId="MS_ClipArt_Gallery.2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4503738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3" name="Object 59"/>
          <p:cNvGraphicFramePr>
            <a:graphicFrameLocks noChangeAspect="1"/>
          </p:cNvGraphicFramePr>
          <p:nvPr/>
        </p:nvGraphicFramePr>
        <p:xfrm>
          <a:off x="5664200" y="449262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31" name="Clip" r:id="rId13" imgW="1307079" imgH="1083682" progId="MS_ClipArt_Gallery.2">
                  <p:embed/>
                </p:oleObj>
              </mc:Choice>
              <mc:Fallback>
                <p:oleObj name="Clip" r:id="rId13" imgW="1307079" imgH="1083682" progId="MS_ClipArt_Gallery.2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492625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4" name="Oval 60"/>
          <p:cNvSpPr>
            <a:spLocks noChangeArrowheads="1"/>
          </p:cNvSpPr>
          <p:nvPr/>
        </p:nvSpPr>
        <p:spPr bwMode="auto">
          <a:xfrm rot="-5400000">
            <a:off x="6080919" y="4596606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75" name="Oval 61"/>
          <p:cNvSpPr>
            <a:spLocks noChangeArrowheads="1"/>
          </p:cNvSpPr>
          <p:nvPr/>
        </p:nvSpPr>
        <p:spPr bwMode="auto">
          <a:xfrm rot="-5400000">
            <a:off x="6165851" y="4594225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76" name="Oval 62"/>
          <p:cNvSpPr>
            <a:spLocks noChangeArrowheads="1"/>
          </p:cNvSpPr>
          <p:nvPr/>
        </p:nvSpPr>
        <p:spPr bwMode="auto">
          <a:xfrm rot="-5400000">
            <a:off x="6243637" y="4598988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77" name="Line 63"/>
          <p:cNvSpPr>
            <a:spLocks noChangeShapeType="1"/>
          </p:cNvSpPr>
          <p:nvPr/>
        </p:nvSpPr>
        <p:spPr bwMode="auto">
          <a:xfrm rot="-5400000">
            <a:off x="6503194" y="44791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Line 64"/>
          <p:cNvSpPr>
            <a:spLocks noChangeShapeType="1"/>
          </p:cNvSpPr>
          <p:nvPr/>
        </p:nvSpPr>
        <p:spPr bwMode="auto">
          <a:xfrm rot="5400000" flipH="1">
            <a:off x="5876925" y="44704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9" name="Line 65"/>
          <p:cNvSpPr>
            <a:spLocks noChangeShapeType="1"/>
          </p:cNvSpPr>
          <p:nvPr/>
        </p:nvSpPr>
        <p:spPr bwMode="auto">
          <a:xfrm rot="16200000" flipV="1">
            <a:off x="6223794" y="41314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0" name="Line 66"/>
          <p:cNvSpPr>
            <a:spLocks noChangeShapeType="1"/>
          </p:cNvSpPr>
          <p:nvPr/>
        </p:nvSpPr>
        <p:spPr bwMode="auto">
          <a:xfrm flipV="1">
            <a:off x="5889625" y="407035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1" name="Line 67"/>
          <p:cNvSpPr>
            <a:spLocks noChangeShapeType="1"/>
          </p:cNvSpPr>
          <p:nvPr/>
        </p:nvSpPr>
        <p:spPr bwMode="auto">
          <a:xfrm>
            <a:off x="6491288" y="4116388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Line 68"/>
          <p:cNvSpPr>
            <a:spLocks noChangeShapeType="1"/>
          </p:cNvSpPr>
          <p:nvPr/>
        </p:nvSpPr>
        <p:spPr bwMode="auto">
          <a:xfrm flipH="1">
            <a:off x="7286625" y="411321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83" name="Object 69"/>
          <p:cNvGraphicFramePr>
            <a:graphicFrameLocks noChangeAspect="1"/>
          </p:cNvGraphicFramePr>
          <p:nvPr/>
        </p:nvGraphicFramePr>
        <p:xfrm>
          <a:off x="7464425" y="366553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32" name="Clip" r:id="rId14" imgW="983255" imgH="1207724" progId="MS_ClipArt_Gallery.2">
                  <p:embed/>
                </p:oleObj>
              </mc:Choice>
              <mc:Fallback>
                <p:oleObj name="Clip" r:id="rId14" imgW="983255" imgH="1207724" progId="MS_ClipArt_Gallery.2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3665538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4" name="Object 70"/>
          <p:cNvGraphicFramePr>
            <a:graphicFrameLocks noChangeAspect="1"/>
          </p:cNvGraphicFramePr>
          <p:nvPr/>
        </p:nvGraphicFramePr>
        <p:xfrm>
          <a:off x="6127750" y="3746500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33" name="Clip" r:id="rId16" imgW="983255" imgH="1207724" progId="MS_ClipArt_Gallery.2">
                  <p:embed/>
                </p:oleObj>
              </mc:Choice>
              <mc:Fallback>
                <p:oleObj name="Clip" r:id="rId16" imgW="983255" imgH="1207724" progId="MS_ClipArt_Gallery.2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3746500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85" name="Group 72"/>
          <p:cNvGrpSpPr>
            <a:grpSpLocks/>
          </p:cNvGrpSpPr>
          <p:nvPr/>
        </p:nvGrpSpPr>
        <p:grpSpPr bwMode="auto">
          <a:xfrm>
            <a:off x="6475413" y="4943475"/>
            <a:ext cx="406400" cy="427038"/>
            <a:chOff x="2870" y="1518"/>
            <a:chExt cx="292" cy="320"/>
          </a:xfrm>
        </p:grpSpPr>
        <p:graphicFrame>
          <p:nvGraphicFramePr>
            <p:cNvPr id="49387" name="Object 7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34" name="Clip" r:id="rId17" imgW="826793" imgH="840481" progId="MS_ClipArt_Gallery.2">
                    <p:embed/>
                  </p:oleObj>
                </mc:Choice>
                <mc:Fallback>
                  <p:oleObj name="Clip" r:id="rId17" imgW="826793" imgH="840481" progId="MS_ClipArt_Gallery.2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88" name="Object 7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35" name="Clip" r:id="rId19" imgW="1268227" imgH="1200237" progId="MS_ClipArt_Gallery.2">
                    <p:embed/>
                  </p:oleObj>
                </mc:Choice>
                <mc:Fallback>
                  <p:oleObj name="Clip" r:id="rId19" imgW="1268227" imgH="1200237" progId="MS_ClipArt_Gallery.2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86" name="Group 75"/>
          <p:cNvGrpSpPr>
            <a:grpSpLocks/>
          </p:cNvGrpSpPr>
          <p:nvPr/>
        </p:nvGrpSpPr>
        <p:grpSpPr bwMode="auto">
          <a:xfrm>
            <a:off x="7253288" y="4975225"/>
            <a:ext cx="406400" cy="427038"/>
            <a:chOff x="2870" y="1518"/>
            <a:chExt cx="292" cy="320"/>
          </a:xfrm>
        </p:grpSpPr>
        <p:graphicFrame>
          <p:nvGraphicFramePr>
            <p:cNvPr id="49385" name="Object 7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36" name="Clip" r:id="rId21" imgW="826793" imgH="840481" progId="MS_ClipArt_Gallery.2">
                    <p:embed/>
                  </p:oleObj>
                </mc:Choice>
                <mc:Fallback>
                  <p:oleObj name="Clip" r:id="rId21" imgW="826793" imgH="840481" progId="MS_ClipArt_Gallery.2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86" name="Object 7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37" name="Clip" r:id="rId22" imgW="1268227" imgH="1200237" progId="MS_ClipArt_Gallery.2">
                    <p:embed/>
                  </p:oleObj>
                </mc:Choice>
                <mc:Fallback>
                  <p:oleObj name="Clip" r:id="rId22" imgW="1268227" imgH="1200237" progId="MS_ClipArt_Gallery.2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87" name="Group 78"/>
          <p:cNvGrpSpPr>
            <a:grpSpLocks/>
          </p:cNvGrpSpPr>
          <p:nvPr/>
        </p:nvGrpSpPr>
        <p:grpSpPr bwMode="auto">
          <a:xfrm>
            <a:off x="6838950" y="4691063"/>
            <a:ext cx="379413" cy="376237"/>
            <a:chOff x="4733" y="2082"/>
            <a:chExt cx="272" cy="282"/>
          </a:xfrm>
        </p:grpSpPr>
        <p:graphicFrame>
          <p:nvGraphicFramePr>
            <p:cNvPr id="49383" name="Object 79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38" name="Clip" r:id="rId23" imgW="826793" imgH="840481" progId="MS_ClipArt_Gallery.2">
                    <p:embed/>
                  </p:oleObj>
                </mc:Choice>
                <mc:Fallback>
                  <p:oleObj name="Clip" r:id="rId23" imgW="826793" imgH="840481" progId="MS_ClipArt_Gallery.2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384" name="Rectangle 80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49188" name="Line 81"/>
          <p:cNvSpPr>
            <a:spLocks noChangeShapeType="1"/>
          </p:cNvSpPr>
          <p:nvPr/>
        </p:nvSpPr>
        <p:spPr bwMode="auto">
          <a:xfrm>
            <a:off x="7145338" y="4594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89" name="Group 82"/>
          <p:cNvGrpSpPr>
            <a:grpSpLocks/>
          </p:cNvGrpSpPr>
          <p:nvPr/>
        </p:nvGrpSpPr>
        <p:grpSpPr bwMode="auto">
          <a:xfrm>
            <a:off x="7866063" y="4017963"/>
            <a:ext cx="207962" cy="409575"/>
            <a:chOff x="4180" y="783"/>
            <a:chExt cx="150" cy="307"/>
          </a:xfrm>
        </p:grpSpPr>
        <p:sp>
          <p:nvSpPr>
            <p:cNvPr id="49375" name="AutoShape 8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6" name="Rectangle 8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7" name="Rectangle 8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8" name="AutoShape 8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9" name="Line 8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80" name="Line 8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81" name="Rectangle 8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82" name="Rectangle 9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49190" name="Group 91"/>
          <p:cNvGrpSpPr>
            <a:grpSpLocks/>
          </p:cNvGrpSpPr>
          <p:nvPr/>
        </p:nvGrpSpPr>
        <p:grpSpPr bwMode="auto">
          <a:xfrm>
            <a:off x="7853363" y="4462463"/>
            <a:ext cx="207962" cy="409575"/>
            <a:chOff x="4180" y="783"/>
            <a:chExt cx="150" cy="307"/>
          </a:xfrm>
        </p:grpSpPr>
        <p:sp>
          <p:nvSpPr>
            <p:cNvPr id="49367" name="AutoShape 9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68" name="Rectangle 9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69" name="Rectangle 9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0" name="AutoShape 9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1" name="Line 9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72" name="Line 9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73" name="Rectangle 9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74" name="Rectangle 9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49191" name="Line 100"/>
          <p:cNvSpPr>
            <a:spLocks noChangeShapeType="1"/>
          </p:cNvSpPr>
          <p:nvPr/>
        </p:nvSpPr>
        <p:spPr bwMode="auto">
          <a:xfrm rot="5400000" flipH="1">
            <a:off x="7479506" y="4391819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2" name="Line 101"/>
          <p:cNvSpPr>
            <a:spLocks noChangeShapeType="1"/>
          </p:cNvSpPr>
          <p:nvPr/>
        </p:nvSpPr>
        <p:spPr bwMode="auto">
          <a:xfrm rot="-5400000">
            <a:off x="7833519" y="4644231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3" name="Line 102"/>
          <p:cNvSpPr>
            <a:spLocks noChangeShapeType="1"/>
          </p:cNvSpPr>
          <p:nvPr/>
        </p:nvSpPr>
        <p:spPr bwMode="auto">
          <a:xfrm rot="-5400000">
            <a:off x="7823200" y="41751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4" name="Line 103"/>
          <p:cNvSpPr>
            <a:spLocks noChangeShapeType="1"/>
          </p:cNvSpPr>
          <p:nvPr/>
        </p:nvSpPr>
        <p:spPr bwMode="auto">
          <a:xfrm flipV="1">
            <a:off x="6502400" y="2316163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5" name="Line 104"/>
          <p:cNvSpPr>
            <a:spLocks noChangeShapeType="1"/>
          </p:cNvSpPr>
          <p:nvPr/>
        </p:nvSpPr>
        <p:spPr bwMode="auto">
          <a:xfrm>
            <a:off x="7437438" y="230028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6" name="Line 105"/>
          <p:cNvSpPr>
            <a:spLocks noChangeShapeType="1"/>
          </p:cNvSpPr>
          <p:nvPr/>
        </p:nvSpPr>
        <p:spPr bwMode="auto">
          <a:xfrm flipH="1">
            <a:off x="7956550" y="263683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7" name="Line 106"/>
          <p:cNvSpPr>
            <a:spLocks noChangeShapeType="1"/>
          </p:cNvSpPr>
          <p:nvPr/>
        </p:nvSpPr>
        <p:spPr bwMode="auto">
          <a:xfrm>
            <a:off x="7186613" y="24130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8" name="Line 107"/>
          <p:cNvSpPr>
            <a:spLocks noChangeShapeType="1"/>
          </p:cNvSpPr>
          <p:nvPr/>
        </p:nvSpPr>
        <p:spPr bwMode="auto">
          <a:xfrm>
            <a:off x="7212013" y="3060700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9" name="Line 108"/>
          <p:cNvSpPr>
            <a:spLocks noChangeShapeType="1"/>
          </p:cNvSpPr>
          <p:nvPr/>
        </p:nvSpPr>
        <p:spPr bwMode="auto">
          <a:xfrm flipH="1">
            <a:off x="7672388" y="352583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0" name="Line 109"/>
          <p:cNvSpPr>
            <a:spLocks noChangeShapeType="1"/>
          </p:cNvSpPr>
          <p:nvPr/>
        </p:nvSpPr>
        <p:spPr bwMode="auto">
          <a:xfrm flipH="1">
            <a:off x="7445375" y="260508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1" name="Line 110"/>
          <p:cNvSpPr>
            <a:spLocks noChangeShapeType="1"/>
          </p:cNvSpPr>
          <p:nvPr/>
        </p:nvSpPr>
        <p:spPr bwMode="auto">
          <a:xfrm flipH="1">
            <a:off x="7454900" y="204470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2" name="Line 111"/>
          <p:cNvSpPr>
            <a:spLocks noChangeShapeType="1"/>
          </p:cNvSpPr>
          <p:nvPr/>
        </p:nvSpPr>
        <p:spPr bwMode="auto">
          <a:xfrm flipH="1">
            <a:off x="8172450" y="222091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203" name="Group 112"/>
          <p:cNvGrpSpPr>
            <a:grpSpLocks/>
          </p:cNvGrpSpPr>
          <p:nvPr/>
        </p:nvGrpSpPr>
        <p:grpSpPr bwMode="auto">
          <a:xfrm>
            <a:off x="5983288" y="2413000"/>
            <a:ext cx="501650" cy="233363"/>
            <a:chOff x="3600" y="219"/>
            <a:chExt cx="360" cy="175"/>
          </a:xfrm>
        </p:grpSpPr>
        <p:sp>
          <p:nvSpPr>
            <p:cNvPr id="49354" name="Oval 11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55" name="Line 11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6" name="Line 11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57" name="Rectangle 11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58" name="Oval 11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359" name="Group 11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364" name="Line 1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5" name="Line 1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6" name="Line 12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360" name="Group 12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361" name="Line 12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2" name="Line 12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63" name="Line 12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4" name="Group 126"/>
          <p:cNvGrpSpPr>
            <a:grpSpLocks/>
          </p:cNvGrpSpPr>
          <p:nvPr/>
        </p:nvGrpSpPr>
        <p:grpSpPr bwMode="auto">
          <a:xfrm>
            <a:off x="6935788" y="2184400"/>
            <a:ext cx="501650" cy="233363"/>
            <a:chOff x="3600" y="219"/>
            <a:chExt cx="360" cy="175"/>
          </a:xfrm>
        </p:grpSpPr>
        <p:sp>
          <p:nvSpPr>
            <p:cNvPr id="49341" name="Oval 12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42" name="Line 12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43" name="Line 12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44" name="Rectangle 13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45" name="Oval 13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346" name="Group 13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351" name="Line 13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2" name="Line 13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3" name="Line 13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347" name="Group 13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348" name="Line 1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9" name="Line 1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50" name="Line 13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5" name="Group 140"/>
          <p:cNvGrpSpPr>
            <a:grpSpLocks/>
          </p:cNvGrpSpPr>
          <p:nvPr/>
        </p:nvGrpSpPr>
        <p:grpSpPr bwMode="auto">
          <a:xfrm>
            <a:off x="6953250" y="2841625"/>
            <a:ext cx="501650" cy="233363"/>
            <a:chOff x="3600" y="219"/>
            <a:chExt cx="360" cy="175"/>
          </a:xfrm>
        </p:grpSpPr>
        <p:sp>
          <p:nvSpPr>
            <p:cNvPr id="49328" name="Oval 14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29" name="Line 14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30" name="Line 14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31" name="Rectangle 14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32" name="Oval 14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333" name="Group 14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338" name="Line 1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9" name="Line 1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40" name="Line 14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334" name="Group 15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335" name="Line 1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6" name="Line 1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37" name="Line 1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6" name="Group 154"/>
          <p:cNvGrpSpPr>
            <a:grpSpLocks/>
          </p:cNvGrpSpPr>
          <p:nvPr/>
        </p:nvGrpSpPr>
        <p:grpSpPr bwMode="auto">
          <a:xfrm>
            <a:off x="7923213" y="2392363"/>
            <a:ext cx="500062" cy="233362"/>
            <a:chOff x="3600" y="219"/>
            <a:chExt cx="360" cy="175"/>
          </a:xfrm>
        </p:grpSpPr>
        <p:sp>
          <p:nvSpPr>
            <p:cNvPr id="49315" name="Oval 15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16" name="Line 15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17" name="Line 15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18" name="Rectangle 15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19" name="Oval 15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320" name="Group 16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325" name="Line 16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6" name="Line 16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7" name="Line 16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321" name="Group 16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322" name="Line 1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3" name="Line 1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24" name="Line 16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7" name="Group 168"/>
          <p:cNvGrpSpPr>
            <a:grpSpLocks/>
          </p:cNvGrpSpPr>
          <p:nvPr/>
        </p:nvGrpSpPr>
        <p:grpSpPr bwMode="auto">
          <a:xfrm>
            <a:off x="7729538" y="3289300"/>
            <a:ext cx="501650" cy="233363"/>
            <a:chOff x="3600" y="219"/>
            <a:chExt cx="360" cy="175"/>
          </a:xfrm>
        </p:grpSpPr>
        <p:sp>
          <p:nvSpPr>
            <p:cNvPr id="49302" name="Oval 16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03" name="Line 17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04" name="Line 17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305" name="Rectangle 172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306" name="Oval 17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307" name="Group 17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312" name="Line 1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3" name="Line 1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4" name="Line 1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308" name="Group 17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309" name="Line 1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0" name="Line 1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11" name="Line 1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8" name="Group 182"/>
          <p:cNvGrpSpPr>
            <a:grpSpLocks/>
          </p:cNvGrpSpPr>
          <p:nvPr/>
        </p:nvGrpSpPr>
        <p:grpSpPr bwMode="auto">
          <a:xfrm>
            <a:off x="7396163" y="3873500"/>
            <a:ext cx="501650" cy="234950"/>
            <a:chOff x="3600" y="219"/>
            <a:chExt cx="360" cy="175"/>
          </a:xfrm>
        </p:grpSpPr>
        <p:sp>
          <p:nvSpPr>
            <p:cNvPr id="49289" name="Oval 18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90" name="Line 18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91" name="Line 18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92" name="Rectangle 18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93" name="Oval 18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294" name="Group 18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299" name="Line 1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0" name="Line 1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1" name="Line 1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95" name="Group 19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296" name="Line 1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7" name="Line 1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8" name="Line 1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09" name="Group 196"/>
          <p:cNvGrpSpPr>
            <a:grpSpLocks/>
          </p:cNvGrpSpPr>
          <p:nvPr/>
        </p:nvGrpSpPr>
        <p:grpSpPr bwMode="auto">
          <a:xfrm>
            <a:off x="6786563" y="4362450"/>
            <a:ext cx="500062" cy="233363"/>
            <a:chOff x="3600" y="219"/>
            <a:chExt cx="360" cy="175"/>
          </a:xfrm>
        </p:grpSpPr>
        <p:sp>
          <p:nvSpPr>
            <p:cNvPr id="49276" name="Oval 19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77" name="Line 19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8" name="Line 19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79" name="Rectangle 20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80" name="Oval 20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281" name="Group 20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286" name="Line 20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7" name="Line 20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8" name="Line 20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82" name="Group 20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283" name="Line 2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4" name="Line 2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5" name="Line 2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210" name="Group 210"/>
          <p:cNvGrpSpPr>
            <a:grpSpLocks/>
          </p:cNvGrpSpPr>
          <p:nvPr/>
        </p:nvGrpSpPr>
        <p:grpSpPr bwMode="auto">
          <a:xfrm>
            <a:off x="5983288" y="3986213"/>
            <a:ext cx="501650" cy="233362"/>
            <a:chOff x="3600" y="219"/>
            <a:chExt cx="360" cy="175"/>
          </a:xfrm>
        </p:grpSpPr>
        <p:sp>
          <p:nvSpPr>
            <p:cNvPr id="49263" name="Oval 21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64" name="Line 21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5" name="Line 21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6" name="Rectangle 21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67" name="Oval 21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268" name="Group 21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9273" name="Line 2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4" name="Line 2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5" name="Line 2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69" name="Group 22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9270" name="Line 2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1" name="Line 2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2" name="Line 2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9211" name="Line 224"/>
          <p:cNvSpPr>
            <a:spLocks noChangeShapeType="1"/>
          </p:cNvSpPr>
          <p:nvPr/>
        </p:nvSpPr>
        <p:spPr bwMode="auto">
          <a:xfrm flipV="1">
            <a:off x="6238875" y="4198938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212" name="Group 254"/>
          <p:cNvGrpSpPr>
            <a:grpSpLocks/>
          </p:cNvGrpSpPr>
          <p:nvPr/>
        </p:nvGrpSpPr>
        <p:grpSpPr bwMode="auto">
          <a:xfrm>
            <a:off x="4692650" y="1533525"/>
            <a:ext cx="814388" cy="854075"/>
            <a:chOff x="4180" y="744"/>
            <a:chExt cx="513" cy="538"/>
          </a:xfrm>
        </p:grpSpPr>
        <p:sp>
          <p:nvSpPr>
            <p:cNvPr id="49256" name="Rectangle 227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7" name="Rectangle 228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8" name="Rectangle 229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9" name="Text Box 230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000">
                  <a:latin typeface="Comic Sans MS" charset="0"/>
                </a:rPr>
                <a:t>application</a:t>
              </a:r>
            </a:p>
            <a:p>
              <a:pPr eaLnBrk="1" hangingPunct="1"/>
              <a:r>
                <a:rPr lang="en-US" altLang="x-none" sz="1000">
                  <a:solidFill>
                    <a:schemeClr val="bg1"/>
                  </a:solidFill>
                  <a:latin typeface="Comic Sans MS" charset="0"/>
                </a:rPr>
                <a:t>transport</a:t>
              </a:r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60" name="Line 231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1" name="Line 232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62" name="Line 233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3" name="Group 255"/>
          <p:cNvGrpSpPr>
            <a:grpSpLocks/>
          </p:cNvGrpSpPr>
          <p:nvPr/>
        </p:nvGrpSpPr>
        <p:grpSpPr bwMode="auto">
          <a:xfrm>
            <a:off x="7816850" y="4419600"/>
            <a:ext cx="814388" cy="854075"/>
            <a:chOff x="4180" y="744"/>
            <a:chExt cx="513" cy="538"/>
          </a:xfrm>
        </p:grpSpPr>
        <p:sp>
          <p:nvSpPr>
            <p:cNvPr id="49249" name="Rectangle 256"/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0" name="Rectangle 257"/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1" name="Rectangle 258"/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52" name="Text Box 259"/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000">
                  <a:latin typeface="Comic Sans MS" charset="0"/>
                </a:rPr>
                <a:t>application</a:t>
              </a:r>
            </a:p>
            <a:p>
              <a:pPr eaLnBrk="1" hangingPunct="1"/>
              <a:r>
                <a:rPr lang="en-US" altLang="x-none" sz="1000">
                  <a:solidFill>
                    <a:schemeClr val="bg1"/>
                  </a:solidFill>
                  <a:latin typeface="Comic Sans MS" charset="0"/>
                </a:rPr>
                <a:t>transport</a:t>
              </a:r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53" name="Line 260"/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4" name="Line 261"/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55" name="Line 262"/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4" name="Group 263"/>
          <p:cNvGrpSpPr>
            <a:grpSpLocks/>
          </p:cNvGrpSpPr>
          <p:nvPr/>
        </p:nvGrpSpPr>
        <p:grpSpPr bwMode="auto">
          <a:xfrm>
            <a:off x="7154863" y="3538538"/>
            <a:ext cx="814387" cy="701675"/>
            <a:chOff x="2923" y="3345"/>
            <a:chExt cx="513" cy="442"/>
          </a:xfrm>
        </p:grpSpPr>
        <p:sp>
          <p:nvSpPr>
            <p:cNvPr id="49244" name="Rectangle 26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45" name="Rectangle 26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46" name="Text Box 26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47" name="Line 26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8" name="Line 26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5" name="Group 269"/>
          <p:cNvGrpSpPr>
            <a:grpSpLocks/>
          </p:cNvGrpSpPr>
          <p:nvPr/>
        </p:nvGrpSpPr>
        <p:grpSpPr bwMode="auto">
          <a:xfrm>
            <a:off x="7688263" y="2957513"/>
            <a:ext cx="814387" cy="701675"/>
            <a:chOff x="2923" y="3345"/>
            <a:chExt cx="513" cy="442"/>
          </a:xfrm>
        </p:grpSpPr>
        <p:sp>
          <p:nvSpPr>
            <p:cNvPr id="49239" name="Rectangle 27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40" name="Rectangle 27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41" name="Text Box 27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42" name="Line 27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43" name="Line 27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6" name="Group 275"/>
          <p:cNvGrpSpPr>
            <a:grpSpLocks/>
          </p:cNvGrpSpPr>
          <p:nvPr/>
        </p:nvGrpSpPr>
        <p:grpSpPr bwMode="auto">
          <a:xfrm>
            <a:off x="6802438" y="2652713"/>
            <a:ext cx="814387" cy="701675"/>
            <a:chOff x="2923" y="3345"/>
            <a:chExt cx="513" cy="442"/>
          </a:xfrm>
        </p:grpSpPr>
        <p:sp>
          <p:nvSpPr>
            <p:cNvPr id="49234" name="Rectangle 27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35" name="Rectangle 27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36" name="Text Box 27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37" name="Line 27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8" name="Line 28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7" name="Group 281"/>
          <p:cNvGrpSpPr>
            <a:grpSpLocks/>
          </p:cNvGrpSpPr>
          <p:nvPr/>
        </p:nvGrpSpPr>
        <p:grpSpPr bwMode="auto">
          <a:xfrm>
            <a:off x="6735763" y="1881188"/>
            <a:ext cx="814387" cy="701675"/>
            <a:chOff x="2923" y="3345"/>
            <a:chExt cx="513" cy="442"/>
          </a:xfrm>
        </p:grpSpPr>
        <p:sp>
          <p:nvSpPr>
            <p:cNvPr id="49229" name="Rectangle 28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30" name="Rectangle 28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31" name="Text Box 28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32" name="Line 28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33" name="Line 28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8" name="Group 287"/>
          <p:cNvGrpSpPr>
            <a:grpSpLocks/>
          </p:cNvGrpSpPr>
          <p:nvPr/>
        </p:nvGrpSpPr>
        <p:grpSpPr bwMode="auto">
          <a:xfrm>
            <a:off x="5802313" y="2166938"/>
            <a:ext cx="814387" cy="701675"/>
            <a:chOff x="2923" y="3345"/>
            <a:chExt cx="513" cy="442"/>
          </a:xfrm>
        </p:grpSpPr>
        <p:sp>
          <p:nvSpPr>
            <p:cNvPr id="49224" name="Rectangle 28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25" name="Rectangle 28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26" name="Text Box 29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x-none" sz="1000">
                <a:latin typeface="Comic Sans MS" charset="0"/>
              </a:endParaRP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network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data link</a:t>
              </a:r>
            </a:p>
            <a:p>
              <a:pPr eaLnBrk="1" hangingPunct="1"/>
              <a:r>
                <a:rPr lang="en-US" altLang="x-none" sz="1000">
                  <a:latin typeface="Comic Sans MS" charset="0"/>
                </a:rPr>
                <a:t>physical</a:t>
              </a:r>
              <a:endParaRPr lang="en-US" altLang="x-none">
                <a:latin typeface="Times New Roman" charset="0"/>
              </a:endParaRPr>
            </a:p>
          </p:txBody>
        </p:sp>
        <p:sp>
          <p:nvSpPr>
            <p:cNvPr id="49227" name="Line 29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8" name="Line 29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219" name="Group 298"/>
          <p:cNvGrpSpPr>
            <a:grpSpLocks/>
          </p:cNvGrpSpPr>
          <p:nvPr/>
        </p:nvGrpSpPr>
        <p:grpSpPr bwMode="auto">
          <a:xfrm rot="2937887">
            <a:off x="4748213" y="2986088"/>
            <a:ext cx="3781425" cy="434975"/>
            <a:chOff x="2937" y="3579"/>
            <a:chExt cx="2382" cy="274"/>
          </a:xfrm>
        </p:grpSpPr>
        <p:sp>
          <p:nvSpPr>
            <p:cNvPr id="49220" name="Rectangle 295"/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21" name="Text Box 293"/>
            <p:cNvSpPr txBox="1">
              <a:spLocks noChangeArrowheads="1"/>
            </p:cNvSpPr>
            <p:nvPr/>
          </p:nvSpPr>
          <p:spPr bwMode="auto">
            <a:xfrm>
              <a:off x="3343" y="3617"/>
              <a:ext cx="16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600">
                  <a:solidFill>
                    <a:schemeClr val="bg1"/>
                  </a:solidFill>
                  <a:latin typeface="Comic Sans MS" charset="0"/>
                </a:rPr>
                <a:t>logical end-end transport</a:t>
              </a:r>
              <a:endParaRPr lang="en-US" altLang="x-none" sz="1600">
                <a:latin typeface="Comic Sans MS" charset="0"/>
              </a:endParaRPr>
            </a:p>
          </p:txBody>
        </p:sp>
        <p:sp>
          <p:nvSpPr>
            <p:cNvPr id="49222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23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264"/>
                <a:gd name="T14" fmla="*/ 282 w 282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D56E424-8E95-F045-955E-26E76DFE5531}" type="slidenum">
              <a:rPr lang="en-US" altLang="x-none" sz="1400">
                <a:latin typeface="Times New Roman" charset="0"/>
              </a:rPr>
              <a:pPr eaLnBrk="1" hangingPunct="1"/>
              <a:t>7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200" u="sng">
                <a:solidFill>
                  <a:schemeClr val="accent2"/>
                </a:solidFill>
                <a:latin typeface="Comic Sans MS" charset="0"/>
              </a:rPr>
              <a:t>Transport Layer Services and Protocols</a:t>
            </a:r>
          </a:p>
        </p:txBody>
      </p:sp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533400" y="1376363"/>
            <a:ext cx="8142288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R</a:t>
            </a:r>
            <a:r>
              <a:rPr lang="en-US" altLang="x-none" dirty="0">
                <a:latin typeface="Comic Sans MS" charset="0"/>
              </a:rPr>
              <a:t>eliable, in-order delivery (TCP)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multiplexing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reliability and connection setup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congestion control 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flow control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endParaRPr lang="en-US" altLang="x-none" dirty="0">
              <a:latin typeface="Comic Sans MS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U</a:t>
            </a:r>
            <a:r>
              <a:rPr lang="en-US" altLang="x-none" dirty="0">
                <a:latin typeface="Comic Sans MS" charset="0"/>
              </a:rPr>
              <a:t>nreliable, unordered delivery: UDP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multiplexing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endParaRPr lang="en-US" altLang="x-none" sz="2000" dirty="0">
              <a:latin typeface="Comic Sans MS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zh-CN" dirty="0">
                <a:latin typeface="Comic Sans MS" charset="0"/>
                <a:ea typeface="宋体" charset="-122"/>
              </a:rPr>
              <a:t>S</a:t>
            </a:r>
            <a:r>
              <a:rPr lang="en-US" altLang="x-none" dirty="0">
                <a:latin typeface="Comic Sans MS" charset="0"/>
              </a:rPr>
              <a:t>ervices not available: 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delay guarantees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bandwidth guarantees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608528A-DE54-7F4A-8332-171DD5B806E5}" type="slidenum">
              <a:rPr lang="en-US" altLang="x-none" sz="1400">
                <a:latin typeface="Times New Roman" charset="0"/>
              </a:rPr>
              <a:pPr eaLnBrk="1" hangingPunct="1"/>
              <a:t>8</a:t>
            </a:fld>
            <a:endParaRPr lang="en-US" altLang="x-none" sz="1400">
              <a:latin typeface="Times New Roman" charset="0"/>
            </a:endParaRPr>
          </a:p>
        </p:txBody>
      </p:sp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Transport Layer: Road Ahead</a:t>
            </a:r>
          </a:p>
        </p:txBody>
      </p:sp>
      <p:sp>
        <p:nvSpPr>
          <p:cNvPr id="53251" name="Rectangle 5"/>
          <p:cNvSpPr>
            <a:spLocks noChangeArrowheads="1"/>
          </p:cNvSpPr>
          <p:nvPr/>
        </p:nvSpPr>
        <p:spPr bwMode="auto">
          <a:xfrm>
            <a:off x="600075" y="1449388"/>
            <a:ext cx="8086725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latin typeface="Comic Sans MS" charset="0"/>
              </a:rPr>
              <a:t>Class 1 (today):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transport layer services 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connectionless transport: UDP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reliable data transfer using stop-and-wait/alternating-bit protocol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latin typeface="Comic Sans MS" charset="0"/>
              </a:rPr>
              <a:t>Class 2 (</a:t>
            </a:r>
            <a:r>
              <a:rPr lang="en-US" altLang="zh-CN" sz="2000" dirty="0">
                <a:latin typeface="Comic Sans MS" charset="0"/>
              </a:rPr>
              <a:t>Nov.</a:t>
            </a:r>
            <a:r>
              <a:rPr lang="zh-CN" altLang="en-US" sz="2000" dirty="0">
                <a:latin typeface="Comic Sans MS" charset="0"/>
              </a:rPr>
              <a:t> </a:t>
            </a:r>
            <a:r>
              <a:rPr lang="en-US" altLang="zh-CN" sz="2000" dirty="0">
                <a:latin typeface="Comic Sans MS" charset="0"/>
              </a:rPr>
              <a:t>11</a:t>
            </a:r>
            <a:r>
              <a:rPr lang="en-US" altLang="x-none" sz="2000" dirty="0">
                <a:latin typeface="Comic Sans MS" charset="0"/>
              </a:rPr>
              <a:t>; ready for </a:t>
            </a:r>
            <a:r>
              <a:rPr lang="en-US" altLang="zh-CN" sz="2000" dirty="0">
                <a:latin typeface="Comic Sans MS" charset="0"/>
              </a:rPr>
              <a:t>lab</a:t>
            </a:r>
            <a:r>
              <a:rPr lang="zh-CN" altLang="en-US" sz="2000" dirty="0">
                <a:latin typeface="Comic Sans MS" charset="0"/>
              </a:rPr>
              <a:t> </a:t>
            </a:r>
            <a:r>
              <a:rPr lang="en-US" altLang="zh-CN" sz="2000" dirty="0">
                <a:latin typeface="Comic Sans MS" charset="0"/>
              </a:rPr>
              <a:t>assignment</a:t>
            </a:r>
            <a:r>
              <a:rPr lang="zh-CN" altLang="en-US" sz="2000" dirty="0">
                <a:latin typeface="Comic Sans MS" charset="0"/>
              </a:rPr>
              <a:t> </a:t>
            </a:r>
            <a:r>
              <a:rPr lang="en-US" altLang="zh-CN" sz="2000" dirty="0">
                <a:latin typeface="Comic Sans MS" charset="0"/>
              </a:rPr>
              <a:t>5</a:t>
            </a:r>
            <a:r>
              <a:rPr lang="en-US" altLang="x-none" sz="2000" dirty="0">
                <a:latin typeface="Comic Sans MS" charset="0"/>
              </a:rPr>
              <a:t>/part 1):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sliding window reliability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TCP reliability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x-none" sz="1600" dirty="0">
                <a:latin typeface="Comic Sans MS" charset="0"/>
              </a:rPr>
              <a:t>overview of TCP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x-none" sz="1600" dirty="0">
                <a:latin typeface="Comic Sans MS" charset="0"/>
              </a:rPr>
              <a:t>TCP RTT measurement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x-none" sz="1600" dirty="0">
                <a:latin typeface="Comic Sans MS" charset="0"/>
              </a:rPr>
              <a:t>TCP connection management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latin typeface="Comic Sans MS" charset="0"/>
              </a:rPr>
              <a:t>Class 3 (Nov. </a:t>
            </a:r>
            <a:r>
              <a:rPr lang="en-US" altLang="zh-CN" sz="2000" dirty="0">
                <a:latin typeface="Comic Sans MS" charset="0"/>
              </a:rPr>
              <a:t>16</a:t>
            </a:r>
            <a:r>
              <a:rPr lang="en-US" altLang="x-none" sz="2000" dirty="0">
                <a:latin typeface="Comic Sans MS" charset="0"/>
              </a:rPr>
              <a:t>; ready for </a:t>
            </a:r>
            <a:r>
              <a:rPr lang="en-US" altLang="zh-CN" sz="2000" dirty="0">
                <a:latin typeface="Comic Sans MS" charset="0"/>
              </a:rPr>
              <a:t>lab</a:t>
            </a:r>
            <a:r>
              <a:rPr lang="zh-CN" altLang="en-US" sz="2000" dirty="0">
                <a:latin typeface="Comic Sans MS" charset="0"/>
              </a:rPr>
              <a:t> </a:t>
            </a:r>
            <a:r>
              <a:rPr lang="en-US" altLang="zh-CN" sz="2000" dirty="0">
                <a:latin typeface="Comic Sans MS" charset="0"/>
              </a:rPr>
              <a:t>assignment</a:t>
            </a:r>
            <a:r>
              <a:rPr lang="zh-CN" altLang="en-US" sz="2000" dirty="0">
                <a:latin typeface="Comic Sans MS" charset="0"/>
              </a:rPr>
              <a:t> </a:t>
            </a:r>
            <a:r>
              <a:rPr lang="en-US" altLang="zh-CN" sz="2000" dirty="0">
                <a:latin typeface="Comic Sans MS" charset="0"/>
              </a:rPr>
              <a:t>5</a:t>
            </a:r>
            <a:r>
              <a:rPr lang="en-US" altLang="x-none" sz="2000" dirty="0">
                <a:latin typeface="Comic Sans MS" charset="0"/>
              </a:rPr>
              <a:t>/part 2):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principles of congestion control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latin typeface="Comic Sans MS" charset="0"/>
              </a:rPr>
              <a:t>TCP congestion control</a:t>
            </a:r>
            <a:r>
              <a:rPr lang="en-US" altLang="zh-CN" sz="1800" dirty="0">
                <a:latin typeface="Comic Sans MS" charset="0"/>
                <a:ea typeface="宋体" charset="-122"/>
              </a:rPr>
              <a:t>; AIMD; TCP Reno</a:t>
            </a:r>
            <a:endParaRPr lang="en-US" altLang="x-none" sz="1800" dirty="0">
              <a:latin typeface="Comic Sans MS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latin typeface="Comic Sans MS" charset="0"/>
              </a:rPr>
              <a:t>Class 4 (Nov. </a:t>
            </a:r>
            <a:r>
              <a:rPr lang="en-US" altLang="zh-CN" sz="2000" dirty="0">
                <a:latin typeface="Comic Sans MS" charset="0"/>
              </a:rPr>
              <a:t>18</a:t>
            </a:r>
            <a:r>
              <a:rPr lang="en-US" altLang="x-none" sz="2000" dirty="0">
                <a:latin typeface="Comic Sans MS" charset="0"/>
              </a:rPr>
              <a:t>):</a:t>
            </a: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mic Sans MS" charset="0"/>
              </a:rPr>
              <a:t>TCP Vegas, performance </a:t>
            </a:r>
            <a:r>
              <a:rPr lang="en-US" altLang="zh-CN" sz="2000" dirty="0">
                <a:latin typeface="Comic Sans MS" charset="0"/>
                <a:ea typeface="宋体" charset="-122"/>
              </a:rPr>
              <a:t>modeling;</a:t>
            </a:r>
            <a:r>
              <a:rPr lang="en-US" altLang="x-none" sz="2000" dirty="0">
                <a:latin typeface="Comic Sans MS" charset="0"/>
              </a:rPr>
              <a:t> Nash Bargaining solution</a:t>
            </a:r>
            <a:endParaRPr lang="en-US" altLang="zh-CN" sz="2000" dirty="0">
              <a:latin typeface="Comic Sans MS" charset="0"/>
              <a:ea typeface="宋体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altLang="x-none" sz="2000" dirty="0">
                <a:latin typeface="Comic Sans MS" charset="0"/>
              </a:rPr>
              <a:t>Class 5 (Nov. </a:t>
            </a:r>
            <a:r>
              <a:rPr lang="en-US" altLang="zh-CN" sz="2000" dirty="0">
                <a:latin typeface="Comic Sans MS" charset="0"/>
              </a:rPr>
              <a:t>23</a:t>
            </a:r>
            <a:r>
              <a:rPr lang="en-US" altLang="x-none" sz="2000" dirty="0">
                <a:latin typeface="Comic Sans MS" charset="0"/>
              </a:rPr>
              <a:t>):</a:t>
            </a:r>
            <a:endParaRPr lang="en-US" altLang="zh-CN" sz="2000" dirty="0">
              <a:latin typeface="Comic Sans MS" charset="0"/>
              <a:ea typeface="宋体" charset="-122"/>
            </a:endParaRPr>
          </a:p>
          <a:p>
            <a:pPr marL="800100" lvl="1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000" dirty="0">
                <a:latin typeface="Comic Sans MS" charset="0"/>
                <a:ea typeface="宋体" charset="-122"/>
              </a:rPr>
              <a:t>primal-dual as a resource allocation and analysis framework</a:t>
            </a:r>
          </a:p>
          <a:p>
            <a:pPr marL="400050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altLang="zh-CN" sz="2000" dirty="0">
                <a:latin typeface="Comic Sans MS" charset="0"/>
                <a:ea typeface="宋体" charset="-122"/>
              </a:rPr>
              <a:t>…</a:t>
            </a:r>
            <a:endParaRPr lang="en-US" altLang="x-none" sz="2000" dirty="0">
              <a:latin typeface="Comic Sans M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4"/>
          <p:cNvSpPr>
            <a:spLocks noChangeArrowheads="1"/>
          </p:cNvSpPr>
          <p:nvPr/>
        </p:nvSpPr>
        <p:spPr bwMode="auto">
          <a:xfrm>
            <a:off x="533400" y="228600"/>
            <a:ext cx="8020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4000" u="sng">
                <a:solidFill>
                  <a:schemeClr val="accent2"/>
                </a:solidFill>
                <a:latin typeface="Comic Sans MS" charset="0"/>
              </a:rPr>
              <a:t>Outline</a:t>
            </a:r>
          </a:p>
        </p:txBody>
      </p:sp>
      <p:sp>
        <p:nvSpPr>
          <p:cNvPr id="55298" name="Rectangle 5"/>
          <p:cNvSpPr>
            <a:spLocks noChangeArrowheads="1"/>
          </p:cNvSpPr>
          <p:nvPr/>
        </p:nvSpPr>
        <p:spPr bwMode="auto">
          <a:xfrm>
            <a:off x="533400" y="1600200"/>
            <a:ext cx="80772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Admin and recap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Overview of transport layer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C00000"/>
              </a:buClr>
              <a:buSzPct val="85000"/>
              <a:buFont typeface="Wingdings" pitchFamily="2" charset="2"/>
              <a:buChar char="Ø"/>
            </a:pPr>
            <a:r>
              <a:rPr lang="en-US" altLang="x-none" sz="2800" i="1" dirty="0">
                <a:solidFill>
                  <a:srgbClr val="C00000"/>
                </a:solidFill>
                <a:latin typeface="Comic Sans MS" charset="0"/>
              </a:rPr>
              <a:t>UDP and error checking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</a:pPr>
            <a:r>
              <a:rPr lang="en-US" altLang="x-none" sz="2800" dirty="0">
                <a:latin typeface="Comic Sans MS" charset="0"/>
              </a:rPr>
              <a:t>Reliable data transfer, the stop-and-go protocols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B7456-F267-5C4C-AD02-446DDDC385E0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Kurose">
  <a:themeElements>
    <a:clrScheme name="1_Kuros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Kuro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Kuro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uro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uro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5459</TotalTime>
  <Words>4119</Words>
  <Application>Microsoft Macintosh PowerPoint</Application>
  <PresentationFormat>On-screen Show (4:3)</PresentationFormat>
  <Paragraphs>800</Paragraphs>
  <Slides>51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7" baseType="lpstr">
      <vt:lpstr>.AppleSystemUIFont</vt:lpstr>
      <vt:lpstr>ＭＳ Ｐゴシック</vt:lpstr>
      <vt:lpstr>宋体</vt:lpstr>
      <vt:lpstr>ZapfDingbats</vt:lpstr>
      <vt:lpstr>Arial</vt:lpstr>
      <vt:lpstr>Calibri</vt:lpstr>
      <vt:lpstr>Comic Sans MS</vt:lpstr>
      <vt:lpstr>Courier New</vt:lpstr>
      <vt:lpstr>Symbol</vt:lpstr>
      <vt:lpstr>Tahoma</vt:lpstr>
      <vt:lpstr>Times New Roman</vt:lpstr>
      <vt:lpstr>Wingdings</vt:lpstr>
      <vt:lpstr>1_Kurose</vt:lpstr>
      <vt:lpstr>Default Design</vt:lpstr>
      <vt:lpstr>4_Default Design</vt:lpstr>
      <vt:lpstr>Clip</vt:lpstr>
      <vt:lpstr>Network Transport Layer: Overview; UDP; Stop-and-Wait ARQ</vt:lpstr>
      <vt:lpstr>Outline</vt:lpstr>
      <vt:lpstr>Admin</vt:lpstr>
      <vt:lpstr>Recap</vt:lpstr>
      <vt:lpstr>PowerPoint Presentation</vt:lpstr>
      <vt:lpstr>Overview</vt:lpstr>
      <vt:lpstr>PowerPoint Presentation</vt:lpstr>
      <vt:lpstr>PowerPoint Presentation</vt:lpstr>
      <vt:lpstr>PowerPoint Presentation</vt:lpstr>
      <vt:lpstr>UDP: User Datagram Protocol [RFC 768]</vt:lpstr>
      <vt:lpstr>UDP Checksum</vt:lpstr>
      <vt:lpstr>One’s Complement Arithmetic</vt:lpstr>
      <vt:lpstr>PowerPoint Presentation</vt:lpstr>
      <vt:lpstr>UDP Checksum: Coverage</vt:lpstr>
      <vt:lpstr>PowerPoint Presentation</vt:lpstr>
      <vt:lpstr>Cyclic Redundancy Check: Background</vt:lpstr>
      <vt:lpstr>Cyclic Redundancy Check: Encode</vt:lpstr>
      <vt:lpstr>Cyclic Redundancy Check: Decode</vt:lpstr>
      <vt:lpstr>CRC: Steps and an Example</vt:lpstr>
      <vt:lpstr>The Power of CRC</vt:lpstr>
      <vt:lpstr>The Power of CRC</vt:lpstr>
      <vt:lpstr>Example G(x)</vt:lpstr>
      <vt:lpstr>Example G(x)</vt:lpstr>
      <vt:lpstr>PowerPoint Presentation</vt:lpstr>
      <vt:lpstr>Principles of Reliable Data Transfer (RDT)</vt:lpstr>
      <vt:lpstr>Reliable Data Transfer</vt:lpstr>
      <vt:lpstr>Reliable Data Transfer: Getting Started</vt:lpstr>
      <vt:lpstr>Reliable Data Transfer: Getting Started</vt:lpstr>
      <vt:lpstr>PowerPoint Presentation</vt:lpstr>
      <vt:lpstr>Rdt1.0: reliable transfer over a reliable channel</vt:lpstr>
      <vt:lpstr>Potential Channel Errors</vt:lpstr>
      <vt:lpstr>PowerPoint Presentation</vt:lpstr>
      <vt:lpstr>rdt2.0: Channel With Bit Errors</vt:lpstr>
      <vt:lpstr>rdt2.0: Channel With Bit Errors</vt:lpstr>
      <vt:lpstr>rdt2.0: FSM Specification</vt:lpstr>
      <vt:lpstr>rdt2.0: Operation with No Errors</vt:lpstr>
      <vt:lpstr>rdt2.0: Error Scenario</vt:lpstr>
      <vt:lpstr>PowerPoint Presentation</vt:lpstr>
      <vt:lpstr>rdt2.0 is Incomplete!</vt:lpstr>
      <vt:lpstr>Two Possibilities</vt:lpstr>
      <vt:lpstr>Handle Control Message Corruption</vt:lpstr>
      <vt:lpstr>rdt2.1b: Sender, Handles Garbled ACK/NAKs</vt:lpstr>
      <vt:lpstr>rdt2.1b: Receiver, Handles Garbled ACK/NAKs</vt:lpstr>
      <vt:lpstr>rdt2.1b: Summary</vt:lpstr>
      <vt:lpstr>PowerPoint Presentation</vt:lpstr>
      <vt:lpstr>PowerPoint Presentation</vt:lpstr>
      <vt:lpstr>PowerPoint Presentation</vt:lpstr>
      <vt:lpstr>PowerPoint Presentation</vt:lpstr>
      <vt:lpstr>rdt2.1c: Sender, Handles Garbled ACK/NAKs: Using 1 bit (Alternating-Bit Protocol)</vt:lpstr>
      <vt:lpstr>rdt2.1c: Receiver, Handles Garbled ACK/NAKs: Using 1 bit</vt:lpstr>
      <vt:lpstr>rdt2.1c: Summary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yry</dc:creator>
  <cp:keywords/>
  <dc:description/>
  <cp:lastModifiedBy>Qiao Xiang</cp:lastModifiedBy>
  <cp:revision>432</cp:revision>
  <cp:lastPrinted>2017-10-30T18:57:57Z</cp:lastPrinted>
  <dcterms:created xsi:type="dcterms:W3CDTF">2006-08-16T00:00:00Z</dcterms:created>
  <dcterms:modified xsi:type="dcterms:W3CDTF">2021-11-08T03:16:35Z</dcterms:modified>
  <cp:category/>
</cp:coreProperties>
</file>