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embeddedFontLst>
    <p:embeddedFont>
      <p:font typeface="Garamond"/>
      <p:regular r:id="rId43"/>
      <p:bold r:id="rId44"/>
      <p:italic r:id="rId45"/>
      <p:boldItalic r:id="rId4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Garamond-bold.fntdata"/><Relationship Id="rId21" Type="http://schemas.openxmlformats.org/officeDocument/2006/relationships/slide" Target="slides/slide16.xml"/><Relationship Id="rId43" Type="http://schemas.openxmlformats.org/officeDocument/2006/relationships/font" Target="fonts/Garamond-regular.fntdata"/><Relationship Id="rId24" Type="http://schemas.openxmlformats.org/officeDocument/2006/relationships/slide" Target="slides/slide19.xml"/><Relationship Id="rId46" Type="http://schemas.openxmlformats.org/officeDocument/2006/relationships/font" Target="fonts/Garamond-boldItalic.fntdata"/><Relationship Id="rId23" Type="http://schemas.openxmlformats.org/officeDocument/2006/relationships/slide" Target="slides/slide18.xml"/><Relationship Id="rId45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8" name="Shape 18"/>
          <p:cNvSpPr/>
          <p:nvPr/>
        </p:nvSpPr>
        <p:spPr>
          <a:xfrm>
            <a:off x="609600" y="1219200"/>
            <a:ext cx="7924800" cy="914400"/>
          </a:xfrm>
          <a:custGeom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81200" y="3962400"/>
            <a:ext cx="651192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1" marL="16811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" name="Shape 10"/>
          <p:cNvSpPr/>
          <p:nvPr/>
        </p:nvSpPr>
        <p:spPr>
          <a:xfrm>
            <a:off x="381000" y="228600"/>
            <a:ext cx="8229599" cy="609600"/>
          </a:xfrm>
          <a:custGeom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...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jigsaw.w3.org/css-validator/" TargetMode="External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Uso de estilos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050" y="21439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clases: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clases más genéricas no se aplican a ninguna etiqueta HTML por lo que en su descripción no se especifica el nombre de ninguna etiqueta.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.nombreclase {atributo:valor}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 .verde {color:green}</a:t>
            </a:r>
          </a:p>
          <a:p>
            <a:pPr indent="-271144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clase así definida se puede aplicar a cualquier elemento de la página.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clases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identificadores: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selectores basados en identificadores son muy similares a los basados en clases y con una sintaxis muy parecida.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diferencia es que </a:t>
            </a:r>
            <a:r>
              <a:rPr b="0" baseline="0" i="1" lang="en-US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identificadores solo se pueden usar en un único elemento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Nombreetiqueta#nombreclae {atributo:valor}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#nombreclase {atributo:valor}</a:t>
            </a:r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identificadores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identificadores: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#verde {color:green}</a:t>
            </a:r>
          </a:p>
          <a:p>
            <a:pPr indent="-22796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id=“verde”&gt;Párrafo en color verde&lt;/p&gt;</a:t>
            </a:r>
          </a:p>
          <a:p>
            <a:pPr indent="-22796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identificadores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identificadores se suelen usar cuando identificadores como </a:t>
            </a:r>
            <a:r>
              <a:rPr b="0" baseline="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cabecera, contenidos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baseline="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piepagina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definen el estilo de tres zonas de una página web.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 sentido que esos identificadores se repitan en varios elementos.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id=“cabecera”&gt;&lt;/div&gt;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id=“contenido”&gt;&lt;/div&gt;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id=“piepagina”&gt;&lt;/div&gt;</a:t>
            </a: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identificadores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grupación y anidamiento de selectores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selectores se pueden agrupar y anidar para conseguir estilos CSS.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Agrupamientos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referencia a la manera en la que se pueden escribir las reglas de estilo para conseguir un CSS más claro y fácil de entender.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aplicar el mismo estilo a un conjunto de selectores al mismo tiempo.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Selector1, selector2 {atributo1:valor1; atributo2:valor2}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Anidamientos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selectores se pueden anidar con el fin de conseguir estilos más concretos y definidos.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CSS se llaman selectores contextuales.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anidado común: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usa para crear reglas sobre elementos que están rodeados de otros elementos.</a:t>
            </a:r>
          </a:p>
          <a:p>
            <a: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h1 i b {color:blue}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 de selectores hijos: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lo que se desea es restringir que las etiquetas, además de estar en el mismo contexto, estén seguidas unas de otras</a:t>
            </a:r>
          </a:p>
          <a:p>
            <a: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h1&gt;b {color:blue}</a:t>
            </a:r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grupación y anidamiento de selectores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938075" y="3257175"/>
            <a:ext cx="6541199" cy="15845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Anidamientos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Anidamiento de selectores adyacentes: se usa cuando se quiere aplicar un estilo a un elemento que tiene adyacente a otro elemento en el mismo nivel de anidamiento en HTML.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i+b {color:yellow}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&lt;i&gt;Nota&lt;/i&gt;, esto es una &lt;b&gt;advertencia&lt;/b&gt;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&lt;b&gt;Leer detenidamente&lt;/b&gt;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ejemplo solo se aplicará el estilo a la palabra </a:t>
            </a: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advertencia.</a:t>
            </a:r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grupación y anidamiento de selectores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uenas prácticas al escribir CSS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Recomendaciones a la hora de escribir CSS para que las modificaciones posteriores seán más fáciles. No están definidas en el estándar W3C, pero ayudan en el desarrollo.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 selectores se nombran en minúsculas, nunca empezando por caracteres especiales o numéricos.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los selectores debe ser específico y claro, para que tenga una mayor capacidad expresiva.</a:t>
            </a:r>
          </a:p>
          <a:p>
            <a:pPr indent="-22796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las clases e identificadores no debe describir una característica visual, como color, tamaño o posición. Si especificamos un nombre definiendo un color y cambia el color de la clase también se debería cambiar el nombre del selector.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nombres deben seguir más una visión semántica que estructural.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Comentarios: /*texto del comentario*/</a:t>
            </a: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uenas prácticas al escribir CSS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4478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 las palabras mediante guiones o mayúsculas.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hacer uso excesivo de clases: utilizar en su lugar selectores contextuales o anidados.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Agrupar estilos según selector siempre que sea posible: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table.empleados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principio de un CSS es aconsejable definir los selectores de etiquetas.</a:t>
            </a: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uenas prácticas al escribir CSS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Introducción a CSS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separar en el desarrollo de un sitio web diseño de contenido.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 más eficiente de sitios web.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>
                <a:solidFill>
                  <a:schemeClr val="dk1"/>
                </a:solidFill>
              </a:rPr>
              <a:t>Definición de CSS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</a:pPr>
            <a:r>
              <a:rPr lang="en-US" sz="3000">
                <a:solidFill>
                  <a:schemeClr val="dk1"/>
                </a:solidFill>
              </a:rPr>
              <a:t>Mediante atributo style de HTML</a:t>
            </a:r>
          </a:p>
          <a:p>
            <a: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</a:pPr>
            <a:r>
              <a:rPr lang="en-US" sz="3000">
                <a:solidFill>
                  <a:schemeClr val="dk1"/>
                </a:solidFill>
              </a:rPr>
              <a:t>E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tiqueta &lt;</a:t>
            </a:r>
            <a:r>
              <a:rPr lang="en-US" sz="3000">
                <a:solidFill>
                  <a:schemeClr val="dk1"/>
                </a:solidFill>
              </a:rPr>
              <a:t>style&gt; dentro de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</a:pPr>
            <a:r>
              <a:rPr lang="en-US" sz="3000">
                <a:solidFill>
                  <a:schemeClr val="dk1"/>
                </a:solidFill>
              </a:rPr>
              <a:t>E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un fichero externo .css</a:t>
            </a:r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ATRIBUTOS. MODELO DE CAJAS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557337"/>
            <a:ext cx="7345361" cy="41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 de medida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Pulgadas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Centímetros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Milímetros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Puntos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Picas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de posición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Top, left, right, bottom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3716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margin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Margin-left, margin-right, margin-top, margin-bottom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padding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puede traducir como relleno. Indica la distancia entre el borde y los elementos que se encuentran en el interior.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Padding-top, padding-right, padding-bottom, padding-left</a:t>
            </a: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border</a:t>
            </a: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definen el estilo y color del borde de la caja</a:t>
            </a:r>
          </a:p>
          <a:p>
            <a:pPr indent="-327025" lvl="1" marL="66992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Border-top, border-bottom, border-right, border-left</a:t>
            </a:r>
          </a:p>
          <a:p>
            <a:pPr indent="-327025" lvl="1" marL="66992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Algunos de las palabras claves son: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Dotted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Groove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Inset</a:t>
            </a:r>
          </a:p>
          <a:p>
            <a:pPr indent="-361950" lvl="2" marL="1022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outset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border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Border-radius: se usa para realizar bordes redondeados.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tributos. Modelo de cajas.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textos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vistos los atributos asociados a las clases estos son los atributos relacionados con la apariencia de textos, listas, tablas, enlaces e imágenes.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Fuentes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nombres en inglés y valores RGB.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unidades | xx-small | x-small | small | medium | large | x-large | xx-large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Font-family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Serif | sans-serif | cursive | fantasy | monospace. Indica la tipografia del texto.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 | bold | bolder | lighter | 100 | 200 | … | 900. Para definir la anchura de los caracteres (efecto negrita) Normal=400, bold=700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 | italic | oblique. Estilo de la fuente. Oblique es similar a italic.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extos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Párrafos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Line-height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 | unidades. El alto de una línea y por tanto el espaciado entre líneas.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Text-decoration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none | underline | overline | line-through. Para establecer la decoración de un texto, si está subrayado, sobre-rayado o tachado.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Text-align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:alineación del texto.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Text-indent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Unidades. 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Text-transform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capitalize | uppercase | lowercase | none text-transform | none. Permite transformar el texto haciendo que tenga la primera letra en mayúsuculas, de todas las palabras, todo en mayúsculas o minúsculas.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fondo y ta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blas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Fondo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Background-image.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Caption-side: 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| bottom. Posición del título.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Table-layout: 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| fixed.</a:t>
            </a: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Border-collapse: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collapse | separate. Selección del modelo de los bordes.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Border-spacing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unidades. Espaciado entre los bordes de celdas adyacentes.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Empty-cells: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| hide. Visibilidad de los bordes de celda sin contenido.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visibilidad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371600"/>
            <a:ext cx="7871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Visibilidad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Overflow: 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| hidden | scroll | auto. Comportamiento del contenido si se desborda en la caja.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Clip: 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 (top, right, bottom, left) | auto. Especifica la región visible del elemnto mediante las dimensiones de un rectángulo que hace de ventana de visualización.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Visibility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visible | hidden | collapse. Visibilidad de las cajas.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muestra una caja con diferentes estilos. El más común es none, que se diferencia de visibility: hidden en que en este caso las cajas de alrededor se reorganizan cuando se oculta.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ELEMENTOS: listas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y enlaces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List-style-type: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 | circle | square…. Estilo aplicable a las listas.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List-style-image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url(</a:t>
            </a:r>
            <a:r>
              <a:rPr b="0" baseline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http://...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| none. Imagen aplicable a los elementos de las listas.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List-style-position: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| outside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Enlaces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Normales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A:link {atributos}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Visitados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A:visited {atributos}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Activos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A:active {tributos}. Los enlaces están activos en el preciso momento en que se pulsa sobre ellos.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Hover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A:hover {atributos}. Cuando el ratón está encima.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Definición de CSS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Varias formas de definir estilos: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el atributo </a:t>
            </a: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dentro de una etiqueta.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&lt;p style=“background: black;”&gt;párrafo&lt;/p&gt;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 alta prioridad frente a otras reglas. Sin embargo es una desventaja porque</a:t>
            </a:r>
          </a:p>
          <a:p>
            <a:pPr indent="-323850" lvl="3" marL="13398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Imposibilita la reutilización</a:t>
            </a:r>
          </a:p>
          <a:p>
            <a:pPr indent="-323850" lvl="3" marL="13398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Dificulta el mantenimiento CSS.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 </a:t>
            </a: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dentro de la cabecera. Esta etiqueta tiene varios atributos opcionales: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(requerido): para indicar que se aplica un estilo CSS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Media: para indicar el tipo de dispositivo.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Title: nombre que se le da al estilo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z-index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z-index permite definir el nivel de profundidad de una caja.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valor es un número entero.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0 suele tomarse como el nivel más bajo. Cuanto más alto sea el valor más cerca se mostrará la capa.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Z-index solo tiene efecto si aparece </a:t>
            </a:r>
            <a:r>
              <a:rPr b="0" baseline="0" i="1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Posicionamiento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 puede tener como valores: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1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valor predeterminado. No provoca ningún posicionamiento especial de los elementos y por tanto, los atributos top, left, right y bottom no se tendrán en cuenta.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1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permite posicionar cajas de manera absoluta de manera definida mediante los valores top, left, bottom y right. Los elementos no se ven afectados por el lugar de otros elementos.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1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ve influenciado por los elementos anteriores pero top y left definen la distancia respecto al último elemento.</a:t>
            </a:r>
          </a:p>
          <a:p>
            <a:pPr indent="-327025" lvl="1" marL="669925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1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Posiciona la capa según posicionamiento absoluto, pero su posición final será siempre fija. Admiten valores top y left.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Precedencia de estilos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precedencia de estilos es una manera de indicar que un estilo definido prevalece por encima de otro definido en la misma o en CSS diferentes.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es necesario cuando hay dos o más estilos que actúan sobre los mismos atributos pero con diferente valor.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precedencia de estilos va asociado con el concepto de especificidad, que se refiere al peso de cada uno de los elementos de una hoja de estilo.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Precedencia de estilos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cálculo sencillo para calcular la especificidad de una regla es sumar los puntos según los selectores que contenga.</a:t>
            </a:r>
          </a:p>
          <a:p>
            <a:pPr indent="-387985" lvl="1" marL="669925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punto: a un selector de etiqueta</a:t>
            </a:r>
          </a:p>
          <a:p>
            <a:pPr indent="-387985" lvl="1" marL="669925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puntos: selector de clase</a:t>
            </a:r>
          </a:p>
          <a:p>
            <a:pPr indent="-387985" lvl="1" marL="669925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puntos: selector de identificador.</a:t>
            </a:r>
          </a:p>
          <a:p>
            <a:pPr indent="-387985" lvl="1" marL="669925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 puntos: atributo de estilo (atributo style).</a:t>
            </a:r>
          </a:p>
          <a:p>
            <a:pPr indent="-3937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Además de la especifidad, se puede utilizar la declaración </a:t>
            </a:r>
            <a:r>
              <a:rPr b="0" baseline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!important. </a:t>
            </a: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situa en el lado del valor del atributo, antes del ;.</a:t>
            </a:r>
          </a:p>
          <a:p>
            <a:pPr indent="-387985" lvl="1" marL="669925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p{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background: #1199ff !important;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background: crimson;</a:t>
            </a:r>
          </a:p>
          <a:p>
            <a:pPr indent="-361950" lvl="2" marL="10223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 en cascada externa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</a:t>
            </a: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usa para definir la relación con el fichero enlazado: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rel=stylesheet especifica un estilo persistente o preferido.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Persistente es aquel que se aplica si están activas las hojas de estilo.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Preferido es uno que se aplica automáticamente. La combinación de rel=stylesheet y un atributo title especifica un atributo preferido. No se puede especificar más de un estilo preferido.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rel=“alternate stylesheet” define un estilo alterntivo que el usuario podría elegir para reemplazar la hoja de estilo preferido.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 en cascada externa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estilo también pede definirse mediante múltiples hojas de estilo.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rel=stylesheet href=“basico.css” title=“estilo”&gt;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rel=stylesheet href=“tablas.css” title=“estilo”&gt;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rel=stylesheet href=“formas.css” title=“estilo”&gt;</a:t>
            </a:r>
          </a:p>
          <a:p>
            <a:pPr indent="-2397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 en cascada externa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 alternativa es usar la regla @import incluida dentro de las etiquetas </a:t>
            </a:r>
            <a:r>
              <a:rPr b="0" baseline="0" i="1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&lt;style&gt;@import url(“estilos.css”);&lt;/style&gt;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funcionamiento es igual que el anterior aunque @import no está soportado por todos los navegadores.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Herramientas y test de verificación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68312" y="1628775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W3C proporciona herramientas para validad código y hojas de estilo, comprobando si éstas son correctas según las gramáticas publicadas.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http://jigsaw.w3.org/css-validator/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 validación no encuentra errores, sus autores podrán incluir un icono como el siguiente indicando que los desarrolladores se han preocupado por crear un sitio web interoperable y acorde al estándar.</a:t>
            </a:r>
          </a:p>
          <a:p>
            <a:pPr indent="-23971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27975" l="0" r="82319" t="50991"/>
          <a:stretch/>
        </p:blipFill>
        <p:spPr>
          <a:xfrm>
            <a:off x="2700336" y="4652962"/>
            <a:ext cx="2808286" cy="131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1300" y="3992825"/>
            <a:ext cx="7960799" cy="10268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ventaja de utilizar hojas de estilo externas es que se pueden reutilizar en varios documentos.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enlazada a un documento mediante la etiqueta &lt;link&gt; que se coloca en la cabecera.</a:t>
            </a: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	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&lt;link rel=stylesheet href=“estilo.css” type=“text/css”&gt;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fichero css debe contener unicamente reglas de estilo.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Hojas de estilo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en fichero</a:t>
            </a: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extern</a:t>
            </a:r>
            <a:r>
              <a:rPr lang="en-US" sz="3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Tipos de selectores.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Estilos basados en: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Identificadores</a:t>
            </a:r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etiquetas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etiquetas: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las propias etiquetas HTML como selectores.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{ atributo: valor}</a:t>
            </a:r>
          </a:p>
          <a:p>
            <a:pPr indent="-271144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hace referencia a la característica que se quiere modificar de la etiqueta (p.e. color).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hace referencia a la instancia del atributo.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 ha {color:blue}</a:t>
            </a:r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862000" y="3308575"/>
            <a:ext cx="7656600" cy="8618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etiquetas: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definir atributos para varios selectores y selectores con varios atributos.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Selector1, selector2 {atributo1:valor1; atributo2:valor2}</a:t>
            </a:r>
          </a:p>
          <a:p>
            <a:pPr indent="-271144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etiquetas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clases: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 las clases se pueden definir estilos abstractos que no estén asociados a una etiqueta HTML.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Permiten aplicar estilos a etiquetas HTML, con el mismo efecto que usando selectores de etiquetas, pero también a cualquier otro elemento de la página.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diferentes tipos de clases:</a:t>
            </a:r>
          </a:p>
          <a:p>
            <a: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Asociadas directamente a una etiqueta HMTL</a:t>
            </a:r>
          </a:p>
          <a:p>
            <a: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Genéricas, que se pueden aplicar a cualquier etiqueta.</a:t>
            </a:r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clases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Selectores basados en clases:</a:t>
            </a: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Nombreetiqueta.nombreclase {atributo:valor}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</a:p>
          <a:p>
            <a: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H1.verde {color:green}</a:t>
            </a:r>
          </a:p>
          <a:p>
            <a: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❑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H1.azul {color:blue}</a:t>
            </a:r>
          </a:p>
          <a:p>
            <a:pPr indent="-2349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indicar que estilo aplicar a cada etiqueta:</a:t>
            </a:r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 class=“nombreclase”&gt;texto&lt;/h1&gt;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Selectores: clases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rde">
  <a:themeElements>
    <a:clrScheme name="Bord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CC9900"/>
    </a:accent4>
    <a:accent5>
      <a:srgbClr val="3B812F"/>
    </a:accent5>
    <a:accent6>
      <a:srgbClr val="FFFFFF"/>
    </a:accent6>
    <a:hlink>
      <a:srgbClr val="996600"/>
    </a:hlink>
    <a:folHlink>
      <a:srgbClr val="AFBF39"/>
    </a:folHlink>
  </a:clrScheme>
</a:themeOverride>
</file>