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2"/>
  </p:notesMasterIdLst>
  <p:handoutMasterIdLst>
    <p:handoutMasterId r:id="rId23"/>
  </p:handoutMasterIdLst>
  <p:sldIdLst>
    <p:sldId id="256" r:id="rId2"/>
    <p:sldId id="257" r:id="rId3"/>
    <p:sldId id="258" r:id="rId4"/>
    <p:sldId id="292" r:id="rId5"/>
    <p:sldId id="334" r:id="rId6"/>
    <p:sldId id="295" r:id="rId7"/>
    <p:sldId id="291" r:id="rId8"/>
    <p:sldId id="333" r:id="rId9"/>
    <p:sldId id="327" r:id="rId10"/>
    <p:sldId id="324" r:id="rId11"/>
    <p:sldId id="303" r:id="rId12"/>
    <p:sldId id="323" r:id="rId13"/>
    <p:sldId id="328" r:id="rId14"/>
    <p:sldId id="308" r:id="rId15"/>
    <p:sldId id="311" r:id="rId16"/>
    <p:sldId id="329" r:id="rId17"/>
    <p:sldId id="332" r:id="rId18"/>
    <p:sldId id="315" r:id="rId19"/>
    <p:sldId id="312" r:id="rId20"/>
    <p:sldId id="28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21160" autoAdjust="0"/>
    <p:restoredTop sz="94709"/>
  </p:normalViewPr>
  <p:slideViewPr>
    <p:cSldViewPr snapToGrid="0" snapToObjects="1">
      <p:cViewPr varScale="1">
        <p:scale>
          <a:sx n="91" d="100"/>
          <a:sy n="91" d="100"/>
        </p:scale>
        <p:origin x="-86" y="-163"/>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41C36CD-D387-4B43-9D25-AF9EADE2BCA4}" type="datetimeFigureOut">
              <a:rPr lang="en-US" smtClean="0"/>
              <a:pPr/>
              <a:t>12/18/2024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C6B1F98-4988-4F6A-BE35-D5DE753B1AF2}" type="slidenum">
              <a:rPr lang="en-US" smtClean="0"/>
              <a:pPr/>
              <a:t>‹#›</a:t>
            </a:fld>
            <a:endParaRPr lang="en-US"/>
          </a:p>
        </p:txBody>
      </p:sp>
    </p:spTree>
    <p:extLst>
      <p:ext uri="{BB962C8B-B14F-4D97-AF65-F5344CB8AC3E}">
        <p14:creationId xmlns:p14="http://schemas.microsoft.com/office/powerpoint/2010/main" xmlns="" val="1"/>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07CF9C-6515-9E48-A779-037560F47797}" type="datetimeFigureOut">
              <a:rPr lang="en-US" smtClean="0"/>
              <a:pPr/>
              <a:t>12/18/2024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85A15C-93E2-F040-B9B5-7FEEF9327D29}" type="slidenum">
              <a:rPr lang="en-US" smtClean="0"/>
              <a:pPr/>
              <a:t>‹#›</a:t>
            </a:fld>
            <a:endParaRPr lang="en-US"/>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885A15C-93E2-F040-B9B5-7FEEF9327D29}" type="slidenum">
              <a:rPr lang="en-US" smtClean="0"/>
              <a:pPr/>
              <a:t>12</a:t>
            </a:fld>
            <a:endParaRPr lang="en-US"/>
          </a:p>
        </p:txBody>
      </p:sp>
    </p:spTree>
    <p:extLst>
      <p:ext uri="{BB962C8B-B14F-4D97-AF65-F5344CB8AC3E}">
        <p14:creationId xmlns:p14="http://schemas.microsoft.com/office/powerpoint/2010/main" xmlns="" val="27174298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8963ACD4-1BB7-4956-A795-611FE6079C2E}" type="datetime1">
              <a:rPr lang="en-US" smtClean="0"/>
              <a:pPr/>
              <a:t>12/18/2024</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r>
              <a:rPr lang="en-US"/>
              <a:t>Ismat Ara Khan, Shiwen Liu, Ke Xiao</a:t>
            </a:r>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2DEBF6B5-A8B6-5742-91AE-8DC29EBB8E4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51B39BAA-90AF-4914-B5CE-8A68ECFBB702}" type="datetime1">
              <a:rPr lang="en-US" smtClean="0"/>
              <a:pPr/>
              <a:t>12/18/2024</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r>
              <a:rPr lang="en-US"/>
              <a:t>Ismat Ara Khan, Shiwen Liu, Ke Xiao</a:t>
            </a:r>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2DEBF6B5-A8B6-5742-91AE-8DC29EBB8E4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28035102-57C8-49D1-94BC-13936D79E6B1}" type="datetime1">
              <a:rPr lang="en-US" smtClean="0"/>
              <a:pPr/>
              <a:t>12/18/2024</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r>
              <a:rPr lang="en-US"/>
              <a:t>Ismat Ara Khan, Shiwen Liu, Ke Xiao</a:t>
            </a:r>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2DEBF6B5-A8B6-5742-91AE-8DC29EBB8E4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80FA26EA-3717-4A91-8317-0A0FEB389DD9}" type="datetime1">
              <a:rPr lang="en-US" smtClean="0"/>
              <a:pPr/>
              <a:t>12/18/2024</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r>
              <a:rPr lang="en-US"/>
              <a:t>Ismat Ara Khan, Shiwen Liu, Ke Xiao</a:t>
            </a:r>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2DEBF6B5-A8B6-5742-91AE-8DC29EBB8E4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0FE469E6-3164-4321-B643-4A37F5734753}" type="datetime1">
              <a:rPr lang="en-US" smtClean="0"/>
              <a:pPr/>
              <a:t>12/18/2024</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r>
              <a:rPr lang="en-US"/>
              <a:t>Ismat Ara Khan, Shiwen Liu, Ke Xiao</a:t>
            </a:r>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2DEBF6B5-A8B6-5742-91AE-8DC29EBB8E4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E47A7B81-B3D2-429D-B1BF-ACE5C0CC41B8}" type="datetime1">
              <a:rPr lang="en-US" smtClean="0"/>
              <a:pPr/>
              <a:t>12/18/2024</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r>
              <a:rPr lang="en-US"/>
              <a:t>Ismat Ara Khan, Shiwen Liu, Ke Xiao</a:t>
            </a:r>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2DEBF6B5-A8B6-5742-91AE-8DC29EBB8E4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38200" y="6356350"/>
            <a:ext cx="2743200" cy="365125"/>
          </a:xfrm>
          <a:prstGeom prst="rect">
            <a:avLst/>
          </a:prstGeom>
        </p:spPr>
        <p:txBody>
          <a:bodyPr/>
          <a:lstStyle/>
          <a:p>
            <a:fld id="{DDFD8140-F719-49AE-8F9A-43439AD4252D}" type="datetime1">
              <a:rPr lang="en-US" smtClean="0"/>
              <a:pPr/>
              <a:t>12/18/2024</a:t>
            </a:fld>
            <a:endParaRPr lang="en-US"/>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r>
              <a:rPr lang="en-US"/>
              <a:t>Ismat Ara Khan, Shiwen Liu, Ke Xiao</a:t>
            </a:r>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2DEBF6B5-A8B6-5742-91AE-8DC29EBB8E4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52851E08-DF4F-40E8-925B-A3B1DA07FE57}" type="datetime1">
              <a:rPr lang="en-US" smtClean="0"/>
              <a:pPr/>
              <a:t>12/18/2024</a:t>
            </a:fld>
            <a:endParaRPr lang="en-US"/>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r>
              <a:rPr lang="en-US"/>
              <a:t>Ismat Ara Khan, Shiwen Liu, Ke Xiao</a:t>
            </a:r>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2DEBF6B5-A8B6-5742-91AE-8DC29EBB8E4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28B2226C-8B98-43A5-95F4-277CF2DBF2E8}" type="datetime1">
              <a:rPr lang="en-US" smtClean="0"/>
              <a:pPr/>
              <a:t>12/18/2024</a:t>
            </a:fld>
            <a:endParaRPr 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r>
              <a:rPr lang="en-US"/>
              <a:t>Ismat Ara Khan, Shiwen Liu, Ke Xiao</a:t>
            </a:r>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2DEBF6B5-A8B6-5742-91AE-8DC29EBB8E4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69D77098-944B-4C01-92C2-2A1DEFCB56D1}" type="datetime1">
              <a:rPr lang="en-US" smtClean="0"/>
              <a:pPr/>
              <a:t>12/18/2024</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r>
              <a:rPr lang="en-US"/>
              <a:t>Ismat Ara Khan, Shiwen Liu, Ke Xiao</a:t>
            </a:r>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2DEBF6B5-A8B6-5742-91AE-8DC29EBB8E4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52C2D8AF-8A0C-4EFA-B0D2-FA47CDD83633}" type="datetime1">
              <a:rPr lang="en-US" smtClean="0"/>
              <a:pPr/>
              <a:t>12/18/2024</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r>
              <a:rPr lang="en-US"/>
              <a:t>Ismat Ara Khan, Shiwen Liu, Ke Xiao</a:t>
            </a:r>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2DEBF6B5-A8B6-5742-91AE-8DC29EBB8E4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13" name="Picture 12"/>
          <p:cNvPicPr>
            <a:picLocks noChangeAspect="1"/>
          </p:cNvPicPr>
          <p:nvPr userDrawn="1"/>
        </p:nvPicPr>
        <p:blipFill>
          <a:blip r:embed="rId13"/>
          <a:stretch>
            <a:fillRect/>
          </a:stretch>
        </p:blipFill>
        <p:spPr>
          <a:xfrm>
            <a:off x="0" y="5943600"/>
            <a:ext cx="12192000" cy="9144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1439863"/>
            <a:ext cx="9144000" cy="2387600"/>
          </a:xfrm>
        </p:spPr>
        <p:txBody>
          <a:bodyPr anchor="ctr" anchorCtr="0">
            <a:normAutofit fontScale="90000"/>
          </a:bodyPr>
          <a:lstStyle/>
          <a:p>
            <a:r>
              <a:rPr lang="en-US" altLang="zh-CN" dirty="0" smtClean="0">
                <a:cs typeface="+mj-lt"/>
              </a:rPr>
              <a:t>Predicting Malpractice Premiums: Analyzing the Impact of Hospital Costs and Other Predictors</a:t>
            </a:r>
            <a:endParaRPr altLang="zh-CN" b="0" i="0" dirty="0">
              <a:cs typeface="+mj-lt"/>
            </a:endParaRPr>
          </a:p>
        </p:txBody>
      </p:sp>
      <p:sp>
        <p:nvSpPr>
          <p:cNvPr id="3" name="Subtitle 2"/>
          <p:cNvSpPr>
            <a:spLocks noGrp="1"/>
          </p:cNvSpPr>
          <p:nvPr>
            <p:ph type="subTitle" idx="1"/>
          </p:nvPr>
        </p:nvSpPr>
        <p:spPr>
          <a:xfrm>
            <a:off x="2940685" y="4100830"/>
            <a:ext cx="6055995" cy="1438275"/>
          </a:xfrm>
        </p:spPr>
        <p:txBody>
          <a:bodyPr anchor="ctr" anchorCtr="0">
            <a:normAutofit/>
          </a:bodyPr>
          <a:lstStyle/>
          <a:p>
            <a:r>
              <a:rPr lang="en-US" dirty="0"/>
              <a:t>Ismat </a:t>
            </a:r>
            <a:r>
              <a:rPr lang="en-US" dirty="0" err="1"/>
              <a:t>Ara</a:t>
            </a:r>
            <a:r>
              <a:rPr lang="en-US" dirty="0"/>
              <a:t> </a:t>
            </a:r>
            <a:r>
              <a:rPr lang="en-US" dirty="0" smtClean="0"/>
              <a:t>Khan</a:t>
            </a:r>
            <a:endParaRPr lang="en-US" dirty="0"/>
          </a:p>
          <a:p>
            <a:r>
              <a:rPr lang="en-US"/>
              <a:t>December </a:t>
            </a:r>
            <a:r>
              <a:rPr lang="en-US" smtClean="0"/>
              <a:t>18,2024</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681083" y="254454"/>
            <a:ext cx="10515600" cy="1325563"/>
          </a:xfrm>
        </p:spPr>
        <p:txBody>
          <a:bodyPr/>
          <a:lstStyle/>
          <a:p>
            <a:r>
              <a:rPr kumimoji="1" lang="en-US" altLang="zh-CN" dirty="0">
                <a:ea typeface="等线"/>
                <a:cs typeface="+mn-lt"/>
              </a:rPr>
              <a:t>Dataset Preprocessing </a:t>
            </a:r>
            <a:r>
              <a:rPr kumimoji="1" lang="en-US" altLang="zh-CN" dirty="0"/>
              <a:t>– Training Data and Testing Data</a:t>
            </a:r>
            <a:endParaRPr kumimoji="1" lang="en-US" altLang="zh-CN" b="1" dirty="0"/>
          </a:p>
        </p:txBody>
      </p:sp>
      <p:sp>
        <p:nvSpPr>
          <p:cNvPr id="6" name="文本框 5"/>
          <p:cNvSpPr txBox="1"/>
          <p:nvPr/>
        </p:nvSpPr>
        <p:spPr>
          <a:xfrm>
            <a:off x="516255" y="1840230"/>
            <a:ext cx="10680700" cy="1856740"/>
          </a:xfrm>
          <a:prstGeom prst="rect">
            <a:avLst/>
          </a:prstGeom>
          <a:noFill/>
          <a:ln w="9525">
            <a:noFill/>
          </a:ln>
        </p:spPr>
        <p:txBody>
          <a:bodyPr wrap="square">
            <a:noAutofit/>
          </a:bodyPr>
          <a:lstStyle/>
          <a:p>
            <a:pPr marL="285750" indent="-285750" algn="l">
              <a:buFont typeface="Wingdings" panose="05000000000000000000" charset="0"/>
              <a:buChar char=""/>
            </a:pPr>
            <a:r>
              <a:rPr lang="en-US" sz="2000" b="0" dirty="0">
                <a:cs typeface="+mn-lt"/>
              </a:rPr>
              <a:t>To train and test our model, we allocate</a:t>
            </a:r>
            <a:r>
              <a:rPr lang="en-US" sz="2000" b="1" dirty="0">
                <a:cs typeface="+mn-lt"/>
              </a:rPr>
              <a:t> 80% </a:t>
            </a:r>
            <a:r>
              <a:rPr lang="en-US" sz="2000" b="0" dirty="0">
                <a:cs typeface="+mn-lt"/>
              </a:rPr>
              <a:t>of the data for training and </a:t>
            </a:r>
            <a:r>
              <a:rPr lang="en-US" sz="2000" b="1" dirty="0">
                <a:solidFill>
                  <a:schemeClr val="tx1"/>
                </a:solidFill>
                <a:cs typeface="+mn-lt"/>
              </a:rPr>
              <a:t>20% </a:t>
            </a:r>
            <a:r>
              <a:rPr lang="en-US" sz="2000" b="0" dirty="0">
                <a:cs typeface="+mn-lt"/>
              </a:rPr>
              <a:t>for testing</a:t>
            </a:r>
            <a:r>
              <a:rPr lang="en-US" sz="2000" b="0" dirty="0" smtClean="0">
                <a:cs typeface="+mn-lt"/>
              </a:rPr>
              <a:t>. The training dataset comprises</a:t>
            </a:r>
            <a:r>
              <a:rPr lang="en-US" sz="2000" b="1" dirty="0" smtClean="0">
                <a:cs typeface="+mn-lt"/>
              </a:rPr>
              <a:t> 2095 </a:t>
            </a:r>
            <a:r>
              <a:rPr lang="en-US" sz="2000" b="0" dirty="0" smtClean="0">
                <a:cs typeface="+mn-lt"/>
              </a:rPr>
              <a:t>observations, with the testing dataset containing </a:t>
            </a:r>
            <a:r>
              <a:rPr lang="en-US" sz="2000" b="1" dirty="0" smtClean="0">
                <a:cs typeface="+mn-lt"/>
              </a:rPr>
              <a:t>520</a:t>
            </a:r>
            <a:r>
              <a:rPr lang="en-US" sz="2000" b="0" dirty="0" smtClean="0">
                <a:cs typeface="+mn-lt"/>
              </a:rPr>
              <a:t> observations. </a:t>
            </a:r>
            <a:endParaRPr lang="en-US" altLang="en-US" sz="2000" b="0" dirty="0">
              <a:cs typeface="+mn-lt"/>
            </a:endParaRPr>
          </a:p>
        </p:txBody>
      </p:sp>
      <p:sp>
        <p:nvSpPr>
          <p:cNvPr id="2" name="Footer Placeholder 4">
            <a:extLst>
              <a:ext uri="{FF2B5EF4-FFF2-40B4-BE49-F238E27FC236}">
                <a16:creationId xmlns:a16="http://schemas.microsoft.com/office/drawing/2014/main" xmlns="" id="{27A6D1EF-7A73-1CDF-ABAC-9B62E66CB4BD}"/>
              </a:ext>
            </a:extLst>
          </p:cNvPr>
          <p:cNvSpPr>
            <a:spLocks noGrp="1"/>
          </p:cNvSpPr>
          <p:nvPr>
            <p:ph type="ftr" sz="quarter" idx="11"/>
          </p:nvPr>
        </p:nvSpPr>
        <p:spPr>
          <a:xfrm>
            <a:off x="4130040" y="6269169"/>
            <a:ext cx="4114800" cy="365125"/>
          </a:xfrm>
        </p:spPr>
        <p:txBody>
          <a:bodyPr/>
          <a:lstStyle/>
          <a:p>
            <a:r>
              <a:rPr lang="en-US" dirty="0" err="1"/>
              <a:t>Ismat</a:t>
            </a:r>
            <a:r>
              <a:rPr lang="en-US" dirty="0"/>
              <a:t> </a:t>
            </a:r>
            <a:r>
              <a:rPr lang="en-US" dirty="0" err="1"/>
              <a:t>Ara</a:t>
            </a:r>
            <a:r>
              <a:rPr lang="en-US" dirty="0"/>
              <a:t> </a:t>
            </a:r>
            <a:r>
              <a:rPr lang="en-US" dirty="0" smtClean="0"/>
              <a:t>Khan</a:t>
            </a:r>
            <a:endParaRPr lang="en-US" dirty="0"/>
          </a:p>
        </p:txBody>
      </p:sp>
      <p:sp>
        <p:nvSpPr>
          <p:cNvPr id="3" name="Slide Number Placeholder 9">
            <a:extLst>
              <a:ext uri="{FF2B5EF4-FFF2-40B4-BE49-F238E27FC236}">
                <a16:creationId xmlns:a16="http://schemas.microsoft.com/office/drawing/2014/main" xmlns="" id="{BF4E1179-479C-2D1D-BD6B-B066D0AF4089}"/>
              </a:ext>
            </a:extLst>
          </p:cNvPr>
          <p:cNvSpPr>
            <a:spLocks noGrp="1"/>
          </p:cNvSpPr>
          <p:nvPr>
            <p:ph type="sldNum" sz="quarter" idx="12"/>
          </p:nvPr>
        </p:nvSpPr>
        <p:spPr>
          <a:xfrm>
            <a:off x="197485" y="6269170"/>
            <a:ext cx="2743200" cy="365125"/>
          </a:xfrm>
        </p:spPr>
        <p:txBody>
          <a:bodyPr/>
          <a:lstStyle/>
          <a:p>
            <a:fld id="{2E2D9E3B-F119-4BFC-912D-41539CCB6379}" type="slidenum">
              <a:rPr lang="en-CA" sz="1800" smtClean="0"/>
              <a:pPr/>
              <a:t>10</a:t>
            </a:fld>
            <a:r>
              <a:rPr lang="en-CA" sz="1800" dirty="0"/>
              <a:t>/30</a:t>
            </a:r>
          </a:p>
        </p:txBody>
      </p:sp>
      <p:pic>
        <p:nvPicPr>
          <p:cNvPr id="1028" name="Picture 4" descr="C:\Users\Ismat\OneDrive\Pictures\Screenshots\Screenshot 2024-12-18 013643.png"/>
          <p:cNvPicPr>
            <a:picLocks noChangeAspect="1" noChangeArrowheads="1"/>
          </p:cNvPicPr>
          <p:nvPr/>
        </p:nvPicPr>
        <p:blipFill>
          <a:blip r:embed="rId2"/>
          <a:srcRect/>
          <a:stretch>
            <a:fillRect/>
          </a:stretch>
        </p:blipFill>
        <p:spPr bwMode="auto">
          <a:xfrm>
            <a:off x="1764030" y="3122613"/>
            <a:ext cx="6897688" cy="2409825"/>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000"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2000" fill="hold">
                                          <p:stCondLst>
                                            <p:cond delay="0"/>
                                          </p:stCondLst>
                                        </p:cTn>
                                        <p:tgtEl>
                                          <p:spTgt spid="6">
                                            <p:txEl>
                                              <p:pRg st="0" end="0"/>
                                            </p:txEl>
                                          </p:spTgt>
                                        </p:tgtEl>
                                        <p:attrNameLst>
                                          <p:attrName>style.visibility</p:attrName>
                                        </p:attrNameLst>
                                      </p:cBhvr>
                                      <p:to>
                                        <p:strVal val="visible"/>
                                      </p:to>
                                    </p:set>
                                    <p:animEffect transition="in" filter="fade">
                                      <p:cBhvr>
                                        <p:cTn id="12" dur="20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Decision </a:t>
            </a:r>
            <a:r>
              <a:rPr kumimoji="1" lang="en-US" altLang="zh-CN" dirty="0" smtClean="0"/>
              <a:t>Tree</a:t>
            </a:r>
            <a:endParaRPr kumimoji="1" lang="en-US" altLang="zh-CN" dirty="0"/>
          </a:p>
        </p:txBody>
      </p:sp>
      <p:sp>
        <p:nvSpPr>
          <p:cNvPr id="4" name="文本框 3"/>
          <p:cNvSpPr txBox="1"/>
          <p:nvPr/>
        </p:nvSpPr>
        <p:spPr>
          <a:xfrm>
            <a:off x="838200" y="1491298"/>
            <a:ext cx="6096000" cy="398780"/>
          </a:xfrm>
          <a:prstGeom prst="rect">
            <a:avLst/>
          </a:prstGeom>
          <a:noFill/>
        </p:spPr>
        <p:txBody>
          <a:bodyPr wrap="square" rtlCol="0" anchor="t">
            <a:spAutoFit/>
          </a:bodyPr>
          <a:lstStyle/>
          <a:p>
            <a:pPr marL="342900" indent="-342900">
              <a:buFont typeface="Wingdings" panose="05000000000000000000" charset="0"/>
              <a:buChar char=""/>
            </a:pPr>
            <a:r>
              <a:rPr lang="en-US" sz="2000" dirty="0">
                <a:latin typeface="Calibri" panose="020F0502020204030204" pitchFamily="34" charset="0"/>
                <a:cs typeface="等线" charset="0"/>
              </a:rPr>
              <a:t>Introduction</a:t>
            </a:r>
          </a:p>
        </p:txBody>
      </p:sp>
      <p:sp>
        <p:nvSpPr>
          <p:cNvPr id="6" name="内容占位符 2">
            <a:extLst>
              <a:ext uri="{FF2B5EF4-FFF2-40B4-BE49-F238E27FC236}">
                <a16:creationId xmlns:a16="http://schemas.microsoft.com/office/drawing/2014/main" xmlns="" id="{403CF115-909E-28C0-69E7-338F0EDE77D9}"/>
              </a:ext>
            </a:extLst>
          </p:cNvPr>
          <p:cNvSpPr>
            <a:spLocks noGrp="1"/>
          </p:cNvSpPr>
          <p:nvPr>
            <p:ph idx="1"/>
          </p:nvPr>
        </p:nvSpPr>
        <p:spPr>
          <a:xfrm>
            <a:off x="838200" y="2155507"/>
            <a:ext cx="10980420" cy="3571875"/>
          </a:xfrm>
        </p:spPr>
        <p:txBody>
          <a:bodyPr vert="horz" lIns="91440" tIns="45720" rIns="91440" bIns="45720" rtlCol="0" anchor="t">
            <a:normAutofit/>
          </a:bodyPr>
          <a:lstStyle/>
          <a:p>
            <a:pPr>
              <a:buFont typeface="Wingdings" panose="05000000000000000000" charset="0"/>
              <a:buChar char=""/>
            </a:pPr>
            <a:r>
              <a:rPr kumimoji="1" lang="en-US" altLang="zh-CN" sz="2000" dirty="0">
                <a:ea typeface="等线 Light"/>
                <a:cs typeface="+mj-cs"/>
              </a:rPr>
              <a:t>A decision tree is a tree-like flowchart that assigns </a:t>
            </a:r>
            <a:r>
              <a:rPr kumimoji="1" lang="en-US" altLang="zh-CN" sz="2000" dirty="0">
                <a:ea typeface="等线 Light"/>
              </a:rPr>
              <a:t>classifications </a:t>
            </a:r>
            <a:r>
              <a:rPr kumimoji="1" lang="en-US" altLang="zh-CN" sz="2000" dirty="0">
                <a:ea typeface="等线 Light"/>
                <a:cs typeface="+mj-cs"/>
              </a:rPr>
              <a:t>to individual observations. Each branch of the tree separates the data into subsets, in the sense that they are more likely to share the same class label.</a:t>
            </a:r>
          </a:p>
          <a:p>
            <a:pPr>
              <a:buFont typeface="Wingdings" panose="05000000000000000000" charset="0"/>
              <a:buChar char=""/>
            </a:pPr>
            <a:endParaRPr kumimoji="1" lang="en-US" altLang="zh-CN" sz="2000" dirty="0">
              <a:ea typeface="等线 Light"/>
              <a:cs typeface="+mj-cs"/>
            </a:endParaRPr>
          </a:p>
          <a:p>
            <a:pPr>
              <a:buFont typeface="Wingdings" panose="05000000000000000000" charset="0"/>
              <a:buChar char=""/>
            </a:pPr>
            <a:r>
              <a:rPr kumimoji="1" lang="en-US" altLang="zh-CN" sz="2000" dirty="0">
                <a:ea typeface="等线 Light"/>
                <a:cs typeface="+mj-cs"/>
              </a:rPr>
              <a:t>Decision trees are powerful tools for identifying feature importance. By constructing a decision tree, we can visually inspect the hierarchy of variables, highlighting which factors are the most influential in determining </a:t>
            </a:r>
            <a:r>
              <a:rPr kumimoji="1" lang="en-US" altLang="zh-CN" sz="2000" dirty="0" smtClean="0">
                <a:ea typeface="等线 Light"/>
                <a:cs typeface="+mj-cs"/>
              </a:rPr>
              <a:t>malpractice premium. </a:t>
            </a:r>
            <a:r>
              <a:rPr kumimoji="1" lang="en-US" altLang="zh-CN" sz="2000" dirty="0">
                <a:ea typeface="等线 Light"/>
                <a:cs typeface="+mj-cs"/>
              </a:rPr>
              <a:t>Moreover, decision trees can be utilized for predictive purposes</a:t>
            </a:r>
            <a:r>
              <a:rPr kumimoji="1" lang="en-US" altLang="zh-CN" sz="2000" dirty="0" smtClean="0">
                <a:ea typeface="等线 Light"/>
                <a:cs typeface="+mj-cs"/>
              </a:rPr>
              <a:t>. </a:t>
            </a:r>
            <a:r>
              <a:rPr kumimoji="1" lang="en-US" altLang="zh-CN" sz="2000" dirty="0">
                <a:ea typeface="等线 Light"/>
                <a:cs typeface="+mj-cs"/>
              </a:rPr>
              <a:t>W</a:t>
            </a:r>
            <a:r>
              <a:rPr kumimoji="1" lang="en-US" altLang="zh-CN" sz="2000" dirty="0" smtClean="0">
                <a:ea typeface="等线 Light"/>
                <a:cs typeface="+mj-cs"/>
              </a:rPr>
              <a:t>e </a:t>
            </a:r>
            <a:r>
              <a:rPr kumimoji="1" lang="en-US" altLang="zh-CN" sz="2000" dirty="0">
                <a:ea typeface="等线 Light"/>
                <a:cs typeface="+mj-cs"/>
              </a:rPr>
              <a:t>can use the decision tree to forecast the </a:t>
            </a:r>
            <a:r>
              <a:rPr kumimoji="1" lang="en-US" altLang="zh-CN" sz="2000" dirty="0" smtClean="0">
                <a:ea typeface="等线 Light"/>
                <a:cs typeface="+mj-cs"/>
              </a:rPr>
              <a:t>cost of malpractice premium based </a:t>
            </a:r>
            <a:r>
              <a:rPr kumimoji="1" lang="en-US" altLang="zh-CN" sz="2000" dirty="0">
                <a:ea typeface="等线 Light"/>
                <a:cs typeface="+mj-cs"/>
              </a:rPr>
              <a:t>on </a:t>
            </a:r>
            <a:r>
              <a:rPr kumimoji="1" lang="en-US" altLang="zh-CN" sz="2000" dirty="0" smtClean="0">
                <a:ea typeface="等线 Light"/>
                <a:cs typeface="+mj-cs"/>
              </a:rPr>
              <a:t>significant cost and non cost related</a:t>
            </a:r>
            <a:r>
              <a:rPr lang="en-US" altLang="zh-CN" sz="2000" dirty="0" smtClean="0">
                <a:cs typeface="+mn-lt"/>
              </a:rPr>
              <a:t> variables</a:t>
            </a:r>
            <a:r>
              <a:rPr kumimoji="1" lang="en-US" altLang="zh-CN" sz="2000" dirty="0" smtClean="0">
                <a:ea typeface="等线 Light"/>
                <a:cs typeface="+mj-cs"/>
              </a:rPr>
              <a:t>.</a:t>
            </a:r>
            <a:endParaRPr kumimoji="1" lang="en-CA" altLang="zh-CN" sz="2000" dirty="0">
              <a:ea typeface="等线 Light"/>
              <a:cs typeface="+mj-cs"/>
            </a:endParaRPr>
          </a:p>
        </p:txBody>
      </p:sp>
      <p:sp>
        <p:nvSpPr>
          <p:cNvPr id="3" name="Footer Placeholder 4">
            <a:extLst>
              <a:ext uri="{FF2B5EF4-FFF2-40B4-BE49-F238E27FC236}">
                <a16:creationId xmlns:a16="http://schemas.microsoft.com/office/drawing/2014/main" xmlns="" id="{7FDB9496-4183-739A-240D-7D2785118B68}"/>
              </a:ext>
            </a:extLst>
          </p:cNvPr>
          <p:cNvSpPr>
            <a:spLocks noGrp="1"/>
          </p:cNvSpPr>
          <p:nvPr>
            <p:ph type="ftr" sz="quarter" idx="11"/>
          </p:nvPr>
        </p:nvSpPr>
        <p:spPr>
          <a:xfrm>
            <a:off x="4130040" y="6269169"/>
            <a:ext cx="4114800" cy="365125"/>
          </a:xfrm>
        </p:spPr>
        <p:txBody>
          <a:bodyPr/>
          <a:lstStyle/>
          <a:p>
            <a:r>
              <a:rPr lang="en-US" dirty="0" err="1"/>
              <a:t>Ismat</a:t>
            </a:r>
            <a:r>
              <a:rPr lang="en-US" dirty="0"/>
              <a:t> </a:t>
            </a:r>
            <a:r>
              <a:rPr lang="en-US" dirty="0" err="1"/>
              <a:t>Ara</a:t>
            </a:r>
            <a:r>
              <a:rPr lang="en-US" dirty="0"/>
              <a:t> </a:t>
            </a:r>
            <a:r>
              <a:rPr lang="en-US" dirty="0" smtClean="0"/>
              <a:t>Khan</a:t>
            </a:r>
            <a:endParaRPr lang="en-US" dirty="0"/>
          </a:p>
        </p:txBody>
      </p:sp>
      <p:sp>
        <p:nvSpPr>
          <p:cNvPr id="5" name="Slide Number Placeholder 9">
            <a:extLst>
              <a:ext uri="{FF2B5EF4-FFF2-40B4-BE49-F238E27FC236}">
                <a16:creationId xmlns:a16="http://schemas.microsoft.com/office/drawing/2014/main" xmlns="" id="{95B09B58-EE04-EC0C-A990-BEF1D5595920}"/>
              </a:ext>
            </a:extLst>
          </p:cNvPr>
          <p:cNvSpPr>
            <a:spLocks noGrp="1"/>
          </p:cNvSpPr>
          <p:nvPr>
            <p:ph type="sldNum" sz="quarter" idx="12"/>
          </p:nvPr>
        </p:nvSpPr>
        <p:spPr>
          <a:xfrm>
            <a:off x="197485" y="6269170"/>
            <a:ext cx="2743200" cy="365125"/>
          </a:xfrm>
        </p:spPr>
        <p:txBody>
          <a:bodyPr/>
          <a:lstStyle/>
          <a:p>
            <a:fld id="{2E2D9E3B-F119-4BFC-912D-41539CCB6379}" type="slidenum">
              <a:rPr lang="en-CA" sz="1800" smtClean="0"/>
              <a:pPr/>
              <a:t>11</a:t>
            </a:fld>
            <a:r>
              <a:rPr lang="en-CA" sz="1800" dirty="0"/>
              <a:t>/30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buClrTx/>
              <a:buSzTx/>
              <a:buFontTx/>
            </a:pPr>
            <a:r>
              <a:rPr kumimoji="1" lang="en-US" altLang="zh-CN" dirty="0"/>
              <a:t>Decision Trees – Fitting Model</a:t>
            </a:r>
          </a:p>
        </p:txBody>
      </p:sp>
      <p:sp>
        <p:nvSpPr>
          <p:cNvPr id="4" name="内容占位符 2">
            <a:extLst>
              <a:ext uri="{FF2B5EF4-FFF2-40B4-BE49-F238E27FC236}">
                <a16:creationId xmlns:a16="http://schemas.microsoft.com/office/drawing/2014/main" xmlns="" id="{4A35FD7B-64EF-3702-91A5-CE982C5C78C1}"/>
              </a:ext>
            </a:extLst>
          </p:cNvPr>
          <p:cNvSpPr>
            <a:spLocks noGrp="1"/>
          </p:cNvSpPr>
          <p:nvPr>
            <p:ph idx="1"/>
          </p:nvPr>
        </p:nvSpPr>
        <p:spPr>
          <a:xfrm>
            <a:off x="7244080" y="1645285"/>
            <a:ext cx="4627880" cy="3902075"/>
          </a:xfrm>
        </p:spPr>
        <p:txBody>
          <a:bodyPr vert="horz" lIns="91440" tIns="45720" rIns="91440" bIns="45720" rtlCol="0" anchor="t">
            <a:normAutofit fontScale="92500" lnSpcReduction="10000"/>
          </a:bodyPr>
          <a:lstStyle/>
          <a:p>
            <a:pPr>
              <a:buFont typeface="Wingdings" panose="05000000000000000000" charset="0"/>
              <a:buChar char=""/>
            </a:pPr>
            <a:r>
              <a:rPr lang="en-US" sz="2000" dirty="0" smtClean="0"/>
              <a:t>The initial split in the tree is based on the values of “</a:t>
            </a:r>
            <a:r>
              <a:rPr lang="en-US" sz="2000" dirty="0" err="1" smtClean="0"/>
              <a:t>salary_cost_per_inpatient_day</a:t>
            </a:r>
            <a:r>
              <a:rPr lang="en-US" sz="2000" dirty="0" smtClean="0"/>
              <a:t>”</a:t>
            </a:r>
          </a:p>
          <a:p>
            <a:pPr>
              <a:buFont typeface="Wingdings" panose="05000000000000000000" charset="0"/>
              <a:buChar char=""/>
            </a:pPr>
            <a:r>
              <a:rPr lang="en-US" sz="2000" dirty="0" smtClean="0"/>
              <a:t>The "root" of the tree describes 2,095 observations with an average response value of 48.44.</a:t>
            </a:r>
          </a:p>
          <a:p>
            <a:pPr>
              <a:buFont typeface="Wingdings" panose="05000000000000000000" charset="0"/>
              <a:buChar char=""/>
            </a:pPr>
            <a:r>
              <a:rPr lang="en-US" sz="2000" dirty="0" smtClean="0"/>
              <a:t>Branches (2) and (3) split based on whether “</a:t>
            </a:r>
            <a:r>
              <a:rPr lang="en-US" sz="2000" dirty="0" err="1" smtClean="0"/>
              <a:t>salary_cost_per_inpatient_day</a:t>
            </a:r>
            <a:r>
              <a:rPr lang="en-US" sz="2000" dirty="0" smtClean="0"/>
              <a:t>” is &lt;2962.304 or ≥2962.304.</a:t>
            </a:r>
          </a:p>
          <a:p>
            <a:pPr>
              <a:buFont typeface="Wingdings" panose="05000000000000000000" charset="0"/>
              <a:buChar char=""/>
            </a:pPr>
            <a:r>
              <a:rPr lang="en-US" sz="2000" dirty="0" smtClean="0"/>
              <a:t>Branches (4) and (5) split further based on the values of</a:t>
            </a:r>
            <a:r>
              <a:rPr kumimoji="1" lang="en-US" sz="2000" dirty="0" smtClean="0">
                <a:cs typeface="+mj-cs"/>
              </a:rPr>
              <a:t> “</a:t>
            </a:r>
            <a:r>
              <a:rPr lang="en-US" sz="2000" dirty="0" err="1" smtClean="0"/>
              <a:t>no_vehicle_households</a:t>
            </a:r>
            <a:r>
              <a:rPr lang="en-US" sz="2000" dirty="0" smtClean="0"/>
              <a:t>”</a:t>
            </a:r>
            <a:endParaRPr kumimoji="1" lang="en-US" altLang="zh-CN" sz="2000" dirty="0">
              <a:ea typeface="等线 Light"/>
              <a:cs typeface="+mj-cs"/>
            </a:endParaRPr>
          </a:p>
          <a:p>
            <a:r>
              <a:rPr lang="en-US" sz="2000" dirty="0" smtClean="0"/>
              <a:t>Other splits are based on </a:t>
            </a:r>
            <a:r>
              <a:rPr lang="en-US" sz="2000" dirty="0" err="1" smtClean="0"/>
              <a:t>alos</a:t>
            </a:r>
            <a:r>
              <a:rPr lang="en-US" sz="2000" dirty="0" smtClean="0"/>
              <a:t>, “PSI_12”, “</a:t>
            </a:r>
            <a:r>
              <a:rPr lang="en-US" sz="2000" dirty="0" err="1" smtClean="0"/>
              <a:t>percent_of_service_area_under_public</a:t>
            </a:r>
            <a:r>
              <a:rPr lang="en-US" sz="2000" dirty="0" smtClean="0"/>
              <a:t>”, and “</a:t>
            </a:r>
            <a:r>
              <a:rPr lang="en-US" sz="2000" dirty="0" err="1" smtClean="0"/>
              <a:t>LPN_percent</a:t>
            </a:r>
            <a:r>
              <a:rPr lang="en-US" sz="2000" dirty="0" smtClean="0"/>
              <a:t>”.</a:t>
            </a:r>
          </a:p>
          <a:p>
            <a:pPr>
              <a:buFont typeface="Wingdings" panose="05000000000000000000" charset="0"/>
              <a:buChar char=""/>
            </a:pPr>
            <a:endParaRPr kumimoji="1" lang="en-CA" altLang="zh-CN" sz="2000" dirty="0">
              <a:ea typeface="等线 Light"/>
              <a:cs typeface="+mj-cs"/>
            </a:endParaRPr>
          </a:p>
        </p:txBody>
      </p:sp>
      <p:sp>
        <p:nvSpPr>
          <p:cNvPr id="7" name="Footer Placeholder 4">
            <a:extLst>
              <a:ext uri="{FF2B5EF4-FFF2-40B4-BE49-F238E27FC236}">
                <a16:creationId xmlns:a16="http://schemas.microsoft.com/office/drawing/2014/main" xmlns="" id="{3D634C28-0D43-AF6F-5FE4-4D84309A8AD6}"/>
              </a:ext>
            </a:extLst>
          </p:cNvPr>
          <p:cNvSpPr>
            <a:spLocks noGrp="1"/>
          </p:cNvSpPr>
          <p:nvPr>
            <p:ph type="ftr" sz="quarter" idx="11"/>
          </p:nvPr>
        </p:nvSpPr>
        <p:spPr>
          <a:xfrm>
            <a:off x="4130040" y="6269169"/>
            <a:ext cx="4114800" cy="365125"/>
          </a:xfrm>
        </p:spPr>
        <p:txBody>
          <a:bodyPr/>
          <a:lstStyle/>
          <a:p>
            <a:r>
              <a:rPr lang="en-US" dirty="0" err="1"/>
              <a:t>Ismat</a:t>
            </a:r>
            <a:r>
              <a:rPr lang="en-US" dirty="0"/>
              <a:t> </a:t>
            </a:r>
            <a:r>
              <a:rPr lang="en-US" dirty="0" err="1"/>
              <a:t>Ara</a:t>
            </a:r>
            <a:r>
              <a:rPr lang="en-US" dirty="0"/>
              <a:t> </a:t>
            </a:r>
            <a:r>
              <a:rPr lang="en-US" dirty="0" smtClean="0"/>
              <a:t>Khan</a:t>
            </a:r>
            <a:endParaRPr lang="en-US" dirty="0"/>
          </a:p>
        </p:txBody>
      </p:sp>
      <p:sp>
        <p:nvSpPr>
          <p:cNvPr id="8" name="Slide Number Placeholder 9">
            <a:extLst>
              <a:ext uri="{FF2B5EF4-FFF2-40B4-BE49-F238E27FC236}">
                <a16:creationId xmlns:a16="http://schemas.microsoft.com/office/drawing/2014/main" xmlns="" id="{1E9D8F3A-FA84-B9FF-3DA3-2BA0DDD40272}"/>
              </a:ext>
            </a:extLst>
          </p:cNvPr>
          <p:cNvSpPr>
            <a:spLocks noGrp="1"/>
          </p:cNvSpPr>
          <p:nvPr>
            <p:ph type="sldNum" sz="quarter" idx="12"/>
          </p:nvPr>
        </p:nvSpPr>
        <p:spPr>
          <a:xfrm>
            <a:off x="197485" y="6269170"/>
            <a:ext cx="2743200" cy="365125"/>
          </a:xfrm>
        </p:spPr>
        <p:txBody>
          <a:bodyPr/>
          <a:lstStyle/>
          <a:p>
            <a:fld id="{2E2D9E3B-F119-4BFC-912D-41539CCB6379}" type="slidenum">
              <a:rPr lang="en-CA" sz="1800" smtClean="0"/>
              <a:pPr/>
              <a:t>12</a:t>
            </a:fld>
            <a:r>
              <a:rPr lang="en-CA" sz="1800" dirty="0"/>
              <a:t>/30</a:t>
            </a:r>
          </a:p>
        </p:txBody>
      </p:sp>
      <p:pic>
        <p:nvPicPr>
          <p:cNvPr id="15362" name="Picture 2" descr="C:\Users\Ismat\OneDrive\Pictures\Screenshots\Screenshot 2024-12-18 024710.png"/>
          <p:cNvPicPr>
            <a:picLocks noChangeAspect="1" noChangeArrowheads="1"/>
          </p:cNvPicPr>
          <p:nvPr/>
        </p:nvPicPr>
        <p:blipFill>
          <a:blip r:embed="rId3"/>
          <a:srcRect/>
          <a:stretch>
            <a:fillRect/>
          </a:stretch>
        </p:blipFill>
        <p:spPr bwMode="auto">
          <a:xfrm>
            <a:off x="723265" y="1417320"/>
            <a:ext cx="6226175" cy="440436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681083" y="254454"/>
            <a:ext cx="10515600" cy="1325563"/>
          </a:xfrm>
        </p:spPr>
        <p:txBody>
          <a:bodyPr/>
          <a:lstStyle/>
          <a:p>
            <a:r>
              <a:rPr kumimoji="1" lang="en-US" altLang="zh-CN" dirty="0" smtClean="0">
                <a:ea typeface="等线"/>
                <a:cs typeface="+mn-lt"/>
                <a:sym typeface="+mn-ea"/>
              </a:rPr>
              <a:t>Decision Tree(Visualization)</a:t>
            </a:r>
            <a:endParaRPr kumimoji="1" lang="en-US" altLang="zh-CN" b="1" dirty="0"/>
          </a:p>
        </p:txBody>
      </p:sp>
      <p:sp>
        <p:nvSpPr>
          <p:cNvPr id="6" name="文本框 5"/>
          <p:cNvSpPr txBox="1"/>
          <p:nvPr/>
        </p:nvSpPr>
        <p:spPr>
          <a:xfrm>
            <a:off x="6907530" y="1885950"/>
            <a:ext cx="4574540" cy="3081020"/>
          </a:xfrm>
          <a:prstGeom prst="rect">
            <a:avLst/>
          </a:prstGeom>
          <a:noFill/>
        </p:spPr>
        <p:txBody>
          <a:bodyPr wrap="square" rtlCol="0" anchor="t">
            <a:noAutofit/>
          </a:bodyPr>
          <a:lstStyle/>
          <a:p>
            <a:pPr marL="285750" indent="-285750">
              <a:buFont typeface="Wingdings" panose="05000000000000000000" charset="0"/>
              <a:buChar char=""/>
            </a:pPr>
            <a:endParaRPr lang="en-US" altLang="en-US" sz="2000" dirty="0">
              <a:cs typeface="+mn-lt"/>
            </a:endParaRPr>
          </a:p>
        </p:txBody>
      </p:sp>
      <p:sp>
        <p:nvSpPr>
          <p:cNvPr id="2" name="Footer Placeholder 4">
            <a:extLst>
              <a:ext uri="{FF2B5EF4-FFF2-40B4-BE49-F238E27FC236}">
                <a16:creationId xmlns:a16="http://schemas.microsoft.com/office/drawing/2014/main" xmlns="" id="{B7000605-3EEB-7AE4-3352-DD8515E70D44}"/>
              </a:ext>
            </a:extLst>
          </p:cNvPr>
          <p:cNvSpPr>
            <a:spLocks noGrp="1"/>
          </p:cNvSpPr>
          <p:nvPr>
            <p:ph type="ftr" sz="quarter" idx="11"/>
          </p:nvPr>
        </p:nvSpPr>
        <p:spPr>
          <a:xfrm>
            <a:off x="4130040" y="6269169"/>
            <a:ext cx="4114800" cy="365125"/>
          </a:xfrm>
        </p:spPr>
        <p:txBody>
          <a:bodyPr/>
          <a:lstStyle/>
          <a:p>
            <a:r>
              <a:rPr lang="en-US" dirty="0" err="1"/>
              <a:t>Ismat</a:t>
            </a:r>
            <a:r>
              <a:rPr lang="en-US" dirty="0"/>
              <a:t> </a:t>
            </a:r>
            <a:r>
              <a:rPr lang="en-US" dirty="0" err="1"/>
              <a:t>Ara</a:t>
            </a:r>
            <a:r>
              <a:rPr lang="en-US" dirty="0"/>
              <a:t> </a:t>
            </a:r>
            <a:r>
              <a:rPr lang="en-US" dirty="0" smtClean="0"/>
              <a:t>Khan</a:t>
            </a:r>
            <a:endParaRPr lang="en-US" dirty="0"/>
          </a:p>
        </p:txBody>
      </p:sp>
      <p:sp>
        <p:nvSpPr>
          <p:cNvPr id="3" name="Slide Number Placeholder 9">
            <a:extLst>
              <a:ext uri="{FF2B5EF4-FFF2-40B4-BE49-F238E27FC236}">
                <a16:creationId xmlns:a16="http://schemas.microsoft.com/office/drawing/2014/main" xmlns="" id="{E20B0BF9-3B7A-763A-6992-8F2440DF9172}"/>
              </a:ext>
            </a:extLst>
          </p:cNvPr>
          <p:cNvSpPr>
            <a:spLocks noGrp="1"/>
          </p:cNvSpPr>
          <p:nvPr>
            <p:ph type="sldNum" sz="quarter" idx="12"/>
          </p:nvPr>
        </p:nvSpPr>
        <p:spPr>
          <a:xfrm>
            <a:off x="197485" y="6269170"/>
            <a:ext cx="2743200" cy="365125"/>
          </a:xfrm>
        </p:spPr>
        <p:txBody>
          <a:bodyPr/>
          <a:lstStyle/>
          <a:p>
            <a:fld id="{2E2D9E3B-F119-4BFC-912D-41539CCB6379}" type="slidenum">
              <a:rPr lang="en-CA" sz="1800" smtClean="0"/>
              <a:pPr/>
              <a:t>13</a:t>
            </a:fld>
            <a:r>
              <a:rPr lang="en-CA" sz="1800" dirty="0"/>
              <a:t>/30</a:t>
            </a:r>
          </a:p>
        </p:txBody>
      </p:sp>
      <p:pic>
        <p:nvPicPr>
          <p:cNvPr id="58370" name="Picture 2" descr="C:\Users\Ismat\OneDrive\Pictures\Screenshots\Screenshot 2024-12-17 213057.png"/>
          <p:cNvPicPr>
            <a:picLocks noChangeAspect="1" noChangeArrowheads="1"/>
          </p:cNvPicPr>
          <p:nvPr/>
        </p:nvPicPr>
        <p:blipFill>
          <a:blip r:embed="rId2"/>
          <a:srcRect/>
          <a:stretch>
            <a:fillRect/>
          </a:stretch>
        </p:blipFill>
        <p:spPr bwMode="auto">
          <a:xfrm>
            <a:off x="750888" y="1127760"/>
            <a:ext cx="10115232" cy="451104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000"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par>
                                <p:cTn id="8" presetID="10" presetClass="entr" presetSubtype="0" fill="hold" grpId="0" nodeType="withEffect" nodePh="1">
                                  <p:stCondLst>
                                    <p:cond delay="0"/>
                                  </p:stCondLst>
                                  <p:endCondLst>
                                    <p:cond evt="begin" delay="0">
                                      <p:tn val="8"/>
                                    </p:cond>
                                  </p:endCondLst>
                                  <p:childTnLst>
                                    <p:set>
                                      <p:cBhvr>
                                        <p:cTn id="9" dur="1" fill="hold">
                                          <p:stCondLst>
                                            <p:cond delay="0"/>
                                          </p:stCondLst>
                                        </p:cTn>
                                        <p:tgtEl>
                                          <p:spTgt spid="6"/>
                                        </p:tgtEl>
                                        <p:attrNameLst>
                                          <p:attrName>style.visibility</p:attrName>
                                        </p:attrNameLst>
                                      </p:cBhvr>
                                      <p:to>
                                        <p:strVal val="visible"/>
                                      </p:to>
                                    </p:set>
                                    <p:animEffect transition="in" filter="fade">
                                      <p:cBhvr>
                                        <p:cTn id="10"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buClrTx/>
              <a:buSzTx/>
              <a:buFontTx/>
            </a:pPr>
            <a:r>
              <a:rPr kumimoji="1" lang="en-US" altLang="zh-CN" dirty="0"/>
              <a:t>Random Forests</a:t>
            </a:r>
          </a:p>
        </p:txBody>
      </p:sp>
      <p:sp>
        <p:nvSpPr>
          <p:cNvPr id="4" name="文本框 3"/>
          <p:cNvSpPr txBox="1"/>
          <p:nvPr/>
        </p:nvSpPr>
        <p:spPr>
          <a:xfrm>
            <a:off x="668655" y="1491615"/>
            <a:ext cx="6096000" cy="398780"/>
          </a:xfrm>
          <a:prstGeom prst="rect">
            <a:avLst/>
          </a:prstGeom>
          <a:noFill/>
        </p:spPr>
        <p:txBody>
          <a:bodyPr wrap="square" rtlCol="0" anchor="t">
            <a:spAutoFit/>
          </a:bodyPr>
          <a:lstStyle/>
          <a:p>
            <a:pPr marL="285750" indent="-285750">
              <a:buFont typeface="Wingdings" panose="05000000000000000000" charset="0"/>
              <a:buChar char=""/>
            </a:pPr>
            <a:r>
              <a:rPr lang="zh-CN" altLang="en-US" sz="2000" dirty="0"/>
              <a:t>Introduction</a:t>
            </a:r>
          </a:p>
        </p:txBody>
      </p:sp>
      <p:sp>
        <p:nvSpPr>
          <p:cNvPr id="3" name="内容占位符 2">
            <a:extLst>
              <a:ext uri="{FF2B5EF4-FFF2-40B4-BE49-F238E27FC236}">
                <a16:creationId xmlns:a16="http://schemas.microsoft.com/office/drawing/2014/main" xmlns="" id="{BBF80DA5-56A2-9EBC-3C7A-543F0F482B63}"/>
              </a:ext>
            </a:extLst>
          </p:cNvPr>
          <p:cNvSpPr>
            <a:spLocks noGrp="1"/>
          </p:cNvSpPr>
          <p:nvPr>
            <p:ph idx="1"/>
          </p:nvPr>
        </p:nvSpPr>
        <p:spPr>
          <a:xfrm>
            <a:off x="668655" y="2245176"/>
            <a:ext cx="10980420" cy="3571875"/>
          </a:xfrm>
        </p:spPr>
        <p:txBody>
          <a:bodyPr vert="horz" lIns="91440" tIns="45720" rIns="91440" bIns="45720" rtlCol="0" anchor="t">
            <a:normAutofit/>
          </a:bodyPr>
          <a:lstStyle/>
          <a:p>
            <a:pPr>
              <a:buFont typeface="Wingdings" panose="05000000000000000000" charset="0"/>
              <a:buChar char=""/>
            </a:pPr>
            <a:r>
              <a:rPr kumimoji="1" lang="en-US" altLang="zh-CN" sz="2000" dirty="0">
                <a:ea typeface="等线 Light"/>
                <a:cs typeface="+mj-cs"/>
              </a:rPr>
              <a:t>A Random Forest is a natural extension of a decision tree. It is a collection of decision trees aggregated by majority rule, thereby improving predictive accuracy and reducing overfitting.</a:t>
            </a:r>
          </a:p>
          <a:p>
            <a:pPr>
              <a:buFont typeface="Wingdings" panose="05000000000000000000" charset="0"/>
              <a:buChar char=""/>
            </a:pPr>
            <a:endParaRPr kumimoji="1" lang="en-US" altLang="zh-CN" sz="2000" dirty="0">
              <a:ea typeface="等线 Light"/>
              <a:cs typeface="+mj-cs"/>
            </a:endParaRPr>
          </a:p>
          <a:p>
            <a:pPr>
              <a:buFont typeface="Wingdings" panose="05000000000000000000" charset="0"/>
              <a:buChar char=""/>
            </a:pPr>
            <a:r>
              <a:rPr kumimoji="1" lang="en-US" altLang="zh-CN" sz="2000" dirty="0">
                <a:ea typeface="等线 Light"/>
                <a:cs typeface="+mj-cs"/>
              </a:rPr>
              <a:t>Random forests will allow us to not only identify the most critical features but also quantify their relative importance in predicting </a:t>
            </a:r>
            <a:r>
              <a:rPr kumimoji="1" lang="en-US" altLang="zh-CN" sz="2000" dirty="0" smtClean="0">
                <a:ea typeface="等线 Light"/>
                <a:cs typeface="+mj-cs"/>
              </a:rPr>
              <a:t>malpractice premium.</a:t>
            </a:r>
            <a:endParaRPr kumimoji="1" lang="en-CA" altLang="zh-CN" sz="2000" dirty="0">
              <a:ea typeface="等线 Light"/>
              <a:cs typeface="+mj-cs"/>
            </a:endParaRPr>
          </a:p>
        </p:txBody>
      </p:sp>
      <p:sp>
        <p:nvSpPr>
          <p:cNvPr id="5" name="Footer Placeholder 4">
            <a:extLst>
              <a:ext uri="{FF2B5EF4-FFF2-40B4-BE49-F238E27FC236}">
                <a16:creationId xmlns:a16="http://schemas.microsoft.com/office/drawing/2014/main" xmlns="" id="{6FC94758-E5DC-2375-FF8B-567507AA2B7B}"/>
              </a:ext>
            </a:extLst>
          </p:cNvPr>
          <p:cNvSpPr>
            <a:spLocks noGrp="1"/>
          </p:cNvSpPr>
          <p:nvPr>
            <p:ph type="ftr" sz="quarter" idx="11"/>
          </p:nvPr>
        </p:nvSpPr>
        <p:spPr>
          <a:xfrm>
            <a:off x="4130040" y="6269169"/>
            <a:ext cx="4114800" cy="365125"/>
          </a:xfrm>
        </p:spPr>
        <p:txBody>
          <a:bodyPr/>
          <a:lstStyle/>
          <a:p>
            <a:r>
              <a:rPr lang="en-US" dirty="0" err="1"/>
              <a:t>Ismat</a:t>
            </a:r>
            <a:r>
              <a:rPr lang="en-US" dirty="0"/>
              <a:t> </a:t>
            </a:r>
            <a:r>
              <a:rPr lang="en-US" dirty="0" err="1"/>
              <a:t>Ara</a:t>
            </a:r>
            <a:r>
              <a:rPr lang="en-US"/>
              <a:t> </a:t>
            </a:r>
            <a:r>
              <a:rPr lang="en-US" smtClean="0"/>
              <a:t>Khan</a:t>
            </a:r>
            <a:endParaRPr lang="en-US" dirty="0"/>
          </a:p>
        </p:txBody>
      </p:sp>
      <p:sp>
        <p:nvSpPr>
          <p:cNvPr id="7" name="Slide Number Placeholder 9">
            <a:extLst>
              <a:ext uri="{FF2B5EF4-FFF2-40B4-BE49-F238E27FC236}">
                <a16:creationId xmlns:a16="http://schemas.microsoft.com/office/drawing/2014/main" xmlns="" id="{93AC33C3-B344-0373-C14C-8912545E44A0}"/>
              </a:ext>
            </a:extLst>
          </p:cNvPr>
          <p:cNvSpPr>
            <a:spLocks noGrp="1"/>
          </p:cNvSpPr>
          <p:nvPr>
            <p:ph type="sldNum" sz="quarter" idx="12"/>
          </p:nvPr>
        </p:nvSpPr>
        <p:spPr>
          <a:xfrm>
            <a:off x="197485" y="6269170"/>
            <a:ext cx="2743200" cy="365125"/>
          </a:xfrm>
        </p:spPr>
        <p:txBody>
          <a:bodyPr/>
          <a:lstStyle/>
          <a:p>
            <a:fld id="{2E2D9E3B-F119-4BFC-912D-41539CCB6379}" type="slidenum">
              <a:rPr lang="en-CA" sz="1800" smtClean="0"/>
              <a:pPr/>
              <a:t>14</a:t>
            </a:fld>
            <a:r>
              <a:rPr lang="en-CA" sz="1800" dirty="0"/>
              <a:t>/30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buClrTx/>
              <a:buSzTx/>
              <a:buFontTx/>
            </a:pPr>
            <a:r>
              <a:rPr kumimoji="1" lang="en-US" altLang="zh-CN" dirty="0"/>
              <a:t>Random Forests – Importance</a:t>
            </a:r>
          </a:p>
        </p:txBody>
      </p:sp>
      <p:sp>
        <p:nvSpPr>
          <p:cNvPr id="3" name="文本框 2"/>
          <p:cNvSpPr txBox="1"/>
          <p:nvPr/>
        </p:nvSpPr>
        <p:spPr>
          <a:xfrm>
            <a:off x="6927850" y="1998345"/>
            <a:ext cx="4878705" cy="3477875"/>
          </a:xfrm>
          <a:prstGeom prst="rect">
            <a:avLst/>
          </a:prstGeom>
          <a:noFill/>
        </p:spPr>
        <p:txBody>
          <a:bodyPr wrap="square" rtlCol="0" anchor="t">
            <a:spAutoFit/>
          </a:bodyPr>
          <a:lstStyle/>
          <a:p>
            <a:r>
              <a:rPr lang="en-US" sz="2000" dirty="0">
                <a:cs typeface="+mn-lt"/>
              </a:rPr>
              <a:t>Using the function ‘importance()’, we can identify the most important predictors. The stronger the predictor, the greater the average decrease in the Gini coefficient resulting from splits using that predictor. In this </a:t>
            </a:r>
            <a:r>
              <a:rPr lang="en-US" sz="2000" dirty="0" smtClean="0">
                <a:cs typeface="+mn-lt"/>
              </a:rPr>
              <a:t>case, “</a:t>
            </a:r>
            <a:r>
              <a:rPr lang="en-US" sz="2000" dirty="0" err="1" smtClean="0"/>
              <a:t>salary_cost_per_inpatient_day</a:t>
            </a:r>
            <a:r>
              <a:rPr lang="en-US" sz="2000" dirty="0" smtClean="0"/>
              <a:t>” emerges as the most critical variable, followed by “</a:t>
            </a:r>
            <a:r>
              <a:rPr lang="en-US" sz="2000" dirty="0" err="1" smtClean="0"/>
              <a:t>no_vehicle_households</a:t>
            </a:r>
            <a:r>
              <a:rPr lang="en-US" sz="2000" dirty="0" smtClean="0"/>
              <a:t>” and “</a:t>
            </a:r>
            <a:r>
              <a:rPr lang="en-US" sz="2000" dirty="0" err="1" smtClean="0"/>
              <a:t>alos</a:t>
            </a:r>
            <a:r>
              <a:rPr lang="en-US" sz="2000" dirty="0" smtClean="0"/>
              <a:t>”.</a:t>
            </a:r>
          </a:p>
          <a:p>
            <a:endParaRPr lang="en-US" sz="2000" dirty="0" smtClean="0"/>
          </a:p>
          <a:p>
            <a:pPr marL="342900" indent="-342900">
              <a:buFont typeface="Wingdings" panose="05000000000000000000" charset="0"/>
              <a:buChar char=""/>
            </a:pPr>
            <a:endParaRPr lang="en-US" sz="2000" dirty="0">
              <a:cs typeface="+mn-lt"/>
            </a:endParaRPr>
          </a:p>
        </p:txBody>
      </p:sp>
      <p:sp>
        <p:nvSpPr>
          <p:cNvPr id="4" name="Footer Placeholder 4">
            <a:extLst>
              <a:ext uri="{FF2B5EF4-FFF2-40B4-BE49-F238E27FC236}">
                <a16:creationId xmlns:a16="http://schemas.microsoft.com/office/drawing/2014/main" xmlns="" id="{69A1E9C5-A53A-57B1-3D61-6F3B80D3A635}"/>
              </a:ext>
            </a:extLst>
          </p:cNvPr>
          <p:cNvSpPr>
            <a:spLocks noGrp="1"/>
          </p:cNvSpPr>
          <p:nvPr>
            <p:ph type="ftr" sz="quarter" idx="11"/>
          </p:nvPr>
        </p:nvSpPr>
        <p:spPr>
          <a:xfrm>
            <a:off x="4130040" y="6269169"/>
            <a:ext cx="4114800" cy="365125"/>
          </a:xfrm>
        </p:spPr>
        <p:txBody>
          <a:bodyPr/>
          <a:lstStyle/>
          <a:p>
            <a:r>
              <a:rPr lang="en-US" dirty="0" err="1"/>
              <a:t>Ismat</a:t>
            </a:r>
            <a:r>
              <a:rPr lang="en-US" dirty="0"/>
              <a:t> </a:t>
            </a:r>
            <a:r>
              <a:rPr lang="en-US" dirty="0" err="1"/>
              <a:t>Ara</a:t>
            </a:r>
            <a:r>
              <a:rPr lang="en-US" dirty="0"/>
              <a:t> </a:t>
            </a:r>
            <a:r>
              <a:rPr lang="en-US" dirty="0" smtClean="0"/>
              <a:t>Khan</a:t>
            </a:r>
            <a:endParaRPr lang="en-US" dirty="0"/>
          </a:p>
        </p:txBody>
      </p:sp>
      <p:sp>
        <p:nvSpPr>
          <p:cNvPr id="6" name="Slide Number Placeholder 9">
            <a:extLst>
              <a:ext uri="{FF2B5EF4-FFF2-40B4-BE49-F238E27FC236}">
                <a16:creationId xmlns:a16="http://schemas.microsoft.com/office/drawing/2014/main" xmlns="" id="{FCE8AD54-152C-62A8-1285-E8C129E4A6A1}"/>
              </a:ext>
            </a:extLst>
          </p:cNvPr>
          <p:cNvSpPr>
            <a:spLocks noGrp="1"/>
          </p:cNvSpPr>
          <p:nvPr>
            <p:ph type="sldNum" sz="quarter" idx="12"/>
          </p:nvPr>
        </p:nvSpPr>
        <p:spPr>
          <a:xfrm>
            <a:off x="197485" y="6269170"/>
            <a:ext cx="2743200" cy="365125"/>
          </a:xfrm>
        </p:spPr>
        <p:txBody>
          <a:bodyPr/>
          <a:lstStyle/>
          <a:p>
            <a:fld id="{2E2D9E3B-F119-4BFC-912D-41539CCB6379}" type="slidenum">
              <a:rPr lang="en-CA" sz="1800" smtClean="0"/>
              <a:pPr/>
              <a:t>15</a:t>
            </a:fld>
            <a:r>
              <a:rPr lang="en-CA" sz="1800" dirty="0"/>
              <a:t>/30</a:t>
            </a:r>
          </a:p>
        </p:txBody>
      </p:sp>
      <p:pic>
        <p:nvPicPr>
          <p:cNvPr id="7169" name="Picture 1" descr="C:\Users\Ismat\OneDrive\Pictures\Screenshots\Screenshot 2024-12-18 022411.png"/>
          <p:cNvPicPr>
            <a:picLocks noChangeAspect="1" noChangeArrowheads="1"/>
          </p:cNvPicPr>
          <p:nvPr/>
        </p:nvPicPr>
        <p:blipFill>
          <a:blip r:embed="rId2"/>
          <a:srcRect/>
          <a:stretch>
            <a:fillRect/>
          </a:stretch>
        </p:blipFill>
        <p:spPr bwMode="auto">
          <a:xfrm>
            <a:off x="525462" y="1690688"/>
            <a:ext cx="6402388" cy="4251642"/>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buClrTx/>
              <a:buSzTx/>
              <a:buFontTx/>
            </a:pPr>
            <a:r>
              <a:rPr kumimoji="1" lang="en-US" altLang="zh-CN" dirty="0" smtClean="0"/>
              <a:t>Neural Network</a:t>
            </a:r>
            <a:endParaRPr kumimoji="1" lang="en-US" altLang="zh-CN" dirty="0"/>
          </a:p>
        </p:txBody>
      </p:sp>
      <p:sp>
        <p:nvSpPr>
          <p:cNvPr id="4" name="文本框 3"/>
          <p:cNvSpPr txBox="1"/>
          <p:nvPr/>
        </p:nvSpPr>
        <p:spPr>
          <a:xfrm>
            <a:off x="668655" y="1491615"/>
            <a:ext cx="6096000" cy="398780"/>
          </a:xfrm>
          <a:prstGeom prst="rect">
            <a:avLst/>
          </a:prstGeom>
          <a:noFill/>
        </p:spPr>
        <p:txBody>
          <a:bodyPr wrap="square" rtlCol="0" anchor="t">
            <a:spAutoFit/>
          </a:bodyPr>
          <a:lstStyle/>
          <a:p>
            <a:pPr marL="285750" indent="-285750">
              <a:buFont typeface="Wingdings" panose="05000000000000000000" charset="0"/>
              <a:buChar char=""/>
            </a:pPr>
            <a:r>
              <a:rPr lang="zh-CN" altLang="en-US" sz="2000" dirty="0"/>
              <a:t>Introduction</a:t>
            </a:r>
          </a:p>
        </p:txBody>
      </p:sp>
      <p:sp>
        <p:nvSpPr>
          <p:cNvPr id="3" name="内容占位符 2">
            <a:extLst>
              <a:ext uri="{FF2B5EF4-FFF2-40B4-BE49-F238E27FC236}">
                <a16:creationId xmlns:a16="http://schemas.microsoft.com/office/drawing/2014/main" xmlns="" id="{BBF80DA5-56A2-9EBC-3C7A-543F0F482B63}"/>
              </a:ext>
            </a:extLst>
          </p:cNvPr>
          <p:cNvSpPr>
            <a:spLocks noGrp="1"/>
          </p:cNvSpPr>
          <p:nvPr>
            <p:ph idx="1"/>
          </p:nvPr>
        </p:nvSpPr>
        <p:spPr>
          <a:xfrm>
            <a:off x="668655" y="2236787"/>
            <a:ext cx="10980420" cy="3571875"/>
          </a:xfrm>
        </p:spPr>
        <p:txBody>
          <a:bodyPr vert="horz" lIns="91440" tIns="45720" rIns="91440" bIns="45720" rtlCol="0" anchor="t">
            <a:normAutofit/>
          </a:bodyPr>
          <a:lstStyle/>
          <a:p>
            <a:pPr>
              <a:buFont typeface="Wingdings" panose="05000000000000000000" charset="0"/>
              <a:buChar char=""/>
            </a:pPr>
            <a:r>
              <a:rPr kumimoji="1" lang="en-US" altLang="zh-CN" sz="2000" dirty="0" smtClean="0">
                <a:ea typeface="等线 Light"/>
                <a:cs typeface="+mj-cs"/>
              </a:rPr>
              <a:t>A more complex, non-linear model that is capable of capturing intricate patterns in the data.</a:t>
            </a:r>
          </a:p>
          <a:p>
            <a:pPr>
              <a:buFont typeface="Wingdings" panose="05000000000000000000" charset="0"/>
              <a:buChar char=""/>
            </a:pPr>
            <a:r>
              <a:rPr kumimoji="1" lang="en-US" altLang="zh-CN" sz="2000" dirty="0" smtClean="0">
                <a:ea typeface="等线 Light"/>
                <a:cs typeface="+mj-cs"/>
              </a:rPr>
              <a:t>Neural networks are used to explore whether deep learning techniques can outperform traditional machine learning methods to predict malpractice costs.</a:t>
            </a:r>
            <a:endParaRPr kumimoji="1" lang="en-US" altLang="zh-CN" sz="2000" dirty="0">
              <a:ea typeface="等线 Light"/>
              <a:cs typeface="+mj-cs"/>
            </a:endParaRPr>
          </a:p>
        </p:txBody>
      </p:sp>
      <p:sp>
        <p:nvSpPr>
          <p:cNvPr id="5" name="Footer Placeholder 4">
            <a:extLst>
              <a:ext uri="{FF2B5EF4-FFF2-40B4-BE49-F238E27FC236}">
                <a16:creationId xmlns:a16="http://schemas.microsoft.com/office/drawing/2014/main" xmlns="" id="{6FC94758-E5DC-2375-FF8B-567507AA2B7B}"/>
              </a:ext>
            </a:extLst>
          </p:cNvPr>
          <p:cNvSpPr>
            <a:spLocks noGrp="1"/>
          </p:cNvSpPr>
          <p:nvPr>
            <p:ph type="ftr" sz="quarter" idx="11"/>
          </p:nvPr>
        </p:nvSpPr>
        <p:spPr>
          <a:xfrm>
            <a:off x="4130040" y="6269169"/>
            <a:ext cx="4114800" cy="365125"/>
          </a:xfrm>
        </p:spPr>
        <p:txBody>
          <a:bodyPr/>
          <a:lstStyle/>
          <a:p>
            <a:r>
              <a:rPr lang="en-US" dirty="0" err="1"/>
              <a:t>Ismat</a:t>
            </a:r>
            <a:r>
              <a:rPr lang="en-US" dirty="0"/>
              <a:t> </a:t>
            </a:r>
            <a:r>
              <a:rPr lang="en-US" dirty="0" err="1"/>
              <a:t>Ara</a:t>
            </a:r>
            <a:r>
              <a:rPr lang="en-US" dirty="0"/>
              <a:t> </a:t>
            </a:r>
            <a:r>
              <a:rPr lang="en-US" dirty="0" smtClean="0"/>
              <a:t>Khan</a:t>
            </a:r>
            <a:endParaRPr lang="en-US" dirty="0"/>
          </a:p>
        </p:txBody>
      </p:sp>
      <p:sp>
        <p:nvSpPr>
          <p:cNvPr id="7" name="Slide Number Placeholder 9">
            <a:extLst>
              <a:ext uri="{FF2B5EF4-FFF2-40B4-BE49-F238E27FC236}">
                <a16:creationId xmlns:a16="http://schemas.microsoft.com/office/drawing/2014/main" xmlns="" id="{93AC33C3-B344-0373-C14C-8912545E44A0}"/>
              </a:ext>
            </a:extLst>
          </p:cNvPr>
          <p:cNvSpPr>
            <a:spLocks noGrp="1"/>
          </p:cNvSpPr>
          <p:nvPr>
            <p:ph type="sldNum" sz="quarter" idx="12"/>
          </p:nvPr>
        </p:nvSpPr>
        <p:spPr>
          <a:xfrm>
            <a:off x="197485" y="6269170"/>
            <a:ext cx="2743200" cy="365125"/>
          </a:xfrm>
        </p:spPr>
        <p:txBody>
          <a:bodyPr/>
          <a:lstStyle/>
          <a:p>
            <a:fld id="{2E2D9E3B-F119-4BFC-912D-41539CCB6379}" type="slidenum">
              <a:rPr lang="en-CA" sz="1800" smtClean="0"/>
              <a:pPr/>
              <a:t>16</a:t>
            </a:fld>
            <a:r>
              <a:rPr lang="en-CA" sz="1800" dirty="0"/>
              <a:t>/30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681083" y="254454"/>
            <a:ext cx="10515600" cy="1325563"/>
          </a:xfrm>
        </p:spPr>
        <p:txBody>
          <a:bodyPr/>
          <a:lstStyle/>
          <a:p>
            <a:r>
              <a:rPr kumimoji="1" lang="en-US" altLang="zh-CN" dirty="0" smtClean="0">
                <a:ea typeface="等线"/>
                <a:cs typeface="+mn-lt"/>
                <a:sym typeface="+mn-ea"/>
              </a:rPr>
              <a:t>Neural Network(Visualization)</a:t>
            </a:r>
            <a:endParaRPr kumimoji="1" lang="en-US" altLang="zh-CN" b="1" dirty="0"/>
          </a:p>
        </p:txBody>
      </p:sp>
      <p:sp>
        <p:nvSpPr>
          <p:cNvPr id="6" name="文本框 5"/>
          <p:cNvSpPr txBox="1"/>
          <p:nvPr/>
        </p:nvSpPr>
        <p:spPr>
          <a:xfrm>
            <a:off x="6907530" y="1885950"/>
            <a:ext cx="4574540" cy="3081020"/>
          </a:xfrm>
          <a:prstGeom prst="rect">
            <a:avLst/>
          </a:prstGeom>
          <a:noFill/>
        </p:spPr>
        <p:txBody>
          <a:bodyPr wrap="square" rtlCol="0" anchor="t">
            <a:noAutofit/>
          </a:bodyPr>
          <a:lstStyle/>
          <a:p>
            <a:pPr marL="285750" indent="-285750">
              <a:buFont typeface="Wingdings" panose="05000000000000000000" charset="0"/>
              <a:buChar char=""/>
            </a:pPr>
            <a:endParaRPr lang="en-US" altLang="en-US" sz="2000" dirty="0">
              <a:cs typeface="+mn-lt"/>
            </a:endParaRPr>
          </a:p>
        </p:txBody>
      </p:sp>
      <p:sp>
        <p:nvSpPr>
          <p:cNvPr id="2" name="Footer Placeholder 4">
            <a:extLst>
              <a:ext uri="{FF2B5EF4-FFF2-40B4-BE49-F238E27FC236}">
                <a16:creationId xmlns:a16="http://schemas.microsoft.com/office/drawing/2014/main" xmlns="" id="{B7000605-3EEB-7AE4-3352-DD8515E70D44}"/>
              </a:ext>
            </a:extLst>
          </p:cNvPr>
          <p:cNvSpPr>
            <a:spLocks noGrp="1"/>
          </p:cNvSpPr>
          <p:nvPr>
            <p:ph type="ftr" sz="quarter" idx="11"/>
          </p:nvPr>
        </p:nvSpPr>
        <p:spPr>
          <a:xfrm>
            <a:off x="4130040" y="6269169"/>
            <a:ext cx="4114800" cy="365125"/>
          </a:xfrm>
        </p:spPr>
        <p:txBody>
          <a:bodyPr/>
          <a:lstStyle/>
          <a:p>
            <a:r>
              <a:rPr lang="en-US" dirty="0" err="1"/>
              <a:t>Ismat</a:t>
            </a:r>
            <a:r>
              <a:rPr lang="en-US" dirty="0"/>
              <a:t> </a:t>
            </a:r>
            <a:r>
              <a:rPr lang="en-US" dirty="0" err="1"/>
              <a:t>Ara</a:t>
            </a:r>
            <a:r>
              <a:rPr lang="en-US" dirty="0"/>
              <a:t> </a:t>
            </a:r>
            <a:r>
              <a:rPr lang="en-US" dirty="0" smtClean="0"/>
              <a:t>Khan</a:t>
            </a:r>
            <a:endParaRPr lang="en-US" dirty="0"/>
          </a:p>
        </p:txBody>
      </p:sp>
      <p:sp>
        <p:nvSpPr>
          <p:cNvPr id="3" name="Slide Number Placeholder 9">
            <a:extLst>
              <a:ext uri="{FF2B5EF4-FFF2-40B4-BE49-F238E27FC236}">
                <a16:creationId xmlns:a16="http://schemas.microsoft.com/office/drawing/2014/main" xmlns="" id="{E20B0BF9-3B7A-763A-6992-8F2440DF9172}"/>
              </a:ext>
            </a:extLst>
          </p:cNvPr>
          <p:cNvSpPr>
            <a:spLocks noGrp="1"/>
          </p:cNvSpPr>
          <p:nvPr>
            <p:ph type="sldNum" sz="quarter" idx="12"/>
          </p:nvPr>
        </p:nvSpPr>
        <p:spPr>
          <a:xfrm>
            <a:off x="197485" y="6269170"/>
            <a:ext cx="2743200" cy="365125"/>
          </a:xfrm>
        </p:spPr>
        <p:txBody>
          <a:bodyPr/>
          <a:lstStyle/>
          <a:p>
            <a:fld id="{2E2D9E3B-F119-4BFC-912D-41539CCB6379}" type="slidenum">
              <a:rPr lang="en-CA" sz="1800" smtClean="0"/>
              <a:pPr/>
              <a:t>17</a:t>
            </a:fld>
            <a:r>
              <a:rPr lang="en-CA" sz="1800" dirty="0"/>
              <a:t>/30</a:t>
            </a:r>
          </a:p>
        </p:txBody>
      </p:sp>
      <p:pic>
        <p:nvPicPr>
          <p:cNvPr id="59395" name="Picture 3" descr="C:\Users\Ismat\OneDrive\Pictures\Screenshots\Screenshot 2024-12-17 213119.png"/>
          <p:cNvPicPr>
            <a:picLocks noChangeAspect="1" noChangeArrowheads="1"/>
          </p:cNvPicPr>
          <p:nvPr/>
        </p:nvPicPr>
        <p:blipFill>
          <a:blip r:embed="rId2"/>
          <a:srcRect/>
          <a:stretch>
            <a:fillRect/>
          </a:stretch>
        </p:blipFill>
        <p:spPr bwMode="auto">
          <a:xfrm>
            <a:off x="1614805" y="1336177"/>
            <a:ext cx="8545513" cy="4524375"/>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000"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par>
                                <p:cTn id="8" presetID="10" presetClass="entr" presetSubtype="0" fill="hold" grpId="0" nodeType="withEffect" nodePh="1">
                                  <p:stCondLst>
                                    <p:cond delay="0"/>
                                  </p:stCondLst>
                                  <p:endCondLst>
                                    <p:cond evt="begin" delay="0">
                                      <p:tn val="8"/>
                                    </p:cond>
                                  </p:endCondLst>
                                  <p:childTnLst>
                                    <p:set>
                                      <p:cBhvr>
                                        <p:cTn id="9" dur="1" fill="hold">
                                          <p:stCondLst>
                                            <p:cond delay="0"/>
                                          </p:stCondLst>
                                        </p:cTn>
                                        <p:tgtEl>
                                          <p:spTgt spid="6"/>
                                        </p:tgtEl>
                                        <p:attrNameLst>
                                          <p:attrName>style.visibility</p:attrName>
                                        </p:attrNameLst>
                                      </p:cBhvr>
                                      <p:to>
                                        <p:strVal val="visible"/>
                                      </p:to>
                                    </p:set>
                                    <p:animEffect transition="in" filter="fade">
                                      <p:cBhvr>
                                        <p:cTn id="10"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buClrTx/>
              <a:buSzTx/>
              <a:buFontTx/>
            </a:pPr>
            <a:r>
              <a:rPr kumimoji="1" lang="en-US" altLang="zh-CN" dirty="0"/>
              <a:t>Conclusion – </a:t>
            </a:r>
            <a:r>
              <a:rPr kumimoji="1" lang="en-US" altLang="zh-CN" dirty="0" smtClean="0">
                <a:sym typeface="+mn-ea"/>
              </a:rPr>
              <a:t>Model </a:t>
            </a:r>
            <a:r>
              <a:rPr kumimoji="1" lang="en-US" altLang="zh-CN" dirty="0">
                <a:sym typeface="+mn-ea"/>
              </a:rPr>
              <a:t>Comparison</a:t>
            </a:r>
            <a:endParaRPr kumimoji="1" lang="en-US" altLang="zh-CN" dirty="0"/>
          </a:p>
        </p:txBody>
      </p:sp>
      <p:sp>
        <p:nvSpPr>
          <p:cNvPr id="4" name="文本框 3"/>
          <p:cNvSpPr txBox="1"/>
          <p:nvPr/>
        </p:nvSpPr>
        <p:spPr>
          <a:xfrm>
            <a:off x="838200" y="1981200"/>
            <a:ext cx="9814560" cy="3200400"/>
          </a:xfrm>
          <a:prstGeom prst="rect">
            <a:avLst/>
          </a:prstGeom>
          <a:noFill/>
        </p:spPr>
        <p:txBody>
          <a:bodyPr wrap="square" rtlCol="0" anchor="t">
            <a:noAutofit/>
          </a:bodyPr>
          <a:lstStyle/>
          <a:p>
            <a:pPr marL="342900" indent="-342900">
              <a:lnSpc>
                <a:spcPct val="130000"/>
              </a:lnSpc>
            </a:pPr>
            <a:endParaRPr lang="en-US" sz="2000" dirty="0" smtClean="0">
              <a:latin typeface="Calibri" panose="020F0502020204030204" pitchFamily="34" charset="0"/>
              <a:cs typeface="等线" charset="0"/>
            </a:endParaRPr>
          </a:p>
          <a:p>
            <a:pPr marL="342900" indent="-342900">
              <a:lnSpc>
                <a:spcPct val="130000"/>
              </a:lnSpc>
              <a:buFont typeface="Wingdings" panose="05000000000000000000" charset="0"/>
              <a:buChar char=""/>
            </a:pPr>
            <a:r>
              <a:rPr lang="en-US" sz="2000" dirty="0" smtClean="0"/>
              <a:t>Decision Tree RMSE: 64.8662439736582</a:t>
            </a:r>
          </a:p>
          <a:p>
            <a:pPr marL="342900" indent="-342900">
              <a:lnSpc>
                <a:spcPct val="130000"/>
              </a:lnSpc>
              <a:buFont typeface="Wingdings" panose="05000000000000000000" charset="0"/>
              <a:buChar char=""/>
            </a:pPr>
            <a:r>
              <a:rPr lang="en-US" sz="2000" dirty="0" smtClean="0"/>
              <a:t>Random Forest RMSE: 63.04161918225</a:t>
            </a:r>
          </a:p>
          <a:p>
            <a:pPr marL="342900" indent="-342900">
              <a:lnSpc>
                <a:spcPct val="130000"/>
              </a:lnSpc>
              <a:buFont typeface="Wingdings" panose="05000000000000000000" charset="0"/>
              <a:buChar char=""/>
            </a:pPr>
            <a:r>
              <a:rPr lang="en-CA" sz="2000" dirty="0" smtClean="0">
                <a:latin typeface="Calibri" panose="020F0502020204030204" pitchFamily="34" charset="0"/>
                <a:cs typeface="等线" charset="0"/>
                <a:sym typeface="+mn-ea"/>
              </a:rPr>
              <a:t>Neural Network RMSE : </a:t>
            </a:r>
            <a:r>
              <a:rPr lang="en-US" sz="2000" dirty="0" smtClean="0"/>
              <a:t>71.8815111208419</a:t>
            </a:r>
            <a:r>
              <a:rPr lang="en-CA" sz="2000" dirty="0" smtClean="0">
                <a:latin typeface="Calibri" panose="020F0502020204030204" pitchFamily="34" charset="0"/>
                <a:cs typeface="等线" charset="0"/>
                <a:sym typeface="+mn-ea"/>
              </a:rPr>
              <a:t> </a:t>
            </a:r>
            <a:endParaRPr lang="en-US" sz="2000" dirty="0">
              <a:latin typeface="Calibri" panose="020F0502020204030204" pitchFamily="34" charset="0"/>
              <a:cs typeface="等线" charset="0"/>
            </a:endParaRPr>
          </a:p>
          <a:p>
            <a:pPr marL="342900" indent="-342900">
              <a:lnSpc>
                <a:spcPct val="130000"/>
              </a:lnSpc>
              <a:buFont typeface="Wingdings" panose="05000000000000000000" charset="0"/>
              <a:buChar char=""/>
            </a:pPr>
            <a:r>
              <a:rPr lang="en-US" sz="2000" dirty="0">
                <a:latin typeface="Calibri" panose="020F0502020204030204" pitchFamily="34" charset="0"/>
                <a:cs typeface="等线" charset="0"/>
                <a:sym typeface="+mn-ea"/>
              </a:rPr>
              <a:t>Best Performing Method**: Random Forests, due to their balance in training and generalization performance.</a:t>
            </a:r>
          </a:p>
        </p:txBody>
      </p:sp>
      <p:sp>
        <p:nvSpPr>
          <p:cNvPr id="3" name="Footer Placeholder 4">
            <a:extLst>
              <a:ext uri="{FF2B5EF4-FFF2-40B4-BE49-F238E27FC236}">
                <a16:creationId xmlns:a16="http://schemas.microsoft.com/office/drawing/2014/main" xmlns="" id="{6D1400A6-4398-F304-F5B8-6D416D3A96CE}"/>
              </a:ext>
            </a:extLst>
          </p:cNvPr>
          <p:cNvSpPr>
            <a:spLocks noGrp="1"/>
          </p:cNvSpPr>
          <p:nvPr>
            <p:ph type="ftr" sz="quarter" idx="11"/>
          </p:nvPr>
        </p:nvSpPr>
        <p:spPr>
          <a:xfrm>
            <a:off x="4130040" y="6269169"/>
            <a:ext cx="4114800" cy="365125"/>
          </a:xfrm>
        </p:spPr>
        <p:txBody>
          <a:bodyPr/>
          <a:lstStyle/>
          <a:p>
            <a:r>
              <a:rPr lang="en-US" dirty="0" err="1"/>
              <a:t>Ismat</a:t>
            </a:r>
            <a:r>
              <a:rPr lang="en-US" dirty="0"/>
              <a:t> </a:t>
            </a:r>
            <a:r>
              <a:rPr lang="en-US" dirty="0" err="1"/>
              <a:t>Ara</a:t>
            </a:r>
            <a:r>
              <a:rPr lang="en-US" dirty="0"/>
              <a:t> </a:t>
            </a:r>
            <a:r>
              <a:rPr lang="en-US" dirty="0" smtClean="0"/>
              <a:t>Khan</a:t>
            </a:r>
            <a:endParaRPr lang="en-US" dirty="0"/>
          </a:p>
        </p:txBody>
      </p:sp>
      <p:sp>
        <p:nvSpPr>
          <p:cNvPr id="5" name="Slide Number Placeholder 9">
            <a:extLst>
              <a:ext uri="{FF2B5EF4-FFF2-40B4-BE49-F238E27FC236}">
                <a16:creationId xmlns:a16="http://schemas.microsoft.com/office/drawing/2014/main" xmlns="" id="{C5FE55E0-7B89-EA93-90BA-AE2CA05C2D82}"/>
              </a:ext>
            </a:extLst>
          </p:cNvPr>
          <p:cNvSpPr>
            <a:spLocks noGrp="1"/>
          </p:cNvSpPr>
          <p:nvPr>
            <p:ph type="sldNum" sz="quarter" idx="12"/>
          </p:nvPr>
        </p:nvSpPr>
        <p:spPr>
          <a:xfrm>
            <a:off x="197485" y="6269170"/>
            <a:ext cx="2743200" cy="365125"/>
          </a:xfrm>
        </p:spPr>
        <p:txBody>
          <a:bodyPr/>
          <a:lstStyle/>
          <a:p>
            <a:fld id="{2E2D9E3B-F119-4BFC-912D-41539CCB6379}" type="slidenum">
              <a:rPr lang="en-CA" sz="1800" smtClean="0"/>
              <a:pPr/>
              <a:t>18</a:t>
            </a:fld>
            <a:r>
              <a:rPr lang="en-CA" sz="1800" dirty="0"/>
              <a:t>/30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buClrTx/>
              <a:buSzTx/>
              <a:buFontTx/>
            </a:pPr>
            <a:r>
              <a:rPr kumimoji="1" lang="en-US" altLang="zh-CN" dirty="0"/>
              <a:t>Conclusion – </a:t>
            </a:r>
            <a:r>
              <a:rPr kumimoji="1" lang="en-US" altLang="zh-CN" dirty="0">
                <a:sym typeface="+mn-ea"/>
              </a:rPr>
              <a:t>Key Variables Identified</a:t>
            </a:r>
            <a:endParaRPr kumimoji="1" lang="en-US" altLang="zh-CN" dirty="0"/>
          </a:p>
        </p:txBody>
      </p:sp>
      <p:sp>
        <p:nvSpPr>
          <p:cNvPr id="6" name="文本框 5"/>
          <p:cNvSpPr txBox="1"/>
          <p:nvPr/>
        </p:nvSpPr>
        <p:spPr>
          <a:xfrm>
            <a:off x="624840" y="1929765"/>
            <a:ext cx="10539730" cy="2893100"/>
          </a:xfrm>
          <a:prstGeom prst="rect">
            <a:avLst/>
          </a:prstGeom>
          <a:noFill/>
        </p:spPr>
        <p:txBody>
          <a:bodyPr wrap="square" rtlCol="0" anchor="t">
            <a:spAutoFit/>
          </a:bodyPr>
          <a:lstStyle/>
          <a:p>
            <a:pPr marL="342900" indent="-342900" algn="l">
              <a:lnSpc>
                <a:spcPct val="130000"/>
              </a:lnSpc>
              <a:buClrTx/>
              <a:buSzTx/>
              <a:buFont typeface="Wingdings" panose="05000000000000000000" charset="0"/>
              <a:buChar char=""/>
            </a:pPr>
            <a:r>
              <a:rPr lang="en-US" sz="2000" dirty="0" smtClean="0">
                <a:latin typeface="Calibri" panose="020F0502020204030204" pitchFamily="34" charset="0"/>
                <a:cs typeface="等线" charset="0"/>
              </a:rPr>
              <a:t>“</a:t>
            </a:r>
            <a:r>
              <a:rPr lang="en-US" sz="2000" dirty="0" err="1" smtClean="0">
                <a:latin typeface="Calibri" panose="020F0502020204030204" pitchFamily="34" charset="0"/>
                <a:cs typeface="等线" charset="0"/>
              </a:rPr>
              <a:t>Salary_cost_per_inpatient_day</a:t>
            </a:r>
            <a:r>
              <a:rPr lang="en-US" sz="2000" dirty="0" smtClean="0">
                <a:latin typeface="Calibri" panose="020F0502020204030204" pitchFamily="34" charset="0"/>
                <a:cs typeface="等线" charset="0"/>
              </a:rPr>
              <a:t>” variable is </a:t>
            </a:r>
            <a:r>
              <a:rPr lang="en-US" sz="2000" dirty="0">
                <a:latin typeface="Calibri" panose="020F0502020204030204" pitchFamily="34" charset="0"/>
                <a:cs typeface="等线" charset="0"/>
              </a:rPr>
              <a:t>the most significant </a:t>
            </a:r>
            <a:r>
              <a:rPr lang="en-US" sz="2000" dirty="0" smtClean="0">
                <a:latin typeface="Calibri" panose="020F0502020204030204" pitchFamily="34" charset="0"/>
                <a:cs typeface="等线" charset="0"/>
              </a:rPr>
              <a:t>predictor among all cost related  variable and “</a:t>
            </a:r>
            <a:r>
              <a:rPr lang="en-US" sz="2000" dirty="0" err="1" smtClean="0"/>
              <a:t>no_vehicle_households</a:t>
            </a:r>
            <a:r>
              <a:rPr lang="en-US" sz="2000" dirty="0" smtClean="0"/>
              <a:t>”, and “</a:t>
            </a:r>
            <a:r>
              <a:rPr lang="en-US" sz="2000" dirty="0" err="1" smtClean="0"/>
              <a:t>alos</a:t>
            </a:r>
            <a:r>
              <a:rPr lang="en-US" sz="2000" dirty="0" smtClean="0"/>
              <a:t>” were also  identified as the most significant predictors among non cost variables contributing substantially to the model's accuracy and node purity</a:t>
            </a:r>
            <a:r>
              <a:rPr lang="en-US" sz="2000" dirty="0" smtClean="0">
                <a:latin typeface="Calibri" panose="020F0502020204030204" pitchFamily="34" charset="0"/>
              </a:rPr>
              <a:t>.</a:t>
            </a:r>
          </a:p>
          <a:p>
            <a:pPr marL="342900" indent="-342900">
              <a:lnSpc>
                <a:spcPct val="130000"/>
              </a:lnSpc>
              <a:buFont typeface="Wingdings" panose="05000000000000000000" charset="0"/>
              <a:buChar char=""/>
            </a:pPr>
            <a:r>
              <a:rPr lang="en-US" sz="2000" dirty="0" smtClean="0"/>
              <a:t>Random Forest strikes the best balance between reliability, interpretability, and computational efficiency, making it the superior choice for identifying key variables compared to Decision Trees and Neural Networks.</a:t>
            </a:r>
            <a:endParaRPr lang="en-US" sz="2000" dirty="0">
              <a:latin typeface="Calibri" panose="020F0502020204030204" pitchFamily="34" charset="0"/>
              <a:cs typeface="等线" charset="0"/>
            </a:endParaRPr>
          </a:p>
        </p:txBody>
      </p:sp>
      <p:sp>
        <p:nvSpPr>
          <p:cNvPr id="3" name="Footer Placeholder 4">
            <a:extLst>
              <a:ext uri="{FF2B5EF4-FFF2-40B4-BE49-F238E27FC236}">
                <a16:creationId xmlns:a16="http://schemas.microsoft.com/office/drawing/2014/main" xmlns="" id="{52F3593C-A2DB-A3C8-AF15-128B93FCFA29}"/>
              </a:ext>
            </a:extLst>
          </p:cNvPr>
          <p:cNvSpPr>
            <a:spLocks noGrp="1"/>
          </p:cNvSpPr>
          <p:nvPr>
            <p:ph type="ftr" sz="quarter" idx="11"/>
          </p:nvPr>
        </p:nvSpPr>
        <p:spPr>
          <a:xfrm>
            <a:off x="4130040" y="6269169"/>
            <a:ext cx="4114800" cy="365125"/>
          </a:xfrm>
        </p:spPr>
        <p:txBody>
          <a:bodyPr/>
          <a:lstStyle/>
          <a:p>
            <a:r>
              <a:rPr lang="en-US" dirty="0" err="1"/>
              <a:t>Ismat</a:t>
            </a:r>
            <a:r>
              <a:rPr lang="en-US" dirty="0"/>
              <a:t> </a:t>
            </a:r>
            <a:r>
              <a:rPr lang="en-US" dirty="0" err="1"/>
              <a:t>Ara</a:t>
            </a:r>
            <a:r>
              <a:rPr lang="en-US" dirty="0"/>
              <a:t> </a:t>
            </a:r>
            <a:r>
              <a:rPr lang="en-US" dirty="0" smtClean="0"/>
              <a:t>Khan</a:t>
            </a:r>
            <a:endParaRPr lang="en-US" dirty="0"/>
          </a:p>
        </p:txBody>
      </p:sp>
      <p:sp>
        <p:nvSpPr>
          <p:cNvPr id="4" name="Slide Number Placeholder 9">
            <a:extLst>
              <a:ext uri="{FF2B5EF4-FFF2-40B4-BE49-F238E27FC236}">
                <a16:creationId xmlns:a16="http://schemas.microsoft.com/office/drawing/2014/main" xmlns="" id="{60E36316-AFF3-160D-12CE-BD5C63E437C6}"/>
              </a:ext>
            </a:extLst>
          </p:cNvPr>
          <p:cNvSpPr>
            <a:spLocks noGrp="1"/>
          </p:cNvSpPr>
          <p:nvPr>
            <p:ph type="sldNum" sz="quarter" idx="12"/>
          </p:nvPr>
        </p:nvSpPr>
        <p:spPr>
          <a:xfrm>
            <a:off x="197485" y="6269170"/>
            <a:ext cx="2743200" cy="365125"/>
          </a:xfrm>
        </p:spPr>
        <p:txBody>
          <a:bodyPr/>
          <a:lstStyle/>
          <a:p>
            <a:fld id="{2E2D9E3B-F119-4BFC-912D-41539CCB6379}" type="slidenum">
              <a:rPr lang="en-CA" sz="1800" smtClean="0"/>
              <a:pPr/>
              <a:t>19</a:t>
            </a:fld>
            <a:r>
              <a:rPr lang="en-CA" sz="1800" dirty="0"/>
              <a:t>/30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20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fade">
                                      <p:cBhvr>
                                        <p:cTn id="17" dur="20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7210" y="297815"/>
            <a:ext cx="10515600" cy="1325563"/>
          </a:xfrm>
        </p:spPr>
        <p:txBody>
          <a:bodyPr/>
          <a:lstStyle/>
          <a:p>
            <a:r>
              <a:rPr kumimoji="1" lang="en-US" altLang="zh-CN" b="1" dirty="0"/>
              <a:t> Table of contents</a:t>
            </a:r>
          </a:p>
        </p:txBody>
      </p:sp>
      <p:sp>
        <p:nvSpPr>
          <p:cNvPr id="3" name="内容占位符 2"/>
          <p:cNvSpPr>
            <a:spLocks noGrp="1"/>
          </p:cNvSpPr>
          <p:nvPr>
            <p:ph idx="1"/>
          </p:nvPr>
        </p:nvSpPr>
        <p:spPr>
          <a:xfrm>
            <a:off x="773430" y="1542415"/>
            <a:ext cx="9334500" cy="4057650"/>
          </a:xfrm>
        </p:spPr>
        <p:txBody>
          <a:bodyPr vert="horz" lIns="91440" tIns="45720" rIns="91440" bIns="45720" rtlCol="0" anchor="t">
            <a:normAutofit/>
          </a:bodyPr>
          <a:lstStyle/>
          <a:p>
            <a:pPr marL="457200" indent="-457200">
              <a:lnSpc>
                <a:spcPct val="100000"/>
              </a:lnSpc>
              <a:buFont typeface="+mj-lt"/>
              <a:buAutoNum type="arabicPeriod"/>
            </a:pPr>
            <a:r>
              <a:rPr kumimoji="1" lang="en-US" altLang="zh-CN" sz="2400" dirty="0">
                <a:ea typeface="等线"/>
                <a:cs typeface="+mn-lt"/>
              </a:rPr>
              <a:t>Introduction</a:t>
            </a:r>
          </a:p>
          <a:p>
            <a:pPr marL="457200" indent="-457200">
              <a:lnSpc>
                <a:spcPct val="100000"/>
              </a:lnSpc>
              <a:buFont typeface="+mj-lt"/>
              <a:buAutoNum type="arabicPeriod"/>
            </a:pPr>
            <a:r>
              <a:rPr kumimoji="1" lang="en-US" altLang="zh-CN" sz="2400" dirty="0" smtClean="0">
                <a:ea typeface="等线"/>
                <a:cs typeface="+mn-lt"/>
                <a:sym typeface="+mn-ea"/>
              </a:rPr>
              <a:t>Exploratory </a:t>
            </a:r>
            <a:r>
              <a:rPr kumimoji="1" lang="en-US" altLang="zh-CN" sz="2400" dirty="0">
                <a:ea typeface="等线"/>
                <a:cs typeface="+mn-lt"/>
                <a:sym typeface="+mn-ea"/>
              </a:rPr>
              <a:t>Data </a:t>
            </a:r>
            <a:r>
              <a:rPr kumimoji="1" lang="en-US" altLang="zh-CN" sz="2400" dirty="0" smtClean="0">
                <a:ea typeface="等线"/>
                <a:cs typeface="+mn-lt"/>
                <a:sym typeface="+mn-ea"/>
              </a:rPr>
              <a:t>Analysis</a:t>
            </a:r>
          </a:p>
          <a:p>
            <a:pPr marL="457200" indent="-457200">
              <a:lnSpc>
                <a:spcPct val="100000"/>
              </a:lnSpc>
              <a:buFont typeface="+mj-lt"/>
              <a:buAutoNum type="arabicPeriod"/>
            </a:pPr>
            <a:r>
              <a:rPr kumimoji="1" lang="en-CA" altLang="zh-CN" sz="2400" dirty="0" smtClean="0">
                <a:ea typeface="等线"/>
                <a:cs typeface="+mn-lt"/>
                <a:sym typeface="+mn-ea"/>
              </a:rPr>
              <a:t>LASSO Model for selecting significant variables</a:t>
            </a:r>
            <a:endParaRPr kumimoji="1" lang="en-US" altLang="zh-CN" sz="2400" dirty="0" smtClean="0">
              <a:ea typeface="等线"/>
              <a:cs typeface="+mn-lt"/>
              <a:sym typeface="+mn-ea"/>
            </a:endParaRPr>
          </a:p>
          <a:p>
            <a:pPr marL="457200" indent="-457200">
              <a:lnSpc>
                <a:spcPct val="100000"/>
              </a:lnSpc>
              <a:buFont typeface="+mj-lt"/>
              <a:buAutoNum type="arabicPeriod"/>
            </a:pPr>
            <a:r>
              <a:rPr kumimoji="1" lang="en-CA" altLang="zh-CN" sz="2400" dirty="0" smtClean="0">
                <a:ea typeface="等线"/>
                <a:cs typeface="+mn-lt"/>
                <a:sym typeface="+mn-ea"/>
              </a:rPr>
              <a:t>Dataset Pre-processing</a:t>
            </a:r>
            <a:endParaRPr kumimoji="1" lang="en-US" altLang="zh-CN" sz="2400" dirty="0">
              <a:ea typeface="等线"/>
              <a:cs typeface="+mn-lt"/>
              <a:sym typeface="+mn-ea"/>
            </a:endParaRPr>
          </a:p>
          <a:p>
            <a:pPr marL="457200" indent="-457200">
              <a:lnSpc>
                <a:spcPct val="100000"/>
              </a:lnSpc>
              <a:buFont typeface="+mj-lt"/>
              <a:buAutoNum type="arabicPeriod"/>
            </a:pPr>
            <a:r>
              <a:rPr kumimoji="1" lang="en-US" altLang="zh-CN" sz="2400" dirty="0">
                <a:ea typeface="等线"/>
                <a:cs typeface="+mn-lt"/>
                <a:sym typeface="+mn-ea"/>
              </a:rPr>
              <a:t>Building Models</a:t>
            </a:r>
          </a:p>
          <a:p>
            <a:pPr marL="857250" lvl="1" indent="-400050">
              <a:lnSpc>
                <a:spcPct val="100000"/>
              </a:lnSpc>
              <a:buFont typeface="+mj-lt"/>
              <a:buAutoNum type="romanUcPeriod"/>
            </a:pPr>
            <a:r>
              <a:rPr lang="en-CA" altLang="zh-CN" sz="1800" dirty="0" smtClean="0">
                <a:solidFill>
                  <a:srgbClr val="0F0F0F"/>
                </a:solidFill>
                <a:effectLst/>
                <a:ea typeface="等线"/>
                <a:cs typeface="+mn-lt"/>
                <a:sym typeface="+mn-ea"/>
              </a:rPr>
              <a:t>Decision </a:t>
            </a:r>
            <a:r>
              <a:rPr lang="en-CA" altLang="zh-CN" sz="1800" dirty="0">
                <a:solidFill>
                  <a:srgbClr val="0F0F0F"/>
                </a:solidFill>
                <a:effectLst/>
                <a:ea typeface="等线"/>
                <a:cs typeface="+mn-lt"/>
                <a:sym typeface="+mn-ea"/>
              </a:rPr>
              <a:t>Tree</a:t>
            </a:r>
            <a:endParaRPr kumimoji="1" lang="en-US" altLang="zh-CN" sz="1800" dirty="0">
              <a:ea typeface="等线"/>
              <a:cs typeface="+mn-lt"/>
              <a:sym typeface="+mn-ea"/>
            </a:endParaRPr>
          </a:p>
          <a:p>
            <a:pPr marL="857250" lvl="1" indent="-400050">
              <a:lnSpc>
                <a:spcPct val="100000"/>
              </a:lnSpc>
              <a:buFont typeface="+mj-lt"/>
              <a:buAutoNum type="romanUcPeriod"/>
            </a:pPr>
            <a:r>
              <a:rPr lang="en-CA" altLang="zh-CN" sz="1800" dirty="0">
                <a:solidFill>
                  <a:srgbClr val="0F0F0F"/>
                </a:solidFill>
                <a:effectLst/>
                <a:ea typeface="等线"/>
                <a:cs typeface="+mn-lt"/>
                <a:sym typeface="+mn-ea"/>
              </a:rPr>
              <a:t>Random Forests</a:t>
            </a:r>
          </a:p>
          <a:p>
            <a:pPr marL="857250" lvl="1" indent="-400050">
              <a:lnSpc>
                <a:spcPct val="100000"/>
              </a:lnSpc>
              <a:buFont typeface="+mj-lt"/>
              <a:buAutoNum type="romanUcPeriod"/>
            </a:pPr>
            <a:r>
              <a:rPr kumimoji="1" lang="en-US" altLang="zh-CN" sz="1800" dirty="0" smtClean="0">
                <a:ea typeface="等线"/>
                <a:cs typeface="+mn-lt"/>
                <a:sym typeface="+mn-ea"/>
              </a:rPr>
              <a:t>Neural  Network</a:t>
            </a:r>
            <a:endParaRPr kumimoji="1" lang="en-US" altLang="zh-CN" sz="1800" dirty="0">
              <a:ea typeface="等线"/>
              <a:cs typeface="+mn-lt"/>
              <a:sym typeface="+mn-ea"/>
            </a:endParaRPr>
          </a:p>
          <a:p>
            <a:pPr marL="457200" indent="-457200">
              <a:lnSpc>
                <a:spcPct val="100000"/>
              </a:lnSpc>
              <a:buFont typeface="+mj-lt"/>
              <a:buAutoNum type="arabicPeriod"/>
            </a:pPr>
            <a:r>
              <a:rPr kumimoji="1" lang="en-US" altLang="zh-CN" sz="2400" dirty="0">
                <a:ea typeface="等线"/>
                <a:cs typeface="+mn-lt"/>
                <a:sym typeface="+mn-ea"/>
              </a:rPr>
              <a:t>Conclusion</a:t>
            </a:r>
            <a:endParaRPr lang="en-CA" altLang="zh-CN" sz="2400" b="0" i="0" dirty="0">
              <a:solidFill>
                <a:srgbClr val="0F0F0F"/>
              </a:solidFill>
              <a:effectLst/>
              <a:ea typeface="等线"/>
              <a:cs typeface="+mn-lt"/>
            </a:endParaRPr>
          </a:p>
        </p:txBody>
      </p:sp>
      <p:sp>
        <p:nvSpPr>
          <p:cNvPr id="5" name="Footer Placeholder 4"/>
          <p:cNvSpPr>
            <a:spLocks noGrp="1"/>
          </p:cNvSpPr>
          <p:nvPr>
            <p:ph type="ftr" sz="quarter" idx="11"/>
          </p:nvPr>
        </p:nvSpPr>
        <p:spPr>
          <a:xfrm>
            <a:off x="4130040" y="6269169"/>
            <a:ext cx="4114800" cy="365125"/>
          </a:xfrm>
        </p:spPr>
        <p:txBody>
          <a:bodyPr/>
          <a:lstStyle/>
          <a:p>
            <a:r>
              <a:rPr lang="en-US" dirty="0" err="1"/>
              <a:t>Ismat</a:t>
            </a:r>
            <a:r>
              <a:rPr lang="en-US" dirty="0"/>
              <a:t> </a:t>
            </a:r>
            <a:r>
              <a:rPr lang="en-US" dirty="0" err="1"/>
              <a:t>Ara</a:t>
            </a:r>
            <a:r>
              <a:rPr lang="en-US" dirty="0"/>
              <a:t> </a:t>
            </a:r>
            <a:r>
              <a:rPr lang="en-US" dirty="0" smtClean="0"/>
              <a:t>Khan</a:t>
            </a:r>
            <a:endParaRPr lang="en-US" dirty="0"/>
          </a:p>
        </p:txBody>
      </p:sp>
      <p:sp>
        <p:nvSpPr>
          <p:cNvPr id="4" name="Slide Number Placeholder 9">
            <a:extLst>
              <a:ext uri="{FF2B5EF4-FFF2-40B4-BE49-F238E27FC236}">
                <a16:creationId xmlns:a16="http://schemas.microsoft.com/office/drawing/2014/main" xmlns="" id="{FC2B4963-87C8-AE7F-A7F8-DCE8941DB627}"/>
              </a:ext>
            </a:extLst>
          </p:cNvPr>
          <p:cNvSpPr>
            <a:spLocks noGrp="1"/>
          </p:cNvSpPr>
          <p:nvPr>
            <p:ph type="sldNum" sz="quarter" idx="12"/>
          </p:nvPr>
        </p:nvSpPr>
        <p:spPr>
          <a:xfrm>
            <a:off x="197485" y="6269170"/>
            <a:ext cx="2743200" cy="365125"/>
          </a:xfrm>
        </p:spPr>
        <p:txBody>
          <a:bodyPr/>
          <a:lstStyle/>
          <a:p>
            <a:fld id="{2E2D9E3B-F119-4BFC-912D-41539CCB6379}" type="slidenum">
              <a:rPr lang="en-CA" sz="1800" smtClean="0"/>
              <a:pPr/>
              <a:t>2</a:t>
            </a:fld>
            <a:r>
              <a:rPr lang="en-CA" sz="1800" dirty="0"/>
              <a:t>/30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000" fill="hold">
                                          <p:stCondLst>
                                            <p:cond delay="0"/>
                                          </p:stCondLst>
                                        </p:cTn>
                                        <p:tgtEl>
                                          <p:spTgt spid="3">
                                            <p:txEl>
                                              <p:pRg st="0" end="0"/>
                                            </p:txEl>
                                          </p:spTgt>
                                        </p:tgtEl>
                                        <p:attrNameLst>
                                          <p:attrName>style.visibility</p:attrName>
                                        </p:attrNameLst>
                                      </p:cBhvr>
                                      <p:to>
                                        <p:strVal val="visible"/>
                                      </p:to>
                                    </p:set>
                                    <p:animEffect transition="in" filter="fade">
                                      <p:cBhvr>
                                        <p:cTn id="10" dur="1000"/>
                                        <p:tgtEl>
                                          <p:spTgt spid="3">
                                            <p:txEl>
                                              <p:pRg st="0" end="0"/>
                                            </p:txEl>
                                          </p:spTgt>
                                        </p:tgtEl>
                                      </p:cBhvr>
                                    </p:animEffect>
                                  </p:childTnLst>
                                </p:cTn>
                              </p:par>
                              <p:par>
                                <p:cTn id="11" presetID="10" presetClass="entr" presetSubtype="0" fill="hold" grpId="0" nodeType="withEffect">
                                  <p:stCondLst>
                                    <p:cond delay="0"/>
                                  </p:stCondLst>
                                  <p:childTnLst>
                                    <p:set>
                                      <p:cBhvr>
                                        <p:cTn id="12" dur="1000" fill="hold">
                                          <p:stCondLst>
                                            <p:cond delay="0"/>
                                          </p:stCondLst>
                                        </p:cTn>
                                        <p:tgtEl>
                                          <p:spTgt spid="3">
                                            <p:txEl>
                                              <p:pRg st="1" end="1"/>
                                            </p:txEl>
                                          </p:spTgt>
                                        </p:tgtEl>
                                        <p:attrNameLst>
                                          <p:attrName>style.visibility</p:attrName>
                                        </p:attrNameLst>
                                      </p:cBhvr>
                                      <p:to>
                                        <p:strVal val="visible"/>
                                      </p:to>
                                    </p:set>
                                    <p:animEffect transition="in" filter="fade">
                                      <p:cBhvr>
                                        <p:cTn id="13" dur="1000"/>
                                        <p:tgtEl>
                                          <p:spTgt spid="3">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000" fill="hold">
                                          <p:stCondLst>
                                            <p:cond delay="0"/>
                                          </p:stCondLst>
                                        </p:cTn>
                                        <p:tgtEl>
                                          <p:spTgt spid="3">
                                            <p:txEl>
                                              <p:pRg st="2" end="2"/>
                                            </p:txEl>
                                          </p:spTgt>
                                        </p:tgtEl>
                                        <p:attrNameLst>
                                          <p:attrName>style.visibility</p:attrName>
                                        </p:attrNameLst>
                                      </p:cBhvr>
                                      <p:to>
                                        <p:strVal val="visible"/>
                                      </p:to>
                                    </p:set>
                                    <p:animEffect transition="in" filter="fade">
                                      <p:cBhvr>
                                        <p:cTn id="18" dur="1000"/>
                                        <p:tgtEl>
                                          <p:spTgt spid="3">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000" fill="hold">
                                          <p:stCondLst>
                                            <p:cond delay="0"/>
                                          </p:stCondLst>
                                        </p:cTn>
                                        <p:tgtEl>
                                          <p:spTgt spid="3">
                                            <p:txEl>
                                              <p:pRg st="3" end="3"/>
                                            </p:txEl>
                                          </p:spTgt>
                                        </p:tgtEl>
                                        <p:attrNameLst>
                                          <p:attrName>style.visibility</p:attrName>
                                        </p:attrNameLst>
                                      </p:cBhvr>
                                      <p:to>
                                        <p:strVal val="visible"/>
                                      </p:to>
                                    </p:set>
                                    <p:animEffect transition="in" filter="fade">
                                      <p:cBhvr>
                                        <p:cTn id="23" dur="1000"/>
                                        <p:tgtEl>
                                          <p:spTgt spid="3">
                                            <p:txEl>
                                              <p:pRg st="3" end="3"/>
                                            </p:txEl>
                                          </p:spTgt>
                                        </p:tgtEl>
                                      </p:cBhvr>
                                    </p:animEffect>
                                  </p:childTnLst>
                                </p:cTn>
                              </p:par>
                              <p:par>
                                <p:cTn id="24" presetID="10" presetClass="entr" presetSubtype="0" fill="hold" grpId="0" nodeType="withEffect">
                                  <p:stCondLst>
                                    <p:cond delay="0"/>
                                  </p:stCondLst>
                                  <p:childTnLst>
                                    <p:set>
                                      <p:cBhvr>
                                        <p:cTn id="25" dur="1000" fill="hold">
                                          <p:stCondLst>
                                            <p:cond delay="0"/>
                                          </p:stCondLst>
                                        </p:cTn>
                                        <p:tgtEl>
                                          <p:spTgt spid="3">
                                            <p:txEl>
                                              <p:pRg st="4" end="4"/>
                                            </p:txEl>
                                          </p:spTgt>
                                        </p:tgtEl>
                                        <p:attrNameLst>
                                          <p:attrName>style.visibility</p:attrName>
                                        </p:attrNameLst>
                                      </p:cBhvr>
                                      <p:to>
                                        <p:strVal val="visible"/>
                                      </p:to>
                                    </p:set>
                                    <p:animEffect transition="in" filter="fade">
                                      <p:cBhvr>
                                        <p:cTn id="26" dur="1000"/>
                                        <p:tgtEl>
                                          <p:spTgt spid="3">
                                            <p:txEl>
                                              <p:pRg st="4" end="4"/>
                                            </p:txEl>
                                          </p:spTgt>
                                        </p:tgtEl>
                                      </p:cBhvr>
                                    </p:animEffect>
                                  </p:childTnLst>
                                </p:cTn>
                              </p:par>
                              <p:par>
                                <p:cTn id="27" presetID="10" presetClass="entr" presetSubtype="0" fill="hold" grpId="0" nodeType="withEffect">
                                  <p:stCondLst>
                                    <p:cond delay="0"/>
                                  </p:stCondLst>
                                  <p:childTnLst>
                                    <p:set>
                                      <p:cBhvr>
                                        <p:cTn id="28" dur="1000" fill="hold">
                                          <p:stCondLst>
                                            <p:cond delay="0"/>
                                          </p:stCondLst>
                                        </p:cTn>
                                        <p:tgtEl>
                                          <p:spTgt spid="3">
                                            <p:txEl>
                                              <p:pRg st="5" end="5"/>
                                            </p:txEl>
                                          </p:spTgt>
                                        </p:tgtEl>
                                        <p:attrNameLst>
                                          <p:attrName>style.visibility</p:attrName>
                                        </p:attrNameLst>
                                      </p:cBhvr>
                                      <p:to>
                                        <p:strVal val="visible"/>
                                      </p:to>
                                    </p:set>
                                    <p:animEffect transition="in" filter="fade">
                                      <p:cBhvr>
                                        <p:cTn id="29" dur="1000"/>
                                        <p:tgtEl>
                                          <p:spTgt spid="3">
                                            <p:txEl>
                                              <p:pRg st="5" end="5"/>
                                            </p:txEl>
                                          </p:spTgt>
                                        </p:tgtEl>
                                      </p:cBhvr>
                                    </p:animEffect>
                                  </p:childTnLst>
                                </p:cTn>
                              </p:par>
                              <p:par>
                                <p:cTn id="30" presetID="10" presetClass="entr" presetSubtype="0" fill="hold" grpId="0" nodeType="withEffect">
                                  <p:stCondLst>
                                    <p:cond delay="0"/>
                                  </p:stCondLst>
                                  <p:childTnLst>
                                    <p:set>
                                      <p:cBhvr>
                                        <p:cTn id="31" dur="1000" fill="hold">
                                          <p:stCondLst>
                                            <p:cond delay="0"/>
                                          </p:stCondLst>
                                        </p:cTn>
                                        <p:tgtEl>
                                          <p:spTgt spid="3">
                                            <p:txEl>
                                              <p:pRg st="6" end="6"/>
                                            </p:txEl>
                                          </p:spTgt>
                                        </p:tgtEl>
                                        <p:attrNameLst>
                                          <p:attrName>style.visibility</p:attrName>
                                        </p:attrNameLst>
                                      </p:cBhvr>
                                      <p:to>
                                        <p:strVal val="visible"/>
                                      </p:to>
                                    </p:set>
                                    <p:animEffect transition="in" filter="fade">
                                      <p:cBhvr>
                                        <p:cTn id="32" dur="1000"/>
                                        <p:tgtEl>
                                          <p:spTgt spid="3">
                                            <p:txEl>
                                              <p:pRg st="6" end="6"/>
                                            </p:txEl>
                                          </p:spTgt>
                                        </p:tgtEl>
                                      </p:cBhvr>
                                    </p:animEffect>
                                  </p:childTnLst>
                                </p:cTn>
                              </p:par>
                              <p:par>
                                <p:cTn id="33" presetID="10" presetClass="entr" presetSubtype="0" fill="hold" grpId="0" nodeType="withEffect">
                                  <p:stCondLst>
                                    <p:cond delay="0"/>
                                  </p:stCondLst>
                                  <p:childTnLst>
                                    <p:set>
                                      <p:cBhvr>
                                        <p:cTn id="34" dur="1000" fill="hold">
                                          <p:stCondLst>
                                            <p:cond delay="0"/>
                                          </p:stCondLst>
                                        </p:cTn>
                                        <p:tgtEl>
                                          <p:spTgt spid="3">
                                            <p:txEl>
                                              <p:pRg st="7" end="7"/>
                                            </p:txEl>
                                          </p:spTgt>
                                        </p:tgtEl>
                                        <p:attrNameLst>
                                          <p:attrName>style.visibility</p:attrName>
                                        </p:attrNameLst>
                                      </p:cBhvr>
                                      <p:to>
                                        <p:strVal val="visible"/>
                                      </p:to>
                                    </p:set>
                                    <p:animEffect transition="in" filter="fade">
                                      <p:cBhvr>
                                        <p:cTn id="35" dur="1000"/>
                                        <p:tgtEl>
                                          <p:spTgt spid="3">
                                            <p:txEl>
                                              <p:pRg st="7" end="7"/>
                                            </p:txEl>
                                          </p:spTgt>
                                        </p:tgtEl>
                                      </p:cBhvr>
                                    </p:animEffect>
                                  </p:childTnLst>
                                </p:cTn>
                              </p:par>
                              <p:par>
                                <p:cTn id="36" presetID="10" presetClass="entr" presetSubtype="0" fill="hold" grpId="0" nodeType="withEffect">
                                  <p:stCondLst>
                                    <p:cond delay="0"/>
                                  </p:stCondLst>
                                  <p:childTnLst>
                                    <p:set>
                                      <p:cBhvr>
                                        <p:cTn id="37" dur="1000" fill="hold">
                                          <p:stCondLst>
                                            <p:cond delay="0"/>
                                          </p:stCondLst>
                                        </p:cTn>
                                        <p:tgtEl>
                                          <p:spTgt spid="3">
                                            <p:txEl>
                                              <p:pRg st="8" end="8"/>
                                            </p:txEl>
                                          </p:spTgt>
                                        </p:tgtEl>
                                        <p:attrNameLst>
                                          <p:attrName>style.visibility</p:attrName>
                                        </p:attrNameLst>
                                      </p:cBhvr>
                                      <p:to>
                                        <p:strVal val="visible"/>
                                      </p:to>
                                    </p:set>
                                    <p:animEffect transition="in" filter="fade">
                                      <p:cBhvr>
                                        <p:cTn id="38" dur="1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938270" y="2329180"/>
            <a:ext cx="4315460" cy="1671955"/>
          </a:xfrm>
        </p:spPr>
        <p:txBody>
          <a:bodyPr>
            <a:normAutofit fontScale="90000"/>
          </a:bodyPr>
          <a:lstStyle/>
          <a:p>
            <a:pPr algn="ctr">
              <a:buClrTx/>
              <a:buSzTx/>
              <a:buFontTx/>
            </a:pPr>
            <a:r>
              <a:rPr kumimoji="1" lang="en-US" altLang="zh-CN" dirty="0">
                <a:solidFill>
                  <a:schemeClr val="tx1"/>
                </a:solidFill>
                <a:sym typeface="+mn-ea"/>
              </a:rPr>
              <a:t>Thank you !</a:t>
            </a:r>
            <a:br>
              <a:rPr kumimoji="1" lang="en-US" altLang="zh-CN" dirty="0">
                <a:solidFill>
                  <a:schemeClr val="tx1"/>
                </a:solidFill>
                <a:sym typeface="+mn-ea"/>
              </a:rPr>
            </a:br>
            <a:r>
              <a:rPr kumimoji="1" lang="en-US" altLang="zh-CN" dirty="0">
                <a:solidFill>
                  <a:schemeClr val="tx1"/>
                </a:solidFill>
                <a:sym typeface="+mn-ea"/>
              </a:rPr>
              <a:t/>
            </a:r>
            <a:br>
              <a:rPr kumimoji="1" lang="en-US" altLang="zh-CN" dirty="0">
                <a:solidFill>
                  <a:schemeClr val="tx1"/>
                </a:solidFill>
                <a:sym typeface="+mn-ea"/>
              </a:rPr>
            </a:br>
            <a:endParaRPr kumimoji="1" lang="en-US" altLang="zh-CN" dirty="0">
              <a:solidFill>
                <a:schemeClr val="tx1"/>
              </a:solidFill>
              <a:sym typeface="+mn-ea"/>
            </a:endParaRPr>
          </a:p>
        </p:txBody>
      </p:sp>
      <p:sp>
        <p:nvSpPr>
          <p:cNvPr id="2" name="Footer Placeholder 4">
            <a:extLst>
              <a:ext uri="{FF2B5EF4-FFF2-40B4-BE49-F238E27FC236}">
                <a16:creationId xmlns:a16="http://schemas.microsoft.com/office/drawing/2014/main" xmlns="" id="{279483DC-33A2-D460-6011-EDD5078F51DC}"/>
              </a:ext>
            </a:extLst>
          </p:cNvPr>
          <p:cNvSpPr>
            <a:spLocks noGrp="1"/>
          </p:cNvSpPr>
          <p:nvPr>
            <p:ph type="ftr" sz="quarter" idx="11"/>
          </p:nvPr>
        </p:nvSpPr>
        <p:spPr>
          <a:xfrm>
            <a:off x="4130040" y="6269169"/>
            <a:ext cx="4114800" cy="365125"/>
          </a:xfrm>
        </p:spPr>
        <p:txBody>
          <a:bodyPr/>
          <a:lstStyle/>
          <a:p>
            <a:r>
              <a:rPr lang="en-US" dirty="0" err="1"/>
              <a:t>Ismat</a:t>
            </a:r>
            <a:r>
              <a:rPr lang="en-US" dirty="0"/>
              <a:t> </a:t>
            </a:r>
            <a:r>
              <a:rPr lang="en-US" dirty="0" err="1"/>
              <a:t>Ara</a:t>
            </a:r>
            <a:r>
              <a:rPr lang="en-US" dirty="0"/>
              <a:t> </a:t>
            </a:r>
            <a:r>
              <a:rPr lang="en-US" dirty="0" smtClean="0"/>
              <a:t>Khan</a:t>
            </a:r>
            <a:endParaRPr lang="en-US" dirty="0"/>
          </a:p>
        </p:txBody>
      </p:sp>
      <p:sp>
        <p:nvSpPr>
          <p:cNvPr id="4" name="Slide Number Placeholder 9">
            <a:extLst>
              <a:ext uri="{FF2B5EF4-FFF2-40B4-BE49-F238E27FC236}">
                <a16:creationId xmlns:a16="http://schemas.microsoft.com/office/drawing/2014/main" xmlns="" id="{12357ECF-E79F-3C55-27ED-AFDBC63A3895}"/>
              </a:ext>
            </a:extLst>
          </p:cNvPr>
          <p:cNvSpPr>
            <a:spLocks noGrp="1"/>
          </p:cNvSpPr>
          <p:nvPr>
            <p:ph type="sldNum" sz="quarter" idx="12"/>
          </p:nvPr>
        </p:nvSpPr>
        <p:spPr>
          <a:xfrm>
            <a:off x="197485" y="6269170"/>
            <a:ext cx="2743200" cy="365125"/>
          </a:xfrm>
        </p:spPr>
        <p:txBody>
          <a:bodyPr/>
          <a:lstStyle/>
          <a:p>
            <a:fld id="{2E2D9E3B-F119-4BFC-912D-41539CCB6379}" type="slidenum">
              <a:rPr lang="en-CA" sz="1800" smtClean="0"/>
              <a:pPr/>
              <a:t>20</a:t>
            </a:fld>
            <a:r>
              <a:rPr lang="en-CA" sz="1800" dirty="0"/>
              <a:t>/30</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7065" y="250825"/>
            <a:ext cx="10515600" cy="1325563"/>
          </a:xfrm>
        </p:spPr>
        <p:txBody>
          <a:bodyPr/>
          <a:lstStyle/>
          <a:p>
            <a:r>
              <a:rPr kumimoji="1" lang="en-US" altLang="zh-CN" dirty="0">
                <a:ea typeface="等线"/>
                <a:cs typeface="+mn-lt"/>
              </a:rPr>
              <a:t>Introduction</a:t>
            </a:r>
            <a:endParaRPr kumimoji="1" lang="en-US" altLang="zh-CN" b="1" dirty="0"/>
          </a:p>
        </p:txBody>
      </p:sp>
      <p:sp>
        <p:nvSpPr>
          <p:cNvPr id="3" name="内容占位符 2"/>
          <p:cNvSpPr>
            <a:spLocks noGrp="1"/>
          </p:cNvSpPr>
          <p:nvPr>
            <p:ph idx="1"/>
          </p:nvPr>
        </p:nvSpPr>
        <p:spPr>
          <a:xfrm>
            <a:off x="431165" y="1576388"/>
            <a:ext cx="10980420" cy="3572193"/>
          </a:xfrm>
        </p:spPr>
        <p:txBody>
          <a:bodyPr vert="horz" lIns="91440" tIns="45720" rIns="91440" bIns="45720" rtlCol="0" anchor="t">
            <a:normAutofit fontScale="85000" lnSpcReduction="20000"/>
          </a:bodyPr>
          <a:lstStyle/>
          <a:p>
            <a:pPr>
              <a:buFont typeface="Wingdings" panose="05000000000000000000" charset="0"/>
              <a:buChar char=""/>
            </a:pPr>
            <a:r>
              <a:rPr kumimoji="1" lang="zh-CN" altLang="en-US" sz="2000" b="1" dirty="0">
                <a:ea typeface="等线 Light"/>
                <a:cs typeface="+mj-cs"/>
              </a:rPr>
              <a:t> </a:t>
            </a:r>
            <a:r>
              <a:rPr kumimoji="1" lang="en-CA" altLang="zh-CN" sz="2000" b="1" dirty="0">
                <a:ea typeface="等线 Light"/>
                <a:cs typeface="+mj-cs"/>
              </a:rPr>
              <a:t>Objective: </a:t>
            </a:r>
            <a:r>
              <a:rPr kumimoji="1" lang="zh-CN" altLang="en-US" sz="2000" b="1" dirty="0">
                <a:ea typeface="等线 Light"/>
                <a:cs typeface="+mj-cs"/>
              </a:rPr>
              <a:t> </a:t>
            </a:r>
            <a:endParaRPr kumimoji="1" lang="en-US" altLang="zh-CN" sz="2000" b="1" dirty="0">
              <a:ea typeface="等线 Light"/>
              <a:cs typeface="+mj-cs"/>
            </a:endParaRPr>
          </a:p>
          <a:p>
            <a:pPr marL="0" indent="0">
              <a:buNone/>
            </a:pPr>
            <a:r>
              <a:rPr kumimoji="1" lang="zh-CN" altLang="en-US" sz="2000" dirty="0" smtClean="0">
                <a:ea typeface="等线 Light"/>
                <a:cs typeface="+mj-cs"/>
              </a:rPr>
              <a:t>     </a:t>
            </a:r>
            <a:r>
              <a:rPr kumimoji="1" lang="en-CA" altLang="zh-CN" sz="2000" dirty="0" smtClean="0">
                <a:ea typeface="等线 Light"/>
                <a:cs typeface="+mj-cs"/>
              </a:rPr>
              <a:t>Evaluate the relationship </a:t>
            </a:r>
            <a:r>
              <a:rPr lang="en-US" sz="2000" dirty="0" smtClean="0"/>
              <a:t>between malpractice premiums and other hospital costs</a:t>
            </a:r>
            <a:r>
              <a:rPr kumimoji="1" lang="en-CA" altLang="zh-CN" sz="2000" dirty="0" smtClean="0">
                <a:ea typeface="等线 Light"/>
                <a:cs typeface="+mj-cs"/>
              </a:rPr>
              <a:t>.</a:t>
            </a:r>
          </a:p>
          <a:p>
            <a:pPr>
              <a:buFont typeface="Wingdings" panose="05000000000000000000" charset="0"/>
              <a:buChar char=""/>
            </a:pPr>
            <a:r>
              <a:rPr kumimoji="1" lang="zh-CN" altLang="en-US" sz="2000" b="1" dirty="0" smtClean="0">
                <a:ea typeface="等线 Light"/>
                <a:cs typeface="+mj-cs"/>
              </a:rPr>
              <a:t> </a:t>
            </a:r>
            <a:r>
              <a:rPr kumimoji="1" lang="en-CA" altLang="zh-CN" sz="2000" b="1" dirty="0" smtClean="0">
                <a:ea typeface="等线 Light"/>
                <a:cs typeface="+mj-cs"/>
              </a:rPr>
              <a:t>Methods: </a:t>
            </a:r>
            <a:r>
              <a:rPr kumimoji="1" lang="zh-CN" altLang="en-US" sz="2000" b="1" dirty="0" smtClean="0">
                <a:ea typeface="等线 Light"/>
                <a:cs typeface="+mj-cs"/>
              </a:rPr>
              <a:t>  </a:t>
            </a:r>
            <a:endParaRPr kumimoji="1" lang="en-US" altLang="zh-CN" sz="2000" b="1" dirty="0" smtClean="0">
              <a:ea typeface="等线 Light"/>
              <a:cs typeface="+mj-cs"/>
            </a:endParaRPr>
          </a:p>
          <a:p>
            <a:pPr marL="0" indent="0">
              <a:buNone/>
            </a:pPr>
            <a:r>
              <a:rPr kumimoji="1" lang="zh-CN" altLang="en-US" sz="2000" dirty="0" smtClean="0">
                <a:ea typeface="等线 Light"/>
                <a:cs typeface="+mj-cs"/>
              </a:rPr>
              <a:t>     </a:t>
            </a:r>
            <a:r>
              <a:rPr kumimoji="1" lang="en-CA" altLang="zh-CN" sz="2000" dirty="0">
                <a:ea typeface="等线 Light"/>
                <a:cs typeface="+mj-cs"/>
              </a:rPr>
              <a:t>Focus on </a:t>
            </a:r>
            <a:r>
              <a:rPr kumimoji="1" lang="en-CA" altLang="zh-CN" sz="2000" dirty="0" smtClean="0">
                <a:ea typeface="等线 Light"/>
                <a:cs typeface="+mj-cs"/>
              </a:rPr>
              <a:t>EDA, then machine learning such as Decision </a:t>
            </a:r>
            <a:r>
              <a:rPr kumimoji="1" lang="en-CA" altLang="zh-CN" sz="2000" dirty="0">
                <a:ea typeface="等线 Light"/>
                <a:cs typeface="+mj-cs"/>
              </a:rPr>
              <a:t>Trees, and Random Forests, while also considering </a:t>
            </a:r>
            <a:r>
              <a:rPr kumimoji="1" lang="en-CA" altLang="zh-CN" sz="2000" dirty="0" smtClean="0">
                <a:ea typeface="等线 Light"/>
                <a:cs typeface="+mj-cs"/>
              </a:rPr>
              <a:t>Neural Network.</a:t>
            </a:r>
            <a:endParaRPr kumimoji="1" lang="en-CA" altLang="zh-CN" sz="2000" dirty="0">
              <a:ea typeface="等线 Light"/>
              <a:cs typeface="+mj-cs"/>
            </a:endParaRPr>
          </a:p>
          <a:p>
            <a:pPr>
              <a:buFont typeface="Wingdings" panose="05000000000000000000" charset="0"/>
              <a:buChar char=""/>
            </a:pPr>
            <a:r>
              <a:rPr kumimoji="1" lang="zh-CN" altLang="en-US" sz="2000" b="1" dirty="0">
                <a:ea typeface="等线 Light"/>
                <a:cs typeface="+mj-cs"/>
              </a:rPr>
              <a:t> </a:t>
            </a:r>
            <a:r>
              <a:rPr kumimoji="1" lang="en-CA" altLang="zh-CN" sz="2000" b="1" dirty="0">
                <a:ea typeface="等线 Light"/>
                <a:cs typeface="+mj-cs"/>
              </a:rPr>
              <a:t>Dataset: </a:t>
            </a:r>
          </a:p>
          <a:p>
            <a:pPr marL="0" indent="0">
              <a:buNone/>
            </a:pPr>
            <a:r>
              <a:rPr kumimoji="1" lang="zh-CN" altLang="en-US" sz="2000" dirty="0">
                <a:ea typeface="等线 Light"/>
                <a:cs typeface="+mj-cs"/>
              </a:rPr>
              <a:t>     </a:t>
            </a:r>
            <a:r>
              <a:rPr kumimoji="1" lang="en-CA" altLang="zh-CN" sz="2000" dirty="0">
                <a:ea typeface="等线 Light"/>
                <a:cs typeface="+mj-cs"/>
              </a:rPr>
              <a:t>Analysis of </a:t>
            </a:r>
            <a:r>
              <a:rPr kumimoji="1" lang="en-CA" altLang="zh-CN" sz="2000" dirty="0" smtClean="0">
                <a:ea typeface="等线 Light"/>
                <a:cs typeface="+mj-cs"/>
              </a:rPr>
              <a:t>2616 </a:t>
            </a:r>
            <a:r>
              <a:rPr kumimoji="1" lang="en-CA" altLang="zh-CN" sz="2000" dirty="0">
                <a:ea typeface="等线 Light"/>
                <a:cs typeface="+mj-cs"/>
              </a:rPr>
              <a:t>observations from </a:t>
            </a:r>
            <a:r>
              <a:rPr kumimoji="1" lang="en-CA" altLang="zh-CN" sz="2000" dirty="0" smtClean="0">
                <a:ea typeface="等线 Light"/>
                <a:cs typeface="+mj-cs"/>
              </a:rPr>
              <a:t>USA Hospital Data collected in 2021.</a:t>
            </a:r>
            <a:endParaRPr kumimoji="1" lang="en-CA" altLang="zh-CN" sz="2000" dirty="0">
              <a:ea typeface="等线 Light"/>
              <a:cs typeface="+mj-cs"/>
            </a:endParaRPr>
          </a:p>
          <a:p>
            <a:pPr>
              <a:buFont typeface="Wingdings" panose="05000000000000000000" charset="0"/>
              <a:buChar char=""/>
            </a:pPr>
            <a:r>
              <a:rPr kumimoji="1" lang="zh-CN" altLang="en-US" sz="2000" b="1" dirty="0">
                <a:ea typeface="等线 Light"/>
                <a:cs typeface="+mj-cs"/>
              </a:rPr>
              <a:t> </a:t>
            </a:r>
            <a:r>
              <a:rPr kumimoji="1" lang="en-CA" altLang="zh-CN" sz="2000" b="1" dirty="0">
                <a:ea typeface="等线 Light"/>
                <a:cs typeface="+mj-cs"/>
              </a:rPr>
              <a:t>Variables: </a:t>
            </a:r>
            <a:r>
              <a:rPr kumimoji="1" lang="zh-CN" altLang="en-US" sz="2000" b="1" dirty="0">
                <a:ea typeface="等线 Light"/>
                <a:cs typeface="+mj-cs"/>
              </a:rPr>
              <a:t> </a:t>
            </a:r>
            <a:endParaRPr kumimoji="1" lang="en-US" altLang="zh-CN" sz="2000" b="1" dirty="0">
              <a:ea typeface="等线 Light"/>
              <a:cs typeface="+mj-cs"/>
            </a:endParaRPr>
          </a:p>
          <a:p>
            <a:pPr marL="0" indent="0">
              <a:buNone/>
            </a:pPr>
            <a:r>
              <a:rPr kumimoji="1" lang="zh-CN" altLang="en-US" sz="2000" dirty="0" smtClean="0">
                <a:ea typeface="等线 Light"/>
                <a:cs typeface="+mj-cs"/>
              </a:rPr>
              <a:t>     </a:t>
            </a:r>
            <a:r>
              <a:rPr kumimoji="1" lang="en-US" altLang="zh-CN" sz="1800" dirty="0" smtClean="0">
                <a:ea typeface="等线 Light"/>
                <a:cs typeface="+mj-cs"/>
              </a:rPr>
              <a:t>D</a:t>
            </a:r>
            <a:r>
              <a:rPr lang="en-US" sz="1800" dirty="0" smtClean="0"/>
              <a:t>ataset contains 74 variables, including a range of hospital and healthcare metrics, as well as socio-economic and patient data for each observation</a:t>
            </a:r>
            <a:endParaRPr kumimoji="1" lang="en-CA" altLang="zh-CN" sz="2000" dirty="0" smtClean="0">
              <a:ea typeface="等线 Light"/>
              <a:cs typeface="+mj-cs"/>
            </a:endParaRPr>
          </a:p>
          <a:p>
            <a:pPr>
              <a:buFont typeface="Wingdings" panose="05000000000000000000" charset="0"/>
              <a:buChar char=""/>
            </a:pPr>
            <a:r>
              <a:rPr kumimoji="1" lang="zh-CN" altLang="en-US" sz="2000" b="1" dirty="0" smtClean="0">
                <a:ea typeface="等线 Light"/>
                <a:cs typeface="+mj-cs"/>
              </a:rPr>
              <a:t> </a:t>
            </a:r>
            <a:r>
              <a:rPr kumimoji="1" lang="en-CA" altLang="zh-CN" sz="2000" b="1" dirty="0" smtClean="0">
                <a:ea typeface="等线 Light"/>
                <a:cs typeface="+mj-cs"/>
              </a:rPr>
              <a:t>Goal: </a:t>
            </a:r>
            <a:endParaRPr kumimoji="1" lang="en-US" altLang="zh-CN" sz="2000" b="1" dirty="0" smtClean="0">
              <a:ea typeface="等线 Light"/>
              <a:cs typeface="+mj-cs"/>
            </a:endParaRPr>
          </a:p>
          <a:p>
            <a:pPr marL="0" indent="0">
              <a:buNone/>
            </a:pPr>
            <a:r>
              <a:rPr kumimoji="1" lang="zh-CN" altLang="en-US" sz="2000" dirty="0" smtClean="0">
                <a:ea typeface="等线 Light"/>
                <a:cs typeface="+mj-cs"/>
              </a:rPr>
              <a:t>    </a:t>
            </a:r>
            <a:r>
              <a:rPr kumimoji="1" lang="en-CA" altLang="zh-CN" sz="2000" dirty="0">
                <a:ea typeface="等线 Light"/>
                <a:cs typeface="+mj-cs"/>
              </a:rPr>
              <a:t>Identify key factors influencing </a:t>
            </a:r>
            <a:r>
              <a:rPr kumimoji="1" lang="en-CA" altLang="zh-CN" sz="2000" dirty="0" smtClean="0">
                <a:ea typeface="等线 Light"/>
                <a:cs typeface="+mj-cs"/>
              </a:rPr>
              <a:t>malpractice premiums </a:t>
            </a:r>
            <a:r>
              <a:rPr kumimoji="1" lang="en-CA" altLang="zh-CN" sz="2000" dirty="0">
                <a:ea typeface="等线 Light"/>
                <a:cs typeface="+mj-cs"/>
              </a:rPr>
              <a:t>and how these properties contribute to overall assessment.</a:t>
            </a:r>
          </a:p>
        </p:txBody>
      </p:sp>
      <p:sp>
        <p:nvSpPr>
          <p:cNvPr id="6" name="Footer Placeholder 4">
            <a:extLst>
              <a:ext uri="{FF2B5EF4-FFF2-40B4-BE49-F238E27FC236}">
                <a16:creationId xmlns:a16="http://schemas.microsoft.com/office/drawing/2014/main" xmlns="" id="{34826C99-6488-A165-E7DF-7112EF9A71DE}"/>
              </a:ext>
            </a:extLst>
          </p:cNvPr>
          <p:cNvSpPr>
            <a:spLocks noGrp="1"/>
          </p:cNvSpPr>
          <p:nvPr>
            <p:ph type="ftr" sz="quarter" idx="11"/>
          </p:nvPr>
        </p:nvSpPr>
        <p:spPr>
          <a:xfrm>
            <a:off x="4130040" y="6269169"/>
            <a:ext cx="4114800" cy="365125"/>
          </a:xfrm>
        </p:spPr>
        <p:txBody>
          <a:bodyPr/>
          <a:lstStyle/>
          <a:p>
            <a:r>
              <a:rPr lang="en-US" dirty="0" err="1"/>
              <a:t>Ismat</a:t>
            </a:r>
            <a:r>
              <a:rPr lang="en-US" dirty="0"/>
              <a:t> </a:t>
            </a:r>
            <a:r>
              <a:rPr lang="en-US" dirty="0" err="1"/>
              <a:t>Ara</a:t>
            </a:r>
            <a:r>
              <a:rPr lang="en-US" dirty="0"/>
              <a:t> </a:t>
            </a:r>
            <a:r>
              <a:rPr lang="en-US" dirty="0" smtClean="0"/>
              <a:t>Khan</a:t>
            </a:r>
            <a:endParaRPr lang="en-US" dirty="0"/>
          </a:p>
        </p:txBody>
      </p:sp>
      <p:sp>
        <p:nvSpPr>
          <p:cNvPr id="7" name="Slide Number Placeholder 9">
            <a:extLst>
              <a:ext uri="{FF2B5EF4-FFF2-40B4-BE49-F238E27FC236}">
                <a16:creationId xmlns:a16="http://schemas.microsoft.com/office/drawing/2014/main" xmlns="" id="{2F150DBA-B9F6-15BE-45ED-C9421293F628}"/>
              </a:ext>
            </a:extLst>
          </p:cNvPr>
          <p:cNvSpPr>
            <a:spLocks noGrp="1"/>
          </p:cNvSpPr>
          <p:nvPr>
            <p:ph type="sldNum" sz="quarter" idx="12"/>
          </p:nvPr>
        </p:nvSpPr>
        <p:spPr>
          <a:xfrm>
            <a:off x="197485" y="6269170"/>
            <a:ext cx="2743200" cy="365125"/>
          </a:xfrm>
        </p:spPr>
        <p:txBody>
          <a:bodyPr/>
          <a:lstStyle/>
          <a:p>
            <a:fld id="{2E2D9E3B-F119-4BFC-912D-41539CCB6379}" type="slidenum">
              <a:rPr lang="en-CA" sz="1800" smtClean="0"/>
              <a:pPr/>
              <a:t>3</a:t>
            </a:fld>
            <a:r>
              <a:rPr lang="en-CA" sz="1800" dirty="0"/>
              <a:t>/30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000"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2000" fill="hold">
                                          <p:stCondLst>
                                            <p:cond delay="0"/>
                                          </p:stCondLst>
                                        </p:cTn>
                                        <p:tgtEl>
                                          <p:spTgt spid="3">
                                            <p:txEl>
                                              <p:pRg st="0" end="0"/>
                                            </p:txEl>
                                          </p:spTgt>
                                        </p:tgtEl>
                                        <p:attrNameLst>
                                          <p:attrName>style.visibility</p:attrName>
                                        </p:attrNameLst>
                                      </p:cBhvr>
                                      <p:to>
                                        <p:strVal val="visible"/>
                                      </p:to>
                                    </p:set>
                                    <p:animEffect transition="in" filter="fade">
                                      <p:cBhvr>
                                        <p:cTn id="12" dur="2000"/>
                                        <p:tgtEl>
                                          <p:spTgt spid="3">
                                            <p:txEl>
                                              <p:pRg st="0" end="0"/>
                                            </p:txEl>
                                          </p:spTgt>
                                        </p:tgtEl>
                                      </p:cBhvr>
                                    </p:animEffect>
                                  </p:childTnLst>
                                </p:cTn>
                              </p:par>
                              <p:par>
                                <p:cTn id="13" presetID="10" presetClass="entr" presetSubtype="0" fill="hold" nodeType="withEffect">
                                  <p:stCondLst>
                                    <p:cond delay="0"/>
                                  </p:stCondLst>
                                  <p:childTnLst>
                                    <p:set>
                                      <p:cBhvr>
                                        <p:cTn id="14" dur="2000" fill="hold">
                                          <p:stCondLst>
                                            <p:cond delay="0"/>
                                          </p:stCondLst>
                                        </p:cTn>
                                        <p:tgtEl>
                                          <p:spTgt spid="3">
                                            <p:txEl>
                                              <p:pRg st="1" end="1"/>
                                            </p:txEl>
                                          </p:spTgt>
                                        </p:tgtEl>
                                        <p:attrNameLst>
                                          <p:attrName>style.visibility</p:attrName>
                                        </p:attrNameLst>
                                      </p:cBhvr>
                                      <p:to>
                                        <p:strVal val="visible"/>
                                      </p:to>
                                    </p:set>
                                    <p:animEffect transition="in" filter="fade">
                                      <p:cBhvr>
                                        <p:cTn id="15" dur="2000"/>
                                        <p:tgtEl>
                                          <p:spTgt spid="3">
                                            <p:txEl>
                                              <p:pRg st="1" end="1"/>
                                            </p:txEl>
                                          </p:spTgt>
                                        </p:tgtEl>
                                      </p:cBhvr>
                                    </p:animEffect>
                                  </p:childTnLst>
                                </p:cTn>
                              </p:par>
                              <p:par>
                                <p:cTn id="16" presetID="10" presetClass="entr" presetSubtype="0" fill="hold" nodeType="withEffect">
                                  <p:stCondLst>
                                    <p:cond delay="0"/>
                                  </p:stCondLst>
                                  <p:childTnLst>
                                    <p:set>
                                      <p:cBhvr>
                                        <p:cTn id="17" dur="2000" fill="hold">
                                          <p:stCondLst>
                                            <p:cond delay="0"/>
                                          </p:stCondLst>
                                        </p:cTn>
                                        <p:tgtEl>
                                          <p:spTgt spid="3">
                                            <p:txEl>
                                              <p:pRg st="2" end="2"/>
                                            </p:txEl>
                                          </p:spTgt>
                                        </p:tgtEl>
                                        <p:attrNameLst>
                                          <p:attrName>style.visibility</p:attrName>
                                        </p:attrNameLst>
                                      </p:cBhvr>
                                      <p:to>
                                        <p:strVal val="visible"/>
                                      </p:to>
                                    </p:set>
                                    <p:animEffect transition="in" filter="fade">
                                      <p:cBhvr>
                                        <p:cTn id="18" dur="2000"/>
                                        <p:tgtEl>
                                          <p:spTgt spid="3">
                                            <p:txEl>
                                              <p:pRg st="2" end="2"/>
                                            </p:txEl>
                                          </p:spTgt>
                                        </p:tgtEl>
                                      </p:cBhvr>
                                    </p:animEffect>
                                  </p:childTnLst>
                                </p:cTn>
                              </p:par>
                              <p:par>
                                <p:cTn id="19" presetID="10" presetClass="entr" presetSubtype="0" fill="hold" nodeType="withEffect">
                                  <p:stCondLst>
                                    <p:cond delay="0"/>
                                  </p:stCondLst>
                                  <p:childTnLst>
                                    <p:set>
                                      <p:cBhvr>
                                        <p:cTn id="20" dur="2000" fill="hold">
                                          <p:stCondLst>
                                            <p:cond delay="0"/>
                                          </p:stCondLst>
                                        </p:cTn>
                                        <p:tgtEl>
                                          <p:spTgt spid="3">
                                            <p:txEl>
                                              <p:pRg st="3" end="3"/>
                                            </p:txEl>
                                          </p:spTgt>
                                        </p:tgtEl>
                                        <p:attrNameLst>
                                          <p:attrName>style.visibility</p:attrName>
                                        </p:attrNameLst>
                                      </p:cBhvr>
                                      <p:to>
                                        <p:strVal val="visible"/>
                                      </p:to>
                                    </p:set>
                                    <p:animEffect transition="in" filter="fade">
                                      <p:cBhvr>
                                        <p:cTn id="21" dur="2000"/>
                                        <p:tgtEl>
                                          <p:spTgt spid="3">
                                            <p:txEl>
                                              <p:pRg st="3" end="3"/>
                                            </p:txEl>
                                          </p:spTgt>
                                        </p:tgtEl>
                                      </p:cBhvr>
                                    </p:animEffect>
                                  </p:childTnLst>
                                </p:cTn>
                              </p:par>
                              <p:par>
                                <p:cTn id="22" presetID="10" presetClass="entr" presetSubtype="0" fill="hold" nodeType="withEffect">
                                  <p:stCondLst>
                                    <p:cond delay="0"/>
                                  </p:stCondLst>
                                  <p:childTnLst>
                                    <p:set>
                                      <p:cBhvr>
                                        <p:cTn id="23" dur="2000" fill="hold">
                                          <p:stCondLst>
                                            <p:cond delay="0"/>
                                          </p:stCondLst>
                                        </p:cTn>
                                        <p:tgtEl>
                                          <p:spTgt spid="3">
                                            <p:txEl>
                                              <p:pRg st="4" end="4"/>
                                            </p:txEl>
                                          </p:spTgt>
                                        </p:tgtEl>
                                        <p:attrNameLst>
                                          <p:attrName>style.visibility</p:attrName>
                                        </p:attrNameLst>
                                      </p:cBhvr>
                                      <p:to>
                                        <p:strVal val="visible"/>
                                      </p:to>
                                    </p:set>
                                    <p:animEffect transition="in" filter="fade">
                                      <p:cBhvr>
                                        <p:cTn id="24" dur="2000"/>
                                        <p:tgtEl>
                                          <p:spTgt spid="3">
                                            <p:txEl>
                                              <p:pRg st="4" end="4"/>
                                            </p:txEl>
                                          </p:spTgt>
                                        </p:tgtEl>
                                      </p:cBhvr>
                                    </p:animEffect>
                                  </p:childTnLst>
                                </p:cTn>
                              </p:par>
                              <p:par>
                                <p:cTn id="25" presetID="10" presetClass="entr" presetSubtype="0" fill="hold" nodeType="withEffect">
                                  <p:stCondLst>
                                    <p:cond delay="0"/>
                                  </p:stCondLst>
                                  <p:childTnLst>
                                    <p:set>
                                      <p:cBhvr>
                                        <p:cTn id="26" dur="2000" fill="hold">
                                          <p:stCondLst>
                                            <p:cond delay="0"/>
                                          </p:stCondLst>
                                        </p:cTn>
                                        <p:tgtEl>
                                          <p:spTgt spid="3">
                                            <p:txEl>
                                              <p:pRg st="5" end="5"/>
                                            </p:txEl>
                                          </p:spTgt>
                                        </p:tgtEl>
                                        <p:attrNameLst>
                                          <p:attrName>style.visibility</p:attrName>
                                        </p:attrNameLst>
                                      </p:cBhvr>
                                      <p:to>
                                        <p:strVal val="visible"/>
                                      </p:to>
                                    </p:set>
                                    <p:animEffect transition="in" filter="fade">
                                      <p:cBhvr>
                                        <p:cTn id="27" dur="2000"/>
                                        <p:tgtEl>
                                          <p:spTgt spid="3">
                                            <p:txEl>
                                              <p:pRg st="5" end="5"/>
                                            </p:txEl>
                                          </p:spTgt>
                                        </p:tgtEl>
                                      </p:cBhvr>
                                    </p:animEffect>
                                  </p:childTnLst>
                                </p:cTn>
                              </p:par>
                              <p:par>
                                <p:cTn id="28" presetID="10" presetClass="entr" presetSubtype="0" fill="hold" nodeType="withEffect">
                                  <p:stCondLst>
                                    <p:cond delay="0"/>
                                  </p:stCondLst>
                                  <p:childTnLst>
                                    <p:set>
                                      <p:cBhvr>
                                        <p:cTn id="29" dur="2000" fill="hold">
                                          <p:stCondLst>
                                            <p:cond delay="0"/>
                                          </p:stCondLst>
                                        </p:cTn>
                                        <p:tgtEl>
                                          <p:spTgt spid="3">
                                            <p:txEl>
                                              <p:pRg st="6" end="6"/>
                                            </p:txEl>
                                          </p:spTgt>
                                        </p:tgtEl>
                                        <p:attrNameLst>
                                          <p:attrName>style.visibility</p:attrName>
                                        </p:attrNameLst>
                                      </p:cBhvr>
                                      <p:to>
                                        <p:strVal val="visible"/>
                                      </p:to>
                                    </p:set>
                                    <p:animEffect transition="in" filter="fade">
                                      <p:cBhvr>
                                        <p:cTn id="30" dur="2000"/>
                                        <p:tgtEl>
                                          <p:spTgt spid="3">
                                            <p:txEl>
                                              <p:pRg st="6" end="6"/>
                                            </p:txEl>
                                          </p:spTgt>
                                        </p:tgtEl>
                                      </p:cBhvr>
                                    </p:animEffect>
                                  </p:childTnLst>
                                </p:cTn>
                              </p:par>
                              <p:par>
                                <p:cTn id="31" presetID="10" presetClass="entr" presetSubtype="0" fill="hold" nodeType="withEffect">
                                  <p:stCondLst>
                                    <p:cond delay="0"/>
                                  </p:stCondLst>
                                  <p:childTnLst>
                                    <p:set>
                                      <p:cBhvr>
                                        <p:cTn id="32" dur="2000" fill="hold">
                                          <p:stCondLst>
                                            <p:cond delay="0"/>
                                          </p:stCondLst>
                                        </p:cTn>
                                        <p:tgtEl>
                                          <p:spTgt spid="3">
                                            <p:txEl>
                                              <p:pRg st="7" end="7"/>
                                            </p:txEl>
                                          </p:spTgt>
                                        </p:tgtEl>
                                        <p:attrNameLst>
                                          <p:attrName>style.visibility</p:attrName>
                                        </p:attrNameLst>
                                      </p:cBhvr>
                                      <p:to>
                                        <p:strVal val="visible"/>
                                      </p:to>
                                    </p:set>
                                    <p:animEffect transition="in" filter="fade">
                                      <p:cBhvr>
                                        <p:cTn id="33" dur="2000"/>
                                        <p:tgtEl>
                                          <p:spTgt spid="3">
                                            <p:txEl>
                                              <p:pRg st="7" end="7"/>
                                            </p:txEl>
                                          </p:spTgt>
                                        </p:tgtEl>
                                      </p:cBhvr>
                                    </p:animEffect>
                                  </p:childTnLst>
                                </p:cTn>
                              </p:par>
                              <p:par>
                                <p:cTn id="34" presetID="10" presetClass="entr" presetSubtype="0" fill="hold" nodeType="withEffect">
                                  <p:stCondLst>
                                    <p:cond delay="0"/>
                                  </p:stCondLst>
                                  <p:childTnLst>
                                    <p:set>
                                      <p:cBhvr>
                                        <p:cTn id="35" dur="2000" fill="hold">
                                          <p:stCondLst>
                                            <p:cond delay="0"/>
                                          </p:stCondLst>
                                        </p:cTn>
                                        <p:tgtEl>
                                          <p:spTgt spid="3">
                                            <p:txEl>
                                              <p:pRg st="8" end="8"/>
                                            </p:txEl>
                                          </p:spTgt>
                                        </p:tgtEl>
                                        <p:attrNameLst>
                                          <p:attrName>style.visibility</p:attrName>
                                        </p:attrNameLst>
                                      </p:cBhvr>
                                      <p:to>
                                        <p:strVal val="visible"/>
                                      </p:to>
                                    </p:set>
                                    <p:animEffect transition="in" filter="fade">
                                      <p:cBhvr>
                                        <p:cTn id="36" dur="2000"/>
                                        <p:tgtEl>
                                          <p:spTgt spid="3">
                                            <p:txEl>
                                              <p:pRg st="8" end="8"/>
                                            </p:txEl>
                                          </p:spTgt>
                                        </p:tgtEl>
                                      </p:cBhvr>
                                    </p:animEffect>
                                  </p:childTnLst>
                                </p:cTn>
                              </p:par>
                              <p:par>
                                <p:cTn id="37" presetID="10" presetClass="entr" presetSubtype="0" fill="hold" nodeType="withEffect">
                                  <p:stCondLst>
                                    <p:cond delay="0"/>
                                  </p:stCondLst>
                                  <p:childTnLst>
                                    <p:set>
                                      <p:cBhvr>
                                        <p:cTn id="38" dur="2000" fill="hold">
                                          <p:stCondLst>
                                            <p:cond delay="0"/>
                                          </p:stCondLst>
                                        </p:cTn>
                                        <p:tgtEl>
                                          <p:spTgt spid="3">
                                            <p:txEl>
                                              <p:pRg st="9" end="9"/>
                                            </p:txEl>
                                          </p:spTgt>
                                        </p:tgtEl>
                                        <p:attrNameLst>
                                          <p:attrName>style.visibility</p:attrName>
                                        </p:attrNameLst>
                                      </p:cBhvr>
                                      <p:to>
                                        <p:strVal val="visible"/>
                                      </p:to>
                                    </p:set>
                                    <p:animEffect transition="in" filter="fade">
                                      <p:cBhvr>
                                        <p:cTn id="39" dur="20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681083" y="99853"/>
            <a:ext cx="10515600" cy="1325563"/>
          </a:xfrm>
        </p:spPr>
        <p:txBody>
          <a:bodyPr/>
          <a:lstStyle/>
          <a:p>
            <a:r>
              <a:rPr kumimoji="1" lang="en-US" altLang="zh-CN" dirty="0">
                <a:ea typeface="等线"/>
                <a:cs typeface="+mn-lt"/>
                <a:sym typeface="+mn-ea"/>
              </a:rPr>
              <a:t>Exploratory Data Analysis</a:t>
            </a:r>
            <a:r>
              <a:rPr kumimoji="1" lang="en-US" altLang="zh-CN" dirty="0"/>
              <a:t> – Data Visualization</a:t>
            </a:r>
            <a:endParaRPr kumimoji="1" lang="en-US" altLang="zh-CN" b="1" dirty="0"/>
          </a:p>
        </p:txBody>
      </p:sp>
      <p:sp>
        <p:nvSpPr>
          <p:cNvPr id="3" name="文本框 2"/>
          <p:cNvSpPr txBox="1"/>
          <p:nvPr/>
        </p:nvSpPr>
        <p:spPr>
          <a:xfrm>
            <a:off x="6664634" y="1425417"/>
            <a:ext cx="4553585" cy="3127534"/>
          </a:xfrm>
          <a:prstGeom prst="rect">
            <a:avLst/>
          </a:prstGeom>
          <a:noFill/>
          <a:ln w="9525">
            <a:noFill/>
          </a:ln>
        </p:spPr>
        <p:txBody>
          <a:bodyPr wrap="square">
            <a:noAutofit/>
          </a:bodyPr>
          <a:lstStyle/>
          <a:p>
            <a:pPr marL="285750" indent="-285750">
              <a:buFont typeface="Wingdings" panose="05000000000000000000" charset="0"/>
              <a:buChar char=""/>
            </a:pPr>
            <a:r>
              <a:rPr lang="en-CA" altLang="en-US" sz="2000" dirty="0" smtClean="0">
                <a:cs typeface="+mn-lt"/>
              </a:rPr>
              <a:t>From this </a:t>
            </a:r>
            <a:r>
              <a:rPr lang="en-CA" altLang="en-US" sz="2000" b="1" dirty="0" smtClean="0">
                <a:cs typeface="+mn-lt"/>
              </a:rPr>
              <a:t>Correlation</a:t>
            </a:r>
            <a:r>
              <a:rPr lang="en-CA" altLang="en-US" sz="2000" dirty="0" smtClean="0">
                <a:cs typeface="+mn-lt"/>
              </a:rPr>
              <a:t> </a:t>
            </a:r>
            <a:r>
              <a:rPr lang="en-CA" altLang="en-US" sz="2000" b="1" dirty="0" err="1" smtClean="0">
                <a:cs typeface="+mn-lt"/>
              </a:rPr>
              <a:t>Heatmap</a:t>
            </a:r>
            <a:r>
              <a:rPr lang="en-CA" altLang="en-US" sz="2000" b="1" dirty="0" smtClean="0">
                <a:cs typeface="+mn-lt"/>
              </a:rPr>
              <a:t> , </a:t>
            </a:r>
            <a:r>
              <a:rPr lang="en-CA" altLang="en-US" sz="2000" dirty="0" smtClean="0">
                <a:cs typeface="+mn-lt"/>
              </a:rPr>
              <a:t>we can conclude that, </a:t>
            </a:r>
            <a:r>
              <a:rPr lang="en-US" altLang="en-US" sz="2000" dirty="0" smtClean="0">
                <a:cs typeface="+mn-lt"/>
              </a:rPr>
              <a:t>v</a:t>
            </a:r>
            <a:r>
              <a:rPr lang="en-US" sz="2000" dirty="0" smtClean="0"/>
              <a:t>ariables like (</a:t>
            </a:r>
            <a:r>
              <a:rPr lang="en-US" sz="2000" dirty="0" err="1" smtClean="0"/>
              <a:t>salary_cost_per_inpatient_day</a:t>
            </a:r>
            <a:r>
              <a:rPr lang="en-US" sz="2000" dirty="0" smtClean="0"/>
              <a:t>)  and (</a:t>
            </a:r>
            <a:r>
              <a:rPr lang="en-US" sz="2000" dirty="0" err="1" smtClean="0"/>
              <a:t>nursing_hours_per_inpatient_day</a:t>
            </a:r>
            <a:r>
              <a:rPr lang="en-US" sz="2000" dirty="0" smtClean="0"/>
              <a:t> ) are positively correlated with higher malpractice premiums, while public service coverage (</a:t>
            </a:r>
            <a:r>
              <a:rPr lang="en-US" sz="2000" dirty="0" err="1" smtClean="0"/>
              <a:t>percent_of_service_area_under_public</a:t>
            </a:r>
            <a:r>
              <a:rPr lang="en-US" sz="2000" dirty="0" smtClean="0"/>
              <a:t>) shows a negative correlation.</a:t>
            </a:r>
          </a:p>
          <a:p>
            <a:pPr marL="285750" indent="-285750">
              <a:buFont typeface="Wingdings" panose="05000000000000000000" charset="0"/>
              <a:buChar char=""/>
            </a:pPr>
            <a:r>
              <a:rPr lang="en-US" sz="2000" dirty="0" smtClean="0"/>
              <a:t> Cost-related and operational scale variables are the strongest predictors of malpractice premiums.</a:t>
            </a:r>
            <a:endParaRPr lang="en-US" altLang="en-US" sz="2000" b="1" dirty="0">
              <a:cs typeface="+mn-lt"/>
            </a:endParaRPr>
          </a:p>
        </p:txBody>
      </p:sp>
      <p:sp>
        <p:nvSpPr>
          <p:cNvPr id="6" name="文本框 5"/>
          <p:cNvSpPr txBox="1"/>
          <p:nvPr/>
        </p:nvSpPr>
        <p:spPr>
          <a:xfrm>
            <a:off x="1471295" y="5760720"/>
            <a:ext cx="4344035" cy="275590"/>
          </a:xfrm>
          <a:prstGeom prst="rect">
            <a:avLst/>
          </a:prstGeom>
          <a:noFill/>
          <a:ln w="9525">
            <a:noFill/>
          </a:ln>
        </p:spPr>
        <p:txBody>
          <a:bodyPr wrap="square">
            <a:spAutoFit/>
          </a:bodyPr>
          <a:lstStyle/>
          <a:p>
            <a:pPr marL="0" indent="0" algn="l"/>
            <a:r>
              <a:rPr lang="zh-CN" altLang="en-US" sz="1200" b="0">
                <a:solidFill>
                  <a:schemeClr val="tx1">
                    <a:lumMod val="65000"/>
                    <a:lumOff val="35000"/>
                  </a:schemeClr>
                </a:solidFill>
                <a:cs typeface="+mn-lt"/>
              </a:rPr>
              <a:t>Figure 3.1 Distribution of Physiochemical Properties</a:t>
            </a:r>
          </a:p>
        </p:txBody>
      </p:sp>
      <p:sp>
        <p:nvSpPr>
          <p:cNvPr id="2" name="Footer Placeholder 4">
            <a:extLst>
              <a:ext uri="{FF2B5EF4-FFF2-40B4-BE49-F238E27FC236}">
                <a16:creationId xmlns:a16="http://schemas.microsoft.com/office/drawing/2014/main" xmlns="" id="{F76EC6B8-8D6C-B50E-72FA-1FE59B856F37}"/>
              </a:ext>
            </a:extLst>
          </p:cNvPr>
          <p:cNvSpPr>
            <a:spLocks noGrp="1"/>
          </p:cNvSpPr>
          <p:nvPr>
            <p:ph type="ftr" sz="quarter" idx="11"/>
          </p:nvPr>
        </p:nvSpPr>
        <p:spPr>
          <a:xfrm>
            <a:off x="4130040" y="6269169"/>
            <a:ext cx="4114800" cy="365125"/>
          </a:xfrm>
        </p:spPr>
        <p:txBody>
          <a:bodyPr/>
          <a:lstStyle/>
          <a:p>
            <a:r>
              <a:rPr lang="en-US" dirty="0" err="1"/>
              <a:t>Ismat</a:t>
            </a:r>
            <a:r>
              <a:rPr lang="en-US" dirty="0"/>
              <a:t> </a:t>
            </a:r>
            <a:r>
              <a:rPr lang="en-US" dirty="0" err="1"/>
              <a:t>Ara</a:t>
            </a:r>
            <a:r>
              <a:rPr lang="en-US" dirty="0"/>
              <a:t> </a:t>
            </a:r>
            <a:r>
              <a:rPr lang="en-US" dirty="0" smtClean="0"/>
              <a:t>Khan</a:t>
            </a:r>
            <a:endParaRPr lang="en-US" dirty="0"/>
          </a:p>
        </p:txBody>
      </p:sp>
      <p:sp>
        <p:nvSpPr>
          <p:cNvPr id="4" name="Slide Number Placeholder 9">
            <a:extLst>
              <a:ext uri="{FF2B5EF4-FFF2-40B4-BE49-F238E27FC236}">
                <a16:creationId xmlns:a16="http://schemas.microsoft.com/office/drawing/2014/main" xmlns="" id="{3B17296B-7EE5-2B84-6216-F64C22A5F9B7}"/>
              </a:ext>
            </a:extLst>
          </p:cNvPr>
          <p:cNvSpPr>
            <a:spLocks noGrp="1"/>
          </p:cNvSpPr>
          <p:nvPr>
            <p:ph type="sldNum" sz="quarter" idx="12"/>
          </p:nvPr>
        </p:nvSpPr>
        <p:spPr>
          <a:xfrm>
            <a:off x="197485" y="6269170"/>
            <a:ext cx="2743200" cy="365125"/>
          </a:xfrm>
        </p:spPr>
        <p:txBody>
          <a:bodyPr/>
          <a:lstStyle/>
          <a:p>
            <a:fld id="{2E2D9E3B-F119-4BFC-912D-41539CCB6379}" type="slidenum">
              <a:rPr lang="en-CA" sz="1800" smtClean="0"/>
              <a:pPr/>
              <a:t>4</a:t>
            </a:fld>
            <a:r>
              <a:rPr lang="en-CA" sz="1800" dirty="0"/>
              <a:t>/30</a:t>
            </a:r>
          </a:p>
        </p:txBody>
      </p:sp>
      <p:sp>
        <p:nvSpPr>
          <p:cNvPr id="35842" name="AutoShape 2" descr="http://127.0.0.1:33157/chunk_output/s/18CB3B4D/c3xo95s2o2e7p/000010.png?resize=86"/>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5844" name="AutoShape 4" descr="http://127.0.0.1:33157/chunk_output/s/18CB3B4D/c3xo95s2o2e7p/000010.png?resize=86"/>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9457" name="Picture 1" descr="C:\Users\Ismat\OneDrive\Desktop\00001e.png"/>
          <p:cNvPicPr>
            <a:picLocks noChangeAspect="1" noChangeArrowheads="1"/>
          </p:cNvPicPr>
          <p:nvPr/>
        </p:nvPicPr>
        <p:blipFill>
          <a:blip r:embed="rId2"/>
          <a:srcRect/>
          <a:stretch>
            <a:fillRect/>
          </a:stretch>
        </p:blipFill>
        <p:spPr bwMode="auto">
          <a:xfrm>
            <a:off x="460374" y="1425416"/>
            <a:ext cx="5623185" cy="41148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000"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20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681083" y="99853"/>
            <a:ext cx="10515600" cy="1325563"/>
          </a:xfrm>
        </p:spPr>
        <p:txBody>
          <a:bodyPr/>
          <a:lstStyle/>
          <a:p>
            <a:r>
              <a:rPr kumimoji="1" lang="en-US" altLang="zh-CN" dirty="0">
                <a:ea typeface="等线"/>
                <a:cs typeface="+mn-lt"/>
                <a:sym typeface="+mn-ea"/>
              </a:rPr>
              <a:t>Exploratory Data Analysis</a:t>
            </a:r>
            <a:r>
              <a:rPr kumimoji="1" lang="en-US" altLang="zh-CN" dirty="0"/>
              <a:t> – Data Visualization</a:t>
            </a:r>
            <a:endParaRPr kumimoji="1" lang="en-US" altLang="zh-CN" b="1" dirty="0"/>
          </a:p>
        </p:txBody>
      </p:sp>
      <p:sp>
        <p:nvSpPr>
          <p:cNvPr id="3" name="文本框 2"/>
          <p:cNvSpPr txBox="1"/>
          <p:nvPr/>
        </p:nvSpPr>
        <p:spPr>
          <a:xfrm>
            <a:off x="6496685" y="1970405"/>
            <a:ext cx="4553585" cy="2582545"/>
          </a:xfrm>
          <a:prstGeom prst="rect">
            <a:avLst/>
          </a:prstGeom>
          <a:noFill/>
          <a:ln w="9525">
            <a:noFill/>
          </a:ln>
        </p:spPr>
        <p:txBody>
          <a:bodyPr wrap="square">
            <a:noAutofit/>
          </a:bodyPr>
          <a:lstStyle/>
          <a:p>
            <a:pPr marL="285750" indent="-285750">
              <a:buFont typeface="Wingdings" panose="05000000000000000000" charset="0"/>
              <a:buChar char=""/>
            </a:pPr>
            <a:r>
              <a:rPr lang="en-US" sz="2000" b="0" dirty="0">
                <a:cs typeface="+mn-lt"/>
              </a:rPr>
              <a:t>From this </a:t>
            </a:r>
            <a:r>
              <a:rPr lang="en-US" sz="2000" b="0" dirty="0" smtClean="0">
                <a:cs typeface="+mn-lt"/>
              </a:rPr>
              <a:t>Histogram, </a:t>
            </a:r>
            <a:r>
              <a:rPr lang="en-US" sz="2000" b="0" dirty="0">
                <a:cs typeface="+mn-lt"/>
              </a:rPr>
              <a:t>we can conclude </a:t>
            </a:r>
            <a:r>
              <a:rPr lang="en-US" sz="2000" b="0" dirty="0" smtClean="0">
                <a:cs typeface="+mn-lt"/>
              </a:rPr>
              <a:t>that, </a:t>
            </a:r>
            <a:r>
              <a:rPr lang="en-US" altLang="en-US" sz="2000" dirty="0" smtClean="0">
                <a:cs typeface="+mn-lt"/>
              </a:rPr>
              <a:t> since the data is highly skewed or follows a non-normal distribution, certain models (e.g., linear regression) may not perform well. Models that can handle skewed data, such as Decision Tree, Random Forest etc. has been chosen to predict.</a:t>
            </a:r>
            <a:endParaRPr lang="en-US" altLang="en-US" sz="2000" b="0" dirty="0">
              <a:cs typeface="+mn-lt"/>
            </a:endParaRPr>
          </a:p>
        </p:txBody>
      </p:sp>
      <p:sp>
        <p:nvSpPr>
          <p:cNvPr id="6" name="文本框 5"/>
          <p:cNvSpPr txBox="1"/>
          <p:nvPr/>
        </p:nvSpPr>
        <p:spPr>
          <a:xfrm>
            <a:off x="1471295" y="5760720"/>
            <a:ext cx="4344035" cy="275590"/>
          </a:xfrm>
          <a:prstGeom prst="rect">
            <a:avLst/>
          </a:prstGeom>
          <a:noFill/>
          <a:ln w="9525">
            <a:noFill/>
          </a:ln>
        </p:spPr>
        <p:txBody>
          <a:bodyPr wrap="square">
            <a:spAutoFit/>
          </a:bodyPr>
          <a:lstStyle/>
          <a:p>
            <a:pPr marL="0" indent="0" algn="l"/>
            <a:r>
              <a:rPr lang="zh-CN" altLang="en-US" sz="1200" b="0">
                <a:solidFill>
                  <a:schemeClr val="tx1">
                    <a:lumMod val="65000"/>
                    <a:lumOff val="35000"/>
                  </a:schemeClr>
                </a:solidFill>
                <a:cs typeface="+mn-lt"/>
              </a:rPr>
              <a:t>Figure 3.1 Distribution of Physiochemical Properties</a:t>
            </a:r>
          </a:p>
        </p:txBody>
      </p:sp>
      <p:sp>
        <p:nvSpPr>
          <p:cNvPr id="2" name="Footer Placeholder 4">
            <a:extLst>
              <a:ext uri="{FF2B5EF4-FFF2-40B4-BE49-F238E27FC236}">
                <a16:creationId xmlns:a16="http://schemas.microsoft.com/office/drawing/2014/main" xmlns="" id="{F76EC6B8-8D6C-B50E-72FA-1FE59B856F37}"/>
              </a:ext>
            </a:extLst>
          </p:cNvPr>
          <p:cNvSpPr>
            <a:spLocks noGrp="1"/>
          </p:cNvSpPr>
          <p:nvPr>
            <p:ph type="ftr" sz="quarter" idx="11"/>
          </p:nvPr>
        </p:nvSpPr>
        <p:spPr>
          <a:xfrm>
            <a:off x="4130040" y="6269169"/>
            <a:ext cx="4114800" cy="365125"/>
          </a:xfrm>
        </p:spPr>
        <p:txBody>
          <a:bodyPr/>
          <a:lstStyle/>
          <a:p>
            <a:r>
              <a:rPr lang="en-US" dirty="0" err="1"/>
              <a:t>Ismat</a:t>
            </a:r>
            <a:r>
              <a:rPr lang="en-US" dirty="0"/>
              <a:t> </a:t>
            </a:r>
            <a:r>
              <a:rPr lang="en-US" dirty="0" err="1"/>
              <a:t>Ara</a:t>
            </a:r>
            <a:r>
              <a:rPr lang="en-US" dirty="0"/>
              <a:t> </a:t>
            </a:r>
            <a:r>
              <a:rPr lang="en-US" dirty="0" smtClean="0"/>
              <a:t>Khan</a:t>
            </a:r>
            <a:endParaRPr lang="en-US" dirty="0"/>
          </a:p>
        </p:txBody>
      </p:sp>
      <p:sp>
        <p:nvSpPr>
          <p:cNvPr id="4" name="Slide Number Placeholder 9">
            <a:extLst>
              <a:ext uri="{FF2B5EF4-FFF2-40B4-BE49-F238E27FC236}">
                <a16:creationId xmlns:a16="http://schemas.microsoft.com/office/drawing/2014/main" xmlns="" id="{3B17296B-7EE5-2B84-6216-F64C22A5F9B7}"/>
              </a:ext>
            </a:extLst>
          </p:cNvPr>
          <p:cNvSpPr>
            <a:spLocks noGrp="1"/>
          </p:cNvSpPr>
          <p:nvPr>
            <p:ph type="sldNum" sz="quarter" idx="12"/>
          </p:nvPr>
        </p:nvSpPr>
        <p:spPr>
          <a:xfrm>
            <a:off x="197485" y="6269170"/>
            <a:ext cx="2743200" cy="365125"/>
          </a:xfrm>
        </p:spPr>
        <p:txBody>
          <a:bodyPr/>
          <a:lstStyle/>
          <a:p>
            <a:fld id="{2E2D9E3B-F119-4BFC-912D-41539CCB6379}" type="slidenum">
              <a:rPr lang="en-CA" sz="1800" smtClean="0"/>
              <a:pPr/>
              <a:t>5</a:t>
            </a:fld>
            <a:r>
              <a:rPr lang="en-CA" sz="1800" dirty="0"/>
              <a:t>/30</a:t>
            </a:r>
          </a:p>
        </p:txBody>
      </p:sp>
      <p:sp>
        <p:nvSpPr>
          <p:cNvPr id="35842" name="AutoShape 2" descr="http://127.0.0.1:33157/chunk_output/s/18CB3B4D/c3xo95s2o2e7p/000010.png?resize=86"/>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5844" name="AutoShape 4" descr="http://127.0.0.1:33157/chunk_output/s/18CB3B4D/c3xo95s2o2e7p/000010.png?resize=86"/>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5845" name="Picture 5" descr="C:\Users\Ismat\OneDrive\Desktop\000010.png"/>
          <p:cNvPicPr>
            <a:picLocks noChangeAspect="1" noChangeArrowheads="1"/>
          </p:cNvPicPr>
          <p:nvPr/>
        </p:nvPicPr>
        <p:blipFill>
          <a:blip r:embed="rId2"/>
          <a:srcRect/>
          <a:stretch>
            <a:fillRect/>
          </a:stretch>
        </p:blipFill>
        <p:spPr bwMode="auto">
          <a:xfrm>
            <a:off x="681084" y="1425417"/>
            <a:ext cx="5506356" cy="3878104"/>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000"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20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681083" y="254454"/>
            <a:ext cx="10515600" cy="1325563"/>
          </a:xfrm>
        </p:spPr>
        <p:txBody>
          <a:bodyPr/>
          <a:lstStyle/>
          <a:p>
            <a:r>
              <a:rPr kumimoji="1" lang="en-US" altLang="zh-CN" dirty="0">
                <a:ea typeface="等线"/>
                <a:cs typeface="+mn-lt"/>
                <a:sym typeface="+mn-ea"/>
              </a:rPr>
              <a:t>Exploratory Data Analysis</a:t>
            </a:r>
            <a:r>
              <a:rPr kumimoji="1" lang="en-US" altLang="zh-CN" dirty="0"/>
              <a:t> – Data Visualization</a:t>
            </a:r>
            <a:endParaRPr kumimoji="1" lang="en-US" altLang="zh-CN" b="1" dirty="0"/>
          </a:p>
        </p:txBody>
      </p:sp>
      <p:sp>
        <p:nvSpPr>
          <p:cNvPr id="6" name="文本框 5"/>
          <p:cNvSpPr txBox="1"/>
          <p:nvPr/>
        </p:nvSpPr>
        <p:spPr>
          <a:xfrm>
            <a:off x="6907530" y="1885950"/>
            <a:ext cx="4574540" cy="3081020"/>
          </a:xfrm>
          <a:prstGeom prst="rect">
            <a:avLst/>
          </a:prstGeom>
          <a:noFill/>
        </p:spPr>
        <p:txBody>
          <a:bodyPr wrap="square" rtlCol="0" anchor="t">
            <a:noAutofit/>
          </a:bodyPr>
          <a:lstStyle/>
          <a:p>
            <a:pPr marL="285750" indent="-285750">
              <a:buFont typeface="Wingdings" panose="05000000000000000000" charset="0"/>
              <a:buChar char=""/>
            </a:pPr>
            <a:r>
              <a:rPr lang="en-US" altLang="en-US" sz="2000" dirty="0" smtClean="0">
                <a:cs typeface="+mn-lt"/>
              </a:rPr>
              <a:t>These Box plots highlight variability in malpractice premiums, particularly among bed size categories and ownership types, with visible outliers in all cases.</a:t>
            </a:r>
            <a:endParaRPr lang="en-US" altLang="en-US" sz="2000" dirty="0">
              <a:cs typeface="+mn-lt"/>
            </a:endParaRPr>
          </a:p>
        </p:txBody>
      </p:sp>
      <p:sp>
        <p:nvSpPr>
          <p:cNvPr id="2" name="Footer Placeholder 4">
            <a:extLst>
              <a:ext uri="{FF2B5EF4-FFF2-40B4-BE49-F238E27FC236}">
                <a16:creationId xmlns:a16="http://schemas.microsoft.com/office/drawing/2014/main" xmlns="" id="{B7000605-3EEB-7AE4-3352-DD8515E70D44}"/>
              </a:ext>
            </a:extLst>
          </p:cNvPr>
          <p:cNvSpPr>
            <a:spLocks noGrp="1"/>
          </p:cNvSpPr>
          <p:nvPr>
            <p:ph type="ftr" sz="quarter" idx="11"/>
          </p:nvPr>
        </p:nvSpPr>
        <p:spPr>
          <a:xfrm>
            <a:off x="4130040" y="6269169"/>
            <a:ext cx="4114800" cy="365125"/>
          </a:xfrm>
        </p:spPr>
        <p:txBody>
          <a:bodyPr/>
          <a:lstStyle/>
          <a:p>
            <a:r>
              <a:rPr lang="en-US" dirty="0" err="1"/>
              <a:t>Ismat</a:t>
            </a:r>
            <a:r>
              <a:rPr lang="en-US" dirty="0"/>
              <a:t> </a:t>
            </a:r>
            <a:r>
              <a:rPr lang="en-US" dirty="0" err="1"/>
              <a:t>Ara</a:t>
            </a:r>
            <a:r>
              <a:rPr lang="en-US" dirty="0"/>
              <a:t> </a:t>
            </a:r>
            <a:r>
              <a:rPr lang="en-US" dirty="0" smtClean="0"/>
              <a:t>Khan</a:t>
            </a:r>
            <a:endParaRPr lang="en-US" dirty="0"/>
          </a:p>
        </p:txBody>
      </p:sp>
      <p:sp>
        <p:nvSpPr>
          <p:cNvPr id="3" name="Slide Number Placeholder 9">
            <a:extLst>
              <a:ext uri="{FF2B5EF4-FFF2-40B4-BE49-F238E27FC236}">
                <a16:creationId xmlns:a16="http://schemas.microsoft.com/office/drawing/2014/main" xmlns="" id="{E20B0BF9-3B7A-763A-6992-8F2440DF9172}"/>
              </a:ext>
            </a:extLst>
          </p:cNvPr>
          <p:cNvSpPr>
            <a:spLocks noGrp="1"/>
          </p:cNvSpPr>
          <p:nvPr>
            <p:ph type="sldNum" sz="quarter" idx="12"/>
          </p:nvPr>
        </p:nvSpPr>
        <p:spPr>
          <a:xfrm>
            <a:off x="197485" y="6269170"/>
            <a:ext cx="2743200" cy="365125"/>
          </a:xfrm>
        </p:spPr>
        <p:txBody>
          <a:bodyPr/>
          <a:lstStyle/>
          <a:p>
            <a:fld id="{2E2D9E3B-F119-4BFC-912D-41539CCB6379}" type="slidenum">
              <a:rPr lang="en-CA" sz="1800" smtClean="0"/>
              <a:pPr/>
              <a:t>6</a:t>
            </a:fld>
            <a:r>
              <a:rPr lang="en-CA" sz="1800" dirty="0"/>
              <a:t>/30</a:t>
            </a:r>
          </a:p>
        </p:txBody>
      </p:sp>
      <p:pic>
        <p:nvPicPr>
          <p:cNvPr id="33794" name="Picture 2" descr="C:\Users\Ismat\OneDrive\Desktop\000030.png"/>
          <p:cNvPicPr>
            <a:picLocks noChangeAspect="1" noChangeArrowheads="1"/>
          </p:cNvPicPr>
          <p:nvPr/>
        </p:nvPicPr>
        <p:blipFill>
          <a:blip r:embed="rId2"/>
          <a:srcRect/>
          <a:stretch>
            <a:fillRect/>
          </a:stretch>
        </p:blipFill>
        <p:spPr bwMode="auto">
          <a:xfrm>
            <a:off x="681083" y="1580017"/>
            <a:ext cx="5902598" cy="3814943"/>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000"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6214745" y="2097405"/>
            <a:ext cx="5370830" cy="2138045"/>
          </a:xfrm>
          <a:prstGeom prst="rect">
            <a:avLst/>
          </a:prstGeom>
          <a:noFill/>
          <a:ln w="9525">
            <a:noFill/>
          </a:ln>
        </p:spPr>
        <p:txBody>
          <a:bodyPr wrap="square">
            <a:noAutofit/>
          </a:bodyPr>
          <a:lstStyle/>
          <a:p>
            <a:pPr marL="285750" indent="-285750">
              <a:buFont typeface="Wingdings" panose="05000000000000000000" charset="0"/>
              <a:buChar char=""/>
            </a:pPr>
            <a:r>
              <a:rPr lang="en-US" altLang="en-US" sz="2000" dirty="0" smtClean="0">
                <a:cs typeface="+mn-lt"/>
              </a:rPr>
              <a:t>This scatter plot effectively highlights how these cost related predictor variables influence malpractice premiums and helps identify patterns for further analysis. </a:t>
            </a:r>
            <a:endParaRPr lang="en-US" altLang="en-US" sz="2000" b="0" dirty="0">
              <a:cs typeface="+mn-lt"/>
            </a:endParaRPr>
          </a:p>
        </p:txBody>
      </p:sp>
      <p:sp>
        <p:nvSpPr>
          <p:cNvPr id="7" name="文本框 6"/>
          <p:cNvSpPr txBox="1"/>
          <p:nvPr/>
        </p:nvSpPr>
        <p:spPr>
          <a:xfrm>
            <a:off x="681083" y="5847080"/>
            <a:ext cx="5080000" cy="275590"/>
          </a:xfrm>
          <a:prstGeom prst="rect">
            <a:avLst/>
          </a:prstGeom>
          <a:noFill/>
          <a:ln w="9525">
            <a:noFill/>
          </a:ln>
        </p:spPr>
        <p:txBody>
          <a:bodyPr>
            <a:spAutoFit/>
          </a:bodyPr>
          <a:lstStyle/>
          <a:p>
            <a:pPr marL="0" indent="0" algn="ctr"/>
            <a:r>
              <a:rPr lang="zh-CN" altLang="en-US" sz="1200" b="0">
                <a:solidFill>
                  <a:schemeClr val="tx1">
                    <a:lumMod val="65000"/>
                    <a:lumOff val="35000"/>
                  </a:schemeClr>
                </a:solidFill>
                <a:cs typeface="+mn-lt"/>
              </a:rPr>
              <a:t>Figure 3.2 Correlation Heatmap</a:t>
            </a:r>
          </a:p>
        </p:txBody>
      </p:sp>
      <p:sp>
        <p:nvSpPr>
          <p:cNvPr id="11" name="标题 10"/>
          <p:cNvSpPr>
            <a:spLocks noGrp="1"/>
          </p:cNvSpPr>
          <p:nvPr>
            <p:ph type="title"/>
          </p:nvPr>
        </p:nvSpPr>
        <p:spPr>
          <a:xfrm>
            <a:off x="681083" y="254454"/>
            <a:ext cx="10515600" cy="1325563"/>
          </a:xfrm>
        </p:spPr>
        <p:txBody>
          <a:bodyPr/>
          <a:lstStyle/>
          <a:p>
            <a:r>
              <a:rPr kumimoji="1" lang="en-US" altLang="zh-CN" dirty="0">
                <a:ea typeface="等线"/>
                <a:cs typeface="+mn-lt"/>
                <a:sym typeface="+mn-ea"/>
              </a:rPr>
              <a:t>Exploratory Data Analysis</a:t>
            </a:r>
            <a:r>
              <a:rPr kumimoji="1" lang="en-US" altLang="zh-CN" dirty="0"/>
              <a:t> – Data Visualization</a:t>
            </a:r>
            <a:endParaRPr kumimoji="1" lang="en-US" altLang="zh-CN" b="1" dirty="0"/>
          </a:p>
        </p:txBody>
      </p:sp>
      <p:sp>
        <p:nvSpPr>
          <p:cNvPr id="2" name="Footer Placeholder 4">
            <a:extLst>
              <a:ext uri="{FF2B5EF4-FFF2-40B4-BE49-F238E27FC236}">
                <a16:creationId xmlns:a16="http://schemas.microsoft.com/office/drawing/2014/main" xmlns="" id="{A376A07A-C3F3-7B85-5FDF-CC10DAB7A29D}"/>
              </a:ext>
            </a:extLst>
          </p:cNvPr>
          <p:cNvSpPr>
            <a:spLocks noGrp="1"/>
          </p:cNvSpPr>
          <p:nvPr>
            <p:ph type="ftr" sz="quarter" idx="11"/>
          </p:nvPr>
        </p:nvSpPr>
        <p:spPr>
          <a:xfrm>
            <a:off x="4130040" y="6269169"/>
            <a:ext cx="4114800" cy="365125"/>
          </a:xfrm>
        </p:spPr>
        <p:txBody>
          <a:bodyPr/>
          <a:lstStyle/>
          <a:p>
            <a:r>
              <a:rPr lang="en-US" dirty="0" err="1"/>
              <a:t>Ismat</a:t>
            </a:r>
            <a:r>
              <a:rPr lang="en-US" dirty="0"/>
              <a:t> </a:t>
            </a:r>
            <a:r>
              <a:rPr lang="en-US" dirty="0" err="1"/>
              <a:t>Ara</a:t>
            </a:r>
            <a:r>
              <a:rPr lang="en-US" dirty="0"/>
              <a:t> </a:t>
            </a:r>
            <a:r>
              <a:rPr lang="en-US" dirty="0" smtClean="0"/>
              <a:t>Khan</a:t>
            </a:r>
            <a:endParaRPr lang="en-US" dirty="0"/>
          </a:p>
        </p:txBody>
      </p:sp>
      <p:sp>
        <p:nvSpPr>
          <p:cNvPr id="4" name="Slide Number Placeholder 9">
            <a:extLst>
              <a:ext uri="{FF2B5EF4-FFF2-40B4-BE49-F238E27FC236}">
                <a16:creationId xmlns:a16="http://schemas.microsoft.com/office/drawing/2014/main" xmlns="" id="{EC108E8D-56F4-9856-6662-BDDDEC3CCE4C}"/>
              </a:ext>
            </a:extLst>
          </p:cNvPr>
          <p:cNvSpPr>
            <a:spLocks noGrp="1"/>
          </p:cNvSpPr>
          <p:nvPr>
            <p:ph type="sldNum" sz="quarter" idx="12"/>
          </p:nvPr>
        </p:nvSpPr>
        <p:spPr>
          <a:xfrm>
            <a:off x="197485" y="6269170"/>
            <a:ext cx="2743200" cy="365125"/>
          </a:xfrm>
        </p:spPr>
        <p:txBody>
          <a:bodyPr/>
          <a:lstStyle/>
          <a:p>
            <a:fld id="{2E2D9E3B-F119-4BFC-912D-41539CCB6379}" type="slidenum">
              <a:rPr lang="en-CA" sz="1800" smtClean="0"/>
              <a:pPr/>
              <a:t>7</a:t>
            </a:fld>
            <a:r>
              <a:rPr lang="en-CA" sz="1800" dirty="0"/>
              <a:t>/30</a:t>
            </a:r>
          </a:p>
        </p:txBody>
      </p:sp>
      <p:pic>
        <p:nvPicPr>
          <p:cNvPr id="34817" name="Picture 1" descr="C:\Users\Ismat\OneDrive\Desktop\000012.png"/>
          <p:cNvPicPr>
            <a:picLocks noChangeAspect="1" noChangeArrowheads="1"/>
          </p:cNvPicPr>
          <p:nvPr/>
        </p:nvPicPr>
        <p:blipFill>
          <a:blip r:embed="rId2"/>
          <a:srcRect/>
          <a:stretch>
            <a:fillRect/>
          </a:stretch>
        </p:blipFill>
        <p:spPr bwMode="auto">
          <a:xfrm>
            <a:off x="609644" y="1783081"/>
            <a:ext cx="5394915" cy="34925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000"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20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681083" y="254454"/>
            <a:ext cx="10515600" cy="1325563"/>
          </a:xfrm>
        </p:spPr>
        <p:txBody>
          <a:bodyPr/>
          <a:lstStyle/>
          <a:p>
            <a:r>
              <a:rPr lang="en-US" dirty="0" smtClean="0">
                <a:cs typeface="+mn-lt"/>
              </a:rPr>
              <a:t>LASSO (Least Absolute Shrinkage and Selection Operator)</a:t>
            </a:r>
            <a:endParaRPr kumimoji="1" lang="en-US" altLang="zh-CN" b="1" dirty="0"/>
          </a:p>
        </p:txBody>
      </p:sp>
      <p:sp>
        <p:nvSpPr>
          <p:cNvPr id="6" name="文本框 5"/>
          <p:cNvSpPr txBox="1"/>
          <p:nvPr/>
        </p:nvSpPr>
        <p:spPr>
          <a:xfrm>
            <a:off x="516255" y="1840230"/>
            <a:ext cx="10680700" cy="1856740"/>
          </a:xfrm>
          <a:prstGeom prst="rect">
            <a:avLst/>
          </a:prstGeom>
          <a:noFill/>
          <a:ln w="9525">
            <a:noFill/>
          </a:ln>
        </p:spPr>
        <p:txBody>
          <a:bodyPr wrap="square">
            <a:noAutofit/>
          </a:bodyPr>
          <a:lstStyle/>
          <a:p>
            <a:pPr marL="285750" indent="-285750">
              <a:buFont typeface="Wingdings" panose="05000000000000000000" charset="0"/>
              <a:buChar char=""/>
            </a:pPr>
            <a:r>
              <a:rPr lang="en-US" sz="2000" dirty="0" smtClean="0">
                <a:cs typeface="+mn-lt"/>
              </a:rPr>
              <a:t>LASSO (Least Absolute Shrinkage and Selection Operator) is a regression technique that is particularly useful for variable selection and regularization. It works by adding a penalty term to the ordinary least squares (OLS) loss function. This penalty is proportional to the absolute value of the coefficients:</a:t>
            </a:r>
            <a:endParaRPr lang="en-US" altLang="en-US" sz="2000" b="0" dirty="0">
              <a:cs typeface="+mn-lt"/>
            </a:endParaRPr>
          </a:p>
        </p:txBody>
      </p:sp>
      <p:sp>
        <p:nvSpPr>
          <p:cNvPr id="2" name="Footer Placeholder 4">
            <a:extLst>
              <a:ext uri="{FF2B5EF4-FFF2-40B4-BE49-F238E27FC236}">
                <a16:creationId xmlns:a16="http://schemas.microsoft.com/office/drawing/2014/main" xmlns="" id="{27A6D1EF-7A73-1CDF-ABAC-9B62E66CB4BD}"/>
              </a:ext>
            </a:extLst>
          </p:cNvPr>
          <p:cNvSpPr>
            <a:spLocks noGrp="1"/>
          </p:cNvSpPr>
          <p:nvPr>
            <p:ph type="ftr" sz="quarter" idx="11"/>
          </p:nvPr>
        </p:nvSpPr>
        <p:spPr>
          <a:xfrm>
            <a:off x="4130040" y="6269169"/>
            <a:ext cx="4114800" cy="365125"/>
          </a:xfrm>
        </p:spPr>
        <p:txBody>
          <a:bodyPr/>
          <a:lstStyle/>
          <a:p>
            <a:r>
              <a:rPr lang="en-US" dirty="0" err="1"/>
              <a:t>Ismat</a:t>
            </a:r>
            <a:r>
              <a:rPr lang="en-US" dirty="0"/>
              <a:t> </a:t>
            </a:r>
            <a:r>
              <a:rPr lang="en-US" dirty="0" err="1"/>
              <a:t>Ara</a:t>
            </a:r>
            <a:r>
              <a:rPr lang="en-US" dirty="0"/>
              <a:t> </a:t>
            </a:r>
            <a:r>
              <a:rPr lang="en-US" dirty="0" smtClean="0"/>
              <a:t>Khan</a:t>
            </a:r>
            <a:endParaRPr lang="en-US" dirty="0"/>
          </a:p>
        </p:txBody>
      </p:sp>
      <p:sp>
        <p:nvSpPr>
          <p:cNvPr id="3" name="Slide Number Placeholder 9">
            <a:extLst>
              <a:ext uri="{FF2B5EF4-FFF2-40B4-BE49-F238E27FC236}">
                <a16:creationId xmlns:a16="http://schemas.microsoft.com/office/drawing/2014/main" xmlns="" id="{BF4E1179-479C-2D1D-BD6B-B066D0AF4089}"/>
              </a:ext>
            </a:extLst>
          </p:cNvPr>
          <p:cNvSpPr>
            <a:spLocks noGrp="1"/>
          </p:cNvSpPr>
          <p:nvPr>
            <p:ph type="sldNum" sz="quarter" idx="12"/>
          </p:nvPr>
        </p:nvSpPr>
        <p:spPr>
          <a:xfrm>
            <a:off x="197485" y="6269170"/>
            <a:ext cx="2743200" cy="365125"/>
          </a:xfrm>
        </p:spPr>
        <p:txBody>
          <a:bodyPr/>
          <a:lstStyle/>
          <a:p>
            <a:fld id="{2E2D9E3B-F119-4BFC-912D-41539CCB6379}" type="slidenum">
              <a:rPr lang="en-CA" sz="1800" smtClean="0"/>
              <a:pPr/>
              <a:t>8</a:t>
            </a:fld>
            <a:r>
              <a:rPr lang="en-CA" sz="1800" dirty="0"/>
              <a:t>/30</a:t>
            </a:r>
          </a:p>
        </p:txBody>
      </p:sp>
      <p:pic>
        <p:nvPicPr>
          <p:cNvPr id="37891" name="Picture 3" descr="C:\Users\Ismat\OneDrive\Pictures\Screenshots\Screenshot 2024-12-18 105027.png"/>
          <p:cNvPicPr>
            <a:picLocks noChangeAspect="1" noChangeArrowheads="1"/>
          </p:cNvPicPr>
          <p:nvPr/>
        </p:nvPicPr>
        <p:blipFill>
          <a:blip r:embed="rId2"/>
          <a:srcRect/>
          <a:stretch>
            <a:fillRect/>
          </a:stretch>
        </p:blipFill>
        <p:spPr bwMode="auto">
          <a:xfrm>
            <a:off x="1676401" y="3215640"/>
            <a:ext cx="7482840" cy="2134235"/>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000"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2000" fill="hold">
                                          <p:stCondLst>
                                            <p:cond delay="0"/>
                                          </p:stCondLst>
                                        </p:cTn>
                                        <p:tgtEl>
                                          <p:spTgt spid="6">
                                            <p:txEl>
                                              <p:pRg st="0" end="0"/>
                                            </p:txEl>
                                          </p:spTgt>
                                        </p:tgtEl>
                                        <p:attrNameLst>
                                          <p:attrName>style.visibility</p:attrName>
                                        </p:attrNameLst>
                                      </p:cBhvr>
                                      <p:to>
                                        <p:strVal val="visible"/>
                                      </p:to>
                                    </p:set>
                                    <p:animEffect transition="in" filter="fade">
                                      <p:cBhvr>
                                        <p:cTn id="12" dur="20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681083" y="254454"/>
            <a:ext cx="10515600" cy="1325563"/>
          </a:xfrm>
        </p:spPr>
        <p:txBody>
          <a:bodyPr/>
          <a:lstStyle/>
          <a:p>
            <a:r>
              <a:rPr kumimoji="1" lang="en-US" altLang="zh-CN" dirty="0" smtClean="0">
                <a:ea typeface="等线"/>
                <a:cs typeface="+mn-lt"/>
                <a:sym typeface="+mn-ea"/>
              </a:rPr>
              <a:t>Select Significant variables by Using LASSO</a:t>
            </a:r>
            <a:endParaRPr kumimoji="1" lang="en-US" altLang="zh-CN" b="1" dirty="0"/>
          </a:p>
        </p:txBody>
      </p:sp>
      <p:sp>
        <p:nvSpPr>
          <p:cNvPr id="6" name="文本框 5"/>
          <p:cNvSpPr txBox="1"/>
          <p:nvPr/>
        </p:nvSpPr>
        <p:spPr>
          <a:xfrm>
            <a:off x="6907530" y="1885950"/>
            <a:ext cx="4574540" cy="3081020"/>
          </a:xfrm>
          <a:prstGeom prst="rect">
            <a:avLst/>
          </a:prstGeom>
          <a:noFill/>
        </p:spPr>
        <p:txBody>
          <a:bodyPr wrap="square" rtlCol="0" anchor="t">
            <a:noAutofit/>
          </a:bodyPr>
          <a:lstStyle/>
          <a:p>
            <a:pPr marL="285750" indent="-285750">
              <a:buFont typeface="Wingdings" panose="05000000000000000000" charset="0"/>
              <a:buChar char=""/>
            </a:pPr>
            <a:r>
              <a:rPr lang="en-US" sz="2000" dirty="0" smtClean="0"/>
              <a:t>By reducing the dimensionality from 72 to 20 variables, LASSO provides a simpler and interpretable model, which can improve prediction accuracy and focus on critical predictors.</a:t>
            </a:r>
            <a:endParaRPr lang="en-US" altLang="en-US" sz="2000" dirty="0">
              <a:cs typeface="+mn-lt"/>
            </a:endParaRPr>
          </a:p>
        </p:txBody>
      </p:sp>
      <p:sp>
        <p:nvSpPr>
          <p:cNvPr id="2" name="Footer Placeholder 4">
            <a:extLst>
              <a:ext uri="{FF2B5EF4-FFF2-40B4-BE49-F238E27FC236}">
                <a16:creationId xmlns:a16="http://schemas.microsoft.com/office/drawing/2014/main" xmlns="" id="{B7000605-3EEB-7AE4-3352-DD8515E70D44}"/>
              </a:ext>
            </a:extLst>
          </p:cNvPr>
          <p:cNvSpPr>
            <a:spLocks noGrp="1"/>
          </p:cNvSpPr>
          <p:nvPr>
            <p:ph type="ftr" sz="quarter" idx="11"/>
          </p:nvPr>
        </p:nvSpPr>
        <p:spPr>
          <a:xfrm>
            <a:off x="4130040" y="6269169"/>
            <a:ext cx="4114800" cy="365125"/>
          </a:xfrm>
        </p:spPr>
        <p:txBody>
          <a:bodyPr/>
          <a:lstStyle/>
          <a:p>
            <a:r>
              <a:rPr lang="en-US" dirty="0" err="1"/>
              <a:t>Ismat</a:t>
            </a:r>
            <a:r>
              <a:rPr lang="en-US" dirty="0"/>
              <a:t> </a:t>
            </a:r>
            <a:r>
              <a:rPr lang="en-US" dirty="0" err="1"/>
              <a:t>Ara</a:t>
            </a:r>
            <a:r>
              <a:rPr lang="en-US" dirty="0"/>
              <a:t> </a:t>
            </a:r>
            <a:r>
              <a:rPr lang="en-US" dirty="0" smtClean="0"/>
              <a:t>Khan</a:t>
            </a:r>
            <a:endParaRPr lang="en-US" dirty="0"/>
          </a:p>
        </p:txBody>
      </p:sp>
      <p:sp>
        <p:nvSpPr>
          <p:cNvPr id="3" name="Slide Number Placeholder 9">
            <a:extLst>
              <a:ext uri="{FF2B5EF4-FFF2-40B4-BE49-F238E27FC236}">
                <a16:creationId xmlns:a16="http://schemas.microsoft.com/office/drawing/2014/main" xmlns="" id="{E20B0BF9-3B7A-763A-6992-8F2440DF9172}"/>
              </a:ext>
            </a:extLst>
          </p:cNvPr>
          <p:cNvSpPr>
            <a:spLocks noGrp="1"/>
          </p:cNvSpPr>
          <p:nvPr>
            <p:ph type="sldNum" sz="quarter" idx="12"/>
          </p:nvPr>
        </p:nvSpPr>
        <p:spPr>
          <a:xfrm>
            <a:off x="197485" y="6269170"/>
            <a:ext cx="2743200" cy="365125"/>
          </a:xfrm>
        </p:spPr>
        <p:txBody>
          <a:bodyPr/>
          <a:lstStyle/>
          <a:p>
            <a:fld id="{2E2D9E3B-F119-4BFC-912D-41539CCB6379}" type="slidenum">
              <a:rPr lang="en-CA" sz="1800" smtClean="0"/>
              <a:pPr/>
              <a:t>9</a:t>
            </a:fld>
            <a:r>
              <a:rPr lang="en-CA" sz="1800" dirty="0"/>
              <a:t>/30</a:t>
            </a:r>
          </a:p>
        </p:txBody>
      </p:sp>
      <p:pic>
        <p:nvPicPr>
          <p:cNvPr id="57346" name="Picture 2" descr="C:\Users\Ismat\OneDrive\Pictures\Screenshots\Screenshot 2024-12-18 014655.png"/>
          <p:cNvPicPr>
            <a:picLocks noChangeAspect="1" noChangeArrowheads="1"/>
          </p:cNvPicPr>
          <p:nvPr/>
        </p:nvPicPr>
        <p:blipFill>
          <a:blip r:embed="rId2"/>
          <a:srcRect/>
          <a:stretch>
            <a:fillRect/>
          </a:stretch>
        </p:blipFill>
        <p:spPr bwMode="auto">
          <a:xfrm>
            <a:off x="1063624" y="1356361"/>
            <a:ext cx="5032375" cy="431292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000"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theme/theme1.xml><?xml version="1.0" encoding="utf-8"?>
<a:theme xmlns:a="http://schemas.openxmlformats.org/drawingml/2006/main" name="Office Theme">
  <a:themeElements>
    <a:clrScheme name="UWindsor Yellow">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1675</TotalTime>
  <Words>1060</Words>
  <Application>Microsoft Office PowerPoint</Application>
  <PresentationFormat>Custom</PresentationFormat>
  <Paragraphs>115</Paragraphs>
  <Slides>20</Slides>
  <Notes>2</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Predicting Malpractice Premiums: Analyzing the Impact of Hospital Costs and Other Predictors</vt:lpstr>
      <vt:lpstr> Table of contents</vt:lpstr>
      <vt:lpstr>Introduction</vt:lpstr>
      <vt:lpstr>Exploratory Data Analysis – Data Visualization</vt:lpstr>
      <vt:lpstr>Exploratory Data Analysis – Data Visualization</vt:lpstr>
      <vt:lpstr>Exploratory Data Analysis – Data Visualization</vt:lpstr>
      <vt:lpstr>Exploratory Data Analysis – Data Visualization</vt:lpstr>
      <vt:lpstr>LASSO (Least Absolute Shrinkage and Selection Operator)</vt:lpstr>
      <vt:lpstr>Select Significant variables by Using LASSO</vt:lpstr>
      <vt:lpstr>Dataset Preprocessing – Training Data and Testing Data</vt:lpstr>
      <vt:lpstr>Decision Tree</vt:lpstr>
      <vt:lpstr>Decision Trees – Fitting Model</vt:lpstr>
      <vt:lpstr>Decision Tree(Visualization)</vt:lpstr>
      <vt:lpstr>Random Forests</vt:lpstr>
      <vt:lpstr>Random Forests – Importance</vt:lpstr>
      <vt:lpstr>Neural Network</vt:lpstr>
      <vt:lpstr>Neural Network(Visualization)</vt:lpstr>
      <vt:lpstr>Conclusion – Model Comparison</vt:lpstr>
      <vt:lpstr>Conclusion – Key Variables Identified</vt:lpstr>
      <vt:lpstr>Thank you !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Marnie Robillard</dc:creator>
  <cp:lastModifiedBy>Ismat</cp:lastModifiedBy>
  <cp:revision>440</cp:revision>
  <dcterms:created xsi:type="dcterms:W3CDTF">2023-12-18T13:37:26Z</dcterms:created>
  <dcterms:modified xsi:type="dcterms:W3CDTF">2024-12-19T04:54:42Z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3C9BE98809584E4BD4318065C11CD807_43</vt:lpwstr>
  </property>
  <property fmtid="{D5CDD505-2E9C-101B-9397-08002B2CF9AE}" pid="3" name="KSOProductBuildVer">
    <vt:lpwstr>2052-6.2.2.8394</vt:lpwstr>
  </property>
</Properties>
</file>