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7" r:id="rId2"/>
    <p:sldId id="258" r:id="rId3"/>
    <p:sldId id="259" r:id="rId4"/>
    <p:sldId id="260" r:id="rId5"/>
    <p:sldId id="261" r:id="rId6"/>
    <p:sldId id="262" r:id="rId7"/>
    <p:sldId id="263" r:id="rId8"/>
    <p:sldId id="264" r:id="rId9"/>
    <p:sldId id="275" r:id="rId10"/>
    <p:sldId id="276" r:id="rId11"/>
    <p:sldId id="277" r:id="rId12"/>
    <p:sldId id="278" r:id="rId13"/>
    <p:sldId id="281" r:id="rId14"/>
    <p:sldId id="282" r:id="rId15"/>
    <p:sldId id="280" r:id="rId16"/>
    <p:sldId id="274" r:id="rId17"/>
  </p:sldIdLst>
  <p:sldSz cx="12192000" cy="6858000"/>
  <p:notesSz cx="6858000" cy="9144000"/>
  <p:custDataLst>
    <p:tags r:id="rId19"/>
  </p:custDataLst>
  <p:defaultTextStyle>
    <a:defPPr>
      <a:defRPr lang="en-US"/>
    </a:defPPr>
    <a:lvl1pPr marL="0" algn="l" defTabSz="914400" rtl="0" eaLnBrk="1" latinLnBrk="0" hangingPunct="1">
      <a:defRPr sz="741" kern="1200">
        <a:solidFill>
          <a:schemeClr val="tx1"/>
        </a:solidFill>
        <a:latin typeface="+mn-lt"/>
        <a:ea typeface="+mn-ea"/>
        <a:cs typeface="+mn-cs"/>
      </a:defRPr>
    </a:lvl1pPr>
    <a:lvl2pPr marL="457200" algn="l" defTabSz="914400" rtl="0" eaLnBrk="1" latinLnBrk="0" hangingPunct="1">
      <a:defRPr sz="741" kern="1200">
        <a:solidFill>
          <a:schemeClr val="tx1"/>
        </a:solidFill>
        <a:latin typeface="+mn-lt"/>
        <a:ea typeface="+mn-ea"/>
        <a:cs typeface="+mn-cs"/>
      </a:defRPr>
    </a:lvl2pPr>
    <a:lvl3pPr marL="914400" algn="l" defTabSz="914400" rtl="0" eaLnBrk="1" latinLnBrk="0" hangingPunct="1">
      <a:defRPr sz="741" kern="1200">
        <a:solidFill>
          <a:schemeClr val="tx1"/>
        </a:solidFill>
        <a:latin typeface="+mn-lt"/>
        <a:ea typeface="+mn-ea"/>
        <a:cs typeface="+mn-cs"/>
      </a:defRPr>
    </a:lvl3pPr>
    <a:lvl4pPr marL="1371600" algn="l" defTabSz="914400" rtl="0" eaLnBrk="1" latinLnBrk="0" hangingPunct="1">
      <a:defRPr sz="741" kern="1200">
        <a:solidFill>
          <a:schemeClr val="tx1"/>
        </a:solidFill>
        <a:latin typeface="+mn-lt"/>
        <a:ea typeface="+mn-ea"/>
        <a:cs typeface="+mn-cs"/>
      </a:defRPr>
    </a:lvl4pPr>
    <a:lvl5pPr marL="1828800" algn="l" defTabSz="914400" rtl="0" eaLnBrk="1" latinLnBrk="0" hangingPunct="1">
      <a:defRPr sz="741" kern="1200">
        <a:solidFill>
          <a:schemeClr val="tx1"/>
        </a:solidFill>
        <a:latin typeface="+mn-lt"/>
        <a:ea typeface="+mn-ea"/>
        <a:cs typeface="+mn-cs"/>
      </a:defRPr>
    </a:lvl5pPr>
    <a:lvl6pPr marL="2286000" algn="l" defTabSz="914400" rtl="0" eaLnBrk="1" latinLnBrk="0" hangingPunct="1">
      <a:defRPr sz="741" kern="1200">
        <a:solidFill>
          <a:schemeClr val="tx1"/>
        </a:solidFill>
        <a:latin typeface="+mn-lt"/>
        <a:ea typeface="+mn-ea"/>
        <a:cs typeface="+mn-cs"/>
      </a:defRPr>
    </a:lvl6pPr>
    <a:lvl7pPr marL="2743200" algn="l" defTabSz="914400" rtl="0" eaLnBrk="1" latinLnBrk="0" hangingPunct="1">
      <a:defRPr sz="741" kern="1200">
        <a:solidFill>
          <a:schemeClr val="tx1"/>
        </a:solidFill>
        <a:latin typeface="+mn-lt"/>
        <a:ea typeface="+mn-ea"/>
        <a:cs typeface="+mn-cs"/>
      </a:defRPr>
    </a:lvl7pPr>
    <a:lvl8pPr marL="3200400" algn="l" defTabSz="914400" rtl="0" eaLnBrk="1" latinLnBrk="0" hangingPunct="1">
      <a:defRPr sz="741" kern="1200">
        <a:solidFill>
          <a:schemeClr val="tx1"/>
        </a:solidFill>
        <a:latin typeface="+mn-lt"/>
        <a:ea typeface="+mn-ea"/>
        <a:cs typeface="+mn-cs"/>
      </a:defRPr>
    </a:lvl8pPr>
    <a:lvl9pPr marL="3657600" algn="l" defTabSz="914400" rtl="0" eaLnBrk="1" latinLnBrk="0" hangingPunct="1">
      <a:defRPr sz="7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64"/>
    <p:restoredTop sz="67480"/>
  </p:normalViewPr>
  <p:slideViewPr>
    <p:cSldViewPr>
      <p:cViewPr varScale="1">
        <p:scale>
          <a:sx n="85" d="100"/>
          <a:sy n="85" d="100"/>
        </p:scale>
        <p:origin x="208" y="4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7680D6-765B-AD49-AF11-2C33358EF129}" type="datetimeFigureOut">
              <a:rPr lang="en-US" smtClean="0"/>
              <a:t>10/14/24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D6399-9494-A346-BC23-BB7E70AFD7D0}" type="slidenum">
              <a:rPr lang="en-US" smtClean="0"/>
              <a:t>‹#›</a:t>
            </a:fld>
            <a:endParaRPr lang="en-US"/>
          </a:p>
        </p:txBody>
      </p:sp>
    </p:spTree>
    <p:extLst>
      <p:ext uri="{BB962C8B-B14F-4D97-AF65-F5344CB8AC3E}">
        <p14:creationId xmlns:p14="http://schemas.microsoft.com/office/powerpoint/2010/main" val="2428065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stretched our legs and powered through the essentials of R, it’s time to shift gears and get a little more creative. In Session 2, we’re moving from the nuts and bolts of data manipulation to the art of storytelling with data. Get ready to bring your data to life with `ggplot2`, where every chart and graph helps tell the story hidden in your numbers. Let’s dive into the world of data visualization!</a:t>
            </a:r>
          </a:p>
        </p:txBody>
      </p:sp>
      <p:sp>
        <p:nvSpPr>
          <p:cNvPr id="4" name="Slide Number Placeholder 3"/>
          <p:cNvSpPr>
            <a:spLocks noGrp="1"/>
          </p:cNvSpPr>
          <p:nvPr>
            <p:ph type="sldNum" sz="quarter" idx="5"/>
          </p:nvPr>
        </p:nvSpPr>
        <p:spPr/>
        <p:txBody>
          <a:bodyPr/>
          <a:lstStyle/>
          <a:p>
            <a:fld id="{AEBD6399-9494-A346-BC23-BB7E70AFD7D0}" type="slidenum">
              <a:rPr lang="en-US" smtClean="0"/>
              <a:t>4</a:t>
            </a:fld>
            <a:endParaRPr lang="en-US"/>
          </a:p>
        </p:txBody>
      </p:sp>
    </p:spTree>
    <p:extLst>
      <p:ext uri="{BB962C8B-B14F-4D97-AF65-F5344CB8AC3E}">
        <p14:creationId xmlns:p14="http://schemas.microsoft.com/office/powerpoint/2010/main" val="340328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time table for session and break, summary of what’s to come, house rules, learning objectives at the start and end, Q&amp;A before STOP</a:t>
            </a:r>
          </a:p>
          <a:p>
            <a:endParaRPr lang="en-US" dirty="0"/>
          </a:p>
          <a:p>
            <a:r>
              <a:rPr lang="en-US" dirty="0"/>
              <a:t>If question is taking too long, direct to forum or consultancy if too sensitive. While you are welcome to ask questions on how things might apply to your particular work, I encourage you to think about the specific examples carefully as I </a:t>
            </a:r>
            <a:r>
              <a:rPr lang="en-US"/>
              <a:t>go through them.</a:t>
            </a:r>
          </a:p>
        </p:txBody>
      </p:sp>
      <p:sp>
        <p:nvSpPr>
          <p:cNvPr id="4" name="Slide Number Placeholder 3"/>
          <p:cNvSpPr>
            <a:spLocks noGrp="1"/>
          </p:cNvSpPr>
          <p:nvPr>
            <p:ph type="sldNum" sz="quarter" idx="5"/>
          </p:nvPr>
        </p:nvSpPr>
        <p:spPr/>
        <p:txBody>
          <a:bodyPr/>
          <a:lstStyle/>
          <a:p>
            <a:fld id="{944EAC4D-DF20-CE4B-95F2-B76D42BB9538}" type="slidenum">
              <a:rPr lang="en-US" smtClean="0"/>
              <a:t>14</a:t>
            </a:fld>
            <a:endParaRPr lang="en-US"/>
          </a:p>
        </p:txBody>
      </p:sp>
    </p:spTree>
    <p:extLst>
      <p:ext uri="{BB962C8B-B14F-4D97-AF65-F5344CB8AC3E}">
        <p14:creationId xmlns:p14="http://schemas.microsoft.com/office/powerpoint/2010/main" val="1734450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BD6399-9494-A346-BC23-BB7E70AFD7D0}" type="slidenum">
              <a:rPr lang="en-US" smtClean="0"/>
              <a:t>16</a:t>
            </a:fld>
            <a:endParaRPr lang="en-US"/>
          </a:p>
        </p:txBody>
      </p:sp>
    </p:spTree>
    <p:extLst>
      <p:ext uri="{BB962C8B-B14F-4D97-AF65-F5344CB8AC3E}">
        <p14:creationId xmlns:p14="http://schemas.microsoft.com/office/powerpoint/2010/main" val="1346658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looking at a sea of raw data—endless numbers and rows. Sure, the information is all there, but it’s like trying to navigate in the dark. That’s where data visualization comes in—it shines a light on insights that raw data alone might hide. With the `ggplot2` package, based on Leland Wilkinson’s 'Grammar of Graphics,' we have a powerful tool that helps us turn raw numbers into meaningful, visual stories. Whether we’re spotting outliers, understanding distributions, or uncovering hidden relationships, visualizations allow us to see patterns and insights that would otherwise be buried. It’s like flipping on a switch and finally seeing the big picture.</a:t>
            </a:r>
          </a:p>
        </p:txBody>
      </p:sp>
      <p:sp>
        <p:nvSpPr>
          <p:cNvPr id="4" name="Slide Number Placeholder 3"/>
          <p:cNvSpPr>
            <a:spLocks noGrp="1"/>
          </p:cNvSpPr>
          <p:nvPr>
            <p:ph type="sldNum" sz="quarter" idx="5"/>
          </p:nvPr>
        </p:nvSpPr>
        <p:spPr/>
        <p:txBody>
          <a:bodyPr/>
          <a:lstStyle/>
          <a:p>
            <a:fld id="{AEBD6399-9494-A346-BC23-BB7E70AFD7D0}" type="slidenum">
              <a:rPr lang="en-US" smtClean="0"/>
              <a:t>5</a:t>
            </a:fld>
            <a:endParaRPr lang="en-US"/>
          </a:p>
        </p:txBody>
      </p:sp>
    </p:spTree>
    <p:extLst>
      <p:ext uri="{BB962C8B-B14F-4D97-AF65-F5344CB8AC3E}">
        <p14:creationId xmlns:p14="http://schemas.microsoft.com/office/powerpoint/2010/main" val="3336371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Think of a statistical graphic as a blueprint that translates raw data into visuals. Each piece of data is mapped to an aesthetic attribute, like color or size, creating a visual story from numbers. It’s like building a bridge between your data and your audience’s understanding.</a:t>
            </a:r>
          </a:p>
          <a:p>
            <a:r>
              <a:rPr lang="en-US" dirty="0"/>
              <a:t>  </a:t>
            </a:r>
          </a:p>
          <a:p>
            <a:r>
              <a:rPr lang="en-US" dirty="0"/>
              <a:t>- The key components to creating these visualizations are:</a:t>
            </a:r>
          </a:p>
          <a:p>
            <a:r>
              <a:rPr lang="en-US" dirty="0"/>
              <a:t>  1. **data**: This is the foundation—your dataset. It’s like the ingredients you’re working with in the kitchen; everything starts here.</a:t>
            </a:r>
          </a:p>
          <a:p>
            <a:r>
              <a:rPr lang="en-US" dirty="0"/>
              <a:t>  2. **</a:t>
            </a:r>
            <a:r>
              <a:rPr lang="en-US" dirty="0" err="1"/>
              <a:t>geom</a:t>
            </a:r>
            <a:r>
              <a:rPr lang="en-US" dirty="0"/>
              <a:t>**: These are the geometric objects, like points, lines, or bars. They act as the visual shapes you’ll use to display your data—imagine the brushstrokes of a painting.</a:t>
            </a:r>
          </a:p>
          <a:p>
            <a:r>
              <a:rPr lang="en-US" dirty="0"/>
              <a:t>  3. **</a:t>
            </a:r>
            <a:r>
              <a:rPr lang="en-US" dirty="0" err="1"/>
              <a:t>aes</a:t>
            </a:r>
            <a:r>
              <a:rPr lang="en-US" dirty="0"/>
              <a:t>**: Aesthetic attributes are the finishing touches that make your visualization stand out. They determine the position, color, shape, and size of your data points, making your visuals both informative and beautiful.</a:t>
            </a:r>
          </a:p>
          <a:p>
            <a:endParaRPr lang="en-US" dirty="0"/>
          </a:p>
          <a:p>
            <a:r>
              <a:rPr lang="en-US" dirty="0"/>
              <a:t>- The magic happens when you layer these components in `</a:t>
            </a:r>
            <a:r>
              <a:rPr lang="en-US" dirty="0" err="1"/>
              <a:t>ggplot</a:t>
            </a:r>
            <a:r>
              <a:rPr lang="en-US" dirty="0"/>
              <a:t>()`. Like building a sandwich, you stack one layer at a time—first the data, then the geometric objects, and finally the aesthetics that bring it all to life. Each layer adds depth and clarity to the final visualization, transforming raw data into a visual that speaks volumes.</a:t>
            </a:r>
          </a:p>
        </p:txBody>
      </p:sp>
      <p:sp>
        <p:nvSpPr>
          <p:cNvPr id="4" name="Slide Number Placeholder 3"/>
          <p:cNvSpPr>
            <a:spLocks noGrp="1"/>
          </p:cNvSpPr>
          <p:nvPr>
            <p:ph type="sldNum" sz="quarter" idx="5"/>
          </p:nvPr>
        </p:nvSpPr>
        <p:spPr/>
        <p:txBody>
          <a:bodyPr/>
          <a:lstStyle/>
          <a:p>
            <a:fld id="{AEBD6399-9494-A346-BC23-BB7E70AFD7D0}" type="slidenum">
              <a:rPr lang="en-US" smtClean="0"/>
              <a:t>6</a:t>
            </a:fld>
            <a:endParaRPr lang="en-US"/>
          </a:p>
        </p:txBody>
      </p:sp>
    </p:spTree>
    <p:extLst>
      <p:ext uri="{BB962C8B-B14F-4D97-AF65-F5344CB8AC3E}">
        <p14:creationId xmlns:p14="http://schemas.microsoft.com/office/powerpoint/2010/main" val="855272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the building blocks of creating visualizations, let’s dive into the essential toolkit every data storyteller needs. In </a:t>
            </a:r>
            <a:r>
              <a:rPr lang="en-US" dirty="0" err="1"/>
              <a:t>Chaper</a:t>
            </a:r>
            <a:r>
              <a:rPr lang="en-US" dirty="0"/>
              <a:t> 2 of the </a:t>
            </a:r>
            <a:r>
              <a:rPr lang="en-US" dirty="0" err="1"/>
              <a:t>ModernDive</a:t>
            </a:r>
            <a:r>
              <a:rPr lang="en-US" dirty="0"/>
              <a:t> text, we introduce five named graphs that will become your go-to tools for uncovering the hidden stories in your data. Each graph type has its own unique strength, depending on what kind of insights you’re looking to reveal. Let’s take a closer look at these powerful visualization tools.</a:t>
            </a:r>
          </a:p>
          <a:p>
            <a:endParaRPr lang="en-US" dirty="0"/>
          </a:p>
          <a:p>
            <a:r>
              <a:rPr lang="en-US" dirty="0"/>
              <a:t>- These five graphs are your vital tools for translating data into meaningful visuals.</a:t>
            </a:r>
          </a:p>
          <a:p>
            <a:r>
              <a:rPr lang="en-US" dirty="0"/>
              <a:t>- **Scatterplots**, **line graphs**, **histograms**, **boxplots**, and **bar plots**—each designed to help you explore different types of relationships and distributions within your data.</a:t>
            </a:r>
          </a:p>
          <a:p>
            <a:r>
              <a:rPr lang="en-US" dirty="0"/>
              <a:t>- Whether you're uncovering trends over time, comparing categories, or identifying outliers, each graph type allows you to bring those hidden patterns to the surface, making complex data easier to interpret and understand.</a:t>
            </a:r>
          </a:p>
        </p:txBody>
      </p:sp>
      <p:sp>
        <p:nvSpPr>
          <p:cNvPr id="4" name="Slide Number Placeholder 3"/>
          <p:cNvSpPr>
            <a:spLocks noGrp="1"/>
          </p:cNvSpPr>
          <p:nvPr>
            <p:ph type="sldNum" sz="quarter" idx="5"/>
          </p:nvPr>
        </p:nvSpPr>
        <p:spPr/>
        <p:txBody>
          <a:bodyPr/>
          <a:lstStyle/>
          <a:p>
            <a:fld id="{AEBD6399-9494-A346-BC23-BB7E70AFD7D0}" type="slidenum">
              <a:rPr lang="en-US" smtClean="0"/>
              <a:t>7</a:t>
            </a:fld>
            <a:endParaRPr lang="en-US"/>
          </a:p>
        </p:txBody>
      </p:sp>
    </p:spTree>
    <p:extLst>
      <p:ext uri="{BB962C8B-B14F-4D97-AF65-F5344CB8AC3E}">
        <p14:creationId xmlns:p14="http://schemas.microsoft.com/office/powerpoint/2010/main" val="771856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**Reveal the connections between two numerical variables** with a simple but powerful tool: the scatterplot. It’s your go-to for spotting relationships, trends, and even surprises in your data.</a:t>
            </a:r>
          </a:p>
          <a:p>
            <a:r>
              <a:rPr lang="en-US" dirty="0"/>
              <a:t>- Use **`</a:t>
            </a:r>
            <a:r>
              <a:rPr lang="en-US" dirty="0" err="1"/>
              <a:t>geom_point</a:t>
            </a:r>
            <a:r>
              <a:rPr lang="en-US" dirty="0"/>
              <a:t>()`** to plot those data points—each one a visual representation of your variables in action.</a:t>
            </a:r>
          </a:p>
          <a:p>
            <a:r>
              <a:rPr lang="en-US" dirty="0"/>
              <a:t>- Make your scatterplot stand out by **customizing the points**—change the color, shape, or size to highlight key patterns and insights.</a:t>
            </a:r>
          </a:p>
          <a:p>
            <a:r>
              <a:rPr lang="en-US" dirty="0"/>
              <a:t>- **Pro Tip**: If your scatterplot starts looking crowded with overlapping points, don’t worry! You can handle **overplotting** with a couple of tricks:</a:t>
            </a:r>
          </a:p>
          <a:p>
            <a:r>
              <a:rPr lang="en-US" dirty="0"/>
              <a:t>  - Apply **alpha transparency** to make overlapping points semi-transparent, revealing density without losing clarity.</a:t>
            </a:r>
          </a:p>
          <a:p>
            <a:r>
              <a:rPr lang="en-US" dirty="0"/>
              <a:t>  - Add a little **jitter** using `</a:t>
            </a:r>
            <a:r>
              <a:rPr lang="en-US" dirty="0" err="1"/>
              <a:t>geom_jitter</a:t>
            </a:r>
            <a:r>
              <a:rPr lang="en-US" dirty="0"/>
              <a:t>()` to separate closely packed points, giving each data point its space to shine.</a:t>
            </a:r>
          </a:p>
        </p:txBody>
      </p:sp>
      <p:sp>
        <p:nvSpPr>
          <p:cNvPr id="4" name="Slide Number Placeholder 3"/>
          <p:cNvSpPr>
            <a:spLocks noGrp="1"/>
          </p:cNvSpPr>
          <p:nvPr>
            <p:ph type="sldNum" sz="quarter" idx="5"/>
          </p:nvPr>
        </p:nvSpPr>
        <p:spPr/>
        <p:txBody>
          <a:bodyPr/>
          <a:lstStyle/>
          <a:p>
            <a:fld id="{AEBD6399-9494-A346-BC23-BB7E70AFD7D0}" type="slidenum">
              <a:rPr lang="en-US" smtClean="0"/>
              <a:t>8</a:t>
            </a:fld>
            <a:endParaRPr lang="en-US"/>
          </a:p>
        </p:txBody>
      </p:sp>
    </p:spTree>
    <p:extLst>
      <p:ext uri="{BB962C8B-B14F-4D97-AF65-F5344CB8AC3E}">
        <p14:creationId xmlns:p14="http://schemas.microsoft.com/office/powerpoint/2010/main" val="402036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next shift our focus to a tool that’s perfect for uncovering trends over time: the </a:t>
            </a:r>
            <a:r>
              <a:rPr lang="en-US" dirty="0" err="1"/>
              <a:t>linegraph</a:t>
            </a:r>
            <a:r>
              <a:rPr lang="en-US" dirty="0"/>
              <a:t>. Whether you’re tracking progress, forecasting, or analyzing patterns, the line graph helps you connect the dots in a meaningful way.</a:t>
            </a:r>
          </a:p>
          <a:p>
            <a:pPr>
              <a:buFont typeface="Arial" panose="020B0604020202020204" pitchFamily="34" charset="0"/>
              <a:buChar char="•"/>
            </a:pPr>
            <a:endParaRPr lang="en-US" b="1" dirty="0"/>
          </a:p>
          <a:p>
            <a:pPr>
              <a:buFont typeface="Arial" panose="020B0604020202020204" pitchFamily="34" charset="0"/>
              <a:buChar char="•"/>
            </a:pPr>
            <a:r>
              <a:rPr lang="en-US" b="1" dirty="0"/>
              <a:t>Capture trends and patterns over time</a:t>
            </a:r>
            <a:r>
              <a:rPr lang="en-US" dirty="0"/>
              <a:t> by using line graphs, perfect for showing how two sequential variables change in relation to each other—like tracking a heartbeat of your data.</a:t>
            </a:r>
          </a:p>
          <a:p>
            <a:pPr>
              <a:buFont typeface="Arial" panose="020B0604020202020204" pitchFamily="34" charset="0"/>
              <a:buChar char="•"/>
            </a:pPr>
            <a:r>
              <a:rPr lang="en-US" dirty="0"/>
              <a:t>The magic happens with </a:t>
            </a:r>
            <a:r>
              <a:rPr lang="en-US" b="1" dirty="0" err="1"/>
              <a:t>geom_line</a:t>
            </a:r>
            <a:r>
              <a:rPr lang="en-US" b="1" dirty="0"/>
              <a:t>()</a:t>
            </a:r>
            <a:r>
              <a:rPr lang="en-US" dirty="0"/>
              <a:t>, drawing a smooth, clear path through your data points to reveal the flow of information.</a:t>
            </a:r>
          </a:p>
          <a:p>
            <a:pPr>
              <a:buFont typeface="Arial" panose="020B0604020202020204" pitchFamily="34" charset="0"/>
              <a:buChar char="•"/>
            </a:pPr>
            <a:r>
              <a:rPr lang="en-US" b="1" dirty="0"/>
              <a:t>Ideal for time-based data</a:t>
            </a:r>
            <a:r>
              <a:rPr lang="en-US" dirty="0"/>
              <a:t> like hours, days, weeks, or any data that follows a natural order, making it easy to spot trends and shifts.</a:t>
            </a:r>
          </a:p>
          <a:p>
            <a:pPr>
              <a:buFont typeface="Arial" panose="020B0604020202020204" pitchFamily="34" charset="0"/>
              <a:buChar char="•"/>
            </a:pPr>
            <a:r>
              <a:rPr lang="en-US" b="1" dirty="0"/>
              <a:t>Pro Tip</a:t>
            </a:r>
            <a:r>
              <a:rPr lang="en-US" dirty="0"/>
              <a:t>: Be cautious when using line graphs. </a:t>
            </a:r>
            <a:r>
              <a:rPr lang="en-US" b="1" dirty="0"/>
              <a:t>If your x-axis variable doesn’t follow a logical order</a:t>
            </a:r>
            <a:r>
              <a:rPr lang="en-US" dirty="0"/>
              <a:t>, a line graph can be misleading. Stick to data that flows naturally over time or sequence for the clearest insights.</a:t>
            </a:r>
          </a:p>
          <a:p>
            <a:endParaRPr lang="en-US" dirty="0"/>
          </a:p>
        </p:txBody>
      </p:sp>
      <p:sp>
        <p:nvSpPr>
          <p:cNvPr id="4" name="Slide Number Placeholder 3"/>
          <p:cNvSpPr>
            <a:spLocks noGrp="1"/>
          </p:cNvSpPr>
          <p:nvPr>
            <p:ph type="sldNum" sz="quarter" idx="5"/>
          </p:nvPr>
        </p:nvSpPr>
        <p:spPr/>
        <p:txBody>
          <a:bodyPr/>
          <a:lstStyle/>
          <a:p>
            <a:fld id="{AEBD6399-9494-A346-BC23-BB7E70AFD7D0}" type="slidenum">
              <a:rPr lang="en-US" smtClean="0"/>
              <a:t>9</a:t>
            </a:fld>
            <a:endParaRPr lang="en-US"/>
          </a:p>
        </p:txBody>
      </p:sp>
    </p:spTree>
    <p:extLst>
      <p:ext uri="{BB962C8B-B14F-4D97-AF65-F5344CB8AC3E}">
        <p14:creationId xmlns:p14="http://schemas.microsoft.com/office/powerpoint/2010/main" val="2933422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explored line graphs for tracking trends over time, let’s look into a tool that helps us understand how a single variable is distributed: the histogram. If you want to see how your data stacks up, histograms are your go-to for revealing patterns and distributions at a glance.</a:t>
            </a:r>
          </a:p>
          <a:p>
            <a:endParaRPr lang="en-US" dirty="0"/>
          </a:p>
          <a:p>
            <a:r>
              <a:rPr lang="en-US" dirty="0"/>
              <a:t>- **Uncover the shape of your data** by using histograms to visualize the distribution of a single numerical variable. It’s like laying your data cards on the table to see what you’ve got.</a:t>
            </a:r>
          </a:p>
          <a:p>
            <a:r>
              <a:rPr lang="en-US" dirty="0"/>
              <a:t>- The key function is **`</a:t>
            </a:r>
            <a:r>
              <a:rPr lang="en-US" dirty="0" err="1"/>
              <a:t>geom_histogram</a:t>
            </a:r>
            <a:r>
              <a:rPr lang="en-US" dirty="0"/>
              <a:t>()`**, which builds your visual by grouping data into bins, showing you where your data clusters or spreads out.</a:t>
            </a:r>
          </a:p>
          <a:p>
            <a:r>
              <a:rPr lang="en-US" dirty="0"/>
              <a:t>- Histograms help you **spot the center, spread, and frequency** of values, revealing if your data is tightly packed, widely spread, or if there are any unexpected gaps or peaks.</a:t>
            </a:r>
          </a:p>
          <a:p>
            <a:r>
              <a:rPr lang="en-US" dirty="0"/>
              <a:t>- **Pro Tip**: Fine-tune your histogram by **adjusting the bin width or number of bins**. Too many bins can clutter the picture, while too few can hide important details—find the sweet spot that best represents your data’s story.</a:t>
            </a:r>
          </a:p>
        </p:txBody>
      </p:sp>
      <p:sp>
        <p:nvSpPr>
          <p:cNvPr id="4" name="Slide Number Placeholder 3"/>
          <p:cNvSpPr>
            <a:spLocks noGrp="1"/>
          </p:cNvSpPr>
          <p:nvPr>
            <p:ph type="sldNum" sz="quarter" idx="5"/>
          </p:nvPr>
        </p:nvSpPr>
        <p:spPr/>
        <p:txBody>
          <a:bodyPr/>
          <a:lstStyle/>
          <a:p>
            <a:fld id="{AEBD6399-9494-A346-BC23-BB7E70AFD7D0}" type="slidenum">
              <a:rPr lang="en-US" smtClean="0"/>
              <a:t>10</a:t>
            </a:fld>
            <a:endParaRPr lang="en-US"/>
          </a:p>
        </p:txBody>
      </p:sp>
    </p:spTree>
    <p:extLst>
      <p:ext uri="{BB962C8B-B14F-4D97-AF65-F5344CB8AC3E}">
        <p14:creationId xmlns:p14="http://schemas.microsoft.com/office/powerpoint/2010/main" val="112664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discussed how histograms can reveal the distribution of a single variable. Let’s take it a step further with boxplots. Boxplots not only summarize your data but also shine a spotlight on outliers—those unexpected values that can tell an important part of your data’s story.</a:t>
            </a:r>
          </a:p>
          <a:p>
            <a:endParaRPr lang="en-US" dirty="0"/>
          </a:p>
          <a:p>
            <a:r>
              <a:rPr lang="en-US" dirty="0"/>
              <a:t>- **Quickly summarize your data** with boxplots, which use quartiles and medians to give you a snapshot of your data’s central tendency and variability.</a:t>
            </a:r>
          </a:p>
          <a:p>
            <a:r>
              <a:rPr lang="en-US" dirty="0"/>
              <a:t>- With **`</a:t>
            </a:r>
            <a:r>
              <a:rPr lang="en-US" dirty="0" err="1"/>
              <a:t>geom_boxplot</a:t>
            </a:r>
            <a:r>
              <a:rPr lang="en-US" dirty="0"/>
              <a:t>()`**, you can effortlessly visualize your data’s range and spot key details, like whether your data is evenly distributed or skewed.</a:t>
            </a:r>
          </a:p>
          <a:p>
            <a:r>
              <a:rPr lang="en-US" dirty="0"/>
              <a:t>- Boxplots are **excellent for detecting outliers**, those rare values that stand apart from the rest. They help you identify the spread of your data in a simple, easy-to-digest format.</a:t>
            </a:r>
          </a:p>
          <a:p>
            <a:r>
              <a:rPr lang="en-US" dirty="0"/>
              <a:t>- **Pro Tip**: Use boxplots to **compare distributions across groups**—whether you're looking at different categories, time periods, or segments, boxplots give a clear view of how data differs between groups.</a:t>
            </a:r>
          </a:p>
        </p:txBody>
      </p:sp>
      <p:sp>
        <p:nvSpPr>
          <p:cNvPr id="4" name="Slide Number Placeholder 3"/>
          <p:cNvSpPr>
            <a:spLocks noGrp="1"/>
          </p:cNvSpPr>
          <p:nvPr>
            <p:ph type="sldNum" sz="quarter" idx="5"/>
          </p:nvPr>
        </p:nvSpPr>
        <p:spPr/>
        <p:txBody>
          <a:bodyPr/>
          <a:lstStyle/>
          <a:p>
            <a:fld id="{AEBD6399-9494-A346-BC23-BB7E70AFD7D0}" type="slidenum">
              <a:rPr lang="en-US" smtClean="0"/>
              <a:t>11</a:t>
            </a:fld>
            <a:endParaRPr lang="en-US"/>
          </a:p>
        </p:txBody>
      </p:sp>
    </p:spTree>
    <p:extLst>
      <p:ext uri="{BB962C8B-B14F-4D97-AF65-F5344CB8AC3E}">
        <p14:creationId xmlns:p14="http://schemas.microsoft.com/office/powerpoint/2010/main" val="147056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visualize how groups differ is with </a:t>
            </a:r>
            <a:r>
              <a:rPr lang="en-US" dirty="0" err="1"/>
              <a:t>barplots</a:t>
            </a:r>
            <a:r>
              <a:rPr lang="en-US" dirty="0"/>
              <a:t>. </a:t>
            </a:r>
          </a:p>
          <a:p>
            <a:endParaRPr lang="en-US" dirty="0"/>
          </a:p>
          <a:p>
            <a:r>
              <a:rPr lang="en-US" dirty="0"/>
              <a:t>-  They are great for showing comparisons across different groups or categories in terms of identifying frequencies. It’s like stacking up your data to see which one stands tallest.</a:t>
            </a:r>
          </a:p>
          <a:p>
            <a:r>
              <a:rPr lang="en-US" dirty="0"/>
              <a:t>- Use **`</a:t>
            </a:r>
            <a:r>
              <a:rPr lang="en-US" dirty="0" err="1"/>
              <a:t>geom_bar</a:t>
            </a:r>
            <a:r>
              <a:rPr lang="en-US" dirty="0"/>
              <a:t>()`** to create </a:t>
            </a:r>
            <a:r>
              <a:rPr lang="en-US" dirty="0" err="1"/>
              <a:t>barplots</a:t>
            </a:r>
            <a:r>
              <a:rPr lang="en-US" dirty="0"/>
              <a:t> that vividly display the frequency or proportion of categories, making it easy to spot the most popular or the least common items in your dataset.</a:t>
            </a:r>
          </a:p>
          <a:p>
            <a:r>
              <a:rPr lang="en-US" dirty="0"/>
              <a:t>- </a:t>
            </a:r>
            <a:r>
              <a:rPr lang="en-US" dirty="0" err="1"/>
              <a:t>Barplots</a:t>
            </a:r>
            <a:r>
              <a:rPr lang="en-US" dirty="0"/>
              <a:t> are your go-to for **comparing values across categories**, giving a clear visual ranking or breakdown.</a:t>
            </a:r>
          </a:p>
          <a:p>
            <a:r>
              <a:rPr lang="en-US" dirty="0"/>
              <a:t>- **Pro Tip**: Depending on the type of data you have, you may want to use </a:t>
            </a:r>
            <a:r>
              <a:rPr lang="en-US" dirty="0" err="1"/>
              <a:t>geom_bar</a:t>
            </a:r>
            <a:r>
              <a:rPr lang="en-US" dirty="0"/>
              <a:t> or </a:t>
            </a:r>
            <a:r>
              <a:rPr lang="en-US" dirty="0" err="1"/>
              <a:t>geom_col</a:t>
            </a:r>
            <a:r>
              <a:rPr lang="en-US" dirty="0"/>
              <a:t> (col stands for column). We’ll see this more in </a:t>
            </a:r>
            <a:r>
              <a:rPr lang="en-US"/>
              <a:t>the walkthroughs.</a:t>
            </a:r>
            <a:endParaRPr lang="en-US" dirty="0"/>
          </a:p>
        </p:txBody>
      </p:sp>
      <p:sp>
        <p:nvSpPr>
          <p:cNvPr id="4" name="Slide Number Placeholder 3"/>
          <p:cNvSpPr>
            <a:spLocks noGrp="1"/>
          </p:cNvSpPr>
          <p:nvPr>
            <p:ph type="sldNum" sz="quarter" idx="5"/>
          </p:nvPr>
        </p:nvSpPr>
        <p:spPr/>
        <p:txBody>
          <a:bodyPr/>
          <a:lstStyle/>
          <a:p>
            <a:fld id="{AEBD6399-9494-A346-BC23-BB7E70AFD7D0}" type="slidenum">
              <a:rPr lang="en-US" smtClean="0"/>
              <a:t>12</a:t>
            </a:fld>
            <a:endParaRPr lang="en-US"/>
          </a:p>
        </p:txBody>
      </p:sp>
    </p:spTree>
    <p:extLst>
      <p:ext uri="{BB962C8B-B14F-4D97-AF65-F5344CB8AC3E}">
        <p14:creationId xmlns:p14="http://schemas.microsoft.com/office/powerpoint/2010/main" val="288071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D9A88A8F-C16D-944C-937B-81F7E3AFD2C3}"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866568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2BFF838-3112-D64D-AB13-1B58B3CAB00A}"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7820064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F9DF929-F8B2-8C4E-A87C-7CA329808E9E}"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16914953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345926-8385-3049-9A52-B6FCAA267278}"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30225981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8F4AB-99C4-774E-8D17-73F981493EA3}" type="datetime1">
              <a:rPr lang="en-AU" smtClean="0"/>
              <a:t>14/10/2024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2309238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ACF6423-5781-B143-A3FE-CE4BD44F9AD1}" type="datetime1">
              <a:rPr lang="en-AU" smtClean="0"/>
              <a:t>14/10/2024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564735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920AAB6-7EF5-784A-9E80-675A6D4F628F}" type="datetime1">
              <a:rPr lang="en-AU" smtClean="0"/>
              <a:t>14/10/2024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6292046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664F931-0BDA-2D46-BFCE-F3DD28F55F8A}" type="datetime1">
              <a:rPr lang="en-AU" smtClean="0"/>
              <a:t>14/10/2024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7225019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A742C-BC72-2049-A088-B2E525A2F331}" type="datetime1">
              <a:rPr lang="en-AU" smtClean="0"/>
              <a:t>14/10/2024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27752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7BE613-0283-724F-AFCB-032D3606B8D6}" type="datetime1">
              <a:rPr lang="en-AU" smtClean="0"/>
              <a:t>14/10/2024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433946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5608E-F7FD-F643-8F60-3E4200D607CF}" type="datetime1">
              <a:rPr lang="en-AU" smtClean="0"/>
              <a:t>14/10/2024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06310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15BBE825-1CEB-D348-8B57-CA899FC14BD7}" type="datetime1">
              <a:rPr lang="en-AU" smtClean="0"/>
              <a:t>14/10/2024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4F910292-F52E-4F2F-8A10-78BDD4B94F63}" type="slidenum">
              <a:rPr lang="en-AU" smtClean="0"/>
              <a:t>‹#›</a:t>
            </a:fld>
            <a:endParaRPr lang="en-AU"/>
          </a:p>
        </p:txBody>
      </p:sp>
    </p:spTree>
    <p:extLst>
      <p:ext uri="{BB962C8B-B14F-4D97-AF65-F5344CB8AC3E}">
        <p14:creationId xmlns:p14="http://schemas.microsoft.com/office/powerpoint/2010/main" val="2786433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2419" y="-280731"/>
            <a:ext cx="6338454" cy="2387600"/>
          </a:xfrm>
        </p:spPr>
        <p:txBody>
          <a:bodyPr>
            <a:normAutofit/>
          </a:bodyPr>
          <a:lstStyle/>
          <a:p>
            <a:r>
              <a:rPr lang="en-AU" sz="7200">
                <a:latin typeface="Montserrat SemiBold" panose="00000700000000000000" pitchFamily="50" charset="0"/>
              </a:rPr>
              <a:t>Welcome to</a:t>
            </a:r>
          </a:p>
        </p:txBody>
      </p:sp>
      <p:sp>
        <p:nvSpPr>
          <p:cNvPr id="3" name="Subtitle 2"/>
          <p:cNvSpPr>
            <a:spLocks noGrp="1"/>
          </p:cNvSpPr>
          <p:nvPr>
            <p:ph type="subTitle" idx="1"/>
          </p:nvPr>
        </p:nvSpPr>
        <p:spPr>
          <a:xfrm>
            <a:off x="1355275" y="4156220"/>
            <a:ext cx="9144000" cy="1655762"/>
          </a:xfrm>
        </p:spPr>
        <p:txBody>
          <a:bodyPr>
            <a:normAutofit/>
          </a:bodyPr>
          <a:lstStyle/>
          <a:p>
            <a:r>
              <a:rPr lang="en-AU" sz="3600">
                <a:latin typeface="Montserrat SemiBold" panose="00000700000000000000" pitchFamily="50" charset="0"/>
              </a:rPr>
              <a:t>The Session Will Begin Shortly</a:t>
            </a:r>
          </a:p>
        </p:txBody>
      </p:sp>
      <p:pic>
        <p:nvPicPr>
          <p:cNvPr id="4" name="Instats Logo"/>
          <p:cNvPicPr>
            <a:picLocks noChangeAspect="1"/>
          </p:cNvPicPr>
          <p:nvPr/>
        </p:nvPicPr>
        <p:blipFill>
          <a:blip r:embed="rId2"/>
          <a:srcRect/>
          <a:stretch>
            <a:fillRect/>
          </a:stretch>
        </p:blipFill>
        <p:spPr>
          <a:xfrm>
            <a:off x="3678383" y="2179925"/>
            <a:ext cx="4497784" cy="1159019"/>
          </a:xfrm>
          <a:prstGeom prst="rect">
            <a:avLst/>
          </a:prstGeom>
        </p:spPr>
      </p:pic>
    </p:spTree>
    <p:extLst>
      <p:ext uri="{BB962C8B-B14F-4D97-AF65-F5344CB8AC3E}">
        <p14:creationId xmlns:p14="http://schemas.microsoft.com/office/powerpoint/2010/main" val="39592375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Histograms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Display the distribution of a single numerical variable  </a:t>
            </a:r>
          </a:p>
          <a:p>
            <a:pPr>
              <a:lnSpc>
                <a:spcPct val="150000"/>
              </a:lnSpc>
              <a:buSzTx/>
            </a:pPr>
            <a:r>
              <a:rPr lang="en-GB" sz="2400" dirty="0">
                <a:solidFill>
                  <a:srgbClr val="4C91AF"/>
                </a:solidFill>
              </a:rPr>
              <a:t>• Use </a:t>
            </a:r>
            <a:r>
              <a:rPr lang="en-GB" sz="2400" dirty="0" err="1">
                <a:solidFill>
                  <a:srgbClr val="4C91AF"/>
                </a:solidFill>
                <a:latin typeface="Inconsolata" pitchFamily="2" charset="77"/>
                <a:ea typeface="Inconsolata" pitchFamily="2" charset="77"/>
                <a:cs typeface="Courier New" panose="02070309020205020404" pitchFamily="49" charset="0"/>
              </a:rPr>
              <a:t>geom_histogram</a:t>
            </a:r>
            <a:r>
              <a:rPr lang="en-GB" sz="2400" dirty="0">
                <a:solidFill>
                  <a:srgbClr val="4C91AF"/>
                </a:solidFill>
                <a:latin typeface="Inconsolata" pitchFamily="2" charset="77"/>
                <a:ea typeface="Inconsolata" pitchFamily="2" charset="77"/>
                <a:cs typeface="Courier New" panose="02070309020205020404" pitchFamily="49" charset="0"/>
              </a:rPr>
              <a:t>()</a:t>
            </a:r>
          </a:p>
          <a:p>
            <a:pPr>
              <a:lnSpc>
                <a:spcPct val="150000"/>
              </a:lnSpc>
              <a:buSzTx/>
            </a:pPr>
            <a:r>
              <a:rPr lang="en-GB" sz="2400" dirty="0">
                <a:solidFill>
                  <a:srgbClr val="4C91AF"/>
                </a:solidFill>
              </a:rPr>
              <a:t>• Visualize data spread, </a:t>
            </a:r>
            <a:r>
              <a:rPr lang="en-GB" sz="2400" dirty="0" err="1">
                <a:solidFill>
                  <a:srgbClr val="4C91AF"/>
                </a:solidFill>
              </a:rPr>
              <a:t>center</a:t>
            </a:r>
            <a:r>
              <a:rPr lang="en-GB" sz="2400" dirty="0">
                <a:solidFill>
                  <a:srgbClr val="4C91AF"/>
                </a:solidFill>
              </a:rPr>
              <a:t>, and frequency of values  </a:t>
            </a:r>
          </a:p>
          <a:p>
            <a:pPr>
              <a:lnSpc>
                <a:spcPct val="150000"/>
              </a:lnSpc>
              <a:buSzTx/>
            </a:pPr>
            <a:r>
              <a:rPr lang="en-GB" sz="2400" dirty="0">
                <a:solidFill>
                  <a:srgbClr val="4C91AF"/>
                </a:solidFill>
              </a:rPr>
              <a:t>• </a:t>
            </a:r>
            <a:r>
              <a:rPr lang="en-GB" sz="2400" b="1" dirty="0">
                <a:solidFill>
                  <a:srgbClr val="4C91AF"/>
                </a:solidFill>
              </a:rPr>
              <a:t>Tip</a:t>
            </a:r>
            <a:r>
              <a:rPr lang="en-GB" sz="2400" dirty="0">
                <a:solidFill>
                  <a:srgbClr val="4C91AF"/>
                </a:solidFill>
              </a:rPr>
              <a:t>: Adjust bin width or number of bins for better data representation </a:t>
            </a:r>
            <a:endParaRPr lang="en-GB" sz="2400" dirty="0">
              <a:solidFill>
                <a:srgbClr val="4C91A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79437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Boxplots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Summarize numerical data using quartiles and medians  </a:t>
            </a:r>
          </a:p>
          <a:p>
            <a:pPr>
              <a:lnSpc>
                <a:spcPct val="150000"/>
              </a:lnSpc>
              <a:buSzTx/>
            </a:pPr>
            <a:r>
              <a:rPr lang="en-GB" sz="2400" dirty="0">
                <a:solidFill>
                  <a:srgbClr val="4C91AF"/>
                </a:solidFill>
              </a:rPr>
              <a:t>• Use </a:t>
            </a:r>
            <a:r>
              <a:rPr lang="en-GB" sz="2400" dirty="0" err="1">
                <a:solidFill>
                  <a:srgbClr val="4C91AF"/>
                </a:solidFill>
                <a:latin typeface="Inconsolata" pitchFamily="2" charset="77"/>
                <a:ea typeface="Inconsolata" pitchFamily="2" charset="77"/>
                <a:cs typeface="Courier New" panose="02070309020205020404" pitchFamily="49" charset="0"/>
              </a:rPr>
              <a:t>geom_boxplot</a:t>
            </a:r>
            <a:r>
              <a:rPr lang="en-GB" sz="2400" dirty="0">
                <a:solidFill>
                  <a:srgbClr val="4C91AF"/>
                </a:solidFill>
                <a:latin typeface="Inconsolata" pitchFamily="2" charset="77"/>
                <a:ea typeface="Inconsolata" pitchFamily="2" charset="77"/>
                <a:cs typeface="Courier New" panose="02070309020205020404" pitchFamily="49" charset="0"/>
              </a:rPr>
              <a:t>()</a:t>
            </a:r>
          </a:p>
          <a:p>
            <a:pPr>
              <a:lnSpc>
                <a:spcPct val="150000"/>
              </a:lnSpc>
              <a:buSzTx/>
            </a:pPr>
            <a:r>
              <a:rPr lang="en-GB" sz="2400" dirty="0">
                <a:solidFill>
                  <a:srgbClr val="4C91AF"/>
                </a:solidFill>
              </a:rPr>
              <a:t>• Effective for identifying data spread and detecting outliers  </a:t>
            </a:r>
          </a:p>
          <a:p>
            <a:pPr>
              <a:lnSpc>
                <a:spcPct val="150000"/>
              </a:lnSpc>
              <a:buSzTx/>
            </a:pPr>
            <a:r>
              <a:rPr lang="en-GB" sz="2400" dirty="0">
                <a:solidFill>
                  <a:srgbClr val="4C91AF"/>
                </a:solidFill>
              </a:rPr>
              <a:t>• </a:t>
            </a:r>
            <a:r>
              <a:rPr lang="en-GB" sz="2400" b="1" dirty="0">
                <a:solidFill>
                  <a:srgbClr val="4C91AF"/>
                </a:solidFill>
              </a:rPr>
              <a:t>Tip</a:t>
            </a:r>
            <a:r>
              <a:rPr lang="en-GB" sz="2400" dirty="0">
                <a:solidFill>
                  <a:srgbClr val="4C91AF"/>
                </a:solidFill>
              </a:rPr>
              <a:t>: Use boxplots for comparing distributions across groups </a:t>
            </a:r>
            <a:endParaRPr lang="en-GB" sz="2400" dirty="0">
              <a:solidFill>
                <a:srgbClr val="4C91A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729791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err="1">
                <a:solidFill>
                  <a:srgbClr val="205278"/>
                </a:solidFill>
              </a:rPr>
              <a:t>Barplots</a:t>
            </a:r>
            <a:endParaRPr lang="en-AU" sz="4800" dirty="0">
              <a:solidFill>
                <a:srgbClr val="205278"/>
              </a:solidFill>
            </a:endParaRP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100" dirty="0">
                <a:solidFill>
                  <a:srgbClr val="4C91AF"/>
                </a:solidFill>
              </a:rPr>
              <a:t>• Display the distribution of a categorical variable's frequencies  </a:t>
            </a:r>
          </a:p>
          <a:p>
            <a:pPr>
              <a:lnSpc>
                <a:spcPct val="150000"/>
              </a:lnSpc>
              <a:buSzTx/>
            </a:pPr>
            <a:r>
              <a:rPr lang="en-GB" sz="2100" dirty="0">
                <a:solidFill>
                  <a:srgbClr val="4C91AF"/>
                </a:solidFill>
              </a:rPr>
              <a:t>• Use  </a:t>
            </a:r>
            <a:r>
              <a:rPr lang="en-GB" sz="2100" dirty="0" err="1">
                <a:solidFill>
                  <a:srgbClr val="4C91AF"/>
                </a:solidFill>
                <a:latin typeface="Inconsolata" pitchFamily="2" charset="77"/>
                <a:ea typeface="Inconsolata" pitchFamily="2" charset="77"/>
                <a:cs typeface="Courier New" panose="02070309020205020404" pitchFamily="49" charset="0"/>
              </a:rPr>
              <a:t>geom_bar</a:t>
            </a:r>
            <a:r>
              <a:rPr lang="en-GB" sz="2100" dirty="0">
                <a:solidFill>
                  <a:srgbClr val="4C91AF"/>
                </a:solidFill>
                <a:latin typeface="Inconsolata" pitchFamily="2" charset="77"/>
                <a:ea typeface="Inconsolata" pitchFamily="2" charset="77"/>
                <a:cs typeface="Courier New" panose="02070309020205020404" pitchFamily="49" charset="0"/>
              </a:rPr>
              <a:t>()</a:t>
            </a:r>
            <a:r>
              <a:rPr lang="en-GB" sz="2100" dirty="0">
                <a:solidFill>
                  <a:srgbClr val="4C91AF"/>
                </a:solidFill>
              </a:rPr>
              <a:t>or  </a:t>
            </a:r>
            <a:r>
              <a:rPr lang="en-GB" sz="2100" dirty="0" err="1">
                <a:solidFill>
                  <a:srgbClr val="4C91AF"/>
                </a:solidFill>
                <a:latin typeface="Inconsolata" pitchFamily="2" charset="77"/>
                <a:ea typeface="Inconsolata" pitchFamily="2" charset="77"/>
                <a:cs typeface="Courier New" panose="02070309020205020404" pitchFamily="49" charset="0"/>
              </a:rPr>
              <a:t>geom_col</a:t>
            </a:r>
            <a:r>
              <a:rPr lang="en-GB" sz="2100" dirty="0">
                <a:solidFill>
                  <a:srgbClr val="4C91AF"/>
                </a:solidFill>
                <a:latin typeface="Inconsolata" pitchFamily="2" charset="77"/>
                <a:ea typeface="Inconsolata" pitchFamily="2" charset="77"/>
                <a:cs typeface="Courier New" panose="02070309020205020404" pitchFamily="49" charset="0"/>
              </a:rPr>
              <a:t>()</a:t>
            </a:r>
          </a:p>
          <a:p>
            <a:pPr>
              <a:lnSpc>
                <a:spcPct val="150000"/>
              </a:lnSpc>
              <a:buSzTx/>
            </a:pPr>
            <a:r>
              <a:rPr lang="en-GB" sz="2100" dirty="0">
                <a:solidFill>
                  <a:srgbClr val="4C91AF"/>
                </a:solidFill>
              </a:rPr>
              <a:t>• </a:t>
            </a:r>
            <a:r>
              <a:rPr lang="en-GB" sz="2100" dirty="0" err="1">
                <a:solidFill>
                  <a:srgbClr val="4C91AF"/>
                </a:solidFill>
              </a:rPr>
              <a:t>Barplots</a:t>
            </a:r>
            <a:r>
              <a:rPr lang="en-GB" sz="2100" dirty="0">
                <a:solidFill>
                  <a:srgbClr val="4C91AF"/>
                </a:solidFill>
              </a:rPr>
              <a:t> are ideal for comparing frequencies of categories or groups  </a:t>
            </a:r>
          </a:p>
          <a:p>
            <a:pPr>
              <a:lnSpc>
                <a:spcPct val="150000"/>
              </a:lnSpc>
              <a:buSzTx/>
            </a:pPr>
            <a:r>
              <a:rPr lang="en-GB" sz="2100" dirty="0">
                <a:solidFill>
                  <a:srgbClr val="4C91AF"/>
                </a:solidFill>
              </a:rPr>
              <a:t>• Tip: Use </a:t>
            </a:r>
            <a:r>
              <a:rPr lang="en-GB" sz="2100" dirty="0" err="1">
                <a:solidFill>
                  <a:srgbClr val="4C91AF"/>
                </a:solidFill>
                <a:latin typeface="Inconsolata" pitchFamily="2" charset="77"/>
                <a:ea typeface="Inconsolata" pitchFamily="2" charset="77"/>
                <a:cs typeface="Courier New" panose="02070309020205020404" pitchFamily="49" charset="0"/>
              </a:rPr>
              <a:t>geom_bar</a:t>
            </a:r>
            <a:r>
              <a:rPr lang="en-GB" sz="2100" dirty="0">
                <a:solidFill>
                  <a:srgbClr val="4C91AF"/>
                </a:solidFill>
                <a:latin typeface="Inconsolata" pitchFamily="2" charset="77"/>
                <a:ea typeface="Inconsolata" pitchFamily="2" charset="77"/>
                <a:cs typeface="Courier New" panose="02070309020205020404" pitchFamily="49" charset="0"/>
              </a:rPr>
              <a:t>()</a:t>
            </a:r>
            <a:r>
              <a:rPr lang="en-GB" sz="2100" dirty="0">
                <a:solidFill>
                  <a:srgbClr val="4C91AF"/>
                </a:solidFill>
                <a:latin typeface="Inconsolata" pitchFamily="2" charset="77"/>
                <a:ea typeface="Inconsolata" pitchFamily="2" charset="77"/>
              </a:rPr>
              <a:t> </a:t>
            </a:r>
            <a:r>
              <a:rPr lang="en-GB" sz="2100" dirty="0">
                <a:solidFill>
                  <a:srgbClr val="4C91AF"/>
                </a:solidFill>
              </a:rPr>
              <a:t>for raw (uncounted) data and </a:t>
            </a:r>
            <a:r>
              <a:rPr lang="en-GB" sz="2100" dirty="0" err="1">
                <a:solidFill>
                  <a:srgbClr val="4C91AF"/>
                </a:solidFill>
                <a:latin typeface="Inconsolata" pitchFamily="2" charset="77"/>
                <a:ea typeface="Inconsolata" pitchFamily="2" charset="77"/>
                <a:cs typeface="Courier New" panose="02070309020205020404" pitchFamily="49" charset="0"/>
              </a:rPr>
              <a:t>geom_col</a:t>
            </a:r>
            <a:r>
              <a:rPr lang="en-GB" sz="2100" dirty="0">
                <a:solidFill>
                  <a:srgbClr val="4C91AF"/>
                </a:solidFill>
                <a:latin typeface="Inconsolata" pitchFamily="2" charset="77"/>
                <a:ea typeface="Inconsolata" pitchFamily="2" charset="77"/>
                <a:cs typeface="Courier New" panose="02070309020205020404" pitchFamily="49" charset="0"/>
              </a:rPr>
              <a:t>()</a:t>
            </a:r>
            <a:r>
              <a:rPr lang="en-GB" sz="2100" dirty="0">
                <a:solidFill>
                  <a:srgbClr val="4C91AF"/>
                </a:solidFill>
                <a:latin typeface="Inconsolata" pitchFamily="2" charset="77"/>
                <a:ea typeface="Inconsolata" pitchFamily="2" charset="77"/>
              </a:rPr>
              <a:t> </a:t>
            </a:r>
            <a:r>
              <a:rPr lang="en-GB" sz="2100" dirty="0">
                <a:solidFill>
                  <a:srgbClr val="4C91AF"/>
                </a:solidFill>
              </a:rPr>
              <a:t>for pre-counted data </a:t>
            </a:r>
            <a:endParaRPr lang="en-GB" sz="2100" dirty="0">
              <a:solidFill>
                <a:srgbClr val="4C91A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69487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5400" i="1" dirty="0">
                <a:solidFill>
                  <a:schemeClr val="accent1"/>
                </a:solidFill>
                <a:latin typeface="Montserrat SemiBold" panose="00000700000000000000" pitchFamily="50" charset="0"/>
              </a:rPr>
              <a:t>Demo &amp; Exercises</a:t>
            </a:r>
          </a:p>
        </p:txBody>
      </p:sp>
    </p:spTree>
    <p:extLst>
      <p:ext uri="{BB962C8B-B14F-4D97-AF65-F5344CB8AC3E}">
        <p14:creationId xmlns:p14="http://schemas.microsoft.com/office/powerpoint/2010/main" val="6154322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i="1" dirty="0">
                <a:solidFill>
                  <a:schemeClr val="accent1"/>
                </a:solidFill>
                <a:latin typeface="Montserrat SemiBold" panose="00000700000000000000" pitchFamily="50" charset="0"/>
              </a:rPr>
              <a:t>Q &amp; A</a:t>
            </a:r>
          </a:p>
        </p:txBody>
      </p:sp>
    </p:spTree>
    <p:extLst>
      <p:ext uri="{BB962C8B-B14F-4D97-AF65-F5344CB8AC3E}">
        <p14:creationId xmlns:p14="http://schemas.microsoft.com/office/powerpoint/2010/main" val="38930368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887864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STOP</a:t>
            </a:r>
          </a:p>
        </p:txBody>
      </p:sp>
    </p:spTree>
    <p:extLst>
      <p:ext uri="{BB962C8B-B14F-4D97-AF65-F5344CB8AC3E}">
        <p14:creationId xmlns:p14="http://schemas.microsoft.com/office/powerpoint/2010/main" val="40729115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START</a:t>
            </a:r>
          </a:p>
        </p:txBody>
      </p:sp>
    </p:spTree>
    <p:extLst>
      <p:ext uri="{BB962C8B-B14F-4D97-AF65-F5344CB8AC3E}">
        <p14:creationId xmlns:p14="http://schemas.microsoft.com/office/powerpoint/2010/main" val="40729115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eminar"/>
          <p:cNvSpPr>
            <a:spLocks noGrp="1"/>
          </p:cNvSpPr>
          <p:nvPr>
            <p:ph type="ctrTitle"/>
          </p:nvPr>
        </p:nvSpPr>
        <p:spPr>
          <a:xfrm>
            <a:off x="260766" y="1460351"/>
            <a:ext cx="11333018" cy="1655762"/>
          </a:xfrm>
        </p:spPr>
        <p:txBody>
          <a:bodyPr>
            <a:normAutofit/>
          </a:bodyPr>
          <a:lstStyle/>
          <a:p>
            <a:r>
              <a:rPr lang="en-AU" sz="4400">
                <a:solidFill>
                  <a:srgbClr val="205278"/>
                </a:solidFill>
                <a:latin typeface="Montserrat SemiBold" panose="00000700000000000000" pitchFamily="50" charset="0"/>
              </a:rPr>
              <a:t>Statistics in R with Tidyverse</a:t>
            </a:r>
          </a:p>
        </p:txBody>
      </p:sp>
      <p:sp>
        <p:nvSpPr>
          <p:cNvPr id="3" name="Session number"/>
          <p:cNvSpPr>
            <a:spLocks noGrp="1"/>
          </p:cNvSpPr>
          <p:nvPr>
            <p:ph type="subTitle" idx="1"/>
          </p:nvPr>
        </p:nvSpPr>
        <p:spPr>
          <a:xfrm>
            <a:off x="0" y="4156220"/>
            <a:ext cx="12191999" cy="1655762"/>
          </a:xfrm>
        </p:spPr>
        <p:txBody>
          <a:bodyPr>
            <a:normAutofit/>
          </a:bodyPr>
          <a:lstStyle/>
          <a:p>
            <a:r>
              <a:rPr lang="en-AU" sz="3200">
                <a:solidFill>
                  <a:srgbClr val="4C91AF"/>
                </a:solidFill>
                <a:latin typeface="Montserrat SemiBold" panose="00000700000000000000" pitchFamily="50" charset="0"/>
              </a:rPr>
              <a:t>Session 2: Data Visualization using ggplot2</a:t>
            </a:r>
          </a:p>
        </p:txBody>
      </p:sp>
      <p:pic>
        <p:nvPicPr>
          <p:cNvPr id="5" name="Instats Logo"/>
          <p:cNvPicPr>
            <a:picLocks noChangeAspect="1"/>
          </p:cNvPicPr>
          <p:nvPr/>
        </p:nvPicPr>
        <p:blipFill>
          <a:blip r:embed="rId3"/>
          <a:srcRect/>
          <a:stretch>
            <a:fillRect/>
          </a:stretch>
        </p:blipFill>
        <p:spPr>
          <a:xfrm>
            <a:off x="839176" y="6302424"/>
            <a:ext cx="1422076" cy="366450"/>
          </a:xfrm>
          <a:prstGeom prst="rect">
            <a:avLst/>
          </a:prstGeom>
        </p:spPr>
      </p:pic>
    </p:spTree>
    <p:extLst>
      <p:ext uri="{BB962C8B-B14F-4D97-AF65-F5344CB8AC3E}">
        <p14:creationId xmlns:p14="http://schemas.microsoft.com/office/powerpoint/2010/main" val="597855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a:solidFill>
                  <a:srgbClr val="205278"/>
                </a:solidFill>
              </a:rPr>
              <a:t>Introduction to Data Visualization</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Insights that raw data alone cannot provide</a:t>
            </a:r>
          </a:p>
          <a:p>
            <a:pPr>
              <a:lnSpc>
                <a:spcPct val="150000"/>
              </a:lnSpc>
              <a:buSzTx/>
            </a:pPr>
            <a:r>
              <a:rPr lang="en-GB" sz="2800" dirty="0">
                <a:solidFill>
                  <a:srgbClr val="4C91AF"/>
                </a:solidFill>
              </a:rPr>
              <a:t>• </a:t>
            </a:r>
            <a:r>
              <a:rPr lang="en-GB" sz="2800" dirty="0">
                <a:solidFill>
                  <a:srgbClr val="4C91AF"/>
                </a:solidFill>
                <a:latin typeface="Inconsolata" pitchFamily="2" charset="77"/>
                <a:ea typeface="Inconsolata" pitchFamily="2" charset="77"/>
                <a:cs typeface="Courier New" panose="02070309020205020404" pitchFamily="49" charset="0"/>
              </a:rPr>
              <a:t>ggplot2</a:t>
            </a:r>
            <a:r>
              <a:rPr lang="en-GB" sz="2800" dirty="0">
                <a:solidFill>
                  <a:srgbClr val="4C91AF"/>
                </a:solidFill>
              </a:rPr>
              <a:t> package based on Grammar of Graphics by Leland Wilkinson</a:t>
            </a:r>
          </a:p>
          <a:p>
            <a:pPr>
              <a:lnSpc>
                <a:spcPct val="150000"/>
              </a:lnSpc>
              <a:buSzTx/>
            </a:pPr>
            <a:r>
              <a:rPr lang="en-GB" sz="2800" dirty="0">
                <a:solidFill>
                  <a:srgbClr val="4C91AF"/>
                </a:solidFill>
              </a:rPr>
              <a:t>• Visualizations help to identify outliers, distributions, and relationships</a:t>
            </a:r>
          </a:p>
          <a:p>
            <a:pPr>
              <a:lnSpc>
                <a:spcPct val="150000"/>
              </a:lnSpc>
              <a:buSzTx/>
            </a:pPr>
            <a:r>
              <a:rPr lang="en-GB" sz="2800" dirty="0">
                <a:solidFill>
                  <a:srgbClr val="4C91AF"/>
                </a:solidFill>
              </a:rPr>
              <a:t> </a:t>
            </a:r>
          </a:p>
        </p:txBody>
      </p:sp>
    </p:spTree>
    <p:extLst>
      <p:ext uri="{BB962C8B-B14F-4D97-AF65-F5344CB8AC3E}">
        <p14:creationId xmlns:p14="http://schemas.microsoft.com/office/powerpoint/2010/main" val="27000510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a:solidFill>
                  <a:srgbClr val="205278"/>
                </a:solidFill>
              </a:rPr>
              <a:t>Grammar of Graphics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A statistical graphic maps data variables to aesthetic attributes</a:t>
            </a:r>
          </a:p>
          <a:p>
            <a:pPr>
              <a:lnSpc>
                <a:spcPct val="150000"/>
              </a:lnSpc>
              <a:buSzTx/>
            </a:pPr>
            <a:r>
              <a:rPr lang="en-GB" sz="2800" dirty="0">
                <a:solidFill>
                  <a:srgbClr val="4C91AF"/>
                </a:solidFill>
              </a:rPr>
              <a:t>• Key components: </a:t>
            </a:r>
          </a:p>
          <a:p>
            <a:pPr>
              <a:lnSpc>
                <a:spcPct val="150000"/>
              </a:lnSpc>
              <a:buSzTx/>
            </a:pPr>
            <a:r>
              <a:rPr lang="en-GB" sz="2800" dirty="0">
                <a:solidFill>
                  <a:srgbClr val="4C91AF"/>
                </a:solidFill>
              </a:rPr>
              <a:t>  1. </a:t>
            </a:r>
            <a:r>
              <a:rPr lang="en-GB" sz="2800" dirty="0">
                <a:solidFill>
                  <a:srgbClr val="4C91AF"/>
                </a:solidFill>
                <a:latin typeface="Inconsolata" pitchFamily="2" charset="77"/>
                <a:ea typeface="Inconsolata" pitchFamily="2" charset="77"/>
                <a:cs typeface="Courier New" panose="02070309020205020404" pitchFamily="49" charset="0"/>
              </a:rPr>
              <a:t>data</a:t>
            </a:r>
            <a:r>
              <a:rPr lang="en-GB" sz="2800" dirty="0">
                <a:solidFill>
                  <a:srgbClr val="4C91AF"/>
                </a:solidFill>
              </a:rPr>
              <a:t>: The dataset</a:t>
            </a:r>
          </a:p>
          <a:p>
            <a:pPr>
              <a:lnSpc>
                <a:spcPct val="150000"/>
              </a:lnSpc>
              <a:buSzTx/>
            </a:pPr>
            <a:r>
              <a:rPr lang="en-GB" sz="2800" dirty="0">
                <a:solidFill>
                  <a:srgbClr val="4C91AF"/>
                </a:solidFill>
              </a:rPr>
              <a:t>  2. </a:t>
            </a:r>
            <a:r>
              <a:rPr lang="en-GB" sz="2800" dirty="0" err="1">
                <a:solidFill>
                  <a:srgbClr val="4C91AF"/>
                </a:solidFill>
                <a:latin typeface="Inconsolata" pitchFamily="2" charset="77"/>
                <a:ea typeface="Inconsolata" pitchFamily="2" charset="77"/>
                <a:cs typeface="Courier New" panose="02070309020205020404" pitchFamily="49" charset="0"/>
              </a:rPr>
              <a:t>geom</a:t>
            </a:r>
            <a:r>
              <a:rPr lang="en-GB" sz="2800" dirty="0">
                <a:solidFill>
                  <a:srgbClr val="4C91AF"/>
                </a:solidFill>
              </a:rPr>
              <a:t>: The geometric objects (points, lines, bars)</a:t>
            </a:r>
          </a:p>
          <a:p>
            <a:pPr>
              <a:lnSpc>
                <a:spcPct val="150000"/>
              </a:lnSpc>
              <a:buSzTx/>
            </a:pPr>
            <a:r>
              <a:rPr lang="en-GB" sz="2800" dirty="0">
                <a:solidFill>
                  <a:srgbClr val="4C91AF"/>
                </a:solidFill>
              </a:rPr>
              <a:t>  3. </a:t>
            </a:r>
            <a:r>
              <a:rPr lang="en-GB" sz="2800" dirty="0" err="1">
                <a:solidFill>
                  <a:srgbClr val="4C91AF"/>
                </a:solidFill>
                <a:latin typeface="Inconsolata" pitchFamily="2" charset="77"/>
                <a:ea typeface="Inconsolata" pitchFamily="2" charset="77"/>
                <a:cs typeface="Courier New" panose="02070309020205020404" pitchFamily="49" charset="0"/>
              </a:rPr>
              <a:t>aes</a:t>
            </a:r>
            <a:r>
              <a:rPr lang="en-GB" sz="2800" dirty="0">
                <a:solidFill>
                  <a:srgbClr val="4C91AF"/>
                </a:solidFill>
              </a:rPr>
              <a:t>: Aesthetic attributes like position, </a:t>
            </a:r>
            <a:r>
              <a:rPr lang="en-GB" sz="2800" dirty="0" err="1">
                <a:solidFill>
                  <a:srgbClr val="4C91AF"/>
                </a:solidFill>
              </a:rPr>
              <a:t>color</a:t>
            </a:r>
            <a:r>
              <a:rPr lang="en-GB" sz="2800" dirty="0">
                <a:solidFill>
                  <a:srgbClr val="4C91AF"/>
                </a:solidFill>
              </a:rPr>
              <a:t>, shape, size</a:t>
            </a:r>
          </a:p>
          <a:p>
            <a:pPr>
              <a:lnSpc>
                <a:spcPct val="150000"/>
              </a:lnSpc>
              <a:buSzTx/>
            </a:pPr>
            <a:r>
              <a:rPr lang="en-GB" sz="2800" dirty="0">
                <a:solidFill>
                  <a:srgbClr val="4C91AF"/>
                </a:solidFill>
              </a:rPr>
              <a:t>• Create visualizations by layering these components in </a:t>
            </a:r>
            <a:r>
              <a:rPr lang="en-GB" sz="2800" dirty="0" err="1">
                <a:solidFill>
                  <a:srgbClr val="4C91AF"/>
                </a:solidFill>
                <a:latin typeface="Inconsolata" pitchFamily="2" charset="77"/>
                <a:ea typeface="Inconsolata" pitchFamily="2" charset="77"/>
                <a:cs typeface="Courier New" panose="02070309020205020404" pitchFamily="49" charset="0"/>
              </a:rPr>
              <a:t>ggplot</a:t>
            </a:r>
            <a:r>
              <a:rPr lang="en-GB" sz="2800" dirty="0">
                <a:solidFill>
                  <a:srgbClr val="4C91AF"/>
                </a:solidFill>
                <a:latin typeface="Inconsolata" pitchFamily="2" charset="77"/>
                <a:ea typeface="Inconsolata" pitchFamily="2" charset="77"/>
                <a:cs typeface="Courier New" panose="02070309020205020404" pitchFamily="49" charset="0"/>
              </a:rPr>
              <a:t>()</a:t>
            </a:r>
          </a:p>
        </p:txBody>
      </p:sp>
    </p:spTree>
    <p:extLst>
      <p:ext uri="{BB962C8B-B14F-4D97-AF65-F5344CB8AC3E}">
        <p14:creationId xmlns:p14="http://schemas.microsoft.com/office/powerpoint/2010/main" val="27000510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The Five Named Graphs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500" dirty="0">
                <a:solidFill>
                  <a:srgbClr val="4C91AF"/>
                </a:solidFill>
              </a:rPr>
              <a:t>• Essential tools for data visualization</a:t>
            </a:r>
          </a:p>
          <a:p>
            <a:pPr>
              <a:lnSpc>
                <a:spcPct val="150000"/>
              </a:lnSpc>
              <a:buSzTx/>
            </a:pPr>
            <a:r>
              <a:rPr lang="en-GB" sz="2500" dirty="0">
                <a:solidFill>
                  <a:srgbClr val="4C91AF"/>
                </a:solidFill>
              </a:rPr>
              <a:t>• Scatterplots, </a:t>
            </a:r>
            <a:r>
              <a:rPr lang="en-GB" sz="2500" dirty="0" err="1">
                <a:solidFill>
                  <a:srgbClr val="4C91AF"/>
                </a:solidFill>
              </a:rPr>
              <a:t>linegraphs</a:t>
            </a:r>
            <a:r>
              <a:rPr lang="en-GB" sz="2500" dirty="0">
                <a:solidFill>
                  <a:srgbClr val="4C91AF"/>
                </a:solidFill>
              </a:rPr>
              <a:t>, histograms, boxplots, and </a:t>
            </a:r>
            <a:r>
              <a:rPr lang="en-GB" sz="2500" dirty="0" err="1">
                <a:solidFill>
                  <a:srgbClr val="4C91AF"/>
                </a:solidFill>
              </a:rPr>
              <a:t>barplots</a:t>
            </a:r>
            <a:endParaRPr lang="en-GB" sz="2500" dirty="0">
              <a:solidFill>
                <a:srgbClr val="4C91AF"/>
              </a:solidFill>
            </a:endParaRPr>
          </a:p>
          <a:p>
            <a:pPr>
              <a:lnSpc>
                <a:spcPct val="150000"/>
              </a:lnSpc>
              <a:buSzTx/>
            </a:pPr>
            <a:r>
              <a:rPr lang="en-GB" sz="2500" dirty="0">
                <a:solidFill>
                  <a:srgbClr val="4C91AF"/>
                </a:solidFill>
              </a:rPr>
              <a:t>	• Each type works best for different data relationships and distributions</a:t>
            </a:r>
          </a:p>
          <a:p>
            <a:pPr>
              <a:lnSpc>
                <a:spcPct val="150000"/>
              </a:lnSpc>
              <a:buSzTx/>
            </a:pPr>
            <a:r>
              <a:rPr lang="en-GB" sz="2500" dirty="0">
                <a:solidFill>
                  <a:srgbClr val="4C91AF"/>
                </a:solidFill>
              </a:rPr>
              <a:t>	• Goal is to uncover trends, patterns, and outliers in data</a:t>
            </a:r>
          </a:p>
        </p:txBody>
      </p:sp>
    </p:spTree>
    <p:extLst>
      <p:ext uri="{BB962C8B-B14F-4D97-AF65-F5344CB8AC3E}">
        <p14:creationId xmlns:p14="http://schemas.microsoft.com/office/powerpoint/2010/main" val="27000510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Scatterplots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Display relationships between two numerical variables</a:t>
            </a:r>
          </a:p>
          <a:p>
            <a:pPr>
              <a:lnSpc>
                <a:spcPct val="150000"/>
              </a:lnSpc>
              <a:buSzTx/>
            </a:pPr>
            <a:r>
              <a:rPr lang="en-GB" sz="2800" dirty="0">
                <a:solidFill>
                  <a:srgbClr val="4C91AF"/>
                </a:solidFill>
              </a:rPr>
              <a:t>• Using </a:t>
            </a:r>
            <a:r>
              <a:rPr lang="en-GB" sz="2800" dirty="0" err="1">
                <a:solidFill>
                  <a:srgbClr val="4C91AF"/>
                </a:solidFill>
                <a:latin typeface="Inconsolata" pitchFamily="2" charset="77"/>
                <a:ea typeface="Inconsolata" pitchFamily="2" charset="77"/>
                <a:cs typeface="Courier New" panose="02070309020205020404" pitchFamily="49" charset="0"/>
              </a:rPr>
              <a:t>geom_point</a:t>
            </a:r>
            <a:r>
              <a:rPr lang="en-GB" sz="2800" dirty="0">
                <a:solidFill>
                  <a:srgbClr val="4C91AF"/>
                </a:solidFill>
                <a:latin typeface="Inconsolata" pitchFamily="2" charset="77"/>
                <a:ea typeface="Inconsolata" pitchFamily="2" charset="77"/>
                <a:cs typeface="Courier New" panose="02070309020205020404" pitchFamily="49" charset="0"/>
              </a:rPr>
              <a:t>()</a:t>
            </a:r>
            <a:r>
              <a:rPr lang="en-GB" sz="2800" dirty="0">
                <a:solidFill>
                  <a:srgbClr val="4C91AF"/>
                </a:solidFill>
              </a:rPr>
              <a:t>
• Customizing points (</a:t>
            </a:r>
            <a:r>
              <a:rPr lang="en-GB" sz="2800" dirty="0" err="1">
                <a:solidFill>
                  <a:srgbClr val="4C91AF"/>
                </a:solidFill>
                <a:latin typeface="Inconsolata" pitchFamily="2" charset="77"/>
                <a:ea typeface="Inconsolata" pitchFamily="2" charset="77"/>
                <a:cs typeface="Courier New" panose="02070309020205020404" pitchFamily="49" charset="0"/>
              </a:rPr>
              <a:t>color</a:t>
            </a:r>
            <a:r>
              <a:rPr lang="en-GB" sz="2800" dirty="0">
                <a:solidFill>
                  <a:srgbClr val="4C91AF"/>
                </a:solidFill>
              </a:rPr>
              <a:t>, </a:t>
            </a:r>
            <a:r>
              <a:rPr lang="en-GB" sz="2800" dirty="0">
                <a:solidFill>
                  <a:srgbClr val="4C91AF"/>
                </a:solidFill>
                <a:latin typeface="Inconsolata" pitchFamily="2" charset="77"/>
                <a:ea typeface="Inconsolata" pitchFamily="2" charset="77"/>
                <a:cs typeface="Courier New" panose="02070309020205020404" pitchFamily="49" charset="0"/>
              </a:rPr>
              <a:t>shape</a:t>
            </a:r>
            <a:r>
              <a:rPr lang="en-GB" sz="2800" dirty="0">
                <a:solidFill>
                  <a:srgbClr val="4C91AF"/>
                </a:solidFill>
              </a:rPr>
              <a:t>, </a:t>
            </a:r>
            <a:r>
              <a:rPr lang="en-GB" sz="2800" dirty="0">
                <a:solidFill>
                  <a:srgbClr val="4C91AF"/>
                </a:solidFill>
                <a:latin typeface="Inconsolata" pitchFamily="2" charset="77"/>
                <a:ea typeface="Inconsolata" pitchFamily="2" charset="77"/>
                <a:cs typeface="Courier New" panose="02070309020205020404" pitchFamily="49" charset="0"/>
              </a:rPr>
              <a:t>size</a:t>
            </a:r>
            <a:r>
              <a:rPr lang="en-GB" sz="2800" dirty="0">
                <a:solidFill>
                  <a:srgbClr val="4C91AF"/>
                </a:solidFill>
              </a:rPr>
              <a:t>)
• </a:t>
            </a:r>
            <a:r>
              <a:rPr lang="en-GB" sz="2800" b="1" dirty="0">
                <a:solidFill>
                  <a:srgbClr val="4C91AF"/>
                </a:solidFill>
              </a:rPr>
              <a:t>Tip</a:t>
            </a:r>
            <a:r>
              <a:rPr lang="en-GB" sz="2800" dirty="0">
                <a:solidFill>
                  <a:srgbClr val="4C91AF"/>
                </a:solidFill>
              </a:rPr>
              <a:t>: Handling overplotting
	• </a:t>
            </a:r>
            <a:r>
              <a:rPr lang="en-GB" sz="2800" dirty="0">
                <a:solidFill>
                  <a:srgbClr val="4C91AF"/>
                </a:solidFill>
                <a:latin typeface="Inconsolata" pitchFamily="2" charset="77"/>
                <a:ea typeface="Inconsolata" pitchFamily="2" charset="77"/>
                <a:cs typeface="Courier New" panose="02070309020205020404" pitchFamily="49" charset="0"/>
              </a:rPr>
              <a:t>alpha</a:t>
            </a:r>
            <a:r>
              <a:rPr lang="en-GB" sz="2800" dirty="0">
                <a:solidFill>
                  <a:srgbClr val="4C91AF"/>
                </a:solidFill>
              </a:rPr>
              <a:t> transparency
	• jittering with </a:t>
            </a:r>
            <a:r>
              <a:rPr lang="en-GB" sz="2800" dirty="0" err="1">
                <a:solidFill>
                  <a:srgbClr val="4C91AF"/>
                </a:solidFill>
                <a:latin typeface="Inconsolata" pitchFamily="2" charset="77"/>
                <a:ea typeface="Inconsolata" pitchFamily="2" charset="77"/>
                <a:cs typeface="Courier New" panose="02070309020205020404" pitchFamily="49" charset="0"/>
              </a:rPr>
              <a:t>geom_jitter</a:t>
            </a:r>
            <a:r>
              <a:rPr lang="en-GB" sz="2800" dirty="0">
                <a:solidFill>
                  <a:srgbClr val="4C91AF"/>
                </a:solidFill>
                <a:latin typeface="Inconsolata" pitchFamily="2" charset="77"/>
                <a:ea typeface="Inconsolata" pitchFamily="2" charset="77"/>
                <a:cs typeface="Courier New" panose="02070309020205020404" pitchFamily="49" charset="0"/>
              </a:rPr>
              <a:t>()</a:t>
            </a:r>
          </a:p>
        </p:txBody>
      </p:sp>
    </p:spTree>
    <p:extLst>
      <p:ext uri="{BB962C8B-B14F-4D97-AF65-F5344CB8AC3E}">
        <p14:creationId xmlns:p14="http://schemas.microsoft.com/office/powerpoint/2010/main" val="270005109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Linegraphs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Display trends over time or relationships between two sequential variables  </a:t>
            </a:r>
          </a:p>
          <a:p>
            <a:pPr>
              <a:lnSpc>
                <a:spcPct val="150000"/>
              </a:lnSpc>
              <a:buSzTx/>
            </a:pPr>
            <a:r>
              <a:rPr lang="en-GB" sz="2400" dirty="0">
                <a:solidFill>
                  <a:srgbClr val="4C91AF"/>
                </a:solidFill>
              </a:rPr>
              <a:t>• Use </a:t>
            </a:r>
            <a:r>
              <a:rPr lang="en-GB" sz="2400" dirty="0" err="1">
                <a:solidFill>
                  <a:srgbClr val="4C91AF"/>
                </a:solidFill>
                <a:latin typeface="Inconsolata" pitchFamily="2" charset="77"/>
                <a:ea typeface="Inconsolata" pitchFamily="2" charset="77"/>
                <a:cs typeface="Courier New" panose="02070309020205020404" pitchFamily="49" charset="0"/>
              </a:rPr>
              <a:t>geom_line</a:t>
            </a:r>
            <a:r>
              <a:rPr lang="en-GB" sz="2400" dirty="0">
                <a:solidFill>
                  <a:srgbClr val="4C91AF"/>
                </a:solidFill>
                <a:latin typeface="Inconsolata" pitchFamily="2" charset="77"/>
                <a:ea typeface="Inconsolata" pitchFamily="2" charset="77"/>
                <a:cs typeface="Courier New" panose="02070309020205020404" pitchFamily="49" charset="0"/>
              </a:rPr>
              <a:t>()</a:t>
            </a:r>
          </a:p>
          <a:p>
            <a:pPr>
              <a:lnSpc>
                <a:spcPct val="150000"/>
              </a:lnSpc>
              <a:buSzTx/>
            </a:pPr>
            <a:r>
              <a:rPr lang="en-GB" sz="2400" dirty="0">
                <a:solidFill>
                  <a:srgbClr val="4C91AF"/>
                </a:solidFill>
              </a:rPr>
              <a:t>• Commonly used for time-based data (hours, days, weeks, etc.)  </a:t>
            </a:r>
          </a:p>
          <a:p>
            <a:pPr>
              <a:lnSpc>
                <a:spcPct val="150000"/>
              </a:lnSpc>
              <a:buSzTx/>
            </a:pPr>
            <a:r>
              <a:rPr lang="en-GB" sz="2400" dirty="0">
                <a:solidFill>
                  <a:srgbClr val="4C91AF"/>
                </a:solidFill>
              </a:rPr>
              <a:t>• </a:t>
            </a:r>
            <a:r>
              <a:rPr lang="en-GB" sz="2400" b="1" dirty="0">
                <a:solidFill>
                  <a:srgbClr val="4C91AF"/>
                </a:solidFill>
              </a:rPr>
              <a:t>Tip</a:t>
            </a:r>
            <a:r>
              <a:rPr lang="en-GB" sz="2400" dirty="0">
                <a:solidFill>
                  <a:srgbClr val="4C91AF"/>
                </a:solidFill>
              </a:rPr>
              <a:t>: Avoid using </a:t>
            </a:r>
            <a:r>
              <a:rPr lang="en-GB" sz="2400" dirty="0" err="1">
                <a:solidFill>
                  <a:srgbClr val="4C91AF"/>
                </a:solidFill>
              </a:rPr>
              <a:t>linegraphs</a:t>
            </a:r>
            <a:r>
              <a:rPr lang="en-GB" sz="2400" dirty="0">
                <a:solidFill>
                  <a:srgbClr val="4C91AF"/>
                </a:solidFill>
              </a:rPr>
              <a:t> when the x-axis variable has no inherent order</a:t>
            </a:r>
            <a:endParaRPr lang="en-GB" sz="2400" dirty="0">
              <a:solidFill>
                <a:srgbClr val="4C91A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582516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Unix 5.15.0.1056"/>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Angsana New"/>
        <a:font script="Bopo" typeface="Microsoft JhengHei"/>
        <a:font script="Sinh" typeface="Iskoola Pota"/>
        <a:font script="Syrc" typeface="Estrangelo Edessa"/>
        <a:font script="Jpan" typeface="游ゴシック Light"/>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Times New Roman"/>
        <a:font script="Ethi" typeface="Nyala"/>
        <a:font script="Hans" typeface="等线 Light"/>
        <a:font script="Laoo" typeface="DokChampa"/>
        <a:font script="Osma" typeface="Ebrima"/>
        <a:font script="Tibt" typeface="Microsoft Himalaya"/>
        <a:font script="Viet" typeface="Times New Roman"/>
        <a:font script="Mlym" typeface="Kartika"/>
        <a:font script="Thaa" typeface="MV Boli"/>
        <a:font script="Gujr" typeface="Shruti"/>
        <a:font script="Mymr" typeface="Myanmar Text"/>
        <a:font script="Tfng" typeface="Ebrima"/>
        <a:font script="Arab" typeface="Times New Roman"/>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MoolBoran"/>
        <a:font script="Syrn" typeface="Estrangelo Edessa"/>
        <a:font script="Syrj" typeface="Estrangelo Edessa"/>
        <a:font script="Cans" typeface="Euphemia"/>
        <a:font script="Orya" typeface="Kalinga"/>
        <a:font script="Geor" typeface="Sylfaen"/>
        <a:font script="Cher" typeface="Plantagenet Cherokee"/>
      </a:majorFont>
      <a:minorFont>
        <a:latin typeface="Calibri" panose="020F05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Cordia New"/>
        <a:font script="Bopo" typeface="Microsoft JhengHei"/>
        <a:font script="Sinh" typeface="Iskoola Pota"/>
        <a:font script="Syrc" typeface="Estrangelo Edessa"/>
        <a:font script="Jpan" typeface="游ゴシック"/>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Arial"/>
        <a:font script="Ethi" typeface="Nyala"/>
        <a:font script="Hans" typeface="等线"/>
        <a:font script="Laoo" typeface="DokChampa"/>
        <a:font script="Osma" typeface="Ebrima"/>
        <a:font script="Tibt" typeface="Microsoft Himalaya"/>
        <a:font script="Viet" typeface="Arial"/>
        <a:font script="Mlym" typeface="Kartika"/>
        <a:font script="Thaa" typeface="MV Boli"/>
        <a:font script="Gujr" typeface="Shruti"/>
        <a:font script="Mymr" typeface="Myanmar Text"/>
        <a:font script="Tfng" typeface="Ebrima"/>
        <a:font script="Arab" typeface="Arial"/>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DaunPenh"/>
        <a:font script="Syrn" typeface="Estrangelo Edessa"/>
        <a:font script="Syrj" typeface="Estrangelo Edessa"/>
        <a:font script="Cans" typeface="Euphemia"/>
        <a:font script="Orya" typeface="Kalinga"/>
        <a:font script="Geor" typeface="Sylfaen"/>
        <a:font script="Cher" typeface="Plantagenet Cheroke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TotalTime>
  <Words>1965</Words>
  <Application>Microsoft Macintosh PowerPoint</Application>
  <PresentationFormat>Widescreen</PresentationFormat>
  <Paragraphs>107</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Arial</vt:lpstr>
      <vt:lpstr>Calibri</vt:lpstr>
      <vt:lpstr>Calibri Light</vt:lpstr>
      <vt:lpstr>Courier New</vt:lpstr>
      <vt:lpstr>Inconsolata</vt:lpstr>
      <vt:lpstr>Montserrat SemiBold</vt:lpstr>
      <vt:lpstr>Office Theme</vt:lpstr>
      <vt:lpstr>Welcome to</vt:lpstr>
      <vt:lpstr>START</vt:lpstr>
      <vt:lpstr>PowerPoint Presentation</vt:lpstr>
      <vt:lpstr>Statistics in R with Tidyverse</vt:lpstr>
      <vt:lpstr>Introduction to Data Visualization</vt:lpstr>
      <vt:lpstr>Grammar of Graphics</vt:lpstr>
      <vt:lpstr>The Five Named Graphs</vt:lpstr>
      <vt:lpstr>Scatterplots</vt:lpstr>
      <vt:lpstr>Linegraphs</vt:lpstr>
      <vt:lpstr>Histograms</vt:lpstr>
      <vt:lpstr>Boxplots</vt:lpstr>
      <vt:lpstr>Barplots</vt:lpstr>
      <vt:lpstr>Demo &amp; Exercises</vt:lpstr>
      <vt:lpstr>Q &amp; A</vt:lpstr>
      <vt:lpstr>PowerPoint Presentation</vt:lpstr>
      <vt:lpstr>STOP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cp:lastModifiedBy>Chester Ismay</cp:lastModifiedBy>
  <cp:revision>30</cp:revision>
  <dcterms:created xsi:type="dcterms:W3CDTF">2024-10-01T19:08:41Z</dcterms:created>
  <dcterms:modified xsi:type="dcterms:W3CDTF">2024-10-14T20:42:07Z</dcterms:modified>
</cp:coreProperties>
</file>