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75" r:id="rId8"/>
    <p:sldId id="277" r:id="rId9"/>
    <p:sldId id="278" r:id="rId10"/>
    <p:sldId id="279" r:id="rId11"/>
    <p:sldId id="276" r:id="rId12"/>
    <p:sldId id="280" r:id="rId13"/>
    <p:sldId id="281" r:id="rId14"/>
    <p:sldId id="282" r:id="rId15"/>
    <p:sldId id="283" r:id="rId16"/>
    <p:sldId id="284" r:id="rId17"/>
    <p:sldId id="273" r:id="rId18"/>
    <p:sldId id="274" r:id="rId19"/>
  </p:sldIdLst>
  <p:sldSz cx="12192000" cy="6858000"/>
  <p:notesSz cx="6858000" cy="9144000"/>
  <p:custDataLst>
    <p:tags r:id="rId21"/>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6395"/>
  </p:normalViewPr>
  <p:slideViewPr>
    <p:cSldViewPr>
      <p:cViewPr varScale="1">
        <p:scale>
          <a:sx n="82" d="100"/>
          <a:sy n="82" d="100"/>
        </p:scale>
        <p:origin x="224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2CF0F-ADDE-F849-AD11-7EC621004112}" type="datetimeFigureOut">
              <a:rPr lang="en-US" smtClean="0"/>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1B503-D773-2D40-A28B-0FD8520A87EA}" type="slidenum">
              <a:rPr lang="en-US" smtClean="0"/>
              <a:t>‹#›</a:t>
            </a:fld>
            <a:endParaRPr lang="en-US"/>
          </a:p>
        </p:txBody>
      </p:sp>
    </p:spTree>
    <p:extLst>
      <p:ext uri="{BB962C8B-B14F-4D97-AF65-F5344CB8AC3E}">
        <p14:creationId xmlns:p14="http://schemas.microsoft.com/office/powerpoint/2010/main" val="315007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visualizations under our belt, we've seen how powerful it can be to communicate data insights clearly. But before we can visualize or analyze anything, we need to make sure our data is in the right shape. That’s where data wrangling comes in. In **Session 3**, we’re diving into the world of **data wrangling** and the concept of **tidy data**—the backbone of any solid data analysis. We’ll learn how to clean, transform, and organize our datasets so they’re ready for analysis, ensuring that every piece of data is easy to work with and tells the right story.</a:t>
            </a:r>
          </a:p>
        </p:txBody>
      </p:sp>
      <p:sp>
        <p:nvSpPr>
          <p:cNvPr id="4" name="Slide Number Placeholder 3"/>
          <p:cNvSpPr>
            <a:spLocks noGrp="1"/>
          </p:cNvSpPr>
          <p:nvPr>
            <p:ph type="sldNum" sz="quarter" idx="5"/>
          </p:nvPr>
        </p:nvSpPr>
        <p:spPr/>
        <p:txBody>
          <a:bodyPr/>
          <a:lstStyle/>
          <a:p>
            <a:fld id="{0B31B503-D773-2D40-A28B-0FD8520A87EA}" type="slidenum">
              <a:rPr lang="en-US" smtClean="0"/>
              <a:t>4</a:t>
            </a:fld>
            <a:endParaRPr lang="en-US"/>
          </a:p>
        </p:txBody>
      </p:sp>
    </p:spTree>
    <p:extLst>
      <p:ext uri="{BB962C8B-B14F-4D97-AF65-F5344CB8AC3E}">
        <p14:creationId xmlns:p14="http://schemas.microsoft.com/office/powerpoint/2010/main" val="2540187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we wrap up the Session 3 slides, let’s talk about a simple tool that makes your workflow smoother and your code cleaner—the pipe operator.</a:t>
            </a:r>
          </a:p>
          <a:p>
            <a:endParaRPr lang="en-US" dirty="0"/>
          </a:p>
          <a:p>
            <a:r>
              <a:rPr lang="en-US" dirty="0"/>
              <a:t>- **Streamline your code** with the pipe operator `|&gt;`, allowing you to chain multiple operations together in a logical, easy-to-follow sequence.</a:t>
            </a:r>
          </a:p>
          <a:p>
            <a:r>
              <a:rPr lang="en-US" dirty="0"/>
              <a:t>- Unlike using **nested functions**, which can quickly get messy and hard to read, the pipe operator lets you **connect commands** in a clear, readable flow.</a:t>
            </a:r>
          </a:p>
          <a:p>
            <a:r>
              <a:rPr lang="en-US" dirty="0"/>
              <a:t>- This not only makes your code more efficient but often **improves your overall workflow**, helping you move from one step to the next with ease.</a:t>
            </a:r>
          </a:p>
          <a:p>
            <a:r>
              <a:rPr lang="en-US" dirty="0"/>
              <a:t>- **Pro Tip**: Think of `|&gt;` as a way to say "then" between steps, making your code read more like a sentence and improving </a:t>
            </a:r>
            <a:r>
              <a:rPr lang="en-US"/>
              <a:t>readability.</a:t>
            </a:r>
            <a:endParaRPr lang="en-US" dirty="0"/>
          </a:p>
        </p:txBody>
      </p:sp>
      <p:sp>
        <p:nvSpPr>
          <p:cNvPr id="4" name="Slide Number Placeholder 3"/>
          <p:cNvSpPr>
            <a:spLocks noGrp="1"/>
          </p:cNvSpPr>
          <p:nvPr>
            <p:ph type="sldNum" sz="quarter" idx="5"/>
          </p:nvPr>
        </p:nvSpPr>
        <p:spPr/>
        <p:txBody>
          <a:bodyPr/>
          <a:lstStyle/>
          <a:p>
            <a:fld id="{0B31B503-D773-2D40-A28B-0FD8520A87EA}" type="slidenum">
              <a:rPr lang="en-US" smtClean="0"/>
              <a:t>14</a:t>
            </a:fld>
            <a:endParaRPr lang="en-US"/>
          </a:p>
        </p:txBody>
      </p:sp>
    </p:spTree>
    <p:extLst>
      <p:ext uri="{BB962C8B-B14F-4D97-AF65-F5344CB8AC3E}">
        <p14:creationId xmlns:p14="http://schemas.microsoft.com/office/powerpoint/2010/main" val="395108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16</a:t>
            </a:fld>
            <a:endParaRPr lang="en-US"/>
          </a:p>
        </p:txBody>
      </p:sp>
    </p:spTree>
    <p:extLst>
      <p:ext uri="{BB962C8B-B14F-4D97-AF65-F5344CB8AC3E}">
        <p14:creationId xmlns:p14="http://schemas.microsoft.com/office/powerpoint/2010/main" val="173445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**Welcome to the </a:t>
            </a:r>
            <a:r>
              <a:rPr lang="en-US" dirty="0" err="1"/>
              <a:t>tidyverse</a:t>
            </a:r>
            <a:r>
              <a:rPr lang="en-US" dirty="0"/>
              <a:t>**—R’s powerhouse collection of packages designed to make data wrangling faster, easier, and more intuitive. Think of it as your data-cleaning toolkit, packed with everything you need to transform messy datasets into something beautiful and functional. It contains a variety of packages that we will work with throughout the course. It can also be installed all at once as a meta-package, but we’ll hold off on that until later maybe after you have a feel for many of the packages and their uses without the big install of the </a:t>
            </a:r>
            <a:r>
              <a:rPr lang="en-US" dirty="0" err="1"/>
              <a:t>tidyverse</a:t>
            </a:r>
            <a:r>
              <a:rPr lang="en-US" dirty="0"/>
              <a:t> all at once.</a:t>
            </a:r>
          </a:p>
          <a:p>
            <a:r>
              <a:rPr lang="en-US" dirty="0"/>
              <a:t>- **Why is data wrangling so crucial in research?** Because clean data is the foundation of any great analysis after careful program framing and set-up. Wrangling ensures your data is accurate, consistent, and ready to uncover the insights you’re after. Without it, even the best analyses can crumble.</a:t>
            </a:r>
          </a:p>
          <a:p>
            <a:r>
              <a:rPr lang="en-US" dirty="0"/>
              <a:t>- Your two best friends in this process? **`</a:t>
            </a:r>
            <a:r>
              <a:rPr lang="en-US" dirty="0" err="1"/>
              <a:t>tidyr</a:t>
            </a:r>
            <a:r>
              <a:rPr lang="en-US" dirty="0"/>
              <a:t>`** and **`</a:t>
            </a:r>
            <a:r>
              <a:rPr lang="en-US" dirty="0" err="1"/>
              <a:t>dplyr</a:t>
            </a:r>
            <a:r>
              <a:rPr lang="en-US" dirty="0"/>
              <a:t>`**. These key packages give you the power to reshape, filter, group, and summarize your data with just a few lines of code—turning raw information into something you can actually work with.</a:t>
            </a:r>
          </a:p>
        </p:txBody>
      </p:sp>
      <p:sp>
        <p:nvSpPr>
          <p:cNvPr id="4" name="Slide Number Placeholder 3"/>
          <p:cNvSpPr>
            <a:spLocks noGrp="1"/>
          </p:cNvSpPr>
          <p:nvPr>
            <p:ph type="sldNum" sz="quarter" idx="5"/>
          </p:nvPr>
        </p:nvSpPr>
        <p:spPr/>
        <p:txBody>
          <a:bodyPr/>
          <a:lstStyle/>
          <a:p>
            <a:fld id="{0B31B503-D773-2D40-A28B-0FD8520A87EA}" type="slidenum">
              <a:rPr lang="en-US" smtClean="0"/>
              <a:t>5</a:t>
            </a:fld>
            <a:endParaRPr lang="en-US"/>
          </a:p>
        </p:txBody>
      </p:sp>
    </p:spTree>
    <p:extLst>
      <p:ext uri="{BB962C8B-B14F-4D97-AF65-F5344CB8AC3E}">
        <p14:creationId xmlns:p14="http://schemas.microsoft.com/office/powerpoint/2010/main" val="348328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diving into the tools that help us wrangle data, let’s start with one of the most essential skills: filtering rows. Whether you're narrowing down your dataset or zooming in on specific cases, `filter()` is your go-to function for refining your focus.</a:t>
            </a:r>
          </a:p>
          <a:p>
            <a:endParaRPr lang="en-US" dirty="0"/>
          </a:p>
          <a:p>
            <a:r>
              <a:rPr lang="en-US" dirty="0"/>
              <a:t>- **Zoom in on the data that matters** with `filter()`. It lets you select rows that meet specific conditions, ensuring you only work with the information you need.</a:t>
            </a:r>
          </a:p>
          <a:p>
            <a:r>
              <a:rPr lang="en-US" dirty="0"/>
              <a:t>- **Focused on rows**—unlike another </a:t>
            </a:r>
            <a:r>
              <a:rPr lang="en-US" dirty="0" err="1"/>
              <a:t>dplyr</a:t>
            </a:r>
            <a:r>
              <a:rPr lang="en-US" dirty="0"/>
              <a:t> function named `slice()`, which picks rows by position, `filter()` lets you zero in on data based on actual values and conditions.</a:t>
            </a:r>
          </a:p>
          <a:p>
            <a:r>
              <a:rPr lang="en-US" dirty="0"/>
              <a:t>- **Combine conditions** like a pro using `&amp;` for AND and `|` for OR to get exactly what you're looking for—think of it as building a custom filter to sift out the gold from your data.</a:t>
            </a:r>
          </a:p>
          <a:p>
            <a:r>
              <a:rPr lang="en-US" dirty="0"/>
              <a:t>- **Pro Tip**: Want to exclude certain values? Use `!=` to **filter out** the rows that don’t meet your criteria, cleaning up your dataset even further.</a:t>
            </a:r>
          </a:p>
        </p:txBody>
      </p:sp>
      <p:sp>
        <p:nvSpPr>
          <p:cNvPr id="4" name="Slide Number Placeholder 3"/>
          <p:cNvSpPr>
            <a:spLocks noGrp="1"/>
          </p:cNvSpPr>
          <p:nvPr>
            <p:ph type="sldNum" sz="quarter" idx="5"/>
          </p:nvPr>
        </p:nvSpPr>
        <p:spPr/>
        <p:txBody>
          <a:bodyPr/>
          <a:lstStyle/>
          <a:p>
            <a:fld id="{0B31B503-D773-2D40-A28B-0FD8520A87EA}" type="slidenum">
              <a:rPr lang="en-US" smtClean="0"/>
              <a:t>6</a:t>
            </a:fld>
            <a:endParaRPr lang="en-US"/>
          </a:p>
        </p:txBody>
      </p:sp>
    </p:spTree>
    <p:extLst>
      <p:ext uri="{BB962C8B-B14F-4D97-AF65-F5344CB8AC3E}">
        <p14:creationId xmlns:p14="http://schemas.microsoft.com/office/powerpoint/2010/main" val="571070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you’re adding new columns to your data or transforming what you already have, `mutate()` is the key to making your data more insightful.</a:t>
            </a:r>
          </a:p>
          <a:p>
            <a:endParaRPr lang="en-US" dirty="0"/>
          </a:p>
          <a:p>
            <a:r>
              <a:rPr lang="en-US" dirty="0"/>
              <a:t>- **Create new columns on the fly** with `mutate()`, adding extra layers of information based on the data you already have. It’s like expanding your dataset’s story with new chapters.</a:t>
            </a:r>
          </a:p>
          <a:p>
            <a:r>
              <a:rPr lang="en-US" dirty="0"/>
              <a:t>- Unlike the other </a:t>
            </a:r>
            <a:r>
              <a:rPr lang="en-US" dirty="0" err="1"/>
              <a:t>dplyr</a:t>
            </a:r>
            <a:r>
              <a:rPr lang="en-US" dirty="0"/>
              <a:t> function `transmute()`, which drops all other columns, **`mutate()` keeps everything intact** while adding those new columns, giving you more flexibility in your analysis.</a:t>
            </a:r>
          </a:p>
          <a:p>
            <a:r>
              <a:rPr lang="en-US" dirty="0"/>
              <a:t>- **Perfect for transforming data**—whether you’re calculating percentages, combining variables, or standardizing values, `mutate()` helps you turn raw data into actionable insights.</a:t>
            </a:r>
          </a:p>
          <a:p>
            <a:r>
              <a:rPr lang="en-US" dirty="0"/>
              <a:t>- **Pro Tip**: Need to update an existing column? You can also use `mutate()` to **modify columns** you already have, making it a versatile tool for both creating and transforming.</a:t>
            </a:r>
          </a:p>
          <a:p>
            <a:endParaRPr lang="en-US" dirty="0"/>
          </a:p>
          <a:p>
            <a:r>
              <a:rPr lang="en-US" dirty="0"/>
              <a:t>One more tip is to use the dot-before or dot-after arguments to specify where in the data frame you’d like the new column to appear when you use mutate().</a:t>
            </a:r>
          </a:p>
        </p:txBody>
      </p:sp>
      <p:sp>
        <p:nvSpPr>
          <p:cNvPr id="4" name="Slide Number Placeholder 3"/>
          <p:cNvSpPr>
            <a:spLocks noGrp="1"/>
          </p:cNvSpPr>
          <p:nvPr>
            <p:ph type="sldNum" sz="quarter" idx="5"/>
          </p:nvPr>
        </p:nvSpPr>
        <p:spPr/>
        <p:txBody>
          <a:bodyPr/>
          <a:lstStyle/>
          <a:p>
            <a:fld id="{0B31B503-D773-2D40-A28B-0FD8520A87EA}" type="slidenum">
              <a:rPr lang="en-US" smtClean="0"/>
              <a:t>7</a:t>
            </a:fld>
            <a:endParaRPr lang="en-US"/>
          </a:p>
        </p:txBody>
      </p:sp>
    </p:spTree>
    <p:extLst>
      <p:ext uri="{BB962C8B-B14F-4D97-AF65-F5344CB8AC3E}">
        <p14:creationId xmlns:p14="http://schemas.microsoft.com/office/powerpoint/2010/main" val="126600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next take a step back and identify quickly what our data is really telling us. `summarize()` is your go-to tool when you need to distill your data down to key insights.</a:t>
            </a:r>
          </a:p>
          <a:p>
            <a:endParaRPr lang="en-US" dirty="0"/>
          </a:p>
          <a:p>
            <a:r>
              <a:rPr lang="en-US" dirty="0"/>
              <a:t>- **Condense your data** with `summarize()` to calculate summary statistics, like averages, standard deviations, totals, or counts—getting straight to the heart of your data’s story.</a:t>
            </a:r>
          </a:p>
          <a:p>
            <a:r>
              <a:rPr lang="en-US" dirty="0"/>
              <a:t>- Unlike `mutate()`, which keeps all the rows and columns intact, **`summarize()` shrinks your data down** to a single row or value, making it perfect for generating high-level insights.</a:t>
            </a:r>
          </a:p>
          <a:p>
            <a:r>
              <a:rPr lang="en-US" dirty="0"/>
              <a:t>- **Pro Tip**: Got missing data? No problem. Use `</a:t>
            </a:r>
            <a:r>
              <a:rPr lang="en-US" dirty="0" err="1"/>
              <a:t>na.rm</a:t>
            </a:r>
            <a:r>
              <a:rPr lang="en-US" dirty="0"/>
              <a:t> = TRUE` as an argument to summarize() to **handle missing values** seamlessly, ensuring your summary stats reflect the true state of your data without any gaps.</a:t>
            </a:r>
          </a:p>
        </p:txBody>
      </p:sp>
      <p:sp>
        <p:nvSpPr>
          <p:cNvPr id="4" name="Slide Number Placeholder 3"/>
          <p:cNvSpPr>
            <a:spLocks noGrp="1"/>
          </p:cNvSpPr>
          <p:nvPr>
            <p:ph type="sldNum" sz="quarter" idx="5"/>
          </p:nvPr>
        </p:nvSpPr>
        <p:spPr/>
        <p:txBody>
          <a:bodyPr/>
          <a:lstStyle/>
          <a:p>
            <a:fld id="{0B31B503-D773-2D40-A28B-0FD8520A87EA}" type="slidenum">
              <a:rPr lang="en-US" smtClean="0"/>
              <a:t>8</a:t>
            </a:fld>
            <a:endParaRPr lang="en-US"/>
          </a:p>
        </p:txBody>
      </p:sp>
    </p:spTree>
    <p:extLst>
      <p:ext uri="{BB962C8B-B14F-4D97-AF65-F5344CB8AC3E}">
        <p14:creationId xmlns:p14="http://schemas.microsoft.com/office/powerpoint/2010/main" val="380962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next take it a step further and see what happens when we look at data in groups. Often, the most interesting insights come when we break things down by category—and that’s where `</a:t>
            </a:r>
            <a:r>
              <a:rPr lang="en-US" dirty="0" err="1"/>
              <a:t>group_by</a:t>
            </a:r>
            <a:r>
              <a:rPr lang="en-US" dirty="0"/>
              <a:t>()` steps in, transforming how we analyze our data.</a:t>
            </a:r>
          </a:p>
          <a:p>
            <a:endParaRPr lang="en-US" dirty="0"/>
          </a:p>
          <a:p>
            <a:r>
              <a:rPr lang="en-US" dirty="0"/>
              <a:t>- **Divide and conquer** your dataset with `</a:t>
            </a:r>
            <a:r>
              <a:rPr lang="en-US" dirty="0" err="1"/>
              <a:t>group_by</a:t>
            </a:r>
            <a:r>
              <a:rPr lang="en-US" dirty="0"/>
              <a:t>()`, splitting it into meaningful groups so you can analyze each segment individually before bringing everything back together.</a:t>
            </a:r>
          </a:p>
          <a:p>
            <a:r>
              <a:rPr lang="en-US" dirty="0"/>
              <a:t>- Unlike `arrange()`, which simply **sorts data**, `</a:t>
            </a:r>
            <a:r>
              <a:rPr lang="en-US" dirty="0" err="1"/>
              <a:t>group_by</a:t>
            </a:r>
            <a:r>
              <a:rPr lang="en-US" dirty="0"/>
              <a:t>()` organizes your data into distinct categories, making it easier to calculate statistics for each group.</a:t>
            </a:r>
          </a:p>
          <a:p>
            <a:r>
              <a:rPr lang="en-US" dirty="0"/>
              <a:t>- **Supercharge your analysis** by combining `</a:t>
            </a:r>
            <a:r>
              <a:rPr lang="en-US" dirty="0" err="1"/>
              <a:t>group_by</a:t>
            </a:r>
            <a:r>
              <a:rPr lang="en-US" dirty="0"/>
              <a:t>()` with `summarize()` to generate powerful grouped statistics—like finding the average sales per region or comparing metrics across different time periods.</a:t>
            </a:r>
          </a:p>
          <a:p>
            <a:r>
              <a:rPr lang="en-US" dirty="0"/>
              <a:t>- **Pro Tip**: After you’re done working with groups, don’t forget to **ungroup()** your data to avoid unexpected behavior during further analysis. This can also be done via a relatively new argument in the </a:t>
            </a:r>
            <a:r>
              <a:rPr lang="en-US" dirty="0" err="1"/>
              <a:t>group_by</a:t>
            </a:r>
            <a:r>
              <a:rPr lang="en-US" dirty="0"/>
              <a:t> function to specify which groupings to drop when done, but I still am fond of the ungroup().</a:t>
            </a:r>
          </a:p>
        </p:txBody>
      </p:sp>
      <p:sp>
        <p:nvSpPr>
          <p:cNvPr id="4" name="Slide Number Placeholder 3"/>
          <p:cNvSpPr>
            <a:spLocks noGrp="1"/>
          </p:cNvSpPr>
          <p:nvPr>
            <p:ph type="sldNum" sz="quarter" idx="5"/>
          </p:nvPr>
        </p:nvSpPr>
        <p:spPr/>
        <p:txBody>
          <a:bodyPr/>
          <a:lstStyle/>
          <a:p>
            <a:fld id="{0B31B503-D773-2D40-A28B-0FD8520A87EA}" type="slidenum">
              <a:rPr lang="en-US" smtClean="0"/>
              <a:t>9</a:t>
            </a:fld>
            <a:endParaRPr lang="en-US"/>
          </a:p>
        </p:txBody>
      </p:sp>
    </p:spTree>
    <p:extLst>
      <p:ext uri="{BB962C8B-B14F-4D97-AF65-F5344CB8AC3E}">
        <p14:creationId xmlns:p14="http://schemas.microsoft.com/office/powerpoint/2010/main" val="348832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talk about organizing data in a way that makes sense at a glance. Sometimes, the order in which your data is displayed can reveal patterns or insights you might miss otherwise—and that’s where `arrange()` comes into play."</a:t>
            </a:r>
          </a:p>
          <a:p>
            <a:endParaRPr lang="en-US" dirty="0"/>
          </a:p>
          <a:p>
            <a:r>
              <a:rPr lang="en-US" dirty="0"/>
              <a:t>- **Bring order to your data** with `arrange()`, sorting rows based on the values in one or more columns. It’s like tidying up your dataset to make it easier to spot trends or rank information.</a:t>
            </a:r>
          </a:p>
          <a:p>
            <a:r>
              <a:rPr lang="en-US" dirty="0"/>
              <a:t>- Unlike `filter()`, which **selects rows** without changing their position, `arrange()` helps you **sort your data** to highlight important relationships or rankings.</a:t>
            </a:r>
          </a:p>
          <a:p>
            <a:r>
              <a:rPr lang="en-US" dirty="0"/>
              <a:t>- **Pro Tip**: By default, `arrange()` sorts in ascending order, but if you want to see the biggest numbers first (or reverse the order), just add `desc()` around the column you want to sort by to **sort in descending order**—perfect for ranking top performers or seeing the latest dates.</a:t>
            </a:r>
          </a:p>
        </p:txBody>
      </p:sp>
      <p:sp>
        <p:nvSpPr>
          <p:cNvPr id="4" name="Slide Number Placeholder 3"/>
          <p:cNvSpPr>
            <a:spLocks noGrp="1"/>
          </p:cNvSpPr>
          <p:nvPr>
            <p:ph type="sldNum" sz="quarter" idx="5"/>
          </p:nvPr>
        </p:nvSpPr>
        <p:spPr/>
        <p:txBody>
          <a:bodyPr/>
          <a:lstStyle/>
          <a:p>
            <a:fld id="{0B31B503-D773-2D40-A28B-0FD8520A87EA}" type="slidenum">
              <a:rPr lang="en-US" smtClean="0"/>
              <a:t>10</a:t>
            </a:fld>
            <a:endParaRPr lang="en-US"/>
          </a:p>
        </p:txBody>
      </p:sp>
    </p:spTree>
    <p:extLst>
      <p:ext uri="{BB962C8B-B14F-4D97-AF65-F5344CB8AC3E}">
        <p14:creationId xmlns:p14="http://schemas.microsoft.com/office/powerpoint/2010/main" val="231570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focus on choosing the exact columns we need. Sometimes, working with only the relevant columns makes your data easier to manage and analyze, and that’s where `select()` becomes a powerful tool."</a:t>
            </a:r>
          </a:p>
          <a:p>
            <a:endParaRPr lang="en-US" dirty="0"/>
          </a:p>
          <a:p>
            <a:r>
              <a:rPr lang="en-US" dirty="0"/>
              <a:t>- **Focus on what matters** by using `select()` to choose specific columns from your dataset—whether you’re zeroing in on key variables or cutting out the noise, it’s all about simplifying your view.</a:t>
            </a:r>
          </a:p>
          <a:p>
            <a:r>
              <a:rPr lang="en-US" dirty="0"/>
              <a:t>- Unlike `mutate()`, which **adds new columns**, `select()` allows you to **choose only the columns** you want, making your data cleaner and more manageable. `select()` is also often confused with `filter()`. `select()` chooses columns where `filter()` chooses rows. You’ll get very strange errors if you mix that up, so make careful note.</a:t>
            </a:r>
          </a:p>
          <a:p>
            <a:r>
              <a:rPr lang="en-US" dirty="0"/>
              <a:t>- **Pro Tip**: Need to remove a column? Use the `-` symbol to **deselect specific columns**—for example, `select(-year)` to exclude the "year" column.</a:t>
            </a:r>
          </a:p>
          <a:p>
            <a:r>
              <a:rPr lang="en-US" dirty="0"/>
              <a:t>- Take it a step further by using **helper functions like `</a:t>
            </a:r>
            <a:r>
              <a:rPr lang="en-US" dirty="0" err="1"/>
              <a:t>starts_with</a:t>
            </a:r>
            <a:r>
              <a:rPr lang="en-US" dirty="0"/>
              <a:t>()`** to select columns based on patterns, making it easier to grab multiple related columns in one go.</a:t>
            </a:r>
          </a:p>
        </p:txBody>
      </p:sp>
      <p:sp>
        <p:nvSpPr>
          <p:cNvPr id="4" name="Slide Number Placeholder 3"/>
          <p:cNvSpPr>
            <a:spLocks noGrp="1"/>
          </p:cNvSpPr>
          <p:nvPr>
            <p:ph type="sldNum" sz="quarter" idx="5"/>
          </p:nvPr>
        </p:nvSpPr>
        <p:spPr/>
        <p:txBody>
          <a:bodyPr/>
          <a:lstStyle/>
          <a:p>
            <a:fld id="{0B31B503-D773-2D40-A28B-0FD8520A87EA}" type="slidenum">
              <a:rPr lang="en-US" smtClean="0"/>
              <a:t>11</a:t>
            </a:fld>
            <a:endParaRPr lang="en-US"/>
          </a:p>
        </p:txBody>
      </p:sp>
    </p:spTree>
    <p:extLst>
      <p:ext uri="{BB962C8B-B14F-4D97-AF65-F5344CB8AC3E}">
        <p14:creationId xmlns:p14="http://schemas.microsoft.com/office/powerpoint/2010/main" val="275279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been organizing and selecting parts of our data, let’s talk about what it means to have ‘tidy’ data that the </a:t>
            </a:r>
            <a:r>
              <a:rPr lang="en-US" dirty="0" err="1"/>
              <a:t>tidyverse</a:t>
            </a:r>
            <a:r>
              <a:rPr lang="en-US" dirty="0"/>
              <a:t> is named after. This is the gold standard for making your data easy to analyze and visualize, and it’s all about making sure everything is in the right place. It creates a common language for working with data in much the same way that ggplot2 follows the Grammar of Graphics. Hadley Wickham is the statistician and R developer who initially created both, so we can marvel at the niceness of working with it.</a:t>
            </a:r>
          </a:p>
          <a:p>
            <a:endParaRPr lang="en-US" dirty="0"/>
          </a:p>
          <a:p>
            <a:r>
              <a:rPr lang="en-US" dirty="0"/>
              <a:t>- **What is ‘tidy’ data?** It’s data that’s organized so each variable is placed in its own column, every individual observation is assigned to its own row, and each distinct type of data is organized into its own separate table.—imagine a well-organized filing system for your data.</a:t>
            </a:r>
          </a:p>
          <a:p>
            <a:r>
              <a:rPr lang="en-US" dirty="0"/>
              <a:t>- Unlike **‘wide’ data**, which can be hard to work with, **tidy data is often longer** but much easier to analyze and group. It’s structured for success.</a:t>
            </a:r>
          </a:p>
          <a:p>
            <a:r>
              <a:rPr lang="en-US" dirty="0"/>
              <a:t>- **Pro Tip**: Got wide data that’s tricky to work with? Use `</a:t>
            </a:r>
            <a:r>
              <a:rPr lang="en-US" dirty="0" err="1"/>
              <a:t>pivot_longer</a:t>
            </a:r>
            <a:r>
              <a:rPr lang="en-US" dirty="0"/>
              <a:t>()` to **transform wide data into a tidy, longer format**, making your analysis smoother and more efficient.</a:t>
            </a:r>
          </a:p>
        </p:txBody>
      </p:sp>
      <p:sp>
        <p:nvSpPr>
          <p:cNvPr id="4" name="Slide Number Placeholder 3"/>
          <p:cNvSpPr>
            <a:spLocks noGrp="1"/>
          </p:cNvSpPr>
          <p:nvPr>
            <p:ph type="sldNum" sz="quarter" idx="5"/>
          </p:nvPr>
        </p:nvSpPr>
        <p:spPr/>
        <p:txBody>
          <a:bodyPr/>
          <a:lstStyle/>
          <a:p>
            <a:fld id="{0B31B503-D773-2D40-A28B-0FD8520A87EA}" type="slidenum">
              <a:rPr lang="en-US" smtClean="0"/>
              <a:t>13</a:t>
            </a:fld>
            <a:endParaRPr lang="en-US"/>
          </a:p>
        </p:txBody>
      </p:sp>
    </p:spTree>
    <p:extLst>
      <p:ext uri="{BB962C8B-B14F-4D97-AF65-F5344CB8AC3E}">
        <p14:creationId xmlns:p14="http://schemas.microsoft.com/office/powerpoint/2010/main" val="8445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14/10/2024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14/10/2024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14/10/2024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14/10/2024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Arrange Data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Use </a:t>
            </a:r>
            <a:r>
              <a:rPr lang="en-GB" sz="2800" dirty="0">
                <a:solidFill>
                  <a:srgbClr val="4C91AF"/>
                </a:solidFill>
                <a:latin typeface="Inconsolata" pitchFamily="2" charset="77"/>
                <a:ea typeface="Inconsolata" pitchFamily="2" charset="77"/>
                <a:cs typeface="Courier New" panose="02070309020205020404" pitchFamily="49" charset="0"/>
              </a:rPr>
              <a:t>arrange() </a:t>
            </a:r>
            <a:r>
              <a:rPr lang="en-GB" sz="2800" dirty="0">
                <a:solidFill>
                  <a:srgbClr val="4C91AF"/>
                </a:solidFill>
              </a:rPr>
              <a:t>to sort rows based on specific columns  </a:t>
            </a:r>
          </a:p>
          <a:p>
            <a:pPr>
              <a:lnSpc>
                <a:spcPct val="150000"/>
              </a:lnSpc>
              <a:buSzTx/>
            </a:pPr>
            <a:r>
              <a:rPr lang="en-GB" sz="2800" dirty="0">
                <a:solidFill>
                  <a:srgbClr val="4C91AF"/>
                </a:solidFill>
              </a:rPr>
              <a:t>• Sorts data; unlike </a:t>
            </a:r>
            <a:r>
              <a:rPr lang="en-GB" sz="2800" dirty="0">
                <a:solidFill>
                  <a:srgbClr val="4C91AF"/>
                </a:solidFill>
                <a:latin typeface="Inconsolata" pitchFamily="2" charset="77"/>
                <a:ea typeface="Inconsolata" pitchFamily="2" charset="77"/>
                <a:cs typeface="Courier New" panose="02070309020205020404" pitchFamily="49" charset="0"/>
              </a:rPr>
              <a:t>filter() </a:t>
            </a:r>
            <a:r>
              <a:rPr lang="en-GB" sz="2800" dirty="0">
                <a:solidFill>
                  <a:srgbClr val="4C91AF"/>
                </a:solidFill>
              </a:rPr>
              <a:t>which selects rows without changing order  </a:t>
            </a:r>
          </a:p>
          <a:p>
            <a:pPr>
              <a:lnSpc>
                <a:spcPct val="150000"/>
              </a:lnSpc>
            </a:pPr>
            <a:r>
              <a:rPr lang="en-GB" sz="2800" dirty="0">
                <a:solidFill>
                  <a:srgbClr val="4C91AF"/>
                </a:solidFill>
              </a:rPr>
              <a:t>• </a:t>
            </a:r>
            <a:r>
              <a:rPr lang="en-GB" sz="2800" b="1" dirty="0">
                <a:solidFill>
                  <a:srgbClr val="4C91AF"/>
                </a:solidFill>
              </a:rPr>
              <a:t>Tip</a:t>
            </a:r>
            <a:r>
              <a:rPr lang="en-GB" sz="2800" dirty="0">
                <a:solidFill>
                  <a:srgbClr val="4C91AF"/>
                </a:solidFill>
              </a:rPr>
              <a:t>: Sort in ascending order by default; use </a:t>
            </a:r>
            <a:r>
              <a:rPr lang="en-GB" sz="2800" dirty="0" err="1">
                <a:solidFill>
                  <a:srgbClr val="4C91AF"/>
                </a:solidFill>
                <a:latin typeface="Inconsolata" pitchFamily="2" charset="77"/>
                <a:ea typeface="Inconsolata" pitchFamily="2" charset="77"/>
                <a:cs typeface="Courier New" panose="02070309020205020404" pitchFamily="49" charset="0"/>
              </a:rPr>
              <a:t>desc</a:t>
            </a:r>
            <a:r>
              <a:rPr lang="en-GB" sz="2800" dirty="0">
                <a:solidFill>
                  <a:srgbClr val="4C91AF"/>
                </a:solidFill>
                <a:latin typeface="Inconsolata" pitchFamily="2" charset="77"/>
                <a:ea typeface="Inconsolata" pitchFamily="2" charset="77"/>
                <a:cs typeface="Courier New" panose="02070309020205020404" pitchFamily="49" charset="0"/>
              </a:rPr>
              <a:t>() </a:t>
            </a:r>
            <a:r>
              <a:rPr lang="en-GB" sz="2800" dirty="0">
                <a:solidFill>
                  <a:srgbClr val="4C91AF"/>
                </a:solidFill>
              </a:rPr>
              <a:t>for descending  </a:t>
            </a:r>
          </a:p>
        </p:txBody>
      </p:sp>
    </p:spTree>
    <p:extLst>
      <p:ext uri="{BB962C8B-B14F-4D97-AF65-F5344CB8AC3E}">
        <p14:creationId xmlns:p14="http://schemas.microsoft.com/office/powerpoint/2010/main" val="20446555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Select Columns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Use </a:t>
            </a:r>
            <a:r>
              <a:rPr lang="en-GB" sz="2800" dirty="0">
                <a:solidFill>
                  <a:srgbClr val="4C91AF"/>
                </a:solidFill>
                <a:latin typeface="Inconsolata" pitchFamily="2" charset="77"/>
                <a:ea typeface="Inconsolata" pitchFamily="2" charset="77"/>
                <a:cs typeface="Courier New" panose="02070309020205020404" pitchFamily="49" charset="0"/>
              </a:rPr>
              <a:t>select() </a:t>
            </a:r>
            <a:r>
              <a:rPr lang="en-GB" sz="2800" dirty="0">
                <a:solidFill>
                  <a:srgbClr val="4C91AF"/>
                </a:solidFill>
              </a:rPr>
              <a:t>to choose specific columns  </a:t>
            </a:r>
          </a:p>
          <a:p>
            <a:pPr>
              <a:lnSpc>
                <a:spcPct val="150000"/>
              </a:lnSpc>
              <a:buSzTx/>
            </a:pPr>
            <a:r>
              <a:rPr lang="en-GB" sz="2800" dirty="0">
                <a:solidFill>
                  <a:srgbClr val="4C91AF"/>
                </a:solidFill>
              </a:rPr>
              <a:t>• Different from </a:t>
            </a:r>
            <a:r>
              <a:rPr lang="en-GB" sz="2800" dirty="0">
                <a:solidFill>
                  <a:srgbClr val="4C91AF"/>
                </a:solidFill>
                <a:latin typeface="Inconsolata" pitchFamily="2" charset="77"/>
                <a:ea typeface="Inconsolata" pitchFamily="2" charset="77"/>
                <a:cs typeface="Courier New" panose="02070309020205020404" pitchFamily="49" charset="0"/>
              </a:rPr>
              <a:t>mutate()</a:t>
            </a:r>
            <a:r>
              <a:rPr lang="en-GB" sz="2800" dirty="0">
                <a:solidFill>
                  <a:srgbClr val="4C91AF"/>
                </a:solidFill>
                <a:cs typeface="Courier New" panose="02070309020205020404" pitchFamily="49" charset="0"/>
              </a:rPr>
              <a:t>, </a:t>
            </a:r>
            <a:r>
              <a:rPr lang="en-GB" sz="2800" dirty="0">
                <a:solidFill>
                  <a:srgbClr val="4C91AF"/>
                </a:solidFill>
              </a:rPr>
              <a:t>which adds new columns  </a:t>
            </a:r>
          </a:p>
          <a:p>
            <a:pPr>
              <a:lnSpc>
                <a:spcPct val="150000"/>
              </a:lnSpc>
              <a:buSzTx/>
            </a:pPr>
            <a:r>
              <a:rPr lang="en-GB" sz="2800" dirty="0">
                <a:solidFill>
                  <a:srgbClr val="4C91AF"/>
                </a:solidFill>
              </a:rPr>
              <a:t>• Can deselect columns using </a:t>
            </a:r>
            <a:r>
              <a:rPr lang="en-GB" sz="2800" dirty="0">
                <a:solidFill>
                  <a:srgbClr val="4C91AF"/>
                </a:solidFill>
                <a:latin typeface="Inconsolata" pitchFamily="2" charset="77"/>
                <a:ea typeface="Inconsolata" pitchFamily="2" charset="77"/>
                <a:cs typeface="Courier New" panose="02070309020205020404" pitchFamily="49" charset="0"/>
              </a:rPr>
              <a:t>-</a:t>
            </a:r>
            <a:r>
              <a:rPr lang="en-GB" sz="2800" dirty="0">
                <a:solidFill>
                  <a:srgbClr val="4C91AF"/>
                </a:solidFill>
              </a:rPr>
              <a:t> (e.g., </a:t>
            </a:r>
            <a:r>
              <a:rPr lang="en-GB" sz="2800" dirty="0">
                <a:solidFill>
                  <a:srgbClr val="4C91AF"/>
                </a:solidFill>
                <a:latin typeface="Inconsolata" pitchFamily="2" charset="77"/>
                <a:ea typeface="Inconsolata" pitchFamily="2" charset="77"/>
                <a:cs typeface="Courier New" panose="02070309020205020404" pitchFamily="49" charset="0"/>
              </a:rPr>
              <a:t>select(-year)</a:t>
            </a:r>
            <a:r>
              <a:rPr lang="en-GB" sz="2800" dirty="0">
                <a:solidFill>
                  <a:srgbClr val="4C91AF"/>
                </a:solidFill>
                <a:latin typeface="Courier New" panose="02070309020205020404" pitchFamily="49" charset="0"/>
                <a:cs typeface="Courier New" panose="02070309020205020404" pitchFamily="49" charset="0"/>
              </a:rPr>
              <a:t>)  </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 Use helpers like </a:t>
            </a:r>
            <a:r>
              <a:rPr lang="en-GB" sz="2800" dirty="0" err="1">
                <a:solidFill>
                  <a:srgbClr val="4C91AF"/>
                </a:solidFill>
                <a:latin typeface="Inconsolata" pitchFamily="2" charset="77"/>
                <a:ea typeface="Inconsolata" pitchFamily="2" charset="77"/>
                <a:cs typeface="Courier New" panose="02070309020205020404" pitchFamily="49" charset="0"/>
              </a:rPr>
              <a:t>starts_with</a:t>
            </a:r>
            <a:r>
              <a:rPr lang="en-GB" sz="2800" dirty="0">
                <a:solidFill>
                  <a:srgbClr val="4C91AF"/>
                </a:solidFill>
                <a:latin typeface="Inconsolata" pitchFamily="2" charset="77"/>
                <a:ea typeface="Inconsolata" pitchFamily="2" charset="77"/>
                <a:cs typeface="Courier New" panose="02070309020205020404" pitchFamily="49" charset="0"/>
              </a:rPr>
              <a:t>() </a:t>
            </a:r>
            <a:r>
              <a:rPr lang="en-GB" sz="2800" dirty="0">
                <a:solidFill>
                  <a:srgbClr val="4C91AF"/>
                </a:solidFill>
              </a:rPr>
              <a:t>to select columns by pattern</a:t>
            </a:r>
          </a:p>
        </p:txBody>
      </p:sp>
    </p:spTree>
    <p:extLst>
      <p:ext uri="{BB962C8B-B14F-4D97-AF65-F5344CB8AC3E}">
        <p14:creationId xmlns:p14="http://schemas.microsoft.com/office/powerpoint/2010/main" val="21640887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Join Data</a:t>
            </a:r>
          </a:p>
        </p:txBody>
      </p:sp>
      <p:pic>
        <p:nvPicPr>
          <p:cNvPr id="5" name="Logo"/>
          <p:cNvPicPr>
            <a:picLocks noChangeAspect="1"/>
          </p:cNvPicPr>
          <p:nvPr/>
        </p:nvPicPr>
        <p:blipFill>
          <a:blip r:embed="rId2"/>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Combine two data frames using </a:t>
            </a:r>
            <a:r>
              <a:rPr lang="en-GB" sz="2800" dirty="0">
                <a:solidFill>
                  <a:srgbClr val="4C91AF"/>
                </a:solidFill>
                <a:latin typeface="Inconsolata" pitchFamily="2" charset="77"/>
                <a:ea typeface="Inconsolata" pitchFamily="2" charset="77"/>
                <a:cs typeface="Courier New" panose="02070309020205020404" pitchFamily="49" charset="0"/>
              </a:rPr>
              <a:t>join() </a:t>
            </a:r>
            <a:r>
              <a:rPr lang="en-GB" sz="2800" dirty="0">
                <a:solidFill>
                  <a:srgbClr val="4C91AF"/>
                </a:solidFill>
              </a:rPr>
              <a:t>functions  </a:t>
            </a:r>
          </a:p>
          <a:p>
            <a:pPr>
              <a:lnSpc>
                <a:spcPct val="150000"/>
              </a:lnSpc>
              <a:buSzTx/>
            </a:pPr>
            <a:r>
              <a:rPr lang="en-GB" sz="2800" dirty="0">
                <a:solidFill>
                  <a:srgbClr val="4C91AF"/>
                </a:solidFill>
              </a:rPr>
              <a:t>• Merges datasets by a common key </a:t>
            </a:r>
          </a:p>
          <a:p>
            <a:pPr>
              <a:lnSpc>
                <a:spcPct val="150000"/>
              </a:lnSpc>
              <a:buSzTx/>
            </a:pPr>
            <a:r>
              <a:rPr lang="en-GB" sz="2800" dirty="0">
                <a:solidFill>
                  <a:srgbClr val="4C91AF"/>
                </a:solidFill>
              </a:rPr>
              <a:t>           • Different from </a:t>
            </a:r>
            <a:r>
              <a:rPr lang="en-GB" sz="2800" dirty="0" err="1">
                <a:solidFill>
                  <a:srgbClr val="4C91AF"/>
                </a:solidFill>
                <a:latin typeface="Inconsolata" pitchFamily="2" charset="77"/>
                <a:ea typeface="Inconsolata" pitchFamily="2" charset="77"/>
                <a:cs typeface="Courier New" panose="02070309020205020404" pitchFamily="49" charset="0"/>
              </a:rPr>
              <a:t>bind_rows</a:t>
            </a:r>
            <a:r>
              <a:rPr lang="en-GB" sz="2800" dirty="0">
                <a:solidFill>
                  <a:srgbClr val="4C91AF"/>
                </a:solidFill>
                <a:latin typeface="Inconsolata" pitchFamily="2" charset="77"/>
                <a:ea typeface="Inconsolata" pitchFamily="2" charset="77"/>
                <a:cs typeface="Courier New" panose="02070309020205020404" pitchFamily="49" charset="0"/>
              </a:rPr>
              <a:t>()</a:t>
            </a:r>
            <a:r>
              <a:rPr lang="en-GB" sz="2800" dirty="0">
                <a:solidFill>
                  <a:srgbClr val="4C91AF"/>
                </a:solidFill>
              </a:rPr>
              <a:t>, which appends rows  </a:t>
            </a:r>
          </a:p>
          <a:p>
            <a:pPr>
              <a:lnSpc>
                <a:spcPct val="150000"/>
              </a:lnSpc>
              <a:buSzTx/>
            </a:pPr>
            <a:r>
              <a:rPr lang="en-GB" sz="2800" dirty="0">
                <a:solidFill>
                  <a:srgbClr val="4C91AF"/>
                </a:solidFill>
              </a:rPr>
              <a:t>• Use different joins (</a:t>
            </a:r>
            <a:r>
              <a:rPr lang="en-GB" sz="2800" dirty="0" err="1">
                <a:solidFill>
                  <a:srgbClr val="4C91AF"/>
                </a:solidFill>
                <a:latin typeface="Inconsolata" pitchFamily="2" charset="77"/>
                <a:ea typeface="Inconsolata" pitchFamily="2" charset="77"/>
                <a:cs typeface="Courier New" panose="02070309020205020404" pitchFamily="49" charset="0"/>
              </a:rPr>
              <a:t>left_join</a:t>
            </a:r>
            <a:r>
              <a:rPr lang="en-GB" sz="2800" dirty="0">
                <a:solidFill>
                  <a:srgbClr val="4C91AF"/>
                </a:solidFill>
                <a:latin typeface="Inconsolata" pitchFamily="2" charset="77"/>
                <a:ea typeface="Inconsolata" pitchFamily="2" charset="77"/>
                <a:cs typeface="Courier New" panose="02070309020205020404" pitchFamily="49" charset="0"/>
              </a:rPr>
              <a:t>()</a:t>
            </a:r>
            <a:r>
              <a:rPr lang="en-GB" sz="2800" dirty="0">
                <a:solidFill>
                  <a:srgbClr val="4C91AF"/>
                </a:solidFill>
                <a:latin typeface="Courier New" panose="02070309020205020404" pitchFamily="49" charset="0"/>
                <a:cs typeface="Courier New" panose="02070309020205020404" pitchFamily="49" charset="0"/>
              </a:rPr>
              <a:t>,</a:t>
            </a:r>
            <a:r>
              <a:rPr lang="en-GB" sz="2800" dirty="0">
                <a:solidFill>
                  <a:srgbClr val="4C91AF"/>
                </a:solidFill>
              </a:rPr>
              <a:t> etc.) depending on requirements  </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 Ensure key columns are present in both data frames </a:t>
            </a:r>
          </a:p>
        </p:txBody>
      </p:sp>
    </p:spTree>
    <p:extLst>
      <p:ext uri="{BB962C8B-B14F-4D97-AF65-F5344CB8AC3E}">
        <p14:creationId xmlns:p14="http://schemas.microsoft.com/office/powerpoint/2010/main" val="3044159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Tidy Data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"Tidy" data means </a:t>
            </a:r>
          </a:p>
          <a:p>
            <a:pPr>
              <a:lnSpc>
                <a:spcPct val="150000"/>
              </a:lnSpc>
              <a:buSzTx/>
            </a:pPr>
            <a:r>
              <a:rPr lang="en-GB" sz="2800" dirty="0">
                <a:solidFill>
                  <a:srgbClr val="4C91AF"/>
                </a:solidFill>
              </a:rPr>
              <a:t>          • each variable has its own column</a:t>
            </a:r>
          </a:p>
          <a:p>
            <a:pPr>
              <a:lnSpc>
                <a:spcPct val="150000"/>
              </a:lnSpc>
              <a:buSzTx/>
            </a:pPr>
            <a:r>
              <a:rPr lang="en-GB" sz="2800" dirty="0">
                <a:solidFill>
                  <a:srgbClr val="4C91AF"/>
                </a:solidFill>
              </a:rPr>
              <a:t>          • each observation has its own row </a:t>
            </a:r>
          </a:p>
          <a:p>
            <a:pPr>
              <a:lnSpc>
                <a:spcPct val="150000"/>
              </a:lnSpc>
              <a:buSzTx/>
            </a:pPr>
            <a:r>
              <a:rPr lang="en-GB" sz="2800" dirty="0">
                <a:solidFill>
                  <a:srgbClr val="4C91AF"/>
                </a:solidFill>
              </a:rPr>
              <a:t>          • each kind of thing you’re observing is its own table</a:t>
            </a:r>
          </a:p>
          <a:p>
            <a:pPr>
              <a:lnSpc>
                <a:spcPct val="150000"/>
              </a:lnSpc>
              <a:buSzTx/>
            </a:pPr>
            <a:r>
              <a:rPr lang="en-GB" sz="2800" dirty="0">
                <a:solidFill>
                  <a:srgbClr val="4C91AF"/>
                </a:solidFill>
              </a:rPr>
              <a:t>• Different from "wide" data in that it is often longer to be tidy</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 Use </a:t>
            </a:r>
            <a:r>
              <a:rPr lang="en-GB" sz="2800" dirty="0" err="1">
                <a:solidFill>
                  <a:srgbClr val="4C91AF"/>
                </a:solidFill>
                <a:latin typeface="Inconsolata" pitchFamily="2" charset="77"/>
                <a:ea typeface="Inconsolata" pitchFamily="2" charset="77"/>
              </a:rPr>
              <a:t>pivot_longer</a:t>
            </a:r>
            <a:r>
              <a:rPr lang="en-GB" sz="2800" dirty="0">
                <a:solidFill>
                  <a:srgbClr val="4C91AF"/>
                </a:solidFill>
                <a:latin typeface="Inconsolata" pitchFamily="2" charset="77"/>
                <a:ea typeface="Inconsolata" pitchFamily="2" charset="77"/>
              </a:rPr>
              <a:t>()</a:t>
            </a:r>
            <a:r>
              <a:rPr lang="en-GB" sz="2800" dirty="0">
                <a:solidFill>
                  <a:srgbClr val="4C91AF"/>
                </a:solidFill>
              </a:rPr>
              <a:t> to convert wide data for easier analysis</a:t>
            </a:r>
          </a:p>
        </p:txBody>
      </p:sp>
    </p:spTree>
    <p:extLst>
      <p:ext uri="{BB962C8B-B14F-4D97-AF65-F5344CB8AC3E}">
        <p14:creationId xmlns:p14="http://schemas.microsoft.com/office/powerpoint/2010/main" val="10493561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Pipe Operator (</a:t>
            </a:r>
            <a:r>
              <a:rPr lang="en-AU" sz="4800" dirty="0">
                <a:solidFill>
                  <a:srgbClr val="205278"/>
                </a:solidFill>
                <a:latin typeface="Inconsolata" pitchFamily="2" charset="77"/>
                <a:ea typeface="Inconsolata" pitchFamily="2" charset="77"/>
                <a:cs typeface="Courier New" panose="02070309020205020404" pitchFamily="49" charset="0"/>
              </a:rPr>
              <a:t>|&gt;</a:t>
            </a:r>
            <a:r>
              <a:rPr lang="en-AU" sz="4800" dirty="0">
                <a:solidFill>
                  <a:srgbClr val="205278"/>
                </a:solidFill>
              </a:rPr>
              <a:t>)</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Use the pipe operator to chain multiple operations together  </a:t>
            </a:r>
          </a:p>
          <a:p>
            <a:pPr>
              <a:lnSpc>
                <a:spcPct val="150000"/>
              </a:lnSpc>
              <a:buSzTx/>
            </a:pPr>
            <a:r>
              <a:rPr lang="en-GB" sz="2800" dirty="0">
                <a:solidFill>
                  <a:srgbClr val="4C91AF"/>
                </a:solidFill>
              </a:rPr>
              <a:t>• Chains operations unlike using nested functions, which is harder to read  </a:t>
            </a:r>
          </a:p>
          <a:p>
            <a:pPr>
              <a:lnSpc>
                <a:spcPct val="150000"/>
              </a:lnSpc>
              <a:buSzTx/>
            </a:pPr>
            <a:r>
              <a:rPr lang="en-GB" sz="2800" dirty="0">
                <a:solidFill>
                  <a:srgbClr val="4C91AF"/>
                </a:solidFill>
              </a:rPr>
              <a:t>• Often improves workflows</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 Think of </a:t>
            </a:r>
            <a:r>
              <a:rPr lang="en-GB" sz="2800" dirty="0">
                <a:solidFill>
                  <a:srgbClr val="4C91AF"/>
                </a:solidFill>
                <a:latin typeface="Inconsolata" pitchFamily="2" charset="77"/>
                <a:ea typeface="Inconsolata" pitchFamily="2" charset="77"/>
                <a:cs typeface="Courier New" panose="02070309020205020404" pitchFamily="49" charset="0"/>
              </a:rPr>
              <a:t>|&gt;</a:t>
            </a:r>
            <a:r>
              <a:rPr lang="en-GB" sz="2800" dirty="0">
                <a:solidFill>
                  <a:srgbClr val="4C91AF"/>
                </a:solidFill>
              </a:rPr>
              <a:t> as “then” to improve readability</a:t>
            </a:r>
          </a:p>
        </p:txBody>
      </p:sp>
    </p:spTree>
    <p:extLst>
      <p:ext uri="{BB962C8B-B14F-4D97-AF65-F5344CB8AC3E}">
        <p14:creationId xmlns:p14="http://schemas.microsoft.com/office/powerpoint/2010/main" val="1434026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a:solidFill>
                  <a:srgbClr val="4C91AF"/>
                </a:solidFill>
                <a:latin typeface="Montserrat SemiBold" panose="00000700000000000000" pitchFamily="50" charset="0"/>
              </a:rPr>
              <a:t>Session 3: Data Wrangling and Tidy Data</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Data Wrangling</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Overview of the </a:t>
            </a:r>
            <a:r>
              <a:rPr lang="en-GB" sz="2800" dirty="0" err="1">
                <a:solidFill>
                  <a:srgbClr val="4C91AF"/>
                </a:solidFill>
                <a:latin typeface="Inconsolata" pitchFamily="2" charset="77"/>
                <a:ea typeface="Inconsolata" pitchFamily="2" charset="77"/>
                <a:cs typeface="Courier New" panose="02070309020205020404" pitchFamily="49" charset="0"/>
              </a:rPr>
              <a:t>tidyverse</a:t>
            </a:r>
            <a:r>
              <a:rPr lang="en-GB" sz="2800" dirty="0">
                <a:solidFill>
                  <a:srgbClr val="4C91AF"/>
                </a:solidFill>
              </a:rPr>
              <a:t>
• Importance of Data Wrangling in Research
• Key Packages: </a:t>
            </a:r>
            <a:r>
              <a:rPr lang="en-GB" sz="2800" dirty="0" err="1">
                <a:solidFill>
                  <a:srgbClr val="4C91AF"/>
                </a:solidFill>
                <a:latin typeface="Inconsolata" pitchFamily="2" charset="77"/>
                <a:ea typeface="Inconsolata" pitchFamily="2" charset="77"/>
                <a:cs typeface="Courier New" panose="02070309020205020404" pitchFamily="49" charset="0"/>
              </a:rPr>
              <a:t>tidyr</a:t>
            </a:r>
            <a:r>
              <a:rPr lang="en-GB" sz="2800" dirty="0">
                <a:solidFill>
                  <a:srgbClr val="4C91AF"/>
                </a:solidFill>
              </a:rPr>
              <a:t>, </a:t>
            </a:r>
            <a:r>
              <a:rPr lang="en-GB" sz="2800" dirty="0" err="1">
                <a:solidFill>
                  <a:srgbClr val="4C91AF"/>
                </a:solidFill>
                <a:latin typeface="Inconsolata" pitchFamily="2" charset="77"/>
                <a:ea typeface="Inconsolata" pitchFamily="2" charset="77"/>
                <a:cs typeface="Courier New" panose="02070309020205020404" pitchFamily="49" charset="0"/>
              </a:rPr>
              <a:t>dplyr</a:t>
            </a:r>
            <a:endParaRPr lang="en-GB" sz="2800" dirty="0">
              <a:solidFill>
                <a:srgbClr val="4C91AF"/>
              </a:solidFill>
              <a:latin typeface="Inconsolata" pitchFamily="2" charset="77"/>
              <a:ea typeface="Inconsolata" pitchFamily="2" charset="77"/>
              <a:cs typeface="Courier New" panose="02070309020205020404" pitchFamily="49" charset="0"/>
            </a:endParaRPr>
          </a:p>
        </p:txBody>
      </p:sp>
    </p:spTree>
    <p:extLst>
      <p:ext uri="{BB962C8B-B14F-4D97-AF65-F5344CB8AC3E}">
        <p14:creationId xmlns:p14="http://schemas.microsoft.com/office/powerpoint/2010/main" val="270005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Filter Rows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Use </a:t>
            </a:r>
            <a:r>
              <a:rPr lang="en-GB" sz="2800" dirty="0">
                <a:solidFill>
                  <a:srgbClr val="4C91AF"/>
                </a:solidFill>
                <a:latin typeface="Inconsolata" pitchFamily="2" charset="77"/>
                <a:ea typeface="Inconsolata" pitchFamily="2" charset="77"/>
                <a:cs typeface="Courier New" panose="02070309020205020404" pitchFamily="49" charset="0"/>
              </a:rPr>
              <a:t>filter()</a:t>
            </a:r>
            <a:r>
              <a:rPr lang="en-GB" sz="2800" dirty="0">
                <a:solidFill>
                  <a:srgbClr val="4C91AF"/>
                </a:solidFill>
              </a:rPr>
              <a:t>to select rows based on conditions  </a:t>
            </a:r>
          </a:p>
          <a:p>
            <a:pPr>
              <a:lnSpc>
                <a:spcPct val="150000"/>
              </a:lnSpc>
              <a:buSzTx/>
            </a:pPr>
            <a:r>
              <a:rPr lang="en-GB" sz="2800" dirty="0">
                <a:solidFill>
                  <a:srgbClr val="4C91AF"/>
                </a:solidFill>
              </a:rPr>
              <a:t>• Focuses on rows</a:t>
            </a:r>
          </a:p>
          <a:p>
            <a:pPr>
              <a:lnSpc>
                <a:spcPct val="150000"/>
              </a:lnSpc>
              <a:buSzTx/>
            </a:pPr>
            <a:r>
              <a:rPr lang="en-GB" sz="2800" dirty="0">
                <a:solidFill>
                  <a:srgbClr val="4C91AF"/>
                </a:solidFill>
              </a:rPr>
              <a:t>            • Similar to </a:t>
            </a:r>
            <a:r>
              <a:rPr lang="en-GB" sz="2800" dirty="0">
                <a:solidFill>
                  <a:srgbClr val="4C91AF"/>
                </a:solidFill>
                <a:latin typeface="Inconsolata" pitchFamily="2" charset="77"/>
                <a:ea typeface="Inconsolata" pitchFamily="2" charset="77"/>
                <a:cs typeface="Courier New" panose="02070309020205020404" pitchFamily="49" charset="0"/>
              </a:rPr>
              <a:t>slice() </a:t>
            </a:r>
            <a:r>
              <a:rPr lang="en-GB" sz="2800" dirty="0">
                <a:solidFill>
                  <a:srgbClr val="4C91AF"/>
                </a:solidFill>
              </a:rPr>
              <a:t>which selects rows by position, not condition  </a:t>
            </a:r>
          </a:p>
          <a:p>
            <a:pPr>
              <a:lnSpc>
                <a:spcPct val="150000"/>
              </a:lnSpc>
              <a:buSzTx/>
            </a:pPr>
            <a:r>
              <a:rPr lang="en-GB" sz="2800" dirty="0">
                <a:solidFill>
                  <a:srgbClr val="4C91AF"/>
                </a:solidFill>
              </a:rPr>
              <a:t>• Combine conditions with </a:t>
            </a:r>
            <a:r>
              <a:rPr lang="en-GB" sz="2800" dirty="0">
                <a:solidFill>
                  <a:srgbClr val="4C91AF"/>
                </a:solidFill>
                <a:latin typeface="Courier New" panose="02070309020205020404" pitchFamily="49" charset="0"/>
                <a:cs typeface="Courier New" panose="02070309020205020404" pitchFamily="49" charset="0"/>
              </a:rPr>
              <a:t>&amp;</a:t>
            </a:r>
            <a:r>
              <a:rPr lang="en-GB" sz="2800" dirty="0">
                <a:solidFill>
                  <a:srgbClr val="4C91AF"/>
                </a:solidFill>
              </a:rPr>
              <a:t> (AND) and </a:t>
            </a:r>
            <a:r>
              <a:rPr lang="en-GB" sz="2800" dirty="0">
                <a:solidFill>
                  <a:srgbClr val="4C91AF"/>
                </a:solidFill>
                <a:latin typeface="Courier New" panose="02070309020205020404" pitchFamily="49" charset="0"/>
                <a:cs typeface="Courier New" panose="02070309020205020404" pitchFamily="49" charset="0"/>
              </a:rPr>
              <a:t>|</a:t>
            </a:r>
            <a:r>
              <a:rPr lang="en-GB" sz="2800" dirty="0">
                <a:solidFill>
                  <a:srgbClr val="4C91AF"/>
                </a:solidFill>
              </a:rPr>
              <a:t> (OR)  </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 Use </a:t>
            </a:r>
            <a:r>
              <a:rPr lang="en-GB" sz="2800" dirty="0">
                <a:solidFill>
                  <a:srgbClr val="4C91AF"/>
                </a:solidFill>
                <a:latin typeface="Inconsolata" pitchFamily="2" charset="77"/>
                <a:ea typeface="Inconsolata" pitchFamily="2" charset="77"/>
                <a:cs typeface="Courier New" panose="02070309020205020404" pitchFamily="49" charset="0"/>
              </a:rPr>
              <a:t>!=</a:t>
            </a:r>
            <a:r>
              <a:rPr lang="en-GB" sz="2800" dirty="0">
                <a:solidFill>
                  <a:srgbClr val="4C91AF"/>
                </a:solidFill>
              </a:rPr>
              <a:t> to filter out specific values </a:t>
            </a:r>
          </a:p>
        </p:txBody>
      </p:sp>
    </p:spTree>
    <p:extLst>
      <p:ext uri="{BB962C8B-B14F-4D97-AF65-F5344CB8AC3E}">
        <p14:creationId xmlns:p14="http://schemas.microsoft.com/office/powerpoint/2010/main" val="2700051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Mutate Columns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600" dirty="0">
                <a:solidFill>
                  <a:srgbClr val="4C91AF"/>
                </a:solidFill>
              </a:rPr>
              <a:t>• Use </a:t>
            </a:r>
            <a:r>
              <a:rPr lang="en-GB" sz="2600" dirty="0">
                <a:solidFill>
                  <a:srgbClr val="4C91AF"/>
                </a:solidFill>
                <a:latin typeface="Inconsolata" pitchFamily="2" charset="77"/>
                <a:ea typeface="Inconsolata" pitchFamily="2" charset="77"/>
                <a:cs typeface="Courier New" panose="02070309020205020404" pitchFamily="49" charset="0"/>
              </a:rPr>
              <a:t>mutate()</a:t>
            </a:r>
            <a:r>
              <a:rPr lang="en-GB" sz="2600" dirty="0">
                <a:solidFill>
                  <a:srgbClr val="4C91AF"/>
                </a:solidFill>
              </a:rPr>
              <a:t>to create new columns based on existing ones  </a:t>
            </a:r>
          </a:p>
          <a:p>
            <a:pPr>
              <a:lnSpc>
                <a:spcPct val="150000"/>
              </a:lnSpc>
              <a:buSzTx/>
            </a:pPr>
            <a:r>
              <a:rPr lang="en-GB" sz="2600" dirty="0">
                <a:solidFill>
                  <a:srgbClr val="4C91AF"/>
                </a:solidFill>
              </a:rPr>
              <a:t>• Adds new columns; unlike </a:t>
            </a:r>
            <a:r>
              <a:rPr lang="en-GB" sz="2600" dirty="0">
                <a:solidFill>
                  <a:srgbClr val="4C91AF"/>
                </a:solidFill>
                <a:latin typeface="Inconsolata" pitchFamily="2" charset="77"/>
                <a:ea typeface="Inconsolata" pitchFamily="2" charset="77"/>
                <a:cs typeface="Courier New" panose="02070309020205020404" pitchFamily="49" charset="0"/>
              </a:rPr>
              <a:t>transmute()</a:t>
            </a:r>
            <a:r>
              <a:rPr lang="en-GB" sz="2600" dirty="0">
                <a:solidFill>
                  <a:srgbClr val="4C91AF"/>
                </a:solidFill>
                <a:cs typeface="Courier New" panose="02070309020205020404" pitchFamily="49" charset="0"/>
              </a:rPr>
              <a:t>, </a:t>
            </a:r>
            <a:r>
              <a:rPr lang="en-GB" sz="2600" dirty="0">
                <a:solidFill>
                  <a:srgbClr val="4C91AF"/>
                </a:solidFill>
              </a:rPr>
              <a:t>which drops all other columns  </a:t>
            </a:r>
          </a:p>
          <a:p>
            <a:pPr>
              <a:lnSpc>
                <a:spcPct val="150000"/>
              </a:lnSpc>
              <a:buSzTx/>
            </a:pPr>
            <a:r>
              <a:rPr lang="en-GB" sz="2600" dirty="0">
                <a:solidFill>
                  <a:srgbClr val="4C91AF"/>
                </a:solidFill>
              </a:rPr>
              <a:t>• Useful for transforming or calculating new values from existing data  </a:t>
            </a:r>
          </a:p>
          <a:p>
            <a:pPr>
              <a:lnSpc>
                <a:spcPct val="150000"/>
              </a:lnSpc>
              <a:buSzTx/>
            </a:pPr>
            <a:r>
              <a:rPr lang="en-GB" sz="2600" dirty="0">
                <a:solidFill>
                  <a:srgbClr val="4C91AF"/>
                </a:solidFill>
              </a:rPr>
              <a:t>• </a:t>
            </a:r>
            <a:r>
              <a:rPr lang="en-GB" sz="2600" b="1" dirty="0">
                <a:solidFill>
                  <a:srgbClr val="4C91AF"/>
                </a:solidFill>
              </a:rPr>
              <a:t>Tip</a:t>
            </a:r>
            <a:r>
              <a:rPr lang="en-GB" sz="2600" dirty="0">
                <a:solidFill>
                  <a:srgbClr val="4C91AF"/>
                </a:solidFill>
              </a:rPr>
              <a:t>: Can also be used to modify an existing column</a:t>
            </a:r>
          </a:p>
        </p:txBody>
      </p:sp>
    </p:spTree>
    <p:extLst>
      <p:ext uri="{BB962C8B-B14F-4D97-AF65-F5344CB8AC3E}">
        <p14:creationId xmlns:p14="http://schemas.microsoft.com/office/powerpoint/2010/main" val="17039383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Summarize Data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Use </a:t>
            </a:r>
            <a:r>
              <a:rPr lang="en-GB" sz="2800" dirty="0">
                <a:solidFill>
                  <a:srgbClr val="4C91AF"/>
                </a:solidFill>
                <a:latin typeface="Inconsolata" pitchFamily="2" charset="77"/>
                <a:ea typeface="Inconsolata" pitchFamily="2" charset="77"/>
                <a:cs typeface="Courier New" panose="02070309020205020404" pitchFamily="49" charset="0"/>
              </a:rPr>
              <a:t>summarize()</a:t>
            </a:r>
            <a:r>
              <a:rPr lang="en-GB" sz="2800" dirty="0">
                <a:solidFill>
                  <a:srgbClr val="4C91AF"/>
                </a:solidFill>
                <a:latin typeface="Inconsolata" pitchFamily="2" charset="77"/>
                <a:ea typeface="Inconsolata" pitchFamily="2" charset="77"/>
              </a:rPr>
              <a:t> </a:t>
            </a:r>
            <a:r>
              <a:rPr lang="en-GB" sz="2800" dirty="0">
                <a:solidFill>
                  <a:srgbClr val="4C91AF"/>
                </a:solidFill>
              </a:rPr>
              <a:t>to calculate summary statistics  </a:t>
            </a:r>
          </a:p>
          <a:p>
            <a:pPr>
              <a:lnSpc>
                <a:spcPct val="150000"/>
              </a:lnSpc>
              <a:buSzTx/>
            </a:pPr>
            <a:r>
              <a:rPr lang="en-GB" sz="2800" dirty="0">
                <a:solidFill>
                  <a:srgbClr val="4C91AF"/>
                </a:solidFill>
              </a:rPr>
              <a:t>• Reduces data to a single row or value; unlike </a:t>
            </a:r>
            <a:r>
              <a:rPr lang="en-GB" sz="2800" dirty="0">
                <a:solidFill>
                  <a:srgbClr val="4C91AF"/>
                </a:solidFill>
                <a:latin typeface="Inconsolata" pitchFamily="2" charset="77"/>
                <a:ea typeface="Inconsolata" pitchFamily="2" charset="77"/>
                <a:cs typeface="Courier New" panose="02070309020205020404" pitchFamily="49" charset="0"/>
              </a:rPr>
              <a:t>mutate() </a:t>
            </a:r>
            <a:r>
              <a:rPr lang="en-GB" sz="2800" dirty="0">
                <a:solidFill>
                  <a:srgbClr val="4C91AF"/>
                </a:solidFill>
              </a:rPr>
              <a:t>which keeps original data format</a:t>
            </a:r>
          </a:p>
          <a:p>
            <a:pPr>
              <a:lnSpc>
                <a:spcPct val="150000"/>
              </a:lnSpc>
              <a:buSzTx/>
            </a:pPr>
            <a:r>
              <a:rPr lang="en-GB" sz="2800" dirty="0">
                <a:solidFill>
                  <a:srgbClr val="4C91AF"/>
                </a:solidFill>
              </a:rPr>
              <a:t>• </a:t>
            </a:r>
            <a:r>
              <a:rPr lang="en-GB" sz="2800" b="1" dirty="0">
                <a:solidFill>
                  <a:srgbClr val="4C91AF"/>
                </a:solidFill>
              </a:rPr>
              <a:t>Tip</a:t>
            </a:r>
            <a:r>
              <a:rPr lang="en-GB" sz="2800" dirty="0">
                <a:solidFill>
                  <a:srgbClr val="4C91AF"/>
                </a:solidFill>
              </a:rPr>
              <a:t>:</a:t>
            </a:r>
            <a:r>
              <a:rPr lang="en-GB" sz="2800" b="1" dirty="0">
                <a:solidFill>
                  <a:srgbClr val="4C91AF"/>
                </a:solidFill>
              </a:rPr>
              <a:t> </a:t>
            </a:r>
            <a:r>
              <a:rPr lang="en-GB" sz="2800" dirty="0">
                <a:solidFill>
                  <a:srgbClr val="4C91AF"/>
                </a:solidFill>
              </a:rPr>
              <a:t>Can handle missing data with </a:t>
            </a:r>
            <a:r>
              <a:rPr lang="en-GB" sz="2800" dirty="0" err="1">
                <a:solidFill>
                  <a:srgbClr val="4C91AF"/>
                </a:solidFill>
                <a:latin typeface="Inconsolata" pitchFamily="2" charset="77"/>
                <a:ea typeface="Inconsolata" pitchFamily="2" charset="77"/>
                <a:cs typeface="Courier New" panose="02070309020205020404" pitchFamily="49" charset="0"/>
              </a:rPr>
              <a:t>na.rm</a:t>
            </a:r>
            <a:r>
              <a:rPr lang="en-GB" sz="2800" dirty="0">
                <a:solidFill>
                  <a:srgbClr val="4C91AF"/>
                </a:solidFill>
                <a:latin typeface="Inconsolata" pitchFamily="2" charset="77"/>
                <a:ea typeface="Inconsolata" pitchFamily="2" charset="77"/>
                <a:cs typeface="Courier New" panose="02070309020205020404" pitchFamily="49" charset="0"/>
              </a:rPr>
              <a:t> = TRUE</a:t>
            </a:r>
            <a:r>
              <a:rPr lang="en-GB" sz="2800" dirty="0">
                <a:solidFill>
                  <a:srgbClr val="4C91AF"/>
                </a:solidFill>
                <a:latin typeface="Inconsolata" pitchFamily="2" charset="77"/>
                <a:ea typeface="Inconsolata" pitchFamily="2" charset="77"/>
              </a:rPr>
              <a:t> </a:t>
            </a:r>
          </a:p>
        </p:txBody>
      </p:sp>
    </p:spTree>
    <p:extLst>
      <p:ext uri="{BB962C8B-B14F-4D97-AF65-F5344CB8AC3E}">
        <p14:creationId xmlns:p14="http://schemas.microsoft.com/office/powerpoint/2010/main" val="37300789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Group By and Summarize</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767408" y="1556792"/>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600" dirty="0">
                <a:solidFill>
                  <a:srgbClr val="4C91AF"/>
                </a:solidFill>
              </a:rPr>
              <a:t>• Use </a:t>
            </a:r>
            <a:r>
              <a:rPr lang="en-GB" sz="2600" dirty="0" err="1">
                <a:solidFill>
                  <a:srgbClr val="4C91AF"/>
                </a:solidFill>
                <a:latin typeface="Inconsolata" pitchFamily="2" charset="77"/>
                <a:ea typeface="Inconsolata" pitchFamily="2" charset="77"/>
                <a:cs typeface="Courier New" panose="02070309020205020404" pitchFamily="49" charset="0"/>
              </a:rPr>
              <a:t>group_by</a:t>
            </a:r>
            <a:r>
              <a:rPr lang="en-GB" sz="2600" dirty="0">
                <a:solidFill>
                  <a:srgbClr val="4C91AF"/>
                </a:solidFill>
                <a:latin typeface="Inconsolata" pitchFamily="2" charset="77"/>
                <a:ea typeface="Inconsolata" pitchFamily="2" charset="77"/>
                <a:cs typeface="Courier New" panose="02070309020205020404" pitchFamily="49" charset="0"/>
              </a:rPr>
              <a:t>() </a:t>
            </a:r>
            <a:r>
              <a:rPr lang="en-GB" sz="2600" dirty="0">
                <a:solidFill>
                  <a:srgbClr val="4C91AF"/>
                </a:solidFill>
              </a:rPr>
              <a:t>to split data into groups, then apply </a:t>
            </a:r>
            <a:r>
              <a:rPr lang="en-GB" sz="2600" dirty="0">
                <a:solidFill>
                  <a:srgbClr val="4C91AF"/>
                </a:solidFill>
                <a:latin typeface="Inconsolata" pitchFamily="2" charset="77"/>
                <a:ea typeface="Inconsolata" pitchFamily="2" charset="77"/>
                <a:cs typeface="Courier New" panose="02070309020205020404" pitchFamily="49" charset="0"/>
              </a:rPr>
              <a:t>summarize() </a:t>
            </a:r>
          </a:p>
          <a:p>
            <a:pPr>
              <a:lnSpc>
                <a:spcPct val="150000"/>
              </a:lnSpc>
              <a:buSzTx/>
            </a:pPr>
            <a:r>
              <a:rPr lang="en-GB" sz="2600" dirty="0">
                <a:solidFill>
                  <a:srgbClr val="4C91AF"/>
                </a:solidFill>
              </a:rPr>
              <a:t>• Organizes data into groups; unlike </a:t>
            </a:r>
            <a:r>
              <a:rPr lang="en-GB" sz="2600" dirty="0">
                <a:solidFill>
                  <a:srgbClr val="4C91AF"/>
                </a:solidFill>
                <a:latin typeface="Inconsolata" pitchFamily="2" charset="77"/>
                <a:ea typeface="Inconsolata" pitchFamily="2" charset="77"/>
                <a:cs typeface="Courier New" panose="02070309020205020404" pitchFamily="49" charset="0"/>
              </a:rPr>
              <a:t>arrange()</a:t>
            </a:r>
            <a:r>
              <a:rPr lang="en-GB" sz="2600" dirty="0">
                <a:solidFill>
                  <a:srgbClr val="4C91AF"/>
                </a:solidFill>
              </a:rPr>
              <a:t>, which only sorts data  </a:t>
            </a:r>
          </a:p>
          <a:p>
            <a:pPr>
              <a:lnSpc>
                <a:spcPct val="150000"/>
              </a:lnSpc>
              <a:buSzTx/>
            </a:pPr>
            <a:r>
              <a:rPr lang="en-GB" sz="2600" dirty="0">
                <a:solidFill>
                  <a:srgbClr val="4C91AF"/>
                </a:solidFill>
              </a:rPr>
              <a:t>• Combine </a:t>
            </a:r>
            <a:r>
              <a:rPr lang="en-GB" sz="2600" dirty="0" err="1">
                <a:solidFill>
                  <a:srgbClr val="4C91AF"/>
                </a:solidFill>
                <a:latin typeface="Inconsolata" pitchFamily="2" charset="77"/>
                <a:ea typeface="Inconsolata" pitchFamily="2" charset="77"/>
                <a:cs typeface="Courier New" panose="02070309020205020404" pitchFamily="49" charset="0"/>
              </a:rPr>
              <a:t>group_by</a:t>
            </a:r>
            <a:r>
              <a:rPr lang="en-GB" sz="2600" dirty="0">
                <a:solidFill>
                  <a:srgbClr val="4C91AF"/>
                </a:solidFill>
                <a:latin typeface="Inconsolata" pitchFamily="2" charset="77"/>
                <a:ea typeface="Inconsolata" pitchFamily="2" charset="77"/>
                <a:cs typeface="Courier New" panose="02070309020205020404" pitchFamily="49" charset="0"/>
              </a:rPr>
              <a:t>() </a:t>
            </a:r>
            <a:r>
              <a:rPr lang="en-GB" sz="2600" dirty="0">
                <a:solidFill>
                  <a:srgbClr val="4C91AF"/>
                </a:solidFill>
                <a:ea typeface="Inconsolata" pitchFamily="2" charset="77"/>
                <a:cs typeface="Courier New" panose="02070309020205020404" pitchFamily="49" charset="0"/>
              </a:rPr>
              <a:t>with</a:t>
            </a:r>
            <a:r>
              <a:rPr lang="en-GB" sz="2600" dirty="0">
                <a:solidFill>
                  <a:srgbClr val="4C91AF"/>
                </a:solidFill>
              </a:rPr>
              <a:t> </a:t>
            </a:r>
            <a:r>
              <a:rPr lang="en-GB" sz="2600" dirty="0">
                <a:solidFill>
                  <a:srgbClr val="4C91AF"/>
                </a:solidFill>
                <a:latin typeface="Inconsolata" pitchFamily="2" charset="77"/>
                <a:ea typeface="Inconsolata" pitchFamily="2" charset="77"/>
                <a:cs typeface="Courier New" panose="02070309020205020404" pitchFamily="49" charset="0"/>
              </a:rPr>
              <a:t>summarize()</a:t>
            </a:r>
            <a:r>
              <a:rPr lang="en-GB" sz="2600" dirty="0">
                <a:solidFill>
                  <a:srgbClr val="4C91AF"/>
                </a:solidFill>
                <a:latin typeface="Inconsolata" pitchFamily="2" charset="77"/>
                <a:ea typeface="Inconsolata" pitchFamily="2" charset="77"/>
              </a:rPr>
              <a:t> </a:t>
            </a:r>
            <a:r>
              <a:rPr lang="en-GB" sz="2600" dirty="0">
                <a:solidFill>
                  <a:srgbClr val="4C91AF"/>
                </a:solidFill>
              </a:rPr>
              <a:t>to create grouped statistics  </a:t>
            </a:r>
          </a:p>
          <a:p>
            <a:pPr>
              <a:lnSpc>
                <a:spcPct val="150000"/>
              </a:lnSpc>
              <a:buSzTx/>
            </a:pPr>
            <a:r>
              <a:rPr lang="en-GB" sz="2600" dirty="0">
                <a:solidFill>
                  <a:srgbClr val="4C91AF"/>
                </a:solidFill>
              </a:rPr>
              <a:t>• </a:t>
            </a:r>
            <a:r>
              <a:rPr lang="en-GB" sz="2600" b="1" dirty="0">
                <a:solidFill>
                  <a:srgbClr val="4C91AF"/>
                </a:solidFill>
              </a:rPr>
              <a:t>Tip</a:t>
            </a:r>
            <a:r>
              <a:rPr lang="en-GB" sz="2600" dirty="0">
                <a:solidFill>
                  <a:srgbClr val="4C91AF"/>
                </a:solidFill>
              </a:rPr>
              <a:t>: </a:t>
            </a:r>
            <a:r>
              <a:rPr lang="en-GB" sz="2600" dirty="0">
                <a:solidFill>
                  <a:srgbClr val="4C91AF"/>
                </a:solidFill>
                <a:latin typeface="Inconsolata" pitchFamily="2" charset="77"/>
                <a:ea typeface="Inconsolata" pitchFamily="2" charset="77"/>
                <a:cs typeface="Courier New" panose="02070309020205020404" pitchFamily="49" charset="0"/>
              </a:rPr>
              <a:t>ungroup() </a:t>
            </a:r>
            <a:r>
              <a:rPr lang="en-GB" sz="2600" dirty="0">
                <a:solidFill>
                  <a:srgbClr val="4C91AF"/>
                </a:solidFill>
              </a:rPr>
              <a:t>data after grouping if further processing is needed </a:t>
            </a:r>
          </a:p>
        </p:txBody>
      </p:sp>
    </p:spTree>
    <p:extLst>
      <p:ext uri="{BB962C8B-B14F-4D97-AF65-F5344CB8AC3E}">
        <p14:creationId xmlns:p14="http://schemas.microsoft.com/office/powerpoint/2010/main" val="25979524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2494</Words>
  <Application>Microsoft Macintosh PowerPoint</Application>
  <PresentationFormat>Widescreen</PresentationFormat>
  <Paragraphs>122</Paragraphs>
  <Slides>18</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Calibri Light</vt:lpstr>
      <vt:lpstr>Courier New</vt:lpstr>
      <vt:lpstr>Inconsolata</vt:lpstr>
      <vt:lpstr>Montserrat SemiBold</vt:lpstr>
      <vt:lpstr>Office Theme</vt:lpstr>
      <vt:lpstr>Welcome to</vt:lpstr>
      <vt:lpstr>START</vt:lpstr>
      <vt:lpstr>PowerPoint Presentation</vt:lpstr>
      <vt:lpstr>Statistics in R with Tidyverse</vt:lpstr>
      <vt:lpstr>Data Wrangling</vt:lpstr>
      <vt:lpstr>Filter Rows</vt:lpstr>
      <vt:lpstr>Mutate Columns</vt:lpstr>
      <vt:lpstr>Summarize Data</vt:lpstr>
      <vt:lpstr>Group By and Summarize</vt:lpstr>
      <vt:lpstr>Arrange Data</vt:lpstr>
      <vt:lpstr>Select Columns</vt:lpstr>
      <vt:lpstr>Join Data</vt:lpstr>
      <vt:lpstr>Tidy Data</vt:lpstr>
      <vt:lpstr>Pipe Operator (|&gt;)</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56</cp:revision>
  <dcterms:created xsi:type="dcterms:W3CDTF">2024-10-01T19:16:36Z</dcterms:created>
  <dcterms:modified xsi:type="dcterms:W3CDTF">2024-10-14T21:32:51Z</dcterms:modified>
</cp:coreProperties>
</file>