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258" r:id="rId3"/>
    <p:sldId id="259" r:id="rId4"/>
    <p:sldId id="260" r:id="rId5"/>
    <p:sldId id="261" r:id="rId6"/>
    <p:sldId id="282" r:id="rId7"/>
    <p:sldId id="283" r:id="rId8"/>
    <p:sldId id="284" r:id="rId9"/>
    <p:sldId id="285" r:id="rId10"/>
    <p:sldId id="281" r:id="rId11"/>
    <p:sldId id="280" r:id="rId12"/>
    <p:sldId id="270" r:id="rId13"/>
    <p:sldId id="271" r:id="rId14"/>
  </p:sldIdLst>
  <p:sldSz cx="12192000" cy="6858000"/>
  <p:notesSz cx="6858000" cy="9144000"/>
  <p:custDataLst>
    <p:tags r:id="rId16"/>
  </p:custDataLst>
  <p:defaultTextStyle>
    <a:defPPr>
      <a:defRPr lang="en-US"/>
    </a:defPPr>
    <a:lvl1pPr marL="0" algn="l" defTabSz="914400" rtl="0" eaLnBrk="1" latinLnBrk="0" hangingPunct="1">
      <a:defRPr sz="741" kern="1200">
        <a:solidFill>
          <a:schemeClr val="tx1"/>
        </a:solidFill>
        <a:latin typeface="+mn-lt"/>
        <a:ea typeface="+mn-ea"/>
        <a:cs typeface="+mn-cs"/>
      </a:defRPr>
    </a:lvl1pPr>
    <a:lvl2pPr marL="457200" algn="l" defTabSz="914400" rtl="0" eaLnBrk="1" latinLnBrk="0" hangingPunct="1">
      <a:defRPr sz="741" kern="1200">
        <a:solidFill>
          <a:schemeClr val="tx1"/>
        </a:solidFill>
        <a:latin typeface="+mn-lt"/>
        <a:ea typeface="+mn-ea"/>
        <a:cs typeface="+mn-cs"/>
      </a:defRPr>
    </a:lvl2pPr>
    <a:lvl3pPr marL="914400" algn="l" defTabSz="914400" rtl="0" eaLnBrk="1" latinLnBrk="0" hangingPunct="1">
      <a:defRPr sz="741" kern="1200">
        <a:solidFill>
          <a:schemeClr val="tx1"/>
        </a:solidFill>
        <a:latin typeface="+mn-lt"/>
        <a:ea typeface="+mn-ea"/>
        <a:cs typeface="+mn-cs"/>
      </a:defRPr>
    </a:lvl3pPr>
    <a:lvl4pPr marL="1371600" algn="l" defTabSz="914400" rtl="0" eaLnBrk="1" latinLnBrk="0" hangingPunct="1">
      <a:defRPr sz="741" kern="1200">
        <a:solidFill>
          <a:schemeClr val="tx1"/>
        </a:solidFill>
        <a:latin typeface="+mn-lt"/>
        <a:ea typeface="+mn-ea"/>
        <a:cs typeface="+mn-cs"/>
      </a:defRPr>
    </a:lvl4pPr>
    <a:lvl5pPr marL="1828800" algn="l" defTabSz="914400" rtl="0" eaLnBrk="1" latinLnBrk="0" hangingPunct="1">
      <a:defRPr sz="741" kern="1200">
        <a:solidFill>
          <a:schemeClr val="tx1"/>
        </a:solidFill>
        <a:latin typeface="+mn-lt"/>
        <a:ea typeface="+mn-ea"/>
        <a:cs typeface="+mn-cs"/>
      </a:defRPr>
    </a:lvl5pPr>
    <a:lvl6pPr marL="2286000" algn="l" defTabSz="914400" rtl="0" eaLnBrk="1" latinLnBrk="0" hangingPunct="1">
      <a:defRPr sz="741" kern="1200">
        <a:solidFill>
          <a:schemeClr val="tx1"/>
        </a:solidFill>
        <a:latin typeface="+mn-lt"/>
        <a:ea typeface="+mn-ea"/>
        <a:cs typeface="+mn-cs"/>
      </a:defRPr>
    </a:lvl6pPr>
    <a:lvl7pPr marL="2743200" algn="l" defTabSz="914400" rtl="0" eaLnBrk="1" latinLnBrk="0" hangingPunct="1">
      <a:defRPr sz="741" kern="1200">
        <a:solidFill>
          <a:schemeClr val="tx1"/>
        </a:solidFill>
        <a:latin typeface="+mn-lt"/>
        <a:ea typeface="+mn-ea"/>
        <a:cs typeface="+mn-cs"/>
      </a:defRPr>
    </a:lvl7pPr>
    <a:lvl8pPr marL="3200400" algn="l" defTabSz="914400" rtl="0" eaLnBrk="1" latinLnBrk="0" hangingPunct="1">
      <a:defRPr sz="741" kern="1200">
        <a:solidFill>
          <a:schemeClr val="tx1"/>
        </a:solidFill>
        <a:latin typeface="+mn-lt"/>
        <a:ea typeface="+mn-ea"/>
        <a:cs typeface="+mn-cs"/>
      </a:defRPr>
    </a:lvl8pPr>
    <a:lvl9pPr marL="3657600" algn="l" defTabSz="914400" rtl="0" eaLnBrk="1" latinLnBrk="0" hangingPunct="1">
      <a:defRPr sz="74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14"/>
    <p:restoredTop sz="60788"/>
  </p:normalViewPr>
  <p:slideViewPr>
    <p:cSldViewPr>
      <p:cViewPr varScale="1">
        <p:scale>
          <a:sx n="79" d="100"/>
          <a:sy n="79" d="100"/>
        </p:scale>
        <p:origin x="216"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DA7F7-6B1F-5B47-8394-79AD96FCC410}" type="datetimeFigureOut">
              <a:rPr lang="en-US" smtClean="0"/>
              <a:t>10/16/24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E5612C-BE1F-1E49-A5BD-82C46E8DE100}" type="slidenum">
              <a:rPr lang="en-US" smtClean="0"/>
              <a:t>‹#›</a:t>
            </a:fld>
            <a:endParaRPr lang="en-US"/>
          </a:p>
        </p:txBody>
      </p:sp>
    </p:spTree>
    <p:extLst>
      <p:ext uri="{BB962C8B-B14F-4D97-AF65-F5344CB8AC3E}">
        <p14:creationId xmlns:p14="http://schemas.microsoft.com/office/powerpoint/2010/main" val="4239515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now concluded the introduction to data science techniques with the </a:t>
            </a:r>
            <a:r>
              <a:rPr lang="en-US" dirty="0" err="1"/>
              <a:t>tidyverse</a:t>
            </a:r>
            <a:r>
              <a:rPr lang="en-US" dirty="0"/>
              <a:t>. You’ll see that the rest of the course builds on this foundational knowledge. The overall goal was to use computation as the driver with data visualization continuing to play a role too. In the slides, I’m going to try to continue to introduce the topics and the theory for each session with the slides. Then we’ll dive into the application with R where I hope to continue to discuss this theory in the applications and interpretations.</a:t>
            </a:r>
          </a:p>
          <a:p>
            <a:endParaRPr lang="en-US" dirty="0"/>
          </a:p>
          <a:p>
            <a:r>
              <a:rPr lang="en-US" dirty="0"/>
              <a:t>We’re now moving into the statistical modeling part of the course and also the same part of the book. The plan for today is to cover Chapters 5 and 6 of the book on linear regression for explanation.</a:t>
            </a:r>
          </a:p>
        </p:txBody>
      </p:sp>
      <p:sp>
        <p:nvSpPr>
          <p:cNvPr id="4" name="Slide Number Placeholder 3"/>
          <p:cNvSpPr>
            <a:spLocks noGrp="1"/>
          </p:cNvSpPr>
          <p:nvPr>
            <p:ph type="sldNum" sz="quarter" idx="5"/>
          </p:nvPr>
        </p:nvSpPr>
        <p:spPr/>
        <p:txBody>
          <a:bodyPr/>
          <a:lstStyle/>
          <a:p>
            <a:fld id="{1BE5612C-BE1F-1E49-A5BD-82C46E8DE100}" type="slidenum">
              <a:rPr lang="en-US" smtClean="0"/>
              <a:t>4</a:t>
            </a:fld>
            <a:endParaRPr lang="en-US"/>
          </a:p>
        </p:txBody>
      </p:sp>
    </p:spTree>
    <p:extLst>
      <p:ext uri="{BB962C8B-B14F-4D97-AF65-F5344CB8AC3E}">
        <p14:creationId xmlns:p14="http://schemas.microsoft.com/office/powerpoint/2010/main" val="1494900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**Uncover the story behind your data**: Regression helps you explore the relationship between an outcome variable (what you're interested in) and one or more explanatory variables (the factors influencing it).</a:t>
            </a:r>
          </a:p>
          <a:p>
            <a:r>
              <a:rPr lang="en-US" dirty="0"/>
              <a:t>  </a:t>
            </a:r>
          </a:p>
          <a:p>
            <a:r>
              <a:rPr lang="en-US" dirty="0"/>
              <a:t>- **Two key purposes**: Use regression to either **understand** associations between variables or to **predict** future outcomes based on what you already know.</a:t>
            </a:r>
          </a:p>
          <a:p>
            <a:endParaRPr lang="en-US" dirty="0"/>
          </a:p>
          <a:p>
            <a:r>
              <a:rPr lang="en-US" dirty="0"/>
              <a:t>- **Flexible tool**: You can apply regression whether your explanatory variables are **numerical** (like age) or **categorical** (like region or demographic group). For example, to **understand** associations, you may want to see how **education level impacts income**, or to **predict** future outcomes, such as **forecasting house prices based on size and location**.</a:t>
            </a:r>
          </a:p>
          <a:p>
            <a:endParaRPr lang="en-US" dirty="0"/>
          </a:p>
          <a:p>
            <a:r>
              <a:rPr lang="en-US" dirty="0"/>
              <a:t>- **More than just a line**: Regression provides a **linear model**—a powerful equation that you can use for deeper analysis and insights into your data.</a:t>
            </a:r>
          </a:p>
        </p:txBody>
      </p:sp>
      <p:sp>
        <p:nvSpPr>
          <p:cNvPr id="4" name="Slide Number Placeholder 3"/>
          <p:cNvSpPr>
            <a:spLocks noGrp="1"/>
          </p:cNvSpPr>
          <p:nvPr>
            <p:ph type="sldNum" sz="quarter" idx="5"/>
          </p:nvPr>
        </p:nvSpPr>
        <p:spPr/>
        <p:txBody>
          <a:bodyPr/>
          <a:lstStyle/>
          <a:p>
            <a:fld id="{1BE5612C-BE1F-1E49-A5BD-82C46E8DE100}" type="slidenum">
              <a:rPr lang="en-US" smtClean="0"/>
              <a:t>5</a:t>
            </a:fld>
            <a:endParaRPr lang="en-US"/>
          </a:p>
        </p:txBody>
      </p:sp>
    </p:spTree>
    <p:extLst>
      <p:ext uri="{BB962C8B-B14F-4D97-AF65-F5344CB8AC3E}">
        <p14:creationId xmlns:p14="http://schemas.microsoft.com/office/powerpoint/2010/main" val="200569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**Zoom in on one factor**: In simple linear regression, we focus on just **one numerical explanatory variable** to understand its direct impact on the outcome.</a:t>
            </a:r>
          </a:p>
          <a:p>
            <a:r>
              <a:rPr lang="en-US" dirty="0"/>
              <a:t>  </a:t>
            </a:r>
          </a:p>
          <a:p>
            <a:r>
              <a:rPr lang="en-US" dirty="0"/>
              <a:t>- **A relationship in the form of a line**: The connection between variables is captured by a **line equation**, helping visualize how changes in one variable affect the other.</a:t>
            </a:r>
          </a:p>
          <a:p>
            <a:endParaRPr lang="en-US" dirty="0"/>
          </a:p>
          <a:p>
            <a:r>
              <a:rPr lang="en-US" dirty="0"/>
              <a:t>- **Key difference**: **Simple linear regression** looks at just one influencing factor, while **multiple regression** examines the combined effect of several variables at once.</a:t>
            </a:r>
          </a:p>
          <a:p>
            <a:endParaRPr lang="en-US" dirty="0"/>
          </a:p>
          <a:p>
            <a:r>
              <a:rPr lang="en-US" dirty="0"/>
              <a:t>- **Measure the impact**: Regression helps **estimate how one variable**—like advertising spend—**influences the outcome**, such as sales.</a:t>
            </a:r>
          </a:p>
        </p:txBody>
      </p:sp>
      <p:sp>
        <p:nvSpPr>
          <p:cNvPr id="4" name="Slide Number Placeholder 3"/>
          <p:cNvSpPr>
            <a:spLocks noGrp="1"/>
          </p:cNvSpPr>
          <p:nvPr>
            <p:ph type="sldNum" sz="quarter" idx="5"/>
          </p:nvPr>
        </p:nvSpPr>
        <p:spPr/>
        <p:txBody>
          <a:bodyPr/>
          <a:lstStyle/>
          <a:p>
            <a:fld id="{1BE5612C-BE1F-1E49-A5BD-82C46E8DE100}" type="slidenum">
              <a:rPr lang="en-US" smtClean="0"/>
              <a:t>6</a:t>
            </a:fld>
            <a:endParaRPr lang="en-US"/>
          </a:p>
        </p:txBody>
      </p:sp>
    </p:spTree>
    <p:extLst>
      <p:ext uri="{BB962C8B-B14F-4D97-AF65-F5344CB8AC3E}">
        <p14:creationId xmlns:p14="http://schemas.microsoft.com/office/powerpoint/2010/main" val="1263035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**Exploratory Data Analysis (EDA) is essential**: Before diving into regression, it’s important to explore your data and identify **underlying patterns** and trends.</a:t>
            </a:r>
          </a:p>
          <a:p>
            <a:endParaRPr lang="en-US" dirty="0"/>
          </a:p>
          <a:p>
            <a:r>
              <a:rPr lang="en-US" dirty="0"/>
              <a:t>- **Key distinction**: **EDA** allows you to **examine the data** and get a feel for it before fitting any models, while **regression** zeroes in on the specific **relationships between variables**.</a:t>
            </a:r>
          </a:p>
          <a:p>
            <a:endParaRPr lang="en-US" dirty="0"/>
          </a:p>
          <a:p>
            <a:r>
              <a:rPr lang="en-US" dirty="0"/>
              <a:t>- **Typical EDA methods**: Include **descriptive statistics** and **visual tools** like **scatterplots** and **boxplots** to give you a better sense of what’s happening in the data.</a:t>
            </a:r>
          </a:p>
        </p:txBody>
      </p:sp>
      <p:sp>
        <p:nvSpPr>
          <p:cNvPr id="4" name="Slide Number Placeholder 3"/>
          <p:cNvSpPr>
            <a:spLocks noGrp="1"/>
          </p:cNvSpPr>
          <p:nvPr>
            <p:ph type="sldNum" sz="quarter" idx="5"/>
          </p:nvPr>
        </p:nvSpPr>
        <p:spPr/>
        <p:txBody>
          <a:bodyPr/>
          <a:lstStyle/>
          <a:p>
            <a:fld id="{1BE5612C-BE1F-1E49-A5BD-82C46E8DE100}" type="slidenum">
              <a:rPr lang="en-US" smtClean="0"/>
              <a:t>7</a:t>
            </a:fld>
            <a:endParaRPr lang="en-US"/>
          </a:p>
        </p:txBody>
      </p:sp>
    </p:spTree>
    <p:extLst>
      <p:ext uri="{BB962C8B-B14F-4D97-AF65-F5344CB8AC3E}">
        <p14:creationId xmlns:p14="http://schemas.microsoft.com/office/powerpoint/2010/main" val="3882353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intercept**: This represents the predicted **outcome** when the explanatory variable is **zero**—it’s where the line crosses the y-axis.</a:t>
            </a:r>
          </a:p>
          <a:p>
            <a:endParaRPr lang="en-US" dirty="0"/>
          </a:p>
          <a:p>
            <a:r>
              <a:rPr lang="en-US" dirty="0"/>
              <a:t>- **The slope**: The **rate of change**—it tells us how much the outcome **shifts** for each one-unit increase in the explanatory variable.</a:t>
            </a:r>
          </a:p>
          <a:p>
            <a:endParaRPr lang="en-US" dirty="0"/>
          </a:p>
          <a:p>
            <a:r>
              <a:rPr lang="en-US" dirty="0"/>
              <a:t>- **Key distinction**: The **interpretation** of the slope varies depending on whether the explanatory variable is **categorical** (like gender) or **numerical** (like age).</a:t>
            </a:r>
          </a:p>
          <a:p>
            <a:endParaRPr lang="en-US" dirty="0"/>
          </a:p>
          <a:p>
            <a:r>
              <a:rPr lang="en-US" dirty="0"/>
              <a:t>- **Crucial for insights**: The intercept and slope are key for understanding both the **direction** (positive or negative) and the **strength** of the relationship between variables.</a:t>
            </a:r>
          </a:p>
        </p:txBody>
      </p:sp>
      <p:sp>
        <p:nvSpPr>
          <p:cNvPr id="4" name="Slide Number Placeholder 3"/>
          <p:cNvSpPr>
            <a:spLocks noGrp="1"/>
          </p:cNvSpPr>
          <p:nvPr>
            <p:ph type="sldNum" sz="quarter" idx="5"/>
          </p:nvPr>
        </p:nvSpPr>
        <p:spPr/>
        <p:txBody>
          <a:bodyPr/>
          <a:lstStyle/>
          <a:p>
            <a:fld id="{1BE5612C-BE1F-1E49-A5BD-82C46E8DE100}" type="slidenum">
              <a:rPr lang="en-US" smtClean="0"/>
              <a:t>8</a:t>
            </a:fld>
            <a:endParaRPr lang="en-US"/>
          </a:p>
        </p:txBody>
      </p:sp>
    </p:spTree>
    <p:extLst>
      <p:ext uri="{BB962C8B-B14F-4D97-AF65-F5344CB8AC3E}">
        <p14:creationId xmlns:p14="http://schemas.microsoft.com/office/powerpoint/2010/main" val="3008544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r>
              <a:rPr lang="en-US" dirty="0"/>
              <a:t>**Fitted values**: Think of the **fitted value** as the model's **best guess**—it’s like a weather forecast, predicting the outcome based on the available data.</a:t>
            </a:r>
          </a:p>
          <a:p>
            <a:endParaRPr lang="en-US" dirty="0"/>
          </a:p>
          <a:p>
            <a:r>
              <a:rPr lang="en-US" dirty="0"/>
              <a:t>- **Residuals**: Residuals are the **gaps between reality and the forecast**—the difference between what the model predicts and what actually happens, like the forecast saying it’ll be sunny, but it rains.</a:t>
            </a:r>
          </a:p>
          <a:p>
            <a:endParaRPr lang="en-US" dirty="0"/>
          </a:p>
          <a:p>
            <a:r>
              <a:rPr lang="en-US" dirty="0"/>
              <a:t>- **Key distinction**: The **fitted value** is the model’s **prediction**, while **residuals** measure the **misses** or **errors**—how far off the predictions are from reality.</a:t>
            </a:r>
          </a:p>
          <a:p>
            <a:endParaRPr lang="en-US" dirty="0"/>
          </a:p>
          <a:p>
            <a:r>
              <a:rPr lang="en-US" dirty="0"/>
              <a:t>- **Finding the perfect fit**: The goal of regression is to minimize those **misses** by reducing the **sum of squared residuals**, ensuring we draw the **best-fit line**, like finding the smoothest path through a winding road.</a:t>
            </a:r>
          </a:p>
        </p:txBody>
      </p:sp>
      <p:sp>
        <p:nvSpPr>
          <p:cNvPr id="4" name="Slide Number Placeholder 3"/>
          <p:cNvSpPr>
            <a:spLocks noGrp="1"/>
          </p:cNvSpPr>
          <p:nvPr>
            <p:ph type="sldNum" sz="quarter" idx="5"/>
          </p:nvPr>
        </p:nvSpPr>
        <p:spPr/>
        <p:txBody>
          <a:bodyPr/>
          <a:lstStyle/>
          <a:p>
            <a:fld id="{1BE5612C-BE1F-1E49-A5BD-82C46E8DE100}" type="slidenum">
              <a:rPr lang="en-US" smtClean="0"/>
              <a:t>9</a:t>
            </a:fld>
            <a:endParaRPr lang="en-US"/>
          </a:p>
        </p:txBody>
      </p:sp>
    </p:spTree>
    <p:extLst>
      <p:ext uri="{BB962C8B-B14F-4D97-AF65-F5344CB8AC3E}">
        <p14:creationId xmlns:p14="http://schemas.microsoft.com/office/powerpoint/2010/main" val="3375734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time table for session and break, summary of what’s to come, house rules, learning objectives at the start and end, Q&amp;A before STOP</a:t>
            </a:r>
          </a:p>
          <a:p>
            <a:endParaRPr lang="en-US" dirty="0"/>
          </a:p>
          <a:p>
            <a:r>
              <a:rPr lang="en-US" dirty="0"/>
              <a:t>If question is taking too long, direct to forum or consultancy if too sensitive. While you are welcome to ask questions on how things might apply to your particular work, I encourage you to think about the specific examples carefully as I </a:t>
            </a:r>
            <a:r>
              <a:rPr lang="en-US"/>
              <a:t>go through them.</a:t>
            </a:r>
          </a:p>
        </p:txBody>
      </p:sp>
      <p:sp>
        <p:nvSpPr>
          <p:cNvPr id="4" name="Slide Number Placeholder 3"/>
          <p:cNvSpPr>
            <a:spLocks noGrp="1"/>
          </p:cNvSpPr>
          <p:nvPr>
            <p:ph type="sldNum" sz="quarter" idx="5"/>
          </p:nvPr>
        </p:nvSpPr>
        <p:spPr/>
        <p:txBody>
          <a:bodyPr/>
          <a:lstStyle/>
          <a:p>
            <a:fld id="{944EAC4D-DF20-CE4B-95F2-B76D42BB9538}" type="slidenum">
              <a:rPr lang="en-US" smtClean="0"/>
              <a:t>11</a:t>
            </a:fld>
            <a:endParaRPr lang="en-US"/>
          </a:p>
        </p:txBody>
      </p:sp>
    </p:spTree>
    <p:extLst>
      <p:ext uri="{BB962C8B-B14F-4D97-AF65-F5344CB8AC3E}">
        <p14:creationId xmlns:p14="http://schemas.microsoft.com/office/powerpoint/2010/main" val="173445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D9A88A8F-C16D-944C-937B-81F7E3AFD2C3}" type="datetime1">
              <a:rPr lang="en-AU" smtClean="0"/>
              <a:t>16/10/2024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88665683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42BFF838-3112-D64D-AB13-1B58B3CAB00A}" type="datetime1">
              <a:rPr lang="en-AU" smtClean="0"/>
              <a:t>16/10/2024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7820064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F9DF929-F8B2-8C4E-A87C-7CA329808E9E}" type="datetime1">
              <a:rPr lang="en-AU" smtClean="0"/>
              <a:t>16/10/2024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16914953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E345926-8385-3049-9A52-B6FCAA267278}" type="datetime1">
              <a:rPr lang="en-AU" smtClean="0"/>
              <a:t>16/10/2024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302259817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8F4AB-99C4-774E-8D17-73F981493EA3}" type="datetime1">
              <a:rPr lang="en-AU" smtClean="0"/>
              <a:t>16/10/2024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2309238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0ACF6423-5781-B143-A3FE-CE4BD44F9AD1}" type="datetime1">
              <a:rPr lang="en-AU" smtClean="0"/>
              <a:t>16/10/2024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564735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9920AAB6-7EF5-784A-9E80-675A6D4F628F}" type="datetime1">
              <a:rPr lang="en-AU" smtClean="0"/>
              <a:t>16/10/2024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6292046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A664F931-0BDA-2D46-BFCE-F3DD28F55F8A}" type="datetime1">
              <a:rPr lang="en-AU" smtClean="0"/>
              <a:t>16/10/2024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7225019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A742C-BC72-2049-A088-B2E525A2F331}" type="datetime1">
              <a:rPr lang="en-AU" smtClean="0"/>
              <a:t>16/10/2024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426277523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7BE613-0283-724F-AFCB-032D3606B8D6}" type="datetime1">
              <a:rPr lang="en-AU" smtClean="0"/>
              <a:t>16/10/2024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84339468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45608E-F7FD-F643-8F60-3E4200D607CF}" type="datetime1">
              <a:rPr lang="en-AU" smtClean="0"/>
              <a:t>16/10/2024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426063109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15BBE825-1CEB-D348-8B57-CA899FC14BD7}" type="datetime1">
              <a:rPr lang="en-AU" smtClean="0"/>
              <a:t>16/10/2024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4F910292-F52E-4F2F-8A10-78BDD4B94F63}" type="slidenum">
              <a:rPr lang="en-AU" smtClean="0"/>
              <a:t>‹#›</a:t>
            </a:fld>
            <a:endParaRPr lang="en-AU"/>
          </a:p>
        </p:txBody>
      </p:sp>
    </p:spTree>
    <p:extLst>
      <p:ext uri="{BB962C8B-B14F-4D97-AF65-F5344CB8AC3E}">
        <p14:creationId xmlns:p14="http://schemas.microsoft.com/office/powerpoint/2010/main" val="2786433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2419" y="-280731"/>
            <a:ext cx="6338454" cy="2387600"/>
          </a:xfrm>
        </p:spPr>
        <p:txBody>
          <a:bodyPr>
            <a:normAutofit/>
          </a:bodyPr>
          <a:lstStyle/>
          <a:p>
            <a:r>
              <a:rPr lang="en-AU" sz="7200">
                <a:latin typeface="Montserrat SemiBold" panose="00000700000000000000" pitchFamily="50" charset="0"/>
              </a:rPr>
              <a:t>Welcome to</a:t>
            </a:r>
          </a:p>
        </p:txBody>
      </p:sp>
      <p:sp>
        <p:nvSpPr>
          <p:cNvPr id="3" name="Subtitle 2"/>
          <p:cNvSpPr>
            <a:spLocks noGrp="1"/>
          </p:cNvSpPr>
          <p:nvPr>
            <p:ph type="subTitle" idx="1"/>
          </p:nvPr>
        </p:nvSpPr>
        <p:spPr>
          <a:xfrm>
            <a:off x="1355275" y="4156220"/>
            <a:ext cx="9144000" cy="1655762"/>
          </a:xfrm>
        </p:spPr>
        <p:txBody>
          <a:bodyPr>
            <a:normAutofit/>
          </a:bodyPr>
          <a:lstStyle/>
          <a:p>
            <a:r>
              <a:rPr lang="en-AU" sz="3600">
                <a:latin typeface="Montserrat SemiBold" panose="00000700000000000000" pitchFamily="50" charset="0"/>
              </a:rPr>
              <a:t>The Session Will Begin Shortly</a:t>
            </a:r>
          </a:p>
        </p:txBody>
      </p:sp>
      <p:pic>
        <p:nvPicPr>
          <p:cNvPr id="4" name="Instats Logo"/>
          <p:cNvPicPr>
            <a:picLocks noChangeAspect="1"/>
          </p:cNvPicPr>
          <p:nvPr/>
        </p:nvPicPr>
        <p:blipFill>
          <a:blip r:embed="rId2"/>
          <a:srcRect/>
          <a:stretch>
            <a:fillRect/>
          </a:stretch>
        </p:blipFill>
        <p:spPr>
          <a:xfrm>
            <a:off x="3678383" y="2179925"/>
            <a:ext cx="4497784" cy="1159019"/>
          </a:xfrm>
          <a:prstGeom prst="rect">
            <a:avLst/>
          </a:prstGeom>
        </p:spPr>
      </p:pic>
    </p:spTree>
    <p:extLst>
      <p:ext uri="{BB962C8B-B14F-4D97-AF65-F5344CB8AC3E}">
        <p14:creationId xmlns:p14="http://schemas.microsoft.com/office/powerpoint/2010/main" val="39592375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5400" i="1" dirty="0">
                <a:solidFill>
                  <a:schemeClr val="accent1"/>
                </a:solidFill>
                <a:latin typeface="Montserrat SemiBold" panose="00000700000000000000" pitchFamily="50" charset="0"/>
              </a:rPr>
              <a:t>Demo &amp; Exercises</a:t>
            </a:r>
          </a:p>
        </p:txBody>
      </p:sp>
    </p:spTree>
    <p:extLst>
      <p:ext uri="{BB962C8B-B14F-4D97-AF65-F5344CB8AC3E}">
        <p14:creationId xmlns:p14="http://schemas.microsoft.com/office/powerpoint/2010/main" val="61543222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i="1" dirty="0">
                <a:solidFill>
                  <a:schemeClr val="accent1"/>
                </a:solidFill>
                <a:latin typeface="Montserrat SemiBold" panose="00000700000000000000" pitchFamily="50" charset="0"/>
              </a:rPr>
              <a:t>Q &amp; A</a:t>
            </a:r>
          </a:p>
        </p:txBody>
      </p:sp>
    </p:spTree>
    <p:extLst>
      <p:ext uri="{BB962C8B-B14F-4D97-AF65-F5344CB8AC3E}">
        <p14:creationId xmlns:p14="http://schemas.microsoft.com/office/powerpoint/2010/main" val="389303682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29475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a:solidFill>
                  <a:schemeClr val="accent1"/>
                </a:solidFill>
                <a:latin typeface="Montserrat SemiBold" panose="00000700000000000000" pitchFamily="50" charset="0"/>
              </a:rPr>
              <a:t>STOP</a:t>
            </a:r>
          </a:p>
        </p:txBody>
      </p:sp>
    </p:spTree>
    <p:extLst>
      <p:ext uri="{BB962C8B-B14F-4D97-AF65-F5344CB8AC3E}">
        <p14:creationId xmlns:p14="http://schemas.microsoft.com/office/powerpoint/2010/main" val="40729115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a:solidFill>
                  <a:schemeClr val="accent1"/>
                </a:solidFill>
                <a:latin typeface="Montserrat SemiBold" panose="00000700000000000000" pitchFamily="50" charset="0"/>
              </a:rPr>
              <a:t>START</a:t>
            </a:r>
          </a:p>
        </p:txBody>
      </p:sp>
    </p:spTree>
    <p:extLst>
      <p:ext uri="{BB962C8B-B14F-4D97-AF65-F5344CB8AC3E}">
        <p14:creationId xmlns:p14="http://schemas.microsoft.com/office/powerpoint/2010/main" val="40729115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2947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eminar"/>
          <p:cNvSpPr>
            <a:spLocks noGrp="1"/>
          </p:cNvSpPr>
          <p:nvPr>
            <p:ph type="ctrTitle"/>
          </p:nvPr>
        </p:nvSpPr>
        <p:spPr>
          <a:xfrm>
            <a:off x="260766" y="1460351"/>
            <a:ext cx="11333018" cy="1655762"/>
          </a:xfrm>
        </p:spPr>
        <p:txBody>
          <a:bodyPr>
            <a:normAutofit/>
          </a:bodyPr>
          <a:lstStyle/>
          <a:p>
            <a:r>
              <a:rPr lang="en-AU" sz="4400">
                <a:solidFill>
                  <a:srgbClr val="205278"/>
                </a:solidFill>
                <a:latin typeface="Montserrat SemiBold" panose="00000700000000000000" pitchFamily="50" charset="0"/>
              </a:rPr>
              <a:t>Statistics in R with Tidyverse</a:t>
            </a:r>
          </a:p>
        </p:txBody>
      </p:sp>
      <p:sp>
        <p:nvSpPr>
          <p:cNvPr id="3" name="Session number"/>
          <p:cNvSpPr>
            <a:spLocks noGrp="1"/>
          </p:cNvSpPr>
          <p:nvPr>
            <p:ph type="subTitle" idx="1"/>
          </p:nvPr>
        </p:nvSpPr>
        <p:spPr>
          <a:xfrm>
            <a:off x="0" y="4156220"/>
            <a:ext cx="12191999" cy="1655762"/>
          </a:xfrm>
        </p:spPr>
        <p:txBody>
          <a:bodyPr>
            <a:normAutofit/>
          </a:bodyPr>
          <a:lstStyle/>
          <a:p>
            <a:r>
              <a:rPr lang="en-AU" sz="3200">
                <a:solidFill>
                  <a:srgbClr val="4C91AF"/>
                </a:solidFill>
                <a:latin typeface="Montserrat SemiBold" panose="00000700000000000000" pitchFamily="50" charset="0"/>
              </a:rPr>
              <a:t>Session 4: Simple Linear Regression Analysis</a:t>
            </a:r>
          </a:p>
        </p:txBody>
      </p:sp>
      <p:pic>
        <p:nvPicPr>
          <p:cNvPr id="5" name="Instats Logo"/>
          <p:cNvPicPr>
            <a:picLocks noChangeAspect="1"/>
          </p:cNvPicPr>
          <p:nvPr/>
        </p:nvPicPr>
        <p:blipFill>
          <a:blip r:embed="rId3"/>
          <a:srcRect/>
          <a:stretch>
            <a:fillRect/>
          </a:stretch>
        </p:blipFill>
        <p:spPr>
          <a:xfrm>
            <a:off x="839176" y="6302424"/>
            <a:ext cx="1422076" cy="366450"/>
          </a:xfrm>
          <a:prstGeom prst="rect">
            <a:avLst/>
          </a:prstGeom>
        </p:spPr>
      </p:pic>
    </p:spTree>
    <p:extLst>
      <p:ext uri="{BB962C8B-B14F-4D97-AF65-F5344CB8AC3E}">
        <p14:creationId xmlns:p14="http://schemas.microsoft.com/office/powerpoint/2010/main" val="597855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Regression Overview</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Regression helps study relationships between an outcome variable and explanatory variables  </a:t>
            </a:r>
          </a:p>
          <a:p>
            <a:pPr>
              <a:lnSpc>
                <a:spcPct val="150000"/>
              </a:lnSpc>
              <a:buSzTx/>
            </a:pPr>
            <a:r>
              <a:rPr lang="en-GB" sz="2800" dirty="0">
                <a:solidFill>
                  <a:srgbClr val="4C91AF"/>
                </a:solidFill>
              </a:rPr>
              <a:t>• Key difference: Explanation (understanding associations) vs Predicting (project outcomes based on inputs)  </a:t>
            </a:r>
          </a:p>
          <a:p>
            <a:pPr>
              <a:lnSpc>
                <a:spcPct val="150000"/>
              </a:lnSpc>
              <a:buSzTx/>
            </a:pPr>
            <a:r>
              <a:rPr lang="en-GB" sz="2800" dirty="0">
                <a:solidFill>
                  <a:srgbClr val="4C91AF"/>
                </a:solidFill>
              </a:rPr>
              <a:t>• Can use for numerical or categorical explanatory variables  </a:t>
            </a:r>
          </a:p>
          <a:p>
            <a:pPr>
              <a:lnSpc>
                <a:spcPct val="150000"/>
              </a:lnSpc>
              <a:buSzTx/>
            </a:pPr>
            <a:r>
              <a:rPr lang="en-GB" sz="2800" dirty="0">
                <a:solidFill>
                  <a:srgbClr val="4C91AF"/>
                </a:solidFill>
              </a:rPr>
              <a:t>• Regression provides a linear model for further analysis</a:t>
            </a:r>
          </a:p>
        </p:txBody>
      </p:sp>
    </p:spTree>
    <p:extLst>
      <p:ext uri="{BB962C8B-B14F-4D97-AF65-F5344CB8AC3E}">
        <p14:creationId xmlns:p14="http://schemas.microsoft.com/office/powerpoint/2010/main" val="27000510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Simple Linear Regression</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Focus on one numerical explanatory variable  </a:t>
            </a:r>
          </a:p>
          <a:p>
            <a:pPr>
              <a:lnSpc>
                <a:spcPct val="150000"/>
              </a:lnSpc>
              <a:buSzTx/>
            </a:pPr>
            <a:r>
              <a:rPr lang="en-GB" sz="2800" dirty="0">
                <a:solidFill>
                  <a:srgbClr val="4C91AF"/>
                </a:solidFill>
              </a:rPr>
              <a:t>• Relationship is represented by a line equation</a:t>
            </a:r>
          </a:p>
          <a:p>
            <a:pPr>
              <a:lnSpc>
                <a:spcPct val="150000"/>
              </a:lnSpc>
              <a:buSzTx/>
            </a:pPr>
            <a:r>
              <a:rPr lang="en-GB" sz="2800" dirty="0">
                <a:solidFill>
                  <a:srgbClr val="4C91AF"/>
                </a:solidFill>
              </a:rPr>
              <a:t>• Key difference: Simple linear regression involves a single regressor, whereas multiple regression involves more than one regressor  </a:t>
            </a:r>
          </a:p>
          <a:p>
            <a:pPr>
              <a:lnSpc>
                <a:spcPct val="150000"/>
              </a:lnSpc>
              <a:buSzTx/>
            </a:pPr>
            <a:r>
              <a:rPr lang="en-GB" sz="2800" dirty="0">
                <a:solidFill>
                  <a:srgbClr val="4C91AF"/>
                </a:solidFill>
              </a:rPr>
              <a:t>• Used to estimate how one variable influences the outcome</a:t>
            </a:r>
          </a:p>
        </p:txBody>
      </p:sp>
    </p:spTree>
    <p:extLst>
      <p:ext uri="{BB962C8B-B14F-4D97-AF65-F5344CB8AC3E}">
        <p14:creationId xmlns:p14="http://schemas.microsoft.com/office/powerpoint/2010/main" val="57023922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Exploratory Data Analysis (EDA)</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EDA is crucial before regression to understand data patterns  </a:t>
            </a:r>
          </a:p>
          <a:p>
            <a:pPr>
              <a:lnSpc>
                <a:spcPct val="150000"/>
              </a:lnSpc>
              <a:buSzTx/>
            </a:pPr>
            <a:r>
              <a:rPr lang="en-GB" sz="2800" dirty="0">
                <a:solidFill>
                  <a:srgbClr val="4C91AF"/>
                </a:solidFill>
              </a:rPr>
              <a:t>• Key difference: EDA explores data before fitting a model, while regression focuses on the relationship between variables  </a:t>
            </a:r>
          </a:p>
          <a:p>
            <a:pPr>
              <a:lnSpc>
                <a:spcPct val="150000"/>
              </a:lnSpc>
              <a:buSzTx/>
            </a:pPr>
            <a:r>
              <a:rPr lang="en-GB" sz="2800" dirty="0">
                <a:solidFill>
                  <a:srgbClr val="4C91AF"/>
                </a:solidFill>
              </a:rPr>
              <a:t>• Typical EDA includes summary statistics and visualizations (e.g., scatterplots, boxplots)</a:t>
            </a:r>
          </a:p>
        </p:txBody>
      </p:sp>
    </p:spTree>
    <p:extLst>
      <p:ext uri="{BB962C8B-B14F-4D97-AF65-F5344CB8AC3E}">
        <p14:creationId xmlns:p14="http://schemas.microsoft.com/office/powerpoint/2010/main" val="168091541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Interpretation of Coefficients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The intercept is the outcome when the explanatory variable is 0  </a:t>
            </a:r>
          </a:p>
          <a:p>
            <a:pPr>
              <a:lnSpc>
                <a:spcPct val="150000"/>
              </a:lnSpc>
              <a:buSzTx/>
            </a:pPr>
            <a:r>
              <a:rPr lang="en-GB" sz="2800" dirty="0">
                <a:solidFill>
                  <a:srgbClr val="4C91AF"/>
                </a:solidFill>
              </a:rPr>
              <a:t>• The slope represents how much the outcome changes with one unit of the explanatory variable  </a:t>
            </a:r>
          </a:p>
          <a:p>
            <a:pPr>
              <a:lnSpc>
                <a:spcPct val="150000"/>
              </a:lnSpc>
              <a:buSzTx/>
            </a:pPr>
            <a:r>
              <a:rPr lang="en-GB" sz="2800" dirty="0">
                <a:solidFill>
                  <a:srgbClr val="4C91AF"/>
                </a:solidFill>
              </a:rPr>
              <a:t>• Key difference: Interpretation changes if the variable is categorical vs numerical  </a:t>
            </a:r>
          </a:p>
          <a:p>
            <a:pPr>
              <a:lnSpc>
                <a:spcPct val="150000"/>
              </a:lnSpc>
              <a:buSzTx/>
            </a:pPr>
            <a:r>
              <a:rPr lang="en-GB" sz="2800" dirty="0">
                <a:solidFill>
                  <a:srgbClr val="4C91AF"/>
                </a:solidFill>
              </a:rPr>
              <a:t>• Important for understanding the direction and strength of the relationship</a:t>
            </a:r>
          </a:p>
        </p:txBody>
      </p:sp>
    </p:spTree>
    <p:extLst>
      <p:ext uri="{BB962C8B-B14F-4D97-AF65-F5344CB8AC3E}">
        <p14:creationId xmlns:p14="http://schemas.microsoft.com/office/powerpoint/2010/main" val="388965223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dirty="0">
                <a:solidFill>
                  <a:srgbClr val="205278"/>
                </a:solidFill>
              </a:rPr>
              <a:t>Fit and Residuals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The fitted value is the predicted outcome from the model  </a:t>
            </a:r>
          </a:p>
          <a:p>
            <a:pPr>
              <a:lnSpc>
                <a:spcPct val="150000"/>
              </a:lnSpc>
              <a:buSzTx/>
            </a:pPr>
            <a:r>
              <a:rPr lang="en-GB" sz="2800" dirty="0">
                <a:solidFill>
                  <a:srgbClr val="4C91AF"/>
                </a:solidFill>
              </a:rPr>
              <a:t>• Residuals are the differences between observed and fitted values  </a:t>
            </a:r>
          </a:p>
          <a:p>
            <a:pPr>
              <a:lnSpc>
                <a:spcPct val="150000"/>
              </a:lnSpc>
              <a:buSzTx/>
            </a:pPr>
            <a:r>
              <a:rPr lang="en-GB" sz="2800" dirty="0">
                <a:solidFill>
                  <a:srgbClr val="4C91AF"/>
                </a:solidFill>
              </a:rPr>
              <a:t>• Key difference: Residuals measure the error in prediction, whereas fitted values represent predictions from the model  </a:t>
            </a:r>
          </a:p>
          <a:p>
            <a:pPr>
              <a:lnSpc>
                <a:spcPct val="150000"/>
              </a:lnSpc>
              <a:buSzTx/>
            </a:pPr>
            <a:r>
              <a:rPr lang="en-GB" sz="2800" dirty="0">
                <a:solidFill>
                  <a:srgbClr val="4C91AF"/>
                </a:solidFill>
              </a:rPr>
              <a:t>• Minimized sum of squared residuals ensures the best-fit line</a:t>
            </a:r>
          </a:p>
        </p:txBody>
      </p:sp>
    </p:spTree>
    <p:extLst>
      <p:ext uri="{BB962C8B-B14F-4D97-AF65-F5344CB8AC3E}">
        <p14:creationId xmlns:p14="http://schemas.microsoft.com/office/powerpoint/2010/main" val="378341638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33"/>
  <p:tag name="AS_OS" val="Unix 5.15.0.1056"/>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Sora" typeface="Nirmala UI"/>
        <a:font script="Hang" typeface="맑은 고딕"/>
        <a:font script="Yiii" typeface="Microsoft Yi Baiti"/>
        <a:font script="Syre" typeface="Estrangelo Edessa"/>
        <a:font script="Deva" typeface="Mangal"/>
        <a:font script="Phag" typeface="Phagspa"/>
        <a:font script="Thai" typeface="Angsana New"/>
        <a:font script="Bopo" typeface="Microsoft JhengHei"/>
        <a:font script="Sinh" typeface="Iskoola Pota"/>
        <a:font script="Syrc" typeface="Estrangelo Edessa"/>
        <a:font script="Jpan" typeface="游ゴシック Light"/>
        <a:font script="Hant" typeface="新細明體"/>
        <a:font script="Talu" typeface="Microsoft New Tai Lue"/>
        <a:font script="Java" typeface="Javanese Text"/>
        <a:font script="Bugi" typeface="Leelawadee UI"/>
        <a:font script="Armn" typeface="Arial"/>
        <a:font script="Lisu" typeface="Segoe UI"/>
        <a:font script="Taml" typeface="Latha"/>
        <a:font script="Hebr" typeface="Times New Roman"/>
        <a:font script="Ethi" typeface="Nyala"/>
        <a:font script="Hans" typeface="等线 Light"/>
        <a:font script="Laoo" typeface="DokChampa"/>
        <a:font script="Osma" typeface="Ebrima"/>
        <a:font script="Tibt" typeface="Microsoft Himalaya"/>
        <a:font script="Viet" typeface="Times New Roman"/>
        <a:font script="Mlym" typeface="Kartika"/>
        <a:font script="Thaa" typeface="MV Boli"/>
        <a:font script="Gujr" typeface="Shruti"/>
        <a:font script="Mymr" typeface="Myanmar Text"/>
        <a:font script="Tfng" typeface="Ebrima"/>
        <a:font script="Arab" typeface="Times New Roman"/>
        <a:font script="Mong" typeface="Mongolian Baiti"/>
        <a:font script="Guru" typeface="Raavi"/>
        <a:font script="Beng" typeface="Vrinda"/>
        <a:font script="Uigh" typeface="Microsoft Uighur"/>
        <a:font script="Telu" typeface="Gautami"/>
        <a:font script="Tale" typeface="Microsoft Tai Le"/>
        <a:font script="Olck" typeface="Nirmala UI"/>
        <a:font script="Nkoo" typeface="Ebrima"/>
        <a:font script="Knda" typeface="Tunga"/>
        <a:font script="Khmr" typeface="MoolBoran"/>
        <a:font script="Syrn" typeface="Estrangelo Edessa"/>
        <a:font script="Syrj" typeface="Estrangelo Edessa"/>
        <a:font script="Cans" typeface="Euphemia"/>
        <a:font script="Orya" typeface="Kalinga"/>
        <a:font script="Geor" typeface="Sylfaen"/>
        <a:font script="Cher" typeface="Plantagenet Cherokee"/>
      </a:majorFont>
      <a:minorFont>
        <a:latin typeface="Calibri" panose="020F0502020204030204"/>
        <a:ea typeface=""/>
        <a:cs typeface=""/>
        <a:font script="Sora" typeface="Nirmala UI"/>
        <a:font script="Hang" typeface="맑은 고딕"/>
        <a:font script="Yiii" typeface="Microsoft Yi Baiti"/>
        <a:font script="Syre" typeface="Estrangelo Edessa"/>
        <a:font script="Deva" typeface="Mangal"/>
        <a:font script="Phag" typeface="Phagspa"/>
        <a:font script="Thai" typeface="Cordia New"/>
        <a:font script="Bopo" typeface="Microsoft JhengHei"/>
        <a:font script="Sinh" typeface="Iskoola Pota"/>
        <a:font script="Syrc" typeface="Estrangelo Edessa"/>
        <a:font script="Jpan" typeface="游ゴシック"/>
        <a:font script="Hant" typeface="新細明體"/>
        <a:font script="Talu" typeface="Microsoft New Tai Lue"/>
        <a:font script="Java" typeface="Javanese Text"/>
        <a:font script="Bugi" typeface="Leelawadee UI"/>
        <a:font script="Armn" typeface="Arial"/>
        <a:font script="Lisu" typeface="Segoe UI"/>
        <a:font script="Taml" typeface="Latha"/>
        <a:font script="Hebr" typeface="Arial"/>
        <a:font script="Ethi" typeface="Nyala"/>
        <a:font script="Hans" typeface="等线"/>
        <a:font script="Laoo" typeface="DokChampa"/>
        <a:font script="Osma" typeface="Ebrima"/>
        <a:font script="Tibt" typeface="Microsoft Himalaya"/>
        <a:font script="Viet" typeface="Arial"/>
        <a:font script="Mlym" typeface="Kartika"/>
        <a:font script="Thaa" typeface="MV Boli"/>
        <a:font script="Gujr" typeface="Shruti"/>
        <a:font script="Mymr" typeface="Myanmar Text"/>
        <a:font script="Tfng" typeface="Ebrima"/>
        <a:font script="Arab" typeface="Arial"/>
        <a:font script="Mong" typeface="Mongolian Baiti"/>
        <a:font script="Guru" typeface="Raavi"/>
        <a:font script="Beng" typeface="Vrinda"/>
        <a:font script="Uigh" typeface="Microsoft Uighur"/>
        <a:font script="Telu" typeface="Gautami"/>
        <a:font script="Tale" typeface="Microsoft Tai Le"/>
        <a:font script="Olck" typeface="Nirmala UI"/>
        <a:font script="Nkoo" typeface="Ebrima"/>
        <a:font script="Knda" typeface="Tunga"/>
        <a:font script="Khmr" typeface="DaunPenh"/>
        <a:font script="Syrn" typeface="Estrangelo Edessa"/>
        <a:font script="Syrj" typeface="Estrangelo Edessa"/>
        <a:font script="Cans" typeface="Euphemia"/>
        <a:font script="Orya" typeface="Kalinga"/>
        <a:font script="Geor" typeface="Sylfaen"/>
        <a:font script="Cher" typeface="Plantagenet Cheroke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TotalTime>
  <Words>1196</Words>
  <Application>Microsoft Macintosh PowerPoint</Application>
  <PresentationFormat>Widescreen</PresentationFormat>
  <Paragraphs>78</Paragraphs>
  <Slides>13</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Calibri</vt:lpstr>
      <vt:lpstr>Calibri Light</vt:lpstr>
      <vt:lpstr>Montserrat SemiBold</vt:lpstr>
      <vt:lpstr>Office Theme</vt:lpstr>
      <vt:lpstr>Welcome to</vt:lpstr>
      <vt:lpstr>START</vt:lpstr>
      <vt:lpstr>PowerPoint Presentation</vt:lpstr>
      <vt:lpstr>Statistics in R with Tidyverse</vt:lpstr>
      <vt:lpstr>Regression Overview</vt:lpstr>
      <vt:lpstr>Simple Linear Regression</vt:lpstr>
      <vt:lpstr>Exploratory Data Analysis (EDA)</vt:lpstr>
      <vt:lpstr>Interpretation of Coefficients</vt:lpstr>
      <vt:lpstr>Fit and Residuals</vt:lpstr>
      <vt:lpstr>Demo &amp; Exercises</vt:lpstr>
      <vt:lpstr>Q &amp; A</vt:lpstr>
      <vt:lpstr>PowerPoint Presentation</vt:lpstr>
      <vt:lpstr>STOP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cp:lastModifiedBy>Chester Ismay</cp:lastModifiedBy>
  <cp:revision>11</cp:revision>
  <dcterms:created xsi:type="dcterms:W3CDTF">2024-10-01T19:17:37Z</dcterms:created>
  <dcterms:modified xsi:type="dcterms:W3CDTF">2024-10-16T19:43:16Z</dcterms:modified>
</cp:coreProperties>
</file>