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259" r:id="rId4"/>
    <p:sldId id="260" r:id="rId5"/>
    <p:sldId id="261" r:id="rId6"/>
    <p:sldId id="282" r:id="rId7"/>
    <p:sldId id="283" r:id="rId8"/>
    <p:sldId id="265" r:id="rId9"/>
    <p:sldId id="284" r:id="rId10"/>
    <p:sldId id="285" r:id="rId11"/>
    <p:sldId id="286" r:id="rId12"/>
    <p:sldId id="281" r:id="rId13"/>
    <p:sldId id="280" r:id="rId14"/>
    <p:sldId id="270" r:id="rId15"/>
    <p:sldId id="271" r:id="rId16"/>
  </p:sldIdLst>
  <p:sldSz cx="12192000" cy="6858000"/>
  <p:notesSz cx="6858000" cy="9144000"/>
  <p:custDataLst>
    <p:tags r:id="rId18"/>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12"/>
    <p:restoredTop sz="67341"/>
  </p:normalViewPr>
  <p:slideViewPr>
    <p:cSldViewPr>
      <p:cViewPr varScale="1">
        <p:scale>
          <a:sx n="77" d="100"/>
          <a:sy n="77" d="100"/>
        </p:scale>
        <p:origin x="216" y="10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B11B9-0763-A542-BBED-1A9C19C70145}"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8AD78-8722-5044-8AFC-F0877ACFE1A5}" type="slidenum">
              <a:rPr lang="en-US" smtClean="0"/>
              <a:t>‹#›</a:t>
            </a:fld>
            <a:endParaRPr lang="en-US"/>
          </a:p>
        </p:txBody>
      </p:sp>
    </p:spTree>
    <p:extLst>
      <p:ext uri="{BB962C8B-B14F-4D97-AF65-F5344CB8AC3E}">
        <p14:creationId xmlns:p14="http://schemas.microsoft.com/office/powerpoint/2010/main" val="3980188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first of two sessions on **Multiple Linear Regression**. We’ll build on what you’ve learned from simple linear regression and dive deeper into how we can model relationships using multiple predictors. We’ll start with an **overview** of how multiple regression works, followed by the **benefits** it brings when analyzing more complex datasets. From there, we’ll break down the **key components** like **dummy variables** for handling categorical data and **interactions** that show how variables work together. Finally, we’ll explore **interpreting the model** results and assessing **model fit** to ensure our predictions are both accurate and meaningful. We’ll build towards </a:t>
            </a:r>
            <a:r>
              <a:rPr lang="en-US"/>
              <a:t>seeing how to </a:t>
            </a:r>
            <a:r>
              <a:rPr lang="en-US" dirty="0"/>
              <a:t>apply multiple regression to real-world scenarios step by step.</a:t>
            </a:r>
          </a:p>
        </p:txBody>
      </p:sp>
      <p:sp>
        <p:nvSpPr>
          <p:cNvPr id="4" name="Slide Number Placeholder 3"/>
          <p:cNvSpPr>
            <a:spLocks noGrp="1"/>
          </p:cNvSpPr>
          <p:nvPr>
            <p:ph type="sldNum" sz="quarter" idx="5"/>
          </p:nvPr>
        </p:nvSpPr>
        <p:spPr/>
        <p:txBody>
          <a:bodyPr/>
          <a:lstStyle/>
          <a:p>
            <a:fld id="{F8B8AD78-8722-5044-8AFC-F0877ACFE1A5}" type="slidenum">
              <a:rPr lang="en-US" smtClean="0"/>
              <a:t>4</a:t>
            </a:fld>
            <a:endParaRPr lang="en-US"/>
          </a:p>
        </p:txBody>
      </p:sp>
    </p:spTree>
    <p:extLst>
      <p:ext uri="{BB962C8B-B14F-4D97-AF65-F5344CB8AC3E}">
        <p14:creationId xmlns:p14="http://schemas.microsoft.com/office/powerpoint/2010/main" val="4114360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**Predicting with multiple factors**: It’s like **baking a cake**—you need more than just one ingredient. Multiple linear regression helps predict an outcome by considering several variables at once, like how flour, sugar, and eggs together create the final result.</a:t>
            </a:r>
          </a:p>
          <a:p>
            <a:endParaRPr lang="en-US" dirty="0"/>
          </a:p>
          <a:p>
            <a:r>
              <a:rPr lang="en-US" dirty="0"/>
              <a:t>- **More than one factor at play**: Instead of just one variable driving the outcome, you have **two or more ingredients** working together. For example, predicting **house prices** using square footage, location, and number of bedrooms.</a:t>
            </a:r>
          </a:p>
          <a:p>
            <a:endParaRPr lang="en-US" dirty="0"/>
          </a:p>
          <a:p>
            <a:r>
              <a:rPr lang="en-US" dirty="0"/>
              <a:t>- **Real-world applications**: Multiple regression is used across fields—whether it’s **social scientists** studying how education and income affect happiness, **economists** analyzing factors behind economic growth, or **engineers** optimizing designs with material strength and weight.</a:t>
            </a:r>
          </a:p>
        </p:txBody>
      </p:sp>
      <p:sp>
        <p:nvSpPr>
          <p:cNvPr id="4" name="Slide Number Placeholder 3"/>
          <p:cNvSpPr>
            <a:spLocks noGrp="1"/>
          </p:cNvSpPr>
          <p:nvPr>
            <p:ph type="sldNum" sz="quarter" idx="5"/>
          </p:nvPr>
        </p:nvSpPr>
        <p:spPr/>
        <p:txBody>
          <a:bodyPr/>
          <a:lstStyle/>
          <a:p>
            <a:fld id="{F8B8AD78-8722-5044-8AFC-F0877ACFE1A5}" type="slidenum">
              <a:rPr lang="en-US" smtClean="0"/>
              <a:t>5</a:t>
            </a:fld>
            <a:endParaRPr lang="en-US"/>
          </a:p>
        </p:txBody>
      </p:sp>
    </p:spTree>
    <p:extLst>
      <p:ext uri="{BB962C8B-B14F-4D97-AF65-F5344CB8AC3E}">
        <p14:creationId xmlns:p14="http://schemas.microsoft.com/office/powerpoint/2010/main" val="4250825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**Explaining complex relationships**: Think of it as **solving a puzzle**—multiple pieces (variables) come together to explain the whole picture. Multiple regression helps you see how various factors—like age, exercise, and diet—work together to influence health outcomes, offering a **more complete understanding**.</a:t>
            </a:r>
          </a:p>
          <a:p>
            <a:endParaRPr lang="en-US" dirty="0"/>
          </a:p>
          <a:p>
            <a:r>
              <a:rPr lang="en-US" dirty="0"/>
              <a:t>- **Improved prediction accuracy**: It’s like **using more clues** to solve a mystery. Adding extra variables sharpens the prediction, just like considering both temperature and humidity improves a weather forecast. Plus, it shows how each variable—like education or work experience—**individually contributes** to predicting salary.</a:t>
            </a:r>
          </a:p>
        </p:txBody>
      </p:sp>
      <p:sp>
        <p:nvSpPr>
          <p:cNvPr id="4" name="Slide Number Placeholder 3"/>
          <p:cNvSpPr>
            <a:spLocks noGrp="1"/>
          </p:cNvSpPr>
          <p:nvPr>
            <p:ph type="sldNum" sz="quarter" idx="5"/>
          </p:nvPr>
        </p:nvSpPr>
        <p:spPr/>
        <p:txBody>
          <a:bodyPr/>
          <a:lstStyle/>
          <a:p>
            <a:fld id="{F8B8AD78-8722-5044-8AFC-F0877ACFE1A5}" type="slidenum">
              <a:rPr lang="en-US" smtClean="0"/>
              <a:t>6</a:t>
            </a:fld>
            <a:endParaRPr lang="en-US"/>
          </a:p>
        </p:txBody>
      </p:sp>
    </p:spTree>
    <p:extLst>
      <p:ext uri="{BB962C8B-B14F-4D97-AF65-F5344CB8AC3E}">
        <p14:creationId xmlns:p14="http://schemas.microsoft.com/office/powerpoint/2010/main" val="187274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**Explanatory variables**: Think of these as the **ingredients** in a recipe—the independent variables that influence the final dish. They can be **numerical** like age or **categorical** like gender, all working together to predict the outcome.</a:t>
            </a:r>
          </a:p>
          <a:p>
            <a:endParaRPr lang="en-US" dirty="0"/>
          </a:p>
          <a:p>
            <a:r>
              <a:rPr lang="en-US" dirty="0"/>
              <a:t>- **Outcome variable**: This is the **finished dish**—the dependent variable you’re trying to investigate or predict, like the total sales for a store. It’s always **numerical**, and it’s the target you’re aiming to understand or forecast.</a:t>
            </a:r>
          </a:p>
        </p:txBody>
      </p:sp>
      <p:sp>
        <p:nvSpPr>
          <p:cNvPr id="4" name="Slide Number Placeholder 3"/>
          <p:cNvSpPr>
            <a:spLocks noGrp="1"/>
          </p:cNvSpPr>
          <p:nvPr>
            <p:ph type="sldNum" sz="quarter" idx="5"/>
          </p:nvPr>
        </p:nvSpPr>
        <p:spPr/>
        <p:txBody>
          <a:bodyPr/>
          <a:lstStyle/>
          <a:p>
            <a:fld id="{F8B8AD78-8722-5044-8AFC-F0877ACFE1A5}" type="slidenum">
              <a:rPr lang="en-US" smtClean="0"/>
              <a:t>7</a:t>
            </a:fld>
            <a:endParaRPr lang="en-US"/>
          </a:p>
        </p:txBody>
      </p:sp>
    </p:spTree>
    <p:extLst>
      <p:ext uri="{BB962C8B-B14F-4D97-AF65-F5344CB8AC3E}">
        <p14:creationId xmlns:p14="http://schemas.microsoft.com/office/powerpoint/2010/main" val="3022022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**Representing categorical data in regression**: Categorical variables are like **group labels** (e.g., region or gender) that need special handling to fit into regression models.</a:t>
            </a:r>
          </a:p>
          <a:p>
            <a:endParaRPr lang="en-US" dirty="0"/>
          </a:p>
          <a:p>
            <a:r>
              <a:rPr lang="en-US" dirty="0"/>
              <a:t>- **Creating dummy variables**:</a:t>
            </a:r>
          </a:p>
          <a:p>
            <a:r>
              <a:rPr lang="en-US" dirty="0"/>
              <a:t>  - **Binary dummy coding**: Turn each category into a **0 or 1** switch, like coding ”Left-hand traffic" as 1 and ”Right-hand traffic" as 0.</a:t>
            </a:r>
          </a:p>
          <a:p>
            <a:r>
              <a:rPr lang="en-US" dirty="0"/>
              <a:t>  - **Multiple dummies for multi-level categories**: For more complex categories (e.g., regions: North, South, East, West), create multiple **dummy variables** to represent each.</a:t>
            </a:r>
          </a:p>
          <a:p>
            <a:endParaRPr lang="en-US" dirty="0"/>
          </a:p>
          <a:p>
            <a:r>
              <a:rPr lang="en-US" dirty="0"/>
              <a:t>- **Interpretation of dummy variables**:</a:t>
            </a:r>
          </a:p>
          <a:p>
            <a:r>
              <a:rPr lang="en-US" dirty="0"/>
              <a:t>  - **Baseline category**: One category is chosen as the **reference point** (e.g., "North" for regions).</a:t>
            </a:r>
          </a:p>
          <a:p>
            <a:r>
              <a:rPr lang="en-US" dirty="0"/>
              <a:t>  - **Interpretation of coefficients relative to baseline**: Coefficients for other categories tell you how they differ from the **baseline**—like how much sales in the "South" differ from the "North."</a:t>
            </a:r>
          </a:p>
        </p:txBody>
      </p:sp>
      <p:sp>
        <p:nvSpPr>
          <p:cNvPr id="4" name="Slide Number Placeholder 3"/>
          <p:cNvSpPr>
            <a:spLocks noGrp="1"/>
          </p:cNvSpPr>
          <p:nvPr>
            <p:ph type="sldNum" sz="quarter" idx="5"/>
          </p:nvPr>
        </p:nvSpPr>
        <p:spPr/>
        <p:txBody>
          <a:bodyPr/>
          <a:lstStyle/>
          <a:p>
            <a:fld id="{F8B8AD78-8722-5044-8AFC-F0877ACFE1A5}" type="slidenum">
              <a:rPr lang="en-US" smtClean="0"/>
              <a:t>8</a:t>
            </a:fld>
            <a:endParaRPr lang="en-US"/>
          </a:p>
        </p:txBody>
      </p:sp>
    </p:spTree>
    <p:extLst>
      <p:ext uri="{BB962C8B-B14F-4D97-AF65-F5344CB8AC3E}">
        <p14:creationId xmlns:p14="http://schemas.microsoft.com/office/powerpoint/2010/main" val="2762368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**Main effects**: Think of this as the **direct influence**—it’s how a predictor affects the outcome while keeping all other variables **steady**, like seeing how exercise alone impacts health without considering diet.</a:t>
            </a:r>
          </a:p>
          <a:p>
            <a:endParaRPr lang="en-US" dirty="0"/>
          </a:p>
          <a:p>
            <a:r>
              <a:rPr lang="en-US" dirty="0"/>
              <a:t>- **Interaction effects**: This happens when the **impact of one variable changes depending on another**—for example, how the effect of education on salary might be stronger for men than for women. It’s crucial for capturing the **nuances** in real-world situations where variables don’t act in isolation.</a:t>
            </a:r>
          </a:p>
        </p:txBody>
      </p:sp>
      <p:sp>
        <p:nvSpPr>
          <p:cNvPr id="4" name="Slide Number Placeholder 3"/>
          <p:cNvSpPr>
            <a:spLocks noGrp="1"/>
          </p:cNvSpPr>
          <p:nvPr>
            <p:ph type="sldNum" sz="quarter" idx="5"/>
          </p:nvPr>
        </p:nvSpPr>
        <p:spPr/>
        <p:txBody>
          <a:bodyPr/>
          <a:lstStyle/>
          <a:p>
            <a:fld id="{F8B8AD78-8722-5044-8AFC-F0877ACFE1A5}" type="slidenum">
              <a:rPr lang="en-US" smtClean="0"/>
              <a:t>9</a:t>
            </a:fld>
            <a:endParaRPr lang="en-US"/>
          </a:p>
        </p:txBody>
      </p:sp>
    </p:spTree>
    <p:extLst>
      <p:ext uri="{BB962C8B-B14F-4D97-AF65-F5344CB8AC3E}">
        <p14:creationId xmlns:p14="http://schemas.microsoft.com/office/powerpoint/2010/main" val="2385218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**Intercept**: Think of this as the **starting point**—it’s the predicted outcome when all predictors are **zero**, like the baseline sales when no advertising is done. Whether it’s meaningful depends on the context and whether a zero value for predictors makes sense.</a:t>
            </a:r>
          </a:p>
          <a:p>
            <a:endParaRPr lang="en-US" dirty="0"/>
          </a:p>
          <a:p>
            <a:r>
              <a:rPr lang="en-US" dirty="0"/>
              <a:t>- **Coefficients**: These show the **strength and direction** of how each predictor influences the outcome, like how much an extra hour of study improves test scores. Each coefficient represents a **partial slope**, showing the effect of one predictor while holding others constant.</a:t>
            </a:r>
          </a:p>
        </p:txBody>
      </p:sp>
      <p:sp>
        <p:nvSpPr>
          <p:cNvPr id="4" name="Slide Number Placeholder 3"/>
          <p:cNvSpPr>
            <a:spLocks noGrp="1"/>
          </p:cNvSpPr>
          <p:nvPr>
            <p:ph type="sldNum" sz="quarter" idx="5"/>
          </p:nvPr>
        </p:nvSpPr>
        <p:spPr/>
        <p:txBody>
          <a:bodyPr/>
          <a:lstStyle/>
          <a:p>
            <a:fld id="{F8B8AD78-8722-5044-8AFC-F0877ACFE1A5}" type="slidenum">
              <a:rPr lang="en-US" smtClean="0"/>
              <a:t>10</a:t>
            </a:fld>
            <a:endParaRPr lang="en-US"/>
          </a:p>
        </p:txBody>
      </p:sp>
    </p:spTree>
    <p:extLst>
      <p:ext uri="{BB962C8B-B14F-4D97-AF65-F5344CB8AC3E}">
        <p14:creationId xmlns:p14="http://schemas.microsoft.com/office/powerpoint/2010/main" val="3107048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13</a:t>
            </a:fld>
            <a:endParaRPr lang="en-US"/>
          </a:p>
        </p:txBody>
      </p:sp>
    </p:spTree>
    <p:extLst>
      <p:ext uri="{BB962C8B-B14F-4D97-AF65-F5344CB8AC3E}">
        <p14:creationId xmlns:p14="http://schemas.microsoft.com/office/powerpoint/2010/main" val="173445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16/10/2024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16/10/2024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16/10/2024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16/10/2024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Model Interpretation</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Intercept</a:t>
            </a:r>
          </a:p>
          <a:p>
            <a:pPr>
              <a:lnSpc>
                <a:spcPct val="150000"/>
              </a:lnSpc>
              <a:buSzTx/>
            </a:pPr>
            <a:r>
              <a:rPr lang="en-GB" sz="2400" dirty="0">
                <a:solidFill>
                  <a:srgbClr val="4C91AF"/>
                </a:solidFill>
              </a:rPr>
              <a:t>          • Predicted value of the outcome when all predictors are zero  </a:t>
            </a:r>
          </a:p>
          <a:p>
            <a:pPr>
              <a:lnSpc>
                <a:spcPct val="150000"/>
              </a:lnSpc>
              <a:buSzTx/>
            </a:pPr>
            <a:r>
              <a:rPr lang="en-GB" sz="2400" dirty="0">
                <a:solidFill>
                  <a:srgbClr val="4C91AF"/>
                </a:solidFill>
              </a:rPr>
              <a:t>          • Can be interpreted or ignored based on context  </a:t>
            </a:r>
          </a:p>
          <a:p>
            <a:pPr>
              <a:lnSpc>
                <a:spcPct val="150000"/>
              </a:lnSpc>
              <a:buSzTx/>
            </a:pPr>
            <a:r>
              <a:rPr lang="en-GB" sz="2400" dirty="0">
                <a:solidFill>
                  <a:srgbClr val="4C91AF"/>
                </a:solidFill>
              </a:rPr>
              <a:t>• Coefficients </a:t>
            </a:r>
          </a:p>
          <a:p>
            <a:pPr>
              <a:lnSpc>
                <a:spcPct val="150000"/>
              </a:lnSpc>
              <a:buSzTx/>
            </a:pPr>
            <a:r>
              <a:rPr lang="en-GB" sz="2400" dirty="0">
                <a:solidFill>
                  <a:srgbClr val="4C91AF"/>
                </a:solidFill>
              </a:rPr>
              <a:t>         • Measure the strength and direction of the relationship between each predictor and the outcome </a:t>
            </a:r>
          </a:p>
          <a:p>
            <a:pPr>
              <a:lnSpc>
                <a:spcPct val="150000"/>
              </a:lnSpc>
              <a:buSzTx/>
            </a:pPr>
            <a:r>
              <a:rPr lang="en-GB" sz="2400" dirty="0">
                <a:solidFill>
                  <a:srgbClr val="4C91AF"/>
                </a:solidFill>
              </a:rPr>
              <a:t>         • Partial slopes</a:t>
            </a:r>
          </a:p>
        </p:txBody>
      </p:sp>
    </p:spTree>
    <p:extLst>
      <p:ext uri="{BB962C8B-B14F-4D97-AF65-F5344CB8AC3E}">
        <p14:creationId xmlns:p14="http://schemas.microsoft.com/office/powerpoint/2010/main" val="12473179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Model Fit</a:t>
            </a:r>
          </a:p>
        </p:txBody>
      </p:sp>
      <p:pic>
        <p:nvPicPr>
          <p:cNvPr id="5" name="Logo"/>
          <p:cNvPicPr>
            <a:picLocks noChangeAspect="1"/>
          </p:cNvPicPr>
          <p:nvPr/>
        </p:nvPicPr>
        <p:blipFill>
          <a:blip r:embed="rId2"/>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Fitted Values</a:t>
            </a:r>
          </a:p>
          <a:p>
            <a:pPr>
              <a:lnSpc>
                <a:spcPct val="150000"/>
              </a:lnSpc>
              <a:buSzTx/>
            </a:pPr>
            <a:r>
              <a:rPr lang="en-GB" sz="2400" dirty="0">
                <a:solidFill>
                  <a:srgbClr val="4C91AF"/>
                </a:solidFill>
              </a:rPr>
              <a:t>       • Predicted values for the outcome based on the regression model  </a:t>
            </a:r>
          </a:p>
          <a:p>
            <a:pPr>
              <a:lnSpc>
                <a:spcPct val="150000"/>
              </a:lnSpc>
              <a:buSzTx/>
            </a:pPr>
            <a:r>
              <a:rPr lang="en-GB" sz="2400" dirty="0">
                <a:solidFill>
                  <a:srgbClr val="4C91AF"/>
                </a:solidFill>
              </a:rPr>
              <a:t>• Residuals</a:t>
            </a:r>
          </a:p>
          <a:p>
            <a:pPr>
              <a:lnSpc>
                <a:spcPct val="150000"/>
              </a:lnSpc>
              <a:buSzTx/>
            </a:pPr>
            <a:r>
              <a:rPr lang="en-GB" sz="2400" dirty="0">
                <a:solidFill>
                  <a:srgbClr val="4C91AF"/>
                </a:solidFill>
              </a:rPr>
              <a:t>       • Differences between observed and predicted values  </a:t>
            </a:r>
          </a:p>
          <a:p>
            <a:pPr>
              <a:lnSpc>
                <a:spcPct val="150000"/>
              </a:lnSpc>
              <a:buSzTx/>
            </a:pPr>
            <a:r>
              <a:rPr lang="en-GB" sz="2400" dirty="0">
                <a:solidFill>
                  <a:srgbClr val="4C91AF"/>
                </a:solidFill>
              </a:rPr>
              <a:t>       • Used to evaluate the accuracy and fit of the model </a:t>
            </a:r>
          </a:p>
        </p:txBody>
      </p:sp>
    </p:spTree>
    <p:extLst>
      <p:ext uri="{BB962C8B-B14F-4D97-AF65-F5344CB8AC3E}">
        <p14:creationId xmlns:p14="http://schemas.microsoft.com/office/powerpoint/2010/main" val="33099059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a:solidFill>
                  <a:srgbClr val="4C91AF"/>
                </a:solidFill>
                <a:latin typeface="Montserrat SemiBold" panose="00000700000000000000" pitchFamily="50" charset="0"/>
              </a:rPr>
              <a:t>Session 5: Multiple Linear Regression Analysis (Part 1)</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Multiple Linear Regression Overview</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Predicting one variable based on multiple predictors  </a:t>
            </a:r>
          </a:p>
          <a:p>
            <a:pPr>
              <a:lnSpc>
                <a:spcPct val="150000"/>
              </a:lnSpc>
              <a:buSzTx/>
            </a:pPr>
            <a:r>
              <a:rPr lang="en-GB" sz="2800" dirty="0">
                <a:solidFill>
                  <a:srgbClr val="4C91AF"/>
                </a:solidFill>
              </a:rPr>
              <a:t>• Involves two or more explanatory variables to explain the outcome  </a:t>
            </a:r>
          </a:p>
          <a:p>
            <a:pPr>
              <a:lnSpc>
                <a:spcPct val="150000"/>
              </a:lnSpc>
              <a:buSzTx/>
            </a:pPr>
            <a:r>
              <a:rPr lang="en-GB" sz="2800" dirty="0">
                <a:solidFill>
                  <a:srgbClr val="4C91AF"/>
                </a:solidFill>
              </a:rPr>
              <a:t>• Applications in the social sciences, economics, and engineering </a:t>
            </a:r>
          </a:p>
        </p:txBody>
      </p:sp>
    </p:spTree>
    <p:extLst>
      <p:ext uri="{BB962C8B-B14F-4D97-AF65-F5344CB8AC3E}">
        <p14:creationId xmlns:p14="http://schemas.microsoft.com/office/powerpoint/2010/main" val="270005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Benefits of Multiple Regression</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Explaining Complex Relationships</a:t>
            </a:r>
          </a:p>
          <a:p>
            <a:pPr>
              <a:lnSpc>
                <a:spcPct val="150000"/>
              </a:lnSpc>
              <a:buSzTx/>
            </a:pPr>
            <a:r>
              <a:rPr lang="en-GB" sz="2800" dirty="0">
                <a:solidFill>
                  <a:srgbClr val="4C91AF"/>
                </a:solidFill>
              </a:rPr>
              <a:t>      • Multiple factors can influence a single outcome  </a:t>
            </a:r>
          </a:p>
          <a:p>
            <a:pPr>
              <a:lnSpc>
                <a:spcPct val="150000"/>
              </a:lnSpc>
              <a:buSzTx/>
            </a:pPr>
            <a:r>
              <a:rPr lang="en-GB" sz="2800" dirty="0">
                <a:solidFill>
                  <a:srgbClr val="4C91AF"/>
                </a:solidFill>
              </a:rPr>
              <a:t>      • Allows for a more complete understanding  </a:t>
            </a:r>
          </a:p>
          <a:p>
            <a:pPr>
              <a:lnSpc>
                <a:spcPct val="150000"/>
              </a:lnSpc>
              <a:buSzTx/>
            </a:pPr>
            <a:r>
              <a:rPr lang="en-GB" sz="2800" dirty="0">
                <a:solidFill>
                  <a:srgbClr val="4C91AF"/>
                </a:solidFill>
              </a:rPr>
              <a:t>• Improved Prediction Accuracy</a:t>
            </a:r>
          </a:p>
          <a:p>
            <a:pPr>
              <a:lnSpc>
                <a:spcPct val="150000"/>
              </a:lnSpc>
              <a:buSzTx/>
            </a:pPr>
            <a:r>
              <a:rPr lang="en-GB" sz="2800" dirty="0">
                <a:solidFill>
                  <a:srgbClr val="4C91AF"/>
                </a:solidFill>
              </a:rPr>
              <a:t>      • Including additional variables can enhance model accuracy  </a:t>
            </a:r>
          </a:p>
          <a:p>
            <a:pPr>
              <a:lnSpc>
                <a:spcPct val="150000"/>
              </a:lnSpc>
              <a:buSzTx/>
            </a:pPr>
            <a:r>
              <a:rPr lang="en-GB" sz="2800" dirty="0">
                <a:solidFill>
                  <a:srgbClr val="4C91AF"/>
                </a:solidFill>
              </a:rPr>
              <a:t>      • Provides insights into how each variable contributes individually </a:t>
            </a:r>
          </a:p>
        </p:txBody>
      </p:sp>
    </p:spTree>
    <p:extLst>
      <p:ext uri="{BB962C8B-B14F-4D97-AF65-F5344CB8AC3E}">
        <p14:creationId xmlns:p14="http://schemas.microsoft.com/office/powerpoint/2010/main" val="36311740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Key Components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Explanatory Variables</a:t>
            </a:r>
          </a:p>
          <a:p>
            <a:pPr>
              <a:lnSpc>
                <a:spcPct val="150000"/>
              </a:lnSpc>
              <a:buSzTx/>
            </a:pPr>
            <a:r>
              <a:rPr lang="en-GB" sz="2800" dirty="0">
                <a:solidFill>
                  <a:srgbClr val="4C91AF"/>
                </a:solidFill>
              </a:rPr>
              <a:t>       • Independent variables used to predict the outcome  </a:t>
            </a:r>
          </a:p>
          <a:p>
            <a:pPr>
              <a:lnSpc>
                <a:spcPct val="150000"/>
              </a:lnSpc>
              <a:buSzTx/>
            </a:pPr>
            <a:r>
              <a:rPr lang="en-GB" sz="2800" dirty="0">
                <a:solidFill>
                  <a:srgbClr val="4C91AF"/>
                </a:solidFill>
              </a:rPr>
              <a:t>       • Can include both numerical and categorical variables  </a:t>
            </a:r>
          </a:p>
          <a:p>
            <a:pPr>
              <a:lnSpc>
                <a:spcPct val="150000"/>
              </a:lnSpc>
              <a:buSzTx/>
            </a:pPr>
            <a:r>
              <a:rPr lang="en-GB" sz="2800" dirty="0">
                <a:solidFill>
                  <a:srgbClr val="4C91AF"/>
                </a:solidFill>
              </a:rPr>
              <a:t>• Outcome Variable</a:t>
            </a:r>
          </a:p>
          <a:p>
            <a:pPr>
              <a:lnSpc>
                <a:spcPct val="150000"/>
              </a:lnSpc>
              <a:buSzTx/>
            </a:pPr>
            <a:r>
              <a:rPr lang="en-GB" sz="2800" dirty="0">
                <a:solidFill>
                  <a:srgbClr val="4C91AF"/>
                </a:solidFill>
              </a:rPr>
              <a:t>       • Dependent variable</a:t>
            </a:r>
          </a:p>
          <a:p>
            <a:pPr>
              <a:lnSpc>
                <a:spcPct val="150000"/>
              </a:lnSpc>
              <a:buSzTx/>
            </a:pPr>
            <a:r>
              <a:rPr lang="en-GB" sz="2800" dirty="0">
                <a:solidFill>
                  <a:srgbClr val="4C91AF"/>
                </a:solidFill>
              </a:rPr>
              <a:t>       • The goal/target to be investigated that is numerical</a:t>
            </a:r>
          </a:p>
        </p:txBody>
      </p:sp>
    </p:spTree>
    <p:extLst>
      <p:ext uri="{BB962C8B-B14F-4D97-AF65-F5344CB8AC3E}">
        <p14:creationId xmlns:p14="http://schemas.microsoft.com/office/powerpoint/2010/main" val="81689931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a:solidFill>
                  <a:srgbClr val="205278"/>
                </a:solidFill>
              </a:rPr>
              <a:t>Dummy Variables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Representing categorical data in regression
• Creating Dummy Variables
	• Binary dummy coding
	• Multiple dummies for multi-level categories
• Interpretation of Dummy Variables
	• Baseline category
	• Interpretation of coefficients relative to baseline</a:t>
            </a:r>
          </a:p>
        </p:txBody>
      </p:sp>
    </p:spTree>
    <p:extLst>
      <p:ext uri="{BB962C8B-B14F-4D97-AF65-F5344CB8AC3E}">
        <p14:creationId xmlns:p14="http://schemas.microsoft.com/office/powerpoint/2010/main" val="37908208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Interactions Between Variables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400" dirty="0">
                <a:solidFill>
                  <a:srgbClr val="4C91AF"/>
                </a:solidFill>
              </a:rPr>
              <a:t>• Main Effects  </a:t>
            </a:r>
          </a:p>
          <a:p>
            <a:pPr>
              <a:lnSpc>
                <a:spcPct val="150000"/>
              </a:lnSpc>
              <a:buSzTx/>
            </a:pPr>
            <a:r>
              <a:rPr lang="en-GB" sz="2400" dirty="0">
                <a:solidFill>
                  <a:srgbClr val="4C91AF"/>
                </a:solidFill>
              </a:rPr>
              <a:t>      • Impact of a predictor on the outcome when other predictors are held constant  </a:t>
            </a:r>
          </a:p>
          <a:p>
            <a:pPr>
              <a:lnSpc>
                <a:spcPct val="150000"/>
              </a:lnSpc>
              <a:buSzTx/>
            </a:pPr>
            <a:r>
              <a:rPr lang="en-GB" sz="2400" dirty="0">
                <a:solidFill>
                  <a:srgbClr val="4C91AF"/>
                </a:solidFill>
              </a:rPr>
              <a:t>• Interaction Effects</a:t>
            </a:r>
          </a:p>
          <a:p>
            <a:pPr>
              <a:lnSpc>
                <a:spcPct val="150000"/>
              </a:lnSpc>
              <a:buSzTx/>
            </a:pPr>
            <a:r>
              <a:rPr lang="en-GB" sz="2400" dirty="0">
                <a:solidFill>
                  <a:srgbClr val="4C91AF"/>
                </a:solidFill>
              </a:rPr>
              <a:t>     • Occurs when the effect of one variable depends on the level of another  </a:t>
            </a:r>
          </a:p>
          <a:p>
            <a:pPr>
              <a:lnSpc>
                <a:spcPct val="150000"/>
              </a:lnSpc>
              <a:buSzTx/>
            </a:pPr>
            <a:r>
              <a:rPr lang="en-GB" sz="2400" dirty="0">
                <a:solidFill>
                  <a:srgbClr val="4C91AF"/>
                </a:solidFill>
              </a:rPr>
              <a:t>     • Key in exploring complex, real-world scenarios </a:t>
            </a:r>
          </a:p>
        </p:txBody>
      </p:sp>
    </p:spTree>
    <p:extLst>
      <p:ext uri="{BB962C8B-B14F-4D97-AF65-F5344CB8AC3E}">
        <p14:creationId xmlns:p14="http://schemas.microsoft.com/office/powerpoint/2010/main" val="189774767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1302</Words>
  <Application>Microsoft Macintosh PowerPoint</Application>
  <PresentationFormat>Widescreen</PresentationFormat>
  <Paragraphs>85</Paragraphs>
  <Slides>15</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Calibri Light</vt:lpstr>
      <vt:lpstr>Montserrat SemiBold</vt:lpstr>
      <vt:lpstr>Office Theme</vt:lpstr>
      <vt:lpstr>Welcome to</vt:lpstr>
      <vt:lpstr>START</vt:lpstr>
      <vt:lpstr>PowerPoint Presentation</vt:lpstr>
      <vt:lpstr>Statistics in R with Tidyverse</vt:lpstr>
      <vt:lpstr>Multiple Linear Regression Overview</vt:lpstr>
      <vt:lpstr>Benefits of Multiple Regression</vt:lpstr>
      <vt:lpstr>Key Components</vt:lpstr>
      <vt:lpstr>Dummy Variables</vt:lpstr>
      <vt:lpstr>Interactions Between Variables</vt:lpstr>
      <vt:lpstr>Model Interpretation</vt:lpstr>
      <vt:lpstr>Model Fit</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19</cp:revision>
  <dcterms:created xsi:type="dcterms:W3CDTF">2024-10-01T19:18:43Z</dcterms:created>
  <dcterms:modified xsi:type="dcterms:W3CDTF">2024-10-16T21:21:15Z</dcterms:modified>
</cp:coreProperties>
</file>