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258" r:id="rId3"/>
    <p:sldId id="259" r:id="rId4"/>
    <p:sldId id="260" r:id="rId5"/>
    <p:sldId id="261" r:id="rId6"/>
    <p:sldId id="262" r:id="rId7"/>
    <p:sldId id="263" r:id="rId8"/>
    <p:sldId id="265" r:id="rId9"/>
    <p:sldId id="281" r:id="rId10"/>
    <p:sldId id="280" r:id="rId11"/>
    <p:sldId id="271" r:id="rId12"/>
    <p:sldId id="272" r:id="rId13"/>
  </p:sldIdLst>
  <p:sldSz cx="12192000" cy="6858000"/>
  <p:notesSz cx="6858000" cy="9144000"/>
  <p:custDataLst>
    <p:tags r:id="rId15"/>
  </p:custDataLst>
  <p:defaultTextStyle>
    <a:defPPr>
      <a:defRPr lang="en-US"/>
    </a:defPPr>
    <a:lvl1pPr marL="0" algn="l" defTabSz="914400" rtl="0" eaLnBrk="1" latinLnBrk="0" hangingPunct="1">
      <a:defRPr sz="741" kern="1200">
        <a:solidFill>
          <a:schemeClr val="tx1"/>
        </a:solidFill>
        <a:latin typeface="+mn-lt"/>
        <a:ea typeface="+mn-ea"/>
        <a:cs typeface="+mn-cs"/>
      </a:defRPr>
    </a:lvl1pPr>
    <a:lvl2pPr marL="457200" algn="l" defTabSz="914400" rtl="0" eaLnBrk="1" latinLnBrk="0" hangingPunct="1">
      <a:defRPr sz="741" kern="1200">
        <a:solidFill>
          <a:schemeClr val="tx1"/>
        </a:solidFill>
        <a:latin typeface="+mn-lt"/>
        <a:ea typeface="+mn-ea"/>
        <a:cs typeface="+mn-cs"/>
      </a:defRPr>
    </a:lvl2pPr>
    <a:lvl3pPr marL="914400" algn="l" defTabSz="914400" rtl="0" eaLnBrk="1" latinLnBrk="0" hangingPunct="1">
      <a:defRPr sz="741" kern="1200">
        <a:solidFill>
          <a:schemeClr val="tx1"/>
        </a:solidFill>
        <a:latin typeface="+mn-lt"/>
        <a:ea typeface="+mn-ea"/>
        <a:cs typeface="+mn-cs"/>
      </a:defRPr>
    </a:lvl3pPr>
    <a:lvl4pPr marL="1371600" algn="l" defTabSz="914400" rtl="0" eaLnBrk="1" latinLnBrk="0" hangingPunct="1">
      <a:defRPr sz="741" kern="1200">
        <a:solidFill>
          <a:schemeClr val="tx1"/>
        </a:solidFill>
        <a:latin typeface="+mn-lt"/>
        <a:ea typeface="+mn-ea"/>
        <a:cs typeface="+mn-cs"/>
      </a:defRPr>
    </a:lvl4pPr>
    <a:lvl5pPr marL="1828800" algn="l" defTabSz="914400" rtl="0" eaLnBrk="1" latinLnBrk="0" hangingPunct="1">
      <a:defRPr sz="741" kern="1200">
        <a:solidFill>
          <a:schemeClr val="tx1"/>
        </a:solidFill>
        <a:latin typeface="+mn-lt"/>
        <a:ea typeface="+mn-ea"/>
        <a:cs typeface="+mn-cs"/>
      </a:defRPr>
    </a:lvl5pPr>
    <a:lvl6pPr marL="2286000" algn="l" defTabSz="914400" rtl="0" eaLnBrk="1" latinLnBrk="0" hangingPunct="1">
      <a:defRPr sz="741" kern="1200">
        <a:solidFill>
          <a:schemeClr val="tx1"/>
        </a:solidFill>
        <a:latin typeface="+mn-lt"/>
        <a:ea typeface="+mn-ea"/>
        <a:cs typeface="+mn-cs"/>
      </a:defRPr>
    </a:lvl6pPr>
    <a:lvl7pPr marL="2743200" algn="l" defTabSz="914400" rtl="0" eaLnBrk="1" latinLnBrk="0" hangingPunct="1">
      <a:defRPr sz="741" kern="1200">
        <a:solidFill>
          <a:schemeClr val="tx1"/>
        </a:solidFill>
        <a:latin typeface="+mn-lt"/>
        <a:ea typeface="+mn-ea"/>
        <a:cs typeface="+mn-cs"/>
      </a:defRPr>
    </a:lvl7pPr>
    <a:lvl8pPr marL="3200400" algn="l" defTabSz="914400" rtl="0" eaLnBrk="1" latinLnBrk="0" hangingPunct="1">
      <a:defRPr sz="741" kern="1200">
        <a:solidFill>
          <a:schemeClr val="tx1"/>
        </a:solidFill>
        <a:latin typeface="+mn-lt"/>
        <a:ea typeface="+mn-ea"/>
        <a:cs typeface="+mn-cs"/>
      </a:defRPr>
    </a:lvl8pPr>
    <a:lvl9pPr marL="3657600" algn="l" defTabSz="914400" rtl="0" eaLnBrk="1" latinLnBrk="0" hangingPunct="1">
      <a:defRPr sz="74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46"/>
    <p:restoredTop sz="69453"/>
  </p:normalViewPr>
  <p:slideViewPr>
    <p:cSldViewPr>
      <p:cViewPr varScale="1">
        <p:scale>
          <a:sx n="101" d="100"/>
          <a:sy n="101" d="100"/>
        </p:scale>
        <p:origin x="224" y="57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118377-D67C-B544-B35B-0084102B6F12}" type="datetimeFigureOut">
              <a:rPr lang="en-US" smtClean="0"/>
              <a:t>10/16/24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B85C88-AC81-994E-9C05-FA475DDCC348}" type="slidenum">
              <a:rPr lang="en-US" smtClean="0"/>
              <a:t>‹#›</a:t>
            </a:fld>
            <a:endParaRPr lang="en-US"/>
          </a:p>
        </p:txBody>
      </p:sp>
    </p:spTree>
    <p:extLst>
      <p:ext uri="{BB962C8B-B14F-4D97-AF65-F5344CB8AC3E}">
        <p14:creationId xmlns:p14="http://schemas.microsoft.com/office/powerpoint/2010/main" val="4289060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the second session on **Multiple Linear Regression**, where we’ll continue building our understanding of this essential tool in your statistics toolbox. We’ll begin by looking at a **regression model without interaction effects** to establish a baseline for how multiple regressors influence the outcome independently. Then, we’ll dive into a model with **two numerical regressors**, exploring how they work together in predicting outcomes. We’ll also revisit the concept of **fitted values** to see how our model’s predictions are calculated. Finally, we’ll wrap up with an explanation of **partial slopes**, which help us understand the individual impact of each regressor while holding others constant. The goal is to deepen your grasp of the inner workings of multiple regression, focusing on key nuances like how variables affect predictions.</a:t>
            </a:r>
          </a:p>
        </p:txBody>
      </p:sp>
      <p:sp>
        <p:nvSpPr>
          <p:cNvPr id="4" name="Slide Number Placeholder 3"/>
          <p:cNvSpPr>
            <a:spLocks noGrp="1"/>
          </p:cNvSpPr>
          <p:nvPr>
            <p:ph type="sldNum" sz="quarter" idx="5"/>
          </p:nvPr>
        </p:nvSpPr>
        <p:spPr/>
        <p:txBody>
          <a:bodyPr/>
          <a:lstStyle/>
          <a:p>
            <a:fld id="{D8B85C88-AC81-994E-9C05-FA475DDCC348}" type="slidenum">
              <a:rPr lang="en-US" smtClean="0"/>
              <a:t>4</a:t>
            </a:fld>
            <a:endParaRPr lang="en-US"/>
          </a:p>
        </p:txBody>
      </p:sp>
    </p:spTree>
    <p:extLst>
      <p:ext uri="{BB962C8B-B14F-4D97-AF65-F5344CB8AC3E}">
        <p14:creationId xmlns:p14="http://schemas.microsoft.com/office/powerpoint/2010/main" val="3173264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**Explanatory variables influence the outcome on their own**: Think of each variable as a **separate dial**—each one adjusts the outcome independently, without influencing the others.</a:t>
            </a:r>
          </a:p>
          <a:p>
            <a:r>
              <a:rPr lang="en-US" dirty="0"/>
              <a:t>  </a:t>
            </a:r>
          </a:p>
          <a:p>
            <a:r>
              <a:rPr lang="en-US" dirty="0"/>
              <a:t>- **Same slope across categories**: Imagine a **straight road** with different starting points for each group, but the **slope** (or steepness) of the road remains the same, regardless of whether you're in "Group A" or "Group B."</a:t>
            </a:r>
          </a:p>
          <a:p>
            <a:endParaRPr lang="en-US" dirty="0"/>
          </a:p>
          <a:p>
            <a:r>
              <a:rPr lang="en-US" dirty="0"/>
              <a:t>- **Intercepts vary by group**: Each group starts from a **different baseline**—like different teams in a race that start at staggered points, but all head toward the same finish line.</a:t>
            </a:r>
          </a:p>
          <a:p>
            <a:endParaRPr lang="en-US" dirty="0"/>
          </a:p>
          <a:p>
            <a:r>
              <a:rPr lang="en-US" dirty="0"/>
              <a:t>- **Additive effects**: The influence of each variable is **stacked together**, like adding ingredients to a recipe—each ingredient adds something to the final dish, but they don’t change how the others behave.</a:t>
            </a:r>
          </a:p>
          <a:p>
            <a:endParaRPr lang="en-US" dirty="0"/>
          </a:p>
          <a:p>
            <a:r>
              <a:rPr lang="en-US" dirty="0"/>
              <a:t>- **Sometimes easier to interpret**: Without interactions, it’s like reading a **simple instruction manual**—you can clearly see how each part (variable) contributes without needing to account for how they work together.</a:t>
            </a:r>
          </a:p>
        </p:txBody>
      </p:sp>
      <p:sp>
        <p:nvSpPr>
          <p:cNvPr id="4" name="Slide Number Placeholder 3"/>
          <p:cNvSpPr>
            <a:spLocks noGrp="1"/>
          </p:cNvSpPr>
          <p:nvPr>
            <p:ph type="sldNum" sz="quarter" idx="5"/>
          </p:nvPr>
        </p:nvSpPr>
        <p:spPr/>
        <p:txBody>
          <a:bodyPr/>
          <a:lstStyle/>
          <a:p>
            <a:fld id="{D8B85C88-AC81-994E-9C05-FA475DDCC348}" type="slidenum">
              <a:rPr lang="en-US" smtClean="0"/>
              <a:t>5</a:t>
            </a:fld>
            <a:endParaRPr lang="en-US"/>
          </a:p>
        </p:txBody>
      </p:sp>
    </p:spTree>
    <p:extLst>
      <p:ext uri="{BB962C8B-B14F-4D97-AF65-F5344CB8AC3E}">
        <p14:creationId xmlns:p14="http://schemas.microsoft.com/office/powerpoint/2010/main" val="3966428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**Models the relationship between one outcome and two numerical predictors**: Think of it like **predicting a destination using two coordinates**—each predictor helps guide the outcome in a specific direction.</a:t>
            </a:r>
          </a:p>
          <a:p>
            <a:endParaRPr lang="en-US" dirty="0"/>
          </a:p>
          <a:p>
            <a:r>
              <a:rPr lang="en-US" dirty="0"/>
              <a:t>- **Creates a regression plane instead of a line**: Imagine a **smooth hillside** instead of a straight path—this plane shows how the two predictors combine to shape the overall landscape of the outcome.</a:t>
            </a:r>
          </a:p>
          <a:p>
            <a:endParaRPr lang="en-US" dirty="0"/>
          </a:p>
          <a:p>
            <a:r>
              <a:rPr lang="en-US" dirty="0"/>
              <a:t>- **Each predictor has a partial slope**: Picture two **independent levers**—each slope shows how one predictor shifts the outcome while the other lever stays steady, isolating its impact.</a:t>
            </a:r>
          </a:p>
          <a:p>
            <a:endParaRPr lang="en-US" dirty="0"/>
          </a:p>
          <a:p>
            <a:r>
              <a:rPr lang="en-US" dirty="0"/>
              <a:t>  - **Slopes represent the effect of each predictor holding the other constant**: It’s like **changing the temperature while keeping the pressure constant**—you can see the individual impact of one factor without interference from the other.</a:t>
            </a:r>
          </a:p>
          <a:p>
            <a:endParaRPr lang="en-US" dirty="0"/>
          </a:p>
          <a:p>
            <a:r>
              <a:rPr lang="en-US" dirty="0"/>
              <a:t>- **Joint influence of both predictors on the outcome**: The two variables **work together** to shape the result, like adjusting both the speed and direction of a plane’s flight.</a:t>
            </a:r>
          </a:p>
          <a:p>
            <a:endParaRPr lang="en-US" dirty="0"/>
          </a:p>
          <a:p>
            <a:r>
              <a:rPr lang="en-US" dirty="0"/>
              <a:t>  - **Can reveal complex relationships through the regression plane**: This plane can uncover **hidden patterns**, showing how both predictors interact to create subtle shifts in the outcome, offering a 3D view of the data.</a:t>
            </a:r>
          </a:p>
        </p:txBody>
      </p:sp>
      <p:sp>
        <p:nvSpPr>
          <p:cNvPr id="4" name="Slide Number Placeholder 3"/>
          <p:cNvSpPr>
            <a:spLocks noGrp="1"/>
          </p:cNvSpPr>
          <p:nvPr>
            <p:ph type="sldNum" sz="quarter" idx="5"/>
          </p:nvPr>
        </p:nvSpPr>
        <p:spPr/>
        <p:txBody>
          <a:bodyPr/>
          <a:lstStyle/>
          <a:p>
            <a:fld id="{D8B85C88-AC81-994E-9C05-FA475DDCC348}" type="slidenum">
              <a:rPr lang="en-US" smtClean="0"/>
              <a:t>6</a:t>
            </a:fld>
            <a:endParaRPr lang="en-US"/>
          </a:p>
        </p:txBody>
      </p:sp>
    </p:spTree>
    <p:extLst>
      <p:ext uri="{BB962C8B-B14F-4D97-AF65-F5344CB8AC3E}">
        <p14:creationId xmlns:p14="http://schemas.microsoft.com/office/powerpoint/2010/main" val="42014131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**Predicted values from the regression model**: These are the model’s **best guesses**, like weather forecasts—predicting the outcome based on the data we’ve input.</a:t>
            </a:r>
          </a:p>
          <a:p>
            <a:endParaRPr lang="en-US" dirty="0"/>
          </a:p>
          <a:p>
            <a:r>
              <a:rPr lang="en-US" dirty="0"/>
              <a:t>- **Visualization**: </a:t>
            </a:r>
          </a:p>
          <a:p>
            <a:r>
              <a:rPr lang="en-US" dirty="0"/>
              <a:t>  - **Overlaying fitted values on scatter plots**: Imagine **plotting your predictions on top of actual data points**—like laying a map over a city to see how well it matches the streets.</a:t>
            </a:r>
          </a:p>
          <a:p>
            <a:r>
              <a:rPr lang="en-US" dirty="0"/>
              <a:t>  - **Residual plots to assess model fit**: Think of residuals as the **gaps between reality and the forecast**—residual plots help you see where the model may have missed the mark.</a:t>
            </a:r>
          </a:p>
          <a:p>
            <a:endParaRPr lang="en-US" dirty="0"/>
          </a:p>
          <a:p>
            <a:r>
              <a:rPr lang="en-US" dirty="0"/>
              <a:t>- **Interpretation**: </a:t>
            </a:r>
          </a:p>
          <a:p>
            <a:r>
              <a:rPr lang="en-US" dirty="0"/>
              <a:t>  - **How close the fitted values are to actual values**: It’s like comparing the forecasted temperature with the actual weather—how well does the model’s prediction align with what actually happened?</a:t>
            </a:r>
          </a:p>
          <a:p>
            <a:r>
              <a:rPr lang="en-US" dirty="0"/>
              <a:t>  - **Assessing overfitting and underfitting**: Overfitting is like **memorizing every detail of a study guide** but missing the big picture, while underfitting is like **glossing over the key points**—neither gives an accurate prediction of future outcomes.</a:t>
            </a:r>
          </a:p>
        </p:txBody>
      </p:sp>
      <p:sp>
        <p:nvSpPr>
          <p:cNvPr id="4" name="Slide Number Placeholder 3"/>
          <p:cNvSpPr>
            <a:spLocks noGrp="1"/>
          </p:cNvSpPr>
          <p:nvPr>
            <p:ph type="sldNum" sz="quarter" idx="5"/>
          </p:nvPr>
        </p:nvSpPr>
        <p:spPr/>
        <p:txBody>
          <a:bodyPr/>
          <a:lstStyle/>
          <a:p>
            <a:fld id="{D8B85C88-AC81-994E-9C05-FA475DDCC348}" type="slidenum">
              <a:rPr lang="en-US" smtClean="0"/>
              <a:t>7</a:t>
            </a:fld>
            <a:endParaRPr lang="en-US"/>
          </a:p>
        </p:txBody>
      </p:sp>
    </p:spTree>
    <p:extLst>
      <p:ext uri="{BB962C8B-B14F-4D97-AF65-F5344CB8AC3E}">
        <p14:creationId xmlns:p14="http://schemas.microsoft.com/office/powerpoint/2010/main" val="370040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engaging version of the final slide’s bullet points using analogies:</a:t>
            </a:r>
          </a:p>
          <a:p>
            <a:endParaRPr lang="en-US" dirty="0"/>
          </a:p>
          <a:p>
            <a:r>
              <a:rPr lang="en-US" dirty="0"/>
              <a:t>- **Definition**: </a:t>
            </a:r>
          </a:p>
          <a:p>
            <a:r>
              <a:rPr lang="en-US" dirty="0"/>
              <a:t>  - Coefficients are like the **weights** of each independent variable in the regression—showing how much influence each one has on the outcome.</a:t>
            </a:r>
          </a:p>
          <a:p>
            <a:endParaRPr lang="en-US" dirty="0"/>
          </a:p>
          <a:p>
            <a:r>
              <a:rPr lang="en-US" dirty="0"/>
              <a:t>- **Interpretation**: </a:t>
            </a:r>
          </a:p>
          <a:p>
            <a:r>
              <a:rPr lang="en-US" dirty="0"/>
              <a:t>  - The coefficient tells you the **effect of one variable**, like turning a **single dial** while keeping all the other dials steady—this shows how much the outcome changes when only that variable moves.</a:t>
            </a:r>
          </a:p>
          <a:p>
            <a:endParaRPr lang="en-US" dirty="0"/>
          </a:p>
          <a:p>
            <a:r>
              <a:rPr lang="en-US" dirty="0"/>
              <a:t>- **Calculation**: </a:t>
            </a:r>
          </a:p>
          <a:p>
            <a:r>
              <a:rPr lang="en-US" dirty="0"/>
              <a:t>  - The coefficients are **estimated by the regression model**, like a **tailor fitting a suit or a dress**—adjusting each piece (variable) to find the best fit for the overall data pattern.</a:t>
            </a:r>
          </a:p>
        </p:txBody>
      </p:sp>
      <p:sp>
        <p:nvSpPr>
          <p:cNvPr id="4" name="Slide Number Placeholder 3"/>
          <p:cNvSpPr>
            <a:spLocks noGrp="1"/>
          </p:cNvSpPr>
          <p:nvPr>
            <p:ph type="sldNum" sz="quarter" idx="5"/>
          </p:nvPr>
        </p:nvSpPr>
        <p:spPr/>
        <p:txBody>
          <a:bodyPr/>
          <a:lstStyle/>
          <a:p>
            <a:fld id="{D8B85C88-AC81-994E-9C05-FA475DDCC348}" type="slidenum">
              <a:rPr lang="en-US" smtClean="0"/>
              <a:t>8</a:t>
            </a:fld>
            <a:endParaRPr lang="en-US"/>
          </a:p>
        </p:txBody>
      </p:sp>
    </p:spTree>
    <p:extLst>
      <p:ext uri="{BB962C8B-B14F-4D97-AF65-F5344CB8AC3E}">
        <p14:creationId xmlns:p14="http://schemas.microsoft.com/office/powerpoint/2010/main" val="2796033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time table for session and break, summary of what’s to come, house rules, learning objectives at the start and end, Q&amp;A before STOP</a:t>
            </a:r>
          </a:p>
          <a:p>
            <a:endParaRPr lang="en-US" dirty="0"/>
          </a:p>
          <a:p>
            <a:r>
              <a:rPr lang="en-US" dirty="0"/>
              <a:t>If question is taking too long, direct to forum or consultancy if too sensitive. While you are welcome to ask questions on how things might apply to your particular work, I encourage you to think about the specific examples carefully as I </a:t>
            </a:r>
            <a:r>
              <a:rPr lang="en-US"/>
              <a:t>go through them.</a:t>
            </a:r>
          </a:p>
        </p:txBody>
      </p:sp>
      <p:sp>
        <p:nvSpPr>
          <p:cNvPr id="4" name="Slide Number Placeholder 3"/>
          <p:cNvSpPr>
            <a:spLocks noGrp="1"/>
          </p:cNvSpPr>
          <p:nvPr>
            <p:ph type="sldNum" sz="quarter" idx="5"/>
          </p:nvPr>
        </p:nvSpPr>
        <p:spPr/>
        <p:txBody>
          <a:bodyPr/>
          <a:lstStyle/>
          <a:p>
            <a:fld id="{944EAC4D-DF20-CE4B-95F2-B76D42BB9538}" type="slidenum">
              <a:rPr lang="en-US" smtClean="0"/>
              <a:t>10</a:t>
            </a:fld>
            <a:endParaRPr lang="en-US"/>
          </a:p>
        </p:txBody>
      </p:sp>
    </p:spTree>
    <p:extLst>
      <p:ext uri="{BB962C8B-B14F-4D97-AF65-F5344CB8AC3E}">
        <p14:creationId xmlns:p14="http://schemas.microsoft.com/office/powerpoint/2010/main" val="17344506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D9A88A8F-C16D-944C-937B-81F7E3AFD2C3}" type="datetime1">
              <a:rPr lang="en-AU" smtClean="0"/>
              <a:t>16/10/2024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288665683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42BFF838-3112-D64D-AB13-1B58B3CAB00A}" type="datetime1">
              <a:rPr lang="en-AU" smtClean="0"/>
              <a:t>16/10/2024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278200640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3F9DF929-F8B2-8C4E-A87C-7CA329808E9E}" type="datetime1">
              <a:rPr lang="en-AU" smtClean="0"/>
              <a:t>16/10/2024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169149539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0E345926-8385-3049-9A52-B6FCAA267278}" type="datetime1">
              <a:rPr lang="en-AU" smtClean="0"/>
              <a:t>16/10/2024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302259817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E8F4AB-99C4-774E-8D17-73F981493EA3}" type="datetime1">
              <a:rPr lang="en-AU" smtClean="0"/>
              <a:t>16/10/2024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223092384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0ACF6423-5781-B143-A3FE-CE4BD44F9AD1}" type="datetime1">
              <a:rPr lang="en-AU" smtClean="0"/>
              <a:t>16/10/2024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25647352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b="1"/>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b="1"/>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9920AAB6-7EF5-784A-9E80-675A6D4F628F}" type="datetime1">
              <a:rPr lang="en-AU" smtClean="0"/>
              <a:t>16/10/2024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262920465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A664F931-0BDA-2D46-BFCE-F3DD28F55F8A}" type="datetime1">
              <a:rPr lang="en-AU" smtClean="0"/>
              <a:t>16/10/2024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72250198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7A742C-BC72-2049-A088-B2E525A2F331}" type="datetime1">
              <a:rPr lang="en-AU" smtClean="0"/>
              <a:t>16/10/2024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426277523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F7BE613-0283-724F-AFCB-032D3606B8D6}" type="datetime1">
              <a:rPr lang="en-AU" smtClean="0"/>
              <a:t>16/10/2024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284339468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45608E-F7FD-F643-8F60-3E4200D607CF}" type="datetime1">
              <a:rPr lang="en-AU" smtClean="0"/>
              <a:t>16/10/2024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4F910292-F52E-4F2F-8A10-78BDD4B94F63}" type="slidenum">
              <a:rPr lang="en-AU" smtClean="0"/>
              <a:t>‹#›</a:t>
            </a:fld>
            <a:endParaRPr lang="en-AU"/>
          </a:p>
        </p:txBody>
      </p:sp>
    </p:spTree>
    <p:extLst>
      <p:ext uri="{BB962C8B-B14F-4D97-AF65-F5344CB8AC3E}">
        <p14:creationId xmlns:p14="http://schemas.microsoft.com/office/powerpoint/2010/main" val="426063109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fld id="{15BBE825-1CEB-D348-8B57-CA899FC14BD7}" type="datetime1">
              <a:rPr lang="en-AU" smtClean="0"/>
              <a:t>16/10/2024</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fld id="{4F910292-F52E-4F2F-8A10-78BDD4B94F63}" type="slidenum">
              <a:rPr lang="en-AU" smtClean="0"/>
              <a:t>‹#›</a:t>
            </a:fld>
            <a:endParaRPr lang="en-AU"/>
          </a:p>
        </p:txBody>
      </p:sp>
    </p:spTree>
    <p:extLst>
      <p:ext uri="{BB962C8B-B14F-4D97-AF65-F5344CB8AC3E}">
        <p14:creationId xmlns:p14="http://schemas.microsoft.com/office/powerpoint/2010/main" val="27864334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722419" y="-280731"/>
            <a:ext cx="6338454" cy="2387600"/>
          </a:xfrm>
        </p:spPr>
        <p:txBody>
          <a:bodyPr>
            <a:normAutofit/>
          </a:bodyPr>
          <a:lstStyle/>
          <a:p>
            <a:r>
              <a:rPr lang="en-AU" sz="7200">
                <a:latin typeface="Montserrat SemiBold" panose="00000700000000000000" pitchFamily="50" charset="0"/>
              </a:rPr>
              <a:t>Welcome to</a:t>
            </a:r>
          </a:p>
        </p:txBody>
      </p:sp>
      <p:sp>
        <p:nvSpPr>
          <p:cNvPr id="3" name="Subtitle 2"/>
          <p:cNvSpPr>
            <a:spLocks noGrp="1"/>
          </p:cNvSpPr>
          <p:nvPr>
            <p:ph type="subTitle" idx="1"/>
          </p:nvPr>
        </p:nvSpPr>
        <p:spPr>
          <a:xfrm>
            <a:off x="1355275" y="4156220"/>
            <a:ext cx="9144000" cy="1655762"/>
          </a:xfrm>
        </p:spPr>
        <p:txBody>
          <a:bodyPr>
            <a:normAutofit/>
          </a:bodyPr>
          <a:lstStyle/>
          <a:p>
            <a:r>
              <a:rPr lang="en-AU" sz="3600">
                <a:latin typeface="Montserrat SemiBold" panose="00000700000000000000" pitchFamily="50" charset="0"/>
              </a:rPr>
              <a:t>The Session Will Begin Shortly</a:t>
            </a:r>
          </a:p>
        </p:txBody>
      </p:sp>
      <p:pic>
        <p:nvPicPr>
          <p:cNvPr id="4" name="Instats Logo"/>
          <p:cNvPicPr>
            <a:picLocks noChangeAspect="1"/>
          </p:cNvPicPr>
          <p:nvPr/>
        </p:nvPicPr>
        <p:blipFill>
          <a:blip r:embed="rId2"/>
          <a:srcRect/>
          <a:stretch>
            <a:fillRect/>
          </a:stretch>
        </p:blipFill>
        <p:spPr>
          <a:xfrm>
            <a:off x="3678383" y="2179925"/>
            <a:ext cx="4497784" cy="1159019"/>
          </a:xfrm>
          <a:prstGeom prst="rect">
            <a:avLst/>
          </a:prstGeom>
        </p:spPr>
      </p:pic>
    </p:spTree>
    <p:extLst>
      <p:ext uri="{BB962C8B-B14F-4D97-AF65-F5344CB8AC3E}">
        <p14:creationId xmlns:p14="http://schemas.microsoft.com/office/powerpoint/2010/main" val="395923755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80257"/>
          </a:xfrm>
        </p:spPr>
        <p:txBody>
          <a:bodyPr>
            <a:normAutofit/>
          </a:bodyPr>
          <a:lstStyle/>
          <a:p>
            <a:pPr algn="ctr"/>
            <a:r>
              <a:rPr lang="en-AU" sz="8800" i="1" dirty="0">
                <a:solidFill>
                  <a:schemeClr val="accent1"/>
                </a:solidFill>
                <a:latin typeface="Montserrat SemiBold" panose="00000700000000000000" pitchFamily="50" charset="0"/>
              </a:rPr>
              <a:t>Q &amp; A</a:t>
            </a:r>
          </a:p>
        </p:txBody>
      </p:sp>
    </p:spTree>
    <p:extLst>
      <p:ext uri="{BB962C8B-B14F-4D97-AF65-F5344CB8AC3E}">
        <p14:creationId xmlns:p14="http://schemas.microsoft.com/office/powerpoint/2010/main" val="389303682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29475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80257"/>
          </a:xfrm>
        </p:spPr>
        <p:txBody>
          <a:bodyPr>
            <a:normAutofit/>
          </a:bodyPr>
          <a:lstStyle/>
          <a:p>
            <a:pPr algn="ctr"/>
            <a:r>
              <a:rPr lang="en-AU" sz="8800">
                <a:solidFill>
                  <a:schemeClr val="accent1"/>
                </a:solidFill>
                <a:latin typeface="Montserrat SemiBold" panose="00000700000000000000" pitchFamily="50" charset="0"/>
              </a:rPr>
              <a:t>STOP</a:t>
            </a:r>
          </a:p>
        </p:txBody>
      </p:sp>
    </p:spTree>
    <p:extLst>
      <p:ext uri="{BB962C8B-B14F-4D97-AF65-F5344CB8AC3E}">
        <p14:creationId xmlns:p14="http://schemas.microsoft.com/office/powerpoint/2010/main" val="407291152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80257"/>
          </a:xfrm>
        </p:spPr>
        <p:txBody>
          <a:bodyPr>
            <a:normAutofit/>
          </a:bodyPr>
          <a:lstStyle/>
          <a:p>
            <a:pPr algn="ctr"/>
            <a:r>
              <a:rPr lang="en-AU" sz="8800">
                <a:solidFill>
                  <a:schemeClr val="accent1"/>
                </a:solidFill>
                <a:latin typeface="Montserrat SemiBold" panose="00000700000000000000" pitchFamily="50" charset="0"/>
              </a:rPr>
              <a:t>START</a:t>
            </a:r>
          </a:p>
        </p:txBody>
      </p:sp>
    </p:spTree>
    <p:extLst>
      <p:ext uri="{BB962C8B-B14F-4D97-AF65-F5344CB8AC3E}">
        <p14:creationId xmlns:p14="http://schemas.microsoft.com/office/powerpoint/2010/main" val="407291152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329475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eminar"/>
          <p:cNvSpPr>
            <a:spLocks noGrp="1"/>
          </p:cNvSpPr>
          <p:nvPr>
            <p:ph type="ctrTitle"/>
          </p:nvPr>
        </p:nvSpPr>
        <p:spPr>
          <a:xfrm>
            <a:off x="260766" y="1460351"/>
            <a:ext cx="11333018" cy="1655762"/>
          </a:xfrm>
        </p:spPr>
        <p:txBody>
          <a:bodyPr>
            <a:normAutofit/>
          </a:bodyPr>
          <a:lstStyle/>
          <a:p>
            <a:r>
              <a:rPr lang="en-AU" sz="4400">
                <a:solidFill>
                  <a:srgbClr val="205278"/>
                </a:solidFill>
                <a:latin typeface="Montserrat SemiBold" panose="00000700000000000000" pitchFamily="50" charset="0"/>
              </a:rPr>
              <a:t>Statistics in R with Tidyverse</a:t>
            </a:r>
          </a:p>
        </p:txBody>
      </p:sp>
      <p:sp>
        <p:nvSpPr>
          <p:cNvPr id="3" name="Session number"/>
          <p:cNvSpPr>
            <a:spLocks noGrp="1"/>
          </p:cNvSpPr>
          <p:nvPr>
            <p:ph type="subTitle" idx="1"/>
          </p:nvPr>
        </p:nvSpPr>
        <p:spPr>
          <a:xfrm>
            <a:off x="0" y="4156220"/>
            <a:ext cx="12191999" cy="1655762"/>
          </a:xfrm>
        </p:spPr>
        <p:txBody>
          <a:bodyPr>
            <a:normAutofit/>
          </a:bodyPr>
          <a:lstStyle/>
          <a:p>
            <a:r>
              <a:rPr lang="en-AU" sz="3200">
                <a:solidFill>
                  <a:srgbClr val="4C91AF"/>
                </a:solidFill>
                <a:latin typeface="Montserrat SemiBold" panose="00000700000000000000" pitchFamily="50" charset="0"/>
              </a:rPr>
              <a:t>Session 6: Multiple Linear Regression Analysis (Part 2)</a:t>
            </a:r>
          </a:p>
        </p:txBody>
      </p:sp>
      <p:pic>
        <p:nvPicPr>
          <p:cNvPr id="5" name="Instats Logo"/>
          <p:cNvPicPr>
            <a:picLocks noChangeAspect="1"/>
          </p:cNvPicPr>
          <p:nvPr/>
        </p:nvPicPr>
        <p:blipFill>
          <a:blip r:embed="rId3"/>
          <a:srcRect/>
          <a:stretch>
            <a:fillRect/>
          </a:stretch>
        </p:blipFill>
        <p:spPr>
          <a:xfrm>
            <a:off x="839176" y="6302424"/>
            <a:ext cx="1422076" cy="366450"/>
          </a:xfrm>
          <a:prstGeom prst="rect">
            <a:avLst/>
          </a:prstGeom>
        </p:spPr>
      </p:pic>
    </p:spTree>
    <p:extLst>
      <p:ext uri="{BB962C8B-B14F-4D97-AF65-F5344CB8AC3E}">
        <p14:creationId xmlns:p14="http://schemas.microsoft.com/office/powerpoint/2010/main" val="59785537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lide"/>
          <p:cNvSpPr>
            <a:spLocks noGrp="1"/>
          </p:cNvSpPr>
          <p:nvPr>
            <p:ph type="title"/>
          </p:nvPr>
        </p:nvSpPr>
        <p:spPr/>
        <p:txBody>
          <a:bodyPr>
            <a:normAutofit fontScale="90000"/>
          </a:bodyPr>
          <a:lstStyle/>
          <a:p>
            <a:r>
              <a:rPr lang="en-AU" sz="4800">
                <a:solidFill>
                  <a:srgbClr val="205278"/>
                </a:solidFill>
              </a:rPr>
              <a:t>Regression Model Without Interaction Effects</a:t>
            </a:r>
          </a:p>
        </p:txBody>
      </p:sp>
      <p:pic>
        <p:nvPicPr>
          <p:cNvPr id="5" name="Logo"/>
          <p:cNvPicPr>
            <a:picLocks noChangeAspect="1"/>
          </p:cNvPicPr>
          <p:nvPr/>
        </p:nvPicPr>
        <p:blipFill>
          <a:blip r:embed="rId3"/>
          <a:srcRect/>
          <a:stretch>
            <a:fillRect/>
          </a:stretch>
        </p:blipFill>
        <p:spPr>
          <a:xfrm>
            <a:off x="838200" y="6305121"/>
            <a:ext cx="1422076" cy="366450"/>
          </a:xfrm>
          <a:prstGeom prst="rect">
            <a:avLst/>
          </a:prstGeom>
        </p:spPr>
      </p:pic>
      <p:sp>
        <p:nvSpPr>
          <p:cNvPr id="4" name="TextBox 3"/>
          <p:cNvSpPr txBox="1"/>
          <p:nvPr/>
        </p:nvSpPr>
        <p:spPr>
          <a:xfrm>
            <a:off x="838200" y="1569026"/>
            <a:ext cx="10515600" cy="4348163"/>
          </a:xfrm>
          <a:prstGeom prst="rect">
            <a:avLst/>
          </a:prstGeom>
          <a:noFill/>
        </p:spPr>
        <p:txBody>
          <a:bodyPr wrap="square" rtlCol="0">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50000"/>
              </a:lnSpc>
              <a:buSzTx/>
            </a:pPr>
            <a:r>
              <a:rPr lang="en-GB" sz="2800" dirty="0">
                <a:solidFill>
                  <a:srgbClr val="4C91AF"/>
                </a:solidFill>
              </a:rPr>
              <a:t>• Explanatory variables affect the response independently  </a:t>
            </a:r>
          </a:p>
          <a:p>
            <a:pPr>
              <a:lnSpc>
                <a:spcPct val="150000"/>
              </a:lnSpc>
              <a:buSzTx/>
            </a:pPr>
            <a:r>
              <a:rPr lang="en-GB" sz="2800" dirty="0">
                <a:solidFill>
                  <a:srgbClr val="4C91AF"/>
                </a:solidFill>
              </a:rPr>
              <a:t>• Same slope for all levels of categorical variables  </a:t>
            </a:r>
          </a:p>
          <a:p>
            <a:pPr>
              <a:lnSpc>
                <a:spcPct val="150000"/>
              </a:lnSpc>
              <a:buSzTx/>
            </a:pPr>
            <a:r>
              <a:rPr lang="en-GB" sz="2800" dirty="0">
                <a:solidFill>
                  <a:srgbClr val="4C91AF"/>
                </a:solidFill>
              </a:rPr>
              <a:t>• Intercepts vary by group  </a:t>
            </a:r>
          </a:p>
          <a:p>
            <a:pPr>
              <a:lnSpc>
                <a:spcPct val="150000"/>
              </a:lnSpc>
              <a:buSzTx/>
            </a:pPr>
            <a:r>
              <a:rPr lang="en-GB" sz="2800" dirty="0">
                <a:solidFill>
                  <a:srgbClr val="4C91AF"/>
                </a:solidFill>
              </a:rPr>
              <a:t>• Additive effects of explanatory variables  </a:t>
            </a:r>
          </a:p>
          <a:p>
            <a:pPr>
              <a:lnSpc>
                <a:spcPct val="150000"/>
              </a:lnSpc>
              <a:buSzTx/>
            </a:pPr>
            <a:r>
              <a:rPr lang="en-GB" sz="2800" dirty="0">
                <a:solidFill>
                  <a:srgbClr val="4C91AF"/>
                </a:solidFill>
              </a:rPr>
              <a:t>• Sometimes easier to interpret</a:t>
            </a:r>
          </a:p>
        </p:txBody>
      </p:sp>
    </p:spTree>
    <p:extLst>
      <p:ext uri="{BB962C8B-B14F-4D97-AF65-F5344CB8AC3E}">
        <p14:creationId xmlns:p14="http://schemas.microsoft.com/office/powerpoint/2010/main" val="270005109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lide"/>
          <p:cNvSpPr>
            <a:spLocks noGrp="1"/>
          </p:cNvSpPr>
          <p:nvPr>
            <p:ph type="title"/>
          </p:nvPr>
        </p:nvSpPr>
        <p:spPr>
          <a:xfrm>
            <a:off x="838200" y="365125"/>
            <a:ext cx="11090448" cy="1325563"/>
          </a:xfrm>
        </p:spPr>
        <p:txBody>
          <a:bodyPr>
            <a:normAutofit/>
          </a:bodyPr>
          <a:lstStyle/>
          <a:p>
            <a:r>
              <a:rPr lang="en-AU" sz="4000" dirty="0">
                <a:solidFill>
                  <a:srgbClr val="205278"/>
                </a:solidFill>
              </a:rPr>
              <a:t>Multiple Regression with Two Numerical Regressors</a:t>
            </a:r>
          </a:p>
        </p:txBody>
      </p:sp>
      <p:pic>
        <p:nvPicPr>
          <p:cNvPr id="5" name="Logo"/>
          <p:cNvPicPr>
            <a:picLocks noChangeAspect="1"/>
          </p:cNvPicPr>
          <p:nvPr/>
        </p:nvPicPr>
        <p:blipFill>
          <a:blip r:embed="rId3"/>
          <a:srcRect/>
          <a:stretch>
            <a:fillRect/>
          </a:stretch>
        </p:blipFill>
        <p:spPr>
          <a:xfrm>
            <a:off x="838200" y="6305121"/>
            <a:ext cx="1422076" cy="366450"/>
          </a:xfrm>
          <a:prstGeom prst="rect">
            <a:avLst/>
          </a:prstGeom>
        </p:spPr>
      </p:pic>
      <p:sp>
        <p:nvSpPr>
          <p:cNvPr id="4" name="TextBox 3"/>
          <p:cNvSpPr txBox="1"/>
          <p:nvPr/>
        </p:nvSpPr>
        <p:spPr>
          <a:xfrm>
            <a:off x="838200" y="1569026"/>
            <a:ext cx="10515600" cy="4348163"/>
          </a:xfrm>
          <a:prstGeom prst="rect">
            <a:avLst/>
          </a:prstGeom>
          <a:noFill/>
        </p:spPr>
        <p:txBody>
          <a:bodyPr wrap="square" rtlCol="0">
            <a:normAutofit fontScale="9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50000"/>
              </a:lnSpc>
              <a:buSzTx/>
            </a:pPr>
            <a:r>
              <a:rPr lang="en-GB" sz="2800" dirty="0">
                <a:solidFill>
                  <a:srgbClr val="4C91AF"/>
                </a:solidFill>
              </a:rPr>
              <a:t>• Models the relationship between one response and two numerical predictors  </a:t>
            </a:r>
          </a:p>
          <a:p>
            <a:pPr>
              <a:lnSpc>
                <a:spcPct val="150000"/>
              </a:lnSpc>
              <a:buSzTx/>
            </a:pPr>
            <a:r>
              <a:rPr lang="en-GB" sz="2800" dirty="0">
                <a:solidFill>
                  <a:srgbClr val="4C91AF"/>
                </a:solidFill>
              </a:rPr>
              <a:t>• Creates a regression plane instead of a line  </a:t>
            </a:r>
          </a:p>
          <a:p>
            <a:pPr>
              <a:lnSpc>
                <a:spcPct val="150000"/>
              </a:lnSpc>
              <a:buSzTx/>
            </a:pPr>
            <a:r>
              <a:rPr lang="en-GB" sz="2800" dirty="0">
                <a:solidFill>
                  <a:srgbClr val="4C91AF"/>
                </a:solidFill>
              </a:rPr>
              <a:t>• Each predictor has a partial slope  </a:t>
            </a:r>
          </a:p>
          <a:p>
            <a:pPr>
              <a:lnSpc>
                <a:spcPct val="150000"/>
              </a:lnSpc>
              <a:buSzTx/>
            </a:pPr>
            <a:r>
              <a:rPr lang="en-GB" sz="2800" dirty="0">
                <a:solidFill>
                  <a:srgbClr val="4C91AF"/>
                </a:solidFill>
              </a:rPr>
              <a:t>       • Slopes represent the effect of each predictor holding the other constant  </a:t>
            </a:r>
          </a:p>
          <a:p>
            <a:pPr>
              <a:lnSpc>
                <a:spcPct val="150000"/>
              </a:lnSpc>
              <a:buSzTx/>
            </a:pPr>
            <a:r>
              <a:rPr lang="en-GB" sz="2800" dirty="0">
                <a:solidFill>
                  <a:srgbClr val="4C91AF"/>
                </a:solidFill>
              </a:rPr>
              <a:t>• Joint influence of both predictors on the response  </a:t>
            </a:r>
          </a:p>
          <a:p>
            <a:pPr>
              <a:lnSpc>
                <a:spcPct val="150000"/>
              </a:lnSpc>
              <a:buSzTx/>
            </a:pPr>
            <a:r>
              <a:rPr lang="en-GB" sz="2800" dirty="0">
                <a:solidFill>
                  <a:srgbClr val="4C91AF"/>
                </a:solidFill>
              </a:rPr>
              <a:t>      • Can reveal complex relationships through the regression plane </a:t>
            </a:r>
          </a:p>
        </p:txBody>
      </p:sp>
    </p:spTree>
    <p:extLst>
      <p:ext uri="{BB962C8B-B14F-4D97-AF65-F5344CB8AC3E}">
        <p14:creationId xmlns:p14="http://schemas.microsoft.com/office/powerpoint/2010/main" val="270005109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lide"/>
          <p:cNvSpPr>
            <a:spLocks noGrp="1"/>
          </p:cNvSpPr>
          <p:nvPr>
            <p:ph type="title"/>
          </p:nvPr>
        </p:nvSpPr>
        <p:spPr/>
        <p:txBody>
          <a:bodyPr>
            <a:normAutofit/>
          </a:bodyPr>
          <a:lstStyle/>
          <a:p>
            <a:r>
              <a:rPr lang="en-AU" sz="4800">
                <a:solidFill>
                  <a:srgbClr val="205278"/>
                </a:solidFill>
              </a:rPr>
              <a:t>Fitted Values</a:t>
            </a:r>
          </a:p>
        </p:txBody>
      </p:sp>
      <p:pic>
        <p:nvPicPr>
          <p:cNvPr id="5" name="Logo"/>
          <p:cNvPicPr>
            <a:picLocks noChangeAspect="1"/>
          </p:cNvPicPr>
          <p:nvPr/>
        </p:nvPicPr>
        <p:blipFill>
          <a:blip r:embed="rId3"/>
          <a:srcRect/>
          <a:stretch>
            <a:fillRect/>
          </a:stretch>
        </p:blipFill>
        <p:spPr>
          <a:xfrm>
            <a:off x="838200" y="6305121"/>
            <a:ext cx="1422076" cy="366450"/>
          </a:xfrm>
          <a:prstGeom prst="rect">
            <a:avLst/>
          </a:prstGeom>
        </p:spPr>
      </p:pic>
      <p:sp>
        <p:nvSpPr>
          <p:cNvPr id="4" name="TextBox 3"/>
          <p:cNvSpPr txBox="1"/>
          <p:nvPr/>
        </p:nvSpPr>
        <p:spPr>
          <a:xfrm>
            <a:off x="838200" y="1569026"/>
            <a:ext cx="10515600" cy="4348163"/>
          </a:xfrm>
          <a:prstGeom prst="rect">
            <a:avLst/>
          </a:prstGeom>
          <a:noFill/>
        </p:spPr>
        <p:txBody>
          <a:bodyPr wrap="square" rtlCol="0">
            <a:normAutofit fontScale="97500" lnSpcReduction="1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50000"/>
              </a:lnSpc>
              <a:buSzTx/>
            </a:pPr>
            <a:r>
              <a:rPr lang="en-GB" sz="2800" dirty="0">
                <a:solidFill>
                  <a:srgbClr val="4C91AF"/>
                </a:solidFill>
              </a:rPr>
              <a:t>• Predicted values from the regression model
• Visualization
	• Overlaying fitted values on scatter plots
	• Residual plots to assess model fit
• Interpretation
	• How close the fitted values are to actual values
	• Assessing overfitting and underfitting</a:t>
            </a:r>
          </a:p>
        </p:txBody>
      </p:sp>
    </p:spTree>
    <p:extLst>
      <p:ext uri="{BB962C8B-B14F-4D97-AF65-F5344CB8AC3E}">
        <p14:creationId xmlns:p14="http://schemas.microsoft.com/office/powerpoint/2010/main" val="270005109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of Slide"/>
          <p:cNvSpPr>
            <a:spLocks noGrp="1"/>
          </p:cNvSpPr>
          <p:nvPr>
            <p:ph type="title"/>
          </p:nvPr>
        </p:nvSpPr>
        <p:spPr/>
        <p:txBody>
          <a:bodyPr>
            <a:normAutofit/>
          </a:bodyPr>
          <a:lstStyle/>
          <a:p>
            <a:r>
              <a:rPr lang="en-AU" sz="4800">
                <a:solidFill>
                  <a:srgbClr val="205278"/>
                </a:solidFill>
              </a:rPr>
              <a:t>Partial Slopes</a:t>
            </a:r>
          </a:p>
        </p:txBody>
      </p:sp>
      <p:pic>
        <p:nvPicPr>
          <p:cNvPr id="5" name="Logo"/>
          <p:cNvPicPr>
            <a:picLocks noChangeAspect="1"/>
          </p:cNvPicPr>
          <p:nvPr/>
        </p:nvPicPr>
        <p:blipFill>
          <a:blip r:embed="rId3"/>
          <a:srcRect/>
          <a:stretch>
            <a:fillRect/>
          </a:stretch>
        </p:blipFill>
        <p:spPr>
          <a:xfrm>
            <a:off x="838200" y="6305121"/>
            <a:ext cx="1422076" cy="366450"/>
          </a:xfrm>
          <a:prstGeom prst="rect">
            <a:avLst/>
          </a:prstGeom>
        </p:spPr>
      </p:pic>
      <p:sp>
        <p:nvSpPr>
          <p:cNvPr id="4" name="TextBox 3"/>
          <p:cNvSpPr txBox="1"/>
          <p:nvPr/>
        </p:nvSpPr>
        <p:spPr>
          <a:xfrm>
            <a:off x="838200" y="1569026"/>
            <a:ext cx="10515600" cy="4348163"/>
          </a:xfrm>
          <a:prstGeom prst="rect">
            <a:avLst/>
          </a:prstGeom>
          <a:noFill/>
        </p:spPr>
        <p:txBody>
          <a:bodyPr wrap="square" rtlCol="0">
            <a:normAutofit fontScale="975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stStyle>
          <a:p>
            <a:pPr>
              <a:lnSpc>
                <a:spcPct val="150000"/>
              </a:lnSpc>
              <a:buSzTx/>
            </a:pPr>
            <a:r>
              <a:rPr lang="en-GB" sz="2800" dirty="0">
                <a:solidFill>
                  <a:srgbClr val="4C91AF"/>
                </a:solidFill>
              </a:rPr>
              <a:t>• Definition
	• Coefficients of independent variables in regression
• Interpretation
	• Effect of one predictor while holding others constant
• Calculation
	• Estimated from the regression model</a:t>
            </a:r>
          </a:p>
        </p:txBody>
      </p:sp>
    </p:spTree>
    <p:extLst>
      <p:ext uri="{BB962C8B-B14F-4D97-AF65-F5344CB8AC3E}">
        <p14:creationId xmlns:p14="http://schemas.microsoft.com/office/powerpoint/2010/main" val="270005109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80257"/>
          </a:xfrm>
        </p:spPr>
        <p:txBody>
          <a:bodyPr>
            <a:normAutofit/>
          </a:bodyPr>
          <a:lstStyle/>
          <a:p>
            <a:pPr algn="ctr"/>
            <a:r>
              <a:rPr lang="en-AU" sz="5400" i="1" dirty="0">
                <a:solidFill>
                  <a:schemeClr val="accent1"/>
                </a:solidFill>
                <a:latin typeface="Montserrat SemiBold" panose="00000700000000000000" pitchFamily="50" charset="0"/>
              </a:rPr>
              <a:t>Demo &amp; Exercises</a:t>
            </a:r>
          </a:p>
        </p:txBody>
      </p:sp>
    </p:spTree>
    <p:extLst>
      <p:ext uri="{BB962C8B-B14F-4D97-AF65-F5344CB8AC3E}">
        <p14:creationId xmlns:p14="http://schemas.microsoft.com/office/powerpoint/2010/main" val="615432224"/>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6.0.33"/>
  <p:tag name="AS_OS" val="Unix 5.15.0.1056"/>
  <p:tag name="AS_RELEASE_DATE" val="2013.12.17"/>
  <p:tag name="AS_TITLE" val="Spire.Presentation for .NET "/>
  <p:tag name="AS_VERSION" val="2.1.0.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Sora" typeface="Nirmala UI"/>
        <a:font script="Hang" typeface="맑은 고딕"/>
        <a:font script="Yiii" typeface="Microsoft Yi Baiti"/>
        <a:font script="Syre" typeface="Estrangelo Edessa"/>
        <a:font script="Deva" typeface="Mangal"/>
        <a:font script="Phag" typeface="Phagspa"/>
        <a:font script="Thai" typeface="Angsana New"/>
        <a:font script="Bopo" typeface="Microsoft JhengHei"/>
        <a:font script="Sinh" typeface="Iskoola Pota"/>
        <a:font script="Syrc" typeface="Estrangelo Edessa"/>
        <a:font script="Jpan" typeface="游ゴシック Light"/>
        <a:font script="Hant" typeface="新細明體"/>
        <a:font script="Talu" typeface="Microsoft New Tai Lue"/>
        <a:font script="Java" typeface="Javanese Text"/>
        <a:font script="Bugi" typeface="Leelawadee UI"/>
        <a:font script="Armn" typeface="Arial"/>
        <a:font script="Lisu" typeface="Segoe UI"/>
        <a:font script="Taml" typeface="Latha"/>
        <a:font script="Hebr" typeface="Times New Roman"/>
        <a:font script="Ethi" typeface="Nyala"/>
        <a:font script="Hans" typeface="等线 Light"/>
        <a:font script="Laoo" typeface="DokChampa"/>
        <a:font script="Osma" typeface="Ebrima"/>
        <a:font script="Tibt" typeface="Microsoft Himalaya"/>
        <a:font script="Viet" typeface="Times New Roman"/>
        <a:font script="Mlym" typeface="Kartika"/>
        <a:font script="Thaa" typeface="MV Boli"/>
        <a:font script="Gujr" typeface="Shruti"/>
        <a:font script="Mymr" typeface="Myanmar Text"/>
        <a:font script="Tfng" typeface="Ebrima"/>
        <a:font script="Arab" typeface="Times New Roman"/>
        <a:font script="Mong" typeface="Mongolian Baiti"/>
        <a:font script="Guru" typeface="Raavi"/>
        <a:font script="Beng" typeface="Vrinda"/>
        <a:font script="Uigh" typeface="Microsoft Uighur"/>
        <a:font script="Telu" typeface="Gautami"/>
        <a:font script="Tale" typeface="Microsoft Tai Le"/>
        <a:font script="Olck" typeface="Nirmala UI"/>
        <a:font script="Nkoo" typeface="Ebrima"/>
        <a:font script="Knda" typeface="Tunga"/>
        <a:font script="Khmr" typeface="MoolBoran"/>
        <a:font script="Syrn" typeface="Estrangelo Edessa"/>
        <a:font script="Syrj" typeface="Estrangelo Edessa"/>
        <a:font script="Cans" typeface="Euphemia"/>
        <a:font script="Orya" typeface="Kalinga"/>
        <a:font script="Geor" typeface="Sylfaen"/>
        <a:font script="Cher" typeface="Plantagenet Cherokee"/>
      </a:majorFont>
      <a:minorFont>
        <a:latin typeface="Calibri" panose="020F0502020204030204"/>
        <a:ea typeface=""/>
        <a:cs typeface=""/>
        <a:font script="Sora" typeface="Nirmala UI"/>
        <a:font script="Hang" typeface="맑은 고딕"/>
        <a:font script="Yiii" typeface="Microsoft Yi Baiti"/>
        <a:font script="Syre" typeface="Estrangelo Edessa"/>
        <a:font script="Deva" typeface="Mangal"/>
        <a:font script="Phag" typeface="Phagspa"/>
        <a:font script="Thai" typeface="Cordia New"/>
        <a:font script="Bopo" typeface="Microsoft JhengHei"/>
        <a:font script="Sinh" typeface="Iskoola Pota"/>
        <a:font script="Syrc" typeface="Estrangelo Edessa"/>
        <a:font script="Jpan" typeface="游ゴシック"/>
        <a:font script="Hant" typeface="新細明體"/>
        <a:font script="Talu" typeface="Microsoft New Tai Lue"/>
        <a:font script="Java" typeface="Javanese Text"/>
        <a:font script="Bugi" typeface="Leelawadee UI"/>
        <a:font script="Armn" typeface="Arial"/>
        <a:font script="Lisu" typeface="Segoe UI"/>
        <a:font script="Taml" typeface="Latha"/>
        <a:font script="Hebr" typeface="Arial"/>
        <a:font script="Ethi" typeface="Nyala"/>
        <a:font script="Hans" typeface="等线"/>
        <a:font script="Laoo" typeface="DokChampa"/>
        <a:font script="Osma" typeface="Ebrima"/>
        <a:font script="Tibt" typeface="Microsoft Himalaya"/>
        <a:font script="Viet" typeface="Arial"/>
        <a:font script="Mlym" typeface="Kartika"/>
        <a:font script="Thaa" typeface="MV Boli"/>
        <a:font script="Gujr" typeface="Shruti"/>
        <a:font script="Mymr" typeface="Myanmar Text"/>
        <a:font script="Tfng" typeface="Ebrima"/>
        <a:font script="Arab" typeface="Arial"/>
        <a:font script="Mong" typeface="Mongolian Baiti"/>
        <a:font script="Guru" typeface="Raavi"/>
        <a:font script="Beng" typeface="Vrinda"/>
        <a:font script="Uigh" typeface="Microsoft Uighur"/>
        <a:font script="Telu" typeface="Gautami"/>
        <a:font script="Tale" typeface="Microsoft Tai Le"/>
        <a:font script="Olck" typeface="Nirmala UI"/>
        <a:font script="Nkoo" typeface="Ebrima"/>
        <a:font script="Knda" typeface="Tunga"/>
        <a:font script="Khmr" typeface="DaunPenh"/>
        <a:font script="Syrn" typeface="Estrangelo Edessa"/>
        <a:font script="Syrj" typeface="Estrangelo Edessa"/>
        <a:font script="Cans" typeface="Euphemia"/>
        <a:font script="Orya" typeface="Kalinga"/>
        <a:font script="Geor" typeface="Sylfaen"/>
        <a:font script="Cher" typeface="Plantagenet Cheroke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tileRect/>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tileRect/>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tileRect/>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119</TotalTime>
  <Words>1215</Words>
  <Application>Microsoft Macintosh PowerPoint</Application>
  <PresentationFormat>Widescreen</PresentationFormat>
  <Paragraphs>74</Paragraphs>
  <Slides>12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Arial</vt:lpstr>
      <vt:lpstr>Calibri</vt:lpstr>
      <vt:lpstr>Calibri Light</vt:lpstr>
      <vt:lpstr>Montserrat SemiBold</vt:lpstr>
      <vt:lpstr>Office Theme</vt:lpstr>
      <vt:lpstr>Welcome to</vt:lpstr>
      <vt:lpstr>START</vt:lpstr>
      <vt:lpstr>PowerPoint Presentation</vt:lpstr>
      <vt:lpstr>Statistics in R with Tidyverse</vt:lpstr>
      <vt:lpstr>Regression Model Without Interaction Effects</vt:lpstr>
      <vt:lpstr>Multiple Regression with Two Numerical Regressors</vt:lpstr>
      <vt:lpstr>Fitted Values</vt:lpstr>
      <vt:lpstr>Partial Slopes</vt:lpstr>
      <vt:lpstr>Demo &amp; Exercises</vt:lpstr>
      <vt:lpstr>Q &amp; A</vt:lpstr>
      <vt:lpstr>PowerPoint Presentation</vt:lpstr>
      <vt:lpstr>STOP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dc:title>
  <cp:lastModifiedBy>Chester Ismay</cp:lastModifiedBy>
  <cp:revision>16</cp:revision>
  <dcterms:created xsi:type="dcterms:W3CDTF">2024-10-01T19:20:31Z</dcterms:created>
  <dcterms:modified xsi:type="dcterms:W3CDTF">2024-10-16T21:28:42Z</dcterms:modified>
</cp:coreProperties>
</file>