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71" r:id="rId6"/>
    <p:sldId id="262" r:id="rId7"/>
    <p:sldId id="272" r:id="rId8"/>
    <p:sldId id="273" r:id="rId9"/>
    <p:sldId id="274" r:id="rId10"/>
    <p:sldId id="275" r:id="rId11"/>
    <p:sldId id="269" r:id="rId12"/>
    <p:sldId id="270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5102"/>
  </p:normalViewPr>
  <p:slideViewPr>
    <p:cSldViewPr>
      <p:cViewPr varScale="1">
        <p:scale>
          <a:sx n="67" d="100"/>
          <a:sy n="67" d="100"/>
        </p:scale>
        <p:origin x="2824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0E0A4-AB02-8E46-B7B4-63C9141B431C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15C7-E6C2-2846-B35F-6B4F1CF1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*Understanding EDA*</a:t>
            </a:r>
          </a:p>
          <a:p>
            <a:r>
              <a:rPr dirty="0"/>
              <a:t>Exploratory Data Analysis (EDA) is like meeting your data for the first time—you’re trying to understand what’s there, what’s missing, and what might surprise you.</a:t>
            </a:r>
          </a:p>
          <a:p>
            <a:endParaRPr dirty="0"/>
          </a:p>
          <a:p>
            <a:r>
              <a:rPr dirty="0"/>
              <a:t>It’s the foundation of all good data science. Whether you’re building a model or generating insights, EDA gives you the tools to clean, summarize, and visualize data.</a:t>
            </a:r>
          </a:p>
          <a:p>
            <a:endParaRPr dirty="0"/>
          </a:p>
          <a:p>
            <a:r>
              <a:rPr dirty="0"/>
              <a:t>*Why it’s critical*</a:t>
            </a:r>
          </a:p>
          <a:p>
            <a:r>
              <a:rPr dirty="0"/>
              <a:t>Before jumping into modeling</a:t>
            </a:r>
            <a:r>
              <a:rPr lang="en-US" dirty="0"/>
              <a:t> or later phases of analysis</a:t>
            </a:r>
            <a:r>
              <a:rPr dirty="0"/>
              <a:t>, we must ensure we know:</a:t>
            </a:r>
          </a:p>
          <a:p>
            <a:r>
              <a:rPr dirty="0"/>
              <a:t>- What variables exist and how they’re structured</a:t>
            </a:r>
          </a:p>
          <a:p>
            <a:r>
              <a:rPr dirty="0"/>
              <a:t>- Where missing values or duplicates may cause problems</a:t>
            </a:r>
          </a:p>
          <a:p>
            <a:r>
              <a:rPr dirty="0"/>
              <a:t>- How variables differ across categories </a:t>
            </a:r>
            <a:r>
              <a:t>or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709703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</a:t>
            </a:r>
            <a:r>
              <a:rPr lang="en-US" i="1" dirty="0"/>
              <a:t>why</a:t>
            </a:r>
            <a:r>
              <a:rPr lang="en-US" dirty="0"/>
              <a:t> Exploratory Data Analysis is so critical—especially before jumping into modeling or advanced tools.</a:t>
            </a:r>
          </a:p>
          <a:p>
            <a:endParaRPr lang="en-US" b="1" dirty="0"/>
          </a:p>
          <a:p>
            <a:r>
              <a:rPr lang="en-US" b="1" dirty="0"/>
              <a:t>First</a:t>
            </a:r>
            <a:r>
              <a:rPr lang="en-US" dirty="0"/>
              <a:t>, EDA helps us with </a:t>
            </a:r>
            <a:r>
              <a:rPr lang="en-US" b="1" dirty="0"/>
              <a:t>early error detection</a:t>
            </a:r>
            <a:r>
              <a:rPr lang="en-US" dirty="0"/>
              <a:t>. You’d be surprised how often datasets contain unexpected values, missing information, or formatting inconsistencies. Without EDA, these anomalies might sneak into your analysis and silently distort your results.</a:t>
            </a:r>
          </a:p>
          <a:p>
            <a:endParaRPr lang="en-US" dirty="0"/>
          </a:p>
          <a:p>
            <a:r>
              <a:rPr lang="en-US" dirty="0"/>
              <a:t>It also helps us </a:t>
            </a:r>
            <a:r>
              <a:rPr lang="en-US" b="1" dirty="0"/>
              <a:t>correct assumptions</a:t>
            </a:r>
            <a:r>
              <a:rPr lang="en-US" dirty="0"/>
              <a:t> we may have going in. Maybe we thought a variable was numeric but it’s actually categorical—or maybe we assumed there were no duplicates and EDA proves otherwise.</a:t>
            </a:r>
          </a:p>
          <a:p>
            <a:endParaRPr lang="en-US" dirty="0"/>
          </a:p>
          <a:p>
            <a:r>
              <a:rPr lang="en-US" b="1" dirty="0"/>
              <a:t>Second</a:t>
            </a:r>
            <a:r>
              <a:rPr lang="en-US" dirty="0"/>
              <a:t>, EDA plays a huge role in </a:t>
            </a:r>
            <a:r>
              <a:rPr lang="en-US" b="1" dirty="0"/>
              <a:t>enhancing our understanding</a:t>
            </a:r>
            <a:r>
              <a:rPr lang="en-US" dirty="0"/>
              <a:t> of the data. Through simple summaries and visualizations, we begin to see what’s typical, what’s unusual, and where relationships might be forming.</a:t>
            </a:r>
          </a:p>
          <a:p>
            <a:endParaRPr lang="en-US" dirty="0"/>
          </a:p>
          <a:p>
            <a:r>
              <a:rPr lang="en-US" dirty="0"/>
              <a:t>This step is like </a:t>
            </a:r>
            <a:r>
              <a:rPr lang="en-US" b="1" dirty="0"/>
              <a:t>getting your bearings</a:t>
            </a:r>
            <a:r>
              <a:rPr lang="en-US" dirty="0"/>
              <a:t> before taking a journey—it reveals the data’s shape, its quirks, and the types of questions it might help you answer.</a:t>
            </a:r>
          </a:p>
          <a:p>
            <a:endParaRPr lang="en-US" dirty="0"/>
          </a:p>
          <a:p>
            <a:r>
              <a:rPr lang="en-US" dirty="0"/>
              <a:t>Next, we’ll walk through the tools that make this work easier—starting with how to install and load the core packages of the </a:t>
            </a:r>
            <a:r>
              <a:rPr lang="en-US" dirty="0" err="1"/>
              <a:t>tidyverse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E15C7-E6C2-2846-B35F-6B4F1CF15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4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*Tooling up for EDA*</a:t>
            </a:r>
          </a:p>
          <a:p>
            <a:r>
              <a:rPr dirty="0"/>
              <a:t>We begin by installing essential packages that make data analysis in R smooth and consistent. The </a:t>
            </a:r>
            <a:r>
              <a:rPr dirty="0" err="1"/>
              <a:t>tidyverse</a:t>
            </a:r>
            <a:r>
              <a:rPr dirty="0"/>
              <a:t> is a collection of R packages that work together seamlessly.</a:t>
            </a:r>
            <a:r>
              <a:rPr lang="en-US" dirty="0"/>
              <a:t> They have a largely consistent grammar and syntax throughout.</a:t>
            </a:r>
            <a:endParaRPr dirty="0"/>
          </a:p>
          <a:p>
            <a:endParaRPr dirty="0"/>
          </a:p>
          <a:p>
            <a:r>
              <a:rPr dirty="0"/>
              <a:t>- </a:t>
            </a:r>
            <a:r>
              <a:rPr dirty="0" err="1"/>
              <a:t>dplyr</a:t>
            </a:r>
            <a:r>
              <a:rPr dirty="0"/>
              <a:t>: for wrangling and filtering</a:t>
            </a:r>
          </a:p>
          <a:p>
            <a:r>
              <a:rPr dirty="0"/>
              <a:t>- ggplot2: for beautiful, flexible visualizations</a:t>
            </a:r>
          </a:p>
          <a:p>
            <a:r>
              <a:rPr dirty="0"/>
              <a:t>- </a:t>
            </a:r>
            <a:r>
              <a:rPr dirty="0" err="1"/>
              <a:t>tibble</a:t>
            </a:r>
            <a:r>
              <a:rPr dirty="0"/>
              <a:t>: for clean, readable data frames</a:t>
            </a:r>
          </a:p>
          <a:p>
            <a:r>
              <a:rPr dirty="0"/>
              <a:t>- </a:t>
            </a:r>
            <a:r>
              <a:rPr dirty="0" err="1"/>
              <a:t>purrr</a:t>
            </a:r>
            <a:r>
              <a:rPr dirty="0"/>
              <a:t>: for automating and mapping across variables</a:t>
            </a:r>
          </a:p>
          <a:p>
            <a:r>
              <a:rPr dirty="0"/>
              <a:t>- </a:t>
            </a:r>
            <a:r>
              <a:rPr dirty="0" err="1"/>
              <a:t>moderndive</a:t>
            </a:r>
            <a:r>
              <a:rPr dirty="0"/>
              <a:t>: for user-friendly summaries and curated datasets</a:t>
            </a:r>
          </a:p>
          <a:p>
            <a:endParaRPr dirty="0"/>
          </a:p>
          <a:p>
            <a:r>
              <a:rPr dirty="0"/>
              <a:t>Loading the </a:t>
            </a:r>
            <a:r>
              <a:rPr dirty="0" err="1"/>
              <a:t>spotify_by_genre</a:t>
            </a:r>
            <a:r>
              <a:rPr dirty="0"/>
              <a:t> dataset gives us a ready-to-explore table with audio features, metadata, and genre labels for 6,000 songs.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086356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*What’s in this dataset?*</a:t>
            </a:r>
          </a:p>
          <a:p>
            <a:r>
              <a:t>The spotify_by_genre dataset offers real-world data with both categorical and numerical variables:</a:t>
            </a:r>
          </a:p>
          <a:p>
            <a:r>
              <a:t>- Metadata: track names, artists, albums</a:t>
            </a:r>
          </a:p>
          <a:p>
            <a:r>
              <a:t>- Audio features: danceability, energy, tempo, key</a:t>
            </a:r>
          </a:p>
          <a:p>
            <a:r>
              <a:t>- Popularity indicators: numerical score (0–100), and a binary flag for “popular”</a:t>
            </a:r>
          </a:p>
          <a:p>
            <a:endParaRPr/>
          </a:p>
          <a:p>
            <a:r>
              <a:t>We’ll use this dataset to practice:</a:t>
            </a:r>
          </a:p>
          <a:p>
            <a:r>
              <a:t>- Identifying variable types</a:t>
            </a:r>
          </a:p>
          <a:p>
            <a:r>
              <a:t>- Cleaning and summarizing data</a:t>
            </a:r>
          </a:p>
          <a:p>
            <a:r>
              <a:t>- Creating plots that reveal patterns in genres and popularity</a:t>
            </a:r>
          </a:p>
          <a:p>
            <a:endParaRPr/>
          </a:p>
          <a:p>
            <a:r>
              <a:t>This makes it an excellent starting point for exploring music analytics.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9304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*Looking under the hood*</a:t>
            </a:r>
          </a:p>
          <a:p>
            <a:r>
              <a:t>EDA starts with simple but powerful checks:</a:t>
            </a:r>
          </a:p>
          <a:p>
            <a:r>
              <a:t>- glimpse() transposes your data so you can see types and values side-by-side</a:t>
            </a:r>
          </a:p>
          <a:p>
            <a:r>
              <a:t>- distinct() ensures you’re not counting the same song twice</a:t>
            </a:r>
          </a:p>
          <a:p>
            <a:r>
              <a:t>- slice_sample() gives a quick peek at actual data values</a:t>
            </a:r>
          </a:p>
          <a:p>
            <a:endParaRPr/>
          </a:p>
          <a:p>
            <a:r>
              <a:t>We also check genre counts with count(track_genre) to see if our data is balanced across categories—a vital step before comparison or modeling.</a:t>
            </a:r>
          </a:p>
          <a:p>
            <a:endParaRPr/>
          </a:p>
          <a:p>
            <a:r>
              <a:t>All these steps help build intuition about your dataset before deeper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47721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*Understanding your columns*</a:t>
            </a:r>
          </a:p>
          <a:p>
            <a:r>
              <a:rPr dirty="0"/>
              <a:t>Knowing your variable types helps you choose the right tools:</a:t>
            </a:r>
          </a:p>
          <a:p>
            <a:r>
              <a:rPr dirty="0"/>
              <a:t>- Numeric: popularity, danceability, tempo</a:t>
            </a:r>
          </a:p>
          <a:p>
            <a:r>
              <a:rPr dirty="0"/>
              <a:t>- Categorical: </a:t>
            </a:r>
            <a:r>
              <a:rPr dirty="0" err="1"/>
              <a:t>track_genre</a:t>
            </a:r>
            <a:r>
              <a:rPr dirty="0"/>
              <a:t>, explicit, </a:t>
            </a:r>
            <a:r>
              <a:rPr dirty="0" err="1"/>
              <a:t>popular_or_not</a:t>
            </a:r>
            <a:endParaRPr dirty="0"/>
          </a:p>
          <a:p>
            <a:endParaRPr dirty="0"/>
          </a:p>
          <a:p>
            <a:r>
              <a:rPr dirty="0"/>
              <a:t>We generate summary stats using:</a:t>
            </a:r>
          </a:p>
          <a:p>
            <a:r>
              <a:rPr dirty="0"/>
              <a:t>- summarize() to calculate mean, median, and SD</a:t>
            </a:r>
          </a:p>
          <a:p>
            <a:r>
              <a:rPr dirty="0"/>
              <a:t>- </a:t>
            </a:r>
            <a:r>
              <a:rPr dirty="0" err="1"/>
              <a:t>tidy_summary</a:t>
            </a:r>
            <a:r>
              <a:rPr dirty="0"/>
              <a:t>() from </a:t>
            </a:r>
            <a:r>
              <a:rPr dirty="0" err="1"/>
              <a:t>moderndive</a:t>
            </a:r>
            <a:r>
              <a:rPr dirty="0"/>
              <a:t> for an all-in-one overview</a:t>
            </a:r>
          </a:p>
          <a:p>
            <a:endParaRPr dirty="0"/>
          </a:p>
          <a:p>
            <a:r>
              <a:rPr dirty="0"/>
              <a:t>Then, we visualize distributions using histograms to explore questions like:</a:t>
            </a:r>
          </a:p>
          <a:p>
            <a:r>
              <a:rPr dirty="0"/>
              <a:t>- Is track popularity skewed?</a:t>
            </a:r>
          </a:p>
          <a:p>
            <a:r>
              <a:rPr dirty="0"/>
              <a:t>- Are there spikes around certain values?</a:t>
            </a:r>
          </a:p>
          <a:p>
            <a:r>
              <a:rPr dirty="0"/>
              <a:t>- Do we see many low-popularity songs?</a:t>
            </a:r>
          </a:p>
          <a:p>
            <a:endParaRPr dirty="0"/>
          </a:p>
          <a:p>
            <a:r>
              <a:rPr dirty="0"/>
              <a:t>These techniques form the core building blocks of EDA in R.</a:t>
            </a:r>
            <a:r>
              <a:rPr lang="en-US" dirty="0"/>
              <a:t> Let’s next explore how to do this with code in a Quarto file in RStudio.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0561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A8F-C16D-944C-937B-81F7E3AFD2C3}" type="datetime1">
              <a:rPr lang="en-AU" smtClean="0"/>
              <a:t>16/4/2025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568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F838-3112-D64D-AB13-1B58B3CAB00A}" type="datetime1">
              <a:rPr lang="en-AU" smtClean="0"/>
              <a:t>16/4/2025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0064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929-F8B2-8C4E-A87C-7CA329808E9E}" type="datetime1">
              <a:rPr lang="en-AU" smtClean="0"/>
              <a:t>16/4/2025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1495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926-8385-3049-9A52-B6FCAA267278}" type="datetime1">
              <a:rPr lang="en-AU" smtClean="0"/>
              <a:t>16/4/2025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5981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AB-99C4-774E-8D17-73F981493EA3}" type="datetime1">
              <a:rPr lang="en-AU" smtClean="0"/>
              <a:t>16/4/2025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238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6423-5781-B143-A3FE-CE4BD44F9AD1}" type="datetime1">
              <a:rPr lang="en-AU" smtClean="0"/>
              <a:t>16/4/2025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7352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AB6-7EF5-784A-9E80-675A6D4F628F}" type="datetime1">
              <a:rPr lang="en-AU" smtClean="0"/>
              <a:t>16/4/2025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2046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F931-0BDA-2D46-BFCE-F3DD28F55F8A}" type="datetime1">
              <a:rPr lang="en-AU" smtClean="0"/>
              <a:t>16/4/2025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5019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742C-BC72-2049-A088-B2E525A2F331}" type="datetime1">
              <a:rPr lang="en-AU" smtClean="0"/>
              <a:t>16/4/2025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7752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613-0283-724F-AFCB-032D3606B8D6}" type="datetime1">
              <a:rPr lang="en-AU" smtClean="0"/>
              <a:t>16/4/2025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3946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608E-F7FD-F643-8F60-3E4200D607CF}" type="datetime1">
              <a:rPr lang="en-AU" smtClean="0"/>
              <a:t>16/4/2025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6310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15BBE825-1CEB-D348-8B57-CA899FC14BD7}" type="datetime1">
              <a:rPr lang="en-AU" smtClean="0"/>
              <a:t>16/4/2025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43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419" y="-280731"/>
            <a:ext cx="6338454" cy="2387600"/>
          </a:xfrm>
        </p:spPr>
        <p:txBody>
          <a:bodyPr>
            <a:normAutofit/>
          </a:bodyPr>
          <a:lstStyle/>
          <a:p>
            <a:r>
              <a:rPr lang="en-AU" sz="7200">
                <a:latin typeface="Montserrat SemiBold" panose="00000700000000000000" pitchFamily="50" charset="0"/>
              </a:rPr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275" y="4156220"/>
            <a:ext cx="9144000" cy="1655762"/>
          </a:xfrm>
        </p:spPr>
        <p:txBody>
          <a:bodyPr>
            <a:normAutofit/>
          </a:bodyPr>
          <a:lstStyle/>
          <a:p>
            <a:r>
              <a:rPr lang="en-AU" sz="3600">
                <a:latin typeface="Montserrat SemiBold" panose="00000700000000000000" pitchFamily="50" charset="0"/>
              </a:rPr>
              <a:t>The Session Will Begin Shortly</a:t>
            </a:r>
          </a:p>
        </p:txBody>
      </p:sp>
      <p:pic>
        <p:nvPicPr>
          <p:cNvPr id="4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78383" y="2179925"/>
            <a:ext cx="4497784" cy="11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75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800">
                <a:solidFill>
                  <a:srgbClr val="003366"/>
                </a:solidFill>
                <a:latin typeface="Calibri Light"/>
              </a:rPr>
              <a:t>Wrapping Up: Variable Types and Summary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rgbClr val="4C91AF"/>
                </a:solidFill>
              </a:rPr>
              <a:t>Summary Stats and Quick Visuals</a:t>
            </a:r>
          </a:p>
          <a:p>
            <a:r>
              <a:rPr dirty="0">
                <a:solidFill>
                  <a:srgbClr val="4C91AF"/>
                </a:solidFill>
              </a:rPr>
              <a:t>Use 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class() </a:t>
            </a:r>
            <a:r>
              <a:rPr dirty="0">
                <a:solidFill>
                  <a:srgbClr val="4C91AF"/>
                </a:solidFill>
              </a:rPr>
              <a:t>and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 map()</a:t>
            </a:r>
            <a:r>
              <a:rPr dirty="0">
                <a:solidFill>
                  <a:srgbClr val="4C91AF"/>
                </a:solidFill>
              </a:rPr>
              <a:t> to inspect variable types</a:t>
            </a:r>
          </a:p>
          <a:p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summarize() </a:t>
            </a:r>
            <a:r>
              <a:rPr dirty="0">
                <a:solidFill>
                  <a:srgbClr val="4C91AF"/>
                </a:solidFill>
              </a:rPr>
              <a:t>or </a:t>
            </a:r>
            <a:r>
              <a:rPr dirty="0" err="1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tidy_summary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() </a:t>
            </a:r>
            <a:r>
              <a:rPr dirty="0">
                <a:solidFill>
                  <a:srgbClr val="4C91AF"/>
                </a:solidFill>
              </a:rPr>
              <a:t>for quick stats</a:t>
            </a:r>
          </a:p>
          <a:p>
            <a:r>
              <a:rPr dirty="0" err="1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ggplot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() </a:t>
            </a:r>
            <a:r>
              <a:rPr dirty="0">
                <a:solidFill>
                  <a:srgbClr val="4C91AF"/>
                </a:solidFill>
              </a:rPr>
              <a:t>with </a:t>
            </a:r>
            <a:r>
              <a:rPr dirty="0" err="1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geom_histogram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() </a:t>
            </a:r>
            <a:r>
              <a:rPr dirty="0">
                <a:solidFill>
                  <a:srgbClr val="4C91AF"/>
                </a:solidFill>
              </a:rPr>
              <a:t>to visualize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4624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eminar"/>
          <p:cNvSpPr>
            <a:spLocks noGrp="1"/>
          </p:cNvSpPr>
          <p:nvPr>
            <p:ph type="ctrTitle"/>
          </p:nvPr>
        </p:nvSpPr>
        <p:spPr>
          <a:xfrm>
            <a:off x="260766" y="1460351"/>
            <a:ext cx="11333018" cy="1655762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205278"/>
                </a:solidFill>
                <a:latin typeface="Montserrat SemiBold" panose="00000700000000000000" pitchFamily="50" charset="0"/>
              </a:rPr>
              <a:t>Exploratory Data Analysis in R with Tidyverse</a:t>
            </a:r>
          </a:p>
        </p:txBody>
      </p:sp>
      <p:sp>
        <p:nvSpPr>
          <p:cNvPr id="3" name="Session number"/>
          <p:cNvSpPr>
            <a:spLocks noGrp="1"/>
          </p:cNvSpPr>
          <p:nvPr>
            <p:ph type="subTitle" idx="1"/>
          </p:nvPr>
        </p:nvSpPr>
        <p:spPr>
          <a:xfrm>
            <a:off x="0" y="4156220"/>
            <a:ext cx="12191999" cy="1655762"/>
          </a:xfrm>
        </p:spPr>
        <p:txBody>
          <a:bodyPr>
            <a:normAutofit/>
          </a:bodyPr>
          <a:lstStyle/>
          <a:p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Session 1: Foundations of EDA in R with the </a:t>
            </a:r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tidyverse</a:t>
            </a:r>
            <a:endParaRPr lang="en-AU" sz="3200" dirty="0">
              <a:solidFill>
                <a:srgbClr val="4C91AF"/>
              </a:solidFill>
              <a:latin typeface="Montserrat SemiBold" panose="00000700000000000000" pitchFamily="50" charset="0"/>
            </a:endParaRPr>
          </a:p>
        </p:txBody>
      </p:sp>
      <p:pic>
        <p:nvPicPr>
          <p:cNvPr id="5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9176" y="6302424"/>
            <a:ext cx="1422076" cy="3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55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3366"/>
                </a:solidFill>
                <a:latin typeface="Calibri Light"/>
              </a:rPr>
              <a:t>What is EDA?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>
                <a:solidFill>
                  <a:srgbClr val="4C91AF"/>
                </a:solidFill>
              </a:rPr>
              <a:t>Process </a:t>
            </a:r>
            <a:r>
              <a:rPr dirty="0">
                <a:solidFill>
                  <a:srgbClr val="4C91AF"/>
                </a:solidFill>
              </a:rPr>
              <a:t>of exploring data to uncover patterns and insights</a:t>
            </a:r>
          </a:p>
          <a:p>
            <a:r>
              <a:rPr dirty="0">
                <a:solidFill>
                  <a:srgbClr val="4C91AF"/>
                </a:solidFill>
              </a:rPr>
              <a:t>Essential for understanding data before modeling</a:t>
            </a:r>
          </a:p>
          <a:p>
            <a:r>
              <a:rPr dirty="0">
                <a:solidFill>
                  <a:srgbClr val="4C91AF"/>
                </a:solidFill>
              </a:rPr>
              <a:t>Supports better questions, cleaner data, and stronger decisions</a:t>
            </a:r>
          </a:p>
        </p:txBody>
      </p:sp>
    </p:spTree>
    <p:extLst>
      <p:ext uri="{BB962C8B-B14F-4D97-AF65-F5344CB8AC3E}">
        <p14:creationId xmlns:p14="http://schemas.microsoft.com/office/powerpoint/2010/main" val="209754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dirty="0">
                <a:solidFill>
                  <a:srgbClr val="205278"/>
                </a:solidFill>
              </a:rPr>
              <a:t>Importance of EDA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457200" indent="-4572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4C91AF"/>
                </a:solidFill>
              </a:rPr>
              <a:t>Early Error Detection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4C91AF"/>
                </a:solidFill>
              </a:rPr>
              <a:t>Identifies data anomalies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4C91AF"/>
                </a:solidFill>
              </a:rPr>
              <a:t>Corrects erroneous assumptions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4C91AF"/>
                </a:solidFill>
              </a:rPr>
              <a:t>Enhancing Data Understanding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4C91AF"/>
                </a:solidFill>
              </a:rPr>
              <a:t>Summarizes main characteristics
Reveals underlying structure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3366"/>
                </a:solidFill>
                <a:latin typeface="Calibri Light"/>
              </a:rPr>
              <a:t>Installing and Loading Key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rgbClr val="4C91AF"/>
                </a:solidFill>
              </a:rPr>
              <a:t>Core </a:t>
            </a:r>
            <a:r>
              <a:rPr dirty="0" err="1">
                <a:solidFill>
                  <a:srgbClr val="4C91AF"/>
                </a:solidFill>
              </a:rPr>
              <a:t>tidyverse</a:t>
            </a:r>
            <a:r>
              <a:rPr dirty="0">
                <a:solidFill>
                  <a:srgbClr val="4C91AF"/>
                </a:solidFill>
              </a:rPr>
              <a:t> packages: </a:t>
            </a:r>
            <a:r>
              <a:rPr dirty="0" err="1">
                <a:solidFill>
                  <a:srgbClr val="4C91AF"/>
                </a:solidFill>
              </a:rPr>
              <a:t>dplyr</a:t>
            </a:r>
            <a:r>
              <a:rPr dirty="0">
                <a:solidFill>
                  <a:srgbClr val="4C91AF"/>
                </a:solidFill>
              </a:rPr>
              <a:t>, ggplot2, </a:t>
            </a:r>
            <a:r>
              <a:rPr dirty="0" err="1">
                <a:solidFill>
                  <a:srgbClr val="4C91AF"/>
                </a:solidFill>
              </a:rPr>
              <a:t>tidyr</a:t>
            </a:r>
            <a:r>
              <a:rPr dirty="0">
                <a:solidFill>
                  <a:srgbClr val="4C91AF"/>
                </a:solidFill>
              </a:rPr>
              <a:t>, etc.</a:t>
            </a:r>
          </a:p>
          <a:p>
            <a:r>
              <a:rPr dirty="0">
                <a:solidFill>
                  <a:srgbClr val="4C91AF"/>
                </a:solidFill>
              </a:rPr>
              <a:t>Additional tools: janitor, </a:t>
            </a:r>
            <a:r>
              <a:rPr dirty="0" err="1">
                <a:solidFill>
                  <a:srgbClr val="4C91AF"/>
                </a:solidFill>
              </a:rPr>
              <a:t>plotly</a:t>
            </a:r>
            <a:r>
              <a:rPr dirty="0">
                <a:solidFill>
                  <a:srgbClr val="4C91AF"/>
                </a:solidFill>
              </a:rPr>
              <a:t>, </a:t>
            </a:r>
            <a:r>
              <a:rPr dirty="0" err="1">
                <a:solidFill>
                  <a:srgbClr val="4C91AF"/>
                </a:solidFill>
              </a:rPr>
              <a:t>moderndive</a:t>
            </a:r>
            <a:r>
              <a:rPr dirty="0">
                <a:solidFill>
                  <a:srgbClr val="4C91AF"/>
                </a:solidFill>
              </a:rPr>
              <a:t>, </a:t>
            </a:r>
            <a:r>
              <a:rPr dirty="0" err="1">
                <a:solidFill>
                  <a:srgbClr val="4C91AF"/>
                </a:solidFill>
              </a:rPr>
              <a:t>purrr</a:t>
            </a:r>
            <a:endParaRPr dirty="0">
              <a:solidFill>
                <a:srgbClr val="4C91AF"/>
              </a:solidFill>
            </a:endParaRPr>
          </a:p>
          <a:p>
            <a:r>
              <a:rPr dirty="0">
                <a:solidFill>
                  <a:srgbClr val="4C91AF"/>
                </a:solidFill>
              </a:rPr>
              <a:t>Load data using data() or import from files</a:t>
            </a:r>
          </a:p>
        </p:txBody>
      </p:sp>
    </p:spTree>
    <p:extLst>
      <p:ext uri="{BB962C8B-B14F-4D97-AF65-F5344CB8AC3E}">
        <p14:creationId xmlns:p14="http://schemas.microsoft.com/office/powerpoint/2010/main" val="162224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>
                <a:solidFill>
                  <a:srgbClr val="003366"/>
                </a:solidFill>
                <a:latin typeface="Calibri Light"/>
              </a:rPr>
              <a:t>Meet the Data: </a:t>
            </a:r>
            <a:r>
              <a:rPr sz="4800" dirty="0" err="1">
                <a:solidFill>
                  <a:srgbClr val="003366"/>
                </a:solidFill>
                <a:latin typeface="Inconsolata" pitchFamily="2" charset="77"/>
                <a:ea typeface="Inconsolata" pitchFamily="2" charset="77"/>
              </a:rPr>
              <a:t>spotify_by_genre</a:t>
            </a:r>
            <a:endParaRPr sz="4800" dirty="0">
              <a:solidFill>
                <a:srgbClr val="003366"/>
              </a:solidFill>
              <a:latin typeface="Inconsolata" pitchFamily="2" charset="77"/>
              <a:ea typeface="Inconsolata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rgbClr val="4C91AF"/>
                </a:solidFill>
              </a:rPr>
              <a:t>A Rich Dataset for EDA Practice</a:t>
            </a:r>
          </a:p>
          <a:p>
            <a:r>
              <a:rPr dirty="0">
                <a:solidFill>
                  <a:srgbClr val="4C91AF"/>
                </a:solidFill>
              </a:rPr>
              <a:t>6,000 Spotify tracks across six genres</a:t>
            </a:r>
          </a:p>
          <a:p>
            <a:r>
              <a:rPr dirty="0">
                <a:solidFill>
                  <a:srgbClr val="4C91AF"/>
                </a:solidFill>
              </a:rPr>
              <a:t>Mix of metadata, audio features, and popularity indicators</a:t>
            </a:r>
          </a:p>
          <a:p>
            <a:r>
              <a:rPr dirty="0">
                <a:solidFill>
                  <a:srgbClr val="4C91AF"/>
                </a:solidFill>
              </a:rPr>
              <a:t>Designed for music trend analysis and modeling</a:t>
            </a:r>
          </a:p>
        </p:txBody>
      </p:sp>
    </p:spTree>
    <p:extLst>
      <p:ext uri="{BB962C8B-B14F-4D97-AF65-F5344CB8AC3E}">
        <p14:creationId xmlns:p14="http://schemas.microsoft.com/office/powerpoint/2010/main" val="207907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800">
                <a:solidFill>
                  <a:srgbClr val="003366"/>
                </a:solidFill>
                <a:latin typeface="Calibri Light"/>
              </a:rPr>
              <a:t>Core EDA Skills: Viewing, Cleaning, and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rgbClr val="4C91AF"/>
                </a:solidFill>
              </a:rPr>
              <a:t>Key Actions Before Analysis</a:t>
            </a:r>
          </a:p>
          <a:p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glimpse() </a:t>
            </a:r>
            <a:r>
              <a:rPr dirty="0">
                <a:solidFill>
                  <a:srgbClr val="4C91AF"/>
                </a:solidFill>
              </a:rPr>
              <a:t>for quick structure review</a:t>
            </a:r>
          </a:p>
          <a:p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distinct()</a:t>
            </a:r>
            <a:r>
              <a:rPr dirty="0">
                <a:solidFill>
                  <a:srgbClr val="4C91AF"/>
                </a:solidFill>
              </a:rPr>
              <a:t> to remove duplicates</a:t>
            </a:r>
          </a:p>
          <a:p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count()</a:t>
            </a:r>
            <a:r>
              <a:rPr dirty="0">
                <a:solidFill>
                  <a:srgbClr val="4C91AF"/>
                </a:solidFill>
              </a:rPr>
              <a:t> and </a:t>
            </a:r>
            <a:r>
              <a:rPr dirty="0" err="1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slice_sample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()</a:t>
            </a:r>
            <a:r>
              <a:rPr dirty="0">
                <a:solidFill>
                  <a:srgbClr val="4C91AF"/>
                </a:solidFill>
              </a:rPr>
              <a:t> for basic exploration</a:t>
            </a:r>
          </a:p>
        </p:txBody>
      </p:sp>
    </p:spTree>
    <p:extLst>
      <p:ext uri="{BB962C8B-B14F-4D97-AF65-F5344CB8AC3E}">
        <p14:creationId xmlns:p14="http://schemas.microsoft.com/office/powerpoint/2010/main" val="35980876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6"/>
  <p:tag name="AS_OS" val="Unix 5.15.0.1075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ava" typeface="Javanese Text"/>
        <a:font script="Mong" typeface="Mongolian Baiti"/>
        <a:font script="Arab" typeface="Times New Roman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 Light"/>
        <a:font script="Beng" typeface="Vrinda"/>
        <a:font script="Thaa" typeface="MV Boli"/>
        <a:font script="Hans" typeface="等线 Light"/>
        <a:font script="Nkoo" typeface="Ebrima"/>
        <a:font script="Phag" typeface="Phagspa"/>
        <a:font script="Tfng" typeface="Ebrima"/>
        <a:font script="Hebr" typeface="Times New Roman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Times New Roman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Angsana New"/>
        <a:font script="Gujr" typeface="Shruti"/>
        <a:font script="Khmr" typeface="MoolBoran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ajorFont>
      <a:minorFont>
        <a:latin typeface="Calibri" panose="020F0502020204030204"/>
        <a:ea typeface=""/>
        <a:cs typeface=""/>
        <a:font script="Java" typeface="Javanese Text"/>
        <a:font script="Mong" typeface="Mongolian Baiti"/>
        <a:font script="Arab" typeface="Arial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"/>
        <a:font script="Beng" typeface="Vrinda"/>
        <a:font script="Thaa" typeface="MV Boli"/>
        <a:font script="Hans" typeface="等线"/>
        <a:font script="Nkoo" typeface="Ebrima"/>
        <a:font script="Phag" typeface="Phagspa"/>
        <a:font script="Tfng" typeface="Ebrima"/>
        <a:font script="Hebr" typeface="Arial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Arial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Cordia New"/>
        <a:font script="Gujr" typeface="Shruti"/>
        <a:font script="Khmr" typeface="DaunPenh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976</Words>
  <Application>Microsoft Macintosh PowerPoint</Application>
  <PresentationFormat>Widescreen</PresentationFormat>
  <Paragraphs>108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Inconsolata</vt:lpstr>
      <vt:lpstr>Montserrat SemiBold</vt:lpstr>
      <vt:lpstr>Office Theme</vt:lpstr>
      <vt:lpstr>Welcome to</vt:lpstr>
      <vt:lpstr>START</vt:lpstr>
      <vt:lpstr>PowerPoint Presentation</vt:lpstr>
      <vt:lpstr>Exploratory Data Analysis in R with Tidyverse</vt:lpstr>
      <vt:lpstr>What is EDA?</vt:lpstr>
      <vt:lpstr>Importance of EDA</vt:lpstr>
      <vt:lpstr>Installing and Loading Key Packages</vt:lpstr>
      <vt:lpstr>Meet the Data: spotify_by_genre</vt:lpstr>
      <vt:lpstr>Core EDA Skills: Viewing, Cleaning, and Sampling</vt:lpstr>
      <vt:lpstr>Wrapping Up: Variable Types and Summary Tools</vt:lpstr>
      <vt:lpstr>PowerPoint Presentation</vt:lpstr>
      <vt:lpstr>STOP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Chester Ismay</cp:lastModifiedBy>
  <cp:revision>7</cp:revision>
  <dcterms:created xsi:type="dcterms:W3CDTF">2025-02-22T03:05:06Z</dcterms:created>
  <dcterms:modified xsi:type="dcterms:W3CDTF">2025-04-16T21:09:27Z</dcterms:modified>
</cp:coreProperties>
</file>