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71" r:id="rId6"/>
    <p:sldId id="262" r:id="rId7"/>
    <p:sldId id="272" r:id="rId8"/>
    <p:sldId id="273" r:id="rId9"/>
    <p:sldId id="274" r:id="rId10"/>
    <p:sldId id="275" r:id="rId11"/>
    <p:sldId id="269" r:id="rId12"/>
    <p:sldId id="270" r:id="rId13"/>
    <p:sldId id="276" r:id="rId20"/>
    <p:sldId id="277" r:id="rId21"/>
    <p:sldId id="278" r:id="rId22"/>
    <p:sldId id="279" r:id="rId23"/>
    <p:sldId id="280" r:id="rId24"/>
    <p:sldId id="281" r:id="rId25"/>
  </p:sldIdLst>
  <p:sldSz cx="12192000" cy="6858000"/>
  <p:notesSz cx="6858000" cy="9144000"/>
  <p:custDataLst>
    <p:tags r:id="rId15"/>
  </p:custDataLst>
  <p:defaultTextStyle>
    <a:defPPr>
      <a:defRPr lang="en-US"/>
    </a:defPPr>
    <a:lvl1pPr marL="0" algn="l" defTabSz="914400" rtl="0" eaLnBrk="1" latinLnBrk="0" hangingPunct="1">
      <a:defRPr sz="741" kern="1200">
        <a:solidFill>
          <a:schemeClr val="tx1"/>
        </a:solidFill>
        <a:latin typeface="+mn-lt"/>
        <a:ea typeface="+mn-ea"/>
        <a:cs typeface="+mn-cs"/>
      </a:defRPr>
    </a:lvl1pPr>
    <a:lvl2pPr marL="457200" algn="l" defTabSz="914400" rtl="0" eaLnBrk="1" latinLnBrk="0" hangingPunct="1">
      <a:defRPr sz="741" kern="1200">
        <a:solidFill>
          <a:schemeClr val="tx1"/>
        </a:solidFill>
        <a:latin typeface="+mn-lt"/>
        <a:ea typeface="+mn-ea"/>
        <a:cs typeface="+mn-cs"/>
      </a:defRPr>
    </a:lvl2pPr>
    <a:lvl3pPr marL="914400" algn="l" defTabSz="914400" rtl="0" eaLnBrk="1" latinLnBrk="0" hangingPunct="1">
      <a:defRPr sz="741" kern="1200">
        <a:solidFill>
          <a:schemeClr val="tx1"/>
        </a:solidFill>
        <a:latin typeface="+mn-lt"/>
        <a:ea typeface="+mn-ea"/>
        <a:cs typeface="+mn-cs"/>
      </a:defRPr>
    </a:lvl3pPr>
    <a:lvl4pPr marL="1371600" algn="l" defTabSz="914400" rtl="0" eaLnBrk="1" latinLnBrk="0" hangingPunct="1">
      <a:defRPr sz="741" kern="1200">
        <a:solidFill>
          <a:schemeClr val="tx1"/>
        </a:solidFill>
        <a:latin typeface="+mn-lt"/>
        <a:ea typeface="+mn-ea"/>
        <a:cs typeface="+mn-cs"/>
      </a:defRPr>
    </a:lvl4pPr>
    <a:lvl5pPr marL="1828800" algn="l" defTabSz="914400" rtl="0" eaLnBrk="1" latinLnBrk="0" hangingPunct="1">
      <a:defRPr sz="741" kern="1200">
        <a:solidFill>
          <a:schemeClr val="tx1"/>
        </a:solidFill>
        <a:latin typeface="+mn-lt"/>
        <a:ea typeface="+mn-ea"/>
        <a:cs typeface="+mn-cs"/>
      </a:defRPr>
    </a:lvl5pPr>
    <a:lvl6pPr marL="2286000" algn="l" defTabSz="914400" rtl="0" eaLnBrk="1" latinLnBrk="0" hangingPunct="1">
      <a:defRPr sz="741" kern="1200">
        <a:solidFill>
          <a:schemeClr val="tx1"/>
        </a:solidFill>
        <a:latin typeface="+mn-lt"/>
        <a:ea typeface="+mn-ea"/>
        <a:cs typeface="+mn-cs"/>
      </a:defRPr>
    </a:lvl6pPr>
    <a:lvl7pPr marL="2743200" algn="l" defTabSz="914400" rtl="0" eaLnBrk="1" latinLnBrk="0" hangingPunct="1">
      <a:defRPr sz="741" kern="1200">
        <a:solidFill>
          <a:schemeClr val="tx1"/>
        </a:solidFill>
        <a:latin typeface="+mn-lt"/>
        <a:ea typeface="+mn-ea"/>
        <a:cs typeface="+mn-cs"/>
      </a:defRPr>
    </a:lvl7pPr>
    <a:lvl8pPr marL="3200400" algn="l" defTabSz="914400" rtl="0" eaLnBrk="1" latinLnBrk="0" hangingPunct="1">
      <a:defRPr sz="741" kern="1200">
        <a:solidFill>
          <a:schemeClr val="tx1"/>
        </a:solidFill>
        <a:latin typeface="+mn-lt"/>
        <a:ea typeface="+mn-ea"/>
        <a:cs typeface="+mn-cs"/>
      </a:defRPr>
    </a:lvl8pPr>
    <a:lvl9pPr marL="3657600" algn="l" defTabSz="914400" rtl="0" eaLnBrk="1" latinLnBrk="0" hangingPunct="1">
      <a:defRPr sz="74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5102"/>
  </p:normalViewPr>
  <p:slideViewPr>
    <p:cSldViewPr>
      <p:cViewPr varScale="1">
        <p:scale>
          <a:sx n="67" d="100"/>
          <a:sy n="67" d="100"/>
        </p:scale>
        <p:origin x="2824" y="4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slide" Target="slides/slid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0E0A4-AB02-8E46-B7B4-63C9141B431C}" type="datetimeFigureOut">
              <a:rPr lang="en-US" smtClean="0"/>
              <a:t>4/16/25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E15C7-E6C2-2846-B35F-6B4F1CF15CD9}" type="slidenum">
              <a:rPr lang="en-US" smtClean="0"/>
              <a:t>‹#›</a:t>
            </a:fld>
            <a:endParaRPr lang="en-US"/>
          </a:p>
        </p:txBody>
      </p:sp>
    </p:spTree>
    <p:extLst>
      <p:ext uri="{BB962C8B-B14F-4D97-AF65-F5344CB8AC3E}">
        <p14:creationId xmlns:p14="http://schemas.microsoft.com/office/powerpoint/2010/main" val="1958904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*Understanding EDA*</a:t>
            </a:r>
          </a:p>
          <a:p>
            <a:r>
              <a:rPr dirty="0"/>
              <a:t>Exploratory Data Analysis (EDA) is like meeting your data for the first time—you’re trying to understand what’s there, what’s missing, and what might surprise you.</a:t>
            </a:r>
          </a:p>
          <a:p>
            <a:endParaRPr dirty="0"/>
          </a:p>
          <a:p>
            <a:r>
              <a:rPr dirty="0"/>
              <a:t>It’s the foundation of all good data science. Whether you’re building a model or generating insights, EDA gives you the tools to clean, summarize, and visualize data.</a:t>
            </a:r>
          </a:p>
          <a:p>
            <a:endParaRPr dirty="0"/>
          </a:p>
          <a:p>
            <a:r>
              <a:rPr dirty="0"/>
              <a:t>*Why it’s critical*</a:t>
            </a:r>
          </a:p>
          <a:p>
            <a:r>
              <a:rPr dirty="0"/>
              <a:t>Before jumping into modeling</a:t>
            </a:r>
            <a:r>
              <a:rPr lang="en-US" dirty="0"/>
              <a:t> or later phases of analysis</a:t>
            </a:r>
            <a:r>
              <a:rPr dirty="0"/>
              <a:t>, we must ensure we know:</a:t>
            </a:r>
          </a:p>
          <a:p>
            <a:r>
              <a:rPr dirty="0"/>
              <a:t>- What variables exist and how they’re structured</a:t>
            </a:r>
          </a:p>
          <a:p>
            <a:r>
              <a:rPr dirty="0"/>
              <a:t>- Where missing values or duplicates may cause problems</a:t>
            </a:r>
          </a:p>
          <a:p>
            <a:r>
              <a:rPr dirty="0"/>
              <a:t>- How variables differ across categories </a:t>
            </a:r>
            <a:r>
              <a:t>or groups</a:t>
            </a: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709703750"/>
      </p:ext>
    </p:extLst>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*What’s in this dataset?*</a:t>
            </a:r>
          </a:p>
          <a:p>
            <a:r>
              <a:t>The spotify_by_genre dataset offers real-world data with both categorical and numerical variables:</a:t>
            </a:r>
          </a:p>
          <a:p>
            <a:r>
              <a:t>- Metadata: track names, artists, albums</a:t>
            </a:r>
          </a:p>
          <a:p>
            <a:r>
              <a:t>- Audio features: danceability, energy, tempo, key</a:t>
            </a:r>
          </a:p>
          <a:p>
            <a:r>
              <a:t>- Popularity indicators: numerical score (0–100), and a binary flag for “popular”</a:t>
            </a:r>
          </a:p>
          <a:p/>
          <a:p>
            <a:r>
              <a:t>We’ll use this dataset to practice:</a:t>
            </a:r>
          </a:p>
          <a:p>
            <a:r>
              <a:t>- Identifying variable types</a:t>
            </a:r>
          </a:p>
          <a:p>
            <a:r>
              <a:t>- Cleaning and summarizing data</a:t>
            </a:r>
          </a:p>
          <a:p>
            <a:r>
              <a:t>- Creating plots that reveal patterns in genres and popularity</a:t>
            </a:r>
          </a:p>
          <a:p/>
          <a:p>
            <a:r>
              <a:t>This makes it an excellent starting point for exploring music analytics.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*Looking under the hood*</a:t>
            </a:r>
          </a:p>
          <a:p>
            <a:r>
              <a:t>EDA starts with simple but powerful checks:</a:t>
            </a:r>
          </a:p>
          <a:p>
            <a:r>
              <a:t>- glimpse() transposes your data so you can see types and values side-by-side</a:t>
            </a:r>
          </a:p>
          <a:p>
            <a:r>
              <a:t>- distinct() ensures you’re not counting the same song twice</a:t>
            </a:r>
          </a:p>
          <a:p>
            <a:r>
              <a:t>- slice_sample() gives a quick peek at actual data values</a:t>
            </a:r>
          </a:p>
          <a:p/>
          <a:p>
            <a:r>
              <a:t>We also check genre counts with count(track_genre) to see if our data is balanced across categories—a vital step before comparison or modeling.</a:t>
            </a:r>
          </a:p>
          <a:p/>
          <a:p>
            <a:r>
              <a:t>All these steps help build intuition about your dataset before deeper analysis.</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*Understanding your columns*</a:t>
            </a:r>
          </a:p>
          <a:p>
            <a:r>
              <a:t>Knowing your variable types helps you choose the right tools:</a:t>
            </a:r>
          </a:p>
          <a:p>
            <a:r>
              <a:t>- Numeric: popularity, danceability, tempo</a:t>
            </a:r>
          </a:p>
          <a:p>
            <a:r>
              <a:t>- Categorical: track_genre, explicit, popular_or_not</a:t>
            </a:r>
          </a:p>
          <a:p/>
          <a:p>
            <a:r>
              <a:t>We generate summary stats using:</a:t>
            </a:r>
          </a:p>
          <a:p>
            <a:r>
              <a:t>- summarize() to calculate mean, median, and SD</a:t>
            </a:r>
          </a:p>
          <a:p>
            <a:r>
              <a:t>- tidy_summary() from moderndive for an all-in-one overview</a:t>
            </a:r>
          </a:p>
          <a:p/>
          <a:p>
            <a:r>
              <a:t>Then, we visualize distributions using histograms to explore questions like:</a:t>
            </a:r>
          </a:p>
          <a:p>
            <a:r>
              <a:t>- Is track popularity skewed?</a:t>
            </a:r>
          </a:p>
          <a:p>
            <a:r>
              <a:t>- Are there spikes around certain values?</a:t>
            </a:r>
          </a:p>
          <a:p>
            <a:r>
              <a:t>- Do we see many low-popularity songs?</a:t>
            </a:r>
          </a:p>
          <a:p/>
          <a:p>
            <a:r>
              <a:t>These techniques form the core building blocks of EDA in R. Let’s next explore how to do this with code in a Quarto file in RStudio.</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a:t>
            </a:r>
            <a:r>
              <a:rPr lang="en-US" i="1" dirty="0"/>
              <a:t>why</a:t>
            </a:r>
            <a:r>
              <a:rPr lang="en-US" dirty="0"/>
              <a:t> Exploratory Data Analysis is so critical—especially before jumping into modeling or advanced tools.</a:t>
            </a:r>
          </a:p>
          <a:p>
            <a:endParaRPr lang="en-US" b="1" dirty="0"/>
          </a:p>
          <a:p>
            <a:r>
              <a:rPr lang="en-US" b="1" dirty="0"/>
              <a:t>First</a:t>
            </a:r>
            <a:r>
              <a:rPr lang="en-US" dirty="0"/>
              <a:t>, EDA helps us with </a:t>
            </a:r>
            <a:r>
              <a:rPr lang="en-US" b="1" dirty="0"/>
              <a:t>early error detection</a:t>
            </a:r>
            <a:r>
              <a:rPr lang="en-US" dirty="0"/>
              <a:t>. You’d be surprised how often datasets contain unexpected values, missing information, or formatting inconsistencies. Without EDA, these anomalies might sneak into your analysis and silently distort your results.</a:t>
            </a:r>
          </a:p>
          <a:p>
            <a:endParaRPr lang="en-US" dirty="0"/>
          </a:p>
          <a:p>
            <a:r>
              <a:rPr lang="en-US" dirty="0"/>
              <a:t>It also helps us </a:t>
            </a:r>
            <a:r>
              <a:rPr lang="en-US" b="1" dirty="0"/>
              <a:t>correct assumptions</a:t>
            </a:r>
            <a:r>
              <a:rPr lang="en-US" dirty="0"/>
              <a:t> we may have going in. Maybe we thought a variable was numeric but it’s actually categorical—or maybe we assumed there were no duplicates and EDA proves otherwise.</a:t>
            </a:r>
          </a:p>
          <a:p>
            <a:endParaRPr lang="en-US" dirty="0"/>
          </a:p>
          <a:p>
            <a:r>
              <a:rPr lang="en-US" b="1" dirty="0"/>
              <a:t>Second</a:t>
            </a:r>
            <a:r>
              <a:rPr lang="en-US" dirty="0"/>
              <a:t>, EDA plays a huge role in </a:t>
            </a:r>
            <a:r>
              <a:rPr lang="en-US" b="1" dirty="0"/>
              <a:t>enhancing our understanding</a:t>
            </a:r>
            <a:r>
              <a:rPr lang="en-US" dirty="0"/>
              <a:t> of the data. Through simple summaries and visualizations, we begin to see what’s typical, what’s unusual, and where relationships might be forming.</a:t>
            </a:r>
          </a:p>
          <a:p>
            <a:endParaRPr lang="en-US" dirty="0"/>
          </a:p>
          <a:p>
            <a:r>
              <a:rPr lang="en-US" dirty="0"/>
              <a:t>This step is like </a:t>
            </a:r>
            <a:r>
              <a:rPr lang="en-US" b="1" dirty="0"/>
              <a:t>getting your bearings</a:t>
            </a:r>
            <a:r>
              <a:rPr lang="en-US" dirty="0"/>
              <a:t> before taking a journey—it reveals the data’s shape, its quirks, and the types of questions it might help you answer.</a:t>
            </a:r>
          </a:p>
          <a:p>
            <a:endParaRPr lang="en-US" dirty="0"/>
          </a:p>
          <a:p>
            <a:r>
              <a:rPr lang="en-US" dirty="0"/>
              <a:t>Next, we’ll walk through the tools that make this work easier—starting with how to install and load the core packages of the </a:t>
            </a:r>
            <a:r>
              <a:rPr lang="en-US" dirty="0" err="1"/>
              <a:t>tidyverse</a:t>
            </a:r>
            <a:r>
              <a:rPr lang="en-US" dirty="0"/>
              <a:t>.</a:t>
            </a:r>
          </a:p>
          <a:p>
            <a:endParaRPr lang="en-US" dirty="0"/>
          </a:p>
        </p:txBody>
      </p:sp>
      <p:sp>
        <p:nvSpPr>
          <p:cNvPr id="4" name="Slide Number Placeholder 3"/>
          <p:cNvSpPr>
            <a:spLocks noGrp="1"/>
          </p:cNvSpPr>
          <p:nvPr>
            <p:ph type="sldNum" sz="quarter" idx="5"/>
          </p:nvPr>
        </p:nvSpPr>
        <p:spPr/>
        <p:txBody>
          <a:bodyPr/>
          <a:lstStyle/>
          <a:p>
            <a:fld id="{F9FE15C7-E6C2-2846-B35F-6B4F1CF15CD9}" type="slidenum">
              <a:rPr lang="en-US" smtClean="0"/>
              <a:t>6</a:t>
            </a:fld>
            <a:endParaRPr lang="en-US"/>
          </a:p>
        </p:txBody>
      </p:sp>
    </p:spTree>
    <p:extLst>
      <p:ext uri="{BB962C8B-B14F-4D97-AF65-F5344CB8AC3E}">
        <p14:creationId xmlns:p14="http://schemas.microsoft.com/office/powerpoint/2010/main" val="364154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*Tooling up for EDA*</a:t>
            </a:r>
          </a:p>
          <a:p>
            <a:r>
              <a:rPr dirty="0"/>
              <a:t>We begin by installing essential packages that make data analysis in R smooth and consistent. The </a:t>
            </a:r>
            <a:r>
              <a:rPr dirty="0" err="1"/>
              <a:t>tidyverse</a:t>
            </a:r>
            <a:r>
              <a:rPr dirty="0"/>
              <a:t> is a collection of R packages that work together seamlessly.</a:t>
            </a:r>
            <a:r>
              <a:rPr lang="en-US" dirty="0"/>
              <a:t> They have a largely consistent grammar and syntax throughout.</a:t>
            </a:r>
            <a:endParaRPr dirty="0"/>
          </a:p>
          <a:p>
            <a:endParaRPr dirty="0"/>
          </a:p>
          <a:p>
            <a:r>
              <a:rPr dirty="0"/>
              <a:t>- </a:t>
            </a:r>
            <a:r>
              <a:rPr dirty="0" err="1"/>
              <a:t>dplyr</a:t>
            </a:r>
            <a:r>
              <a:rPr dirty="0"/>
              <a:t>: for wrangling and filtering</a:t>
            </a:r>
          </a:p>
          <a:p>
            <a:r>
              <a:rPr dirty="0"/>
              <a:t>- ggplot2: for beautiful, flexible visualizations</a:t>
            </a:r>
          </a:p>
          <a:p>
            <a:r>
              <a:rPr dirty="0"/>
              <a:t>- </a:t>
            </a:r>
            <a:r>
              <a:rPr dirty="0" err="1"/>
              <a:t>tibble</a:t>
            </a:r>
            <a:r>
              <a:rPr dirty="0"/>
              <a:t>: for clean, readable data frames</a:t>
            </a:r>
          </a:p>
          <a:p>
            <a:r>
              <a:rPr dirty="0"/>
              <a:t>- </a:t>
            </a:r>
            <a:r>
              <a:rPr dirty="0" err="1"/>
              <a:t>purrr</a:t>
            </a:r>
            <a:r>
              <a:rPr dirty="0"/>
              <a:t>: for automating and mapping across variables</a:t>
            </a:r>
          </a:p>
          <a:p>
            <a:r>
              <a:rPr dirty="0"/>
              <a:t>- </a:t>
            </a:r>
            <a:r>
              <a:rPr dirty="0" err="1"/>
              <a:t>moderndive</a:t>
            </a:r>
            <a:r>
              <a:rPr dirty="0"/>
              <a:t>: for user-friendly summaries and curated datasets</a:t>
            </a:r>
          </a:p>
          <a:p>
            <a:endParaRPr dirty="0"/>
          </a:p>
          <a:p>
            <a:r>
              <a:rPr dirty="0"/>
              <a:t>Loading the </a:t>
            </a:r>
            <a:r>
              <a:rPr dirty="0" err="1"/>
              <a:t>spotify_by_genre</a:t>
            </a:r>
            <a:r>
              <a:rPr dirty="0"/>
              <a:t> dataset gives us a ready-to-explore table with audio features, metadata, and genre labels for 6,000 songs.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408635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*What’s in this dataset?*</a:t>
            </a:r>
          </a:p>
          <a:p>
            <a:r>
              <a:t>The spotify_by_genre dataset offers real-world data with both categorical and numerical variables:</a:t>
            </a:r>
          </a:p>
          <a:p>
            <a:r>
              <a:t>- Metadata: track names, artists, albums</a:t>
            </a:r>
          </a:p>
          <a:p>
            <a:r>
              <a:t>- Audio features: danceability, energy, tempo, key</a:t>
            </a:r>
          </a:p>
          <a:p>
            <a:r>
              <a:t>- Popularity indicators: numerical score (0–100), and a binary flag for “popular”</a:t>
            </a:r>
          </a:p>
          <a:p>
            <a:endParaRPr/>
          </a:p>
          <a:p>
            <a:r>
              <a:t>We’ll use this dataset to practice:</a:t>
            </a:r>
          </a:p>
          <a:p>
            <a:r>
              <a:t>- Identifying variable types</a:t>
            </a:r>
          </a:p>
          <a:p>
            <a:r>
              <a:t>- Cleaning and summarizing data</a:t>
            </a:r>
          </a:p>
          <a:p>
            <a:r>
              <a:t>- Creating plots that reveal patterns in genres and popularity</a:t>
            </a:r>
          </a:p>
          <a:p>
            <a:endParaRPr/>
          </a:p>
          <a:p>
            <a:r>
              <a:t>This makes it an excellent starting point for exploring music analytics.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9304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*Looking under the hood*</a:t>
            </a:r>
          </a:p>
          <a:p>
            <a:r>
              <a:t>EDA starts with simple but powerful checks:</a:t>
            </a:r>
          </a:p>
          <a:p>
            <a:r>
              <a:t>- glimpse() transposes your data so you can see types and values side-by-side</a:t>
            </a:r>
          </a:p>
          <a:p>
            <a:r>
              <a:t>- distinct() ensures you’re not counting the same song twice</a:t>
            </a:r>
          </a:p>
          <a:p>
            <a:r>
              <a:t>- slice_sample() gives a quick peek at actual data values</a:t>
            </a:r>
          </a:p>
          <a:p>
            <a:endParaRPr/>
          </a:p>
          <a:p>
            <a:r>
              <a:t>We also check genre counts with count(track_genre) to see if our data is balanced across categories—a vital step before comparison or modeling.</a:t>
            </a:r>
          </a:p>
          <a:p>
            <a:endParaRPr/>
          </a:p>
          <a:p>
            <a:r>
              <a:t>All these steps help build intuition about your dataset before deeper analysis.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477213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*Understanding your columns*</a:t>
            </a:r>
          </a:p>
          <a:p>
            <a:r>
              <a:rPr dirty="0"/>
              <a:t>Knowing your variable types helps you choose the right tools:</a:t>
            </a:r>
          </a:p>
          <a:p>
            <a:r>
              <a:rPr dirty="0"/>
              <a:t>- Numeric: popularity, danceability, tempo</a:t>
            </a:r>
          </a:p>
          <a:p>
            <a:r>
              <a:rPr dirty="0"/>
              <a:t>- Categorical: </a:t>
            </a:r>
            <a:r>
              <a:rPr dirty="0" err="1"/>
              <a:t>track_genre</a:t>
            </a:r>
            <a:r>
              <a:rPr dirty="0"/>
              <a:t>, explicit, </a:t>
            </a:r>
            <a:r>
              <a:rPr dirty="0" err="1"/>
              <a:t>popular_or_not</a:t>
            </a:r>
            <a:endParaRPr dirty="0"/>
          </a:p>
          <a:p>
            <a:endParaRPr dirty="0"/>
          </a:p>
          <a:p>
            <a:r>
              <a:rPr dirty="0"/>
              <a:t>We generate summary stats using:</a:t>
            </a:r>
          </a:p>
          <a:p>
            <a:r>
              <a:rPr dirty="0"/>
              <a:t>- summarize() to calculate mean, median, and SD</a:t>
            </a:r>
          </a:p>
          <a:p>
            <a:r>
              <a:rPr dirty="0"/>
              <a:t>- </a:t>
            </a:r>
            <a:r>
              <a:rPr dirty="0" err="1"/>
              <a:t>tidy_summary</a:t>
            </a:r>
            <a:r>
              <a:rPr dirty="0"/>
              <a:t>() from </a:t>
            </a:r>
            <a:r>
              <a:rPr dirty="0" err="1"/>
              <a:t>moderndive</a:t>
            </a:r>
            <a:r>
              <a:rPr dirty="0"/>
              <a:t> for an all-in-one overview</a:t>
            </a:r>
          </a:p>
          <a:p>
            <a:endParaRPr dirty="0"/>
          </a:p>
          <a:p>
            <a:r>
              <a:rPr dirty="0"/>
              <a:t>Then, we visualize distributions using histograms to explore questions like:</a:t>
            </a:r>
          </a:p>
          <a:p>
            <a:r>
              <a:rPr dirty="0"/>
              <a:t>- Is track popularity skewed?</a:t>
            </a:r>
          </a:p>
          <a:p>
            <a:r>
              <a:rPr dirty="0"/>
              <a:t>- Are there spikes around certain values?</a:t>
            </a:r>
          </a:p>
          <a:p>
            <a:r>
              <a:rPr dirty="0"/>
              <a:t>- Do we see many low-popularity songs?</a:t>
            </a:r>
          </a:p>
          <a:p>
            <a:endParaRPr dirty="0"/>
          </a:p>
          <a:p>
            <a:r>
              <a:rPr dirty="0"/>
              <a:t>These techniques form the core building blocks of EDA in R.</a:t>
            </a:r>
            <a:r>
              <a:rPr lang="en-US" dirty="0"/>
              <a:t> Let’s next explore how to do this with code in a Quarto file in RStudio.</a:t>
            </a:r>
            <a:endParaRPr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2305611215"/>
      </p:ext>
    </p:extLst>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*Understanding EDA*</a:t>
            </a:r>
          </a:p>
          <a:p>
            <a:r>
              <a:t>Exploratory Data Analysis (EDA) is like meeting your data for the first time—you’re trying to understand what’s there, what’s missing, and what might surprise you.</a:t>
            </a:r>
          </a:p>
          <a:p/>
          <a:p>
            <a:r>
              <a:t>It’s the foundation of all good data science. Whether you’re building a model or generating insights, EDA gives you the tools to clean, summarize, and visualize data.</a:t>
            </a:r>
          </a:p>
          <a:p/>
          <a:p>
            <a:r>
              <a:t>*Why it’s critical*</a:t>
            </a:r>
          </a:p>
          <a:p>
            <a:r>
              <a:t>Before jumping into modeling or later phases of analysis, we must ensure we know:</a:t>
            </a:r>
          </a:p>
          <a:p>
            <a:r>
              <a:t>- What variables exist and how they’re structured</a:t>
            </a:r>
          </a:p>
          <a:p>
            <a:r>
              <a:t>- Where missing values or duplicates may cause problems</a:t>
            </a:r>
          </a:p>
          <a:p>
            <a:r>
              <a:t>- How variables differ across categories or groups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Let’s talk about why Exploratory Data Analysis is so critical—especially before jumping into modeling or advanced tools.</a:t>
            </a:r>
          </a:p>
          <a:p/>
          <a:p>
            <a:r>
              <a:t>First, EDA helps us with early error detection. You’d be surprised how often datasets contain unexpected values, missing information, or formatting inconsistencies. Without EDA, these anomalies might sneak into your analysis and silently distort your results.</a:t>
            </a:r>
          </a:p>
          <a:p/>
          <a:p>
            <a:r>
              <a:t>It also helps us correct assumptions we may have going in. Maybe we thought a variable was numeric but it’s actually categorical—or maybe we assumed there were no duplicates and EDA proves otherwise.</a:t>
            </a:r>
          </a:p>
          <a:p/>
          <a:p>
            <a:r>
              <a:t>Second, EDA plays a huge role in enhancing our understanding of the data. Through simple summaries and visualizations, we begin to see what’s typical, what’s unusual, and where relationships might be forming.</a:t>
            </a:r>
          </a:p>
          <a:p/>
          <a:p>
            <a:r>
              <a:t>This step is like getting your bearings before taking a journey—it reveals the data’s shape, its quirks, and the types of questions it might help you answer.</a:t>
            </a:r>
          </a:p>
          <a:p/>
          <a:p>
            <a:r>
              <a:t>Next, we’ll walk through the tools that make this work easier—starting with how to install and load the core packages of the tidyverse.</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*Tooling up for EDA*</a:t>
            </a:r>
          </a:p>
          <a:p>
            <a:r>
              <a:t>We begin by installing essential packages that make data analysis in R smooth and consistent. The tidyverse is a collection of R packages that work together seamlessly. They have a largely consistent grammar and syntax throughout.</a:t>
            </a:r>
          </a:p>
          <a:p/>
          <a:p>
            <a:r>
              <a:t>- dplyr: for wrangling and filtering</a:t>
            </a:r>
          </a:p>
          <a:p>
            <a:r>
              <a:t>- ggplot2: for beautiful, flexible visualizations</a:t>
            </a:r>
          </a:p>
          <a:p>
            <a:r>
              <a:t>- tibble: for clean, readable data frames</a:t>
            </a:r>
          </a:p>
          <a:p>
            <a:r>
              <a:t>- purrr: for automating and mapping across variables</a:t>
            </a:r>
          </a:p>
          <a:p>
            <a:r>
              <a:t>- moderndive: for user-friendly summaries and curated datasets</a:t>
            </a:r>
          </a:p>
          <a:p/>
          <a:p>
            <a:r>
              <a:t>Loading the spotify_by_genre dataset gives us a ready-to-explore table with audio features, metadata, and genre labels for 6,000 songs.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D9A88A8F-C16D-944C-937B-81F7E3AFD2C3}" type="datetime1">
              <a:rPr lang="en-AU" smtClean="0"/>
              <a:t>16/4/2025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866568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42BFF838-3112-D64D-AB13-1B58B3CAB00A}" type="datetime1">
              <a:rPr lang="en-AU" smtClean="0"/>
              <a:t>16/4/2025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7820064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F9DF929-F8B2-8C4E-A87C-7CA329808E9E}" type="datetime1">
              <a:rPr lang="en-AU" smtClean="0"/>
              <a:t>16/4/2025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16914953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E345926-8385-3049-9A52-B6FCAA267278}" type="datetime1">
              <a:rPr lang="en-AU" smtClean="0"/>
              <a:t>16/4/2025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30225981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8F4AB-99C4-774E-8D17-73F981493EA3}" type="datetime1">
              <a:rPr lang="en-AU" smtClean="0"/>
              <a:t>16/4/2025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2309238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0ACF6423-5781-B143-A3FE-CE4BD44F9AD1}" type="datetime1">
              <a:rPr lang="en-AU" smtClean="0"/>
              <a:t>16/4/2025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564735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920AAB6-7EF5-784A-9E80-675A6D4F628F}" type="datetime1">
              <a:rPr lang="en-AU" smtClean="0"/>
              <a:t>16/4/2025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6292046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664F931-0BDA-2D46-BFCE-F3DD28F55F8A}" type="datetime1">
              <a:rPr lang="en-AU" smtClean="0"/>
              <a:t>16/4/2025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7225019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A742C-BC72-2049-A088-B2E525A2F331}" type="datetime1">
              <a:rPr lang="en-AU" smtClean="0"/>
              <a:t>16/4/2025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27752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7BE613-0283-724F-AFCB-032D3606B8D6}" type="datetime1">
              <a:rPr lang="en-AU" smtClean="0"/>
              <a:t>16/4/2025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433946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45608E-F7FD-F643-8F60-3E4200D607CF}" type="datetime1">
              <a:rPr lang="en-AU" smtClean="0"/>
              <a:t>16/4/2025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0631097"/>
      </p:ext>
    </p:extLst>
  </p:cSld>
  <p:clrMapOvr>
    <a:masterClrMapping/>
  </p:clrMapOv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15BBE825-1CEB-D348-8B57-CA899FC14BD7}" type="datetime1">
              <a:rPr lang="en-AU" smtClean="0"/>
              <a:t>16/4/2025</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4F910292-F52E-4F2F-8A10-78BDD4B94F63}" type="slidenum">
              <a:rPr lang="en-AU" smtClean="0"/>
              <a:t>‹#›</a:t>
            </a:fld>
            <a:endParaRPr lang="en-AU"/>
          </a:p>
        </p:txBody>
      </p:sp>
    </p:spTree>
    <p:extLst>
      <p:ext uri="{BB962C8B-B14F-4D97-AF65-F5344CB8AC3E}">
        <p14:creationId xmlns:p14="http://schemas.microsoft.com/office/powerpoint/2010/main" val="2786433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2419" y="-280731"/>
            <a:ext cx="6338454" cy="2387600"/>
          </a:xfrm>
        </p:spPr>
        <p:txBody>
          <a:bodyPr>
            <a:normAutofit/>
          </a:bodyPr>
          <a:lstStyle/>
          <a:p>
            <a:r>
              <a:rPr lang="en-AU" sz="7200">
                <a:latin typeface="Montserrat SemiBold" panose="00000700000000000000" pitchFamily="50" charset="0"/>
              </a:rPr>
              <a:t>Welcome to</a:t>
            </a:r>
          </a:p>
        </p:txBody>
      </p:sp>
      <p:sp>
        <p:nvSpPr>
          <p:cNvPr id="3" name="Subtitle 2"/>
          <p:cNvSpPr>
            <a:spLocks noGrp="1"/>
          </p:cNvSpPr>
          <p:nvPr>
            <p:ph type="subTitle" idx="1"/>
          </p:nvPr>
        </p:nvSpPr>
        <p:spPr>
          <a:xfrm>
            <a:off x="1355275" y="4156220"/>
            <a:ext cx="9144000" cy="1655762"/>
          </a:xfrm>
        </p:spPr>
        <p:txBody>
          <a:bodyPr>
            <a:normAutofit/>
          </a:bodyPr>
          <a:lstStyle/>
          <a:p>
            <a:r>
              <a:rPr lang="en-AU" sz="3600">
                <a:latin typeface="Montserrat SemiBold" panose="00000700000000000000" pitchFamily="50" charset="0"/>
              </a:rPr>
              <a:t>The Session Will Begin Shortly</a:t>
            </a:r>
          </a:p>
        </p:txBody>
      </p:sp>
      <p:pic>
        <p:nvPicPr>
          <p:cNvPr id="4" name="Instats Logo"/>
          <p:cNvPicPr>
            <a:picLocks noChangeAspect="1"/>
          </p:cNvPicPr>
          <p:nvPr/>
        </p:nvPicPr>
        <p:blipFill>
          <a:blip r:embed="rId2"/>
          <a:srcRect/>
          <a:stretch>
            <a:fillRect/>
          </a:stretch>
        </p:blipFill>
        <p:spPr>
          <a:xfrm>
            <a:off x="3678383" y="2179925"/>
            <a:ext cx="4497784" cy="1159019"/>
          </a:xfrm>
          <a:prstGeom prst="rect">
            <a:avLst/>
          </a:prstGeom>
        </p:spPr>
      </p:pic>
    </p:spTree>
    <p:extLst>
      <p:ext uri="{BB962C8B-B14F-4D97-AF65-F5344CB8AC3E}">
        <p14:creationId xmlns:p14="http://schemas.microsoft.com/office/powerpoint/2010/main" val="39592375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4800">
                <a:solidFill>
                  <a:srgbClr val="003366"/>
                </a:solidFill>
                <a:latin typeface="Calibri Light"/>
              </a:rPr>
              <a:t>Wrapping Up: Variable Types and Summary Tools</a:t>
            </a:r>
          </a:p>
        </p:txBody>
      </p:sp>
      <p:sp>
        <p:nvSpPr>
          <p:cNvPr id="3" name="Content Placeholder 2"/>
          <p:cNvSpPr>
            <a:spLocks noGrp="1"/>
          </p:cNvSpPr>
          <p:nvPr>
            <p:ph idx="1"/>
          </p:nvPr>
        </p:nvSpPr>
        <p:spPr/>
        <p:txBody>
          <a:bodyPr/>
          <a:lstStyle/>
          <a:p>
            <a:endParaRPr dirty="0"/>
          </a:p>
          <a:p>
            <a:r>
              <a:rPr dirty="0" sz="2800">
                <a:solidFill>
                  <a:srgbClr val="4C91AF"/>
                </a:solidFill>
              </a:rPr>
              <a:t>Summary Stats and Quick Visuals</a:t>
            </a:r>
          </a:p>
          <a:p>
            <a:r>
              <a:rPr dirty="0" sz="2800">
                <a:solidFill>
                  <a:srgbClr val="4C91AF"/>
                </a:solidFill>
              </a:rPr>
              <a:t>Use </a:t>
            </a:r>
            <a:r>
              <a:rPr dirty="0" sz="2800">
                <a:solidFill>
                  <a:srgbClr val="4C91AF"/>
                </a:solidFill>
                <a:latin typeface="Inconsolata" pitchFamily="2" charset="77"/>
                <a:ea typeface="Inconsolata" pitchFamily="2" charset="77"/>
              </a:rPr>
              <a:t>class() </a:t>
            </a:r>
            <a:r>
              <a:rPr dirty="0" sz="2800">
                <a:solidFill>
                  <a:srgbClr val="4C91AF"/>
                </a:solidFill>
              </a:rPr>
              <a:t>and</a:t>
            </a:r>
            <a:r>
              <a:rPr dirty="0" sz="2800">
                <a:solidFill>
                  <a:srgbClr val="4C91AF"/>
                </a:solidFill>
                <a:latin typeface="Inconsolata" pitchFamily="2" charset="77"/>
                <a:ea typeface="Inconsolata" pitchFamily="2" charset="77"/>
              </a:rPr>
              <a:t> map()</a:t>
            </a:r>
            <a:r>
              <a:rPr dirty="0" sz="2800">
                <a:solidFill>
                  <a:srgbClr val="4C91AF"/>
                </a:solidFill>
              </a:rPr>
              <a:t> to inspect variable types</a:t>
            </a:r>
          </a:p>
          <a:p>
            <a:r>
              <a:rPr dirty="0" sz="2800">
                <a:solidFill>
                  <a:srgbClr val="4C91AF"/>
                </a:solidFill>
                <a:latin typeface="Inconsolata" pitchFamily="2" charset="77"/>
                <a:ea typeface="Inconsolata" pitchFamily="2" charset="77"/>
              </a:rPr>
              <a:t>summarize() </a:t>
            </a:r>
            <a:r>
              <a:rPr dirty="0" sz="2800">
                <a:solidFill>
                  <a:srgbClr val="4C91AF"/>
                </a:solidFill>
              </a:rPr>
              <a:t>or </a:t>
            </a:r>
            <a:r>
              <a:rPr dirty="0" err="1" sz="2800">
                <a:solidFill>
                  <a:srgbClr val="4C91AF"/>
                </a:solidFill>
                <a:latin typeface="Inconsolata" pitchFamily="2" charset="77"/>
                <a:ea typeface="Inconsolata" pitchFamily="2" charset="77"/>
              </a:rPr>
              <a:t>tidy_summary</a:t>
            </a:r>
            <a:r>
              <a:rPr dirty="0" sz="2800">
                <a:solidFill>
                  <a:srgbClr val="4C91AF"/>
                </a:solidFill>
                <a:latin typeface="Inconsolata" pitchFamily="2" charset="77"/>
                <a:ea typeface="Inconsolata" pitchFamily="2" charset="77"/>
              </a:rPr>
              <a:t>() </a:t>
            </a:r>
            <a:r>
              <a:rPr dirty="0" sz="2800">
                <a:solidFill>
                  <a:srgbClr val="4C91AF"/>
                </a:solidFill>
              </a:rPr>
              <a:t>for quick stats</a:t>
            </a:r>
          </a:p>
          <a:p>
            <a:r>
              <a:rPr dirty="0" err="1" sz="2800">
                <a:solidFill>
                  <a:srgbClr val="4C91AF"/>
                </a:solidFill>
                <a:latin typeface="Inconsolata" pitchFamily="2" charset="77"/>
                <a:ea typeface="Inconsolata" pitchFamily="2" charset="77"/>
              </a:rPr>
              <a:t>ggplot</a:t>
            </a:r>
            <a:r>
              <a:rPr dirty="0" sz="2800">
                <a:solidFill>
                  <a:srgbClr val="4C91AF"/>
                </a:solidFill>
                <a:latin typeface="Inconsolata" pitchFamily="2" charset="77"/>
                <a:ea typeface="Inconsolata" pitchFamily="2" charset="77"/>
              </a:rPr>
              <a:t>() </a:t>
            </a:r>
            <a:r>
              <a:rPr dirty="0" sz="2800">
                <a:solidFill>
                  <a:srgbClr val="4C91AF"/>
                </a:solidFill>
              </a:rPr>
              <a:t>with </a:t>
            </a:r>
            <a:r>
              <a:rPr dirty="0" err="1" sz="2800">
                <a:solidFill>
                  <a:srgbClr val="4C91AF"/>
                </a:solidFill>
                <a:latin typeface="Inconsolata" pitchFamily="2" charset="77"/>
                <a:ea typeface="Inconsolata" pitchFamily="2" charset="77"/>
              </a:rPr>
              <a:t>geom_histogram</a:t>
            </a:r>
            <a:r>
              <a:rPr dirty="0" sz="2800">
                <a:solidFill>
                  <a:srgbClr val="4C91AF"/>
                </a:solidFill>
                <a:latin typeface="Inconsolata" pitchFamily="2" charset="77"/>
                <a:ea typeface="Inconsolata" pitchFamily="2" charset="77"/>
              </a:rPr>
              <a:t>() </a:t>
            </a:r>
            <a:r>
              <a:rPr dirty="0" sz="2800">
                <a:solidFill>
                  <a:srgbClr val="4C91AF"/>
                </a:solidFill>
              </a:rPr>
              <a:t>to visualize distributions</a:t>
            </a:r>
          </a:p>
        </p:txBody>
      </p:sp>
    </p:spTree>
    <p:extLst>
      <p:ext uri="{BB962C8B-B14F-4D97-AF65-F5344CB8AC3E}">
        <p14:creationId xmlns:p14="http://schemas.microsoft.com/office/powerpoint/2010/main" val="74624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STOP</a:t>
            </a:r>
          </a:p>
        </p:txBody>
      </p:sp>
    </p:spTree>
    <p:extLst>
      <p:ext uri="{BB962C8B-B14F-4D97-AF65-F5344CB8AC3E}">
        <p14:creationId xmlns:p14="http://schemas.microsoft.com/office/powerpoint/2010/main" val="4072911522"/>
      </p:ext>
    </p:extLst>
  </p:cSld>
  <p:clrMapOvr>
    <a:masterClrMapping/>
  </p:clrMapOvr>
  <p:transition/>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800">
                <a:solidFill>
                  <a:srgbClr val="003366"/>
                </a:solidFill>
              </a:rPr>
              <a:t>What is EDA?</a:t>
            </a:r>
          </a:p>
        </p:txBody>
      </p:sp>
      <p:sp>
        <p:nvSpPr>
          <p:cNvPr id="3" name="Content Placeholder 2"/>
          <p:cNvSpPr>
            <a:spLocks noGrp="1"/>
          </p:cNvSpPr>
          <p:nvPr>
            <p:ph idx="1"/>
          </p:nvPr>
        </p:nvSpPr>
        <p:spPr/>
        <p:txBody>
          <a:bodyPr/>
          <a:lstStyle/>
          <a:p/>
          <a:p>
            <a:pPr/>
            <a:r>
              <a:rPr sz="2800">
                <a:solidFill>
                  <a:srgbClr val="4C91AF"/>
                </a:solidFill>
              </a:rPr>
              <a:t>Process of exploring data to uncover patterns and insights</a:t>
            </a:r>
          </a:p>
          <a:p>
            <a:pPr/>
            <a:r>
              <a:rPr sz="2800">
                <a:solidFill>
                  <a:srgbClr val="4C91AF"/>
                </a:solidFill>
              </a:rPr>
              <a:t>Essential for understanding data before modeling</a:t>
            </a:r>
          </a:p>
          <a:p>
            <a:pPr/>
            <a:r>
              <a:rPr sz="2800">
                <a:solidFill>
                  <a:srgbClr val="4C91AF"/>
                </a:solidFill>
              </a:rPr>
              <a:t>Supports better questions, cleaner data, and stronger decisions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800">
                <a:solidFill>
                  <a:srgbClr val="003366"/>
                </a:solidFill>
              </a:rPr>
              <a:t>Importance of EDA</a:t>
            </a:r>
          </a:p>
        </p:txBody>
      </p:sp>
      <p:sp>
        <p:nvSpPr>
          <p:cNvPr id="3" name="Content Placeholder 2"/>
          <p:cNvSpPr>
            <a:spLocks noGrp="1"/>
          </p:cNvSpPr>
          <p:nvPr>
            <p:ph idx="1"/>
          </p:nvPr>
        </p:nvSpPr>
        <p:spPr/>
        <p:txBody>
          <a:bodyPr/>
          <a:lstStyle/>
          <a:p/>
          <a:p>
            <a:pPr/>
            <a:r>
              <a:rPr sz="2800">
                <a:solidFill>
                  <a:srgbClr val="4C91AF"/>
                </a:solidFill>
              </a:rPr>
              <a:t>Early Error Detection</a:t>
            </a:r>
          </a:p>
          <a:p>
            <a:pPr/>
            <a:r>
              <a:rPr sz="2800">
                <a:solidFill>
                  <a:srgbClr val="4C91AF"/>
                </a:solidFill>
              </a:rPr>
              <a:t>Identifies data anomalies</a:t>
            </a:r>
          </a:p>
          <a:p>
            <a:pPr/>
            <a:r>
              <a:rPr sz="2800">
                <a:solidFill>
                  <a:srgbClr val="4C91AF"/>
                </a:solidFill>
              </a:rPr>
              <a:t>Corrects erroneous assumptions</a:t>
            </a:r>
          </a:p>
          <a:p>
            <a:pPr/>
            <a:r>
              <a:rPr sz="2800">
                <a:solidFill>
                  <a:srgbClr val="4C91AF"/>
                </a:solidFill>
              </a:rPr>
              <a:t>Enhancing Data Understanding</a:t>
            </a:r>
          </a:p>
          <a:p>
            <a:pPr/>
            <a:r>
              <a:rPr sz="2800">
                <a:solidFill>
                  <a:srgbClr val="4C91AF"/>
                </a:solidFill>
              </a:rPr>
              <a:t>Summarizes main characteristics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800">
                <a:solidFill>
                  <a:srgbClr val="003366"/>
                </a:solidFill>
              </a:rPr>
              <a:t>Installing and Loading Key Packages</a:t>
            </a:r>
          </a:p>
        </p:txBody>
      </p:sp>
      <p:sp>
        <p:nvSpPr>
          <p:cNvPr id="3" name="Content Placeholder 2"/>
          <p:cNvSpPr>
            <a:spLocks noGrp="1"/>
          </p:cNvSpPr>
          <p:nvPr>
            <p:ph idx="1"/>
          </p:nvPr>
        </p:nvSpPr>
        <p:spPr/>
        <p:txBody>
          <a:bodyPr/>
          <a:lstStyle/>
          <a:p/>
          <a:p>
            <a:pPr/>
            <a:r>
              <a:rPr sz="2800">
                <a:solidFill>
                  <a:srgbClr val="4C91AF"/>
                </a:solidFill>
              </a:rPr>
              <a:t>Core tidyverse packages: dplyr, ggplot2, tidyr, etc.</a:t>
            </a:r>
          </a:p>
          <a:p>
            <a:pPr/>
            <a:r>
              <a:rPr sz="2800">
                <a:solidFill>
                  <a:srgbClr val="4C91AF"/>
                </a:solidFill>
              </a:rPr>
              <a:t>Additional tools: janitor, plotly, moderndive, purrr</a:t>
            </a:r>
          </a:p>
          <a:p>
            <a:pPr/>
            <a:r>
              <a:rPr sz="2800">
                <a:solidFill>
                  <a:srgbClr val="4C91AF"/>
                </a:solidFill>
              </a:rPr>
              <a:t>Load data using data() or import from files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800">
                <a:solidFill>
                  <a:srgbClr val="003366"/>
                </a:solidFill>
              </a:rPr>
              <a:t>Meet the Data: spotify_by_genre</a:t>
            </a:r>
          </a:p>
        </p:txBody>
      </p:sp>
      <p:sp>
        <p:nvSpPr>
          <p:cNvPr id="3" name="Content Placeholder 2"/>
          <p:cNvSpPr>
            <a:spLocks noGrp="1"/>
          </p:cNvSpPr>
          <p:nvPr>
            <p:ph idx="1"/>
          </p:nvPr>
        </p:nvSpPr>
        <p:spPr/>
        <p:txBody>
          <a:bodyPr/>
          <a:lstStyle/>
          <a:p/>
          <a:p>
            <a:pPr/>
            <a:r>
              <a:rPr sz="2800">
                <a:solidFill>
                  <a:srgbClr val="4C91AF"/>
                </a:solidFill>
              </a:rPr>
              <a:t>A Rich Dataset for EDA Practice</a:t>
            </a:r>
          </a:p>
          <a:p>
            <a:pPr/>
            <a:r>
              <a:rPr sz="2800">
                <a:solidFill>
                  <a:srgbClr val="4C91AF"/>
                </a:solidFill>
              </a:rPr>
              <a:t>6,000 Spotify tracks across six genres</a:t>
            </a:r>
          </a:p>
          <a:p>
            <a:pPr/>
            <a:r>
              <a:rPr sz="2800">
                <a:solidFill>
                  <a:srgbClr val="4C91AF"/>
                </a:solidFill>
              </a:rPr>
              <a:t>Mix of metadata, audio features, and popularity indicators</a:t>
            </a:r>
          </a:p>
          <a:p>
            <a:pPr/>
            <a:r>
              <a:rPr sz="2800">
                <a:solidFill>
                  <a:srgbClr val="4C91AF"/>
                </a:solidFill>
              </a:rPr>
              <a:t>Designed for music trend analysis and modeling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800">
                <a:solidFill>
                  <a:srgbClr val="003366"/>
                </a:solidFill>
              </a:rPr>
              <a:t>Core EDA Skills: Viewing, Cleaning, and Sampling</a:t>
            </a:r>
          </a:p>
        </p:txBody>
      </p:sp>
      <p:sp>
        <p:nvSpPr>
          <p:cNvPr id="3" name="Content Placeholder 2"/>
          <p:cNvSpPr>
            <a:spLocks noGrp="1"/>
          </p:cNvSpPr>
          <p:nvPr>
            <p:ph idx="1"/>
          </p:nvPr>
        </p:nvSpPr>
        <p:spPr/>
        <p:txBody>
          <a:bodyPr/>
          <a:lstStyle/>
          <a:p/>
          <a:p>
            <a:pPr/>
            <a:r>
              <a:rPr sz="2800">
                <a:solidFill>
                  <a:srgbClr val="4C91AF"/>
                </a:solidFill>
              </a:rPr>
              <a:t>Key Actions Before Analysis</a:t>
            </a:r>
          </a:p>
          <a:p>
            <a:pPr/>
            <a:r>
              <a:rPr sz="2800">
                <a:solidFill>
                  <a:srgbClr val="4C91AF"/>
                </a:solidFill>
              </a:rPr>
              <a:t>glimpse() for quick structure review</a:t>
            </a:r>
          </a:p>
          <a:p>
            <a:pPr/>
            <a:r>
              <a:rPr sz="2800">
                <a:solidFill>
                  <a:srgbClr val="4C91AF"/>
                </a:solidFill>
              </a:rPr>
              <a:t>distinct() to remove duplicates</a:t>
            </a:r>
          </a:p>
          <a:p>
            <a:pPr/>
            <a:r>
              <a:rPr sz="2800">
                <a:solidFill>
                  <a:srgbClr val="4C91AF"/>
                </a:solidFill>
              </a:rPr>
              <a:t>count() and slice_sample() for basic exploration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800">
                <a:solidFill>
                  <a:srgbClr val="003366"/>
                </a:solidFill>
              </a:rPr>
              <a:t>Wrapping Up: Variable Types and Summary Tools</a:t>
            </a:r>
          </a:p>
        </p:txBody>
      </p:sp>
      <p:sp>
        <p:nvSpPr>
          <p:cNvPr id="3" name="Content Placeholder 2"/>
          <p:cNvSpPr>
            <a:spLocks noGrp="1"/>
          </p:cNvSpPr>
          <p:nvPr>
            <p:ph idx="1"/>
          </p:nvPr>
        </p:nvSpPr>
        <p:spPr/>
        <p:txBody>
          <a:bodyPr/>
          <a:lstStyle/>
          <a:p/>
          <a:p>
            <a:pPr/>
            <a:r>
              <a:rPr sz="2800">
                <a:solidFill>
                  <a:srgbClr val="4C91AF"/>
                </a:solidFill>
              </a:rPr>
              <a:t>Summary Stats and Quick Visuals</a:t>
            </a:r>
          </a:p>
          <a:p>
            <a:pPr/>
            <a:r>
              <a:rPr sz="2800">
                <a:solidFill>
                  <a:srgbClr val="4C91AF"/>
                </a:solidFill>
              </a:rPr>
              <a:t>Use class() and map() to inspect variable types</a:t>
            </a:r>
          </a:p>
          <a:p>
            <a:pPr/>
            <a:r>
              <a:rPr sz="2800">
                <a:solidFill>
                  <a:srgbClr val="4C91AF"/>
                </a:solidFill>
              </a:rPr>
              <a:t>summarize() or tidy_summary() for quick stats</a:t>
            </a:r>
          </a:p>
          <a:p>
            <a:pPr/>
            <a:r>
              <a:rPr sz="2800">
                <a:solidFill>
                  <a:srgbClr val="4C91AF"/>
                </a:solidFill>
              </a:rPr>
              <a:t>ggplot() with geom_histogram() to visualize distributions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START</a:t>
            </a:r>
          </a:p>
        </p:txBody>
      </p:sp>
    </p:spTree>
    <p:extLst>
      <p:ext uri="{BB962C8B-B14F-4D97-AF65-F5344CB8AC3E}">
        <p14:creationId xmlns:p14="http://schemas.microsoft.com/office/powerpoint/2010/main" val="40729115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eminar"/>
          <p:cNvSpPr>
            <a:spLocks noGrp="1"/>
          </p:cNvSpPr>
          <p:nvPr>
            <p:ph type="ctrTitle"/>
          </p:nvPr>
        </p:nvSpPr>
        <p:spPr>
          <a:xfrm>
            <a:off x="260766" y="1460351"/>
            <a:ext cx="11333018" cy="1655762"/>
          </a:xfrm>
        </p:spPr>
        <p:txBody>
          <a:bodyPr>
            <a:normAutofit/>
          </a:bodyPr>
          <a:lstStyle/>
          <a:p>
            <a:r>
              <a:rPr lang="en-AU" sz="4400">
                <a:solidFill>
                  <a:srgbClr val="205278"/>
                </a:solidFill>
                <a:latin typeface="Montserrat SemiBold" panose="00000700000000000000" pitchFamily="50" charset="0"/>
              </a:rPr>
              <a:t>Exploratory Data Analysis in R with Tidyverse</a:t>
            </a:r>
          </a:p>
        </p:txBody>
      </p:sp>
      <p:sp>
        <p:nvSpPr>
          <p:cNvPr id="3" name="Session number"/>
          <p:cNvSpPr>
            <a:spLocks noGrp="1"/>
          </p:cNvSpPr>
          <p:nvPr>
            <p:ph type="subTitle" idx="1"/>
          </p:nvPr>
        </p:nvSpPr>
        <p:spPr>
          <a:xfrm>
            <a:off x="0" y="4156220"/>
            <a:ext cx="12191999" cy="1655762"/>
          </a:xfrm>
        </p:spPr>
        <p:txBody>
          <a:bodyPr>
            <a:normAutofit/>
          </a:bodyPr>
          <a:lstStyle/>
          <a:p>
            <a:r>
              <a:rPr lang="en-AU" sz="3200" dirty="0">
                <a:solidFill>
                  <a:srgbClr val="4C91AF"/>
                </a:solidFill>
                <a:latin typeface="Montserrat SemiBold" panose="00000700000000000000" pitchFamily="50" charset="0"/>
              </a:rPr>
              <a:t>Session 1: Foundations of EDA in R with the </a:t>
            </a:r>
            <a:r>
              <a:rPr lang="en-AU" sz="3200" dirty="0" err="1">
                <a:solidFill>
                  <a:srgbClr val="4C91AF"/>
                </a:solidFill>
                <a:latin typeface="Montserrat SemiBold" panose="00000700000000000000" pitchFamily="50" charset="0"/>
              </a:rPr>
              <a:t>tidyverse</a:t>
            </a:r>
            <a:endParaRPr lang="en-AU" sz="3200" dirty="0">
              <a:solidFill>
                <a:srgbClr val="4C91AF"/>
              </a:solidFill>
              <a:latin typeface="Montserrat SemiBold" panose="00000700000000000000" pitchFamily="50" charset="0"/>
            </a:endParaRPr>
          </a:p>
        </p:txBody>
      </p:sp>
      <p:pic>
        <p:nvPicPr>
          <p:cNvPr id="5" name="Instats Logo"/>
          <p:cNvPicPr>
            <a:picLocks noChangeAspect="1"/>
          </p:cNvPicPr>
          <p:nvPr/>
        </p:nvPicPr>
        <p:blipFill>
          <a:blip r:embed="rId2"/>
          <a:srcRect/>
          <a:stretch>
            <a:fillRect/>
          </a:stretch>
        </p:blipFill>
        <p:spPr>
          <a:xfrm>
            <a:off x="839176" y="6302424"/>
            <a:ext cx="1422076" cy="366450"/>
          </a:xfrm>
          <a:prstGeom prst="rect">
            <a:avLst/>
          </a:prstGeom>
        </p:spPr>
      </p:pic>
    </p:spTree>
    <p:extLst>
      <p:ext uri="{BB962C8B-B14F-4D97-AF65-F5344CB8AC3E}">
        <p14:creationId xmlns:p14="http://schemas.microsoft.com/office/powerpoint/2010/main" val="597855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003366"/>
                </a:solidFill>
                <a:latin typeface="Calibri Light"/>
              </a:rPr>
              <a:t>What is EDA?</a:t>
            </a:r>
          </a:p>
        </p:txBody>
      </p:sp>
      <p:sp>
        <p:nvSpPr>
          <p:cNvPr id="3" name="Content Placeholder 2"/>
          <p:cNvSpPr>
            <a:spLocks noGrp="1"/>
          </p:cNvSpPr>
          <p:nvPr>
            <p:ph idx="1"/>
          </p:nvPr>
        </p:nvSpPr>
        <p:spPr/>
        <p:txBody>
          <a:bodyPr/>
          <a:lstStyle/>
          <a:p>
            <a:endParaRPr dirty="0"/>
          </a:p>
          <a:p>
            <a:r>
              <a:rPr lang="en-US" dirty="0" sz="2800">
                <a:solidFill>
                  <a:srgbClr val="4C91AF"/>
                </a:solidFill>
              </a:rPr>
              <a:t>Process </a:t>
            </a:r>
            <a:r>
              <a:rPr dirty="0" sz="2800">
                <a:solidFill>
                  <a:srgbClr val="4C91AF"/>
                </a:solidFill>
              </a:rPr>
              <a:t>of exploring data to uncover patterns and insights</a:t>
            </a:r>
          </a:p>
          <a:p>
            <a:r>
              <a:rPr dirty="0" sz="2800">
                <a:solidFill>
                  <a:srgbClr val="4C91AF"/>
                </a:solidFill>
              </a:rPr>
              <a:t>Essential for understanding data before modeling</a:t>
            </a:r>
          </a:p>
          <a:p>
            <a:r>
              <a:rPr dirty="0" sz="2800">
                <a:solidFill>
                  <a:srgbClr val="4C91AF"/>
                </a:solidFill>
              </a:rPr>
              <a:t>Supports better questions, cleaner data, and stronger decisions</a:t>
            </a:r>
          </a:p>
        </p:txBody>
      </p:sp>
    </p:spTree>
    <p:extLst>
      <p:ext uri="{BB962C8B-B14F-4D97-AF65-F5344CB8AC3E}">
        <p14:creationId xmlns:p14="http://schemas.microsoft.com/office/powerpoint/2010/main" val="209754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Importance of EDA</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457200" indent="-457200">
              <a:lnSpc>
                <a:spcPct val="150000"/>
              </a:lnSpc>
              <a:buSzTx/>
              <a:buFont typeface="Arial" panose="020B0604020202020204" pitchFamily="34" charset="0"/>
              <a:buChar char="•"/>
            </a:pPr>
            <a:r>
              <a:rPr lang="en-GB" sz="2800" dirty="0">
                <a:solidFill>
                  <a:srgbClr val="4C91AF"/>
                </a:solidFill>
              </a:rPr>
              <a:t>Early Error Detection</a:t>
            </a:r>
          </a:p>
          <a:p>
            <a:pPr marL="914400" lvl="1" indent="-457200">
              <a:lnSpc>
                <a:spcPct val="150000"/>
              </a:lnSpc>
              <a:buFont typeface="Arial" panose="020B0604020202020204" pitchFamily="34" charset="0"/>
              <a:buChar char="•"/>
            </a:pPr>
            <a:r>
              <a:rPr lang="en-GB" sz="2800" dirty="0">
                <a:solidFill>
                  <a:srgbClr val="4C91AF"/>
                </a:solidFill>
              </a:rPr>
              <a:t>Identifies data anomalies</a:t>
            </a:r>
          </a:p>
          <a:p>
            <a:pPr marL="914400" lvl="1" indent="-457200">
              <a:lnSpc>
                <a:spcPct val="150000"/>
              </a:lnSpc>
              <a:buFont typeface="Arial" panose="020B0604020202020204" pitchFamily="34" charset="0"/>
              <a:buChar char="•"/>
            </a:pPr>
            <a:r>
              <a:rPr lang="en-GB" sz="2800" dirty="0">
                <a:solidFill>
                  <a:srgbClr val="4C91AF"/>
                </a:solidFill>
              </a:rPr>
              <a:t>Corrects erroneous assumptions</a:t>
            </a:r>
          </a:p>
          <a:p>
            <a:pPr marL="457200" indent="-457200">
              <a:lnSpc>
                <a:spcPct val="150000"/>
              </a:lnSpc>
              <a:buFont typeface="Arial" panose="020B0604020202020204" pitchFamily="34" charset="0"/>
              <a:buChar char="•"/>
            </a:pPr>
            <a:r>
              <a:rPr lang="en-GB" sz="2800" dirty="0">
                <a:solidFill>
                  <a:srgbClr val="4C91AF"/>
                </a:solidFill>
              </a:rPr>
              <a:t>Enhancing Data Understanding</a:t>
            </a:r>
          </a:p>
          <a:p>
            <a:pPr marL="914400" lvl="1" indent="-457200">
              <a:lnSpc>
                <a:spcPct val="150000"/>
              </a:lnSpc>
              <a:buFont typeface="Arial" panose="020B0604020202020204" pitchFamily="34" charset="0"/>
              <a:buChar char="•"/>
            </a:pPr>
            <a:r>
              <a:rPr lang="en-GB" sz="2800" dirty="0">
                <a:solidFill>
                  <a:srgbClr val="4C91AF"/>
                </a:solidFill>
              </a:rPr>
              <a:t>Summarizes main characteristics
Reveals underlying structure</a:t>
            </a:r>
          </a:p>
        </p:txBody>
      </p:sp>
    </p:spTree>
    <p:extLst>
      <p:ext uri="{BB962C8B-B14F-4D97-AF65-F5344CB8AC3E}">
        <p14:creationId xmlns:p14="http://schemas.microsoft.com/office/powerpoint/2010/main" val="27000510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003366"/>
                </a:solidFill>
                <a:latin typeface="Calibri Light"/>
              </a:rPr>
              <a:t>Installing and Loading Key Packages</a:t>
            </a:r>
          </a:p>
        </p:txBody>
      </p:sp>
      <p:sp>
        <p:nvSpPr>
          <p:cNvPr id="3" name="Content Placeholder 2"/>
          <p:cNvSpPr>
            <a:spLocks noGrp="1"/>
          </p:cNvSpPr>
          <p:nvPr>
            <p:ph idx="1"/>
          </p:nvPr>
        </p:nvSpPr>
        <p:spPr/>
        <p:txBody>
          <a:bodyPr/>
          <a:lstStyle/>
          <a:p>
            <a:endParaRPr dirty="0"/>
          </a:p>
          <a:p>
            <a:r>
              <a:rPr dirty="0" sz="2800">
                <a:solidFill>
                  <a:srgbClr val="4C91AF"/>
                </a:solidFill>
              </a:rPr>
              <a:t>Core </a:t>
            </a:r>
            <a:r>
              <a:rPr dirty="0" err="1" sz="2800">
                <a:solidFill>
                  <a:srgbClr val="4C91AF"/>
                </a:solidFill>
              </a:rPr>
              <a:t>tidyverse</a:t>
            </a:r>
            <a:r>
              <a:rPr dirty="0" sz="2800">
                <a:solidFill>
                  <a:srgbClr val="4C91AF"/>
                </a:solidFill>
              </a:rPr>
              <a:t> packages: </a:t>
            </a:r>
            <a:r>
              <a:rPr dirty="0" err="1" sz="2800">
                <a:solidFill>
                  <a:srgbClr val="4C91AF"/>
                </a:solidFill>
              </a:rPr>
              <a:t>dplyr</a:t>
            </a:r>
            <a:r>
              <a:rPr dirty="0" sz="2800">
                <a:solidFill>
                  <a:srgbClr val="4C91AF"/>
                </a:solidFill>
              </a:rPr>
              <a:t>, ggplot2, </a:t>
            </a:r>
            <a:r>
              <a:rPr dirty="0" err="1" sz="2800">
                <a:solidFill>
                  <a:srgbClr val="4C91AF"/>
                </a:solidFill>
              </a:rPr>
              <a:t>tidyr</a:t>
            </a:r>
            <a:r>
              <a:rPr dirty="0" sz="2800">
                <a:solidFill>
                  <a:srgbClr val="4C91AF"/>
                </a:solidFill>
              </a:rPr>
              <a:t>, etc.</a:t>
            </a:r>
          </a:p>
          <a:p>
            <a:r>
              <a:rPr dirty="0" sz="2800">
                <a:solidFill>
                  <a:srgbClr val="4C91AF"/>
                </a:solidFill>
              </a:rPr>
              <a:t>Additional tools: janitor, </a:t>
            </a:r>
            <a:r>
              <a:rPr dirty="0" err="1" sz="2800">
                <a:solidFill>
                  <a:srgbClr val="4C91AF"/>
                </a:solidFill>
              </a:rPr>
              <a:t>plotly</a:t>
            </a:r>
            <a:r>
              <a:rPr dirty="0" sz="2800">
                <a:solidFill>
                  <a:srgbClr val="4C91AF"/>
                </a:solidFill>
              </a:rPr>
              <a:t>, </a:t>
            </a:r>
            <a:r>
              <a:rPr dirty="0" err="1" sz="2800">
                <a:solidFill>
                  <a:srgbClr val="4C91AF"/>
                </a:solidFill>
              </a:rPr>
              <a:t>moderndive</a:t>
            </a:r>
            <a:r>
              <a:rPr dirty="0" sz="2800">
                <a:solidFill>
                  <a:srgbClr val="4C91AF"/>
                </a:solidFill>
              </a:rPr>
              <a:t>, </a:t>
            </a:r>
            <a:r>
              <a:rPr dirty="0" err="1" sz="2800">
                <a:solidFill>
                  <a:srgbClr val="4C91AF"/>
                </a:solidFill>
              </a:rPr>
              <a:t>purrr</a:t>
            </a:r>
            <a:endParaRPr dirty="0">
              <a:solidFill>
                <a:srgbClr val="4C91AF"/>
              </a:solidFill>
            </a:endParaRPr>
          </a:p>
          <a:p>
            <a:r>
              <a:rPr dirty="0" sz="2800">
                <a:solidFill>
                  <a:srgbClr val="4C91AF"/>
                </a:solidFill>
              </a:rPr>
              <a:t>Load data using data() or import from files</a:t>
            </a:r>
          </a:p>
        </p:txBody>
      </p:sp>
    </p:spTree>
    <p:extLst>
      <p:ext uri="{BB962C8B-B14F-4D97-AF65-F5344CB8AC3E}">
        <p14:creationId xmlns:p14="http://schemas.microsoft.com/office/powerpoint/2010/main" val="162224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dirty="0">
                <a:solidFill>
                  <a:srgbClr val="003366"/>
                </a:solidFill>
                <a:latin typeface="Calibri Light"/>
              </a:rPr>
              <a:t>Meet the Data: </a:t>
            </a:r>
            <a:r>
              <a:rPr sz="4800" dirty="0" err="1">
                <a:solidFill>
                  <a:srgbClr val="003366"/>
                </a:solidFill>
                <a:latin typeface="Inconsolata" pitchFamily="2" charset="77"/>
                <a:ea typeface="Inconsolata" pitchFamily="2" charset="77"/>
              </a:rPr>
              <a:t>spotify_by_genre</a:t>
            </a:r>
            <a:endParaRPr sz="4800" dirty="0">
              <a:solidFill>
                <a:srgbClr val="003366"/>
              </a:solidFill>
              <a:latin typeface="Inconsolata" pitchFamily="2" charset="77"/>
              <a:ea typeface="Inconsolata" pitchFamily="2" charset="77"/>
            </a:endParaRPr>
          </a:p>
        </p:txBody>
      </p:sp>
      <p:sp>
        <p:nvSpPr>
          <p:cNvPr id="3" name="Content Placeholder 2"/>
          <p:cNvSpPr>
            <a:spLocks noGrp="1"/>
          </p:cNvSpPr>
          <p:nvPr>
            <p:ph idx="1"/>
          </p:nvPr>
        </p:nvSpPr>
        <p:spPr/>
        <p:txBody>
          <a:bodyPr/>
          <a:lstStyle/>
          <a:p>
            <a:endParaRPr dirty="0"/>
          </a:p>
          <a:p>
            <a:r>
              <a:rPr dirty="0" sz="2800">
                <a:solidFill>
                  <a:srgbClr val="4C91AF"/>
                </a:solidFill>
              </a:rPr>
              <a:t>A Rich Dataset for EDA Practice</a:t>
            </a:r>
          </a:p>
          <a:p>
            <a:r>
              <a:rPr dirty="0" sz="2800">
                <a:solidFill>
                  <a:srgbClr val="4C91AF"/>
                </a:solidFill>
              </a:rPr>
              <a:t>6,000 Spotify tracks across six genres</a:t>
            </a:r>
          </a:p>
          <a:p>
            <a:r>
              <a:rPr dirty="0" sz="2800">
                <a:solidFill>
                  <a:srgbClr val="4C91AF"/>
                </a:solidFill>
              </a:rPr>
              <a:t>Mix of metadata, audio features, and popularity indicators</a:t>
            </a:r>
          </a:p>
          <a:p>
            <a:r>
              <a:rPr dirty="0" sz="2800">
                <a:solidFill>
                  <a:srgbClr val="4C91AF"/>
                </a:solidFill>
              </a:rPr>
              <a:t>Designed for music trend analysis and modeling</a:t>
            </a:r>
          </a:p>
        </p:txBody>
      </p:sp>
    </p:spTree>
    <p:extLst>
      <p:ext uri="{BB962C8B-B14F-4D97-AF65-F5344CB8AC3E}">
        <p14:creationId xmlns:p14="http://schemas.microsoft.com/office/powerpoint/2010/main" val="207907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4800">
                <a:solidFill>
                  <a:srgbClr val="003366"/>
                </a:solidFill>
                <a:latin typeface="Calibri Light"/>
              </a:rPr>
              <a:t>Core EDA Skills: Viewing, Cleaning, and Sampling</a:t>
            </a:r>
          </a:p>
        </p:txBody>
      </p:sp>
      <p:sp>
        <p:nvSpPr>
          <p:cNvPr id="3" name="Content Placeholder 2"/>
          <p:cNvSpPr>
            <a:spLocks noGrp="1"/>
          </p:cNvSpPr>
          <p:nvPr>
            <p:ph idx="1"/>
          </p:nvPr>
        </p:nvSpPr>
        <p:spPr/>
        <p:txBody>
          <a:bodyPr/>
          <a:lstStyle/>
          <a:p>
            <a:endParaRPr dirty="0"/>
          </a:p>
          <a:p>
            <a:r>
              <a:rPr dirty="0" sz="2800">
                <a:solidFill>
                  <a:srgbClr val="4C91AF"/>
                </a:solidFill>
              </a:rPr>
              <a:t>Key Actions Before Analysis</a:t>
            </a:r>
          </a:p>
          <a:p>
            <a:r>
              <a:rPr dirty="0" sz="2800">
                <a:solidFill>
                  <a:srgbClr val="4C91AF"/>
                </a:solidFill>
                <a:latin typeface="Inconsolata" pitchFamily="2" charset="77"/>
                <a:ea typeface="Inconsolata" pitchFamily="2" charset="77"/>
              </a:rPr>
              <a:t>glimpse() </a:t>
            </a:r>
            <a:r>
              <a:rPr dirty="0" sz="2800">
                <a:solidFill>
                  <a:srgbClr val="4C91AF"/>
                </a:solidFill>
              </a:rPr>
              <a:t>for quick structure review</a:t>
            </a:r>
          </a:p>
          <a:p>
            <a:r>
              <a:rPr dirty="0" sz="2800">
                <a:solidFill>
                  <a:srgbClr val="4C91AF"/>
                </a:solidFill>
                <a:latin typeface="Inconsolata" pitchFamily="2" charset="77"/>
                <a:ea typeface="Inconsolata" pitchFamily="2" charset="77"/>
              </a:rPr>
              <a:t>distinct()</a:t>
            </a:r>
            <a:r>
              <a:rPr dirty="0" sz="2800">
                <a:solidFill>
                  <a:srgbClr val="4C91AF"/>
                </a:solidFill>
              </a:rPr>
              <a:t> to remove duplicates</a:t>
            </a:r>
          </a:p>
          <a:p>
            <a:r>
              <a:rPr dirty="0" sz="2800">
                <a:solidFill>
                  <a:srgbClr val="4C91AF"/>
                </a:solidFill>
                <a:latin typeface="Inconsolata" pitchFamily="2" charset="77"/>
                <a:ea typeface="Inconsolata" pitchFamily="2" charset="77"/>
              </a:rPr>
              <a:t>count()</a:t>
            </a:r>
            <a:r>
              <a:rPr dirty="0" sz="2800">
                <a:solidFill>
                  <a:srgbClr val="4C91AF"/>
                </a:solidFill>
              </a:rPr>
              <a:t> and </a:t>
            </a:r>
            <a:r>
              <a:rPr dirty="0" err="1" sz="2800">
                <a:solidFill>
                  <a:srgbClr val="4C91AF"/>
                </a:solidFill>
                <a:latin typeface="Inconsolata" pitchFamily="2" charset="77"/>
                <a:ea typeface="Inconsolata" pitchFamily="2" charset="77"/>
              </a:rPr>
              <a:t>slice_sample</a:t>
            </a:r>
            <a:r>
              <a:rPr dirty="0" sz="2800">
                <a:solidFill>
                  <a:srgbClr val="4C91AF"/>
                </a:solidFill>
                <a:latin typeface="Inconsolata" pitchFamily="2" charset="77"/>
                <a:ea typeface="Inconsolata" pitchFamily="2" charset="77"/>
              </a:rPr>
              <a:t>()</a:t>
            </a:r>
            <a:r>
              <a:rPr dirty="0" sz="2800">
                <a:solidFill>
                  <a:srgbClr val="4C91AF"/>
                </a:solidFill>
              </a:rPr>
              <a:t> for basic exploration</a:t>
            </a:r>
          </a:p>
        </p:txBody>
      </p:sp>
    </p:spTree>
    <p:extLst>
      <p:ext uri="{BB962C8B-B14F-4D97-AF65-F5344CB8AC3E}">
        <p14:creationId xmlns:p14="http://schemas.microsoft.com/office/powerpoint/2010/main" val="35980876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6.0.36"/>
  <p:tag name="AS_OS" val="Unix 5.15.0.1075"/>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ava" typeface="Javanese Text"/>
        <a:font script="Mong" typeface="Mongolian Baiti"/>
        <a:font script="Arab" typeface="Times New Roman"/>
        <a:font script="Olck" typeface="Nirmala UI"/>
        <a:font script="Uigh" typeface="Microsoft Uighur"/>
        <a:font script="Taml" typeface="Latha"/>
        <a:font script="Tale" typeface="Microsoft Tai Le"/>
        <a:font script="Tibt" typeface="Microsoft Himalaya"/>
        <a:font script="Syrj" typeface="Estrangelo Edessa"/>
        <a:font script="Osma" typeface="Ebrima"/>
        <a:font script="Orya" typeface="Kalinga"/>
        <a:font script="Hant" typeface="新細明體"/>
        <a:font script="Guru" typeface="Raavi"/>
        <a:font script="Jpan" typeface="游ゴシック Light"/>
        <a:font script="Beng" typeface="Vrinda"/>
        <a:font script="Thaa" typeface="MV Boli"/>
        <a:font script="Hans" typeface="等线 Light"/>
        <a:font script="Nkoo" typeface="Ebrima"/>
        <a:font script="Phag" typeface="Phagspa"/>
        <a:font script="Tfng" typeface="Ebrima"/>
        <a:font script="Hebr" typeface="Times New Roman"/>
        <a:font script="Armn" typeface="Arial"/>
        <a:font script="Yiii" typeface="Microsoft Yi Baiti"/>
        <a:font script="Syre" typeface="Estrangelo Edessa"/>
        <a:font script="Deva" typeface="Mangal"/>
        <a:font script="Hang" typeface="맑은 고딕"/>
        <a:font script="Lisu" typeface="Segoe UI"/>
        <a:font script="Sinh" typeface="Iskoola Pota"/>
        <a:font script="Telu" typeface="Gautami"/>
        <a:font script="Viet" typeface="Times New Roman"/>
        <a:font script="Syrn" typeface="Estrangelo Edessa"/>
        <a:font script="Ethi" typeface="Nyala"/>
        <a:font script="Cher" typeface="Plantagenet Cherokee"/>
        <a:font script="Geor" typeface="Sylfaen"/>
        <a:font script="Bopo" typeface="Microsoft JhengHei"/>
        <a:font script="Talu" typeface="Microsoft New Tai Lue"/>
        <a:font script="Laoo" typeface="DokChampa"/>
        <a:font script="Thai" typeface="Angsana New"/>
        <a:font script="Gujr" typeface="Shruti"/>
        <a:font script="Khmr" typeface="MoolBoran"/>
        <a:font script="Cans" typeface="Euphemia"/>
        <a:font script="Sora" typeface="Nirmala UI"/>
        <a:font script="Syrc" typeface="Estrangelo Edessa"/>
        <a:font script="Bugi" typeface="Leelawadee UI"/>
        <a:font script="Knda" typeface="Tunga"/>
        <a:font script="Mlym" typeface="Kartika"/>
        <a:font script="Mymr" typeface="Myanmar Text"/>
      </a:majorFont>
      <a:minorFont>
        <a:latin typeface="Calibri" panose="020F0502020204030204"/>
        <a:ea typeface=""/>
        <a:cs typeface=""/>
        <a:font script="Java" typeface="Javanese Text"/>
        <a:font script="Mong" typeface="Mongolian Baiti"/>
        <a:font script="Arab" typeface="Arial"/>
        <a:font script="Olck" typeface="Nirmala UI"/>
        <a:font script="Uigh" typeface="Microsoft Uighur"/>
        <a:font script="Taml" typeface="Latha"/>
        <a:font script="Tale" typeface="Microsoft Tai Le"/>
        <a:font script="Tibt" typeface="Microsoft Himalaya"/>
        <a:font script="Syrj" typeface="Estrangelo Edessa"/>
        <a:font script="Osma" typeface="Ebrima"/>
        <a:font script="Orya" typeface="Kalinga"/>
        <a:font script="Hant" typeface="新細明體"/>
        <a:font script="Guru" typeface="Raavi"/>
        <a:font script="Jpan" typeface="游ゴシック"/>
        <a:font script="Beng" typeface="Vrinda"/>
        <a:font script="Thaa" typeface="MV Boli"/>
        <a:font script="Hans" typeface="等线"/>
        <a:font script="Nkoo" typeface="Ebrima"/>
        <a:font script="Phag" typeface="Phagspa"/>
        <a:font script="Tfng" typeface="Ebrima"/>
        <a:font script="Hebr" typeface="Arial"/>
        <a:font script="Armn" typeface="Arial"/>
        <a:font script="Yiii" typeface="Microsoft Yi Baiti"/>
        <a:font script="Syre" typeface="Estrangelo Edessa"/>
        <a:font script="Deva" typeface="Mangal"/>
        <a:font script="Hang" typeface="맑은 고딕"/>
        <a:font script="Lisu" typeface="Segoe UI"/>
        <a:font script="Sinh" typeface="Iskoola Pota"/>
        <a:font script="Telu" typeface="Gautami"/>
        <a:font script="Viet" typeface="Arial"/>
        <a:font script="Syrn" typeface="Estrangelo Edessa"/>
        <a:font script="Ethi" typeface="Nyala"/>
        <a:font script="Cher" typeface="Plantagenet Cherokee"/>
        <a:font script="Geor" typeface="Sylfaen"/>
        <a:font script="Bopo" typeface="Microsoft JhengHei"/>
        <a:font script="Talu" typeface="Microsoft New Tai Lue"/>
        <a:font script="Laoo" typeface="DokChampa"/>
        <a:font script="Thai" typeface="Cordia New"/>
        <a:font script="Gujr" typeface="Shruti"/>
        <a:font script="Khmr" typeface="DaunPenh"/>
        <a:font script="Cans" typeface="Euphemia"/>
        <a:font script="Sora" typeface="Nirmala UI"/>
        <a:font script="Syrc" typeface="Estrangelo Edessa"/>
        <a:font script="Bugi" typeface="Leelawadee UI"/>
        <a:font script="Knda" typeface="Tunga"/>
        <a:font script="Mlym" typeface="Kartika"/>
        <a:font script="Mymr" typeface="Myanmar Tex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976</Words>
  <Application>Microsoft Macintosh PowerPoint</Application>
  <PresentationFormat>Widescreen</PresentationFormat>
  <Paragraphs>108</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Calibri Light</vt:lpstr>
      <vt:lpstr>Inconsolata</vt:lpstr>
      <vt:lpstr>Montserrat SemiBold</vt:lpstr>
      <vt:lpstr>Office Theme</vt:lpstr>
      <vt:lpstr>Welcome to</vt:lpstr>
      <vt:lpstr>START</vt:lpstr>
      <vt:lpstr>PowerPoint Presentation</vt:lpstr>
      <vt:lpstr>Exploratory Data Analysis in R with Tidyverse</vt:lpstr>
      <vt:lpstr>What is EDA?</vt:lpstr>
      <vt:lpstr>Importance of EDA</vt:lpstr>
      <vt:lpstr>Installing and Loading Key Packages</vt:lpstr>
      <vt:lpstr>Meet the Data: spotify_by_genre</vt:lpstr>
      <vt:lpstr>Core EDA Skills: Viewing, Cleaning, and Sampling</vt:lpstr>
      <vt:lpstr>Wrapping Up: Variable Types and Summary Tools</vt:lpstr>
      <vt:lpstr>PowerPoint Presentation</vt:lpstr>
      <vt:lpstr>STOP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Chester Ismay</cp:lastModifiedBy>
  <cp:revision>7</cp:revision>
  <dcterms:created xsi:type="dcterms:W3CDTF">2025-02-22T03:05:06Z</dcterms:created>
  <dcterms:modified xsi:type="dcterms:W3CDTF">2025-04-16T21:09:27Z</dcterms:modified>
</cp:coreProperties>
</file>