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76" r:id="rId6"/>
    <p:sldId id="277" r:id="rId7"/>
    <p:sldId id="278" r:id="rId8"/>
    <p:sldId id="279" r:id="rId9"/>
    <p:sldId id="280" r:id="rId10"/>
    <p:sldId id="269" r:id="rId11"/>
    <p:sldId id="270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5102"/>
  </p:normalViewPr>
  <p:slideViewPr>
    <p:cSldViewPr>
      <p:cViewPr varScale="1">
        <p:scale>
          <a:sx n="67" d="100"/>
          <a:sy n="67" d="100"/>
        </p:scale>
        <p:origin x="2824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0E0A4-AB02-8E46-B7B4-63C9141B431C}" type="datetimeFigureOut">
              <a:rPr lang="en-US" smtClean="0"/>
              <a:t>4/20/25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5C7-E6C2-2846-B35F-6B4F1CF1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*Why start here?*  </a:t>
            </a:r>
          </a:p>
          <a:p>
            <a:r>
              <a:rPr lang="en-US" dirty="0"/>
              <a:t>Before you dive into modeling or plotting, it’s crucial to **zero in on what matters**. Datasets often come with dozens of columns—and not all of them are relevant for your question.</a:t>
            </a:r>
          </a:p>
          <a:p>
            <a:endParaRPr lang="en-US" dirty="0"/>
          </a:p>
          <a:p>
            <a:r>
              <a:rPr lang="en-US" dirty="0"/>
              <a:t>*Practical Filtering and Selecting*  </a:t>
            </a:r>
          </a:p>
          <a:p>
            <a:r>
              <a:rPr lang="en-US" dirty="0"/>
              <a:t>In this session, you’ll learn how to **filter rows based on conditions** (e.g., popularity above 80) and **select columns** that you care about. These tools allow you to slim down the data, making it easier to work with and explore.</a:t>
            </a:r>
          </a:p>
          <a:p>
            <a:endParaRPr lang="en-US" dirty="0"/>
          </a:p>
          <a:p>
            <a:r>
              <a:rPr lang="en-US" dirty="0"/>
              <a:t>By the end of this session, you’ll have some tools to be able to **pull out the right data at the right time**, giving you full control over your dataset.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*Turning raw data into insight*  </a:t>
            </a:r>
          </a:p>
          <a:p>
            <a:r>
              <a:rPr lang="en-US" dirty="0"/>
              <a:t>Your dataset is full of hidden signals. Maybe high energy and high danceability together signal a “banger.” Or maybe popularity needs to be grouped into categories.</a:t>
            </a:r>
          </a:p>
          <a:p>
            <a:endParaRPr lang="en-US" dirty="0"/>
          </a:p>
          <a:p>
            <a:r>
              <a:rPr lang="en-US" dirty="0"/>
              <a:t>*What you’ll do*  </a:t>
            </a:r>
          </a:p>
          <a:p>
            <a:r>
              <a:rPr lang="en-US" dirty="0"/>
              <a:t>You’ll use `mutate()` to create new variables like logical flags and categorized labels using `</a:t>
            </a:r>
            <a:r>
              <a:rPr lang="en-US" dirty="0" err="1"/>
              <a:t>case_when</a:t>
            </a:r>
            <a:r>
              <a:rPr lang="en-US" dirty="0"/>
              <a:t>()`. These are **custom variables** that help you tell better stories with your data.</a:t>
            </a:r>
          </a:p>
          <a:p>
            <a:endParaRPr lang="en-US" dirty="0"/>
          </a:p>
          <a:p>
            <a:r>
              <a:rPr lang="en-US" dirty="0"/>
              <a:t>Once you can **engineer new columns**, your data becomes far more meaningful and ready for analysis.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*Zooming out for perspective*  </a:t>
            </a:r>
          </a:p>
          <a:p>
            <a:r>
              <a:rPr lang="en-US" dirty="0"/>
              <a:t>Sometimes we need to **zoom out** and look at groups instead of individual rows. That’s where `</a:t>
            </a:r>
            <a:r>
              <a:rPr lang="en-US" dirty="0" err="1"/>
              <a:t>group_by</a:t>
            </a:r>
            <a:r>
              <a:rPr lang="en-US" dirty="0"/>
              <a:t>()` and `summarize()` come in.</a:t>
            </a:r>
          </a:p>
          <a:p>
            <a:endParaRPr lang="en-US" dirty="0"/>
          </a:p>
          <a:p>
            <a:r>
              <a:rPr lang="en-US" dirty="0"/>
              <a:t>*Why this matters*  </a:t>
            </a:r>
          </a:p>
          <a:p>
            <a:r>
              <a:rPr lang="en-US" dirty="0"/>
              <a:t>You’ll calculate summaries like average energy per genre, or see how popularity varies across groups. You’ll also use `count()` to tally combinations of categorical variables.</a:t>
            </a:r>
          </a:p>
          <a:p>
            <a:endParaRPr lang="en-US" dirty="0"/>
          </a:p>
          <a:p>
            <a:r>
              <a:rPr lang="en-US" dirty="0"/>
              <a:t>This is your gateway to **high-level trends**, perfect for visualizations, reports, and decision-making.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*Why reshaping matters*  </a:t>
            </a:r>
          </a:p>
          <a:p>
            <a:r>
              <a:rPr lang="en-US" dirty="0"/>
              <a:t>Sometimes your data is wide, but your analysis or plotting tools want it long—and vice versa. Learning to reshape data is a **superpower** in the </a:t>
            </a:r>
            <a:r>
              <a:rPr lang="en-US" dirty="0" err="1"/>
              <a:t>tidyverse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You’ll use `</a:t>
            </a:r>
            <a:r>
              <a:rPr lang="en-US" dirty="0" err="1"/>
              <a:t>pivot_longer</a:t>
            </a:r>
            <a:r>
              <a:rPr lang="en-US" dirty="0"/>
              <a:t>()` to convert multiple columns into a single tidy format, and `</a:t>
            </a:r>
            <a:r>
              <a:rPr lang="en-US" dirty="0" err="1"/>
              <a:t>pivot_wider</a:t>
            </a:r>
            <a:r>
              <a:rPr lang="en-US" dirty="0"/>
              <a:t>()` to reformat summary tables.</a:t>
            </a:r>
          </a:p>
          <a:p>
            <a:endParaRPr lang="en-US" dirty="0"/>
          </a:p>
          <a:p>
            <a:r>
              <a:rPr lang="en-US" dirty="0"/>
              <a:t>Once you master these two verbs, you’ll be able to **restructure any dataset** to fit your needs—whether it’s for modeling or visualization.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*Let’s get real—data is messy*  </a:t>
            </a:r>
          </a:p>
          <a:p>
            <a:r>
              <a:rPr lang="en-US" dirty="0"/>
              <a:t>If you’ve ever opened a spreadsheet and seen columns like “Popularity SCORE (%)” or “IS_IT_POPULAR????”, you know the pain. That’s where `janitor` comes in.</a:t>
            </a:r>
          </a:p>
          <a:p>
            <a:endParaRPr lang="en-US" dirty="0"/>
          </a:p>
          <a:p>
            <a:r>
              <a:rPr lang="en-US" dirty="0"/>
              <a:t>*What you’ll learn*  </a:t>
            </a:r>
          </a:p>
          <a:p>
            <a:r>
              <a:rPr lang="en-US" dirty="0"/>
              <a:t>You’ll use `</a:t>
            </a:r>
            <a:r>
              <a:rPr lang="en-US" dirty="0" err="1"/>
              <a:t>clean_names</a:t>
            </a:r>
            <a:r>
              <a:rPr lang="en-US" dirty="0"/>
              <a:t>()` to instantly clean up column headers, `</a:t>
            </a:r>
            <a:r>
              <a:rPr lang="en-US" dirty="0" err="1"/>
              <a:t>remove_empty</a:t>
            </a:r>
            <a:r>
              <a:rPr lang="en-US" dirty="0"/>
              <a:t>()` to ditch useless rows or columns, and get the data **clean, tidy, and ready to roll**.</a:t>
            </a:r>
          </a:p>
          <a:p>
            <a:endParaRPr lang="en-US" dirty="0"/>
          </a:p>
          <a:p>
            <a:r>
              <a:rPr lang="en-US" dirty="0"/>
              <a:t>This is a skill every data analyst needs—especially when working with real-world, messy sources.</a:t>
            </a:r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20/4/2025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20/4/2025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20/4/2025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20/4/2025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20/4/2025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20/4/2025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20/4/2025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2: Data Cleaning Fundamentals with </a:t>
            </a:r>
          </a:p>
          <a:p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dplyr</a:t>
            </a:r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,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tidyr</a:t>
            </a:r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, and janitor</a:t>
            </a: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Filtering and Selecting Key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>
                <a:solidFill>
                  <a:srgbClr val="4C91AF"/>
                </a:solidFill>
              </a:rPr>
              <a:t>Focus your analysis on the most relevant columns</a:t>
            </a:r>
          </a:p>
          <a:p>
            <a:r>
              <a:rPr sz="2800" dirty="0">
                <a:solidFill>
                  <a:srgbClr val="4C91AF"/>
                </a:solidFill>
              </a:rPr>
              <a:t>Use </a:t>
            </a:r>
            <a:r>
              <a:rPr sz="2800"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filter()</a:t>
            </a:r>
            <a:r>
              <a:rPr sz="2800" dirty="0">
                <a:solidFill>
                  <a:srgbClr val="4C91AF"/>
                </a:solidFill>
              </a:rPr>
              <a:t> to create focused subsets of your data</a:t>
            </a:r>
          </a:p>
          <a:p>
            <a:r>
              <a:rPr sz="2800" dirty="0">
                <a:solidFill>
                  <a:srgbClr val="4C91AF"/>
                </a:solidFill>
              </a:rPr>
              <a:t>Combine </a:t>
            </a:r>
            <a:r>
              <a:rPr sz="2800"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select()</a:t>
            </a:r>
            <a:r>
              <a:rPr sz="2800" dirty="0">
                <a:solidFill>
                  <a:srgbClr val="4C91AF"/>
                </a:solidFill>
              </a:rPr>
              <a:t> and </a:t>
            </a:r>
            <a:r>
              <a:rPr sz="2800"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arrange()</a:t>
            </a:r>
            <a:r>
              <a:rPr sz="2800" dirty="0">
                <a:solidFill>
                  <a:srgbClr val="4C91AF"/>
                </a:solidFill>
              </a:rPr>
              <a:t> to prepare views for inspection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Creating Flags and New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>
                <a:solidFill>
                  <a:srgbClr val="4C91AF"/>
                </a:solidFill>
              </a:rPr>
              <a:t>Use </a:t>
            </a:r>
            <a:r>
              <a:rPr sz="2800"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mutate(</a:t>
            </a:r>
            <a:r>
              <a:rPr lang="en-US" sz="2800"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)</a:t>
            </a:r>
            <a:r>
              <a:rPr sz="2800" dirty="0">
                <a:solidFill>
                  <a:srgbClr val="4C91AF"/>
                </a:solidFill>
              </a:rPr>
              <a:t> to engineer new variables</a:t>
            </a:r>
          </a:p>
          <a:p>
            <a:r>
              <a:rPr sz="2800" dirty="0">
                <a:solidFill>
                  <a:srgbClr val="4C91AF"/>
                </a:solidFill>
              </a:rPr>
              <a:t>Identify patterns through conditional logic with </a:t>
            </a:r>
            <a:r>
              <a:rPr sz="2800"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&amp;</a:t>
            </a:r>
            <a:r>
              <a:rPr sz="2800" dirty="0">
                <a:solidFill>
                  <a:srgbClr val="4C91AF"/>
                </a:solidFill>
              </a:rPr>
              <a:t>, </a:t>
            </a:r>
            <a:r>
              <a:rPr sz="2800"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|</a:t>
            </a:r>
            <a:r>
              <a:rPr sz="2800" dirty="0">
                <a:solidFill>
                  <a:srgbClr val="4C91AF"/>
                </a:solidFill>
              </a:rPr>
              <a:t>, and </a:t>
            </a:r>
            <a:r>
              <a:rPr sz="2800"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case_when</a:t>
            </a:r>
            <a:r>
              <a:rPr sz="2800"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</a:t>
            </a:r>
            <a:endParaRPr sz="2800" dirty="0">
              <a:solidFill>
                <a:srgbClr val="4C91AF"/>
              </a:solidFill>
            </a:endParaRPr>
          </a:p>
          <a:p>
            <a:r>
              <a:rPr sz="2800" dirty="0">
                <a:solidFill>
                  <a:srgbClr val="4C91AF"/>
                </a:solidFill>
              </a:rPr>
              <a:t>Add context to raw numbers by creating categorized versions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Summarizing and Grouping Your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>
                <a:solidFill>
                  <a:srgbClr val="4C91AF"/>
                </a:solidFill>
              </a:rPr>
              <a:t>Aggregate with </a:t>
            </a:r>
            <a:r>
              <a:rPr sz="2800"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group_by</a:t>
            </a:r>
            <a:r>
              <a:rPr sz="2800"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</a:t>
            </a:r>
            <a:r>
              <a:rPr sz="2800" dirty="0">
                <a:solidFill>
                  <a:srgbClr val="4C91AF"/>
                </a:solidFill>
              </a:rPr>
              <a:t> and </a:t>
            </a:r>
            <a:r>
              <a:rPr sz="2800"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summarize()</a:t>
            </a:r>
            <a:endParaRPr sz="2800" dirty="0">
              <a:solidFill>
                <a:srgbClr val="4C91AF"/>
              </a:solidFill>
            </a:endParaRPr>
          </a:p>
          <a:p>
            <a:r>
              <a:rPr sz="2800" dirty="0">
                <a:solidFill>
                  <a:srgbClr val="4C91AF"/>
                </a:solidFill>
              </a:rPr>
              <a:t>Answer questions like “what genre is the most energetic?”</a:t>
            </a:r>
          </a:p>
          <a:p>
            <a:r>
              <a:rPr sz="2800" dirty="0">
                <a:solidFill>
                  <a:srgbClr val="4C91AF"/>
                </a:solidFill>
              </a:rPr>
              <a:t>Use </a:t>
            </a:r>
            <a:r>
              <a:rPr sz="2800"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count()</a:t>
            </a:r>
            <a:r>
              <a:rPr sz="2800" dirty="0">
                <a:solidFill>
                  <a:srgbClr val="4C91AF"/>
                </a:solidFill>
              </a:rPr>
              <a:t> to tabulate combinations like genre and popularity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sz="4800" dirty="0">
                <a:solidFill>
                  <a:srgbClr val="003366"/>
                </a:solidFill>
              </a:rPr>
              <a:t>Reshaping Data with </a:t>
            </a:r>
            <a:r>
              <a:rPr sz="4800" dirty="0" err="1">
                <a:solidFill>
                  <a:srgbClr val="003366"/>
                </a:solidFill>
                <a:latin typeface="Inconsolata" pitchFamily="2" charset="77"/>
                <a:ea typeface="Inconsolata" pitchFamily="2" charset="77"/>
              </a:rPr>
              <a:t>pivot_longer</a:t>
            </a:r>
            <a:r>
              <a:rPr sz="4800" dirty="0">
                <a:solidFill>
                  <a:srgbClr val="003366"/>
                </a:solidFill>
                <a:latin typeface="Inconsolata" pitchFamily="2" charset="77"/>
                <a:ea typeface="Inconsolata" pitchFamily="2" charset="77"/>
              </a:rPr>
              <a:t>()</a:t>
            </a:r>
            <a:r>
              <a:rPr sz="4800" dirty="0">
                <a:solidFill>
                  <a:srgbClr val="003366"/>
                </a:solidFill>
              </a:rPr>
              <a:t> and </a:t>
            </a:r>
            <a:r>
              <a:rPr sz="4800" dirty="0" err="1">
                <a:solidFill>
                  <a:srgbClr val="003366"/>
                </a:solidFill>
                <a:latin typeface="Inconsolata" pitchFamily="2" charset="77"/>
                <a:ea typeface="Inconsolata" pitchFamily="2" charset="77"/>
              </a:rPr>
              <a:t>pivot_wider</a:t>
            </a:r>
            <a:r>
              <a:rPr sz="4800" dirty="0">
                <a:solidFill>
                  <a:srgbClr val="003366"/>
                </a:solidFill>
                <a:latin typeface="Inconsolata" pitchFamily="2" charset="77"/>
                <a:ea typeface="Inconsolata" pitchFamily="2" charset="77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>
                <a:solidFill>
                  <a:srgbClr val="4C91AF"/>
                </a:solidFill>
              </a:rPr>
              <a:t>Convert columns into rows with </a:t>
            </a:r>
            <a:r>
              <a:rPr sz="2800"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pivot_longer</a:t>
            </a:r>
            <a:r>
              <a:rPr sz="2800"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</a:t>
            </a:r>
          </a:p>
          <a:p>
            <a:r>
              <a:rPr sz="2800" dirty="0">
                <a:solidFill>
                  <a:srgbClr val="4C91AF"/>
                </a:solidFill>
              </a:rPr>
              <a:t>Reshape summary tables with </a:t>
            </a:r>
            <a:r>
              <a:rPr sz="2800"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pivot_wider</a:t>
            </a:r>
            <a:r>
              <a:rPr sz="2800"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</a:t>
            </a:r>
            <a:endParaRPr sz="2800" dirty="0">
              <a:solidFill>
                <a:srgbClr val="4C91AF"/>
              </a:solidFill>
            </a:endParaRPr>
          </a:p>
          <a:p>
            <a:r>
              <a:rPr sz="2800" dirty="0">
                <a:solidFill>
                  <a:srgbClr val="4C91AF"/>
                </a:solidFill>
              </a:rPr>
              <a:t>Prepare data for plots and modeling with tidy formats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 dirty="0">
                <a:solidFill>
                  <a:srgbClr val="003366"/>
                </a:solidFill>
              </a:rPr>
              <a:t>Cleaning and Tidying Data with </a:t>
            </a:r>
            <a:r>
              <a:rPr sz="4800" dirty="0">
                <a:solidFill>
                  <a:srgbClr val="003366"/>
                </a:solidFill>
                <a:latin typeface="Inconsolata" pitchFamily="2" charset="77"/>
                <a:ea typeface="Inconsolata" pitchFamily="2" charset="77"/>
              </a:rPr>
              <a:t>janitor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sz="2800" dirty="0">
                <a:solidFill>
                  <a:srgbClr val="4C91AF"/>
                </a:solidFill>
              </a:rPr>
              <a:t>Standardize messy column names with </a:t>
            </a:r>
            <a:r>
              <a:rPr sz="2800" dirty="0" err="1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clean_names</a:t>
            </a:r>
            <a:r>
              <a:rPr sz="2800" dirty="0">
                <a:solidFill>
                  <a:srgbClr val="4C91AF"/>
                </a:solidFill>
                <a:latin typeface="Inconsolata" pitchFamily="2" charset="77"/>
                <a:ea typeface="Inconsolata" pitchFamily="2" charset="77"/>
              </a:rPr>
              <a:t>()</a:t>
            </a:r>
          </a:p>
          <a:p>
            <a:r>
              <a:rPr sz="2800" dirty="0">
                <a:solidFill>
                  <a:srgbClr val="4C91AF"/>
                </a:solidFill>
              </a:rPr>
              <a:t>Remove empty columns or rows</a:t>
            </a:r>
          </a:p>
          <a:p>
            <a:r>
              <a:rPr sz="2800" dirty="0">
                <a:solidFill>
                  <a:srgbClr val="4C91AF"/>
                </a:solidFill>
              </a:rPr>
              <a:t>Make messy real-world data analysis-ready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720</Words>
  <Application>Microsoft Macintosh PowerPoint</Application>
  <PresentationFormat>Widescreen</PresentationFormat>
  <Paragraphs>66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Inconsolata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Filtering and Selecting Key Variables</vt:lpstr>
      <vt:lpstr>Creating Flags and New Variables</vt:lpstr>
      <vt:lpstr>Summarizing and Grouping Your Data</vt:lpstr>
      <vt:lpstr>Reshaping Data with pivot_longer() and pivot_wider()</vt:lpstr>
      <vt:lpstr>Cleaning and Tidying Data with janitor</vt:lpstr>
      <vt:lpstr>PowerPoint Presentation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12</cp:revision>
  <dcterms:created xsi:type="dcterms:W3CDTF">2025-02-22T03:05:06Z</dcterms:created>
  <dcterms:modified xsi:type="dcterms:W3CDTF">2025-04-20T22:43:40Z</dcterms:modified>
</cp:coreProperties>
</file>