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0" r:id="rId5"/>
    <p:sldId id="271" r:id="rId6"/>
    <p:sldId id="262" r:id="rId7"/>
    <p:sldId id="272" r:id="rId8"/>
    <p:sldId id="273" r:id="rId9"/>
    <p:sldId id="274" r:id="rId10"/>
    <p:sldId id="275" r:id="rId11"/>
    <p:sldId id="269" r:id="rId12"/>
    <p:sldId id="270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102"/>
  </p:normalViewPr>
  <p:slideViewPr>
    <p:cSldViewPr>
      <p:cViewPr varScale="1">
        <p:scale>
          <a:sx n="67" d="100"/>
          <a:sy n="67" d="100"/>
        </p:scale>
        <p:origin x="28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*Understanding EDA*</a:t>
            </a:r>
          </a:p>
          <a:p>
            <a:r>
              <a:rPr dirty="0"/>
              <a:t>Exploratory Data Analysis (EDA) is like meeting your data for the first time—you’re trying to understand what’s there, what’s missing, and what might surprise you.</a:t>
            </a:r>
          </a:p>
          <a:p>
            <a:endParaRPr dirty="0"/>
          </a:p>
          <a:p>
            <a:r>
              <a:rPr dirty="0"/>
              <a:t>It’s the foundation of all good data science. Whether you’re building a model or generating insights, EDA gives you the tools to clean, summarize, and visualize data.</a:t>
            </a:r>
          </a:p>
          <a:p>
            <a:endParaRPr dirty="0"/>
          </a:p>
          <a:p>
            <a:r>
              <a:rPr dirty="0"/>
              <a:t>*Why it’s critical*</a:t>
            </a:r>
          </a:p>
          <a:p>
            <a:r>
              <a:rPr dirty="0"/>
              <a:t>Before jumping into modeling</a:t>
            </a:r>
            <a:r>
              <a:rPr lang="en-US" dirty="0"/>
              <a:t> or later phases of analysis</a:t>
            </a:r>
            <a:r>
              <a:rPr dirty="0"/>
              <a:t>, we must ensure we know:</a:t>
            </a:r>
          </a:p>
          <a:p>
            <a:r>
              <a:rPr dirty="0"/>
              <a:t>- What variables exist and how they’re structured</a:t>
            </a:r>
          </a:p>
          <a:p>
            <a:r>
              <a:rPr dirty="0"/>
              <a:t>- Where missing values or duplicates may cause problems</a:t>
            </a:r>
          </a:p>
          <a:p>
            <a:r>
              <a:rPr dirty="0"/>
              <a:t>- How variables differ across categories </a:t>
            </a:r>
            <a:r>
              <a:t>or groups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09703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split or combine columns?*</a:t>
            </a:r>
          </a:p>
          <a:p>
            <a:r>
              <a:t>Real-world data often stores multiple values in a single column. To analyze artist collaborations, we need to split them. To make readable labels, we might want to combine names.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use `separate()` to extract each artist into its own column and analyze which genres feature more collaborations. Then you’ll use `unite()` to create a compact label for each track + artist.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tidy and recode?*</a:t>
            </a:r>
          </a:p>
          <a:p>
            <a:r>
              <a:t>Data straight from external sources may have symbols, inconsistencies, or awkward formatting. Tidying your columns and labels makes your work easier and more reproducible.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use `janitor::clean_names()` to clean up unruly names and `mutate()` to recode popularity flags to simple labels like “yes” and “no.” These cleaning steps lay the groundwork for robust analysis and clear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this matters*</a:t>
            </a:r>
          </a:p>
          <a:p>
            <a:r>
              <a:t>Text data often contains meaningful patterns—titles, names, and labels can reflect themes or group structure. You need string tools to analyze them effectively.</a:t>
            </a:r>
          </a:p>
          <a:p>
            <a:endParaRPr/>
          </a:p>
          <a:p>
            <a:r>
              <a:t>*What you'll do*</a:t>
            </a:r>
          </a:p>
          <a:p>
            <a:r>
              <a:t>You’ll detect keywords in titles, count characters or words, and group results by genre to reveal trends. This shows how string functions turn messy text into structured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use regex?*</a:t>
            </a:r>
          </a:p>
          <a:p>
            <a:r>
              <a:t>Many track titles include extra text like “(Remix)” or “(feat. Artist)” that can clutter analysis. Regex helps you clean and isolate what's important.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remove or extract parenthetical text, especially to clean labels or find featured artists. These string-cleaning tasks are essential for tidy summaries and clean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this matters*</a:t>
            </a:r>
          </a:p>
          <a:p>
            <a:r>
              <a:t>Many tracks feature multiple artists, and many categories have long tails. Tidying this up improves your summaries and plots.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tidy the `artists` column for more accurate counts, then lump less frequent genres or reorder categorical levels to improve clarity in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work with dates?*</a:t>
            </a:r>
          </a:p>
          <a:p>
            <a:r>
              <a:t>Time variables are central to many datasets, from weather to flight delays. You need to aggregate and interpret trends over time.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build full date columns from components and group them into meaningful time buckets (like hourly or daily bins). This allows for smoother time-based summaries and interactive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it matters*</a:t>
            </a:r>
          </a:p>
          <a:p>
            <a:r>
              <a:t>Whether you're analyzing genres, weather apps, or survey responses, categorical preferences matter. You want to present them clearly.</a:t>
            </a:r>
          </a:p>
          <a:p>
            <a:endParaRPr/>
          </a:p>
          <a:p>
            <a:r>
              <a:t>*What you'll do*</a:t>
            </a:r>
          </a:p>
          <a:p>
            <a:r>
              <a:t>You’ll tally responses by region and weather app, sort by frequency, and show differences using a side-by-side bar chart. This brings together factor handling and `ggplot2` for impactful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</a:t>
            </a:r>
            <a:r>
              <a:rPr lang="en-US" i="1" dirty="0"/>
              <a:t>why</a:t>
            </a:r>
            <a:r>
              <a:rPr lang="en-US" dirty="0"/>
              <a:t> Exploratory Data Analysis is so critical—especially before jumping into modeling or advanced tools.</a:t>
            </a:r>
          </a:p>
          <a:p>
            <a:endParaRPr lang="en-US" b="1" dirty="0"/>
          </a:p>
          <a:p>
            <a:r>
              <a:rPr lang="en-US" b="1" dirty="0"/>
              <a:t>First</a:t>
            </a:r>
            <a:r>
              <a:rPr lang="en-US" dirty="0"/>
              <a:t>, EDA helps us with </a:t>
            </a:r>
            <a:r>
              <a:rPr lang="en-US" b="1" dirty="0"/>
              <a:t>early error detection</a:t>
            </a:r>
            <a:r>
              <a:rPr lang="en-US" dirty="0"/>
              <a:t>. You’d be surprised how often datasets contain unexpected values, missing information, or formatting inconsistencies. Without EDA, these anomalies might sneak into your analysis and silently distort your results.</a:t>
            </a:r>
          </a:p>
          <a:p>
            <a:endParaRPr lang="en-US" dirty="0"/>
          </a:p>
          <a:p>
            <a:r>
              <a:rPr lang="en-US" dirty="0"/>
              <a:t>It also helps us </a:t>
            </a:r>
            <a:r>
              <a:rPr lang="en-US" b="1" dirty="0"/>
              <a:t>correct assumptions</a:t>
            </a:r>
            <a:r>
              <a:rPr lang="en-US" dirty="0"/>
              <a:t> we may have going in. Maybe we thought a variable was numeric but it’s actually categorical—or maybe we assumed there were no duplicates and EDA proves otherwise.</a:t>
            </a:r>
          </a:p>
          <a:p>
            <a:endParaRPr lang="en-US" dirty="0"/>
          </a:p>
          <a:p>
            <a:r>
              <a:rPr lang="en-US" b="1" dirty="0"/>
              <a:t>Second</a:t>
            </a:r>
            <a:r>
              <a:rPr lang="en-US" dirty="0"/>
              <a:t>, EDA plays a huge role in </a:t>
            </a:r>
            <a:r>
              <a:rPr lang="en-US" b="1" dirty="0"/>
              <a:t>enhancing our understanding</a:t>
            </a:r>
            <a:r>
              <a:rPr lang="en-US" dirty="0"/>
              <a:t> of the data. Through simple summaries and visualizations, we begin to see what’s typical, what’s unusual, and where relationships might be forming.</a:t>
            </a:r>
          </a:p>
          <a:p>
            <a:endParaRPr lang="en-US" dirty="0"/>
          </a:p>
          <a:p>
            <a:r>
              <a:rPr lang="en-US" dirty="0"/>
              <a:t>This step is like </a:t>
            </a:r>
            <a:r>
              <a:rPr lang="en-US" b="1" dirty="0"/>
              <a:t>getting your bearings</a:t>
            </a:r>
            <a:r>
              <a:rPr lang="en-US" dirty="0"/>
              <a:t> before taking a journey—it reveals the data’s shape, its quirks, and the types of questions it might help you answer.</a:t>
            </a:r>
          </a:p>
          <a:p>
            <a:endParaRPr lang="en-US" dirty="0"/>
          </a:p>
          <a:p>
            <a:r>
              <a:rPr lang="en-US" dirty="0"/>
              <a:t>Next, we’ll walk through the tools that make this work easier—starting with how to install and load the core packages of the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E15C7-E6C2-2846-B35F-6B4F1CF15C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46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*Tooling up for EDA*</a:t>
            </a:r>
          </a:p>
          <a:p>
            <a:r>
              <a:rPr dirty="0"/>
              <a:t>We begin by installing essential packages that make data analysis in R smooth and consistent. The </a:t>
            </a:r>
            <a:r>
              <a:rPr dirty="0" err="1"/>
              <a:t>tidyverse</a:t>
            </a:r>
            <a:r>
              <a:rPr dirty="0"/>
              <a:t> is a collection of R packages that work together seamlessly.</a:t>
            </a:r>
            <a:r>
              <a:rPr lang="en-US" dirty="0"/>
              <a:t> They have a largely consistent grammar and syntax throughout.</a:t>
            </a:r>
            <a:endParaRPr dirty="0"/>
          </a:p>
          <a:p>
            <a:endParaRPr dirty="0"/>
          </a:p>
          <a:p>
            <a:r>
              <a:rPr dirty="0"/>
              <a:t>- </a:t>
            </a:r>
            <a:r>
              <a:rPr dirty="0" err="1"/>
              <a:t>dplyr</a:t>
            </a:r>
            <a:r>
              <a:rPr dirty="0"/>
              <a:t>: for wrangling and filtering</a:t>
            </a:r>
          </a:p>
          <a:p>
            <a:r>
              <a:rPr dirty="0"/>
              <a:t>- ggplot2: for beautiful, flexible visualizations</a:t>
            </a:r>
          </a:p>
          <a:p>
            <a:r>
              <a:rPr dirty="0"/>
              <a:t>- </a:t>
            </a:r>
            <a:r>
              <a:rPr dirty="0" err="1"/>
              <a:t>tibble</a:t>
            </a:r>
            <a:r>
              <a:rPr dirty="0"/>
              <a:t>: for clean, readable data frames</a:t>
            </a:r>
          </a:p>
          <a:p>
            <a:r>
              <a:rPr dirty="0"/>
              <a:t>- </a:t>
            </a:r>
            <a:r>
              <a:rPr dirty="0" err="1"/>
              <a:t>purrr</a:t>
            </a:r>
            <a:r>
              <a:rPr dirty="0"/>
              <a:t>: for automating and mapping across variables</a:t>
            </a:r>
          </a:p>
          <a:p>
            <a:r>
              <a:rPr dirty="0"/>
              <a:t>- </a:t>
            </a:r>
            <a:r>
              <a:rPr dirty="0" err="1"/>
              <a:t>moderndive</a:t>
            </a:r>
            <a:r>
              <a:rPr dirty="0"/>
              <a:t>: for user-friendly summaries and curated datasets</a:t>
            </a:r>
          </a:p>
          <a:p>
            <a:endParaRPr dirty="0"/>
          </a:p>
          <a:p>
            <a:r>
              <a:rPr lang="en-US" dirty="0"/>
              <a:t>One of the datasets we will load is </a:t>
            </a:r>
            <a:r>
              <a:rPr dirty="0"/>
              <a:t>the </a:t>
            </a:r>
            <a:r>
              <a:rPr dirty="0" err="1"/>
              <a:t>spotify_by_genre</a:t>
            </a:r>
            <a:r>
              <a:rPr dirty="0"/>
              <a:t> dataset </a:t>
            </a:r>
            <a:r>
              <a:rPr lang="en-US" dirty="0"/>
              <a:t>from the </a:t>
            </a:r>
            <a:r>
              <a:rPr lang="en-US" dirty="0" err="1"/>
              <a:t>moderndive</a:t>
            </a:r>
            <a:r>
              <a:rPr lang="en-US" dirty="0"/>
              <a:t> package that </a:t>
            </a:r>
            <a:r>
              <a:rPr dirty="0"/>
              <a:t>gives us a ready-to-explore table with audio features, metadata, and genre labels for 6,000 songs.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86356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*What’s in this dataset?*</a:t>
            </a:r>
          </a:p>
          <a:p>
            <a:r>
              <a:t>The spotify_by_genre dataset offers real-world data with both categorical and numerical variables:</a:t>
            </a:r>
          </a:p>
          <a:p>
            <a:r>
              <a:t>- Metadata: track names, artists, albums</a:t>
            </a:r>
          </a:p>
          <a:p>
            <a:r>
              <a:t>- Audio features: danceability, energy, tempo, key</a:t>
            </a:r>
          </a:p>
          <a:p>
            <a:r>
              <a:t>- Popularity indicators: numerical score (0–100), and a binary flag for “popular”</a:t>
            </a:r>
          </a:p>
          <a:p>
            <a:endParaRPr/>
          </a:p>
          <a:p>
            <a:r>
              <a:t>We’ll use this dataset to practice:</a:t>
            </a:r>
          </a:p>
          <a:p>
            <a:r>
              <a:t>- Identifying variable types</a:t>
            </a:r>
          </a:p>
          <a:p>
            <a:r>
              <a:t>- Cleaning and summarizing data</a:t>
            </a:r>
          </a:p>
          <a:p>
            <a:r>
              <a:t>- Creating plots that reveal patterns in genres and popularity</a:t>
            </a:r>
          </a:p>
          <a:p>
            <a:endParaRPr/>
          </a:p>
          <a:p>
            <a:r>
              <a:t>This makes it an excellent starting point for exploring music analytics.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304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*Looking under the hood*</a:t>
            </a:r>
          </a:p>
          <a:p>
            <a:r>
              <a:t>EDA starts with simple but powerful checks:</a:t>
            </a:r>
          </a:p>
          <a:p>
            <a:r>
              <a:t>- glimpse() transposes your data so you can see types and values side-by-side</a:t>
            </a:r>
          </a:p>
          <a:p>
            <a:r>
              <a:t>- distinct() ensures you’re not counting the same song twice</a:t>
            </a:r>
          </a:p>
          <a:p>
            <a:r>
              <a:t>- slice_sample() gives a quick peek at actual data values</a:t>
            </a:r>
          </a:p>
          <a:p>
            <a:endParaRPr/>
          </a:p>
          <a:p>
            <a:r>
              <a:t>We also check genre counts with count(track_genre) to see if our data is balanced across categories—a vital step before comparison or modeling.</a:t>
            </a:r>
          </a:p>
          <a:p>
            <a:endParaRPr/>
          </a:p>
          <a:p>
            <a:r>
              <a:t>All these steps help build intuition about your dataset before deeper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772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*Understanding your columns*</a:t>
            </a:r>
          </a:p>
          <a:p>
            <a:r>
              <a:rPr dirty="0"/>
              <a:t>Knowing your variable types helps you choose the right tools:</a:t>
            </a:r>
          </a:p>
          <a:p>
            <a:r>
              <a:rPr dirty="0"/>
              <a:t>- Numeric: popularity, danceability, tempo</a:t>
            </a:r>
          </a:p>
          <a:p>
            <a:r>
              <a:rPr dirty="0"/>
              <a:t>- Categorical: </a:t>
            </a:r>
            <a:r>
              <a:rPr dirty="0" err="1"/>
              <a:t>track_genre</a:t>
            </a:r>
            <a:r>
              <a:rPr dirty="0"/>
              <a:t>, explicit, </a:t>
            </a:r>
            <a:r>
              <a:rPr dirty="0" err="1"/>
              <a:t>popular_or_not</a:t>
            </a:r>
            <a:endParaRPr dirty="0"/>
          </a:p>
          <a:p>
            <a:endParaRPr dirty="0"/>
          </a:p>
          <a:p>
            <a:r>
              <a:rPr dirty="0"/>
              <a:t>We generate summary stats using:</a:t>
            </a:r>
          </a:p>
          <a:p>
            <a:r>
              <a:rPr dirty="0"/>
              <a:t>- summarize() to calculate mean, median, and SD</a:t>
            </a:r>
          </a:p>
          <a:p>
            <a:r>
              <a:rPr dirty="0"/>
              <a:t>- </a:t>
            </a:r>
            <a:r>
              <a:rPr dirty="0" err="1"/>
              <a:t>tidy_summary</a:t>
            </a:r>
            <a:r>
              <a:rPr dirty="0"/>
              <a:t>() from </a:t>
            </a:r>
            <a:r>
              <a:rPr dirty="0" err="1"/>
              <a:t>moderndive</a:t>
            </a:r>
            <a:r>
              <a:rPr dirty="0"/>
              <a:t> for an all-in-one overview</a:t>
            </a:r>
          </a:p>
          <a:p>
            <a:endParaRPr dirty="0"/>
          </a:p>
          <a:p>
            <a:r>
              <a:rPr dirty="0"/>
              <a:t>Then, we visualize distributions using histograms to explore questions like:</a:t>
            </a:r>
          </a:p>
          <a:p>
            <a:r>
              <a:rPr dirty="0"/>
              <a:t>- Is track popularity skewed?</a:t>
            </a:r>
          </a:p>
          <a:p>
            <a:r>
              <a:rPr dirty="0"/>
              <a:t>- Are there spikes around certain values?</a:t>
            </a:r>
          </a:p>
          <a:p>
            <a:r>
              <a:rPr dirty="0"/>
              <a:t>- Do we see many low-popularity songs?</a:t>
            </a:r>
          </a:p>
          <a:p>
            <a:endParaRPr dirty="0"/>
          </a:p>
          <a:p>
            <a:r>
              <a:rPr dirty="0"/>
              <a:t>These techniques form the core building blocks of EDA in R.</a:t>
            </a:r>
            <a:r>
              <a:rPr lang="en-US" dirty="0"/>
              <a:t> Let’s next explore how to do this with code in a Quarto file in RStudio.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05611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this matters*</a:t>
            </a:r>
          </a:p>
          <a:p>
            <a:r>
              <a:t>Most real-world datasets have more columns than you need, and may contain thousands of rows. Focusing on what's relevant streamlines your work.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use `select()` to choose just a few meaningful variables and `filter()` to isolate high-popularity songs. These early steps help you understand what kind of entries you're working with and build intuition before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create new columns?*</a:t>
            </a:r>
          </a:p>
          <a:p>
            <a:r>
              <a:t>You often need to group or flag data before plotting or modeling. Creating new variables like “high tempo” or “popularity group” helps you summarize traits.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use logical comparisons and `case_when()` to tag songs with labels like "high energy dance" or "popular vs. not popular." This supports clearer analysis and customized summaries.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reshape data?*</a:t>
            </a:r>
          </a:p>
          <a:p>
            <a:r>
              <a:t>Long format is useful for grouped summaries and faceted plots, while wide format helps with comparisons across categories.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turn multiple audio features into a single column using `pivot_longer()`, and later transform grouped counts into wide format using `pivot_wider()`.</a:t>
            </a:r>
          </a:p>
          <a:p>
            <a:endParaRPr/>
          </a:p>
          <a:p>
            <a:r>
              <a:t>These transformations are key to building flexible, tidy pipelines.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21/4/2025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21/4/2025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21/4/2025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  <a:latin typeface="Calibri Light"/>
              </a:rPr>
              <a:t>Wrapping Up: Variable Types and Summary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Summary Stats and Quick Visuals</a:t>
            </a:r>
          </a:p>
          <a:p>
            <a:r>
              <a:rPr dirty="0">
                <a:solidFill>
                  <a:srgbClr val="4C91AF"/>
                </a:solidFill>
              </a:rPr>
              <a:t>Use 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class() </a:t>
            </a:r>
            <a:r>
              <a:rPr dirty="0">
                <a:solidFill>
                  <a:srgbClr val="4C91AF"/>
                </a:solidFill>
              </a:rPr>
              <a:t>and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 map()</a:t>
            </a:r>
            <a:r>
              <a:rPr dirty="0">
                <a:solidFill>
                  <a:srgbClr val="4C91AF"/>
                </a:solidFill>
              </a:rPr>
              <a:t> to inspect variable types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summarize() </a:t>
            </a:r>
            <a:r>
              <a:rPr dirty="0">
                <a:solidFill>
                  <a:srgbClr val="4C91AF"/>
                </a:solidFill>
              </a:rPr>
              <a:t>or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tidy_summary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for quick stats</a:t>
            </a:r>
          </a:p>
          <a:p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ggplot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with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geom_histogram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 </a:t>
            </a:r>
            <a:r>
              <a:rPr dirty="0">
                <a:solidFill>
                  <a:srgbClr val="4C91AF"/>
                </a:solidFill>
              </a:rPr>
              <a:t>to visualize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4624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3885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57452386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85824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2: Data Cleaning Fundamentals with </a:t>
            </a:r>
          </a:p>
          <a:p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dplyr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tidyr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and janitor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8553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</a:rPr>
              <a:t>Selecting and Filtering for Relevant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select()</a:t>
            </a:r>
            <a:r>
              <a:rPr sz="2800">
                <a:solidFill>
                  <a:srgbClr val="4C91AF"/>
                </a:solidFill>
              </a:rPr>
              <a:t> to focus on relevant variables for your analysis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filter()</a:t>
            </a:r>
            <a:r>
              <a:rPr sz="2800">
                <a:solidFill>
                  <a:srgbClr val="4C91AF"/>
                </a:solidFill>
              </a:rPr>
              <a:t> to narrow the dataset to just the rows you need</a:t>
            </a:r>
          </a:p>
          <a:p>
            <a:r>
              <a:rPr sz="2800">
                <a:solidFill>
                  <a:srgbClr val="4C91AF"/>
                </a:solidFill>
              </a:rPr>
              <a:t>Combine with </a:t>
            </a:r>
            <a:r>
              <a:rPr sz="2800">
                <a:solidFill>
                  <a:srgbClr val="4C91AF"/>
                </a:solidFill>
                <a:latin typeface="Inconsolata"/>
              </a:rPr>
              <a:t>arrange()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slice_sample()</a:t>
            </a:r>
            <a:r>
              <a:rPr sz="2800">
                <a:solidFill>
                  <a:srgbClr val="4C91AF"/>
                </a:solidFill>
              </a:rPr>
              <a:t> to inspect sorted or random subsets</a:t>
            </a:r>
          </a:p>
          <a:p>
            <a:r>
              <a:rPr sz="2800">
                <a:solidFill>
                  <a:srgbClr val="4C91AF"/>
                </a:solidFill>
              </a:rPr>
              <a:t>Enables fast inspection and validation of data quality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Creating New Variables for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mutate()</a:t>
            </a:r>
            <a:r>
              <a:rPr sz="2800">
                <a:solidFill>
                  <a:srgbClr val="4C91AF"/>
                </a:solidFill>
              </a:rPr>
              <a:t> to derive new insights from existing columns</a:t>
            </a:r>
          </a:p>
          <a:p>
            <a:r>
              <a:rPr sz="2800">
                <a:solidFill>
                  <a:srgbClr val="4C91AF"/>
                </a:solidFill>
              </a:rPr>
              <a:t>Create binary flags like </a:t>
            </a:r>
            <a:r>
              <a:rPr sz="2800">
                <a:solidFill>
                  <a:srgbClr val="4C91AF"/>
                </a:solidFill>
                <a:latin typeface="Inconsolata"/>
              </a:rPr>
              <a:t>high_energy_dance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case_when()</a:t>
            </a:r>
            <a:r>
              <a:rPr sz="2800">
                <a:solidFill>
                  <a:srgbClr val="4C91AF"/>
                </a:solidFill>
              </a:rPr>
              <a:t> for multiple conditional groupings like </a:t>
            </a:r>
            <a:r>
              <a:rPr sz="2800">
                <a:solidFill>
                  <a:srgbClr val="4C91AF"/>
                </a:solidFill>
                <a:latin typeface="Inconsolata"/>
              </a:rPr>
              <a:t>popularity_group</a:t>
            </a:r>
          </a:p>
          <a:p>
            <a:r>
              <a:rPr sz="2800">
                <a:solidFill>
                  <a:srgbClr val="4C91AF"/>
                </a:solidFill>
              </a:rPr>
              <a:t>Essential for feature engineering and summarization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Reshaping Data for Deeper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pivot_longer()</a:t>
            </a:r>
            <a:r>
              <a:rPr sz="2800">
                <a:solidFill>
                  <a:srgbClr val="4C91AF"/>
                </a:solidFill>
              </a:rPr>
              <a:t> to stack multiple columns into one (long format)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pivot_wider()</a:t>
            </a:r>
            <a:r>
              <a:rPr sz="2800">
                <a:solidFill>
                  <a:srgbClr val="4C91AF"/>
                </a:solidFill>
              </a:rPr>
              <a:t> to spread grouped counts across columns (wide format)</a:t>
            </a:r>
          </a:p>
          <a:p>
            <a:r>
              <a:rPr sz="2800">
                <a:solidFill>
                  <a:srgbClr val="4C91AF"/>
                </a:solidFill>
              </a:rPr>
              <a:t>Enables advanced visualization and comparison across features or categories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Separating and Uniting Text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separate()</a:t>
            </a:r>
            <a:r>
              <a:rPr sz="2800">
                <a:solidFill>
                  <a:srgbClr val="4C91AF"/>
                </a:solidFill>
              </a:rPr>
              <a:t> to split one column into many (e.g., artists list)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unite()</a:t>
            </a:r>
            <a:r>
              <a:rPr sz="2800">
                <a:solidFill>
                  <a:srgbClr val="4C91AF"/>
                </a:solidFill>
              </a:rPr>
              <a:t> to combine multiple columns into one (e.g., “track by artist”)</a:t>
            </a:r>
          </a:p>
          <a:p>
            <a:r>
              <a:rPr sz="2800">
                <a:solidFill>
                  <a:srgbClr val="4C91AF"/>
                </a:solidFill>
              </a:rPr>
              <a:t>Great for cleaning and structuring messy text fields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Tidying and Recoding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janitor::clean_names()</a:t>
            </a:r>
            <a:r>
              <a:rPr sz="2800">
                <a:solidFill>
                  <a:srgbClr val="4C91AF"/>
                </a:solidFill>
              </a:rPr>
              <a:t> to standardize messy column names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remove_empty()</a:t>
            </a:r>
            <a:r>
              <a:rPr sz="2800">
                <a:solidFill>
                  <a:srgbClr val="4C91AF"/>
                </a:solidFill>
              </a:rPr>
              <a:t> to remove empty columns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mutate()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case_match()</a:t>
            </a:r>
            <a:r>
              <a:rPr sz="2800">
                <a:solidFill>
                  <a:srgbClr val="4C91AF"/>
                </a:solidFill>
              </a:rPr>
              <a:t> to recode or reorder categorical values</a:t>
            </a:r>
          </a:p>
          <a:p>
            <a:r>
              <a:rPr sz="2800">
                <a:solidFill>
                  <a:srgbClr val="4C91AF"/>
                </a:solidFill>
              </a:rPr>
              <a:t>Critical for making your data analysis-ready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9969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251247644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991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61466858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483890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3: Managing Dates, Strings, and Categories </a:t>
            </a:r>
          </a:p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with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lubridate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stringr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and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forcats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1992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Extracting Meaning from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str_detect()</a:t>
            </a:r>
            <a:r>
              <a:rPr sz="2800">
                <a:solidFill>
                  <a:srgbClr val="4C91AF"/>
                </a:solidFill>
              </a:rPr>
              <a:t> to search for keywords like “love” in track names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str_length()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str_count()</a:t>
            </a:r>
            <a:r>
              <a:rPr sz="2800">
                <a:solidFill>
                  <a:srgbClr val="4C91AF"/>
                </a:solidFill>
              </a:rPr>
              <a:t> to quantify text patterns</a:t>
            </a:r>
          </a:p>
          <a:p>
            <a:r>
              <a:rPr sz="2800">
                <a:solidFill>
                  <a:srgbClr val="4C91AF"/>
                </a:solidFill>
              </a:rPr>
              <a:t>Convert strings to lowercase for consistent matching</a:t>
            </a:r>
          </a:p>
          <a:p>
            <a:r>
              <a:rPr sz="2800">
                <a:solidFill>
                  <a:srgbClr val="4C91AF"/>
                </a:solidFill>
              </a:rPr>
              <a:t>Summarize counts across groups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group_by()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summarize()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Cleaning Up Track Titles with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str_remove_all()</a:t>
            </a:r>
            <a:r>
              <a:rPr sz="2800">
                <a:solidFill>
                  <a:srgbClr val="4C91AF"/>
                </a:solidFill>
              </a:rPr>
              <a:t> to strip out parentheses and featured credits</a:t>
            </a:r>
          </a:p>
          <a:p>
            <a:r>
              <a:rPr sz="2800">
                <a:solidFill>
                  <a:srgbClr val="4C91AF"/>
                </a:solidFill>
              </a:rPr>
              <a:t>Use regular expressions like </a:t>
            </a:r>
            <a:r>
              <a:rPr sz="2800">
                <a:solidFill>
                  <a:srgbClr val="4C91AF"/>
                </a:solidFill>
                <a:latin typeface="Inconsolata"/>
              </a:rPr>
              <a:t>"\\(.*?\\)"</a:t>
            </a:r>
            <a:r>
              <a:rPr sz="2800">
                <a:solidFill>
                  <a:srgbClr val="4C91AF"/>
                </a:solidFill>
              </a:rPr>
              <a:t> for non-greedy matching</a:t>
            </a:r>
          </a:p>
          <a:p>
            <a:r>
              <a:rPr sz="2800">
                <a:solidFill>
                  <a:srgbClr val="4C91AF"/>
                </a:solidFill>
              </a:rPr>
              <a:t>Extract phrases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str_extract()</a:t>
            </a:r>
            <a:r>
              <a:rPr sz="2800">
                <a:solidFill>
                  <a:srgbClr val="4C91AF"/>
                </a:solidFill>
              </a:rPr>
              <a:t> and clean them with </a:t>
            </a:r>
            <a:r>
              <a:rPr sz="2800">
                <a:solidFill>
                  <a:srgbClr val="4C91AF"/>
                </a:solidFill>
                <a:latin typeface="Inconsolata"/>
              </a:rPr>
              <a:t>str_replace_all()</a:t>
            </a:r>
          </a:p>
          <a:p>
            <a:r>
              <a:rPr sz="2800">
                <a:solidFill>
                  <a:srgbClr val="4C91AF"/>
                </a:solidFill>
              </a:rPr>
              <a:t>Get cleaner track names for visualizations and summaries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</a:rPr>
              <a:t>Working with Artists and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separate_rows()</a:t>
            </a:r>
            <a:r>
              <a:rPr sz="2800">
                <a:solidFill>
                  <a:srgbClr val="4C91AF"/>
                </a:solidFill>
              </a:rPr>
              <a:t> to split multi-artist entries into long format</a:t>
            </a:r>
          </a:p>
          <a:p>
            <a:r>
              <a:rPr sz="2800">
                <a:solidFill>
                  <a:srgbClr val="4C91AF"/>
                </a:solidFill>
              </a:rPr>
              <a:t>Count artist appearances and identify those crossing genres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fct_lump()</a:t>
            </a:r>
            <a:r>
              <a:rPr sz="2800">
                <a:solidFill>
                  <a:srgbClr val="4C91AF"/>
                </a:solidFill>
              </a:rPr>
              <a:t> to group rare categories into “Other”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fct_relevel()</a:t>
            </a:r>
            <a:r>
              <a:rPr sz="2800">
                <a:solidFill>
                  <a:srgbClr val="4C91AF"/>
                </a:solidFill>
              </a:rPr>
              <a:t> to control the order of factor levels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Parsing Dates and Grouping by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make_date()</a:t>
            </a:r>
            <a:r>
              <a:rPr sz="2800">
                <a:solidFill>
                  <a:srgbClr val="4C91AF"/>
                </a:solidFill>
              </a:rPr>
              <a:t> to construct full dates from parts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floor_date()</a:t>
            </a:r>
            <a:r>
              <a:rPr sz="2800">
                <a:solidFill>
                  <a:srgbClr val="4C91AF"/>
                </a:solidFill>
              </a:rPr>
              <a:t> to create time bins (e.g. every 6 hours)</a:t>
            </a:r>
          </a:p>
          <a:p>
            <a:r>
              <a:rPr sz="2800">
                <a:solidFill>
                  <a:srgbClr val="4C91AF"/>
                </a:solidFill>
              </a:rPr>
              <a:t>Extract month or weekday labels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month()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wday()</a:t>
            </a:r>
          </a:p>
          <a:p>
            <a:r>
              <a:rPr sz="2800">
                <a:solidFill>
                  <a:srgbClr val="4C91AF"/>
                </a:solidFill>
              </a:rPr>
              <a:t>Group and summarize by date-time intervals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</a:rPr>
              <a:t>Visualizing Categorical Preferences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count()</a:t>
            </a:r>
            <a:r>
              <a:rPr sz="2800">
                <a:solidFill>
                  <a:srgbClr val="4C91AF"/>
                </a:solidFill>
              </a:rPr>
              <a:t> with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group_by()</a:t>
            </a:r>
            <a:r>
              <a:rPr sz="2800">
                <a:solidFill>
                  <a:srgbClr val="4C91AF"/>
                </a:solidFill>
              </a:rPr>
              <a:t> to tabulate responses by category</a:t>
            </a:r>
          </a:p>
          <a:p>
            <a:r>
              <a:rPr sz="2800">
                <a:solidFill>
                  <a:srgbClr val="4C91AF"/>
                </a:solidFill>
              </a:rPr>
              <a:t>Reorder with </a:t>
            </a:r>
            <a:r>
              <a:rPr sz="2800">
                <a:solidFill>
                  <a:srgbClr val="4C91AF"/>
                </a:solidFill>
                <a:latin typeface="Inconsolata"/>
              </a:rPr>
              <a:t>fct_infreq()</a:t>
            </a:r>
            <a:r>
              <a:rPr sz="2800">
                <a:solidFill>
                  <a:srgbClr val="4C91AF"/>
                </a:solidFill>
              </a:rPr>
              <a:t> to sort by most common responses</a:t>
            </a:r>
          </a:p>
          <a:p>
            <a:r>
              <a:rPr sz="2800">
                <a:solidFill>
                  <a:srgbClr val="4C91AF"/>
                </a:solidFill>
              </a:rPr>
              <a:t>Collapse rare entries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fct_lump()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geom_col(position = "dodge")</a:t>
            </a:r>
            <a:r>
              <a:rPr sz="2800">
                <a:solidFill>
                  <a:srgbClr val="4C91AF"/>
                </a:solidFill>
              </a:rPr>
              <a:t> to compare group counts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43461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34790904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1: Foundations of EDA in R with the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tidyverse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3366"/>
                </a:solidFill>
                <a:latin typeface="Calibri Light"/>
              </a:rPr>
              <a:t>What is EDA?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>
                <a:solidFill>
                  <a:srgbClr val="4C91AF"/>
                </a:solidFill>
              </a:rPr>
              <a:t>Process </a:t>
            </a:r>
            <a:r>
              <a:rPr dirty="0">
                <a:solidFill>
                  <a:srgbClr val="4C91AF"/>
                </a:solidFill>
              </a:rPr>
              <a:t>of exploring data to uncover patterns and insights</a:t>
            </a:r>
          </a:p>
          <a:p>
            <a:r>
              <a:rPr dirty="0">
                <a:solidFill>
                  <a:srgbClr val="4C91AF"/>
                </a:solidFill>
              </a:rPr>
              <a:t>Essential for understanding data before modeling</a:t>
            </a:r>
          </a:p>
          <a:p>
            <a:r>
              <a:rPr dirty="0">
                <a:solidFill>
                  <a:srgbClr val="4C91AF"/>
                </a:solidFill>
              </a:rPr>
              <a:t>Supports better questions, cleaner data, and stronger decisions</a:t>
            </a:r>
          </a:p>
        </p:txBody>
      </p:sp>
    </p:spTree>
    <p:extLst>
      <p:ext uri="{BB962C8B-B14F-4D97-AF65-F5344CB8AC3E}">
        <p14:creationId xmlns:p14="http://schemas.microsoft.com/office/powerpoint/2010/main" val="209754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lid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800" dirty="0">
                <a:solidFill>
                  <a:srgbClr val="205278"/>
                </a:solidFill>
              </a:rPr>
              <a:t>Importance of EDA</a:t>
            </a:r>
          </a:p>
        </p:txBody>
      </p:sp>
      <p:pic>
        <p:nvPicPr>
          <p:cNvPr id="5" name="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38200" y="6305121"/>
            <a:ext cx="1422076" cy="3664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8200" y="1569026"/>
            <a:ext cx="10515600" cy="4348163"/>
          </a:xfrm>
          <a:prstGeom prst="rect">
            <a:avLst/>
          </a:prstGeom>
          <a:noFill/>
        </p:spPr>
        <p:txBody>
          <a:bodyPr wrap="square" rtlCol="0">
            <a:normAutofit fontScale="975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pPr marL="457200" indent="-457200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Early Error Detection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Identifies data anomalies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Corrects erroneous assumptions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Enhancing Data Understanding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4C91AF"/>
                </a:solidFill>
              </a:rPr>
              <a:t>Summarizes main characteristics
Reveals underlying structure</a:t>
            </a:r>
          </a:p>
        </p:txBody>
      </p:sp>
    </p:spTree>
    <p:extLst>
      <p:ext uri="{BB962C8B-B14F-4D97-AF65-F5344CB8AC3E}">
        <p14:creationId xmlns:p14="http://schemas.microsoft.com/office/powerpoint/2010/main" val="27000510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003366"/>
                </a:solidFill>
                <a:latin typeface="Calibri Light"/>
              </a:rPr>
              <a:t>Installing and Loading Key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Core </a:t>
            </a:r>
            <a:r>
              <a:rPr dirty="0" err="1">
                <a:solidFill>
                  <a:srgbClr val="4C91AF"/>
                </a:solidFill>
              </a:rPr>
              <a:t>tidyverse</a:t>
            </a:r>
            <a:r>
              <a:rPr dirty="0">
                <a:solidFill>
                  <a:srgbClr val="4C91AF"/>
                </a:solidFill>
              </a:rPr>
              <a:t> packages: </a:t>
            </a:r>
            <a:r>
              <a:rPr dirty="0" err="1">
                <a:solidFill>
                  <a:srgbClr val="4C91AF"/>
                </a:solidFill>
              </a:rPr>
              <a:t>dplyr</a:t>
            </a:r>
            <a:r>
              <a:rPr dirty="0">
                <a:solidFill>
                  <a:srgbClr val="4C91AF"/>
                </a:solidFill>
              </a:rPr>
              <a:t>, ggplot2, </a:t>
            </a:r>
            <a:r>
              <a:rPr dirty="0" err="1">
                <a:solidFill>
                  <a:srgbClr val="4C91AF"/>
                </a:solidFill>
              </a:rPr>
              <a:t>tidyr</a:t>
            </a:r>
            <a:r>
              <a:rPr dirty="0">
                <a:solidFill>
                  <a:srgbClr val="4C91AF"/>
                </a:solidFill>
              </a:rPr>
              <a:t>, etc.</a:t>
            </a:r>
          </a:p>
          <a:p>
            <a:r>
              <a:rPr dirty="0">
                <a:solidFill>
                  <a:srgbClr val="4C91AF"/>
                </a:solidFill>
              </a:rPr>
              <a:t>Additional tools: janitor, </a:t>
            </a:r>
            <a:r>
              <a:rPr dirty="0" err="1">
                <a:solidFill>
                  <a:srgbClr val="4C91AF"/>
                </a:solidFill>
              </a:rPr>
              <a:t>plotly</a:t>
            </a:r>
            <a:r>
              <a:rPr dirty="0">
                <a:solidFill>
                  <a:srgbClr val="4C91AF"/>
                </a:solidFill>
              </a:rPr>
              <a:t>, </a:t>
            </a:r>
            <a:r>
              <a:rPr dirty="0" err="1">
                <a:solidFill>
                  <a:srgbClr val="4C91AF"/>
                </a:solidFill>
              </a:rPr>
              <a:t>moderndive</a:t>
            </a:r>
            <a:r>
              <a:rPr dirty="0">
                <a:solidFill>
                  <a:srgbClr val="4C91AF"/>
                </a:solidFill>
              </a:rPr>
              <a:t>, </a:t>
            </a:r>
            <a:r>
              <a:rPr dirty="0" err="1">
                <a:solidFill>
                  <a:srgbClr val="4C91AF"/>
                </a:solidFill>
              </a:rPr>
              <a:t>purrr</a:t>
            </a:r>
            <a:endParaRPr dirty="0">
              <a:solidFill>
                <a:srgbClr val="4C91AF"/>
              </a:solidFill>
            </a:endParaRPr>
          </a:p>
          <a:p>
            <a:r>
              <a:rPr dirty="0">
                <a:solidFill>
                  <a:srgbClr val="4C91AF"/>
                </a:solidFill>
              </a:rPr>
              <a:t>Load data using 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data()</a:t>
            </a:r>
            <a:endParaRPr dirty="0">
              <a:solidFill>
                <a:srgbClr val="4C91A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24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solidFill>
                  <a:srgbClr val="003366"/>
                </a:solidFill>
                <a:latin typeface="Calibri Light"/>
              </a:rPr>
              <a:t>Meet the Data: </a:t>
            </a:r>
            <a:r>
              <a:rPr sz="4800" dirty="0" err="1">
                <a:solidFill>
                  <a:srgbClr val="003366"/>
                </a:solidFill>
                <a:latin typeface="Inconsolata" pitchFamily="2" charset="77"/>
                <a:ea typeface="Inconsolata" pitchFamily="2" charset="77"/>
              </a:rPr>
              <a:t>spotify_by_genre</a:t>
            </a:r>
            <a:endParaRPr sz="4800" dirty="0">
              <a:solidFill>
                <a:srgbClr val="003366"/>
              </a:solidFill>
              <a:latin typeface="Inconsolata" pitchFamily="2" charset="77"/>
              <a:ea typeface="Inconsolata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A Rich Dataset for EDA Practice</a:t>
            </a:r>
          </a:p>
          <a:p>
            <a:r>
              <a:rPr dirty="0">
                <a:solidFill>
                  <a:srgbClr val="4C91AF"/>
                </a:solidFill>
              </a:rPr>
              <a:t>6,000 Spotify tracks across six genres</a:t>
            </a:r>
          </a:p>
          <a:p>
            <a:r>
              <a:rPr dirty="0">
                <a:solidFill>
                  <a:srgbClr val="4C91AF"/>
                </a:solidFill>
              </a:rPr>
              <a:t>Mix of metadata, audio features, and popularity indicators</a:t>
            </a:r>
          </a:p>
          <a:p>
            <a:r>
              <a:rPr dirty="0">
                <a:solidFill>
                  <a:srgbClr val="4C91AF"/>
                </a:solidFill>
              </a:rPr>
              <a:t>Designed for music trend analysis and modeling</a:t>
            </a:r>
          </a:p>
        </p:txBody>
      </p:sp>
    </p:spTree>
    <p:extLst>
      <p:ext uri="{BB962C8B-B14F-4D97-AF65-F5344CB8AC3E}">
        <p14:creationId xmlns:p14="http://schemas.microsoft.com/office/powerpoint/2010/main" val="2079078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>
                <a:solidFill>
                  <a:srgbClr val="003366"/>
                </a:solidFill>
                <a:latin typeface="Calibri Light"/>
              </a:rPr>
              <a:t>Core EDA Skills: Viewing, Cleaning,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>
                <a:solidFill>
                  <a:srgbClr val="4C91AF"/>
                </a:solidFill>
              </a:rPr>
              <a:t>Key Actions Before Analysis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glimpse() </a:t>
            </a:r>
            <a:r>
              <a:rPr dirty="0">
                <a:solidFill>
                  <a:srgbClr val="4C91AF"/>
                </a:solidFill>
              </a:rPr>
              <a:t>for quick structure review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distinct()</a:t>
            </a:r>
            <a:r>
              <a:rPr dirty="0">
                <a:solidFill>
                  <a:srgbClr val="4C91AF"/>
                </a:solidFill>
              </a:rPr>
              <a:t> to remove duplicates</a:t>
            </a:r>
          </a:p>
          <a:p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count()</a:t>
            </a:r>
            <a:r>
              <a:rPr dirty="0">
                <a:solidFill>
                  <a:srgbClr val="4C91AF"/>
                </a:solidFill>
              </a:rPr>
              <a:t> and </a:t>
            </a:r>
            <a:r>
              <a:rPr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slice_sample</a:t>
            </a:r>
            <a:r>
              <a:rPr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</a:t>
            </a:r>
            <a:r>
              <a:rPr dirty="0">
                <a:solidFill>
                  <a:srgbClr val="4C91AF"/>
                </a:solidFill>
              </a:rPr>
              <a:t> for basic exploration</a:t>
            </a:r>
          </a:p>
        </p:txBody>
      </p:sp>
    </p:spTree>
    <p:extLst>
      <p:ext uri="{BB962C8B-B14F-4D97-AF65-F5344CB8AC3E}">
        <p14:creationId xmlns:p14="http://schemas.microsoft.com/office/powerpoint/2010/main" val="35980876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2266</Words>
  <Application>Microsoft Macintosh PowerPoint</Application>
  <PresentationFormat>Widescreen</PresentationFormat>
  <Paragraphs>232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What is EDA?</vt:lpstr>
      <vt:lpstr>Importance of EDA</vt:lpstr>
      <vt:lpstr>Installing and Loading Key Packages</vt:lpstr>
      <vt:lpstr>Meet the Data: spotify_by_genre</vt:lpstr>
      <vt:lpstr>Core EDA Skills: Viewing, Cleaning, and Sampling</vt:lpstr>
      <vt:lpstr>Wrapping Up: Variable Types and Summary Tools</vt:lpstr>
      <vt:lpstr>PowerPoint Presentation</vt:lpstr>
      <vt:lpstr>STOP</vt:lpstr>
      <vt:lpstr>Welcome to</vt:lpstr>
      <vt:lpstr>START</vt:lpstr>
      <vt:lpstr>PowerPoint Presentation</vt:lpstr>
      <vt:lpstr>Exploratory Data Analysis in R with Tidyverse</vt:lpstr>
      <vt:lpstr>Selecting and Filtering for Relevant Observations</vt:lpstr>
      <vt:lpstr>Creating New Variables for Analysis</vt:lpstr>
      <vt:lpstr>Reshaping Data for Deeper Analysis</vt:lpstr>
      <vt:lpstr>Separating and Uniting Text Columns</vt:lpstr>
      <vt:lpstr>Tidying and Recoding Variables</vt:lpstr>
      <vt:lpstr>PowerPoint Presentation</vt:lpstr>
      <vt:lpstr>STOP</vt:lpstr>
      <vt:lpstr>Welcome to</vt:lpstr>
      <vt:lpstr>START</vt:lpstr>
      <vt:lpstr>PowerPoint Presentation</vt:lpstr>
      <vt:lpstr>Exploratory Data Analysis in R with Tidyverse</vt:lpstr>
      <vt:lpstr>Extracting Meaning from Strings</vt:lpstr>
      <vt:lpstr>Cleaning Up Track Titles with Regex</vt:lpstr>
      <vt:lpstr>Working with Artists and Categorical Variables</vt:lpstr>
      <vt:lpstr>Parsing Dates and Grouping by Time</vt:lpstr>
      <vt:lpstr>Visualizing Categorical Preferences and Trends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10</cp:revision>
  <dcterms:created xsi:type="dcterms:W3CDTF">2025-02-22T03:05:06Z</dcterms:created>
  <dcterms:modified xsi:type="dcterms:W3CDTF">2025-04-21T19:02:46Z</dcterms:modified>
</cp:coreProperties>
</file>