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257" r:id="rId2"/>
    <p:sldId id="258" r:id="rId3"/>
    <p:sldId id="259" r:id="rId4"/>
    <p:sldId id="260" r:id="rId5"/>
    <p:sldId id="276" r:id="rId6"/>
    <p:sldId id="277" r:id="rId7"/>
    <p:sldId id="278" r:id="rId8"/>
    <p:sldId id="279" r:id="rId9"/>
    <p:sldId id="280" r:id="rId10"/>
    <p:sldId id="269" r:id="rId11"/>
    <p:sldId id="270" r:id="rId12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741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65102"/>
  </p:normalViewPr>
  <p:slideViewPr>
    <p:cSldViewPr>
      <p:cViewPr varScale="1">
        <p:scale>
          <a:sx n="67" d="100"/>
          <a:sy n="67" d="100"/>
        </p:scale>
        <p:origin x="2824" y="4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gs" Target="tags/tag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20E0A4-AB02-8E46-B7B4-63C9141B431C}" type="datetimeFigureOut">
              <a:rPr lang="en-US" smtClean="0"/>
              <a:t>4/21/25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FE15C7-E6C2-2846-B35F-6B4F1CF15C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9044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this matters*</a:t>
            </a:r>
          </a:p>
          <a:p>
            <a:r>
              <a:t>Text data often contains meaningful patterns—titles, names, and labels can reflect themes or group structure. You need string tools to analyze them effectively.</a:t>
            </a:r>
          </a:p>
          <a:p>
            <a:endParaRPr/>
          </a:p>
          <a:p>
            <a:r>
              <a:t>*What you'll do*</a:t>
            </a:r>
          </a:p>
          <a:p>
            <a:r>
              <a:t>You’ll detect keywords in titles, count characters or words, and group results by genre to reveal trends. This shows how string functions turn messy text into structured insights.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use regex?*</a:t>
            </a:r>
          </a:p>
          <a:p>
            <a:r>
              <a:t>Many track titles include extra text like “(Remix)” or “(feat. Artist)” that can clutter analysis. Regex helps you clean and isolate what's important.</a:t>
            </a:r>
          </a:p>
          <a:p>
            <a:endParaRPr/>
          </a:p>
          <a:p>
            <a:r>
              <a:t>*What you’ll learn*</a:t>
            </a:r>
          </a:p>
          <a:p>
            <a:r>
              <a:t>You’ll remove or extract parenthetical text, especially to clean labels or find featured artists. These string-cleaning tasks are essential for tidy summaries and clean plots.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this matters*</a:t>
            </a:r>
          </a:p>
          <a:p>
            <a:r>
              <a:t>Many tracks feature multiple artists, and many categories have long tails. Tidying this up improves your summaries and plots.</a:t>
            </a:r>
          </a:p>
          <a:p>
            <a:endParaRPr/>
          </a:p>
          <a:p>
            <a:r>
              <a:t>*What you’ll do*</a:t>
            </a:r>
          </a:p>
          <a:p>
            <a:r>
              <a:t>You’ll tidy the `artists` column for more accurate counts, then lump less frequent genres or reorder categorical levels to improve clarity in visualization.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work with dates?*</a:t>
            </a:r>
          </a:p>
          <a:p>
            <a:r>
              <a:t>Time variables are central to many datasets, from weather to flight delays. You need to aggregate and interpret trends over time.</a:t>
            </a:r>
          </a:p>
          <a:p>
            <a:endParaRPr/>
          </a:p>
          <a:p>
            <a:r>
              <a:t>*What you’ll learn*</a:t>
            </a:r>
          </a:p>
          <a:p>
            <a:r>
              <a:t>You’ll build full date columns from components and group them into meaningful time buckets (like hourly or daily bins). This allows for smoother time-based summaries and interactive plots.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*Why it matters*</a:t>
            </a:r>
          </a:p>
          <a:p>
            <a:r>
              <a:t>Whether you're analyzing genres, weather apps, or survey responses, categorical preferences matter. You want to present them clearly.</a:t>
            </a:r>
          </a:p>
          <a:p>
            <a:endParaRPr/>
          </a:p>
          <a:p>
            <a:r>
              <a:t>*What you'll do*</a:t>
            </a:r>
          </a:p>
          <a:p>
            <a:r>
              <a:t>You’ll tally responses by region and weather app, sort by frequency, and show differences using a side-by-side bar chart. This brings together factor handling and `ggplot2` for impactful communication.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88A8F-C16D-944C-937B-81F7E3AFD2C3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86656830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BFF838-3112-D64D-AB13-1B58B3CAB00A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2006406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9DF929-F8B2-8C4E-A87C-7CA329808E9E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91495394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45926-8385-3049-9A52-B6FCAA267278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022598173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E8F4AB-99C4-774E-8D17-73F981493EA3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30923848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F6423-5781-B143-A3FE-CE4BD44F9AD1}" type="datetime1">
              <a:rPr lang="en-AU" smtClean="0"/>
              <a:t>21/4/2025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64735239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b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20AAB6-7EF5-784A-9E80-675A6D4F628F}" type="datetime1">
              <a:rPr lang="en-AU" smtClean="0"/>
              <a:t>21/4/2025</a:t>
            </a:fld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29204650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4F931-0BDA-2D46-BFCE-F3DD28F55F8A}" type="datetime1">
              <a:rPr lang="en-AU" smtClean="0"/>
              <a:t>21/4/2025</a:t>
            </a:fld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722501987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A742C-BC72-2049-A088-B2E525A2F331}" type="datetime1">
              <a:rPr lang="en-AU" smtClean="0"/>
              <a:t>21/4/2025</a:t>
            </a:fld>
            <a:endParaRPr lang="en-A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2775238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BE613-0283-724F-AFCB-032D3606B8D6}" type="datetime1">
              <a:rPr lang="en-AU" smtClean="0"/>
              <a:t>21/4/2025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843394689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45608E-F7FD-F643-8F60-3E4200D607CF}" type="datetime1">
              <a:rPr lang="en-AU" smtClean="0"/>
              <a:t>21/4/2025</a:t>
            </a:fld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260631097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15BBE825-1CEB-D348-8B57-CA899FC14BD7}" type="datetime1">
              <a:rPr lang="en-AU" smtClean="0"/>
              <a:t>21/4/2025</a:t>
            </a:fld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endParaRPr lang="en-A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</a:lstStyle>
          <a:p>
            <a:fld id="{4F910292-F52E-4F2F-8A10-78BDD4B94F63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86433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722419" y="-280731"/>
            <a:ext cx="6338454" cy="2387600"/>
          </a:xfrm>
        </p:spPr>
        <p:txBody>
          <a:bodyPr>
            <a:normAutofit/>
          </a:bodyPr>
          <a:lstStyle/>
          <a:p>
            <a:r>
              <a:rPr lang="en-AU" sz="7200">
                <a:latin typeface="Montserrat SemiBold" panose="00000700000000000000" pitchFamily="50" charset="0"/>
              </a:rPr>
              <a:t>Welcome to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55275" y="4156220"/>
            <a:ext cx="9144000" cy="1655762"/>
          </a:xfrm>
        </p:spPr>
        <p:txBody>
          <a:bodyPr>
            <a:normAutofit/>
          </a:bodyPr>
          <a:lstStyle/>
          <a:p>
            <a:r>
              <a:rPr lang="en-AU" sz="3600">
                <a:latin typeface="Montserrat SemiBold" panose="00000700000000000000" pitchFamily="50" charset="0"/>
              </a:rPr>
              <a:t>The Session Will Begin Shortly</a:t>
            </a:r>
          </a:p>
        </p:txBody>
      </p:sp>
      <p:pic>
        <p:nvPicPr>
          <p:cNvPr id="4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3678383" y="2179925"/>
            <a:ext cx="4497784" cy="11590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23755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94756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STOP</a:t>
            </a:r>
          </a:p>
        </p:txBody>
      </p:sp>
    </p:spTree>
    <p:extLst>
      <p:ext uri="{BB962C8B-B14F-4D97-AF65-F5344CB8AC3E}">
        <p14:creationId xmlns:p14="http://schemas.microsoft.com/office/powerpoint/2010/main" val="4072911522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80257"/>
          </a:xfrm>
        </p:spPr>
        <p:txBody>
          <a:bodyPr>
            <a:normAutofit/>
          </a:bodyPr>
          <a:lstStyle/>
          <a:p>
            <a:pPr algn="ctr"/>
            <a:r>
              <a:rPr lang="en-AU" sz="8800">
                <a:solidFill>
                  <a:schemeClr val="accent1"/>
                </a:solidFill>
                <a:latin typeface="Montserrat SemiBold" panose="00000700000000000000" pitchFamily="50" charset="0"/>
              </a:rPr>
              <a:t>START</a:t>
            </a:r>
          </a:p>
        </p:txBody>
      </p:sp>
    </p:spTree>
    <p:extLst>
      <p:ext uri="{BB962C8B-B14F-4D97-AF65-F5344CB8AC3E}">
        <p14:creationId xmlns:p14="http://schemas.microsoft.com/office/powerpoint/2010/main" val="407291152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2329475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of Seminar"/>
          <p:cNvSpPr>
            <a:spLocks noGrp="1"/>
          </p:cNvSpPr>
          <p:nvPr>
            <p:ph type="ctrTitle"/>
          </p:nvPr>
        </p:nvSpPr>
        <p:spPr>
          <a:xfrm>
            <a:off x="260766" y="1460351"/>
            <a:ext cx="11333018" cy="1655762"/>
          </a:xfrm>
        </p:spPr>
        <p:txBody>
          <a:bodyPr>
            <a:normAutofit/>
          </a:bodyPr>
          <a:lstStyle/>
          <a:p>
            <a:r>
              <a:rPr lang="en-AU" sz="4400">
                <a:solidFill>
                  <a:srgbClr val="205278"/>
                </a:solidFill>
                <a:latin typeface="Montserrat SemiBold" panose="00000700000000000000" pitchFamily="50" charset="0"/>
              </a:rPr>
              <a:t>Exploratory Data Analysis in R with Tidyverse</a:t>
            </a:r>
          </a:p>
        </p:txBody>
      </p:sp>
      <p:sp>
        <p:nvSpPr>
          <p:cNvPr id="3" name="Session number"/>
          <p:cNvSpPr>
            <a:spLocks noGrp="1"/>
          </p:cNvSpPr>
          <p:nvPr>
            <p:ph type="subTitle" idx="1"/>
          </p:nvPr>
        </p:nvSpPr>
        <p:spPr>
          <a:xfrm>
            <a:off x="0" y="4156220"/>
            <a:ext cx="12191999" cy="1655762"/>
          </a:xfrm>
        </p:spPr>
        <p:txBody>
          <a:bodyPr>
            <a:normAutofit/>
          </a:bodyPr>
          <a:lstStyle/>
          <a:p>
            <a:r>
              <a:rPr lang="en-AU" sz="3200" dirty="0">
                <a:solidFill>
                  <a:srgbClr val="4C91AF"/>
                </a:solidFill>
                <a:latin typeface="Montserrat SemiBold" panose="00000700000000000000" pitchFamily="50" charset="0"/>
              </a:rPr>
              <a:t>Session 3: Managing Dates, Strings, and Categories </a:t>
            </a:r>
          </a:p>
          <a:p>
            <a:r>
              <a:rPr lang="en-AU" sz="3200" dirty="0">
                <a:solidFill>
                  <a:srgbClr val="4C91AF"/>
                </a:solidFill>
                <a:latin typeface="Montserrat SemiBold" panose="00000700000000000000" pitchFamily="50" charset="0"/>
              </a:rPr>
              <a:t>with </a:t>
            </a:r>
            <a:r>
              <a:rPr lang="en-AU" sz="3200" dirty="0" err="1">
                <a:solidFill>
                  <a:srgbClr val="4C91AF"/>
                </a:solidFill>
                <a:latin typeface="Montserrat SemiBold" panose="00000700000000000000" pitchFamily="50" charset="0"/>
              </a:rPr>
              <a:t>lubridate</a:t>
            </a:r>
            <a:r>
              <a:rPr lang="en-AU" sz="3200" dirty="0">
                <a:solidFill>
                  <a:srgbClr val="4C91AF"/>
                </a:solidFill>
                <a:latin typeface="Montserrat SemiBold" panose="00000700000000000000" pitchFamily="50" charset="0"/>
              </a:rPr>
              <a:t>, </a:t>
            </a:r>
            <a:r>
              <a:rPr lang="en-AU" sz="3200" dirty="0" err="1">
                <a:solidFill>
                  <a:srgbClr val="4C91AF"/>
                </a:solidFill>
                <a:latin typeface="Montserrat SemiBold" panose="00000700000000000000" pitchFamily="50" charset="0"/>
              </a:rPr>
              <a:t>stringr</a:t>
            </a:r>
            <a:r>
              <a:rPr lang="en-AU" sz="3200" dirty="0">
                <a:solidFill>
                  <a:srgbClr val="4C91AF"/>
                </a:solidFill>
                <a:latin typeface="Montserrat SemiBold" panose="00000700000000000000" pitchFamily="50" charset="0"/>
              </a:rPr>
              <a:t>, and </a:t>
            </a:r>
            <a:r>
              <a:rPr lang="en-AU" sz="3200" dirty="0" err="1">
                <a:solidFill>
                  <a:srgbClr val="4C91AF"/>
                </a:solidFill>
                <a:latin typeface="Montserrat SemiBold" panose="00000700000000000000" pitchFamily="50" charset="0"/>
              </a:rPr>
              <a:t>forcats</a:t>
            </a:r>
            <a:endParaRPr lang="en-AU" sz="3200" dirty="0">
              <a:solidFill>
                <a:srgbClr val="4C91AF"/>
              </a:solidFill>
              <a:latin typeface="Montserrat SemiBold" panose="00000700000000000000" pitchFamily="50" charset="0"/>
            </a:endParaRPr>
          </a:p>
        </p:txBody>
      </p:sp>
      <p:pic>
        <p:nvPicPr>
          <p:cNvPr id="5" name="Instats Logo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839176" y="6302424"/>
            <a:ext cx="1422076" cy="36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85537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Extracting Meaning from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str_detect()</a:t>
            </a:r>
            <a:r>
              <a:rPr sz="2800">
                <a:solidFill>
                  <a:srgbClr val="4C91AF"/>
                </a:solidFill>
              </a:rPr>
              <a:t> to search for keywords like “love” in track names</a:t>
            </a:r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str_length()</a:t>
            </a:r>
            <a:r>
              <a:rPr sz="2800">
                <a:solidFill>
                  <a:srgbClr val="4C91AF"/>
                </a:solidFill>
              </a:rPr>
              <a:t> and </a:t>
            </a:r>
            <a:r>
              <a:rPr sz="2800">
                <a:solidFill>
                  <a:srgbClr val="4C91AF"/>
                </a:solidFill>
                <a:latin typeface="Inconsolata"/>
              </a:rPr>
              <a:t>str_count()</a:t>
            </a:r>
            <a:r>
              <a:rPr sz="2800">
                <a:solidFill>
                  <a:srgbClr val="4C91AF"/>
                </a:solidFill>
              </a:rPr>
              <a:t> to quantify text patterns</a:t>
            </a:r>
          </a:p>
          <a:p>
            <a:r>
              <a:rPr sz="2800">
                <a:solidFill>
                  <a:srgbClr val="4C91AF"/>
                </a:solidFill>
              </a:rPr>
              <a:t>Convert strings to lowercase for consistent matching</a:t>
            </a:r>
          </a:p>
          <a:p>
            <a:r>
              <a:rPr sz="2800">
                <a:solidFill>
                  <a:srgbClr val="4C91AF"/>
                </a:solidFill>
              </a:rPr>
              <a:t>Summarize counts across groups with </a:t>
            </a:r>
            <a:r>
              <a:rPr sz="2800">
                <a:solidFill>
                  <a:srgbClr val="4C91AF"/>
                </a:solidFill>
                <a:latin typeface="Inconsolata"/>
              </a:rPr>
              <a:t>group_by()</a:t>
            </a:r>
            <a:r>
              <a:rPr sz="2800">
                <a:solidFill>
                  <a:srgbClr val="4C91AF"/>
                </a:solidFill>
              </a:rPr>
              <a:t> and </a:t>
            </a:r>
            <a:r>
              <a:rPr sz="2800">
                <a:solidFill>
                  <a:srgbClr val="4C91AF"/>
                </a:solidFill>
                <a:latin typeface="Inconsolata"/>
              </a:rPr>
              <a:t>summarize()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Cleaning Up Track Titles with Regex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str_remove_all()</a:t>
            </a:r>
            <a:r>
              <a:rPr sz="2800">
                <a:solidFill>
                  <a:srgbClr val="4C91AF"/>
                </a:solidFill>
              </a:rPr>
              <a:t> to strip out parentheses and featured credits</a:t>
            </a:r>
          </a:p>
          <a:p>
            <a:r>
              <a:rPr sz="2800">
                <a:solidFill>
                  <a:srgbClr val="4C91AF"/>
                </a:solidFill>
              </a:rPr>
              <a:t>Use regular expressions like </a:t>
            </a:r>
            <a:r>
              <a:rPr sz="2800">
                <a:solidFill>
                  <a:srgbClr val="4C91AF"/>
                </a:solidFill>
                <a:latin typeface="Inconsolata"/>
              </a:rPr>
              <a:t>"\\(.*?\\)"</a:t>
            </a:r>
            <a:r>
              <a:rPr sz="2800">
                <a:solidFill>
                  <a:srgbClr val="4C91AF"/>
                </a:solidFill>
              </a:rPr>
              <a:t> for non-greedy matching</a:t>
            </a:r>
          </a:p>
          <a:p>
            <a:r>
              <a:rPr sz="2800">
                <a:solidFill>
                  <a:srgbClr val="4C91AF"/>
                </a:solidFill>
              </a:rPr>
              <a:t>Extract phrases with </a:t>
            </a:r>
            <a:r>
              <a:rPr sz="2800">
                <a:solidFill>
                  <a:srgbClr val="4C91AF"/>
                </a:solidFill>
                <a:latin typeface="Inconsolata"/>
              </a:rPr>
              <a:t>str_extract()</a:t>
            </a:r>
            <a:r>
              <a:rPr sz="2800">
                <a:solidFill>
                  <a:srgbClr val="4C91AF"/>
                </a:solidFill>
              </a:rPr>
              <a:t> and clean them with </a:t>
            </a:r>
            <a:r>
              <a:rPr sz="2800">
                <a:solidFill>
                  <a:srgbClr val="4C91AF"/>
                </a:solidFill>
                <a:latin typeface="Inconsolata"/>
              </a:rPr>
              <a:t>str_replace_all()</a:t>
            </a:r>
          </a:p>
          <a:p>
            <a:r>
              <a:rPr sz="2800">
                <a:solidFill>
                  <a:srgbClr val="4C91AF"/>
                </a:solidFill>
              </a:rPr>
              <a:t>Get cleaner track names for visualizations and summaries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Working with Artists and Categorical Variables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separate_rows()</a:t>
            </a:r>
            <a:r>
              <a:rPr sz="2800">
                <a:solidFill>
                  <a:srgbClr val="4C91AF"/>
                </a:solidFill>
              </a:rPr>
              <a:t> to split multi-artist entries into long format</a:t>
            </a:r>
          </a:p>
          <a:p>
            <a:r>
              <a:rPr sz="2800">
                <a:solidFill>
                  <a:srgbClr val="4C91AF"/>
                </a:solidFill>
              </a:rPr>
              <a:t>Count artist appearances and identify those crossing genres</a:t>
            </a:r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fct_lump()</a:t>
            </a:r>
            <a:r>
              <a:rPr sz="2800">
                <a:solidFill>
                  <a:srgbClr val="4C91AF"/>
                </a:solidFill>
              </a:rPr>
              <a:t> to group rare categories into “Other”</a:t>
            </a:r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fct_relevel()</a:t>
            </a:r>
            <a:r>
              <a:rPr sz="2800">
                <a:solidFill>
                  <a:srgbClr val="4C91AF"/>
                </a:solidFill>
              </a:rPr>
              <a:t> to control the order of factor levels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Parsing Dates and Grouping by Time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make_date()</a:t>
            </a:r>
            <a:r>
              <a:rPr sz="2800">
                <a:solidFill>
                  <a:srgbClr val="4C91AF"/>
                </a:solidFill>
              </a:rPr>
              <a:t> to construct full dates from parts</a:t>
            </a:r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floor_date()</a:t>
            </a:r>
            <a:r>
              <a:rPr sz="2800">
                <a:solidFill>
                  <a:srgbClr val="4C91AF"/>
                </a:solidFill>
              </a:rPr>
              <a:t> to create time bins (e.g. every 6 hours)</a:t>
            </a:r>
          </a:p>
          <a:p>
            <a:r>
              <a:rPr sz="2800">
                <a:solidFill>
                  <a:srgbClr val="4C91AF"/>
                </a:solidFill>
              </a:rPr>
              <a:t>Extract month or weekday labels with </a:t>
            </a:r>
            <a:r>
              <a:rPr sz="2800">
                <a:solidFill>
                  <a:srgbClr val="4C91AF"/>
                </a:solidFill>
                <a:latin typeface="Inconsolata"/>
              </a:rPr>
              <a:t>month()</a:t>
            </a:r>
            <a:r>
              <a:rPr sz="2800">
                <a:solidFill>
                  <a:srgbClr val="4C91AF"/>
                </a:solidFill>
              </a:rPr>
              <a:t> and </a:t>
            </a:r>
            <a:r>
              <a:rPr sz="2800">
                <a:solidFill>
                  <a:srgbClr val="4C91AF"/>
                </a:solidFill>
                <a:latin typeface="Inconsolata"/>
              </a:rPr>
              <a:t>wday()</a:t>
            </a:r>
          </a:p>
          <a:p>
            <a:r>
              <a:rPr sz="2800">
                <a:solidFill>
                  <a:srgbClr val="4C91AF"/>
                </a:solidFill>
              </a:rPr>
              <a:t>Group and summarize by date-time intervals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4800">
                <a:solidFill>
                  <a:srgbClr val="003366"/>
                </a:solidFill>
              </a:rPr>
              <a:t>Visualizing Categorical Preferences and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count()</a:t>
            </a:r>
            <a:r>
              <a:rPr sz="2800">
                <a:solidFill>
                  <a:srgbClr val="4C91AF"/>
                </a:solidFill>
              </a:rPr>
              <a:t> with </a:t>
            </a:r>
            <a:r>
              <a:rPr sz="2800">
                <a:solidFill>
                  <a:srgbClr val="4C91AF"/>
                </a:solidFill>
                <a:latin typeface="Inconsolata"/>
              </a:rPr>
              <a:t>group_by()</a:t>
            </a:r>
            <a:r>
              <a:rPr sz="2800">
                <a:solidFill>
                  <a:srgbClr val="4C91AF"/>
                </a:solidFill>
              </a:rPr>
              <a:t> to tabulate responses by category</a:t>
            </a:r>
          </a:p>
          <a:p>
            <a:r>
              <a:rPr sz="2800">
                <a:solidFill>
                  <a:srgbClr val="4C91AF"/>
                </a:solidFill>
              </a:rPr>
              <a:t>Reorder with </a:t>
            </a:r>
            <a:r>
              <a:rPr sz="2800">
                <a:solidFill>
                  <a:srgbClr val="4C91AF"/>
                </a:solidFill>
                <a:latin typeface="Inconsolata"/>
              </a:rPr>
              <a:t>fct_infreq()</a:t>
            </a:r>
            <a:r>
              <a:rPr sz="2800">
                <a:solidFill>
                  <a:srgbClr val="4C91AF"/>
                </a:solidFill>
              </a:rPr>
              <a:t> to sort by most common responses</a:t>
            </a:r>
          </a:p>
          <a:p>
            <a:r>
              <a:rPr sz="2800">
                <a:solidFill>
                  <a:srgbClr val="4C91AF"/>
                </a:solidFill>
              </a:rPr>
              <a:t>Collapse rare entries with </a:t>
            </a:r>
            <a:r>
              <a:rPr sz="2800">
                <a:solidFill>
                  <a:srgbClr val="4C91AF"/>
                </a:solidFill>
                <a:latin typeface="Inconsolata"/>
              </a:rPr>
              <a:t>fct_lump()</a:t>
            </a:r>
          </a:p>
          <a:p>
            <a:r>
              <a:rPr sz="2800">
                <a:solidFill>
                  <a:srgbClr val="4C91AF"/>
                </a:solidFill>
              </a:rPr>
              <a:t>Use </a:t>
            </a:r>
            <a:r>
              <a:rPr sz="2800">
                <a:solidFill>
                  <a:srgbClr val="4C91AF"/>
                </a:solidFill>
                <a:latin typeface="Inconsolata"/>
              </a:rPr>
              <a:t>geom_col(position = "dodge")</a:t>
            </a:r>
            <a:r>
              <a:rPr sz="2800">
                <a:solidFill>
                  <a:srgbClr val="4C91AF"/>
                </a:solidFill>
              </a:rPr>
              <a:t> to compare group counts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6.0.36"/>
  <p:tag name="AS_OS" val="Unix 5.15.0.1075"/>
  <p:tag name="AS_RELEASE_DATE" val="2013.12.17"/>
  <p:tag name="AS_TITLE" val="Spire.Presentation for .NET "/>
  <p:tag name="AS_VERSION" val="2.1.0.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ava" typeface="Javanese Text"/>
        <a:font script="Mong" typeface="Mongolian Baiti"/>
        <a:font script="Arab" typeface="Times New Roman"/>
        <a:font script="Olck" typeface="Nirmala UI"/>
        <a:font script="Uigh" typeface="Microsoft Uighur"/>
        <a:font script="Taml" typeface="Latha"/>
        <a:font script="Tale" typeface="Microsoft Tai Le"/>
        <a:font script="Tibt" typeface="Microsoft Himalaya"/>
        <a:font script="Syrj" typeface="Estrangelo Edessa"/>
        <a:font script="Osma" typeface="Ebrima"/>
        <a:font script="Orya" typeface="Kalinga"/>
        <a:font script="Hant" typeface="新細明體"/>
        <a:font script="Guru" typeface="Raavi"/>
        <a:font script="Jpan" typeface="游ゴシック Light"/>
        <a:font script="Beng" typeface="Vrinda"/>
        <a:font script="Thaa" typeface="MV Boli"/>
        <a:font script="Hans" typeface="等线 Light"/>
        <a:font script="Nkoo" typeface="Ebrima"/>
        <a:font script="Phag" typeface="Phagspa"/>
        <a:font script="Tfng" typeface="Ebrima"/>
        <a:font script="Hebr" typeface="Times New Roman"/>
        <a:font script="Armn" typeface="Arial"/>
        <a:font script="Yiii" typeface="Microsoft Yi Baiti"/>
        <a:font script="Syre" typeface="Estrangelo Edessa"/>
        <a:font script="Deva" typeface="Mangal"/>
        <a:font script="Hang" typeface="맑은 고딕"/>
        <a:font script="Lisu" typeface="Segoe UI"/>
        <a:font script="Sinh" typeface="Iskoola Pota"/>
        <a:font script="Telu" typeface="Gautami"/>
        <a:font script="Viet" typeface="Times New Roman"/>
        <a:font script="Syrn" typeface="Estrangelo Edessa"/>
        <a:font script="Ethi" typeface="Nyala"/>
        <a:font script="Cher" typeface="Plantagenet Cherokee"/>
        <a:font script="Geor" typeface="Sylfaen"/>
        <a:font script="Bopo" typeface="Microsoft JhengHei"/>
        <a:font script="Talu" typeface="Microsoft New Tai Lue"/>
        <a:font script="Laoo" typeface="DokChampa"/>
        <a:font script="Thai" typeface="Angsana New"/>
        <a:font script="Gujr" typeface="Shruti"/>
        <a:font script="Khmr" typeface="MoolBoran"/>
        <a:font script="Cans" typeface="Euphemia"/>
        <a:font script="Sora" typeface="Nirmala UI"/>
        <a:font script="Syrc" typeface="Estrangelo Edessa"/>
        <a:font script="Bugi" typeface="Leelawadee UI"/>
        <a:font script="Knda" typeface="Tunga"/>
        <a:font script="Mlym" typeface="Kartika"/>
        <a:font script="Mymr" typeface="Myanmar Text"/>
      </a:majorFont>
      <a:minorFont>
        <a:latin typeface="Calibri" panose="020F0502020204030204"/>
        <a:ea typeface=""/>
        <a:cs typeface=""/>
        <a:font script="Java" typeface="Javanese Text"/>
        <a:font script="Mong" typeface="Mongolian Baiti"/>
        <a:font script="Arab" typeface="Arial"/>
        <a:font script="Olck" typeface="Nirmala UI"/>
        <a:font script="Uigh" typeface="Microsoft Uighur"/>
        <a:font script="Taml" typeface="Latha"/>
        <a:font script="Tale" typeface="Microsoft Tai Le"/>
        <a:font script="Tibt" typeface="Microsoft Himalaya"/>
        <a:font script="Syrj" typeface="Estrangelo Edessa"/>
        <a:font script="Osma" typeface="Ebrima"/>
        <a:font script="Orya" typeface="Kalinga"/>
        <a:font script="Hant" typeface="新細明體"/>
        <a:font script="Guru" typeface="Raavi"/>
        <a:font script="Jpan" typeface="游ゴシック"/>
        <a:font script="Beng" typeface="Vrinda"/>
        <a:font script="Thaa" typeface="MV Boli"/>
        <a:font script="Hans" typeface="等线"/>
        <a:font script="Nkoo" typeface="Ebrima"/>
        <a:font script="Phag" typeface="Phagspa"/>
        <a:font script="Tfng" typeface="Ebrima"/>
        <a:font script="Hebr" typeface="Arial"/>
        <a:font script="Armn" typeface="Arial"/>
        <a:font script="Yiii" typeface="Microsoft Yi Baiti"/>
        <a:font script="Syre" typeface="Estrangelo Edessa"/>
        <a:font script="Deva" typeface="Mangal"/>
        <a:font script="Hang" typeface="맑은 고딕"/>
        <a:font script="Lisu" typeface="Segoe UI"/>
        <a:font script="Sinh" typeface="Iskoola Pota"/>
        <a:font script="Telu" typeface="Gautami"/>
        <a:font script="Viet" typeface="Arial"/>
        <a:font script="Syrn" typeface="Estrangelo Edessa"/>
        <a:font script="Ethi" typeface="Nyala"/>
        <a:font script="Cher" typeface="Plantagenet Cherokee"/>
        <a:font script="Geor" typeface="Sylfaen"/>
        <a:font script="Bopo" typeface="Microsoft JhengHei"/>
        <a:font script="Talu" typeface="Microsoft New Tai Lue"/>
        <a:font script="Laoo" typeface="DokChampa"/>
        <a:font script="Thai" typeface="Cordia New"/>
        <a:font script="Gujr" typeface="Shruti"/>
        <a:font script="Khmr" typeface="DaunPenh"/>
        <a:font script="Cans" typeface="Euphemia"/>
        <a:font script="Sora" typeface="Nirmala UI"/>
        <a:font script="Syrc" typeface="Estrangelo Edessa"/>
        <a:font script="Bugi" typeface="Leelawadee UI"/>
        <a:font script="Knda" typeface="Tunga"/>
        <a:font script="Mlym" typeface="Kartika"/>
        <a:font script="Mymr" typeface="Myanmar Text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  <a:tileRect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  <a:tileRect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626</Words>
  <Application>Microsoft Macintosh PowerPoint</Application>
  <PresentationFormat>Widescreen</PresentationFormat>
  <Paragraphs>62</Paragraphs>
  <Slides>11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</vt:lpstr>
      <vt:lpstr>Arial</vt:lpstr>
      <vt:lpstr>Calibri</vt:lpstr>
      <vt:lpstr>Calibri Light</vt:lpstr>
      <vt:lpstr>Inconsolata</vt:lpstr>
      <vt:lpstr>Montserrat SemiBold</vt:lpstr>
      <vt:lpstr>Office Theme</vt:lpstr>
      <vt:lpstr>Welcome to</vt:lpstr>
      <vt:lpstr>START</vt:lpstr>
      <vt:lpstr>PowerPoint Presentation</vt:lpstr>
      <vt:lpstr>Exploratory Data Analysis in R with Tidyverse</vt:lpstr>
      <vt:lpstr>Extracting Meaning from Strings</vt:lpstr>
      <vt:lpstr>Cleaning Up Track Titles with Regex</vt:lpstr>
      <vt:lpstr>Working with Artists and Categorical Variables</vt:lpstr>
      <vt:lpstr>Parsing Dates and Grouping by Time</vt:lpstr>
      <vt:lpstr>Visualizing Categorical Preferences and Trends</vt:lpstr>
      <vt:lpstr>PowerPoint Presentation</vt:lpstr>
      <vt:lpstr>STOP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>Chester Ismay</cp:lastModifiedBy>
  <cp:revision>12</cp:revision>
  <dcterms:created xsi:type="dcterms:W3CDTF">2025-02-22T03:05:06Z</dcterms:created>
  <dcterms:modified xsi:type="dcterms:W3CDTF">2025-04-21T19:00:47Z</dcterms:modified>
</cp:coreProperties>
</file>