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9" r:id="rId6"/>
    <p:sldId id="270" r:id="rId7"/>
    <p:sldId id="276" r:id="rId8"/>
    <p:sldId id="277" r:id="rId9"/>
    <p:sldId id="278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1"/>
    <p:restoredTop sz="65092"/>
  </p:normalViewPr>
  <p:slideViewPr>
    <p:cSldViewPr>
      <p:cViewPr varScale="1">
        <p:scale>
          <a:sx n="70" d="100"/>
          <a:sy n="70" d="100"/>
        </p:scale>
        <p:origin x="1424" y="4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0E0A4-AB02-8E46-B7B4-63C9141B431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E15C7-E6C2-2846-B35F-6B4F1CF1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0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case study brings together everything we've learned. From the first step of loading the data and cleaning it with `clean_names()`, we move through the classic stages of EDA.</a:t>
            </a:r>
          </a:p>
          <a:p>
            <a:endParaRPr/>
          </a:p>
          <a:p>
            <a:r>
              <a:t>We check for missing values, understand the types of variables (categorical vs numeric), and use summaries and plots to start uncovering trends.</a:t>
            </a:r>
          </a:p>
          <a:p>
            <a:endParaRPr/>
          </a:p>
          <a:p>
            <a:r>
              <a:t>The goal? Go from raw, messy data to insight-ready structure—and along the way, build questions and hypotheses about what we’re seeing.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case study gives us a chance to apply all the tools we've learned:</a:t>
            </a:r>
          </a:p>
          <a:p>
            <a:endParaRPr/>
          </a:p>
          <a:p>
            <a:r>
              <a:t>• `janitor::clean_names()` for cleaning,</a:t>
            </a:r>
          </a:p>
          <a:p>
            <a:r>
              <a:t>• `summarize()` and `map()` for summarizing,</a:t>
            </a:r>
          </a:p>
          <a:p>
            <a:r>
              <a:t>• `ggplot()` and `plot_ly()` for visual storytelling.</a:t>
            </a:r>
          </a:p>
          <a:p>
            <a:endParaRPr/>
          </a:p>
          <a:p>
            <a:r>
              <a:t>You’ve seen these in isolation—but together, they build a full EDA pipeline. You now know how to explore data from scratch using tidyverse tools.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We'll get revisit fundamental visual patterns:</a:t>
            </a:r>
          </a:p>
          <a:p>
            <a:endParaRPr/>
          </a:p>
          <a:p>
            <a:r>
              <a:t>• **Bar charts** for counts</a:t>
            </a:r>
          </a:p>
          <a:p>
            <a:r>
              <a:t>• **Boxplots** for comparisons</a:t>
            </a:r>
          </a:p>
          <a:p>
            <a:r>
              <a:t>• **Facets** to explore multiple groups simultaneously</a:t>
            </a:r>
          </a:p>
          <a:p>
            <a:endParaRPr/>
          </a:p>
          <a:p>
            <a:r>
              <a:t>Each visual tells a story—but only if you ask the right questions. EDA is about being curious: What’s common? What’s different? What’s worth digging into?</a:t>
            </a:r>
          </a:p>
          <a:p>
            <a:endParaRPr/>
          </a:p>
          <a:p>
            <a:r>
              <a:t>This case study will hopefully show that even with complex data, the same principles apply.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8A8F-C16D-944C-937B-81F7E3AFD2C3}" type="datetime1">
              <a:rPr lang="en-AU" smtClean="0"/>
              <a:t>21/4/2025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65683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F838-3112-D64D-AB13-1B58B3CAB00A}" type="datetime1">
              <a:rPr lang="en-AU" smtClean="0"/>
              <a:t>21/4/2025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200640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F929-F8B2-8C4E-A87C-7CA329808E9E}" type="datetime1">
              <a:rPr lang="en-AU" smtClean="0"/>
              <a:t>21/4/2025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149539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5926-8385-3049-9A52-B6FCAA267278}" type="datetime1">
              <a:rPr lang="en-AU" smtClean="0"/>
              <a:t>21/4/2025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59817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F4AB-99C4-774E-8D17-73F981493EA3}" type="datetime1">
              <a:rPr lang="en-AU" smtClean="0"/>
              <a:t>21/4/2025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92384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6423-5781-B143-A3FE-CE4BD44F9AD1}" type="datetime1">
              <a:rPr lang="en-AU" smtClean="0"/>
              <a:t>21/4/2025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7352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b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b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AAB6-7EF5-784A-9E80-675A6D4F628F}" type="datetime1">
              <a:rPr lang="en-AU" smtClean="0"/>
              <a:t>21/4/2025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20465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F931-0BDA-2D46-BFCE-F3DD28F55F8A}" type="datetime1">
              <a:rPr lang="en-AU" smtClean="0"/>
              <a:t>21/4/2025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250198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742C-BC72-2049-A088-B2E525A2F331}" type="datetime1">
              <a:rPr lang="en-AU" smtClean="0"/>
              <a:t>21/4/2025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77523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E613-0283-724F-AFCB-032D3606B8D6}" type="datetime1">
              <a:rPr lang="en-AU" smtClean="0"/>
              <a:t>21/4/2025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339468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608E-F7FD-F643-8F60-3E4200D607CF}" type="datetime1">
              <a:rPr lang="en-AU" smtClean="0"/>
              <a:t>21/4/2025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06310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15BBE825-1CEB-D348-8B57-CA899FC14BD7}" type="datetime1">
              <a:rPr lang="en-AU" smtClean="0"/>
              <a:t>21/4/2025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643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2419" y="-280731"/>
            <a:ext cx="6338454" cy="2387600"/>
          </a:xfrm>
        </p:spPr>
        <p:txBody>
          <a:bodyPr>
            <a:normAutofit/>
          </a:bodyPr>
          <a:lstStyle/>
          <a:p>
            <a:r>
              <a:rPr lang="en-AU" sz="7200">
                <a:latin typeface="Montserrat SemiBold" panose="00000700000000000000" pitchFamily="50" charset="0"/>
              </a:rPr>
              <a:t>Welcome 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5275" y="4156220"/>
            <a:ext cx="9144000" cy="1655762"/>
          </a:xfrm>
        </p:spPr>
        <p:txBody>
          <a:bodyPr>
            <a:normAutofit/>
          </a:bodyPr>
          <a:lstStyle/>
          <a:p>
            <a:r>
              <a:rPr lang="en-AU" sz="3600">
                <a:latin typeface="Montserrat SemiBold" panose="00000700000000000000" pitchFamily="50" charset="0"/>
              </a:rPr>
              <a:t>The Session Will Begin Shortly</a:t>
            </a:r>
          </a:p>
        </p:txBody>
      </p:sp>
      <p:pic>
        <p:nvPicPr>
          <p:cNvPr id="4" name="Instats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78383" y="2179925"/>
            <a:ext cx="4497784" cy="115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3755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>
            <a:normAutofit/>
          </a:bodyPr>
          <a:lstStyle/>
          <a:p>
            <a:pPr algn="ctr"/>
            <a:r>
              <a:rPr lang="en-AU" sz="8800">
                <a:solidFill>
                  <a:schemeClr val="accent1"/>
                </a:solidFill>
                <a:latin typeface="Montserrat SemiBold" panose="00000700000000000000" pitchFamily="50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407291152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9475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eminar"/>
          <p:cNvSpPr>
            <a:spLocks noGrp="1"/>
          </p:cNvSpPr>
          <p:nvPr>
            <p:ph type="ctrTitle"/>
          </p:nvPr>
        </p:nvSpPr>
        <p:spPr>
          <a:xfrm>
            <a:off x="260766" y="1460351"/>
            <a:ext cx="11333018" cy="1655762"/>
          </a:xfrm>
        </p:spPr>
        <p:txBody>
          <a:bodyPr>
            <a:normAutofit/>
          </a:bodyPr>
          <a:lstStyle/>
          <a:p>
            <a:r>
              <a:rPr lang="en-AU" sz="4400">
                <a:solidFill>
                  <a:srgbClr val="205278"/>
                </a:solidFill>
                <a:latin typeface="Montserrat SemiBold" panose="00000700000000000000" pitchFamily="50" charset="0"/>
              </a:rPr>
              <a:t>Exploratory Data Analysis in R with Tidyverse</a:t>
            </a:r>
          </a:p>
        </p:txBody>
      </p:sp>
      <p:sp>
        <p:nvSpPr>
          <p:cNvPr id="3" name="Session number"/>
          <p:cNvSpPr>
            <a:spLocks noGrp="1"/>
          </p:cNvSpPr>
          <p:nvPr>
            <p:ph type="subTitle" idx="1"/>
          </p:nvPr>
        </p:nvSpPr>
        <p:spPr>
          <a:xfrm>
            <a:off x="0" y="4156220"/>
            <a:ext cx="12191999" cy="1655762"/>
          </a:xfrm>
        </p:spPr>
        <p:txBody>
          <a:bodyPr>
            <a:normAutofit/>
          </a:bodyPr>
          <a:lstStyle/>
          <a:p>
            <a:r>
              <a:rPr lang="en-AU" sz="3200" dirty="0">
                <a:solidFill>
                  <a:srgbClr val="4C91AF"/>
                </a:solidFill>
                <a:latin typeface="Montserrat SemiBold" panose="00000700000000000000" pitchFamily="50" charset="0"/>
              </a:rPr>
              <a:t>Session 6: Case Study</a:t>
            </a:r>
          </a:p>
        </p:txBody>
      </p:sp>
      <p:pic>
        <p:nvPicPr>
          <p:cNvPr id="5" name="Instats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9176" y="6302424"/>
            <a:ext cx="1422076" cy="36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55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9475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>
            <a:normAutofit/>
          </a:bodyPr>
          <a:lstStyle/>
          <a:p>
            <a:pPr algn="ctr"/>
            <a:r>
              <a:rPr lang="en-AU" sz="8800">
                <a:solidFill>
                  <a:schemeClr val="accent1"/>
                </a:solidFill>
                <a:latin typeface="Montserrat SemiBold" panose="00000700000000000000" pitchFamily="50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407291152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Revisiting the EDA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800" dirty="0">
                <a:solidFill>
                  <a:srgbClr val="4C91AF"/>
                </a:solidFill>
              </a:rPr>
              <a:t>EDA is a structured way to explore and understand your data</a:t>
            </a:r>
          </a:p>
          <a:p>
            <a:r>
              <a:rPr sz="2800" dirty="0">
                <a:solidFill>
                  <a:srgbClr val="4C91AF"/>
                </a:solidFill>
              </a:rPr>
              <a:t>In this case study, we will follow three major stages:</a:t>
            </a:r>
            <a:endParaRPr lang="en-US" sz="2800" dirty="0">
              <a:solidFill>
                <a:srgbClr val="4C91AF"/>
              </a:solidFill>
            </a:endParaRPr>
          </a:p>
          <a:p>
            <a:pPr lvl="1"/>
            <a:r>
              <a:rPr lang="en-US" b="1" dirty="0">
                <a:solidFill>
                  <a:srgbClr val="4C91AF"/>
                </a:solidFill>
              </a:rPr>
              <a:t>Load and clean</a:t>
            </a:r>
            <a:r>
              <a:rPr lang="en-US" dirty="0">
                <a:solidFill>
                  <a:srgbClr val="4C91AF"/>
                </a:solidFill>
              </a:rPr>
              <a:t>: standardize column names, check for missing values</a:t>
            </a:r>
          </a:p>
          <a:p>
            <a:pPr lvl="1"/>
            <a:r>
              <a:rPr lang="en-US" b="1" dirty="0">
                <a:solidFill>
                  <a:srgbClr val="4C91AF"/>
                </a:solidFill>
              </a:rPr>
              <a:t>Understand structure</a:t>
            </a:r>
            <a:r>
              <a:rPr lang="en-US" dirty="0">
                <a:solidFill>
                  <a:srgbClr val="4C91AF"/>
                </a:solidFill>
              </a:rPr>
              <a:t>: explore variable types, counts, and summaries</a:t>
            </a:r>
          </a:p>
          <a:p>
            <a:pPr lvl="1"/>
            <a:r>
              <a:rPr lang="en-US" b="1" dirty="0">
                <a:solidFill>
                  <a:srgbClr val="4C91AF"/>
                </a:solidFill>
              </a:rPr>
              <a:t>Uncover patterns</a:t>
            </a:r>
            <a:r>
              <a:rPr lang="en-US" dirty="0">
                <a:solidFill>
                  <a:srgbClr val="4C91AF"/>
                </a:solidFill>
              </a:rPr>
              <a:t>: relationships between traits, grouped summaries, </a:t>
            </a:r>
            <a:r>
              <a:rPr lang="en-US">
                <a:solidFill>
                  <a:srgbClr val="4C91AF"/>
                </a:solidFill>
              </a:rPr>
              <a:t>and visualizations</a:t>
            </a:r>
            <a:endParaRPr b="1">
              <a:solidFill>
                <a:srgbClr val="4C91A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Core EDA Tools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janitor</a:t>
            </a:r>
            <a:r>
              <a:rPr sz="2800">
                <a:solidFill>
                  <a:srgbClr val="4C91AF"/>
                </a:solidFill>
              </a:rPr>
              <a:t>, </a:t>
            </a:r>
            <a:r>
              <a:rPr sz="2800">
                <a:solidFill>
                  <a:srgbClr val="4C91AF"/>
                </a:solidFill>
                <a:latin typeface="Inconsolata"/>
              </a:rPr>
              <a:t>dplyr</a:t>
            </a:r>
            <a:r>
              <a:rPr sz="2800">
                <a:solidFill>
                  <a:srgbClr val="4C91AF"/>
                </a:solidFill>
              </a:rPr>
              <a:t>, </a:t>
            </a:r>
            <a:r>
              <a:rPr sz="2800">
                <a:solidFill>
                  <a:srgbClr val="4C91AF"/>
                </a:solidFill>
                <a:latin typeface="Inconsolata"/>
              </a:rPr>
              <a:t>tidyr</a:t>
            </a:r>
            <a:r>
              <a:rPr sz="2800">
                <a:solidFill>
                  <a:srgbClr val="4C91AF"/>
                </a:solidFill>
              </a:rPr>
              <a:t>, and </a:t>
            </a:r>
            <a:r>
              <a:rPr sz="2800">
                <a:solidFill>
                  <a:srgbClr val="4C91AF"/>
                </a:solidFill>
                <a:latin typeface="Inconsolata"/>
              </a:rPr>
              <a:t>purrr</a:t>
            </a:r>
            <a:r>
              <a:rPr sz="2800">
                <a:solidFill>
                  <a:srgbClr val="4C91AF"/>
                </a:solidFill>
              </a:rPr>
              <a:t> for transformation and summaries</a:t>
            </a:r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ggplot2</a:t>
            </a:r>
            <a:r>
              <a:rPr sz="2800">
                <a:solidFill>
                  <a:srgbClr val="4C91AF"/>
                </a:solidFill>
              </a:rPr>
              <a:t> and </a:t>
            </a:r>
            <a:r>
              <a:rPr sz="2800">
                <a:solidFill>
                  <a:srgbClr val="4C91AF"/>
                </a:solidFill>
                <a:latin typeface="Inconsolata"/>
              </a:rPr>
              <a:t>plotly</a:t>
            </a:r>
            <a:r>
              <a:rPr sz="2800">
                <a:solidFill>
                  <a:srgbClr val="4C91AF"/>
                </a:solidFill>
              </a:rPr>
              <a:t> to visualize structure, relationships, and distributions</a:t>
            </a:r>
          </a:p>
          <a:p>
            <a:r>
              <a:rPr sz="2800">
                <a:solidFill>
                  <a:srgbClr val="4C91AF"/>
                </a:solidFill>
              </a:rPr>
              <a:t>Revisit key functions (and many more!):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Thinking with Data: From Traits to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Categorical traits → use bar charts and counts</a:t>
            </a:r>
          </a:p>
          <a:p>
            <a:r>
              <a:rPr sz="2800">
                <a:solidFill>
                  <a:srgbClr val="4C91AF"/>
                </a:solidFill>
              </a:rPr>
              <a:t>Numeric traits  → use histograms and boxplots</a:t>
            </a:r>
          </a:p>
          <a:p>
            <a:r>
              <a:rPr sz="2800">
                <a:solidFill>
                  <a:srgbClr val="4C91AF"/>
                </a:solidFill>
              </a:rPr>
              <a:t>Combined views → use grouped or faceted plots</a:t>
            </a:r>
          </a:p>
          <a:p>
            <a:r>
              <a:rPr sz="2800">
                <a:solidFill>
                  <a:srgbClr val="4C91AF"/>
                </a:solidFill>
              </a:rPr>
              <a:t>Always return to EDA’s key questions: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36"/>
  <p:tag name="AS_OS" val="Unix 5.15.0.1075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ava" typeface="Javanese Text"/>
        <a:font script="Mong" typeface="Mongolian Baiti"/>
        <a:font script="Arab" typeface="Times New Roman"/>
        <a:font script="Olck" typeface="Nirmala UI"/>
        <a:font script="Uigh" typeface="Microsoft Uighur"/>
        <a:font script="Taml" typeface="Latha"/>
        <a:font script="Tale" typeface="Microsoft Tai Le"/>
        <a:font script="Tibt" typeface="Microsoft Himalaya"/>
        <a:font script="Syrj" typeface="Estrangelo Edessa"/>
        <a:font script="Osma" typeface="Ebrima"/>
        <a:font script="Orya" typeface="Kalinga"/>
        <a:font script="Hant" typeface="新細明體"/>
        <a:font script="Guru" typeface="Raavi"/>
        <a:font script="Jpan" typeface="游ゴシック Light"/>
        <a:font script="Beng" typeface="Vrinda"/>
        <a:font script="Thaa" typeface="MV Boli"/>
        <a:font script="Hans" typeface="等线 Light"/>
        <a:font script="Nkoo" typeface="Ebrima"/>
        <a:font script="Phag" typeface="Phagspa"/>
        <a:font script="Tfng" typeface="Ebrima"/>
        <a:font script="Hebr" typeface="Times New Roman"/>
        <a:font script="Armn" typeface="Arial"/>
        <a:font script="Yiii" typeface="Microsoft Yi Baiti"/>
        <a:font script="Syre" typeface="Estrangelo Edessa"/>
        <a:font script="Deva" typeface="Mangal"/>
        <a:font script="Hang" typeface="맑은 고딕"/>
        <a:font script="Lisu" typeface="Segoe UI"/>
        <a:font script="Sinh" typeface="Iskoola Pota"/>
        <a:font script="Telu" typeface="Gautami"/>
        <a:font script="Viet" typeface="Times New Roman"/>
        <a:font script="Syrn" typeface="Estrangelo Edessa"/>
        <a:font script="Ethi" typeface="Nyala"/>
        <a:font script="Cher" typeface="Plantagenet Cherokee"/>
        <a:font script="Geor" typeface="Sylfaen"/>
        <a:font script="Bopo" typeface="Microsoft JhengHei"/>
        <a:font script="Talu" typeface="Microsoft New Tai Lue"/>
        <a:font script="Laoo" typeface="DokChampa"/>
        <a:font script="Thai" typeface="Angsana New"/>
        <a:font script="Gujr" typeface="Shruti"/>
        <a:font script="Khmr" typeface="MoolBoran"/>
        <a:font script="Cans" typeface="Euphemia"/>
        <a:font script="Sora" typeface="Nirmala UI"/>
        <a:font script="Syrc" typeface="Estrangelo Edessa"/>
        <a:font script="Bugi" typeface="Leelawadee UI"/>
        <a:font script="Knda" typeface="Tunga"/>
        <a:font script="Mlym" typeface="Kartika"/>
        <a:font script="Mymr" typeface="Myanmar Text"/>
      </a:majorFont>
      <a:minorFont>
        <a:latin typeface="Calibri" panose="020F0502020204030204"/>
        <a:ea typeface=""/>
        <a:cs typeface=""/>
        <a:font script="Java" typeface="Javanese Text"/>
        <a:font script="Mong" typeface="Mongolian Baiti"/>
        <a:font script="Arab" typeface="Arial"/>
        <a:font script="Olck" typeface="Nirmala UI"/>
        <a:font script="Uigh" typeface="Microsoft Uighur"/>
        <a:font script="Taml" typeface="Latha"/>
        <a:font script="Tale" typeface="Microsoft Tai Le"/>
        <a:font script="Tibt" typeface="Microsoft Himalaya"/>
        <a:font script="Syrj" typeface="Estrangelo Edessa"/>
        <a:font script="Osma" typeface="Ebrima"/>
        <a:font script="Orya" typeface="Kalinga"/>
        <a:font script="Hant" typeface="新細明體"/>
        <a:font script="Guru" typeface="Raavi"/>
        <a:font script="Jpan" typeface="游ゴシック"/>
        <a:font script="Beng" typeface="Vrinda"/>
        <a:font script="Thaa" typeface="MV Boli"/>
        <a:font script="Hans" typeface="等线"/>
        <a:font script="Nkoo" typeface="Ebrima"/>
        <a:font script="Phag" typeface="Phagspa"/>
        <a:font script="Tfng" typeface="Ebrima"/>
        <a:font script="Hebr" typeface="Arial"/>
        <a:font script="Armn" typeface="Arial"/>
        <a:font script="Yiii" typeface="Microsoft Yi Baiti"/>
        <a:font script="Syre" typeface="Estrangelo Edessa"/>
        <a:font script="Deva" typeface="Mangal"/>
        <a:font script="Hang" typeface="맑은 고딕"/>
        <a:font script="Lisu" typeface="Segoe UI"/>
        <a:font script="Sinh" typeface="Iskoola Pota"/>
        <a:font script="Telu" typeface="Gautami"/>
        <a:font script="Viet" typeface="Arial"/>
        <a:font script="Syrn" typeface="Estrangelo Edessa"/>
        <a:font script="Ethi" typeface="Nyala"/>
        <a:font script="Cher" typeface="Plantagenet Cherokee"/>
        <a:font script="Geor" typeface="Sylfaen"/>
        <a:font script="Bopo" typeface="Microsoft JhengHei"/>
        <a:font script="Talu" typeface="Microsoft New Tai Lue"/>
        <a:font script="Laoo" typeface="DokChampa"/>
        <a:font script="Thai" typeface="Cordia New"/>
        <a:font script="Gujr" typeface="Shruti"/>
        <a:font script="Khmr" typeface="DaunPenh"/>
        <a:font script="Cans" typeface="Euphemia"/>
        <a:font script="Sora" typeface="Nirmala UI"/>
        <a:font script="Syrc" typeface="Estrangelo Edessa"/>
        <a:font script="Bugi" typeface="Leelawadee UI"/>
        <a:font script="Knda" typeface="Tunga"/>
        <a:font script="Mlym" typeface="Kartika"/>
        <a:font script="Mymr" typeface="Myanmar Tex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405</Words>
  <Application>Microsoft Macintosh PowerPoint</Application>
  <PresentationFormat>Widescreen</PresentationFormat>
  <Paragraphs>45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Inconsolata</vt:lpstr>
      <vt:lpstr>Montserrat SemiBold</vt:lpstr>
      <vt:lpstr>Office Theme</vt:lpstr>
      <vt:lpstr>Welcome to</vt:lpstr>
      <vt:lpstr>START</vt:lpstr>
      <vt:lpstr>PowerPoint Presentation</vt:lpstr>
      <vt:lpstr>Exploratory Data Analysis in R with Tidyverse</vt:lpstr>
      <vt:lpstr>PowerPoint Presentation</vt:lpstr>
      <vt:lpstr>STOP</vt:lpstr>
      <vt:lpstr>Revisiting the EDA Process</vt:lpstr>
      <vt:lpstr>Core EDA Tools in Action</vt:lpstr>
      <vt:lpstr>Thinking with Data: From Traits to Trends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Chester Ismay</cp:lastModifiedBy>
  <cp:revision>11</cp:revision>
  <dcterms:created xsi:type="dcterms:W3CDTF">2025-02-22T03:05:06Z</dcterms:created>
  <dcterms:modified xsi:type="dcterms:W3CDTF">2025-04-21T19:29:51Z</dcterms:modified>
</cp:coreProperties>
</file>