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7"/>
  </p:notesMasterIdLst>
  <p:sldIdLst>
    <p:sldId id="257" r:id="rId2"/>
    <p:sldId id="258" r:id="rId3"/>
    <p:sldId id="261"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5" r:id="rId19"/>
    <p:sldId id="276" r:id="rId20"/>
    <p:sldId id="277" r:id="rId21"/>
    <p:sldId id="278" r:id="rId22"/>
    <p:sldId id="279" r:id="rId23"/>
    <p:sldId id="280" r:id="rId24"/>
    <p:sldId id="282" r:id="rId25"/>
    <p:sldId id="283" r:id="rId26"/>
    <p:sldId id="284" r:id="rId27"/>
    <p:sldId id="372" r:id="rId28"/>
    <p:sldId id="285" r:id="rId29"/>
    <p:sldId id="287" r:id="rId30"/>
    <p:sldId id="288" r:id="rId31"/>
    <p:sldId id="290" r:id="rId32"/>
    <p:sldId id="291" r:id="rId33"/>
    <p:sldId id="292" r:id="rId34"/>
    <p:sldId id="364" r:id="rId35"/>
    <p:sldId id="295" r:id="rId36"/>
    <p:sldId id="296" r:id="rId37"/>
    <p:sldId id="365" r:id="rId38"/>
    <p:sldId id="366" r:id="rId39"/>
    <p:sldId id="367" r:id="rId40"/>
    <p:sldId id="368" r:id="rId41"/>
    <p:sldId id="307" r:id="rId42"/>
    <p:sldId id="308" r:id="rId43"/>
    <p:sldId id="309" r:id="rId44"/>
    <p:sldId id="310" r:id="rId45"/>
    <p:sldId id="311" r:id="rId46"/>
    <p:sldId id="312" r:id="rId47"/>
    <p:sldId id="313" r:id="rId48"/>
    <p:sldId id="362" r:id="rId49"/>
    <p:sldId id="320" r:id="rId50"/>
    <p:sldId id="321" r:id="rId51"/>
    <p:sldId id="376" r:id="rId52"/>
    <p:sldId id="322" r:id="rId53"/>
    <p:sldId id="323" r:id="rId54"/>
    <p:sldId id="324" r:id="rId55"/>
    <p:sldId id="375" r:id="rId56"/>
    <p:sldId id="325" r:id="rId57"/>
    <p:sldId id="326" r:id="rId58"/>
    <p:sldId id="369" r:id="rId59"/>
    <p:sldId id="328" r:id="rId60"/>
    <p:sldId id="370" r:id="rId61"/>
    <p:sldId id="371" r:id="rId62"/>
    <p:sldId id="331" r:id="rId63"/>
    <p:sldId id="332" r:id="rId64"/>
    <p:sldId id="373" r:id="rId65"/>
    <p:sldId id="339" r:id="rId66"/>
    <p:sldId id="340" r:id="rId67"/>
    <p:sldId id="341" r:id="rId68"/>
    <p:sldId id="342" r:id="rId69"/>
    <p:sldId id="343" r:id="rId70"/>
    <p:sldId id="344" r:id="rId71"/>
    <p:sldId id="345" r:id="rId72"/>
    <p:sldId id="346" r:id="rId73"/>
    <p:sldId id="347" r:id="rId74"/>
    <p:sldId id="348" r:id="rId75"/>
    <p:sldId id="349" r:id="rId76"/>
    <p:sldId id="350" r:id="rId77"/>
    <p:sldId id="352" r:id="rId78"/>
    <p:sldId id="353" r:id="rId79"/>
    <p:sldId id="354" r:id="rId80"/>
    <p:sldId id="356" r:id="rId81"/>
    <p:sldId id="357" r:id="rId82"/>
    <p:sldId id="358" r:id="rId83"/>
    <p:sldId id="359" r:id="rId84"/>
    <p:sldId id="360" r:id="rId85"/>
    <p:sldId id="374" r:id="rId8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66"/>
    <p:restoredTop sz="92580" autoAdjust="0"/>
  </p:normalViewPr>
  <p:slideViewPr>
    <p:cSldViewPr>
      <p:cViewPr varScale="1">
        <p:scale>
          <a:sx n="67" d="100"/>
          <a:sy n="67" d="100"/>
        </p:scale>
        <p:origin x="1720"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theme" Target="theme/theme1.xml"/><Relationship Id="rId9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notesMaster" Target="notesMasters/notesMaster1.xml"/><Relationship Id="rId88" Type="http://schemas.openxmlformats.org/officeDocument/2006/relationships/presProps" Target="presProps.xml"/><Relationship Id="rId8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8FF3C5-126A-4FCF-A4DC-06B55B58054D}" type="datetimeFigureOut">
              <a:rPr lang="en-US" smtClean="0"/>
              <a:t>1/26/17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3708AA-6BC7-4CC7-BD39-252F2A6B899E}" type="slidenum">
              <a:rPr lang="en-US" smtClean="0"/>
              <a:t>‹#›</a:t>
            </a:fld>
            <a:endParaRPr lang="en-US"/>
          </a:p>
        </p:txBody>
      </p:sp>
    </p:spTree>
    <p:extLst>
      <p:ext uri="{BB962C8B-B14F-4D97-AF65-F5344CB8AC3E}">
        <p14:creationId xmlns:p14="http://schemas.microsoft.com/office/powerpoint/2010/main" val="3358055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5124965-FAC2-4FD7-9380-24FC9C1022D0}"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2762639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85124965-FAC2-4FD7-9380-24FC9C1022D0}"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36501500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85124965-FAC2-4FD7-9380-24FC9C1022D0}"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3993277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5124965-FAC2-4FD7-9380-24FC9C1022D0}"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27172454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3708AA-6BC7-4CC7-BD39-252F2A6B899E}" type="slidenum">
              <a:rPr lang="en-US" smtClean="0"/>
              <a:t>16</a:t>
            </a:fld>
            <a:endParaRPr lang="en-US"/>
          </a:p>
        </p:txBody>
      </p:sp>
    </p:spTree>
    <p:extLst>
      <p:ext uri="{BB962C8B-B14F-4D97-AF65-F5344CB8AC3E}">
        <p14:creationId xmlns:p14="http://schemas.microsoft.com/office/powerpoint/2010/main" val="37292985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800" i="1" dirty="0" smtClean="0"/>
          </a:p>
        </p:txBody>
      </p:sp>
      <p:sp>
        <p:nvSpPr>
          <p:cNvPr id="4" name="Slide Number Placeholder 3"/>
          <p:cNvSpPr>
            <a:spLocks noGrp="1"/>
          </p:cNvSpPr>
          <p:nvPr>
            <p:ph type="sldNum" sz="quarter" idx="10"/>
          </p:nvPr>
        </p:nvSpPr>
        <p:spPr/>
        <p:txBody>
          <a:bodyPr/>
          <a:lstStyle/>
          <a:p>
            <a:fld id="{85124965-FAC2-4FD7-9380-24FC9C1022D0}"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651121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85124965-FAC2-4FD7-9380-24FC9C1022D0}"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11295511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5124965-FAC2-4FD7-9380-24FC9C1022D0}"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17449481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rgbClr val="FF0000"/>
              </a:solidFill>
            </a:endParaRPr>
          </a:p>
        </p:txBody>
      </p:sp>
      <p:sp>
        <p:nvSpPr>
          <p:cNvPr id="4" name="Slide Number Placeholder 3"/>
          <p:cNvSpPr>
            <a:spLocks noGrp="1"/>
          </p:cNvSpPr>
          <p:nvPr>
            <p:ph type="sldNum" sz="quarter" idx="10"/>
          </p:nvPr>
        </p:nvSpPr>
        <p:spPr/>
        <p:txBody>
          <a:bodyPr/>
          <a:lstStyle/>
          <a:p>
            <a:fld id="{85124965-FAC2-4FD7-9380-24FC9C1022D0}"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14558747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5124965-FAC2-4FD7-9380-24FC9C1022D0}"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40285755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93708AA-6BC7-4CC7-BD39-252F2A6B899E}" type="slidenum">
              <a:rPr lang="en-US" smtClean="0"/>
              <a:t>22</a:t>
            </a:fld>
            <a:endParaRPr lang="en-US"/>
          </a:p>
        </p:txBody>
      </p:sp>
    </p:spTree>
    <p:extLst>
      <p:ext uri="{BB962C8B-B14F-4D97-AF65-F5344CB8AC3E}">
        <p14:creationId xmlns:p14="http://schemas.microsoft.com/office/powerpoint/2010/main" val="40294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85124965-FAC2-4FD7-9380-24FC9C1022D0}"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31802861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EFA72B7D-9459-4C44-B67D-2C1AAB2024BF}"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25798387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EFA72B7D-9459-4C44-B67D-2C1AAB2024BF}"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25798387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endParaRPr lang="en-US" sz="1200" dirty="0" smtClean="0"/>
          </a:p>
        </p:txBody>
      </p:sp>
      <p:sp>
        <p:nvSpPr>
          <p:cNvPr id="4" name="Slide Number Placeholder 3"/>
          <p:cNvSpPr>
            <a:spLocks noGrp="1"/>
          </p:cNvSpPr>
          <p:nvPr>
            <p:ph type="sldNum" sz="quarter" idx="10"/>
          </p:nvPr>
        </p:nvSpPr>
        <p:spPr/>
        <p:txBody>
          <a:bodyPr/>
          <a:lstStyle/>
          <a:p>
            <a:fld id="{EFA72B7D-9459-4C44-B67D-2C1AAB2024BF}"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25798387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3708AA-6BC7-4CC7-BD39-252F2A6B899E}" type="slidenum">
              <a:rPr lang="en-US" smtClean="0"/>
              <a:t>26</a:t>
            </a:fld>
            <a:endParaRPr lang="en-US"/>
          </a:p>
        </p:txBody>
      </p:sp>
    </p:spTree>
    <p:extLst>
      <p:ext uri="{BB962C8B-B14F-4D97-AF65-F5344CB8AC3E}">
        <p14:creationId xmlns:p14="http://schemas.microsoft.com/office/powerpoint/2010/main" val="42932710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93708AA-6BC7-4CC7-BD39-252F2A6B899E}" type="slidenum">
              <a:rPr lang="en-US" smtClean="0"/>
              <a:t>28</a:t>
            </a:fld>
            <a:endParaRPr lang="en-US"/>
          </a:p>
        </p:txBody>
      </p:sp>
    </p:spTree>
    <p:extLst>
      <p:ext uri="{BB962C8B-B14F-4D97-AF65-F5344CB8AC3E}">
        <p14:creationId xmlns:p14="http://schemas.microsoft.com/office/powerpoint/2010/main" val="3786827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193708AA-6BC7-4CC7-BD39-252F2A6B899E}" type="slidenum">
              <a:rPr lang="en-US" smtClean="0"/>
              <a:t>30</a:t>
            </a:fld>
            <a:endParaRPr lang="en-US"/>
          </a:p>
        </p:txBody>
      </p:sp>
    </p:spTree>
    <p:extLst>
      <p:ext uri="{BB962C8B-B14F-4D97-AF65-F5344CB8AC3E}">
        <p14:creationId xmlns:p14="http://schemas.microsoft.com/office/powerpoint/2010/main" val="20991477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3708AA-6BC7-4CC7-BD39-252F2A6B899E}" type="slidenum">
              <a:rPr lang="en-US" smtClean="0"/>
              <a:t>31</a:t>
            </a:fld>
            <a:endParaRPr lang="en-US"/>
          </a:p>
        </p:txBody>
      </p:sp>
    </p:spTree>
    <p:extLst>
      <p:ext uri="{BB962C8B-B14F-4D97-AF65-F5344CB8AC3E}">
        <p14:creationId xmlns:p14="http://schemas.microsoft.com/office/powerpoint/2010/main" val="17663969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124965-FAC2-4FD7-9380-24FC9C1022D0}" type="slidenum">
              <a:rPr lang="en-US" smtClean="0">
                <a:solidFill>
                  <a:prstClr val="black"/>
                </a:solidFill>
              </a:rPr>
              <a:pPr/>
              <a:t>32</a:t>
            </a:fld>
            <a:endParaRPr lang="en-US">
              <a:solidFill>
                <a:prstClr val="black"/>
              </a:solidFill>
            </a:endParaRPr>
          </a:p>
        </p:txBody>
      </p:sp>
    </p:spTree>
    <p:extLst>
      <p:ext uri="{BB962C8B-B14F-4D97-AF65-F5344CB8AC3E}">
        <p14:creationId xmlns:p14="http://schemas.microsoft.com/office/powerpoint/2010/main" val="10322271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dirty="0" smtClean="0"/>
          </a:p>
        </p:txBody>
      </p:sp>
      <p:sp>
        <p:nvSpPr>
          <p:cNvPr id="4" name="Slide Number Placeholder 3"/>
          <p:cNvSpPr>
            <a:spLocks noGrp="1"/>
          </p:cNvSpPr>
          <p:nvPr>
            <p:ph type="sldNum" sz="quarter" idx="10"/>
          </p:nvPr>
        </p:nvSpPr>
        <p:spPr/>
        <p:txBody>
          <a:bodyPr/>
          <a:lstStyle/>
          <a:p>
            <a:fld id="{85124965-FAC2-4FD7-9380-24FC9C1022D0}" type="slidenum">
              <a:rPr lang="en-US" smtClean="0">
                <a:solidFill>
                  <a:prstClr val="black"/>
                </a:solidFill>
              </a:rPr>
              <a:pPr/>
              <a:t>33</a:t>
            </a:fld>
            <a:endParaRPr lang="en-US">
              <a:solidFill>
                <a:prstClr val="black"/>
              </a:solidFill>
            </a:endParaRPr>
          </a:p>
        </p:txBody>
      </p:sp>
    </p:spTree>
    <p:extLst>
      <p:ext uri="{BB962C8B-B14F-4D97-AF65-F5344CB8AC3E}">
        <p14:creationId xmlns:p14="http://schemas.microsoft.com/office/powerpoint/2010/main" val="17164341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93708AA-6BC7-4CC7-BD39-252F2A6B899E}" type="slidenum">
              <a:rPr lang="en-US" smtClean="0"/>
              <a:t>34</a:t>
            </a:fld>
            <a:endParaRPr lang="en-US"/>
          </a:p>
        </p:txBody>
      </p:sp>
    </p:spTree>
    <p:extLst>
      <p:ext uri="{BB962C8B-B14F-4D97-AF65-F5344CB8AC3E}">
        <p14:creationId xmlns:p14="http://schemas.microsoft.com/office/powerpoint/2010/main" val="2757885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85124965-FAC2-4FD7-9380-24FC9C1022D0}"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40834281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3708AA-6BC7-4CC7-BD39-252F2A6B899E}" type="slidenum">
              <a:rPr lang="en-US" smtClean="0"/>
              <a:t>36</a:t>
            </a:fld>
            <a:endParaRPr lang="en-US"/>
          </a:p>
        </p:txBody>
      </p:sp>
    </p:spTree>
    <p:extLst>
      <p:ext uri="{BB962C8B-B14F-4D97-AF65-F5344CB8AC3E}">
        <p14:creationId xmlns:p14="http://schemas.microsoft.com/office/powerpoint/2010/main" val="19011260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3708AA-6BC7-4CC7-BD39-252F2A6B899E}" type="slidenum">
              <a:rPr lang="en-US" smtClean="0"/>
              <a:t>37</a:t>
            </a:fld>
            <a:endParaRPr lang="en-US"/>
          </a:p>
        </p:txBody>
      </p:sp>
    </p:spTree>
    <p:extLst>
      <p:ext uri="{BB962C8B-B14F-4D97-AF65-F5344CB8AC3E}">
        <p14:creationId xmlns:p14="http://schemas.microsoft.com/office/powerpoint/2010/main" val="20531829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F3DF4F-B0A3-47D7-847E-4256BCC451C5}" type="slidenum">
              <a:rPr lang="en-US" smtClean="0">
                <a:solidFill>
                  <a:prstClr val="black"/>
                </a:solidFill>
              </a:rPr>
              <a:pPr/>
              <a:t>38</a:t>
            </a:fld>
            <a:endParaRPr lang="en-US">
              <a:solidFill>
                <a:prstClr val="black"/>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F3DF4F-B0A3-47D7-847E-4256BCC451C5}" type="slidenum">
              <a:rPr lang="en-US" smtClean="0">
                <a:solidFill>
                  <a:prstClr val="black"/>
                </a:solidFill>
              </a:rPr>
              <a:pPr/>
              <a:t>39</a:t>
            </a:fld>
            <a:endParaRPr lang="en-US">
              <a:solidFill>
                <a:prstClr val="black"/>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F3DF4F-B0A3-47D7-847E-4256BCC451C5}" type="slidenum">
              <a:rPr lang="en-US" smtClean="0">
                <a:solidFill>
                  <a:prstClr val="black"/>
                </a:solidFill>
              </a:rPr>
              <a:pPr/>
              <a:t>40</a:t>
            </a:fld>
            <a:endParaRPr lang="en-US">
              <a:solidFill>
                <a:prstClr val="black"/>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F3DF4F-B0A3-47D7-847E-4256BCC451C5}" type="slidenum">
              <a:rPr lang="en-US" smtClean="0">
                <a:solidFill>
                  <a:prstClr val="black"/>
                </a:solidFill>
              </a:rPr>
              <a:pPr/>
              <a:t>41</a:t>
            </a:fld>
            <a:endParaRPr lang="en-US">
              <a:solidFill>
                <a:prstClr val="black"/>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F3DF4F-B0A3-47D7-847E-4256BCC451C5}" type="slidenum">
              <a:rPr lang="en-US" smtClean="0">
                <a:solidFill>
                  <a:prstClr val="black"/>
                </a:solidFill>
              </a:rPr>
              <a:pPr/>
              <a:t>42</a:t>
            </a:fld>
            <a:endParaRPr lang="en-US">
              <a:solidFill>
                <a:prstClr val="black"/>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6CF3DF4F-B0A3-47D7-847E-4256BCC451C5}" type="slidenum">
              <a:rPr lang="en-US" smtClean="0">
                <a:solidFill>
                  <a:prstClr val="black"/>
                </a:solidFill>
              </a:rPr>
              <a:pPr/>
              <a:t>43</a:t>
            </a:fld>
            <a:endParaRPr lang="en-US">
              <a:solidFill>
                <a:prstClr val="black"/>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CF3DF4F-B0A3-47D7-847E-4256BCC451C5}" type="slidenum">
              <a:rPr lang="en-US" smtClean="0">
                <a:solidFill>
                  <a:prstClr val="black"/>
                </a:solidFill>
              </a:rPr>
              <a:pPr/>
              <a:t>44</a:t>
            </a:fld>
            <a:endParaRPr lang="en-US">
              <a:solidFill>
                <a:prstClr val="black"/>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F3DF4F-B0A3-47D7-847E-4256BCC451C5}" type="slidenum">
              <a:rPr lang="en-US" smtClean="0">
                <a:solidFill>
                  <a:prstClr val="black"/>
                </a:solidFill>
              </a:rPr>
              <a:pPr/>
              <a:t>45</a:t>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85124965-FAC2-4FD7-9380-24FC9C1022D0}"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4235178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CF3DF4F-B0A3-47D7-847E-4256BCC451C5}" type="slidenum">
              <a:rPr lang="en-US" smtClean="0">
                <a:solidFill>
                  <a:prstClr val="black"/>
                </a:solidFill>
              </a:rPr>
              <a:pPr/>
              <a:t>46</a:t>
            </a:fld>
            <a:endParaRPr lang="en-US">
              <a:solidFill>
                <a:prstClr val="black"/>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F3DF4F-B0A3-47D7-847E-4256BCC451C5}" type="slidenum">
              <a:rPr lang="en-US" smtClean="0">
                <a:solidFill>
                  <a:prstClr val="black"/>
                </a:solidFill>
              </a:rPr>
              <a:pPr/>
              <a:t>47</a:t>
            </a:fld>
            <a:endParaRPr lang="en-US">
              <a:solidFill>
                <a:prstClr val="black"/>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3708AA-6BC7-4CC7-BD39-252F2A6B899E}" type="slidenum">
              <a:rPr lang="en-US" smtClean="0"/>
              <a:t>48</a:t>
            </a:fld>
            <a:endParaRPr lang="en-US"/>
          </a:p>
        </p:txBody>
      </p:sp>
    </p:spTree>
    <p:extLst>
      <p:ext uri="{BB962C8B-B14F-4D97-AF65-F5344CB8AC3E}">
        <p14:creationId xmlns:p14="http://schemas.microsoft.com/office/powerpoint/2010/main" val="8393935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CF3DF4F-B0A3-47D7-847E-4256BCC451C5}" type="slidenum">
              <a:rPr lang="en-US" smtClean="0">
                <a:solidFill>
                  <a:prstClr val="black"/>
                </a:solidFill>
              </a:rPr>
              <a:pPr/>
              <a:t>49</a:t>
            </a:fld>
            <a:endParaRPr lang="en-US">
              <a:solidFill>
                <a:prstClr val="black"/>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CF3DF4F-B0A3-47D7-847E-4256BCC451C5}" type="slidenum">
              <a:rPr lang="en-US" smtClean="0">
                <a:solidFill>
                  <a:prstClr val="black"/>
                </a:solidFill>
              </a:rPr>
              <a:pPr/>
              <a:t>50</a:t>
            </a:fld>
            <a:endParaRPr lang="en-US">
              <a:solidFill>
                <a:prstClr val="black"/>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40D04C8-F0E7-4657-8603-AECBAACB2031}" type="slidenum">
              <a:rPr lang="en-US" smtClean="0"/>
              <a:t>51</a:t>
            </a:fld>
            <a:endParaRPr lang="en-US"/>
          </a:p>
        </p:txBody>
      </p:sp>
    </p:spTree>
    <p:extLst>
      <p:ext uri="{BB962C8B-B14F-4D97-AF65-F5344CB8AC3E}">
        <p14:creationId xmlns:p14="http://schemas.microsoft.com/office/powerpoint/2010/main" val="7492131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F3DF4F-B0A3-47D7-847E-4256BCC451C5}" type="slidenum">
              <a:rPr lang="en-US" smtClean="0">
                <a:solidFill>
                  <a:prstClr val="black"/>
                </a:solidFill>
              </a:rPr>
              <a:pPr/>
              <a:t>52</a:t>
            </a:fld>
            <a:endParaRPr lang="en-US">
              <a:solidFill>
                <a:prstClr val="black"/>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F3DF4F-B0A3-47D7-847E-4256BCC451C5}" type="slidenum">
              <a:rPr lang="en-US" smtClean="0">
                <a:solidFill>
                  <a:prstClr val="black"/>
                </a:solidFill>
              </a:rPr>
              <a:pPr/>
              <a:t>53</a:t>
            </a:fld>
            <a:endParaRPr lang="en-US">
              <a:solidFill>
                <a:prstClr val="black"/>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F3DF4F-B0A3-47D7-847E-4256BCC451C5}" type="slidenum">
              <a:rPr lang="en-US" smtClean="0">
                <a:solidFill>
                  <a:prstClr val="black"/>
                </a:solidFill>
              </a:rPr>
              <a:pPr/>
              <a:t>54</a:t>
            </a:fld>
            <a:endParaRPr lang="en-US">
              <a:solidFill>
                <a:prstClr val="black"/>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CF3DF4F-B0A3-47D7-847E-4256BCC451C5}" type="slidenum">
              <a:rPr lang="en-US" smtClean="0">
                <a:solidFill>
                  <a:prstClr val="black"/>
                </a:solidFill>
              </a:rPr>
              <a:pPr/>
              <a:t>56</a:t>
            </a:fld>
            <a:endParaRPr 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85124965-FAC2-4FD7-9380-24FC9C1022D0}"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6279425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6CF3DF4F-B0A3-47D7-847E-4256BCC451C5}" type="slidenum">
              <a:rPr lang="en-US" smtClean="0">
                <a:solidFill>
                  <a:prstClr val="black"/>
                </a:solidFill>
              </a:rPr>
              <a:pPr/>
              <a:t>57</a:t>
            </a:fld>
            <a:endParaRPr lang="en-US">
              <a:solidFill>
                <a:prstClr val="black"/>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93708AA-6BC7-4CC7-BD39-252F2A6B899E}" type="slidenum">
              <a:rPr lang="en-US" smtClean="0"/>
              <a:t>58</a:t>
            </a:fld>
            <a:endParaRPr lang="en-US"/>
          </a:p>
        </p:txBody>
      </p:sp>
    </p:spTree>
    <p:extLst>
      <p:ext uri="{BB962C8B-B14F-4D97-AF65-F5344CB8AC3E}">
        <p14:creationId xmlns:p14="http://schemas.microsoft.com/office/powerpoint/2010/main" val="6686228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F3DF4F-B0A3-47D7-847E-4256BCC451C5}" type="slidenum">
              <a:rPr lang="en-US" smtClean="0">
                <a:solidFill>
                  <a:prstClr val="black"/>
                </a:solidFill>
              </a:rPr>
              <a:pPr/>
              <a:t>59</a:t>
            </a:fld>
            <a:endParaRPr lang="en-US">
              <a:solidFill>
                <a:prstClr val="black"/>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3708AA-6BC7-4CC7-BD39-252F2A6B899E}" type="slidenum">
              <a:rPr lang="en-US" smtClean="0"/>
              <a:t>60</a:t>
            </a:fld>
            <a:endParaRPr lang="en-US"/>
          </a:p>
        </p:txBody>
      </p:sp>
    </p:spTree>
    <p:extLst>
      <p:ext uri="{BB962C8B-B14F-4D97-AF65-F5344CB8AC3E}">
        <p14:creationId xmlns:p14="http://schemas.microsoft.com/office/powerpoint/2010/main" val="98414819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CF3DF4F-B0A3-47D7-847E-4256BCC451C5}" type="slidenum">
              <a:rPr lang="en-US" smtClean="0">
                <a:solidFill>
                  <a:prstClr val="black"/>
                </a:solidFill>
              </a:rPr>
              <a:pPr/>
              <a:t>62</a:t>
            </a:fld>
            <a:endParaRPr lang="en-US">
              <a:solidFill>
                <a:prstClr val="black"/>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F3DF4F-B0A3-47D7-847E-4256BCC451C5}" type="slidenum">
              <a:rPr lang="en-US" smtClean="0">
                <a:solidFill>
                  <a:prstClr val="black"/>
                </a:solidFill>
              </a:rPr>
              <a:pPr/>
              <a:t>63</a:t>
            </a:fld>
            <a:endParaRPr lang="en-US">
              <a:solidFill>
                <a:prstClr val="black"/>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3708AA-6BC7-4CC7-BD39-252F2A6B899E}" type="slidenum">
              <a:rPr lang="en-US" smtClean="0"/>
              <a:t>64</a:t>
            </a:fld>
            <a:endParaRPr lang="en-US"/>
          </a:p>
        </p:txBody>
      </p:sp>
    </p:spTree>
    <p:extLst>
      <p:ext uri="{BB962C8B-B14F-4D97-AF65-F5344CB8AC3E}">
        <p14:creationId xmlns:p14="http://schemas.microsoft.com/office/powerpoint/2010/main" val="118545721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CF3DF4F-B0A3-47D7-847E-4256BCC451C5}" type="slidenum">
              <a:rPr lang="en-US" smtClean="0">
                <a:solidFill>
                  <a:prstClr val="black"/>
                </a:solidFill>
              </a:rPr>
              <a:pPr/>
              <a:t>65</a:t>
            </a:fld>
            <a:endParaRPr lang="en-US">
              <a:solidFill>
                <a:prstClr val="black"/>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F3DF4F-B0A3-47D7-847E-4256BCC451C5}" type="slidenum">
              <a:rPr lang="en-US" smtClean="0">
                <a:solidFill>
                  <a:prstClr val="black"/>
                </a:solidFill>
              </a:rPr>
              <a:pPr/>
              <a:t>66</a:t>
            </a:fld>
            <a:endParaRPr lang="en-US">
              <a:solidFill>
                <a:prstClr val="black"/>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F3DF4F-B0A3-47D7-847E-4256BCC451C5}" type="slidenum">
              <a:rPr lang="en-US" smtClean="0">
                <a:solidFill>
                  <a:prstClr val="black"/>
                </a:solidFill>
              </a:rPr>
              <a:pPr/>
              <a:t>67</a:t>
            </a:fld>
            <a:endParaRPr 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Mean is the most common type of average computed. It is also known as the arithmetic mean, which is the sum of all values in a group divided by the number of values in that group.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kern="1200">
                    <a:solidFill>
                      <a:schemeClr val="tx1"/>
                    </a:solidFill>
                    <a:effectLst/>
                    <a:latin typeface="+mn-lt"/>
                    <a:ea typeface="+mn-ea"/>
                    <a:cs typeface="+mn-cs"/>
                  </a:rPr>
                  <a:t>𝑋 ̅</a:t>
                </a:r>
                <a:r>
                  <a:rPr lang="en-US" sz="1200" kern="1200" dirty="0">
                    <a:solidFill>
                      <a:schemeClr val="tx1"/>
                    </a:solidFill>
                    <a:effectLst/>
                    <a:latin typeface="+mn-lt"/>
                    <a:ea typeface="+mn-ea"/>
                    <a:cs typeface="+mn-cs"/>
                  </a:rPr>
                  <a:t>, referred to as X </a:t>
                </a:r>
                <a:r>
                  <a:rPr lang="en-US" sz="1200" kern="1200" dirty="0" smtClean="0">
                    <a:solidFill>
                      <a:schemeClr val="tx1"/>
                    </a:solidFill>
                    <a:effectLst/>
                    <a:latin typeface="+mn-lt"/>
                    <a:ea typeface="+mn-ea"/>
                    <a:cs typeface="+mn-cs"/>
                  </a:rPr>
                  <a:t>bar,</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may </a:t>
                </a:r>
                <a:r>
                  <a:rPr lang="en-US" sz="1200" kern="1200" dirty="0">
                    <a:solidFill>
                      <a:schemeClr val="tx1"/>
                    </a:solidFill>
                    <a:effectLst/>
                    <a:latin typeface="+mn-lt"/>
                    <a:ea typeface="+mn-ea"/>
                    <a:cs typeface="+mn-cs"/>
                  </a:rPr>
                  <a:t>be used to indicate the mean. </a:t>
                </a: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Σ</a:t>
                </a:r>
                <a:r>
                  <a:rPr lang="en-US" sz="1200" kern="1200" dirty="0">
                    <a:solidFill>
                      <a:schemeClr val="tx1"/>
                    </a:solidFill>
                    <a:effectLst/>
                    <a:latin typeface="+mn-lt"/>
                    <a:ea typeface="+mn-ea"/>
                    <a:cs typeface="+mn-cs"/>
                  </a:rPr>
                  <a:t>, the Greek letter sigma, is the summation sign, which tells you to add together whatever follows it.  </a:t>
                </a: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X </a:t>
                </a:r>
                <a:r>
                  <a:rPr lang="en-US" sz="1200" kern="1200" dirty="0">
                    <a:solidFill>
                      <a:schemeClr val="tx1"/>
                    </a:solidFill>
                    <a:effectLst/>
                    <a:latin typeface="+mn-lt"/>
                    <a:ea typeface="+mn-ea"/>
                    <a:cs typeface="+mn-cs"/>
                  </a:rPr>
                  <a:t>is each individual score in the group of scores. </a:t>
                </a: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a:t>
                </a:r>
                <a:r>
                  <a:rPr lang="en-US" sz="1200" kern="1200" dirty="0">
                    <a:solidFill>
                      <a:schemeClr val="tx1"/>
                    </a:solidFill>
                    <a:effectLst/>
                    <a:latin typeface="+mn-lt"/>
                    <a:ea typeface="+mn-ea"/>
                    <a:cs typeface="+mn-cs"/>
                  </a:rPr>
                  <a:t>lowercase n is used to indicate the size of the sample from which you are computing the mean. </a:t>
                </a:r>
              </a:p>
              <a:p>
                <a:endParaRPr lang="en-US" dirty="0"/>
              </a:p>
            </p:txBody>
          </p:sp>
        </mc:Fallback>
      </mc:AlternateContent>
      <p:sp>
        <p:nvSpPr>
          <p:cNvPr id="4" name="Slide Number Placeholder 3"/>
          <p:cNvSpPr>
            <a:spLocks noGrp="1"/>
          </p:cNvSpPr>
          <p:nvPr>
            <p:ph type="sldNum" sz="quarter" idx="10"/>
          </p:nvPr>
        </p:nvSpPr>
        <p:spPr/>
        <p:txBody>
          <a:bodyPr/>
          <a:lstStyle/>
          <a:p>
            <a:fld id="{193708AA-6BC7-4CC7-BD39-252F2A6B899E}" type="slidenum">
              <a:rPr lang="en-US" smtClean="0"/>
              <a:t>9</a:t>
            </a:fld>
            <a:endParaRPr lang="en-US"/>
          </a:p>
        </p:txBody>
      </p:sp>
    </p:spTree>
    <p:extLst>
      <p:ext uri="{BB962C8B-B14F-4D97-AF65-F5344CB8AC3E}">
        <p14:creationId xmlns:p14="http://schemas.microsoft.com/office/powerpoint/2010/main" val="188315679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CF3DF4F-B0A3-47D7-847E-4256BCC451C5}" type="slidenum">
              <a:rPr lang="en-US" smtClean="0">
                <a:solidFill>
                  <a:prstClr val="black"/>
                </a:solidFill>
              </a:rPr>
              <a:pPr/>
              <a:t>68</a:t>
            </a:fld>
            <a:endParaRPr lang="en-US">
              <a:solidFill>
                <a:prstClr val="black"/>
              </a:solidFil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F3DF4F-B0A3-47D7-847E-4256BCC451C5}" type="slidenum">
              <a:rPr lang="en-US" smtClean="0">
                <a:solidFill>
                  <a:prstClr val="black"/>
                </a:solidFill>
              </a:rPr>
              <a:pPr/>
              <a:t>69</a:t>
            </a:fld>
            <a:endParaRPr lang="en-US">
              <a:solidFill>
                <a:prstClr val="black"/>
              </a:solidFil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F3DF4F-B0A3-47D7-847E-4256BCC451C5}" type="slidenum">
              <a:rPr lang="en-US" smtClean="0">
                <a:solidFill>
                  <a:prstClr val="black"/>
                </a:solidFill>
              </a:rPr>
              <a:pPr/>
              <a:t>70</a:t>
            </a:fld>
            <a:endParaRPr lang="en-US">
              <a:solidFill>
                <a:prstClr val="black"/>
              </a:solidFil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F3DF4F-B0A3-47D7-847E-4256BCC451C5}" type="slidenum">
              <a:rPr lang="en-US" smtClean="0">
                <a:solidFill>
                  <a:prstClr val="black"/>
                </a:solidFill>
              </a:rPr>
              <a:pPr/>
              <a:t>71</a:t>
            </a:fld>
            <a:endParaRPr lang="en-US">
              <a:solidFill>
                <a:prstClr val="black"/>
              </a:solidFil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CF3DF4F-B0A3-47D7-847E-4256BCC451C5}" type="slidenum">
              <a:rPr lang="en-US" smtClean="0">
                <a:solidFill>
                  <a:prstClr val="black"/>
                </a:solidFill>
              </a:rPr>
              <a:pPr/>
              <a:t>72</a:t>
            </a:fld>
            <a:endParaRPr lang="en-US">
              <a:solidFill>
                <a:prstClr val="black"/>
              </a:solidFil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CF3DF4F-B0A3-47D7-847E-4256BCC451C5}" type="slidenum">
              <a:rPr lang="en-US" smtClean="0">
                <a:solidFill>
                  <a:prstClr val="black"/>
                </a:solidFill>
              </a:rPr>
              <a:pPr/>
              <a:t>73</a:t>
            </a:fld>
            <a:endParaRPr lang="en-US">
              <a:solidFill>
                <a:prstClr val="black"/>
              </a:solidFil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CF3DF4F-B0A3-47D7-847E-4256BCC451C5}" type="slidenum">
              <a:rPr lang="en-US" smtClean="0">
                <a:solidFill>
                  <a:prstClr val="black"/>
                </a:solidFill>
              </a:rPr>
              <a:pPr/>
              <a:t>74</a:t>
            </a:fld>
            <a:endParaRPr lang="en-US">
              <a:solidFill>
                <a:prstClr val="black"/>
              </a:solidFil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CF3DF4F-B0A3-47D7-847E-4256BCC451C5}" type="slidenum">
              <a:rPr lang="en-US" smtClean="0">
                <a:solidFill>
                  <a:prstClr val="black"/>
                </a:solidFill>
              </a:rPr>
              <a:pPr/>
              <a:t>75</a:t>
            </a:fld>
            <a:endParaRPr lang="en-US">
              <a:solidFill>
                <a:prstClr val="black"/>
              </a:solidFil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F3DF4F-B0A3-47D7-847E-4256BCC451C5}" type="slidenum">
              <a:rPr lang="en-US" smtClean="0">
                <a:solidFill>
                  <a:prstClr val="black"/>
                </a:solidFill>
              </a:rPr>
              <a:pPr/>
              <a:t>76</a:t>
            </a:fld>
            <a:endParaRPr lang="en-US">
              <a:solidFill>
                <a:prstClr val="black"/>
              </a:solidFil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CF3DF4F-B0A3-47D7-847E-4256BCC451C5}" type="slidenum">
              <a:rPr lang="en-US" smtClean="0">
                <a:solidFill>
                  <a:prstClr val="black"/>
                </a:solidFill>
              </a:rPr>
              <a:pPr/>
              <a:t>77</a:t>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124965-FAC2-4FD7-9380-24FC9C1022D0}"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403072416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F3DF4F-B0A3-47D7-847E-4256BCC451C5}" type="slidenum">
              <a:rPr lang="en-US" smtClean="0">
                <a:solidFill>
                  <a:prstClr val="black"/>
                </a:solidFill>
              </a:rPr>
              <a:pPr/>
              <a:t>78</a:t>
            </a:fld>
            <a:endParaRPr lang="en-US">
              <a:solidFill>
                <a:prstClr val="black"/>
              </a:solidFil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F3DF4F-B0A3-47D7-847E-4256BCC451C5}" type="slidenum">
              <a:rPr lang="en-US" smtClean="0">
                <a:solidFill>
                  <a:prstClr val="black"/>
                </a:solidFill>
              </a:rPr>
              <a:pPr/>
              <a:t>79</a:t>
            </a:fld>
            <a:endParaRPr lang="en-US">
              <a:solidFill>
                <a:prstClr val="black"/>
              </a:solidFil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CF3DF4F-B0A3-47D7-847E-4256BCC451C5}" type="slidenum">
              <a:rPr lang="en-US" smtClean="0">
                <a:solidFill>
                  <a:prstClr val="black"/>
                </a:solidFill>
              </a:rPr>
              <a:pPr/>
              <a:t>80</a:t>
            </a:fld>
            <a:endParaRPr lang="en-US">
              <a:solidFill>
                <a:prstClr val="black"/>
              </a:solidFill>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F3DF4F-B0A3-47D7-847E-4256BCC451C5}" type="slidenum">
              <a:rPr lang="en-US" smtClean="0">
                <a:solidFill>
                  <a:prstClr val="black"/>
                </a:solidFill>
              </a:rPr>
              <a:pPr/>
              <a:t>81</a:t>
            </a:fld>
            <a:endParaRPr lang="en-US">
              <a:solidFill>
                <a:prstClr val="black"/>
              </a:solidFil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CF3DF4F-B0A3-47D7-847E-4256BCC451C5}" type="slidenum">
              <a:rPr lang="en-US" smtClean="0">
                <a:solidFill>
                  <a:prstClr val="black"/>
                </a:solidFill>
              </a:rPr>
              <a:pPr/>
              <a:t>82</a:t>
            </a:fld>
            <a:endParaRPr lang="en-US">
              <a:solidFill>
                <a:prstClr val="black"/>
              </a:solidFil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F3DF4F-B0A3-47D7-847E-4256BCC451C5}" type="slidenum">
              <a:rPr lang="en-US" smtClean="0">
                <a:solidFill>
                  <a:prstClr val="black"/>
                </a:solidFill>
              </a:rPr>
              <a:pPr/>
              <a:t>83</a:t>
            </a:fld>
            <a:endParaRPr lang="en-US">
              <a:solidFill>
                <a:prstClr val="black"/>
              </a:solidFil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F3DF4F-B0A3-47D7-847E-4256BCC451C5}" type="slidenum">
              <a:rPr lang="en-US" smtClean="0">
                <a:solidFill>
                  <a:prstClr val="black"/>
                </a:solidFill>
              </a:rPr>
              <a:pPr/>
              <a:t>84</a:t>
            </a:fld>
            <a:endParaRPr lang="en-US">
              <a:solidFill>
                <a:prstClr val="black"/>
              </a:solidFill>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3708AA-6BC7-4CC7-BD39-252F2A6B899E}" type="slidenum">
              <a:rPr lang="en-US" smtClean="0"/>
              <a:t>85</a:t>
            </a:fld>
            <a:endParaRPr lang="en-US"/>
          </a:p>
        </p:txBody>
      </p:sp>
    </p:spTree>
    <p:extLst>
      <p:ext uri="{BB962C8B-B14F-4D97-AF65-F5344CB8AC3E}">
        <p14:creationId xmlns:p14="http://schemas.microsoft.com/office/powerpoint/2010/main" val="1912053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124965-FAC2-4FD7-9380-24FC9C1022D0}"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1180728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124965-FAC2-4FD7-9380-24FC9C1022D0}"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2389207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5943600"/>
            <a:ext cx="9144000" cy="914400"/>
          </a:xfrm>
          <a:prstGeom prst="rect">
            <a:avLst/>
          </a:prstGeom>
          <a:solidFill>
            <a:srgbClr val="991F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5C343FC-D4A9-4C82-9DFD-E21F73435823}" type="datetimeFigureOut">
              <a:rPr lang="en-US" smtClean="0">
                <a:solidFill>
                  <a:prstClr val="black">
                    <a:tint val="75000"/>
                  </a:prstClr>
                </a:solidFill>
              </a:rPr>
              <a:pPr/>
              <a:t>1/26/17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9F02E07-EA7C-4340-BC78-ED86CECE757F}" type="slidenum">
              <a:rPr lang="en-US" smtClean="0">
                <a:solidFill>
                  <a:prstClr val="black">
                    <a:tint val="75000"/>
                  </a:prstClr>
                </a:solidFill>
              </a:rPr>
              <a:pPr/>
              <a:t>‹#›</a:t>
            </a:fld>
            <a:endParaRPr lang="en-US">
              <a:solidFill>
                <a:prstClr val="black">
                  <a:tint val="75000"/>
                </a:prstClr>
              </a:solidFill>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 y="6057900"/>
            <a:ext cx="1010198" cy="685800"/>
          </a:xfrm>
          <a:prstGeom prst="rect">
            <a:avLst/>
          </a:prstGeom>
        </p:spPr>
      </p:pic>
    </p:spTree>
    <p:extLst>
      <p:ext uri="{BB962C8B-B14F-4D97-AF65-F5344CB8AC3E}">
        <p14:creationId xmlns:p14="http://schemas.microsoft.com/office/powerpoint/2010/main" val="926845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C343FC-D4A9-4C82-9DFD-E21F73435823}" type="datetimeFigureOut">
              <a:rPr lang="en-US" smtClean="0">
                <a:solidFill>
                  <a:prstClr val="black">
                    <a:tint val="75000"/>
                  </a:prstClr>
                </a:solidFill>
              </a:rPr>
              <a:pPr/>
              <a:t>1/26/17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9F02E07-EA7C-4340-BC78-ED86CECE757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48129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C343FC-D4A9-4C82-9DFD-E21F73435823}" type="datetimeFigureOut">
              <a:rPr lang="en-US" smtClean="0">
                <a:solidFill>
                  <a:prstClr val="black">
                    <a:tint val="75000"/>
                  </a:prstClr>
                </a:solidFill>
              </a:rPr>
              <a:pPr/>
              <a:t>1/26/17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9F02E07-EA7C-4340-BC78-ED86CECE757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03115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457200" y="1600200"/>
            <a:ext cx="4038600" cy="4525963"/>
          </a:xfrm>
        </p:spPr>
        <p:txBody>
          <a:bodyPr rtlCol="0">
            <a:normAutofit/>
          </a:bodyPr>
          <a:lstStyle/>
          <a:p>
            <a:pPr lvl="0"/>
            <a:endParaRPr lang="en-US" noProof="0"/>
          </a:p>
        </p:txBody>
      </p:sp>
      <p:sp>
        <p:nvSpPr>
          <p:cNvPr id="4" name="Text Placeholder 3"/>
          <p:cNvSpPr>
            <a:spLocks noGrp="1"/>
          </p:cNvSpPr>
          <p:nvPr>
            <p:ph type="body"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smtClean="0"/>
            </a:lvl1pPr>
          </a:lstStyle>
          <a:p>
            <a:pPr>
              <a:defRPr/>
            </a:pPr>
            <a:fld id="{9827BE6D-4831-403C-8AFD-A63F2FAA953D}" type="datetime1">
              <a:rPr lang="en-US">
                <a:solidFill>
                  <a:prstClr val="black">
                    <a:tint val="75000"/>
                  </a:prstClr>
                </a:solidFill>
              </a:rPr>
              <a:pPr>
                <a:defRPr/>
              </a:pPr>
              <a:t>1/26/17</a:t>
            </a:fld>
            <a:endParaRPr lang="en-US">
              <a:solidFill>
                <a:prstClr val="black">
                  <a:tint val="75000"/>
                </a:prstClr>
              </a:solidFill>
            </a:endParaRPr>
          </a:p>
        </p:txBody>
      </p:sp>
      <p:sp>
        <p:nvSpPr>
          <p:cNvPr id="6" name="Footer Placeholder 5"/>
          <p:cNvSpPr>
            <a:spLocks noGrp="1"/>
          </p:cNvSpPr>
          <p:nvPr>
            <p:ph type="ftr" sz="quarter" idx="11"/>
          </p:nvPr>
        </p:nvSpPr>
        <p:spPr>
          <a:xfrm>
            <a:off x="2895600" y="6245225"/>
            <a:ext cx="3276600" cy="476250"/>
          </a:xfrm>
        </p:spPr>
        <p:txBody>
          <a:bodyPr/>
          <a:lstStyle>
            <a:lvl1pPr>
              <a:defRPr/>
            </a:lvl1pPr>
          </a:lstStyle>
          <a:p>
            <a:r>
              <a:rPr lang="en-US" smtClean="0">
                <a:solidFill>
                  <a:prstClr val="black">
                    <a:tint val="75000"/>
                  </a:prstClr>
                </a:solidFill>
              </a:rPr>
              <a:t>©2014 Brooks/ Cole Publishing, A Division of Cengage Learning, Inc.</a:t>
            </a:r>
            <a:endParaRPr lang="en-US">
              <a:solidFill>
                <a:prstClr val="black">
                  <a:tint val="75000"/>
                </a:prstClr>
              </a:solidFill>
            </a:endParaRP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pPr>
              <a:defRPr/>
            </a:pPr>
            <a:fld id="{2C04F0CF-E19D-466B-91BE-A1285DC24DA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628786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0"/>
            <a:ext cx="9144000" cy="1371600"/>
          </a:xfrm>
          <a:prstGeom prst="rect">
            <a:avLst/>
          </a:prstGeom>
          <a:solidFill>
            <a:srgbClr val="991F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p:txBody>
          <a:bodyPr>
            <a:normAutofit/>
          </a:bodyPr>
          <a:lstStyle>
            <a:lvl1pPr>
              <a:defRPr sz="40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C343FC-D4A9-4C82-9DFD-E21F73435823}" type="datetimeFigureOut">
              <a:rPr lang="en-US" smtClean="0">
                <a:solidFill>
                  <a:prstClr val="black">
                    <a:tint val="75000"/>
                  </a:prstClr>
                </a:solidFill>
              </a:rPr>
              <a:pPr/>
              <a:t>1/26/17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9F02E07-EA7C-4340-BC78-ED86CECE757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884218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C343FC-D4A9-4C82-9DFD-E21F73435823}" type="datetimeFigureOut">
              <a:rPr lang="en-US" smtClean="0">
                <a:solidFill>
                  <a:prstClr val="black">
                    <a:tint val="75000"/>
                  </a:prstClr>
                </a:solidFill>
              </a:rPr>
              <a:pPr/>
              <a:t>1/26/17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9F02E07-EA7C-4340-BC78-ED86CECE757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53800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userDrawn="1"/>
        </p:nvSpPr>
        <p:spPr>
          <a:xfrm>
            <a:off x="0" y="0"/>
            <a:ext cx="9144000" cy="1371600"/>
          </a:xfrm>
          <a:prstGeom prst="rect">
            <a:avLst/>
          </a:prstGeom>
          <a:solidFill>
            <a:srgbClr val="991F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5C343FC-D4A9-4C82-9DFD-E21F73435823}" type="datetimeFigureOut">
              <a:rPr lang="en-US" smtClean="0">
                <a:solidFill>
                  <a:prstClr val="black">
                    <a:tint val="75000"/>
                  </a:prstClr>
                </a:solidFill>
              </a:rPr>
              <a:pPr/>
              <a:t>1/26/17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9F02E07-EA7C-4340-BC78-ED86CECE757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51879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userDrawn="1"/>
        </p:nvSpPr>
        <p:spPr>
          <a:xfrm>
            <a:off x="0" y="0"/>
            <a:ext cx="9144000" cy="1371600"/>
          </a:xfrm>
          <a:prstGeom prst="rect">
            <a:avLst/>
          </a:prstGeom>
          <a:solidFill>
            <a:srgbClr val="991F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5C343FC-D4A9-4C82-9DFD-E21F73435823}" type="datetimeFigureOut">
              <a:rPr lang="en-US" smtClean="0">
                <a:solidFill>
                  <a:prstClr val="black">
                    <a:tint val="75000"/>
                  </a:prstClr>
                </a:solidFill>
              </a:rPr>
              <a:pPr/>
              <a:t>1/26/17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79F02E07-EA7C-4340-BC78-ED86CECE757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08701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userDrawn="1"/>
        </p:nvSpPr>
        <p:spPr>
          <a:xfrm>
            <a:off x="0" y="0"/>
            <a:ext cx="9144000" cy="1371600"/>
          </a:xfrm>
          <a:prstGeom prst="rect">
            <a:avLst/>
          </a:prstGeom>
          <a:solidFill>
            <a:srgbClr val="991F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35C343FC-D4A9-4C82-9DFD-E21F73435823}" type="datetimeFigureOut">
              <a:rPr lang="en-US" smtClean="0">
                <a:solidFill>
                  <a:prstClr val="black">
                    <a:tint val="75000"/>
                  </a:prstClr>
                </a:solidFill>
              </a:rPr>
              <a:pPr/>
              <a:t>1/26/17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79F02E07-EA7C-4340-BC78-ED86CECE757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9890662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C343FC-D4A9-4C82-9DFD-E21F73435823}" type="datetimeFigureOut">
              <a:rPr lang="en-US" smtClean="0">
                <a:solidFill>
                  <a:prstClr val="black">
                    <a:tint val="75000"/>
                  </a:prstClr>
                </a:solidFill>
              </a:rPr>
              <a:pPr/>
              <a:t>1/26/17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79F02E07-EA7C-4340-BC78-ED86CECE757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51644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C343FC-D4A9-4C82-9DFD-E21F73435823}" type="datetimeFigureOut">
              <a:rPr lang="en-US" smtClean="0">
                <a:solidFill>
                  <a:prstClr val="black">
                    <a:tint val="75000"/>
                  </a:prstClr>
                </a:solidFill>
              </a:rPr>
              <a:pPr/>
              <a:t>1/26/17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9F02E07-EA7C-4340-BC78-ED86CECE757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85797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C343FC-D4A9-4C82-9DFD-E21F73435823}" type="datetimeFigureOut">
              <a:rPr lang="en-US" smtClean="0">
                <a:solidFill>
                  <a:prstClr val="black">
                    <a:tint val="75000"/>
                  </a:prstClr>
                </a:solidFill>
              </a:rPr>
              <a:pPr/>
              <a:t>1/26/17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9F02E07-EA7C-4340-BC78-ED86CECE757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022684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C343FC-D4A9-4C82-9DFD-E21F73435823}" type="datetimeFigureOut">
              <a:rPr lang="en-US" smtClean="0">
                <a:solidFill>
                  <a:prstClr val="black">
                    <a:tint val="75000"/>
                  </a:prstClr>
                </a:solidFill>
              </a:rPr>
              <a:pPr/>
              <a:t>1/26/17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F02E07-EA7C-4340-BC78-ED86CECE757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205920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amcilwain@pacificu.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www.ssa.gov/oact/cola/central.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3" Type="http://schemas.openxmlformats.org/officeDocument/2006/relationships/hyperlink" Target="http://www.ted.com/talks/hans_rosling_shows_the_best_stats_you_ve_ever_seen" TargetMode="External"/><Relationship Id="rId4" Type="http://schemas.openxmlformats.org/officeDocument/2006/relationships/hyperlink" Target="http://www.visualisingdata.com/2012/08/guest-post-how-governments-can-better-use-data-visualization/" TargetMode="External"/><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hyperlink" Target="http://emergentmath.com/2013/03/06/how-does-one-provide-the-complex-data-of-global-warming-to-students/" TargetMode="External"/><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s://youtu.be/jbaXnT5CX18"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ted.com/talks/arthur_benjamin_s_formula_for_changing_math_education"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hyperlink" Target="https://www.optum.com/content/dam/optum/resources/whitePapers/112912-OH-data-visibility-WP.pdf"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hyperlink" Target="http://www.statisticsblog.com/2012/10/comic-with-stats-discussion/" TargetMode="External"/><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22.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0.xml"/><Relationship Id="rId3" Type="http://schemas.openxmlformats.org/officeDocument/2006/relationships/image" Target="../media/image25.png"/></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7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8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29.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MHA Statistics Workshop</a:t>
            </a:r>
            <a:endParaRPr lang="en-US" dirty="0"/>
          </a:p>
        </p:txBody>
      </p:sp>
      <p:sp>
        <p:nvSpPr>
          <p:cNvPr id="3" name="Subtitle 2"/>
          <p:cNvSpPr>
            <a:spLocks noGrp="1"/>
          </p:cNvSpPr>
          <p:nvPr>
            <p:ph type="subTitle" idx="1"/>
          </p:nvPr>
        </p:nvSpPr>
        <p:spPr/>
        <p:txBody>
          <a:bodyPr/>
          <a:lstStyle/>
          <a:p>
            <a:r>
              <a:rPr lang="en-US" dirty="0" smtClean="0"/>
              <a:t>Friday Session – Descriptive Statistics</a:t>
            </a:r>
          </a:p>
          <a:p>
            <a:r>
              <a:rPr lang="en-US" sz="2400" dirty="0" smtClean="0"/>
              <a:t>Amber McIlwain</a:t>
            </a:r>
          </a:p>
          <a:p>
            <a:r>
              <a:rPr lang="en-US" sz="2400" dirty="0" smtClean="0">
                <a:hlinkClick r:id="rId2"/>
              </a:rPr>
              <a:t>amcilwain@pacificu.edu</a:t>
            </a:r>
            <a:endParaRPr lang="en-US" sz="2400" dirty="0"/>
          </a:p>
        </p:txBody>
      </p:sp>
    </p:spTree>
    <p:extLst>
      <p:ext uri="{BB962C8B-B14F-4D97-AF65-F5344CB8AC3E}">
        <p14:creationId xmlns:p14="http://schemas.microsoft.com/office/powerpoint/2010/main" val="41309688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Computing the Mean</a:t>
            </a:r>
            <a:endParaRPr lang="en-US" dirty="0"/>
          </a:p>
        </p:txBody>
      </p:sp>
      <p:sp>
        <p:nvSpPr>
          <p:cNvPr id="7" name="Content Placeholder 6"/>
          <p:cNvSpPr>
            <a:spLocks noGrp="1"/>
          </p:cNvSpPr>
          <p:nvPr>
            <p:ph idx="1"/>
          </p:nvPr>
        </p:nvSpPr>
        <p:spPr>
          <a:xfrm>
            <a:off x="457200" y="1600200"/>
            <a:ext cx="8229600" cy="5257800"/>
          </a:xfrm>
        </p:spPr>
        <p:txBody>
          <a:bodyPr>
            <a:normAutofit/>
          </a:bodyPr>
          <a:lstStyle/>
          <a:p>
            <a:pPr marL="514350" indent="-514350">
              <a:buFont typeface="+mj-lt"/>
              <a:buAutoNum type="arabicPeriod"/>
            </a:pPr>
            <a:r>
              <a:rPr lang="en-US" sz="2800" dirty="0"/>
              <a:t>List </a:t>
            </a:r>
            <a:r>
              <a:rPr lang="en-US" sz="2800" dirty="0" smtClean="0"/>
              <a:t>the entire </a:t>
            </a:r>
            <a:r>
              <a:rPr lang="en-US" sz="2800" dirty="0"/>
              <a:t>set of values in one or more </a:t>
            </a:r>
            <a:r>
              <a:rPr lang="en-US" sz="2800" dirty="0" smtClean="0"/>
              <a:t>columns</a:t>
            </a:r>
          </a:p>
          <a:p>
            <a:pPr marL="514350" indent="-514350">
              <a:buFont typeface="+mj-lt"/>
              <a:buAutoNum type="arabicPeriod"/>
            </a:pPr>
            <a:r>
              <a:rPr lang="en-US" sz="2800" dirty="0" smtClean="0"/>
              <a:t>Compute the sum </a:t>
            </a:r>
            <a:r>
              <a:rPr lang="en-US" sz="2800" dirty="0"/>
              <a:t>or total of all the values</a:t>
            </a:r>
          </a:p>
          <a:p>
            <a:pPr marL="514350" indent="-514350">
              <a:buFont typeface="+mj-lt"/>
              <a:buAutoNum type="arabicPeriod"/>
            </a:pPr>
            <a:r>
              <a:rPr lang="en-US" sz="2800" dirty="0"/>
              <a:t>Divide the total or sum by the number of </a:t>
            </a:r>
            <a:r>
              <a:rPr lang="en-US" sz="2800" dirty="0" smtClean="0"/>
              <a:t>values</a:t>
            </a:r>
          </a:p>
          <a:p>
            <a:pPr marL="0" lvl="0" indent="0" fontAlgn="base">
              <a:spcBef>
                <a:spcPct val="0"/>
              </a:spcBef>
              <a:spcAft>
                <a:spcPct val="0"/>
              </a:spcAft>
              <a:buNone/>
            </a:pPr>
            <a:endParaRPr lang="en-US" altLang="en-US" sz="1800" dirty="0" smtClean="0">
              <a:latin typeface="Calibri" pitchFamily="34" charset="0"/>
              <a:ea typeface="Calibri" pitchFamily="34" charset="0"/>
              <a:cs typeface="Times New Roman" pitchFamily="18" charset="0"/>
            </a:endParaRPr>
          </a:p>
          <a:p>
            <a:pPr marL="0" lvl="0" indent="0" fontAlgn="base">
              <a:spcBef>
                <a:spcPct val="0"/>
              </a:spcBef>
              <a:spcAft>
                <a:spcPct val="0"/>
              </a:spcAft>
              <a:buNone/>
            </a:pPr>
            <a:r>
              <a:rPr lang="en-US" altLang="en-US" sz="2800" dirty="0" smtClean="0">
                <a:latin typeface="Calibri" pitchFamily="34" charset="0"/>
                <a:ea typeface="Calibri" pitchFamily="34" charset="0"/>
                <a:cs typeface="Times New Roman" pitchFamily="18" charset="0"/>
              </a:rPr>
              <a:t>Example: Use </a:t>
            </a:r>
            <a:r>
              <a:rPr lang="en-US" altLang="en-US" sz="2800" dirty="0">
                <a:latin typeface="Calibri" pitchFamily="34" charset="0"/>
                <a:ea typeface="Calibri" pitchFamily="34" charset="0"/>
                <a:cs typeface="Times New Roman" pitchFamily="18" charset="0"/>
              </a:rPr>
              <a:t>these data to calculate the average wage rate of the employees</a:t>
            </a:r>
            <a:r>
              <a:rPr lang="en-US" altLang="en-US" sz="2800" dirty="0" smtClean="0">
                <a:latin typeface="Calibri" pitchFamily="34" charset="0"/>
                <a:ea typeface="Calibri" pitchFamily="34" charset="0"/>
                <a:cs typeface="Times New Roman" pitchFamily="18" charset="0"/>
              </a:rPr>
              <a:t>.</a:t>
            </a:r>
            <a:endParaRPr lang="en-US" altLang="en-US" sz="1600" dirty="0">
              <a:latin typeface="Arial" pitchFamily="34" charset="0"/>
              <a:cs typeface="Arial" pitchFamily="34" charset="0"/>
            </a:endParaRPr>
          </a:p>
          <a:p>
            <a:pPr marL="0" lvl="0" indent="0" eaLnBrk="0" fontAlgn="base" hangingPunct="0">
              <a:spcBef>
                <a:spcPct val="0"/>
              </a:spcBef>
              <a:spcAft>
                <a:spcPct val="0"/>
              </a:spcAft>
              <a:buNone/>
            </a:pPr>
            <a:endParaRPr lang="en-US" altLang="en-US" sz="4400" dirty="0">
              <a:latin typeface="Arial" pitchFamily="34" charset="0"/>
              <a:cs typeface="Arial" pitchFamily="34" charset="0"/>
            </a:endParaRPr>
          </a:p>
          <a:p>
            <a:pPr marL="514350" indent="-514350">
              <a:buFont typeface="+mj-lt"/>
              <a:buAutoNum type="arabicPeriod"/>
            </a:pPr>
            <a:endParaRPr lang="en-US" sz="2800" dirty="0" smtClean="0"/>
          </a:p>
          <a:p>
            <a:pPr marL="0" indent="0">
              <a:buNone/>
            </a:pPr>
            <a:endParaRPr lang="en-US" sz="2800" dirty="0"/>
          </a:p>
          <a:p>
            <a:pPr marL="0" indent="0">
              <a:buNone/>
            </a:pPr>
            <a:endParaRPr lang="en-US" sz="2800" dirty="0"/>
          </a:p>
        </p:txBody>
      </p:sp>
      <p:graphicFrame>
        <p:nvGraphicFramePr>
          <p:cNvPr id="3" name="Table 2"/>
          <p:cNvGraphicFramePr>
            <a:graphicFrameLocks noGrp="1"/>
          </p:cNvGraphicFramePr>
          <p:nvPr>
            <p:extLst>
              <p:ext uri="{D42A27DB-BD31-4B8C-83A1-F6EECF244321}">
                <p14:modId xmlns:p14="http://schemas.microsoft.com/office/powerpoint/2010/main" val="311677903"/>
              </p:ext>
            </p:extLst>
          </p:nvPr>
        </p:nvGraphicFramePr>
        <p:xfrm>
          <a:off x="487680" y="4419600"/>
          <a:ext cx="3429000" cy="2240280"/>
        </p:xfrm>
        <a:graphic>
          <a:graphicData uri="http://schemas.openxmlformats.org/drawingml/2006/table">
            <a:tbl>
              <a:tblPr firstRow="1" firstCol="1" bandRow="1">
                <a:tableStyleId>{5940675A-B579-460E-94D1-54222C63F5DA}</a:tableStyleId>
              </a:tblPr>
              <a:tblGrid>
                <a:gridCol w="1143000"/>
                <a:gridCol w="1143000"/>
                <a:gridCol w="1143000"/>
              </a:tblGrid>
              <a:tr h="320040">
                <a:tc>
                  <a:txBody>
                    <a:bodyPr/>
                    <a:lstStyle/>
                    <a:p>
                      <a:pPr marL="0" marR="0">
                        <a:spcBef>
                          <a:spcPts val="0"/>
                        </a:spcBef>
                        <a:spcAft>
                          <a:spcPts val="0"/>
                        </a:spcAft>
                      </a:pPr>
                      <a:r>
                        <a:rPr lang="en-US" sz="1800" dirty="0">
                          <a:effectLst/>
                        </a:rPr>
                        <a:t>Employee</a:t>
                      </a:r>
                      <a:endParaRPr lang="en-US" sz="1800" dirty="0">
                        <a:effectLst/>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800" dirty="0">
                          <a:effectLst/>
                        </a:rPr>
                        <a:t>Hours</a:t>
                      </a:r>
                      <a:endParaRPr lang="en-US" sz="1800" dirty="0">
                        <a:effectLst/>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800" dirty="0">
                          <a:effectLst/>
                        </a:rPr>
                        <a:t>Wage</a:t>
                      </a:r>
                      <a:endParaRPr lang="en-US" sz="1800" dirty="0">
                        <a:effectLst/>
                        <a:latin typeface="Calibri"/>
                        <a:ea typeface="Calibri"/>
                        <a:cs typeface="Times New Roman"/>
                      </a:endParaRPr>
                    </a:p>
                  </a:txBody>
                  <a:tcPr marL="68580" marR="68580" marT="0" marB="0" anchor="ctr"/>
                </a:tc>
              </a:tr>
              <a:tr h="320040">
                <a:tc>
                  <a:txBody>
                    <a:bodyPr/>
                    <a:lstStyle/>
                    <a:p>
                      <a:pPr marL="0" marR="0">
                        <a:spcBef>
                          <a:spcPts val="0"/>
                        </a:spcBef>
                        <a:spcAft>
                          <a:spcPts val="0"/>
                        </a:spcAft>
                      </a:pPr>
                      <a:r>
                        <a:rPr lang="en-US" sz="1800" dirty="0">
                          <a:effectLst/>
                        </a:rPr>
                        <a:t>1</a:t>
                      </a:r>
                      <a:endParaRPr lang="en-US" sz="1800" dirty="0">
                        <a:effectLst/>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800" dirty="0">
                          <a:effectLst/>
                        </a:rPr>
                        <a:t>20</a:t>
                      </a:r>
                      <a:endParaRPr lang="en-US" sz="1800" dirty="0">
                        <a:effectLst/>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800">
                          <a:effectLst/>
                        </a:rPr>
                        <a:t>$15.00</a:t>
                      </a:r>
                      <a:endParaRPr lang="en-US" sz="1800">
                        <a:effectLst/>
                        <a:latin typeface="Calibri"/>
                        <a:ea typeface="Calibri"/>
                        <a:cs typeface="Times New Roman"/>
                      </a:endParaRPr>
                    </a:p>
                  </a:txBody>
                  <a:tcPr marL="68580" marR="68580" marT="0" marB="0" anchor="ctr"/>
                </a:tc>
              </a:tr>
              <a:tr h="320040">
                <a:tc>
                  <a:txBody>
                    <a:bodyPr/>
                    <a:lstStyle/>
                    <a:p>
                      <a:pPr marL="0" marR="0">
                        <a:spcBef>
                          <a:spcPts val="0"/>
                        </a:spcBef>
                        <a:spcAft>
                          <a:spcPts val="0"/>
                        </a:spcAft>
                      </a:pPr>
                      <a:r>
                        <a:rPr lang="en-US" sz="1800">
                          <a:effectLst/>
                        </a:rPr>
                        <a:t>2</a:t>
                      </a:r>
                      <a:endParaRPr lang="en-US" sz="1800">
                        <a:effectLst/>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800">
                          <a:effectLst/>
                        </a:rPr>
                        <a:t>40</a:t>
                      </a:r>
                      <a:endParaRPr lang="en-US" sz="1800">
                        <a:effectLst/>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800">
                          <a:effectLst/>
                        </a:rPr>
                        <a:t>$18.00</a:t>
                      </a:r>
                      <a:endParaRPr lang="en-US" sz="1800">
                        <a:effectLst/>
                        <a:latin typeface="Calibri"/>
                        <a:ea typeface="Calibri"/>
                        <a:cs typeface="Times New Roman"/>
                      </a:endParaRPr>
                    </a:p>
                  </a:txBody>
                  <a:tcPr marL="68580" marR="68580" marT="0" marB="0" anchor="ctr"/>
                </a:tc>
              </a:tr>
              <a:tr h="320040">
                <a:tc>
                  <a:txBody>
                    <a:bodyPr/>
                    <a:lstStyle/>
                    <a:p>
                      <a:pPr marL="0" marR="0">
                        <a:spcBef>
                          <a:spcPts val="0"/>
                        </a:spcBef>
                        <a:spcAft>
                          <a:spcPts val="0"/>
                        </a:spcAft>
                      </a:pPr>
                      <a:r>
                        <a:rPr lang="en-US" sz="1800">
                          <a:effectLst/>
                        </a:rPr>
                        <a:t>3</a:t>
                      </a:r>
                      <a:endParaRPr lang="en-US" sz="1800">
                        <a:effectLst/>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800" dirty="0">
                          <a:effectLst/>
                        </a:rPr>
                        <a:t>35</a:t>
                      </a:r>
                      <a:endParaRPr lang="en-US" sz="1800" dirty="0">
                        <a:effectLst/>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800">
                          <a:effectLst/>
                        </a:rPr>
                        <a:t>$12.00</a:t>
                      </a:r>
                      <a:endParaRPr lang="en-US" sz="1800">
                        <a:effectLst/>
                        <a:latin typeface="Calibri"/>
                        <a:ea typeface="Calibri"/>
                        <a:cs typeface="Times New Roman"/>
                      </a:endParaRPr>
                    </a:p>
                  </a:txBody>
                  <a:tcPr marL="68580" marR="68580" marT="0" marB="0" anchor="ctr"/>
                </a:tc>
              </a:tr>
              <a:tr h="320040">
                <a:tc>
                  <a:txBody>
                    <a:bodyPr/>
                    <a:lstStyle/>
                    <a:p>
                      <a:pPr marL="0" marR="0">
                        <a:spcBef>
                          <a:spcPts val="0"/>
                        </a:spcBef>
                        <a:spcAft>
                          <a:spcPts val="0"/>
                        </a:spcAft>
                      </a:pPr>
                      <a:r>
                        <a:rPr lang="en-US" sz="1800">
                          <a:effectLst/>
                        </a:rPr>
                        <a:t>4</a:t>
                      </a:r>
                      <a:endParaRPr lang="en-US" sz="1800">
                        <a:effectLst/>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800" dirty="0">
                          <a:effectLst/>
                        </a:rPr>
                        <a:t>30</a:t>
                      </a:r>
                      <a:endParaRPr lang="en-US" sz="1800" dirty="0">
                        <a:effectLst/>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800">
                          <a:effectLst/>
                        </a:rPr>
                        <a:t>$20.00</a:t>
                      </a:r>
                      <a:endParaRPr lang="en-US" sz="1800">
                        <a:effectLst/>
                        <a:latin typeface="Calibri"/>
                        <a:ea typeface="Calibri"/>
                        <a:cs typeface="Times New Roman"/>
                      </a:endParaRPr>
                    </a:p>
                  </a:txBody>
                  <a:tcPr marL="68580" marR="68580" marT="0" marB="0" anchor="ctr"/>
                </a:tc>
              </a:tr>
              <a:tr h="320040">
                <a:tc>
                  <a:txBody>
                    <a:bodyPr/>
                    <a:lstStyle/>
                    <a:p>
                      <a:pPr marL="0" marR="0">
                        <a:spcBef>
                          <a:spcPts val="0"/>
                        </a:spcBef>
                        <a:spcAft>
                          <a:spcPts val="0"/>
                        </a:spcAft>
                      </a:pPr>
                      <a:r>
                        <a:rPr lang="en-US" sz="1800">
                          <a:effectLst/>
                        </a:rPr>
                        <a:t>5</a:t>
                      </a:r>
                      <a:endParaRPr lang="en-US" sz="1800">
                        <a:effectLst/>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800">
                          <a:effectLst/>
                        </a:rPr>
                        <a:t>37</a:t>
                      </a:r>
                      <a:endParaRPr lang="en-US" sz="1800">
                        <a:effectLst/>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800">
                          <a:effectLst/>
                        </a:rPr>
                        <a:t>$14.00</a:t>
                      </a:r>
                      <a:endParaRPr lang="en-US" sz="1800">
                        <a:effectLst/>
                        <a:latin typeface="Calibri"/>
                        <a:ea typeface="Calibri"/>
                        <a:cs typeface="Times New Roman"/>
                      </a:endParaRPr>
                    </a:p>
                  </a:txBody>
                  <a:tcPr marL="68580" marR="68580" marT="0" marB="0" anchor="ctr"/>
                </a:tc>
              </a:tr>
              <a:tr h="320040">
                <a:tc>
                  <a:txBody>
                    <a:bodyPr/>
                    <a:lstStyle/>
                    <a:p>
                      <a:pPr marL="0" marR="0">
                        <a:spcBef>
                          <a:spcPts val="0"/>
                        </a:spcBef>
                        <a:spcAft>
                          <a:spcPts val="0"/>
                        </a:spcAft>
                      </a:pPr>
                      <a:r>
                        <a:rPr lang="en-US" sz="1800">
                          <a:effectLst/>
                        </a:rPr>
                        <a:t>6</a:t>
                      </a:r>
                      <a:endParaRPr lang="en-US" sz="1800">
                        <a:effectLst/>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800">
                          <a:effectLst/>
                        </a:rPr>
                        <a:t>25</a:t>
                      </a:r>
                      <a:endParaRPr lang="en-US" sz="1800">
                        <a:effectLst/>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800" dirty="0">
                          <a:effectLst/>
                        </a:rPr>
                        <a:t>$23.00</a:t>
                      </a:r>
                      <a:endParaRPr lang="en-US" sz="1800" dirty="0">
                        <a:effectLst/>
                        <a:latin typeface="Calibri"/>
                        <a:ea typeface="Calibri"/>
                        <a:cs typeface="Times New Roman"/>
                      </a:endParaRPr>
                    </a:p>
                  </a:txBody>
                  <a:tcPr marL="68580" marR="68580" marT="0" marB="0" anchor="ctr"/>
                </a:tc>
              </a:tr>
            </a:tbl>
          </a:graphicData>
        </a:graphic>
      </p:graphicFrame>
      <p:grpSp>
        <p:nvGrpSpPr>
          <p:cNvPr id="11" name="Group 10"/>
          <p:cNvGrpSpPr/>
          <p:nvPr/>
        </p:nvGrpSpPr>
        <p:grpSpPr>
          <a:xfrm>
            <a:off x="2743200" y="4046505"/>
            <a:ext cx="2438400" cy="2598135"/>
            <a:chOff x="2743200" y="4046505"/>
            <a:chExt cx="2438400" cy="2598135"/>
          </a:xfrm>
        </p:grpSpPr>
        <p:grpSp>
          <p:nvGrpSpPr>
            <p:cNvPr id="9" name="Group 8"/>
            <p:cNvGrpSpPr/>
            <p:nvPr/>
          </p:nvGrpSpPr>
          <p:grpSpPr>
            <a:xfrm>
              <a:off x="2743200" y="4341125"/>
              <a:ext cx="1628064" cy="2303515"/>
              <a:chOff x="2743200" y="4341125"/>
              <a:chExt cx="1628064" cy="2303515"/>
            </a:xfrm>
          </p:grpSpPr>
          <p:sp>
            <p:nvSpPr>
              <p:cNvPr id="5" name="Rounded Rectangle 4"/>
              <p:cNvSpPr/>
              <p:nvPr/>
            </p:nvSpPr>
            <p:spPr>
              <a:xfrm>
                <a:off x="2743200" y="4724400"/>
                <a:ext cx="914400" cy="1920240"/>
              </a:xfrm>
              <a:prstGeom prst="roundRect">
                <a:avLst>
                  <a:gd name="adj" fmla="val 34578"/>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V="1">
                <a:off x="3533064" y="4341125"/>
                <a:ext cx="838200" cy="457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4355733" y="4046505"/>
              <a:ext cx="825867" cy="523220"/>
            </a:xfrm>
            <a:prstGeom prst="rect">
              <a:avLst/>
            </a:prstGeom>
            <a:noFill/>
          </p:spPr>
          <p:txBody>
            <a:bodyPr wrap="none" rtlCol="0">
              <a:spAutoFit/>
            </a:bodyPr>
            <a:lstStyle/>
            <a:p>
              <a:r>
                <a:rPr lang="en-US" sz="2800" dirty="0" smtClean="0"/>
                <a:t>Sum</a:t>
              </a:r>
              <a:endParaRPr lang="en-US" sz="2800" dirty="0"/>
            </a:p>
          </p:txBody>
        </p:sp>
      </p:grpSp>
      <p:sp>
        <p:nvSpPr>
          <p:cNvPr id="12" name="TextBox 11"/>
          <p:cNvSpPr txBox="1"/>
          <p:nvPr/>
        </p:nvSpPr>
        <p:spPr>
          <a:xfrm>
            <a:off x="4371264" y="4724400"/>
            <a:ext cx="4544136" cy="1631216"/>
          </a:xfrm>
          <a:prstGeom prst="rect">
            <a:avLst/>
          </a:prstGeom>
          <a:noFill/>
        </p:spPr>
        <p:txBody>
          <a:bodyPr wrap="square" rtlCol="0">
            <a:spAutoFit/>
          </a:bodyPr>
          <a:lstStyle/>
          <a:p>
            <a:r>
              <a:rPr lang="en-US" sz="2000" dirty="0" smtClean="0"/>
              <a:t>$15 + $18 + $12 + $20 + $14 + $23 = $102</a:t>
            </a:r>
          </a:p>
          <a:p>
            <a:endParaRPr lang="en-US" sz="2000" dirty="0" smtClean="0"/>
          </a:p>
          <a:p>
            <a:endParaRPr lang="en-US" sz="2000" dirty="0" smtClean="0"/>
          </a:p>
          <a:p>
            <a:endParaRPr lang="en-US" dirty="0"/>
          </a:p>
          <a:p>
            <a:r>
              <a:rPr lang="en-US" sz="2000" dirty="0" smtClean="0"/>
              <a:t>$102/6 = $17 average wage rate </a:t>
            </a:r>
            <a:endParaRPr lang="en-US" sz="2000" dirty="0"/>
          </a:p>
        </p:txBody>
      </p:sp>
      <p:grpSp>
        <p:nvGrpSpPr>
          <p:cNvPr id="19" name="Group 18"/>
          <p:cNvGrpSpPr/>
          <p:nvPr/>
        </p:nvGrpSpPr>
        <p:grpSpPr>
          <a:xfrm>
            <a:off x="6047491" y="4722125"/>
            <a:ext cx="2791709" cy="1058895"/>
            <a:chOff x="6047491" y="4722125"/>
            <a:chExt cx="2791709" cy="1058895"/>
          </a:xfrm>
        </p:grpSpPr>
        <p:sp>
          <p:nvSpPr>
            <p:cNvPr id="13" name="Oval 12"/>
            <p:cNvSpPr/>
            <p:nvPr/>
          </p:nvSpPr>
          <p:spPr>
            <a:xfrm>
              <a:off x="8153400" y="4722125"/>
              <a:ext cx="685800" cy="45947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flipV="1">
              <a:off x="7848600" y="5111086"/>
              <a:ext cx="365760" cy="36576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047491" y="5257800"/>
              <a:ext cx="1877309" cy="523220"/>
            </a:xfrm>
            <a:prstGeom prst="rect">
              <a:avLst/>
            </a:prstGeom>
            <a:noFill/>
          </p:spPr>
          <p:txBody>
            <a:bodyPr wrap="none" rtlCol="0">
              <a:spAutoFit/>
            </a:bodyPr>
            <a:lstStyle/>
            <a:p>
              <a:r>
                <a:rPr lang="en-US" sz="2800" dirty="0"/>
                <a:t> Divide by </a:t>
              </a:r>
              <a:r>
                <a:rPr lang="en-US" sz="2800" i="1" dirty="0"/>
                <a:t>n</a:t>
              </a:r>
              <a:endParaRPr lang="en-US" sz="2800" dirty="0"/>
            </a:p>
          </p:txBody>
        </p:sp>
      </p:grpSp>
    </p:spTree>
    <p:extLst>
      <p:ext uri="{BB962C8B-B14F-4D97-AF65-F5344CB8AC3E}">
        <p14:creationId xmlns:p14="http://schemas.microsoft.com/office/powerpoint/2010/main" val="2166440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remember…</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pPr>
              <a:lnSpc>
                <a:spcPct val="90000"/>
              </a:lnSpc>
            </a:pPr>
            <a:r>
              <a:rPr lang="en-US" dirty="0" smtClean="0"/>
              <a:t>Sample mean is </a:t>
            </a:r>
            <a:r>
              <a:rPr lang="en-US" dirty="0" smtClean="0"/>
              <a:t>a measure </a:t>
            </a:r>
            <a:r>
              <a:rPr lang="en-US" dirty="0" smtClean="0"/>
              <a:t>of central tendency that best represents the population mean</a:t>
            </a:r>
          </a:p>
          <a:p>
            <a:pPr marL="457200" lvl="1" indent="0">
              <a:lnSpc>
                <a:spcPct val="90000"/>
              </a:lnSpc>
              <a:buNone/>
            </a:pPr>
            <a:r>
              <a:rPr lang="en-US" dirty="0" smtClean="0"/>
              <a:t>	n = </a:t>
            </a:r>
            <a:r>
              <a:rPr lang="en-US" dirty="0" smtClean="0"/>
              <a:t>sample size, </a:t>
            </a:r>
            <a:r>
              <a:rPr lang="en-US" dirty="0" smtClean="0"/>
              <a:t>N = </a:t>
            </a:r>
            <a:r>
              <a:rPr lang="en-US" dirty="0" smtClean="0"/>
              <a:t>population size</a:t>
            </a:r>
            <a:endParaRPr lang="en-US" dirty="0" smtClean="0"/>
          </a:p>
          <a:p>
            <a:pPr marL="457200" lvl="1" indent="0">
              <a:lnSpc>
                <a:spcPct val="90000"/>
              </a:lnSpc>
              <a:buNone/>
            </a:pPr>
            <a:endParaRPr lang="en-US" sz="2400" dirty="0" smtClean="0"/>
          </a:p>
          <a:p>
            <a:pPr>
              <a:lnSpc>
                <a:spcPct val="90000"/>
              </a:lnSpc>
            </a:pPr>
            <a:r>
              <a:rPr lang="en-US" dirty="0" smtClean="0"/>
              <a:t>The mean </a:t>
            </a:r>
            <a:r>
              <a:rPr lang="en-US" dirty="0" smtClean="0"/>
              <a:t>is the centermost point where all values on one side of the mean are equal in weight to all values on the other side of the mean</a:t>
            </a:r>
          </a:p>
          <a:p>
            <a:pPr>
              <a:lnSpc>
                <a:spcPct val="90000"/>
              </a:lnSpc>
            </a:pPr>
            <a:endParaRPr lang="en-US" sz="2400" dirty="0" smtClean="0"/>
          </a:p>
          <a:p>
            <a:pPr>
              <a:lnSpc>
                <a:spcPct val="90000"/>
              </a:lnSpc>
            </a:pPr>
            <a:r>
              <a:rPr lang="en-US" dirty="0" smtClean="0"/>
              <a:t>Mean is VERY sensitive to extreme scores (outliers) that can “skew” or distort findings</a:t>
            </a:r>
          </a:p>
          <a:p>
            <a:endParaRPr lang="en-US" dirty="0"/>
          </a:p>
        </p:txBody>
      </p:sp>
    </p:spTree>
    <p:extLst>
      <p:ext uri="{BB962C8B-B14F-4D97-AF65-F5344CB8AC3E}">
        <p14:creationId xmlns:p14="http://schemas.microsoft.com/office/powerpoint/2010/main" val="17332607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Weighted Mean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List all values for which the mean is being calculated (list them only once)</a:t>
            </a:r>
          </a:p>
          <a:p>
            <a:pPr marL="514350" indent="-514350">
              <a:buFont typeface="+mj-lt"/>
              <a:buAutoNum type="arabicPeriod"/>
            </a:pPr>
            <a:r>
              <a:rPr lang="en-US" dirty="0" smtClean="0"/>
              <a:t>List the frequency (number of times) that value appears</a:t>
            </a:r>
          </a:p>
          <a:p>
            <a:pPr marL="514350" indent="-514350">
              <a:buFont typeface="+mj-lt"/>
              <a:buAutoNum type="arabicPeriod"/>
            </a:pPr>
            <a:r>
              <a:rPr lang="en-US" dirty="0" smtClean="0"/>
              <a:t>Multiply the value by the frequency</a:t>
            </a:r>
          </a:p>
          <a:p>
            <a:pPr marL="514350" indent="-514350">
              <a:buFont typeface="+mj-lt"/>
              <a:buAutoNum type="arabicPeriod"/>
            </a:pPr>
            <a:r>
              <a:rPr lang="en-US" dirty="0" smtClean="0"/>
              <a:t>Sum all Value x Frequency</a:t>
            </a:r>
          </a:p>
          <a:p>
            <a:pPr marL="514350" indent="-514350">
              <a:buFont typeface="+mj-lt"/>
              <a:buAutoNum type="arabicPeriod"/>
            </a:pPr>
            <a:r>
              <a:rPr lang="en-US" dirty="0" smtClean="0"/>
              <a:t>Divide by the total Frequency (total </a:t>
            </a:r>
            <a:r>
              <a:rPr lang="en-US" i="1" dirty="0" smtClean="0"/>
              <a:t>n</a:t>
            </a:r>
            <a:r>
              <a:rPr lang="en-US" dirty="0" smtClean="0"/>
              <a:t> size)</a:t>
            </a:r>
            <a:endParaRPr lang="en-US" dirty="0"/>
          </a:p>
        </p:txBody>
      </p:sp>
    </p:spTree>
    <p:extLst>
      <p:ext uri="{BB962C8B-B14F-4D97-AF65-F5344CB8AC3E}">
        <p14:creationId xmlns:p14="http://schemas.microsoft.com/office/powerpoint/2010/main" val="42309664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Median</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t>Point at which 50% of scores fall below it and 50% fall above it</a:t>
            </a:r>
          </a:p>
          <a:p>
            <a:r>
              <a:rPr lang="en-US" dirty="0" smtClean="0"/>
              <a:t>Steps in finding the median…</a:t>
            </a:r>
          </a:p>
          <a:p>
            <a:pPr marL="971550" lvl="1" indent="-514350">
              <a:buFont typeface="+mj-lt"/>
              <a:buAutoNum type="arabicPeriod"/>
            </a:pPr>
            <a:r>
              <a:rPr lang="en-US" dirty="0"/>
              <a:t>List the values, in order, either from highest to lowest or lowest to highest.</a:t>
            </a:r>
          </a:p>
          <a:p>
            <a:pPr marL="971550" lvl="1" indent="-514350">
              <a:buFont typeface="+mj-lt"/>
              <a:buAutoNum type="arabicPeriod"/>
            </a:pPr>
            <a:r>
              <a:rPr lang="en-US" dirty="0"/>
              <a:t>Find the middle-most score.  That’s the median.</a:t>
            </a:r>
          </a:p>
          <a:p>
            <a:pPr lvl="2"/>
            <a:r>
              <a:rPr lang="en-US" dirty="0"/>
              <a:t>What if there are two middle scores?</a:t>
            </a:r>
          </a:p>
          <a:p>
            <a:pPr lvl="2"/>
            <a:r>
              <a:rPr lang="en-US" dirty="0"/>
              <a:t>What if the two middle scores are the same</a:t>
            </a:r>
            <a:r>
              <a:rPr lang="en-US" dirty="0" smtClean="0"/>
              <a:t>?</a:t>
            </a:r>
          </a:p>
        </p:txBody>
      </p:sp>
    </p:spTree>
    <p:extLst>
      <p:ext uri="{BB962C8B-B14F-4D97-AF65-F5344CB8AC3E}">
        <p14:creationId xmlns:p14="http://schemas.microsoft.com/office/powerpoint/2010/main" val="1958228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little about Percentiles…</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sz="2800" dirty="0"/>
              <a:t>Percentiles divide data in 100 equal parts</a:t>
            </a:r>
          </a:p>
          <a:p>
            <a:r>
              <a:rPr lang="en-US" sz="2800" dirty="0" smtClean="0"/>
              <a:t>Percentile ranks are used to define percent of cases equal to and below a certain point on a distribution</a:t>
            </a:r>
          </a:p>
          <a:p>
            <a:pPr lvl="1"/>
            <a:r>
              <a:rPr lang="en-US" sz="2400" dirty="0" smtClean="0"/>
              <a:t>75</a:t>
            </a:r>
            <a:r>
              <a:rPr lang="en-US" sz="2400" baseline="30000" dirty="0" smtClean="0"/>
              <a:t>th</a:t>
            </a:r>
            <a:r>
              <a:rPr lang="en-US" sz="2400" dirty="0" smtClean="0"/>
              <a:t> percentile – means that the score received is at or above 75 % of all other scores in the distribution</a:t>
            </a:r>
          </a:p>
          <a:p>
            <a:pPr lvl="1"/>
            <a:r>
              <a:rPr lang="en-US" sz="2400" dirty="0" smtClean="0"/>
              <a:t>Median is always at the 50</a:t>
            </a:r>
            <a:r>
              <a:rPr lang="en-US" sz="2400" baseline="30000" dirty="0" smtClean="0"/>
              <a:t>th</a:t>
            </a:r>
            <a:r>
              <a:rPr lang="en-US" sz="2400" dirty="0" smtClean="0"/>
              <a:t> percentile </a:t>
            </a:r>
          </a:p>
          <a:p>
            <a:pPr marL="457200" lvl="1" indent="0">
              <a:buNone/>
            </a:pPr>
            <a:endParaRPr lang="en-US" dirty="0" smtClean="0"/>
          </a:p>
          <a:p>
            <a:endParaRPr lang="en-US" dirty="0"/>
          </a:p>
        </p:txBody>
      </p:sp>
    </p:spTree>
    <p:extLst>
      <p:ext uri="{BB962C8B-B14F-4D97-AF65-F5344CB8AC3E}">
        <p14:creationId xmlns:p14="http://schemas.microsoft.com/office/powerpoint/2010/main" val="12814908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US" sz="4000" dirty="0" smtClean="0"/>
              <a:t>Things to remember…</a:t>
            </a:r>
            <a:endParaRPr lang="en-US" sz="4000"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t>The mean is the middle point of a set of values, while the median is the middle point of a set of cases</a:t>
            </a:r>
          </a:p>
          <a:p>
            <a:r>
              <a:rPr lang="en-US" dirty="0" smtClean="0"/>
              <a:t>Because the median cares about the number of cases, extreme scores (i.e., outliers) do </a:t>
            </a:r>
            <a:r>
              <a:rPr lang="en-US" b="1" u="sng" dirty="0" smtClean="0"/>
              <a:t>not </a:t>
            </a:r>
            <a:r>
              <a:rPr lang="en-US" dirty="0" smtClean="0"/>
              <a:t>impact it</a:t>
            </a:r>
          </a:p>
          <a:p>
            <a:endParaRPr lang="en-US" dirty="0"/>
          </a:p>
        </p:txBody>
      </p:sp>
    </p:spTree>
    <p:extLst>
      <p:ext uri="{BB962C8B-B14F-4D97-AF65-F5344CB8AC3E}">
        <p14:creationId xmlns:p14="http://schemas.microsoft.com/office/powerpoint/2010/main" val="33988699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Computing the Mode</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pPr>
              <a:lnSpc>
                <a:spcPct val="90000"/>
              </a:lnSpc>
            </a:pPr>
            <a:r>
              <a:rPr lang="en-US" dirty="0" smtClean="0"/>
              <a:t>Mode = most frequently occurring score</a:t>
            </a:r>
          </a:p>
          <a:p>
            <a:pPr>
              <a:lnSpc>
                <a:spcPct val="90000"/>
              </a:lnSpc>
            </a:pPr>
            <a:r>
              <a:rPr lang="en-US" dirty="0" smtClean="0"/>
              <a:t>The </a:t>
            </a:r>
            <a:r>
              <a:rPr lang="en-US" b="1" u="sng" dirty="0" smtClean="0"/>
              <a:t>least</a:t>
            </a:r>
            <a:r>
              <a:rPr lang="en-US" dirty="0" smtClean="0"/>
              <a:t> precise measure of central tendency</a:t>
            </a:r>
          </a:p>
          <a:p>
            <a:pPr>
              <a:lnSpc>
                <a:spcPct val="90000"/>
              </a:lnSpc>
            </a:pPr>
            <a:r>
              <a:rPr lang="en-US" dirty="0" smtClean="0"/>
              <a:t>When two values occur the same number of times—bimodal distribution</a:t>
            </a:r>
          </a:p>
          <a:p>
            <a:pPr>
              <a:lnSpc>
                <a:spcPct val="90000"/>
              </a:lnSpc>
            </a:pPr>
            <a:r>
              <a:rPr lang="en-US" dirty="0" smtClean="0"/>
              <a:t>Steps to finding the mode</a:t>
            </a:r>
          </a:p>
          <a:p>
            <a:pPr marL="914400" lvl="1" indent="-514350">
              <a:lnSpc>
                <a:spcPct val="90000"/>
              </a:lnSpc>
              <a:buFont typeface="+mj-lt"/>
              <a:buAutoNum type="arabicPeriod"/>
            </a:pPr>
            <a:r>
              <a:rPr lang="en-US" dirty="0" smtClean="0"/>
              <a:t>List all values in the distribution</a:t>
            </a:r>
          </a:p>
          <a:p>
            <a:pPr marL="914400" lvl="1" indent="-514350">
              <a:lnSpc>
                <a:spcPct val="90000"/>
              </a:lnSpc>
              <a:buFont typeface="+mj-lt"/>
              <a:buAutoNum type="arabicPeriod"/>
            </a:pPr>
            <a:r>
              <a:rPr lang="en-US" dirty="0" smtClean="0"/>
              <a:t>Tally the number of times each value occurs</a:t>
            </a:r>
          </a:p>
          <a:p>
            <a:pPr marL="914400" lvl="1" indent="-514350">
              <a:lnSpc>
                <a:spcPct val="90000"/>
              </a:lnSpc>
              <a:buFont typeface="+mj-lt"/>
              <a:buAutoNum type="arabicPeriod"/>
            </a:pPr>
            <a:r>
              <a:rPr lang="en-US" dirty="0" smtClean="0"/>
              <a:t>The value occurring the most is the mode</a:t>
            </a:r>
          </a:p>
        </p:txBody>
      </p:sp>
    </p:spTree>
    <p:extLst>
      <p:ext uri="{BB962C8B-B14F-4D97-AF65-F5344CB8AC3E}">
        <p14:creationId xmlns:p14="http://schemas.microsoft.com/office/powerpoint/2010/main" val="2889577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what…</a:t>
            </a:r>
            <a:endParaRPr lang="en-US" dirty="0"/>
          </a:p>
        </p:txBody>
      </p:sp>
      <p:sp>
        <p:nvSpPr>
          <p:cNvPr id="5" name="Content Placeholder 4"/>
          <p:cNvSpPr>
            <a:spLocks noGrp="1"/>
          </p:cNvSpPr>
          <p:nvPr>
            <p:ph idx="1"/>
          </p:nvPr>
        </p:nvSpPr>
        <p:spPr>
          <a:xfrm>
            <a:off x="457200" y="1600200"/>
            <a:ext cx="8229600" cy="5257800"/>
          </a:xfrm>
        </p:spPr>
        <p:txBody>
          <a:bodyPr>
            <a:normAutofit/>
          </a:bodyPr>
          <a:lstStyle/>
          <a:p>
            <a:r>
              <a:rPr lang="en-US" dirty="0"/>
              <a:t>Use </a:t>
            </a:r>
            <a:r>
              <a:rPr lang="en-US" b="1" dirty="0"/>
              <a:t>m</a:t>
            </a:r>
            <a:r>
              <a:rPr lang="en-US" b="1" dirty="0" smtClean="0"/>
              <a:t>ode</a:t>
            </a:r>
            <a:r>
              <a:rPr lang="en-US" dirty="0" smtClean="0"/>
              <a:t> </a:t>
            </a:r>
            <a:r>
              <a:rPr lang="en-US" dirty="0"/>
              <a:t>when the data are qualitative, categorical, or nominal (e.g., eye color, political </a:t>
            </a:r>
            <a:r>
              <a:rPr lang="en-US" dirty="0" smtClean="0"/>
              <a:t>party) and </a:t>
            </a:r>
            <a:r>
              <a:rPr lang="en-US" dirty="0"/>
              <a:t>values can only fit into one category (i.e., mutually-exclusive)</a:t>
            </a:r>
          </a:p>
          <a:p>
            <a:r>
              <a:rPr lang="en-US" dirty="0"/>
              <a:t>Use </a:t>
            </a:r>
            <a:r>
              <a:rPr lang="en-US" b="1" dirty="0" smtClean="0"/>
              <a:t>median </a:t>
            </a:r>
            <a:r>
              <a:rPr lang="en-US" dirty="0"/>
              <a:t>when you have extreme scores</a:t>
            </a:r>
          </a:p>
          <a:p>
            <a:r>
              <a:rPr lang="en-US" dirty="0"/>
              <a:t>Use </a:t>
            </a:r>
            <a:r>
              <a:rPr lang="en-US" b="1" dirty="0" smtClean="0"/>
              <a:t>mean</a:t>
            </a:r>
            <a:r>
              <a:rPr lang="en-US" dirty="0" smtClean="0"/>
              <a:t> </a:t>
            </a:r>
            <a:r>
              <a:rPr lang="en-US" dirty="0"/>
              <a:t>when the data does </a:t>
            </a:r>
            <a:r>
              <a:rPr lang="en-US" b="1" u="sng" dirty="0"/>
              <a:t>not</a:t>
            </a:r>
            <a:r>
              <a:rPr lang="en-US" dirty="0"/>
              <a:t> include extreme scores (i.e., outliers) and are not qualitative, categorical, or </a:t>
            </a:r>
            <a:r>
              <a:rPr lang="en-US" dirty="0" smtClean="0"/>
              <a:t>nominal</a:t>
            </a:r>
          </a:p>
          <a:p>
            <a:r>
              <a:rPr lang="en-US" dirty="0" smtClean="0">
                <a:hlinkClick r:id="rId3"/>
              </a:rPr>
              <a:t>Measures of Central Tendency for Wage Data</a:t>
            </a:r>
            <a:endParaRPr lang="en-US" dirty="0"/>
          </a:p>
        </p:txBody>
      </p:sp>
    </p:spTree>
    <p:extLst>
      <p:ext uri="{BB962C8B-B14F-4D97-AF65-F5344CB8AC3E}">
        <p14:creationId xmlns:p14="http://schemas.microsoft.com/office/powerpoint/2010/main" val="39527431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Understanding Variability</a:t>
            </a:r>
            <a:endParaRPr lang="en-US" dirty="0"/>
          </a:p>
        </p:txBody>
      </p:sp>
      <p:sp>
        <p:nvSpPr>
          <p:cNvPr id="3" name="Content Placeholder 2"/>
          <p:cNvSpPr>
            <a:spLocks noGrp="1"/>
          </p:cNvSpPr>
          <p:nvPr>
            <p:ph idx="1"/>
          </p:nvPr>
        </p:nvSpPr>
        <p:spPr/>
        <p:txBody>
          <a:bodyPr/>
          <a:lstStyle/>
          <a:p>
            <a:pPr marL="0" indent="0">
              <a:buNone/>
            </a:pPr>
            <a:r>
              <a:rPr lang="en-US" i="1" dirty="0" smtClean="0"/>
              <a:t>In this section, you will learn about…</a:t>
            </a:r>
          </a:p>
          <a:p>
            <a:pPr marL="690563" indent="-466725"/>
            <a:r>
              <a:rPr lang="en-US" sz="2800" dirty="0" smtClean="0"/>
              <a:t>Why variability is valuable as a descriptive tool</a:t>
            </a:r>
          </a:p>
          <a:p>
            <a:pPr marL="690563" indent="-466725"/>
            <a:r>
              <a:rPr lang="en-US" sz="2800" dirty="0" smtClean="0"/>
              <a:t>How to compute the range, the standard deviation, and the variance</a:t>
            </a:r>
          </a:p>
          <a:p>
            <a:pPr marL="690563" indent="-466725"/>
            <a:r>
              <a:rPr lang="en-US" sz="2800" dirty="0" smtClean="0"/>
              <a:t>How the standard deviation and variance are alike, and how they are different</a:t>
            </a:r>
          </a:p>
        </p:txBody>
      </p:sp>
    </p:spTree>
    <p:extLst>
      <p:ext uri="{BB962C8B-B14F-4D97-AF65-F5344CB8AC3E}">
        <p14:creationId xmlns:p14="http://schemas.microsoft.com/office/powerpoint/2010/main" val="24125884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Variability</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t>Variability reflects how scores differ from one another (specifically the mean)</a:t>
            </a:r>
          </a:p>
          <a:p>
            <a:r>
              <a:rPr lang="en-US" dirty="0" smtClean="0"/>
              <a:t>Measures of variability </a:t>
            </a:r>
            <a:r>
              <a:rPr lang="en-US" sz="2800" dirty="0" smtClean="0"/>
              <a:t>(aka spread, dispersion)</a:t>
            </a:r>
          </a:p>
          <a:p>
            <a:pPr lvl="1"/>
            <a:r>
              <a:rPr lang="en-US" dirty="0"/>
              <a:t>Range</a:t>
            </a:r>
          </a:p>
          <a:p>
            <a:pPr lvl="1"/>
            <a:r>
              <a:rPr lang="en-US" dirty="0"/>
              <a:t>Standard deviation</a:t>
            </a:r>
          </a:p>
          <a:p>
            <a:pPr lvl="1"/>
            <a:r>
              <a:rPr lang="en-US" dirty="0" smtClean="0"/>
              <a:t>Variance</a:t>
            </a:r>
          </a:p>
          <a:p>
            <a:pPr marL="0" indent="0">
              <a:buNone/>
            </a:pPr>
            <a:r>
              <a:rPr lang="en-US" dirty="0"/>
              <a:t>*You typically report the average and the variability </a:t>
            </a:r>
            <a:r>
              <a:rPr lang="en-US" b="1" i="1" dirty="0"/>
              <a:t>together </a:t>
            </a:r>
            <a:r>
              <a:rPr lang="en-US" dirty="0"/>
              <a:t>to describe a </a:t>
            </a:r>
            <a:r>
              <a:rPr lang="en-US" dirty="0" smtClean="0"/>
              <a:t>distribution</a:t>
            </a:r>
          </a:p>
        </p:txBody>
      </p:sp>
    </p:spTree>
    <p:extLst>
      <p:ext uri="{BB962C8B-B14F-4D97-AF65-F5344CB8AC3E}">
        <p14:creationId xmlns:p14="http://schemas.microsoft.com/office/powerpoint/2010/main" val="3641552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Agenda</a:t>
            </a:r>
            <a:endParaRPr lang="en-US" dirty="0"/>
          </a:p>
        </p:txBody>
      </p:sp>
      <p:sp>
        <p:nvSpPr>
          <p:cNvPr id="3" name="Text Placeholder 2"/>
          <p:cNvSpPr>
            <a:spLocks noGrp="1"/>
          </p:cNvSpPr>
          <p:nvPr>
            <p:ph type="body" idx="1"/>
          </p:nvPr>
        </p:nvSpPr>
        <p:spPr/>
        <p:txBody>
          <a:bodyPr/>
          <a:lstStyle/>
          <a:p>
            <a:r>
              <a:rPr lang="en-US" dirty="0" smtClean="0"/>
              <a:t>Friday</a:t>
            </a:r>
            <a:endParaRPr lang="en-US" dirty="0"/>
          </a:p>
        </p:txBody>
      </p:sp>
      <p:sp>
        <p:nvSpPr>
          <p:cNvPr id="4" name="Content Placeholder 3"/>
          <p:cNvSpPr>
            <a:spLocks noGrp="1"/>
          </p:cNvSpPr>
          <p:nvPr>
            <p:ph sz="half" idx="2"/>
          </p:nvPr>
        </p:nvSpPr>
        <p:spPr>
          <a:xfrm>
            <a:off x="457200" y="2174874"/>
            <a:ext cx="4040188" cy="4683125"/>
          </a:xfrm>
        </p:spPr>
        <p:txBody>
          <a:bodyPr/>
          <a:lstStyle/>
          <a:p>
            <a:r>
              <a:rPr lang="en-US" dirty="0" smtClean="0"/>
              <a:t>Part I: Introduction</a:t>
            </a:r>
          </a:p>
          <a:p>
            <a:pPr lvl="1"/>
            <a:r>
              <a:rPr lang="en-US" dirty="0" smtClean="0"/>
              <a:t>Statistics overview</a:t>
            </a:r>
          </a:p>
          <a:p>
            <a:r>
              <a:rPr lang="en-US" dirty="0" smtClean="0"/>
              <a:t>Part II: Descriptive Statistics</a:t>
            </a:r>
          </a:p>
          <a:p>
            <a:pPr lvl="1"/>
            <a:r>
              <a:rPr lang="en-US" dirty="0" smtClean="0"/>
              <a:t>Computing and understanding averages</a:t>
            </a:r>
          </a:p>
          <a:p>
            <a:pPr lvl="1"/>
            <a:r>
              <a:rPr lang="en-US" dirty="0" smtClean="0"/>
              <a:t>Understanding variability</a:t>
            </a:r>
          </a:p>
          <a:p>
            <a:pPr lvl="1"/>
            <a:r>
              <a:rPr lang="en-US" dirty="0" smtClean="0"/>
              <a:t>Presenting data</a:t>
            </a:r>
          </a:p>
          <a:p>
            <a:pPr lvl="1"/>
            <a:r>
              <a:rPr lang="en-US" dirty="0" smtClean="0"/>
              <a:t>Computing correlation coefficients</a:t>
            </a:r>
          </a:p>
          <a:p>
            <a:pPr lvl="1"/>
            <a:r>
              <a:rPr lang="en-US" dirty="0" smtClean="0"/>
              <a:t>Introduction to understanding reliability and variability</a:t>
            </a:r>
          </a:p>
        </p:txBody>
      </p:sp>
      <p:sp>
        <p:nvSpPr>
          <p:cNvPr id="5" name="Text Placeholder 4"/>
          <p:cNvSpPr>
            <a:spLocks noGrp="1"/>
          </p:cNvSpPr>
          <p:nvPr>
            <p:ph type="body" sz="quarter" idx="3"/>
          </p:nvPr>
        </p:nvSpPr>
        <p:spPr/>
        <p:txBody>
          <a:bodyPr/>
          <a:lstStyle/>
          <a:p>
            <a:r>
              <a:rPr lang="en-US" dirty="0" smtClean="0"/>
              <a:t>Saturday</a:t>
            </a:r>
            <a:endParaRPr lang="en-US" dirty="0"/>
          </a:p>
        </p:txBody>
      </p:sp>
      <p:sp>
        <p:nvSpPr>
          <p:cNvPr id="6" name="Content Placeholder 5"/>
          <p:cNvSpPr>
            <a:spLocks noGrp="1"/>
          </p:cNvSpPr>
          <p:nvPr>
            <p:ph sz="quarter" idx="4"/>
          </p:nvPr>
        </p:nvSpPr>
        <p:spPr>
          <a:xfrm>
            <a:off x="4645025" y="2174874"/>
            <a:ext cx="4041775" cy="4683125"/>
          </a:xfrm>
        </p:spPr>
        <p:txBody>
          <a:bodyPr/>
          <a:lstStyle/>
          <a:p>
            <a:r>
              <a:rPr lang="en-US" dirty="0" smtClean="0"/>
              <a:t>Part III: “Chance”</a:t>
            </a:r>
          </a:p>
          <a:p>
            <a:pPr lvl="1"/>
            <a:r>
              <a:rPr lang="en-US" dirty="0" smtClean="0"/>
              <a:t>Hypothesis testing</a:t>
            </a:r>
          </a:p>
          <a:p>
            <a:pPr lvl="1"/>
            <a:r>
              <a:rPr lang="en-US" dirty="0" smtClean="0"/>
              <a:t>Probability</a:t>
            </a:r>
          </a:p>
          <a:p>
            <a:r>
              <a:rPr lang="en-US" dirty="0" smtClean="0"/>
              <a:t>Part IV: Inferential Statistics</a:t>
            </a:r>
          </a:p>
          <a:p>
            <a:pPr lvl="1"/>
            <a:r>
              <a:rPr lang="en-US" dirty="0" smtClean="0"/>
              <a:t>Statistically significant</a:t>
            </a:r>
          </a:p>
          <a:p>
            <a:pPr lvl="1"/>
            <a:r>
              <a:rPr lang="en-US" dirty="0" smtClean="0"/>
              <a:t>Testing!</a:t>
            </a:r>
          </a:p>
          <a:p>
            <a:pPr lvl="1"/>
            <a:r>
              <a:rPr lang="en-US" dirty="0" smtClean="0"/>
              <a:t>Predicting!</a:t>
            </a:r>
          </a:p>
          <a:p>
            <a:pPr lvl="1"/>
            <a:r>
              <a:rPr lang="en-US" dirty="0" smtClean="0"/>
              <a:t>More statistical procedures!</a:t>
            </a:r>
          </a:p>
          <a:p>
            <a:r>
              <a:rPr lang="en-US" dirty="0" smtClean="0"/>
              <a:t>Part V: MHA Statistics</a:t>
            </a:r>
          </a:p>
          <a:p>
            <a:pPr lvl="1"/>
            <a:r>
              <a:rPr lang="en-US" dirty="0" smtClean="0"/>
              <a:t>For epidemiology</a:t>
            </a:r>
          </a:p>
          <a:p>
            <a:pPr lvl="1"/>
            <a:r>
              <a:rPr lang="en-US" dirty="0" smtClean="0"/>
              <a:t>For quality management</a:t>
            </a:r>
          </a:p>
        </p:txBody>
      </p:sp>
    </p:spTree>
    <p:extLst>
      <p:ext uri="{BB962C8B-B14F-4D97-AF65-F5344CB8AC3E}">
        <p14:creationId xmlns:p14="http://schemas.microsoft.com/office/powerpoint/2010/main" val="10208306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Computing the Range</a:t>
            </a:r>
            <a:endParaRPr lang="en-US" dirty="0"/>
          </a:p>
        </p:txBody>
      </p:sp>
      <p:sp>
        <p:nvSpPr>
          <p:cNvPr id="3" name="Content Placeholder 2"/>
          <p:cNvSpPr>
            <a:spLocks noGrp="1"/>
          </p:cNvSpPr>
          <p:nvPr>
            <p:ph idx="1"/>
          </p:nvPr>
        </p:nvSpPr>
        <p:spPr/>
        <p:txBody>
          <a:bodyPr/>
          <a:lstStyle/>
          <a:p>
            <a:r>
              <a:rPr lang="en-US" sz="2800" dirty="0" smtClean="0"/>
              <a:t>Range is the most general estimate of variability</a:t>
            </a:r>
          </a:p>
          <a:p>
            <a:r>
              <a:rPr lang="en-US" sz="2800" dirty="0" smtClean="0"/>
              <a:t>There are 2 types of range—the more commonly used is the exclusive range</a:t>
            </a:r>
          </a:p>
          <a:p>
            <a:pPr marL="857250" lvl="2" indent="0">
              <a:buNone/>
            </a:pPr>
            <a:endParaRPr lang="en-US" sz="2800" dirty="0" smtClean="0"/>
          </a:p>
          <a:p>
            <a:pPr marL="685800" lvl="2" indent="0">
              <a:buNone/>
            </a:pPr>
            <a:r>
              <a:rPr lang="en-US" sz="2800" dirty="0" smtClean="0"/>
              <a:t>Exclusive range: </a:t>
            </a:r>
            <a:r>
              <a:rPr lang="en-US" sz="2800" i="1" dirty="0" smtClean="0">
                <a:latin typeface="Cambria" panose="02040503050406030204" pitchFamily="18" charset="0"/>
              </a:rPr>
              <a:t>range = h – l</a:t>
            </a:r>
          </a:p>
          <a:p>
            <a:pPr marL="685800" lvl="2" indent="0">
              <a:buNone/>
            </a:pPr>
            <a:r>
              <a:rPr lang="en-US" sz="2800" dirty="0" smtClean="0"/>
              <a:t>Inclusive range: </a:t>
            </a:r>
            <a:r>
              <a:rPr lang="en-US" sz="2800" i="1" dirty="0" smtClean="0">
                <a:latin typeface="Cambria" panose="02040503050406030204" pitchFamily="18" charset="0"/>
              </a:rPr>
              <a:t>range = h – l + 1</a:t>
            </a:r>
            <a:endParaRPr lang="en-US" sz="2800" i="1" dirty="0">
              <a:latin typeface="Cambria" panose="02040503050406030204" pitchFamily="18" charset="0"/>
            </a:endParaRPr>
          </a:p>
          <a:p>
            <a:pPr marL="685800" lvl="2" indent="0">
              <a:buNone/>
            </a:pPr>
            <a:endParaRPr lang="en-US" sz="2800" i="1" dirty="0" smtClean="0">
              <a:latin typeface="Cambria" panose="02040503050406030204" pitchFamily="18" charset="0"/>
            </a:endParaRPr>
          </a:p>
          <a:p>
            <a:pPr marL="685800" lvl="2" indent="0">
              <a:buNone/>
            </a:pPr>
            <a:r>
              <a:rPr lang="en-US" sz="2800" dirty="0" smtClean="0"/>
              <a:t>Note:</a:t>
            </a:r>
            <a:r>
              <a:rPr lang="en-US" sz="2800" i="1" dirty="0" smtClean="0">
                <a:latin typeface="Cambria" panose="02040503050406030204" pitchFamily="18" charset="0"/>
              </a:rPr>
              <a:t> h </a:t>
            </a:r>
            <a:r>
              <a:rPr lang="en-US" sz="2800" dirty="0" smtClean="0"/>
              <a:t>= highest score, </a:t>
            </a:r>
            <a:r>
              <a:rPr lang="en-US" sz="2800" i="1" dirty="0" smtClean="0">
                <a:latin typeface="Cambria" panose="02040503050406030204" pitchFamily="18" charset="0"/>
              </a:rPr>
              <a:t>l</a:t>
            </a:r>
            <a:r>
              <a:rPr lang="en-US" sz="2800" dirty="0" smtClean="0"/>
              <a:t> = lowest score</a:t>
            </a:r>
          </a:p>
        </p:txBody>
      </p:sp>
    </p:spTree>
    <p:extLst>
      <p:ext uri="{BB962C8B-B14F-4D97-AF65-F5344CB8AC3E}">
        <p14:creationId xmlns:p14="http://schemas.microsoft.com/office/powerpoint/2010/main" val="17177207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Computing Standard Deviation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5257800"/>
              </a:xfrm>
            </p:spPr>
            <p:txBody>
              <a:bodyPr>
                <a:normAutofit/>
              </a:bodyPr>
              <a:lstStyle/>
              <a:p>
                <a:r>
                  <a:rPr lang="en-US" dirty="0" smtClean="0"/>
                  <a:t>Most frequently used measure of variability</a:t>
                </a:r>
              </a:p>
              <a:p>
                <a:r>
                  <a:rPr lang="en-US" dirty="0" smtClean="0"/>
                  <a:t>SD = s = average amount of variability in a set of scores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𝑠</m:t>
                      </m:r>
                      <m:r>
                        <a:rPr lang="en-US" i="1">
                          <a:latin typeface="Cambria Math"/>
                        </a:rPr>
                        <m:t>= </m:t>
                      </m:r>
                      <m:rad>
                        <m:radPr>
                          <m:degHide m:val="on"/>
                          <m:ctrlPr>
                            <a:rPr lang="en-US" i="1">
                              <a:latin typeface="Cambria Math" charset="0"/>
                            </a:rPr>
                          </m:ctrlPr>
                        </m:radPr>
                        <m:deg/>
                        <m:e>
                          <m:f>
                            <m:fPr>
                              <m:ctrlPr>
                                <a:rPr lang="en-US" i="1">
                                  <a:latin typeface="Cambria Math" charset="0"/>
                                </a:rPr>
                              </m:ctrlPr>
                            </m:fPr>
                            <m:num>
                              <m:nary>
                                <m:naryPr>
                                  <m:chr m:val="∑"/>
                                  <m:subHide m:val="on"/>
                                  <m:supHide m:val="on"/>
                                  <m:ctrlPr>
                                    <a:rPr lang="en-US" i="1">
                                      <a:latin typeface="Cambria Math" charset="0"/>
                                    </a:rPr>
                                  </m:ctrlPr>
                                </m:naryPr>
                                <m:sub/>
                                <m:sup/>
                                <m:e>
                                  <m:sSup>
                                    <m:sSupPr>
                                      <m:ctrlPr>
                                        <a:rPr lang="en-US" i="1">
                                          <a:latin typeface="Cambria Math" charset="0"/>
                                        </a:rPr>
                                      </m:ctrlPr>
                                    </m:sSupPr>
                                    <m:e>
                                      <m:r>
                                        <a:rPr lang="en-US" i="1">
                                          <a:latin typeface="Cambria Math"/>
                                        </a:rPr>
                                        <m:t>(</m:t>
                                      </m:r>
                                      <m:r>
                                        <a:rPr lang="en-US" i="1">
                                          <a:latin typeface="Cambria Math"/>
                                        </a:rPr>
                                        <m:t>𝑋</m:t>
                                      </m:r>
                                      <m:r>
                                        <a:rPr lang="en-US" i="1">
                                          <a:latin typeface="Cambria Math"/>
                                        </a:rPr>
                                        <m:t>− </m:t>
                                      </m:r>
                                      <m:acc>
                                        <m:accPr>
                                          <m:chr m:val="̅"/>
                                          <m:ctrlPr>
                                            <a:rPr lang="en-US" i="1">
                                              <a:latin typeface="Cambria Math" charset="0"/>
                                            </a:rPr>
                                          </m:ctrlPr>
                                        </m:accPr>
                                        <m:e>
                                          <m:r>
                                            <a:rPr lang="en-US" i="1">
                                              <a:latin typeface="Cambria Math"/>
                                            </a:rPr>
                                            <m:t>𝑋</m:t>
                                          </m:r>
                                        </m:e>
                                      </m:acc>
                                      <m:r>
                                        <a:rPr lang="en-US" i="1">
                                          <a:latin typeface="Cambria Math"/>
                                        </a:rPr>
                                        <m:t>)</m:t>
                                      </m:r>
                                    </m:e>
                                    <m:sup>
                                      <m:r>
                                        <a:rPr lang="en-US" i="1">
                                          <a:latin typeface="Cambria Math"/>
                                        </a:rPr>
                                        <m:t>2</m:t>
                                      </m:r>
                                    </m:sup>
                                  </m:sSup>
                                </m:e>
                              </m:nary>
                            </m:num>
                            <m:den>
                              <m:r>
                                <a:rPr lang="en-US" i="1">
                                  <a:latin typeface="Cambria Math"/>
                                </a:rPr>
                                <m:t>𝑛</m:t>
                              </m:r>
                              <m:r>
                                <a:rPr lang="en-US" i="1">
                                  <a:latin typeface="Cambria Math"/>
                                </a:rPr>
                                <m:t>−1</m:t>
                              </m:r>
                            </m:den>
                          </m:f>
                        </m:e>
                      </m:rad>
                    </m:oMath>
                  </m:oMathPara>
                </a14:m>
                <a:endParaRPr lang="en-US" dirty="0" smtClean="0"/>
              </a:p>
              <a:p>
                <a:pPr marL="0" indent="0">
                  <a:buNone/>
                </a:pPr>
                <a:endParaRPr lang="en-US" dirty="0" smtClean="0"/>
              </a:p>
              <a:p>
                <a:r>
                  <a:rPr lang="en-US" dirty="0" smtClean="0"/>
                  <a:t>What do these symbols represent?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5257800"/>
              </a:xfrm>
              <a:blipFill rotWithShape="1">
                <a:blip r:embed="rId3"/>
                <a:stretch>
                  <a:fillRect l="-1630" t="-1508" r="-74"/>
                </a:stretch>
              </a:blipFill>
            </p:spPr>
            <p:txBody>
              <a:bodyPr/>
              <a:lstStyle/>
              <a:p>
                <a:r>
                  <a:rPr lang="en-US">
                    <a:noFill/>
                  </a:rPr>
                  <a:t> </a:t>
                </a:r>
              </a:p>
            </p:txBody>
          </p:sp>
        </mc:Fallback>
      </mc:AlternateContent>
    </p:spTree>
    <p:extLst>
      <p:ext uri="{BB962C8B-B14F-4D97-AF65-F5344CB8AC3E}">
        <p14:creationId xmlns:p14="http://schemas.microsoft.com/office/powerpoint/2010/main" val="28937801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Symbols</a:t>
            </a:r>
            <a:endParaRPr lang="en-US" dirty="0"/>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4100013491"/>
                  </p:ext>
                </p:extLst>
              </p:nvPr>
            </p:nvGraphicFramePr>
            <p:xfrm>
              <a:off x="457200" y="3520440"/>
              <a:ext cx="8229600" cy="2743200"/>
            </p:xfrm>
            <a:graphic>
              <a:graphicData uri="http://schemas.openxmlformats.org/drawingml/2006/table">
                <a:tbl>
                  <a:tblPr firstRow="1" bandRow="1">
                    <a:tableStyleId>{5DA37D80-6434-44D0-A028-1B22A696006F}</a:tableStyleId>
                  </a:tblPr>
                  <a:tblGrid>
                    <a:gridCol w="1143000"/>
                    <a:gridCol w="7086600"/>
                  </a:tblGrid>
                  <a:tr h="370840">
                    <a:tc>
                      <a:txBody>
                        <a:bodyPr/>
                        <a:lstStyle/>
                        <a:p>
                          <a:r>
                            <a:rPr lang="en-US" sz="2400" dirty="0" smtClean="0"/>
                            <a:t>Symbol</a:t>
                          </a:r>
                          <a:endParaRPr lang="en-US" sz="2400" dirty="0"/>
                        </a:p>
                      </a:txBody>
                      <a:tcPr/>
                    </a:tc>
                    <a:tc>
                      <a:txBody>
                        <a:bodyPr/>
                        <a:lstStyle/>
                        <a:p>
                          <a:r>
                            <a:rPr lang="en-US" sz="2400" dirty="0" smtClean="0"/>
                            <a:t>Meaning</a:t>
                          </a:r>
                          <a:endParaRPr lang="en-US" sz="2400" dirty="0"/>
                        </a:p>
                      </a:txBody>
                      <a:tcPr/>
                    </a:tc>
                  </a:tr>
                  <a:tr h="370840">
                    <a:tc>
                      <a:txBody>
                        <a:bodyPr/>
                        <a:lstStyle/>
                        <a:p>
                          <a:r>
                            <a:rPr lang="en-US" sz="2400" dirty="0" smtClean="0"/>
                            <a:t>s</a:t>
                          </a:r>
                          <a:endParaRPr lang="en-US" sz="2400" dirty="0"/>
                        </a:p>
                      </a:txBody>
                      <a:tcPr/>
                    </a:tc>
                    <a:tc>
                      <a:txBody>
                        <a:bodyPr/>
                        <a:lstStyle/>
                        <a:p>
                          <a:r>
                            <a:rPr lang="en-US" sz="2400" dirty="0" smtClean="0"/>
                            <a:t>standard deviation</a:t>
                          </a:r>
                          <a:endParaRPr lang="en-US" sz="2400" dirty="0"/>
                        </a:p>
                      </a:txBody>
                      <a:tcPr/>
                    </a:tc>
                  </a:tr>
                  <a:tr h="370840">
                    <a:tc>
                      <a:txBody>
                        <a:bodyPr/>
                        <a:lstStyle/>
                        <a:p>
                          <a:r>
                            <a:rPr lang="en-US" sz="2400" dirty="0" smtClean="0"/>
                            <a:t>Σ</a:t>
                          </a:r>
                          <a:endParaRPr lang="en-US" sz="2400" dirty="0"/>
                        </a:p>
                      </a:txBody>
                      <a:tcPr/>
                    </a:tc>
                    <a:tc>
                      <a:txBody>
                        <a:bodyPr/>
                        <a:lstStyle/>
                        <a:p>
                          <a:r>
                            <a:rPr lang="en-US" sz="2400" dirty="0" smtClean="0"/>
                            <a:t>sigma, which tells you to find the sum of what follows it</a:t>
                          </a:r>
                          <a:endParaRPr lang="en-US" sz="2400" dirty="0"/>
                        </a:p>
                      </a:txBody>
                      <a:tcPr/>
                    </a:tc>
                  </a:tr>
                  <a:tr h="370840">
                    <a:tc>
                      <a:txBody>
                        <a:bodyPr/>
                        <a:lstStyle/>
                        <a:p>
                          <a:r>
                            <a:rPr lang="en-US" sz="2400" dirty="0" smtClean="0"/>
                            <a:t>X</a:t>
                          </a:r>
                          <a:endParaRPr lang="en-US" sz="2400" dirty="0"/>
                        </a:p>
                      </a:txBody>
                      <a:tcPr/>
                    </a:tc>
                    <a:tc>
                      <a:txBody>
                        <a:bodyPr/>
                        <a:lstStyle/>
                        <a:p>
                          <a:r>
                            <a:rPr lang="en-US" sz="2400" dirty="0" smtClean="0"/>
                            <a:t>each individual score</a:t>
                          </a:r>
                          <a:endParaRPr lang="en-US" sz="2400" dirty="0"/>
                        </a:p>
                      </a:txBody>
                      <a:tcPr/>
                    </a:tc>
                  </a:tr>
                  <a:tr h="370840">
                    <a:tc>
                      <a:txBody>
                        <a:bodyPr/>
                        <a:lstStyle/>
                        <a:p>
                          <a:pPr/>
                          <a14:m>
                            <m:oMathPara xmlns:m="http://schemas.openxmlformats.org/officeDocument/2006/math">
                              <m:oMathParaPr>
                                <m:jc m:val="left"/>
                              </m:oMathParaPr>
                              <m:oMath xmlns:m="http://schemas.openxmlformats.org/officeDocument/2006/math">
                                <m:acc>
                                  <m:accPr>
                                    <m:chr m:val="̅"/>
                                    <m:ctrlPr>
                                      <a:rPr lang="en-US" sz="2400" i="1" smtClean="0">
                                        <a:latin typeface="Cambria Math" charset="0"/>
                                      </a:rPr>
                                    </m:ctrlPr>
                                  </m:accPr>
                                  <m:e>
                                    <m:r>
                                      <a:rPr lang="en-US" sz="2400" b="0" i="1" smtClean="0">
                                        <a:latin typeface="Cambria Math"/>
                                      </a:rPr>
                                      <m:t>𝑋</m:t>
                                    </m:r>
                                  </m:e>
                                </m:acc>
                              </m:oMath>
                            </m:oMathPara>
                          </a14:m>
                          <a:endParaRPr lang="en-US" sz="2400" dirty="0"/>
                        </a:p>
                      </a:txBody>
                      <a:tcPr/>
                    </a:tc>
                    <a:tc>
                      <a:txBody>
                        <a:bodyPr/>
                        <a:lstStyle/>
                        <a:p>
                          <a:r>
                            <a:rPr lang="en-US" sz="2400" dirty="0" smtClean="0"/>
                            <a:t>X</a:t>
                          </a:r>
                          <a:r>
                            <a:rPr lang="en-US" sz="2400" baseline="0" dirty="0" smtClean="0"/>
                            <a:t> bar = mean of all of the scores in the sample</a:t>
                          </a:r>
                          <a:endParaRPr lang="en-US" sz="2400" dirty="0"/>
                        </a:p>
                      </a:txBody>
                      <a:tcPr/>
                    </a:tc>
                  </a:tr>
                  <a:tr h="370840">
                    <a:tc>
                      <a:txBody>
                        <a:bodyPr/>
                        <a:lstStyle/>
                        <a:p>
                          <a:r>
                            <a:rPr lang="en-US" sz="2400" dirty="0" smtClean="0"/>
                            <a:t>n</a:t>
                          </a:r>
                          <a:endParaRPr lang="en-US" sz="2400" dirty="0"/>
                        </a:p>
                      </a:txBody>
                      <a:tcPr/>
                    </a:tc>
                    <a:tc>
                      <a:txBody>
                        <a:bodyPr/>
                        <a:lstStyle/>
                        <a:p>
                          <a:r>
                            <a:rPr lang="en-US" sz="2400" dirty="0" smtClean="0"/>
                            <a:t>sample size</a:t>
                          </a:r>
                          <a:endParaRPr lang="en-US" sz="2400" dirty="0"/>
                        </a:p>
                      </a:txBody>
                      <a:tcPr/>
                    </a:tc>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1502406855"/>
                  </p:ext>
                </p:extLst>
              </p:nvPr>
            </p:nvGraphicFramePr>
            <p:xfrm>
              <a:off x="457200" y="3520440"/>
              <a:ext cx="8229600" cy="2743200"/>
            </p:xfrm>
            <a:graphic>
              <a:graphicData uri="http://schemas.openxmlformats.org/drawingml/2006/table">
                <a:tbl>
                  <a:tblPr firstRow="1" bandRow="1">
                    <a:tableStyleId>{5DA37D80-6434-44D0-A028-1B22A696006F}</a:tableStyleId>
                  </a:tblPr>
                  <a:tblGrid>
                    <a:gridCol w="1143000"/>
                    <a:gridCol w="7086600"/>
                  </a:tblGrid>
                  <a:tr h="457200">
                    <a:tc>
                      <a:txBody>
                        <a:bodyPr/>
                        <a:lstStyle/>
                        <a:p>
                          <a:r>
                            <a:rPr lang="en-US" sz="2400" dirty="0" smtClean="0"/>
                            <a:t>Symbol</a:t>
                          </a:r>
                          <a:endParaRPr lang="en-US" sz="2400" dirty="0"/>
                        </a:p>
                      </a:txBody>
                      <a:tcPr/>
                    </a:tc>
                    <a:tc>
                      <a:txBody>
                        <a:bodyPr/>
                        <a:lstStyle/>
                        <a:p>
                          <a:r>
                            <a:rPr lang="en-US" sz="2400" dirty="0" smtClean="0"/>
                            <a:t>Meaning</a:t>
                          </a:r>
                          <a:endParaRPr lang="en-US" sz="2400" dirty="0"/>
                        </a:p>
                      </a:txBody>
                      <a:tcPr/>
                    </a:tc>
                  </a:tr>
                  <a:tr h="457200">
                    <a:tc>
                      <a:txBody>
                        <a:bodyPr/>
                        <a:lstStyle/>
                        <a:p>
                          <a:r>
                            <a:rPr lang="en-US" sz="2400" dirty="0" smtClean="0"/>
                            <a:t>s</a:t>
                          </a:r>
                          <a:endParaRPr lang="en-US" sz="2400" dirty="0"/>
                        </a:p>
                      </a:txBody>
                      <a:tcPr/>
                    </a:tc>
                    <a:tc>
                      <a:txBody>
                        <a:bodyPr/>
                        <a:lstStyle/>
                        <a:p>
                          <a:r>
                            <a:rPr lang="en-US" sz="2400" dirty="0" smtClean="0"/>
                            <a:t>standard deviation</a:t>
                          </a:r>
                          <a:endParaRPr lang="en-US" sz="2400" dirty="0"/>
                        </a:p>
                      </a:txBody>
                      <a:tcPr/>
                    </a:tc>
                  </a:tr>
                  <a:tr h="457200">
                    <a:tc>
                      <a:txBody>
                        <a:bodyPr/>
                        <a:lstStyle/>
                        <a:p>
                          <a:r>
                            <a:rPr lang="en-US" sz="2400" dirty="0" smtClean="0"/>
                            <a:t>Σ</a:t>
                          </a:r>
                          <a:endParaRPr lang="en-US" sz="2400" dirty="0"/>
                        </a:p>
                      </a:txBody>
                      <a:tcPr/>
                    </a:tc>
                    <a:tc>
                      <a:txBody>
                        <a:bodyPr/>
                        <a:lstStyle/>
                        <a:p>
                          <a:r>
                            <a:rPr lang="en-US" sz="2400" dirty="0" smtClean="0"/>
                            <a:t>sigma, which tells you to find the sum of what follows it</a:t>
                          </a:r>
                          <a:endParaRPr lang="en-US" sz="2400" dirty="0"/>
                        </a:p>
                      </a:txBody>
                      <a:tcPr/>
                    </a:tc>
                  </a:tr>
                  <a:tr h="457200">
                    <a:tc>
                      <a:txBody>
                        <a:bodyPr/>
                        <a:lstStyle/>
                        <a:p>
                          <a:r>
                            <a:rPr lang="en-US" sz="2400" dirty="0" smtClean="0"/>
                            <a:t>X</a:t>
                          </a:r>
                          <a:endParaRPr lang="en-US" sz="2400" dirty="0"/>
                        </a:p>
                      </a:txBody>
                      <a:tcPr/>
                    </a:tc>
                    <a:tc>
                      <a:txBody>
                        <a:bodyPr/>
                        <a:lstStyle/>
                        <a:p>
                          <a:r>
                            <a:rPr lang="en-US" sz="2400" dirty="0" smtClean="0"/>
                            <a:t>each individual score</a:t>
                          </a:r>
                          <a:endParaRPr lang="en-US" sz="2400" dirty="0"/>
                        </a:p>
                      </a:txBody>
                      <a:tcPr/>
                    </a:tc>
                  </a:tr>
                  <a:tr h="457200">
                    <a:tc>
                      <a:txBody>
                        <a:bodyPr/>
                        <a:lstStyle/>
                        <a:p>
                          <a:endParaRPr lang="en-US"/>
                        </a:p>
                      </a:txBody>
                      <a:tcPr>
                        <a:blipFill rotWithShape="1">
                          <a:blip r:embed="rId3"/>
                          <a:stretch>
                            <a:fillRect t="-410667" r="-618085" b="-129333"/>
                          </a:stretch>
                        </a:blipFill>
                      </a:tcPr>
                    </a:tc>
                    <a:tc>
                      <a:txBody>
                        <a:bodyPr/>
                        <a:lstStyle/>
                        <a:p>
                          <a:r>
                            <a:rPr lang="en-US" sz="2400" dirty="0" smtClean="0"/>
                            <a:t>X</a:t>
                          </a:r>
                          <a:r>
                            <a:rPr lang="en-US" sz="2400" baseline="0" dirty="0" smtClean="0"/>
                            <a:t> bar = mean of all of the scores in the sample</a:t>
                          </a:r>
                          <a:endParaRPr lang="en-US" sz="2400" dirty="0"/>
                        </a:p>
                      </a:txBody>
                      <a:tcPr/>
                    </a:tc>
                  </a:tr>
                  <a:tr h="457200">
                    <a:tc>
                      <a:txBody>
                        <a:bodyPr/>
                        <a:lstStyle/>
                        <a:p>
                          <a:pPr/>
                          <a:r>
                            <a:rPr lang="en-US" sz="2400" dirty="0" smtClean="0"/>
                            <a:t>n</a:t>
                          </a:r>
                          <a:endParaRPr lang="en-US" sz="2400" dirty="0"/>
                        </a:p>
                      </a:txBody>
                      <a:tcPr/>
                    </a:tc>
                    <a:tc>
                      <a:txBody>
                        <a:bodyPr/>
                        <a:lstStyle/>
                        <a:p>
                          <a:r>
                            <a:rPr lang="en-US" sz="2400" dirty="0" smtClean="0"/>
                            <a:t>sample size</a:t>
                          </a:r>
                          <a:endParaRPr lang="en-US" sz="2400" dirty="0"/>
                        </a:p>
                      </a:txBody>
                      <a:tcPr/>
                    </a:tc>
                  </a:tr>
                </a:tbl>
              </a:graphicData>
            </a:graphic>
          </p:graphicFrame>
        </mc:Fallback>
      </mc:AlternateContent>
      <mc:AlternateContent xmlns:mc="http://schemas.openxmlformats.org/markup-compatibility/2006" xmlns:a14="http://schemas.microsoft.com/office/drawing/2010/main">
        <mc:Choice Requires="a14">
          <p:sp>
            <p:nvSpPr>
              <p:cNvPr id="5" name="Rectangle 4"/>
              <p:cNvSpPr/>
              <p:nvPr/>
            </p:nvSpPr>
            <p:spPr>
              <a:xfrm>
                <a:off x="2891508" y="1600200"/>
                <a:ext cx="3360985" cy="15473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i="1">
                          <a:solidFill>
                            <a:prstClr val="black"/>
                          </a:solidFill>
                          <a:latin typeface="Cambria Math"/>
                        </a:rPr>
                        <m:t>𝑠</m:t>
                      </m:r>
                      <m:r>
                        <a:rPr lang="en-US" sz="3200" i="1">
                          <a:solidFill>
                            <a:prstClr val="black"/>
                          </a:solidFill>
                          <a:latin typeface="Cambria Math"/>
                        </a:rPr>
                        <m:t>= </m:t>
                      </m:r>
                      <m:rad>
                        <m:radPr>
                          <m:degHide m:val="on"/>
                          <m:ctrlPr>
                            <a:rPr lang="en-US" sz="3200" i="1">
                              <a:solidFill>
                                <a:prstClr val="black"/>
                              </a:solidFill>
                              <a:latin typeface="Cambria Math" charset="0"/>
                            </a:rPr>
                          </m:ctrlPr>
                        </m:radPr>
                        <m:deg/>
                        <m:e>
                          <m:f>
                            <m:fPr>
                              <m:ctrlPr>
                                <a:rPr lang="en-US" sz="3200" i="1">
                                  <a:solidFill>
                                    <a:prstClr val="black"/>
                                  </a:solidFill>
                                  <a:latin typeface="Cambria Math" charset="0"/>
                                </a:rPr>
                              </m:ctrlPr>
                            </m:fPr>
                            <m:num>
                              <m:nary>
                                <m:naryPr>
                                  <m:chr m:val="∑"/>
                                  <m:subHide m:val="on"/>
                                  <m:supHide m:val="on"/>
                                  <m:ctrlPr>
                                    <a:rPr lang="en-US" sz="3200" i="1">
                                      <a:solidFill>
                                        <a:prstClr val="black"/>
                                      </a:solidFill>
                                      <a:latin typeface="Cambria Math" charset="0"/>
                                    </a:rPr>
                                  </m:ctrlPr>
                                </m:naryPr>
                                <m:sub/>
                                <m:sup/>
                                <m:e>
                                  <m:sSup>
                                    <m:sSupPr>
                                      <m:ctrlPr>
                                        <a:rPr lang="en-US" sz="3200" i="1">
                                          <a:solidFill>
                                            <a:prstClr val="black"/>
                                          </a:solidFill>
                                          <a:latin typeface="Cambria Math" charset="0"/>
                                        </a:rPr>
                                      </m:ctrlPr>
                                    </m:sSupPr>
                                    <m:e>
                                      <m:r>
                                        <a:rPr lang="en-US" sz="3200" i="1">
                                          <a:solidFill>
                                            <a:prstClr val="black"/>
                                          </a:solidFill>
                                          <a:latin typeface="Cambria Math"/>
                                        </a:rPr>
                                        <m:t>(</m:t>
                                      </m:r>
                                      <m:r>
                                        <a:rPr lang="en-US" sz="3200" i="1">
                                          <a:solidFill>
                                            <a:prstClr val="black"/>
                                          </a:solidFill>
                                          <a:latin typeface="Cambria Math"/>
                                        </a:rPr>
                                        <m:t>𝑋</m:t>
                                      </m:r>
                                      <m:r>
                                        <a:rPr lang="en-US" sz="3200" i="1">
                                          <a:solidFill>
                                            <a:prstClr val="black"/>
                                          </a:solidFill>
                                          <a:latin typeface="Cambria Math"/>
                                        </a:rPr>
                                        <m:t>− </m:t>
                                      </m:r>
                                      <m:acc>
                                        <m:accPr>
                                          <m:chr m:val="̅"/>
                                          <m:ctrlPr>
                                            <a:rPr lang="en-US" sz="3200" i="1">
                                              <a:solidFill>
                                                <a:prstClr val="black"/>
                                              </a:solidFill>
                                              <a:latin typeface="Cambria Math" charset="0"/>
                                            </a:rPr>
                                          </m:ctrlPr>
                                        </m:accPr>
                                        <m:e>
                                          <m:r>
                                            <a:rPr lang="en-US" sz="3200" i="1">
                                              <a:solidFill>
                                                <a:prstClr val="black"/>
                                              </a:solidFill>
                                              <a:latin typeface="Cambria Math"/>
                                            </a:rPr>
                                            <m:t>𝑋</m:t>
                                          </m:r>
                                        </m:e>
                                      </m:acc>
                                      <m:r>
                                        <a:rPr lang="en-US" sz="3200" i="1">
                                          <a:solidFill>
                                            <a:prstClr val="black"/>
                                          </a:solidFill>
                                          <a:latin typeface="Cambria Math"/>
                                        </a:rPr>
                                        <m:t>)</m:t>
                                      </m:r>
                                    </m:e>
                                    <m:sup>
                                      <m:r>
                                        <a:rPr lang="en-US" sz="3200" i="1">
                                          <a:solidFill>
                                            <a:prstClr val="black"/>
                                          </a:solidFill>
                                          <a:latin typeface="Cambria Math"/>
                                        </a:rPr>
                                        <m:t>2</m:t>
                                      </m:r>
                                    </m:sup>
                                  </m:sSup>
                                </m:e>
                              </m:nary>
                            </m:num>
                            <m:den>
                              <m:r>
                                <a:rPr lang="en-US" sz="3200" i="1">
                                  <a:solidFill>
                                    <a:prstClr val="black"/>
                                  </a:solidFill>
                                  <a:latin typeface="Cambria Math"/>
                                </a:rPr>
                                <m:t>𝑛</m:t>
                              </m:r>
                              <m:r>
                                <a:rPr lang="en-US" sz="3200" i="1">
                                  <a:solidFill>
                                    <a:prstClr val="black"/>
                                  </a:solidFill>
                                  <a:latin typeface="Cambria Math"/>
                                </a:rPr>
                                <m:t>−1</m:t>
                              </m:r>
                            </m:den>
                          </m:f>
                        </m:e>
                      </m:rad>
                    </m:oMath>
                  </m:oMathPara>
                </a14:m>
                <a:endParaRPr lang="en-US" sz="3200" dirty="0">
                  <a:solidFill>
                    <a:prstClr val="black"/>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2891508" y="1600200"/>
                <a:ext cx="3360985" cy="1547347"/>
              </a:xfrm>
              <a:prstGeom prst="rect">
                <a:avLst/>
              </a:prstGeom>
              <a:blipFill rotWithShape="1">
                <a:blip r:embed="rId4"/>
                <a:stretch>
                  <a:fillRect/>
                </a:stretch>
              </a:blipFill>
            </p:spPr>
            <p:txBody>
              <a:bodyPr/>
              <a:lstStyle/>
              <a:p>
                <a:r>
                  <a:rPr lang="en-US">
                    <a:noFill/>
                  </a:rPr>
                  <a:t> </a:t>
                </a:r>
              </a:p>
            </p:txBody>
          </p:sp>
        </mc:Fallback>
      </mc:AlternateContent>
      <p:sp>
        <p:nvSpPr>
          <p:cNvPr id="11" name="TextBox 8"/>
          <p:cNvSpPr txBox="1"/>
          <p:nvPr/>
        </p:nvSpPr>
        <p:spPr>
          <a:xfrm>
            <a:off x="4952999" y="3028890"/>
            <a:ext cx="2590801"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i="1" dirty="0">
                <a:solidFill>
                  <a:srgbClr val="FF0000"/>
                </a:solidFill>
              </a:rPr>
              <a:t>L</a:t>
            </a:r>
            <a:r>
              <a:rPr lang="en-US" sz="2000" b="1" i="1" dirty="0" smtClean="0">
                <a:solidFill>
                  <a:srgbClr val="FF0000"/>
                </a:solidFill>
              </a:rPr>
              <a:t>ook familiar?</a:t>
            </a:r>
            <a:endParaRPr lang="en-US" sz="2000" b="1" i="1" dirty="0">
              <a:solidFill>
                <a:srgbClr val="FF0000"/>
              </a:solidFill>
            </a:endParaRPr>
          </a:p>
        </p:txBody>
      </p:sp>
      <p:pic>
        <p:nvPicPr>
          <p:cNvPr id="7" name="Picture 6" descr="http://www.ablongman.com/graziano6e/text_site/MATERIAL/statconcepts/mea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6192" y="2037962"/>
            <a:ext cx="2064616" cy="1188720"/>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p:cNvGrpSpPr/>
          <p:nvPr/>
        </p:nvGrpSpPr>
        <p:grpSpPr>
          <a:xfrm>
            <a:off x="4512355" y="1371600"/>
            <a:ext cx="3316145" cy="1219200"/>
            <a:chOff x="4512355" y="1371600"/>
            <a:chExt cx="3316145" cy="1219200"/>
          </a:xfrm>
        </p:grpSpPr>
        <p:sp>
          <p:nvSpPr>
            <p:cNvPr id="8" name="Oval 7"/>
            <p:cNvSpPr/>
            <p:nvPr/>
          </p:nvSpPr>
          <p:spPr>
            <a:xfrm>
              <a:off x="4512355" y="1676400"/>
              <a:ext cx="1371600" cy="9144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prstClr val="white"/>
                </a:solidFill>
              </a:endParaRPr>
            </a:p>
          </p:txBody>
        </p:sp>
        <p:cxnSp>
          <p:nvCxnSpPr>
            <p:cNvPr id="9" name="Straight Connector 8"/>
            <p:cNvCxnSpPr>
              <a:stCxn id="8" idx="7"/>
            </p:cNvCxnSpPr>
            <p:nvPr/>
          </p:nvCxnSpPr>
          <p:spPr>
            <a:xfrm flipV="1">
              <a:off x="5683089" y="1676400"/>
              <a:ext cx="356811" cy="13391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15"/>
            <p:cNvSpPr txBox="1"/>
            <p:nvPr/>
          </p:nvSpPr>
          <p:spPr>
            <a:xfrm>
              <a:off x="6019800" y="1371600"/>
              <a:ext cx="1808700"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FF0000"/>
                  </a:solidFill>
                </a:rPr>
                <a:t>d</a:t>
              </a:r>
              <a:r>
                <a:rPr lang="en-US" sz="2000" b="1" dirty="0" smtClean="0">
                  <a:solidFill>
                    <a:srgbClr val="FF0000"/>
                  </a:solidFill>
                </a:rPr>
                <a:t>eviation score</a:t>
              </a:r>
              <a:endParaRPr lang="en-US" sz="2000" b="1" dirty="0">
                <a:solidFill>
                  <a:srgbClr val="FF0000"/>
                </a:solidFill>
              </a:endParaRPr>
            </a:p>
          </p:txBody>
        </p:sp>
      </p:grpSp>
    </p:spTree>
    <p:extLst>
      <p:ext uri="{BB962C8B-B14F-4D97-AF65-F5344CB8AC3E}">
        <p14:creationId xmlns:p14="http://schemas.microsoft.com/office/powerpoint/2010/main" val="304449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Computing Standard Deviation</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800" dirty="0" smtClean="0"/>
              <a:t>Calculate the mean</a:t>
            </a:r>
          </a:p>
          <a:p>
            <a:pPr marL="514350" indent="-514350">
              <a:buFont typeface="+mj-lt"/>
              <a:buAutoNum type="arabicPeriod"/>
            </a:pPr>
            <a:r>
              <a:rPr lang="en-US" sz="2800" dirty="0" smtClean="0"/>
              <a:t>Subtract the mean from each observation, and square the difference</a:t>
            </a:r>
          </a:p>
          <a:p>
            <a:pPr marL="514350" indent="-514350">
              <a:buFont typeface="+mj-lt"/>
              <a:buAutoNum type="arabicPeriod"/>
            </a:pPr>
            <a:r>
              <a:rPr lang="en-US" sz="2800" dirty="0" smtClean="0"/>
              <a:t>Sum the squared difference</a:t>
            </a:r>
          </a:p>
          <a:p>
            <a:pPr marL="514350" indent="-514350">
              <a:buFont typeface="+mj-lt"/>
              <a:buAutoNum type="arabicPeriod"/>
            </a:pPr>
            <a:r>
              <a:rPr lang="en-US" sz="2800" dirty="0" smtClean="0"/>
              <a:t>Divide the sum of the squared differences by n–1</a:t>
            </a:r>
          </a:p>
          <a:p>
            <a:pPr marL="514350" indent="-514350">
              <a:buFont typeface="+mj-lt"/>
              <a:buAutoNum type="arabicPeriod"/>
            </a:pPr>
            <a:r>
              <a:rPr lang="en-US" sz="2800" dirty="0" smtClean="0"/>
              <a:t>Take the square root of the value obtained in step 4 (the result is the standard deviation) </a:t>
            </a:r>
            <a:endParaRPr lang="en-US" sz="2800" dirty="0"/>
          </a:p>
        </p:txBody>
      </p:sp>
    </p:spTree>
    <p:extLst>
      <p:ext uri="{BB962C8B-B14F-4D97-AF65-F5344CB8AC3E}">
        <p14:creationId xmlns:p14="http://schemas.microsoft.com/office/powerpoint/2010/main" val="106082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Computing Standard Deviation</a:t>
            </a:r>
            <a:r>
              <a:rPr lang="en-US" dirty="0" smtClean="0"/>
              <a:t/>
            </a:r>
            <a:br>
              <a:rPr lang="en-US" dirty="0" smtClean="0"/>
            </a:br>
            <a:r>
              <a:rPr lang="en-US" sz="2400" dirty="0" smtClean="0"/>
              <a:t>e.g., incubation periods for hepatitis A: 27, 31, 15, 30, 22 days</a:t>
            </a:r>
            <a:endParaRPr lang="en-US" sz="2400" dirty="0"/>
          </a:p>
        </p:txBody>
      </p:sp>
      <p:sp>
        <p:nvSpPr>
          <p:cNvPr id="3" name="Content Placeholder 2"/>
          <p:cNvSpPr>
            <a:spLocks noGrp="1"/>
          </p:cNvSpPr>
          <p:nvPr>
            <p:ph idx="1"/>
          </p:nvPr>
        </p:nvSpPr>
        <p:spPr/>
        <p:txBody>
          <a:bodyPr/>
          <a:lstStyle/>
          <a:p>
            <a:r>
              <a:rPr lang="en-US" sz="2800" dirty="0" smtClean="0"/>
              <a:t>Calculate the arithmetic mean. </a:t>
            </a:r>
          </a:p>
          <a:p>
            <a:pPr marL="0" indent="0">
              <a:buNone/>
            </a:pPr>
            <a:r>
              <a:rPr lang="en-US" dirty="0" smtClean="0"/>
              <a:t>	</a:t>
            </a:r>
            <a:r>
              <a:rPr lang="en-US" sz="2400" dirty="0" smtClean="0"/>
              <a:t>Mean = (27 + 31 + 15 + 30 +22) / 5 = 125 / 5 = 25.0</a:t>
            </a:r>
          </a:p>
          <a:p>
            <a:pPr marL="0" indent="0">
              <a:buNone/>
            </a:pPr>
            <a:endParaRPr lang="en-US" sz="1400" dirty="0" smtClean="0"/>
          </a:p>
          <a:p>
            <a:r>
              <a:rPr lang="en-US" sz="2800" dirty="0" smtClean="0"/>
              <a:t>Subtract the mean from each observation. Square the difference. </a:t>
            </a:r>
          </a:p>
        </p:txBody>
      </p:sp>
      <p:graphicFrame>
        <p:nvGraphicFramePr>
          <p:cNvPr id="4" name="Table 3"/>
          <p:cNvGraphicFramePr>
            <a:graphicFrameLocks noGrp="1"/>
          </p:cNvGraphicFramePr>
          <p:nvPr>
            <p:extLst>
              <p:ext uri="{D42A27DB-BD31-4B8C-83A1-F6EECF244321}">
                <p14:modId xmlns:p14="http://schemas.microsoft.com/office/powerpoint/2010/main" val="451479940"/>
              </p:ext>
            </p:extLst>
          </p:nvPr>
        </p:nvGraphicFramePr>
        <p:xfrm>
          <a:off x="914400" y="4191000"/>
          <a:ext cx="7315200" cy="2377440"/>
        </p:xfrm>
        <a:graphic>
          <a:graphicData uri="http://schemas.openxmlformats.org/drawingml/2006/table">
            <a:tbl>
              <a:tblPr firstRow="1" bandRow="1">
                <a:tableStyleId>{5940675A-B579-460E-94D1-54222C63F5DA}</a:tableStyleId>
              </a:tblPr>
              <a:tblGrid>
                <a:gridCol w="2438400"/>
                <a:gridCol w="2438400"/>
                <a:gridCol w="2438400"/>
              </a:tblGrid>
              <a:tr h="396240">
                <a:tc>
                  <a:txBody>
                    <a:bodyPr/>
                    <a:lstStyle/>
                    <a:p>
                      <a:r>
                        <a:rPr lang="en-US" sz="2000" dirty="0" smtClean="0"/>
                        <a:t>value – mean </a:t>
                      </a:r>
                      <a:endParaRPr lang="en-US" sz="2000" dirty="0"/>
                    </a:p>
                  </a:txBody>
                  <a:tcPr/>
                </a:tc>
                <a:tc>
                  <a:txBody>
                    <a:bodyPr/>
                    <a:lstStyle/>
                    <a:p>
                      <a:r>
                        <a:rPr lang="en-US" sz="2000" dirty="0" smtClean="0"/>
                        <a:t>difference</a:t>
                      </a:r>
                      <a:endParaRPr lang="en-US" sz="2000" dirty="0"/>
                    </a:p>
                  </a:txBody>
                  <a:tcPr/>
                </a:tc>
                <a:tc>
                  <a:txBody>
                    <a:bodyPr/>
                    <a:lstStyle/>
                    <a:p>
                      <a:r>
                        <a:rPr lang="en-US" sz="2000" dirty="0" smtClean="0"/>
                        <a:t>difference squared</a:t>
                      </a:r>
                      <a:endParaRPr lang="en-US" sz="2000" dirty="0"/>
                    </a:p>
                  </a:txBody>
                  <a:tcPr/>
                </a:tc>
              </a:tr>
              <a:tr h="396240">
                <a:tc>
                  <a:txBody>
                    <a:bodyPr/>
                    <a:lstStyle/>
                    <a:p>
                      <a:r>
                        <a:rPr lang="en-US" sz="2000" dirty="0" smtClean="0"/>
                        <a:t>27 – 25 </a:t>
                      </a:r>
                      <a:endParaRPr lang="en-US" sz="2000" dirty="0"/>
                    </a:p>
                  </a:txBody>
                  <a:tcPr/>
                </a:tc>
                <a:tc>
                  <a:txBody>
                    <a:bodyPr/>
                    <a:lstStyle/>
                    <a:p>
                      <a:r>
                        <a:rPr lang="en-US" sz="2000" dirty="0" smtClean="0"/>
                        <a:t>+2</a:t>
                      </a:r>
                      <a:endParaRPr lang="en-US" sz="2000" dirty="0"/>
                    </a:p>
                  </a:txBody>
                  <a:tcPr/>
                </a:tc>
                <a:tc>
                  <a:txBody>
                    <a:bodyPr/>
                    <a:lstStyle/>
                    <a:p>
                      <a:r>
                        <a:rPr lang="en-US" sz="2000" dirty="0" smtClean="0"/>
                        <a:t>4</a:t>
                      </a:r>
                      <a:endParaRPr lang="en-US" sz="2000" dirty="0"/>
                    </a:p>
                  </a:txBody>
                  <a:tcPr/>
                </a:tc>
              </a:tr>
              <a:tr h="3962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31 – 25</a:t>
                      </a:r>
                    </a:p>
                  </a:txBody>
                  <a:tcPr/>
                </a:tc>
                <a:tc>
                  <a:txBody>
                    <a:bodyPr/>
                    <a:lstStyle/>
                    <a:p>
                      <a:r>
                        <a:rPr lang="en-US" sz="2000" dirty="0" smtClean="0"/>
                        <a:t>+6</a:t>
                      </a:r>
                      <a:endParaRPr lang="en-US" sz="2000" dirty="0"/>
                    </a:p>
                  </a:txBody>
                  <a:tcPr/>
                </a:tc>
                <a:tc>
                  <a:txBody>
                    <a:bodyPr/>
                    <a:lstStyle/>
                    <a:p>
                      <a:r>
                        <a:rPr lang="en-US" sz="2000" dirty="0" smtClean="0"/>
                        <a:t>36</a:t>
                      </a:r>
                      <a:endParaRPr lang="en-US" sz="2000" dirty="0"/>
                    </a:p>
                  </a:txBody>
                  <a:tcPr/>
                </a:tc>
              </a:tr>
              <a:tr h="3962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15 – 25</a:t>
                      </a:r>
                    </a:p>
                  </a:txBody>
                  <a:tcPr/>
                </a:tc>
                <a:tc>
                  <a:txBody>
                    <a:bodyPr/>
                    <a:lstStyle/>
                    <a:p>
                      <a:r>
                        <a:rPr lang="en-US" sz="2000" dirty="0" smtClean="0"/>
                        <a:t>-10</a:t>
                      </a:r>
                      <a:endParaRPr lang="en-US" sz="2000" dirty="0"/>
                    </a:p>
                  </a:txBody>
                  <a:tcPr/>
                </a:tc>
                <a:tc>
                  <a:txBody>
                    <a:bodyPr/>
                    <a:lstStyle/>
                    <a:p>
                      <a:r>
                        <a:rPr lang="en-US" sz="2000" dirty="0" smtClean="0"/>
                        <a:t>100</a:t>
                      </a:r>
                      <a:endParaRPr lang="en-US" sz="2000" dirty="0"/>
                    </a:p>
                  </a:txBody>
                  <a:tcPr/>
                </a:tc>
              </a:tr>
              <a:tr h="3962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30 – 25 </a:t>
                      </a:r>
                    </a:p>
                  </a:txBody>
                  <a:tcPr/>
                </a:tc>
                <a:tc>
                  <a:txBody>
                    <a:bodyPr/>
                    <a:lstStyle/>
                    <a:p>
                      <a:r>
                        <a:rPr lang="en-US" sz="2000" dirty="0" smtClean="0"/>
                        <a:t>+5</a:t>
                      </a:r>
                      <a:endParaRPr lang="en-US" sz="2000" dirty="0"/>
                    </a:p>
                  </a:txBody>
                  <a:tcPr/>
                </a:tc>
                <a:tc>
                  <a:txBody>
                    <a:bodyPr/>
                    <a:lstStyle/>
                    <a:p>
                      <a:r>
                        <a:rPr lang="en-US" sz="2000" dirty="0" smtClean="0"/>
                        <a:t>25</a:t>
                      </a:r>
                      <a:endParaRPr lang="en-US" sz="2000" dirty="0"/>
                    </a:p>
                  </a:txBody>
                  <a:tcPr/>
                </a:tc>
              </a:tr>
              <a:tr h="3962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t>22 – 25</a:t>
                      </a:r>
                    </a:p>
                  </a:txBody>
                  <a:tcPr/>
                </a:tc>
                <a:tc>
                  <a:txBody>
                    <a:bodyPr/>
                    <a:lstStyle/>
                    <a:p>
                      <a:r>
                        <a:rPr lang="en-US" sz="2000" dirty="0" smtClean="0"/>
                        <a:t>-3</a:t>
                      </a:r>
                      <a:endParaRPr lang="en-US" sz="2000" dirty="0"/>
                    </a:p>
                  </a:txBody>
                  <a:tcPr/>
                </a:tc>
                <a:tc>
                  <a:txBody>
                    <a:bodyPr/>
                    <a:lstStyle/>
                    <a:p>
                      <a:r>
                        <a:rPr lang="en-US" sz="2000" dirty="0" smtClean="0"/>
                        <a:t>9</a:t>
                      </a:r>
                      <a:endParaRPr lang="en-US" sz="2000" dirty="0"/>
                    </a:p>
                  </a:txBody>
                  <a:tcPr/>
                </a:tc>
              </a:tr>
            </a:tbl>
          </a:graphicData>
        </a:graphic>
      </p:graphicFrame>
    </p:spTree>
    <p:extLst>
      <p:ext uri="{BB962C8B-B14F-4D97-AF65-F5344CB8AC3E}">
        <p14:creationId xmlns:p14="http://schemas.microsoft.com/office/powerpoint/2010/main" val="1971496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t>Computing Standard Deviation</a:t>
            </a:r>
            <a:br>
              <a:rPr lang="en-US" sz="4400" dirty="0" smtClean="0"/>
            </a:br>
            <a:r>
              <a:rPr lang="en-US" sz="2700" dirty="0" smtClean="0"/>
              <a:t>e.g., incubation periods for hepatitis A: 27, 31, 15, 30, 22 days</a:t>
            </a:r>
            <a:endParaRPr lang="en-US" sz="2700" dirty="0"/>
          </a:p>
        </p:txBody>
      </p:sp>
      <p:sp>
        <p:nvSpPr>
          <p:cNvPr id="5" name="Content Placeholder 4"/>
          <p:cNvSpPr>
            <a:spLocks noGrp="1"/>
          </p:cNvSpPr>
          <p:nvPr>
            <p:ph idx="1"/>
          </p:nvPr>
        </p:nvSpPr>
        <p:spPr>
          <a:xfrm>
            <a:off x="457200" y="1600200"/>
            <a:ext cx="8229600" cy="5257800"/>
          </a:xfrm>
        </p:spPr>
        <p:txBody>
          <a:bodyPr>
            <a:normAutofit/>
          </a:bodyPr>
          <a:lstStyle/>
          <a:p>
            <a:r>
              <a:rPr lang="en-US" sz="2800" dirty="0" smtClean="0"/>
              <a:t>Sum the squared differences</a:t>
            </a:r>
          </a:p>
          <a:p>
            <a:pPr marL="0" indent="0">
              <a:buNone/>
            </a:pPr>
            <a:r>
              <a:rPr lang="en-US" sz="2800" dirty="0" smtClean="0"/>
              <a:t>	</a:t>
            </a:r>
            <a:r>
              <a:rPr lang="en-US" sz="2400" dirty="0" smtClean="0"/>
              <a:t>Sum = 4 + 36 + 100 + 25 + 9 =174</a:t>
            </a:r>
          </a:p>
          <a:p>
            <a:pPr marL="0" indent="0">
              <a:buNone/>
            </a:pPr>
            <a:endParaRPr lang="en-US" sz="1400" dirty="0" smtClean="0"/>
          </a:p>
          <a:p>
            <a:r>
              <a:rPr lang="en-US" sz="2800" dirty="0" smtClean="0"/>
              <a:t>Divide the sum of the squared differences by (</a:t>
            </a:r>
            <a:r>
              <a:rPr lang="en-US" sz="2800" i="1" dirty="0" smtClean="0"/>
              <a:t>n </a:t>
            </a:r>
            <a:r>
              <a:rPr lang="en-US" sz="2800" dirty="0" smtClean="0"/>
              <a:t>– 1</a:t>
            </a:r>
            <a:r>
              <a:rPr lang="en-US" sz="2800" dirty="0" smtClean="0"/>
              <a:t>). This is the variance.</a:t>
            </a:r>
          </a:p>
          <a:p>
            <a:pPr marL="0" indent="0">
              <a:buNone/>
            </a:pPr>
            <a:r>
              <a:rPr lang="en-US" sz="2800" dirty="0" smtClean="0"/>
              <a:t>	</a:t>
            </a:r>
            <a:r>
              <a:rPr lang="en-US" sz="2400" dirty="0" smtClean="0"/>
              <a:t>Variance = 174 / (5 – 1) = 174 / 4 = 43.5 days squared</a:t>
            </a:r>
          </a:p>
          <a:p>
            <a:pPr marL="0" indent="0">
              <a:buNone/>
            </a:pPr>
            <a:endParaRPr lang="en-US" sz="1400" dirty="0" smtClean="0"/>
          </a:p>
          <a:p>
            <a:r>
              <a:rPr lang="en-US" sz="2800" dirty="0" smtClean="0"/>
              <a:t>Take the square root of the variance. The result is the standard deviation.</a:t>
            </a:r>
          </a:p>
          <a:p>
            <a:pPr marL="0" indent="0">
              <a:buNone/>
            </a:pPr>
            <a:r>
              <a:rPr lang="en-US" sz="2800" dirty="0" smtClean="0"/>
              <a:t>	</a:t>
            </a:r>
            <a:r>
              <a:rPr lang="en-US" sz="2400" dirty="0" smtClean="0"/>
              <a:t>Standard deviation = square root of 43.5 = 6.6 days</a:t>
            </a:r>
            <a:endParaRPr lang="en-US" sz="2400" dirty="0"/>
          </a:p>
        </p:txBody>
      </p:sp>
    </p:spTree>
    <p:extLst>
      <p:ext uri="{BB962C8B-B14F-4D97-AF65-F5344CB8AC3E}">
        <p14:creationId xmlns:p14="http://schemas.microsoft.com/office/powerpoint/2010/main" val="103435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remember…</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a:t>Standard deviation is computed as the average distance from the </a:t>
            </a:r>
            <a:r>
              <a:rPr lang="en-US" dirty="0" smtClean="0"/>
              <a:t>mean</a:t>
            </a:r>
            <a:endParaRPr lang="en-US" dirty="0"/>
          </a:p>
          <a:p>
            <a:r>
              <a:rPr lang="en-US" dirty="0"/>
              <a:t>The larger the standard deviation the more spread out the values </a:t>
            </a:r>
            <a:r>
              <a:rPr lang="en-US" dirty="0" smtClean="0"/>
              <a:t>are</a:t>
            </a:r>
            <a:endParaRPr lang="en-US" dirty="0"/>
          </a:p>
          <a:p>
            <a:r>
              <a:rPr lang="en-US" dirty="0"/>
              <a:t>Like the </a:t>
            </a:r>
            <a:r>
              <a:rPr lang="en-US" dirty="0" smtClean="0"/>
              <a:t>mean, </a:t>
            </a:r>
            <a:r>
              <a:rPr lang="en-US" dirty="0"/>
              <a:t>the standard deviation is sensitive to extreme </a:t>
            </a:r>
            <a:r>
              <a:rPr lang="en-US" dirty="0" smtClean="0"/>
              <a:t>scores</a:t>
            </a:r>
            <a:endParaRPr lang="en-US" dirty="0"/>
          </a:p>
          <a:p>
            <a:r>
              <a:rPr lang="en-US" dirty="0"/>
              <a:t>If s = 0, then there is no variability among scores and the scores are essentially identical in </a:t>
            </a:r>
            <a:r>
              <a:rPr lang="en-US" dirty="0" smtClean="0"/>
              <a:t>value</a:t>
            </a:r>
            <a:endParaRPr lang="en-US" dirty="0"/>
          </a:p>
        </p:txBody>
      </p:sp>
    </p:spTree>
    <p:extLst>
      <p:ext uri="{BB962C8B-B14F-4D97-AF65-F5344CB8AC3E}">
        <p14:creationId xmlns:p14="http://schemas.microsoft.com/office/powerpoint/2010/main" val="37013620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US" dirty="0" smtClean="0"/>
              <a:t>Analogy—Mean and Standard Deviation</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pPr marL="0" indent="0">
              <a:buNone/>
            </a:pPr>
            <a:r>
              <a:rPr lang="en-US" sz="2400" dirty="0" smtClean="0"/>
              <a:t>The site for a new school was selected because it provides a central location. An alternative site on the west side of town was considered, but rejected because it would require extensive busing for students living on the east side. The location represents the </a:t>
            </a:r>
            <a:r>
              <a:rPr lang="en-US" sz="2400" b="1" u="sng" dirty="0" smtClean="0"/>
              <a:t>mean</a:t>
            </a:r>
            <a:r>
              <a:rPr lang="en-US" sz="2400" dirty="0" smtClean="0"/>
              <a:t>; just as the school is located at the center of town, the mean is located in the center of a distribution of scores. For each student, it is possible to measure the distance between home and the new school. Some students live only a few blocks from the new school and others lives as much as 3 miles away. Let’s say the average distance a student must travel to school was calculated to be 0.8 miles. The average distance from school represents </a:t>
            </a:r>
            <a:r>
              <a:rPr lang="en-US" sz="2400" b="1" u="sng" dirty="0" smtClean="0"/>
              <a:t>standard deviation</a:t>
            </a:r>
            <a:r>
              <a:rPr lang="en-US" sz="2400" dirty="0" smtClean="0"/>
              <a:t>, which measures the standard distance from an individual score to the mean.</a:t>
            </a:r>
          </a:p>
          <a:p>
            <a:endParaRPr lang="en-US" dirty="0"/>
          </a:p>
        </p:txBody>
      </p:sp>
    </p:spTree>
    <p:extLst>
      <p:ext uri="{BB962C8B-B14F-4D97-AF65-F5344CB8AC3E}">
        <p14:creationId xmlns:p14="http://schemas.microsoft.com/office/powerpoint/2010/main" val="26020785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Computing Variance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Variance = standard deviation squared </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charset="0"/>
                            </a:rPr>
                          </m:ctrlPr>
                        </m:sSupPr>
                        <m:e>
                          <m:r>
                            <a:rPr lang="en-US" b="0" i="1" smtClean="0">
                              <a:latin typeface="Cambria Math"/>
                            </a:rPr>
                            <m:t>𝑠</m:t>
                          </m:r>
                        </m:e>
                        <m:sup>
                          <m:r>
                            <a:rPr lang="en-US" b="0" i="1" smtClean="0">
                              <a:latin typeface="Cambria Math"/>
                            </a:rPr>
                            <m:t>2</m:t>
                          </m:r>
                        </m:sup>
                      </m:sSup>
                      <m:r>
                        <a:rPr lang="en-US" dirty="0">
                          <a:latin typeface="Cambria Math"/>
                          <a:ea typeface="Cambria Math"/>
                        </a:rPr>
                        <m:t>=</m:t>
                      </m:r>
                      <m:f>
                        <m:fPr>
                          <m:ctrlPr>
                            <a:rPr lang="en-US" i="1">
                              <a:latin typeface="Cambria Math" charset="0"/>
                            </a:rPr>
                          </m:ctrlPr>
                        </m:fPr>
                        <m:num>
                          <m:nary>
                            <m:naryPr>
                              <m:chr m:val="∑"/>
                              <m:subHide m:val="on"/>
                              <m:supHide m:val="on"/>
                              <m:ctrlPr>
                                <a:rPr lang="en-US" i="1">
                                  <a:latin typeface="Cambria Math" charset="0"/>
                                </a:rPr>
                              </m:ctrlPr>
                            </m:naryPr>
                            <m:sub/>
                            <m:sup/>
                            <m:e>
                              <m:sSup>
                                <m:sSupPr>
                                  <m:ctrlPr>
                                    <a:rPr lang="en-US" i="1">
                                      <a:latin typeface="Cambria Math" charset="0"/>
                                    </a:rPr>
                                  </m:ctrlPr>
                                </m:sSupPr>
                                <m:e>
                                  <m:r>
                                    <a:rPr lang="en-US" i="1">
                                      <a:latin typeface="Cambria Math"/>
                                    </a:rPr>
                                    <m:t>(</m:t>
                                  </m:r>
                                  <m:r>
                                    <a:rPr lang="en-US" i="1">
                                      <a:latin typeface="Cambria Math"/>
                                    </a:rPr>
                                    <m:t>𝑋</m:t>
                                  </m:r>
                                  <m:r>
                                    <a:rPr lang="en-US" i="1">
                                      <a:latin typeface="Cambria Math"/>
                                    </a:rPr>
                                    <m:t>− </m:t>
                                  </m:r>
                                  <m:acc>
                                    <m:accPr>
                                      <m:chr m:val="̅"/>
                                      <m:ctrlPr>
                                        <a:rPr lang="en-US" i="1">
                                          <a:latin typeface="Cambria Math" charset="0"/>
                                        </a:rPr>
                                      </m:ctrlPr>
                                    </m:accPr>
                                    <m:e>
                                      <m:r>
                                        <a:rPr lang="en-US" i="1">
                                          <a:latin typeface="Cambria Math"/>
                                        </a:rPr>
                                        <m:t>𝑋</m:t>
                                      </m:r>
                                    </m:e>
                                  </m:acc>
                                  <m:r>
                                    <a:rPr lang="en-US" i="1">
                                      <a:latin typeface="Cambria Math"/>
                                    </a:rPr>
                                    <m:t>)</m:t>
                                  </m:r>
                                </m:e>
                                <m:sup>
                                  <m:r>
                                    <a:rPr lang="en-US" i="1">
                                      <a:latin typeface="Cambria Math"/>
                                    </a:rPr>
                                    <m:t>2</m:t>
                                  </m:r>
                                </m:sup>
                              </m:sSup>
                            </m:e>
                          </m:nary>
                        </m:num>
                        <m:den>
                          <m:r>
                            <a:rPr lang="en-US" i="1">
                              <a:latin typeface="Cambria Math"/>
                            </a:rPr>
                            <m:t>𝑛</m:t>
                          </m:r>
                          <m:r>
                            <a:rPr lang="en-US" i="1">
                              <a:latin typeface="Cambria Math"/>
                            </a:rPr>
                            <m:t>−1</m:t>
                          </m:r>
                        </m:den>
                      </m:f>
                    </m:oMath>
                  </m:oMathPara>
                </a14:m>
                <a:endParaRPr lang="en-US" dirty="0"/>
              </a:p>
              <a:p>
                <a:endParaRPr lang="en-US" dirty="0" smtClean="0"/>
              </a:p>
              <a:p>
                <a:r>
                  <a:rPr lang="en-US" dirty="0" smtClean="0"/>
                  <a:t>So… What </a:t>
                </a:r>
                <a:r>
                  <a:rPr lang="en-US" dirty="0"/>
                  <a:t>do these symbols represent? </a:t>
                </a:r>
                <a:r>
                  <a:rPr lang="en-US" dirty="0" smtClean="0"/>
                  <a:t>Does </a:t>
                </a:r>
                <a:r>
                  <a:rPr lang="en-US" dirty="0"/>
                  <a:t>the formula look familiar</a:t>
                </a:r>
                <a:r>
                  <a:rPr lang="en-US" dirty="0" smtClean="0"/>
                  <a:t>?</a:t>
                </a:r>
              </a:p>
              <a:p>
                <a:r>
                  <a:rPr lang="en-US" dirty="0" smtClean="0"/>
                  <a:t>So… Standard Deviation or Variance?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630" t="-1752" b="-1348"/>
                </a:stretch>
              </a:blipFill>
            </p:spPr>
            <p:txBody>
              <a:bodyPr/>
              <a:lstStyle/>
              <a:p>
                <a:r>
                  <a:rPr lang="en-US">
                    <a:noFill/>
                  </a:rPr>
                  <a:t> </a:t>
                </a:r>
              </a:p>
            </p:txBody>
          </p:sp>
        </mc:Fallback>
      </mc:AlternateContent>
    </p:spTree>
    <p:extLst>
      <p:ext uri="{BB962C8B-B14F-4D97-AF65-F5344CB8AC3E}">
        <p14:creationId xmlns:p14="http://schemas.microsoft.com/office/powerpoint/2010/main" val="11933610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Presenting Data</a:t>
            </a:r>
            <a:endParaRPr lang="en-US" dirty="0"/>
          </a:p>
        </p:txBody>
      </p:sp>
      <p:sp>
        <p:nvSpPr>
          <p:cNvPr id="3" name="Content Placeholder 2"/>
          <p:cNvSpPr>
            <a:spLocks noGrp="1"/>
          </p:cNvSpPr>
          <p:nvPr>
            <p:ph idx="1"/>
          </p:nvPr>
        </p:nvSpPr>
        <p:spPr/>
        <p:txBody>
          <a:bodyPr/>
          <a:lstStyle/>
          <a:p>
            <a:pPr marL="0" indent="0">
              <a:buNone/>
            </a:pPr>
            <a:r>
              <a:rPr lang="en-US" i="1" dirty="0" smtClean="0"/>
              <a:t>In this section, you will learn about…</a:t>
            </a:r>
          </a:p>
          <a:p>
            <a:pPr marL="690563" indent="-466725"/>
            <a:r>
              <a:rPr lang="en-US" sz="2800" dirty="0" smtClean="0"/>
              <a:t>Why “pictures are worth a thousand words”</a:t>
            </a:r>
          </a:p>
          <a:p>
            <a:pPr marL="690563" indent="-466725"/>
            <a:r>
              <a:rPr lang="en-US" sz="2800" dirty="0" smtClean="0"/>
              <a:t>Different types of charts and their uses</a:t>
            </a:r>
          </a:p>
          <a:p>
            <a:pPr marL="690563" indent="-466725"/>
            <a:r>
              <a:rPr lang="en-US" sz="2800" dirty="0" smtClean="0"/>
              <a:t>Using Excel to create figures</a:t>
            </a:r>
          </a:p>
          <a:p>
            <a:pPr lvl="1"/>
            <a:endParaRPr lang="en-US" dirty="0"/>
          </a:p>
        </p:txBody>
      </p:sp>
    </p:spTree>
    <p:extLst>
      <p:ext uri="{BB962C8B-B14F-4D97-AF65-F5344CB8AC3E}">
        <p14:creationId xmlns:p14="http://schemas.microsoft.com/office/powerpoint/2010/main" val="32619181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lstStyle/>
          <a:p>
            <a:r>
              <a:rPr lang="en-US" dirty="0" smtClean="0"/>
              <a:t>In this workshop, you will learn how to…</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Collect</a:t>
            </a:r>
            <a:endParaRPr lang="en-US" dirty="0"/>
          </a:p>
          <a:p>
            <a:pPr marL="514350" indent="-514350">
              <a:buFont typeface="+mj-lt"/>
              <a:buAutoNum type="arabicPeriod"/>
            </a:pPr>
            <a:r>
              <a:rPr lang="en-US" dirty="0" smtClean="0"/>
              <a:t>Organize</a:t>
            </a:r>
            <a:endParaRPr lang="en-US" dirty="0"/>
          </a:p>
          <a:p>
            <a:pPr marL="514350" indent="-514350">
              <a:buFont typeface="+mj-lt"/>
              <a:buAutoNum type="arabicPeriod"/>
            </a:pPr>
            <a:r>
              <a:rPr lang="en-US" dirty="0"/>
              <a:t>S</a:t>
            </a:r>
            <a:r>
              <a:rPr lang="en-US" dirty="0" smtClean="0"/>
              <a:t>ummarize, and</a:t>
            </a:r>
          </a:p>
          <a:p>
            <a:pPr marL="514350" indent="-514350">
              <a:buFont typeface="+mj-lt"/>
              <a:buAutoNum type="arabicPeriod"/>
            </a:pPr>
            <a:r>
              <a:rPr lang="en-US" dirty="0"/>
              <a:t>I</a:t>
            </a:r>
            <a:r>
              <a:rPr lang="en-US" dirty="0" smtClean="0"/>
              <a:t>nterpret data</a:t>
            </a:r>
            <a:endParaRPr lang="en-US" dirty="0"/>
          </a:p>
        </p:txBody>
      </p:sp>
    </p:spTree>
    <p:extLst>
      <p:ext uri="{BB962C8B-B14F-4D97-AF65-F5344CB8AC3E}">
        <p14:creationId xmlns:p14="http://schemas.microsoft.com/office/powerpoint/2010/main" val="3898360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illustrate data?</a:t>
            </a:r>
            <a:endParaRPr lang="en-US" dirty="0"/>
          </a:p>
        </p:txBody>
      </p:sp>
      <p:sp>
        <p:nvSpPr>
          <p:cNvPr id="3" name="Content Placeholder 2"/>
          <p:cNvSpPr>
            <a:spLocks noGrp="1"/>
          </p:cNvSpPr>
          <p:nvPr>
            <p:ph idx="1"/>
          </p:nvPr>
        </p:nvSpPr>
        <p:spPr>
          <a:xfrm>
            <a:off x="457200" y="1600200"/>
            <a:ext cx="8229600" cy="5257800"/>
          </a:xfrm>
        </p:spPr>
        <p:txBody>
          <a:bodyPr>
            <a:noAutofit/>
          </a:bodyPr>
          <a:lstStyle/>
          <a:p>
            <a:pPr marL="0" indent="0" algn="ctr">
              <a:buNone/>
            </a:pPr>
            <a:r>
              <a:rPr lang="en-US" sz="2800" dirty="0" smtClean="0">
                <a:hlinkClick r:id="rId3"/>
              </a:rPr>
              <a:t>Hans </a:t>
            </a:r>
            <a:r>
              <a:rPr lang="en-US" sz="2800" dirty="0" err="1">
                <a:hlinkClick r:id="rId3"/>
              </a:rPr>
              <a:t>Rosling</a:t>
            </a:r>
            <a:r>
              <a:rPr lang="en-US" sz="2800" dirty="0">
                <a:hlinkClick r:id="rId3"/>
              </a:rPr>
              <a:t>: The best stats you’ve ever </a:t>
            </a:r>
            <a:r>
              <a:rPr lang="en-US" sz="2800" dirty="0" smtClean="0">
                <a:hlinkClick r:id="rId3"/>
              </a:rPr>
              <a:t>seen</a:t>
            </a:r>
            <a:endParaRPr lang="en-US" sz="2800" dirty="0"/>
          </a:p>
          <a:p>
            <a:pPr marL="0" indent="0" algn="ctr">
              <a:buNone/>
            </a:pPr>
            <a:endParaRPr lang="en-US" sz="800" dirty="0" smtClean="0"/>
          </a:p>
          <a:p>
            <a:pPr marL="0" indent="0" algn="ctr">
              <a:buNone/>
            </a:pPr>
            <a:r>
              <a:rPr lang="en-US" sz="2800" i="1" dirty="0" smtClean="0"/>
              <a:t>Did </a:t>
            </a:r>
            <a:r>
              <a:rPr lang="en-US" sz="2800" i="1" dirty="0" err="1"/>
              <a:t>Rosling’s</a:t>
            </a:r>
            <a:r>
              <a:rPr lang="en-US" sz="2800" i="1" dirty="0"/>
              <a:t> data displays and commentary hold your interest and/or help you understand the information? Why or why not</a:t>
            </a:r>
            <a:r>
              <a:rPr lang="en-US" sz="2800" i="1" dirty="0" smtClean="0"/>
              <a:t>?</a:t>
            </a:r>
          </a:p>
          <a:p>
            <a:pPr marL="0" indent="0" algn="ctr">
              <a:buNone/>
            </a:pPr>
            <a:endParaRPr lang="en-US" sz="1600" dirty="0"/>
          </a:p>
          <a:p>
            <a:pPr marL="0" indent="0" algn="ctr">
              <a:buNone/>
            </a:pPr>
            <a:r>
              <a:rPr lang="en-US" sz="2800" dirty="0">
                <a:hlinkClick r:id="rId4"/>
              </a:rPr>
              <a:t>How Governments Can Better Use Data </a:t>
            </a:r>
            <a:r>
              <a:rPr lang="en-US" sz="2800" dirty="0" smtClean="0">
                <a:hlinkClick r:id="rId4"/>
              </a:rPr>
              <a:t>Visualization</a:t>
            </a:r>
            <a:r>
              <a:rPr lang="en-US" sz="2800" dirty="0" smtClean="0"/>
              <a:t> (examples of poor graphical representations)</a:t>
            </a:r>
          </a:p>
          <a:p>
            <a:pPr marL="0" indent="0" algn="ctr">
              <a:buNone/>
            </a:pPr>
            <a:endParaRPr lang="en-US" sz="800" dirty="0" smtClean="0"/>
          </a:p>
          <a:p>
            <a:pPr marL="0" indent="0" algn="ctr">
              <a:buNone/>
            </a:pPr>
            <a:r>
              <a:rPr lang="en-US" sz="2800" i="1" dirty="0" smtClean="0"/>
              <a:t>Pick 1 to analyze—Describe why the </a:t>
            </a:r>
            <a:r>
              <a:rPr lang="en-US" sz="2800" i="1" dirty="0"/>
              <a:t>graph is not </a:t>
            </a:r>
            <a:r>
              <a:rPr lang="en-US" sz="2800" i="1" dirty="0" smtClean="0"/>
              <a:t>effective. Discuss </a:t>
            </a:r>
            <a:r>
              <a:rPr lang="en-US" sz="2800" i="1" dirty="0"/>
              <a:t>ways in which the data might have been presented in a more effective way.</a:t>
            </a:r>
          </a:p>
          <a:p>
            <a:pPr lvl="1"/>
            <a:endParaRPr lang="en-US" sz="3200" dirty="0" smtClean="0"/>
          </a:p>
        </p:txBody>
      </p:sp>
    </p:spTree>
    <p:extLst>
      <p:ext uri="{BB962C8B-B14F-4D97-AF65-F5344CB8AC3E}">
        <p14:creationId xmlns:p14="http://schemas.microsoft.com/office/powerpoint/2010/main" val="3355604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Discussion—about data</a:t>
            </a:r>
            <a:endParaRPr lang="en-US" dirty="0"/>
          </a:p>
        </p:txBody>
      </p:sp>
      <p:sp>
        <p:nvSpPr>
          <p:cNvPr id="5" name="Content Placeholder 4"/>
          <p:cNvSpPr>
            <a:spLocks noGrp="1"/>
          </p:cNvSpPr>
          <p:nvPr>
            <p:ph idx="1"/>
          </p:nvPr>
        </p:nvSpPr>
        <p:spPr/>
        <p:txBody>
          <a:bodyPr/>
          <a:lstStyle/>
          <a:p>
            <a:r>
              <a:rPr lang="en-US" dirty="0" smtClean="0"/>
              <a:t>Do you have access to data at work?</a:t>
            </a:r>
          </a:p>
          <a:p>
            <a:r>
              <a:rPr lang="en-US" dirty="0" smtClean="0"/>
              <a:t>If so, what kind of data? How do you use it?</a:t>
            </a:r>
          </a:p>
          <a:p>
            <a:r>
              <a:rPr lang="en-US" dirty="0" smtClean="0"/>
              <a:t>What kind of information do you derive when working with this data?</a:t>
            </a:r>
            <a:endParaRPr lang="en-US" dirty="0"/>
          </a:p>
        </p:txBody>
      </p:sp>
    </p:spTree>
    <p:extLst>
      <p:ext uri="{BB962C8B-B14F-4D97-AF65-F5344CB8AC3E}">
        <p14:creationId xmlns:p14="http://schemas.microsoft.com/office/powerpoint/2010/main" val="29023688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US" dirty="0" smtClean="0"/>
              <a:t>What does raw data tell you?</a:t>
            </a:r>
            <a:r>
              <a:rPr lang="en-US" dirty="0"/>
              <a:t> </a:t>
            </a:r>
            <a:r>
              <a:rPr lang="en-US" dirty="0" smtClean="0"/>
              <a:t>A: nothing!</a:t>
            </a:r>
            <a:endParaRPr lang="en-US" sz="2700"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2687" y="1600200"/>
            <a:ext cx="7938626"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72247" y="6395545"/>
            <a:ext cx="7799507" cy="276999"/>
          </a:xfrm>
          <a:prstGeom prst="rect">
            <a:avLst/>
          </a:prstGeom>
          <a:noFill/>
        </p:spPr>
        <p:txBody>
          <a:bodyPr wrap="none" rtlCol="0">
            <a:spAutoFit/>
          </a:bodyPr>
          <a:lstStyle/>
          <a:p>
            <a:pPr algn="ctr"/>
            <a:r>
              <a:rPr lang="en-US" sz="1200" dirty="0">
                <a:solidFill>
                  <a:prstClr val="black"/>
                </a:solidFill>
              </a:rPr>
              <a:t>Source: </a:t>
            </a:r>
            <a:r>
              <a:rPr lang="en-US" sz="1200" dirty="0">
                <a:solidFill>
                  <a:prstClr val="black"/>
                </a:solidFill>
                <a:hlinkClick r:id="rId4"/>
              </a:rPr>
              <a:t>http://emergentmath.com/2013/03/06/how-does-one-provide-the-complex-data-of-global-warming-to-students/</a:t>
            </a:r>
            <a:endParaRPr lang="en-US" sz="1200" dirty="0">
              <a:solidFill>
                <a:prstClr val="black"/>
              </a:solidFill>
            </a:endParaRPr>
          </a:p>
        </p:txBody>
      </p:sp>
    </p:spTree>
    <p:extLst>
      <p:ext uri="{BB962C8B-B14F-4D97-AF65-F5344CB8AC3E}">
        <p14:creationId xmlns:p14="http://schemas.microsoft.com/office/powerpoint/2010/main" val="21290718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Organizing Data</a:t>
            </a:r>
            <a:endParaRPr lang="en-US" dirty="0"/>
          </a:p>
        </p:txBody>
      </p:sp>
      <p:pic>
        <p:nvPicPr>
          <p:cNvPr id="1026" name="Picture 2"/>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23152" t="13622" r="7318" b="15666"/>
          <a:stretch/>
        </p:blipFill>
        <p:spPr bwMode="auto">
          <a:xfrm>
            <a:off x="1143000" y="1905000"/>
            <a:ext cx="6858000" cy="3921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Group 7"/>
          <p:cNvGrpSpPr/>
          <p:nvPr/>
        </p:nvGrpSpPr>
        <p:grpSpPr>
          <a:xfrm>
            <a:off x="76200" y="2438400"/>
            <a:ext cx="1844040" cy="830997"/>
            <a:chOff x="76200" y="2438400"/>
            <a:chExt cx="1844040" cy="830997"/>
          </a:xfrm>
        </p:grpSpPr>
        <p:cxnSp>
          <p:nvCxnSpPr>
            <p:cNvPr id="5" name="Straight Arrow Connector 4"/>
            <p:cNvCxnSpPr/>
            <p:nvPr/>
          </p:nvCxnSpPr>
          <p:spPr>
            <a:xfrm>
              <a:off x="1371600" y="2730787"/>
              <a:ext cx="548640" cy="0"/>
            </a:xfrm>
            <a:prstGeom prst="straightConnector1">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6200" y="2438400"/>
              <a:ext cx="1417320" cy="830997"/>
            </a:xfrm>
            <a:prstGeom prst="rect">
              <a:avLst/>
            </a:prstGeom>
            <a:noFill/>
          </p:spPr>
          <p:txBody>
            <a:bodyPr wrap="square" rtlCol="0">
              <a:spAutoFit/>
            </a:bodyPr>
            <a:lstStyle/>
            <a:p>
              <a:r>
                <a:rPr lang="en-US" sz="1600" dirty="0">
                  <a:solidFill>
                    <a:srgbClr val="C00000"/>
                  </a:solidFill>
                </a:rPr>
                <a:t>Row = Case, Record, Observation</a:t>
              </a:r>
            </a:p>
          </p:txBody>
        </p:sp>
      </p:grpSp>
      <p:grpSp>
        <p:nvGrpSpPr>
          <p:cNvPr id="10" name="Group 9"/>
          <p:cNvGrpSpPr/>
          <p:nvPr/>
        </p:nvGrpSpPr>
        <p:grpSpPr>
          <a:xfrm>
            <a:off x="3048000" y="1537855"/>
            <a:ext cx="1981200" cy="853440"/>
            <a:chOff x="1828800" y="1447800"/>
            <a:chExt cx="1981200" cy="853440"/>
          </a:xfrm>
        </p:grpSpPr>
        <p:cxnSp>
          <p:nvCxnSpPr>
            <p:cNvPr id="7" name="Straight Arrow Connector 6"/>
            <p:cNvCxnSpPr/>
            <p:nvPr/>
          </p:nvCxnSpPr>
          <p:spPr>
            <a:xfrm rot="5400000">
              <a:off x="2545080" y="2026920"/>
              <a:ext cx="548640" cy="0"/>
            </a:xfrm>
            <a:prstGeom prst="straightConnector1">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828800" y="1447800"/>
              <a:ext cx="1981200" cy="338554"/>
            </a:xfrm>
            <a:prstGeom prst="rect">
              <a:avLst/>
            </a:prstGeom>
            <a:noFill/>
          </p:spPr>
          <p:txBody>
            <a:bodyPr wrap="square" rtlCol="0">
              <a:spAutoFit/>
            </a:bodyPr>
            <a:lstStyle/>
            <a:p>
              <a:pPr algn="ctr"/>
              <a:r>
                <a:rPr lang="en-US" sz="1600" dirty="0">
                  <a:solidFill>
                    <a:srgbClr val="C00000"/>
                  </a:solidFill>
                </a:rPr>
                <a:t>Column = Variable </a:t>
              </a:r>
            </a:p>
          </p:txBody>
        </p:sp>
      </p:grpSp>
      <p:sp>
        <p:nvSpPr>
          <p:cNvPr id="11" name="TextBox 10"/>
          <p:cNvSpPr txBox="1"/>
          <p:nvPr/>
        </p:nvSpPr>
        <p:spPr>
          <a:xfrm>
            <a:off x="1030230" y="5791200"/>
            <a:ext cx="7083541" cy="830997"/>
          </a:xfrm>
          <a:prstGeom prst="rect">
            <a:avLst/>
          </a:prstGeom>
          <a:noFill/>
        </p:spPr>
        <p:txBody>
          <a:bodyPr wrap="none" rtlCol="0">
            <a:spAutoFit/>
          </a:bodyPr>
          <a:lstStyle/>
          <a:p>
            <a:pPr algn="ctr"/>
            <a:r>
              <a:rPr lang="en-US" sz="2400" b="1" dirty="0">
                <a:solidFill>
                  <a:prstClr val="black"/>
                </a:solidFill>
              </a:rPr>
              <a:t>Variables</a:t>
            </a:r>
            <a:r>
              <a:rPr lang="en-US" sz="2400" dirty="0">
                <a:solidFill>
                  <a:prstClr val="black"/>
                </a:solidFill>
              </a:rPr>
              <a:t> contain info about one characteristic of a case</a:t>
            </a:r>
          </a:p>
          <a:p>
            <a:pPr algn="ctr"/>
            <a:r>
              <a:rPr lang="en-US" sz="2400" dirty="0">
                <a:solidFill>
                  <a:prstClr val="black"/>
                </a:solidFill>
              </a:rPr>
              <a:t>(variable: measurable characteristic that varies)</a:t>
            </a:r>
          </a:p>
        </p:txBody>
      </p:sp>
      <p:grpSp>
        <p:nvGrpSpPr>
          <p:cNvPr id="16" name="Group 15"/>
          <p:cNvGrpSpPr/>
          <p:nvPr/>
        </p:nvGrpSpPr>
        <p:grpSpPr>
          <a:xfrm>
            <a:off x="4001849" y="3870961"/>
            <a:ext cx="4380771" cy="846236"/>
            <a:chOff x="4001849" y="3870961"/>
            <a:chExt cx="4380771" cy="846236"/>
          </a:xfrm>
        </p:grpSpPr>
        <p:cxnSp>
          <p:nvCxnSpPr>
            <p:cNvPr id="15" name="Straight Arrow Connector 14"/>
            <p:cNvCxnSpPr/>
            <p:nvPr/>
          </p:nvCxnSpPr>
          <p:spPr>
            <a:xfrm rot="1800000" flipH="1">
              <a:off x="4001849" y="3870961"/>
              <a:ext cx="548640" cy="0"/>
            </a:xfrm>
            <a:prstGeom prst="straightConnector1">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572000" y="3886200"/>
              <a:ext cx="3810620" cy="830997"/>
            </a:xfrm>
            <a:prstGeom prst="rect">
              <a:avLst/>
            </a:prstGeom>
            <a:solidFill>
              <a:schemeClr val="bg1"/>
            </a:solidFill>
          </p:spPr>
          <p:txBody>
            <a:bodyPr wrap="square" rtlCol="0">
              <a:spAutoFit/>
            </a:bodyPr>
            <a:lstStyle/>
            <a:p>
              <a:r>
                <a:rPr lang="en-US" sz="1600" dirty="0">
                  <a:solidFill>
                    <a:srgbClr val="C00000"/>
                  </a:solidFill>
                </a:rPr>
                <a:t>Value (of variable) – qualitative or quantitative; levels of measurement (nominal, ordinal, interval, ratio)</a:t>
              </a:r>
            </a:p>
          </p:txBody>
        </p:sp>
      </p:grpSp>
    </p:spTree>
    <p:extLst>
      <p:ext uri="{BB962C8B-B14F-4D97-AF65-F5344CB8AC3E}">
        <p14:creationId xmlns:p14="http://schemas.microsoft.com/office/powerpoint/2010/main" val="835162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en-US" sz="4000" dirty="0" smtClean="0"/>
              <a:t>Frequency Distribution</a:t>
            </a:r>
            <a:endParaRPr lang="en-US" sz="4000" dirty="0"/>
          </a:p>
        </p:txBody>
      </p:sp>
      <p:sp>
        <p:nvSpPr>
          <p:cNvPr id="8" name="Content Placeholder 7"/>
          <p:cNvSpPr>
            <a:spLocks noGrp="1"/>
          </p:cNvSpPr>
          <p:nvPr>
            <p:ph sz="half" idx="1"/>
          </p:nvPr>
        </p:nvSpPr>
        <p:spPr/>
        <p:txBody>
          <a:bodyPr>
            <a:normAutofit/>
          </a:bodyPr>
          <a:lstStyle/>
          <a:p>
            <a:pPr marL="0" indent="0">
              <a:buNone/>
            </a:pPr>
            <a:r>
              <a:rPr lang="en-US" sz="2400" dirty="0" smtClean="0"/>
              <a:t>Method of tallying, and representing the number of times a certain score occurs</a:t>
            </a:r>
          </a:p>
          <a:p>
            <a:pPr indent="-231775"/>
            <a:r>
              <a:rPr lang="en-US" sz="2000" dirty="0" smtClean="0"/>
              <a:t>If necessary, group scores into interval classes/ranges</a:t>
            </a:r>
          </a:p>
          <a:p>
            <a:pPr marL="0" indent="0">
              <a:buNone/>
            </a:pPr>
            <a:r>
              <a:rPr lang="en-US" sz="2400" dirty="0" smtClean="0"/>
              <a:t>Frequency distribution tables</a:t>
            </a:r>
          </a:p>
          <a:p>
            <a:pPr indent="-231775"/>
            <a:r>
              <a:rPr lang="en-US" sz="2000" dirty="0" smtClean="0"/>
              <a:t>The most basic is a frequency distribution with one variable, e.g., hospital </a:t>
            </a:r>
            <a:r>
              <a:rPr lang="en-US" sz="2000" dirty="0"/>
              <a:t>a</a:t>
            </a:r>
            <a:r>
              <a:rPr lang="en-US" sz="2000" dirty="0" smtClean="0"/>
              <a:t>dmissions, by sex:</a:t>
            </a:r>
            <a:endParaRPr lang="en-US" sz="2000" dirty="0"/>
          </a:p>
        </p:txBody>
      </p:sp>
      <p:sp>
        <p:nvSpPr>
          <p:cNvPr id="12" name="Content Placeholder 11"/>
          <p:cNvSpPr>
            <a:spLocks noGrp="1"/>
          </p:cNvSpPr>
          <p:nvPr>
            <p:ph sz="half" idx="2"/>
          </p:nvPr>
        </p:nvSpPr>
        <p:spPr/>
        <p:txBody>
          <a:bodyPr>
            <a:normAutofit/>
          </a:bodyPr>
          <a:lstStyle/>
          <a:p>
            <a:pPr marL="0" indent="0">
              <a:buNone/>
            </a:pPr>
            <a:r>
              <a:rPr lang="en-US" sz="2400" dirty="0"/>
              <a:t>Data can be tabulated to show counts by 2 or 3 variables, for instance </a:t>
            </a:r>
            <a:r>
              <a:rPr lang="en-US" sz="2400" i="1" dirty="0"/>
              <a:t>age</a:t>
            </a:r>
            <a:r>
              <a:rPr lang="en-US" sz="2400" dirty="0"/>
              <a:t> and </a:t>
            </a:r>
            <a:r>
              <a:rPr lang="en-US" sz="2400" i="1" dirty="0"/>
              <a:t>sex</a:t>
            </a:r>
          </a:p>
          <a:p>
            <a:pPr indent="-231775"/>
            <a:r>
              <a:rPr lang="en-US" sz="2000" dirty="0" smtClean="0"/>
              <a:t>2-variable </a:t>
            </a:r>
            <a:r>
              <a:rPr lang="en-US" sz="2000" dirty="0"/>
              <a:t>table that is cross-tabulated is </a:t>
            </a:r>
            <a:r>
              <a:rPr lang="en-US" sz="2000" dirty="0" smtClean="0"/>
              <a:t>a </a:t>
            </a:r>
            <a:r>
              <a:rPr lang="en-US" sz="2000" dirty="0"/>
              <a:t>2x2 contingency </a:t>
            </a:r>
            <a:r>
              <a:rPr lang="en-US" sz="2000" dirty="0" smtClean="0"/>
              <a:t>table, e.g</a:t>
            </a:r>
            <a:r>
              <a:rPr lang="en-US" sz="2000" dirty="0"/>
              <a:t>., classifying “lung cancer patients” on 2 variables, </a:t>
            </a:r>
            <a:r>
              <a:rPr lang="en-US" sz="2000" i="1" dirty="0"/>
              <a:t>race</a:t>
            </a:r>
            <a:r>
              <a:rPr lang="en-US" sz="2000" dirty="0"/>
              <a:t> and </a:t>
            </a:r>
            <a:r>
              <a:rPr lang="en-US" sz="2000" i="1" dirty="0"/>
              <a:t>sex</a:t>
            </a:r>
            <a:r>
              <a:rPr lang="en-US" sz="2000" dirty="0" smtClean="0"/>
              <a:t>:</a:t>
            </a:r>
            <a:endParaRPr lang="en-US" sz="2000" dirty="0"/>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899013"/>
            <a:ext cx="4040188" cy="180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5025" y="4382882"/>
            <a:ext cx="4041775" cy="1636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5768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Frequency Distribution</a:t>
            </a:r>
            <a:endParaRPr lang="en-US" dirty="0"/>
          </a:p>
        </p:txBody>
      </p:sp>
      <p:pic>
        <p:nvPicPr>
          <p:cNvPr id="4"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3152" t="13622" r="7318" b="15666"/>
          <a:stretch/>
        </p:blipFill>
        <p:spPr bwMode="auto">
          <a:xfrm>
            <a:off x="614238" y="1450647"/>
            <a:ext cx="7915523"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070939" y="5910590"/>
            <a:ext cx="5406061" cy="523220"/>
          </a:xfrm>
          <a:prstGeom prst="rect">
            <a:avLst/>
          </a:prstGeom>
          <a:noFill/>
        </p:spPr>
        <p:txBody>
          <a:bodyPr wrap="square" rtlCol="0" anchor="ctr">
            <a:spAutoFit/>
          </a:bodyPr>
          <a:lstStyle/>
          <a:p>
            <a:r>
              <a:rPr lang="en-US" sz="2800" dirty="0">
                <a:solidFill>
                  <a:prstClr val="black"/>
                </a:solidFill>
              </a:rPr>
              <a:t>How many of the cases are male?</a:t>
            </a:r>
            <a:endParaRPr lang="en-US" sz="4000" dirty="0">
              <a:solidFill>
                <a:prstClr val="black"/>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538772233"/>
              </p:ext>
            </p:extLst>
          </p:nvPr>
        </p:nvGraphicFramePr>
        <p:xfrm>
          <a:off x="6096000" y="5715000"/>
          <a:ext cx="2017231" cy="914400"/>
        </p:xfrm>
        <a:graphic>
          <a:graphicData uri="http://schemas.openxmlformats.org/drawingml/2006/table">
            <a:tbl>
              <a:tblPr firstRow="1" bandRow="1">
                <a:tableStyleId>{5940675A-B579-460E-94D1-54222C63F5DA}</a:tableStyleId>
              </a:tblPr>
              <a:tblGrid>
                <a:gridCol w="1331431"/>
                <a:gridCol w="685800"/>
              </a:tblGrid>
              <a:tr h="370840">
                <a:tc>
                  <a:txBody>
                    <a:bodyPr/>
                    <a:lstStyle/>
                    <a:p>
                      <a:r>
                        <a:rPr lang="en-US" sz="2400" dirty="0" smtClean="0"/>
                        <a:t>Male</a:t>
                      </a:r>
                      <a:endParaRPr lang="en-US" sz="2400" dirty="0"/>
                    </a:p>
                  </a:txBody>
                  <a:tcPr/>
                </a:tc>
                <a:tc>
                  <a:txBody>
                    <a:bodyPr/>
                    <a:lstStyle/>
                    <a:p>
                      <a:pPr algn="r"/>
                      <a:r>
                        <a:rPr lang="en-US" sz="2400" dirty="0" smtClean="0"/>
                        <a:t>12</a:t>
                      </a:r>
                      <a:endParaRPr lang="en-US" sz="2400" dirty="0"/>
                    </a:p>
                  </a:txBody>
                  <a:tcPr/>
                </a:tc>
              </a:tr>
              <a:tr h="370840">
                <a:tc>
                  <a:txBody>
                    <a:bodyPr/>
                    <a:lstStyle/>
                    <a:p>
                      <a:r>
                        <a:rPr lang="en-US" sz="2400" dirty="0" smtClean="0"/>
                        <a:t>Female</a:t>
                      </a:r>
                      <a:endParaRPr lang="en-US" sz="2400" dirty="0"/>
                    </a:p>
                  </a:txBody>
                  <a:tcPr/>
                </a:tc>
                <a:tc>
                  <a:txBody>
                    <a:bodyPr/>
                    <a:lstStyle/>
                    <a:p>
                      <a:pPr algn="r"/>
                      <a:r>
                        <a:rPr lang="en-US" sz="2400" dirty="0" smtClean="0"/>
                        <a:t>8</a:t>
                      </a:r>
                      <a:endParaRPr lang="en-US" sz="2400" dirty="0"/>
                    </a:p>
                  </a:txBody>
                  <a:tcPr/>
                </a:tc>
              </a:tr>
            </a:tbl>
          </a:graphicData>
        </a:graphic>
      </p:graphicFrame>
      <p:sp>
        <p:nvSpPr>
          <p:cNvPr id="6" name="Rounded Rectangle 5"/>
          <p:cNvSpPr/>
          <p:nvPr/>
        </p:nvSpPr>
        <p:spPr>
          <a:xfrm>
            <a:off x="3733800" y="2286000"/>
            <a:ext cx="365760" cy="29718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0150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Frequency Distribution</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r>
              <a:rPr lang="en-US" sz="2800" dirty="0" smtClean="0"/>
              <a:t>Example: large dataset from study of women with ovarian cancer—</a:t>
            </a:r>
            <a:r>
              <a:rPr lang="en-US" sz="2800" i="1" dirty="0" smtClean="0"/>
              <a:t>let’s look at parity</a:t>
            </a:r>
          </a:p>
          <a:p>
            <a:r>
              <a:rPr lang="en-US" sz="2800" dirty="0" smtClean="0"/>
              <a:t>To construct a frequency table to display this data</a:t>
            </a:r>
          </a:p>
          <a:p>
            <a:pPr marL="971550" lvl="1" indent="-514350">
              <a:buFont typeface="+mj-lt"/>
              <a:buAutoNum type="arabicPeriod"/>
            </a:pPr>
            <a:r>
              <a:rPr lang="en-US" dirty="0" smtClean="0"/>
              <a:t>List all values that the variable </a:t>
            </a:r>
            <a:r>
              <a:rPr lang="en-US" i="1" dirty="0" smtClean="0"/>
              <a:t>“parity” </a:t>
            </a:r>
            <a:r>
              <a:rPr lang="en-US" dirty="0" smtClean="0"/>
              <a:t>can take, from lowest value to highest (e.g., 0, 1, 2, 3… )</a:t>
            </a:r>
          </a:p>
          <a:p>
            <a:pPr marL="971550" lvl="1" indent="-514350">
              <a:buFont typeface="+mj-lt"/>
              <a:buAutoNum type="arabicPeriod"/>
            </a:pPr>
            <a:r>
              <a:rPr lang="en-US" dirty="0" smtClean="0"/>
              <a:t>For each value, record the number of women who had that number of births</a:t>
            </a:r>
            <a:endParaRPr lang="en-US" dirty="0"/>
          </a:p>
        </p:txBody>
      </p:sp>
      <p:pic>
        <p:nvPicPr>
          <p:cNvPr id="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3153" t="11480" r="7662" b="14441"/>
          <a:stretch/>
        </p:blipFill>
        <p:spPr bwMode="auto">
          <a:xfrm>
            <a:off x="457200" y="1524000"/>
            <a:ext cx="8388926" cy="505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2255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Frequency Distribution</a:t>
            </a:r>
            <a:endParaRPr lang="en-US" dirty="0"/>
          </a:p>
        </p:txBody>
      </p:sp>
      <p:sp>
        <p:nvSpPr>
          <p:cNvPr id="3" name="Content Placeholder 2"/>
          <p:cNvSpPr>
            <a:spLocks noGrp="1"/>
          </p:cNvSpPr>
          <p:nvPr>
            <p:ph idx="1"/>
          </p:nvPr>
        </p:nvSpPr>
        <p:spPr/>
        <p:txBody>
          <a:bodyPr>
            <a:normAutofit/>
          </a:bodyPr>
          <a:lstStyle/>
          <a:p>
            <a:pPr marL="0" indent="0" algn="ctr">
              <a:buNone/>
            </a:pPr>
            <a:r>
              <a:rPr lang="en-US" sz="2600" i="1" dirty="0" smtClean="0"/>
              <a:t>At an influenza immunization clinic, residents of a retirement community were asked in how many previous years they had received an influenza vaccine. These are the answers from the first 19 </a:t>
            </a:r>
            <a:r>
              <a:rPr lang="en-US" sz="2600" i="1" dirty="0"/>
              <a:t>residents: </a:t>
            </a:r>
            <a:endParaRPr lang="en-US" sz="2600" i="1" dirty="0" smtClean="0"/>
          </a:p>
          <a:p>
            <a:pPr marL="0" indent="0" algn="ctr">
              <a:buNone/>
            </a:pPr>
            <a:endParaRPr lang="en-US" sz="800" dirty="0"/>
          </a:p>
          <a:p>
            <a:pPr marL="0" indent="0" algn="ctr">
              <a:buNone/>
            </a:pPr>
            <a:r>
              <a:rPr lang="en-US" sz="2600" dirty="0" smtClean="0"/>
              <a:t>2</a:t>
            </a:r>
            <a:r>
              <a:rPr lang="en-US" sz="2600" dirty="0"/>
              <a:t>, 0, 3, 1, 0, 1, 2, 2, 4, 8, 1, 3, 3, 12, 1, 6, 2, 5, 1</a:t>
            </a:r>
          </a:p>
          <a:p>
            <a:pPr marL="0" indent="0" algn="ctr">
              <a:buNone/>
            </a:pPr>
            <a:endParaRPr lang="en-US" sz="800" dirty="0" smtClean="0"/>
          </a:p>
          <a:p>
            <a:pPr marL="0" indent="0" algn="ctr">
              <a:buNone/>
            </a:pPr>
            <a:r>
              <a:rPr lang="en-US" sz="2600" i="1" dirty="0" smtClean="0"/>
              <a:t>Organize these data into a frequency distribution.</a:t>
            </a:r>
          </a:p>
        </p:txBody>
      </p:sp>
      <p:graphicFrame>
        <p:nvGraphicFramePr>
          <p:cNvPr id="4" name="Table 3"/>
          <p:cNvGraphicFramePr>
            <a:graphicFrameLocks noGrp="1"/>
          </p:cNvGraphicFramePr>
          <p:nvPr>
            <p:extLst>
              <p:ext uri="{D42A27DB-BD31-4B8C-83A1-F6EECF244321}">
                <p14:modId xmlns:p14="http://schemas.microsoft.com/office/powerpoint/2010/main" val="413907664"/>
              </p:ext>
            </p:extLst>
          </p:nvPr>
        </p:nvGraphicFramePr>
        <p:xfrm>
          <a:off x="3017520" y="4572000"/>
          <a:ext cx="3108960" cy="1885950"/>
        </p:xfrm>
        <a:graphic>
          <a:graphicData uri="http://schemas.openxmlformats.org/drawingml/2006/table">
            <a:tbl>
              <a:tblPr>
                <a:tableStyleId>{7E9639D4-E3E2-4D34-9284-5A2195B3D0D7}</a:tableStyleId>
              </a:tblPr>
              <a:tblGrid>
                <a:gridCol w="1554480"/>
                <a:gridCol w="1554480"/>
              </a:tblGrid>
              <a:tr h="274320">
                <a:tc>
                  <a:txBody>
                    <a:bodyPr/>
                    <a:lstStyle/>
                    <a:p>
                      <a:pPr algn="ctr" fontAlgn="b"/>
                      <a:r>
                        <a:rPr lang="en-US" sz="2000" b="1" i="0" u="none" strike="noStrike" dirty="0" smtClean="0">
                          <a:solidFill>
                            <a:srgbClr val="000000"/>
                          </a:solidFill>
                          <a:effectLst/>
                          <a:latin typeface="+mn-lt"/>
                        </a:rPr>
                        <a:t>Previous</a:t>
                      </a:r>
                      <a:r>
                        <a:rPr lang="en-US" sz="2000" b="1" i="0" u="none" strike="noStrike" baseline="0" dirty="0" smtClean="0">
                          <a:solidFill>
                            <a:srgbClr val="000000"/>
                          </a:solidFill>
                          <a:effectLst/>
                          <a:latin typeface="+mn-lt"/>
                        </a:rPr>
                        <a:t> Years</a:t>
                      </a:r>
                      <a:endParaRPr lang="en-US" sz="2000" b="1"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b="1" u="none" strike="noStrike" dirty="0" smtClean="0">
                          <a:effectLst/>
                        </a:rPr>
                        <a:t>Residents</a:t>
                      </a:r>
                      <a:endParaRPr lang="en-US" sz="2000" b="1"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74320">
                <a:tc>
                  <a:txBody>
                    <a:bodyPr/>
                    <a:lstStyle/>
                    <a:p>
                      <a:pPr algn="ctr" fontAlgn="b"/>
                      <a:r>
                        <a:rPr lang="en-US" sz="2000" u="none" strike="noStrike" dirty="0">
                          <a:effectLst/>
                        </a:rPr>
                        <a:t>0-2</a:t>
                      </a:r>
                      <a:endParaRPr lang="en-US" sz="20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algn="ctr" fontAlgn="b"/>
                      <a:r>
                        <a:rPr lang="en-US" sz="2000" u="none" strike="noStrike" dirty="0">
                          <a:effectLst/>
                        </a:rPr>
                        <a:t>11</a:t>
                      </a:r>
                      <a:endParaRPr lang="en-US" sz="20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r>
              <a:tr h="274320">
                <a:tc>
                  <a:txBody>
                    <a:bodyPr/>
                    <a:lstStyle/>
                    <a:p>
                      <a:pPr algn="ctr" fontAlgn="b"/>
                      <a:r>
                        <a:rPr lang="en-US" sz="2000" u="none" strike="noStrike" dirty="0">
                          <a:effectLst/>
                        </a:rPr>
                        <a:t>3-5</a:t>
                      </a:r>
                      <a:endParaRPr lang="en-US" sz="20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pPr algn="ctr" fontAlgn="b"/>
                      <a:r>
                        <a:rPr lang="en-US" sz="2000" u="none" strike="noStrike" dirty="0">
                          <a:effectLst/>
                        </a:rPr>
                        <a:t>5</a:t>
                      </a:r>
                      <a:endParaRPr lang="en-US" sz="20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r>
              <a:tr h="274320">
                <a:tc>
                  <a:txBody>
                    <a:bodyPr/>
                    <a:lstStyle/>
                    <a:p>
                      <a:pPr algn="ctr" fontAlgn="b"/>
                      <a:r>
                        <a:rPr lang="en-US" sz="2000" u="none" strike="noStrike" dirty="0">
                          <a:effectLst/>
                        </a:rPr>
                        <a:t>6-8</a:t>
                      </a:r>
                      <a:endParaRPr lang="en-US" sz="20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pPr algn="ctr" fontAlgn="b"/>
                      <a:r>
                        <a:rPr lang="en-US" sz="2000" u="none" strike="noStrike" dirty="0">
                          <a:effectLst/>
                        </a:rPr>
                        <a:t>2</a:t>
                      </a:r>
                      <a:endParaRPr lang="en-US" sz="20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r>
              <a:tr h="274320">
                <a:tc>
                  <a:txBody>
                    <a:bodyPr/>
                    <a:lstStyle/>
                    <a:p>
                      <a:pPr algn="ctr" fontAlgn="b"/>
                      <a:r>
                        <a:rPr lang="en-US" sz="2000" u="none" strike="noStrike">
                          <a:effectLst/>
                        </a:rPr>
                        <a:t>9-12</a:t>
                      </a:r>
                      <a:endParaRPr lang="en-US" sz="2000" b="0" i="0" u="none" strike="noStrike">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pPr algn="ctr" fontAlgn="b"/>
                      <a:r>
                        <a:rPr lang="en-US" sz="2000" u="none" strike="noStrike" dirty="0">
                          <a:effectLst/>
                        </a:rPr>
                        <a:t>1</a:t>
                      </a:r>
                      <a:endParaRPr lang="en-US" sz="20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r>
              <a:tr h="274320">
                <a:tc>
                  <a:txBody>
                    <a:bodyPr/>
                    <a:lstStyle/>
                    <a:p>
                      <a:pPr algn="ctr" fontAlgn="b"/>
                      <a:r>
                        <a:rPr lang="en-US" sz="2000" u="none" strike="noStrike" dirty="0" smtClean="0">
                          <a:effectLst/>
                        </a:rPr>
                        <a:t>Total</a:t>
                      </a:r>
                      <a:endParaRPr lang="en-US" sz="2000" b="1"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2000" u="none" strike="noStrike" dirty="0">
                          <a:effectLst/>
                        </a:rPr>
                        <a:t>19</a:t>
                      </a:r>
                      <a:endParaRPr lang="en-US" sz="2000" b="1"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5" name="TextBox 4"/>
          <p:cNvSpPr txBox="1"/>
          <p:nvPr/>
        </p:nvSpPr>
        <p:spPr>
          <a:xfrm>
            <a:off x="3035971" y="6488668"/>
            <a:ext cx="3072059" cy="369332"/>
          </a:xfrm>
          <a:prstGeom prst="rect">
            <a:avLst/>
          </a:prstGeom>
          <a:noFill/>
        </p:spPr>
        <p:txBody>
          <a:bodyPr wrap="none" rtlCol="0">
            <a:spAutoFit/>
          </a:bodyPr>
          <a:lstStyle/>
          <a:p>
            <a:r>
              <a:rPr lang="en-US" dirty="0">
                <a:solidFill>
                  <a:prstClr val="black"/>
                </a:solidFill>
                <a:hlinkClick r:id="rId3"/>
              </a:rPr>
              <a:t>https://youtu.be/jbaXnT5CX18</a:t>
            </a:r>
            <a:endParaRPr lang="en-US" dirty="0">
              <a:solidFill>
                <a:prstClr val="black"/>
              </a:solidFill>
            </a:endParaRPr>
          </a:p>
        </p:txBody>
      </p:sp>
    </p:spTree>
    <p:extLst>
      <p:ext uri="{BB962C8B-B14F-4D97-AF65-F5344CB8AC3E}">
        <p14:creationId xmlns:p14="http://schemas.microsoft.com/office/powerpoint/2010/main" val="4172856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Creating a Histogram</a:t>
            </a:r>
            <a:endParaRPr lang="en-US" dirty="0"/>
          </a:p>
        </p:txBody>
      </p:sp>
      <p:sp>
        <p:nvSpPr>
          <p:cNvPr id="2" name="Content Placeholder 1"/>
          <p:cNvSpPr>
            <a:spLocks noGrp="1"/>
          </p:cNvSpPr>
          <p:nvPr>
            <p:ph sz="half" idx="1"/>
          </p:nvPr>
        </p:nvSpPr>
        <p:spPr>
          <a:xfrm>
            <a:off x="457200" y="1600200"/>
            <a:ext cx="4038600" cy="4876800"/>
          </a:xfrm>
        </p:spPr>
        <p:txBody>
          <a:bodyPr>
            <a:normAutofit fontScale="92500"/>
          </a:bodyPr>
          <a:lstStyle/>
          <a:p>
            <a:pPr marL="0" indent="0">
              <a:buNone/>
            </a:pPr>
            <a:r>
              <a:rPr lang="en-US" sz="3000" dirty="0" smtClean="0"/>
              <a:t>Class intervals along x-axis</a:t>
            </a:r>
          </a:p>
          <a:p>
            <a:r>
              <a:rPr lang="en-US" sz="2600" dirty="0" smtClean="0"/>
              <a:t>Place values at equal distances along the x-axis</a:t>
            </a:r>
          </a:p>
          <a:p>
            <a:r>
              <a:rPr lang="en-US" sz="2600" dirty="0" smtClean="0"/>
              <a:t>Identify the midpoint of each class interval by adding the top and bottom values of the class interval and dividing by 2 (e.g., the midpoint of the class interval 0-4 is the average of 0 and 4, or 4/2 = 2)</a:t>
            </a:r>
          </a:p>
        </p:txBody>
      </p:sp>
      <p:pic>
        <p:nvPicPr>
          <p:cNvPr id="9" name="Picture 5" descr="Fig4-1"/>
          <p:cNvPicPr>
            <a:picLocks noGrp="1" noChangeAspect="1" noChangeArrowheads="1"/>
          </p:cNvPicPr>
          <p:nvPr>
            <p:ph sz="half" idx="2"/>
          </p:nvPr>
        </p:nvPicPr>
        <p:blipFill>
          <a:blip r:embed="rId3" cstate="print"/>
          <a:srcRect/>
          <a:stretch>
            <a:fillRect/>
          </a:stretch>
        </p:blipFill>
        <p:spPr>
          <a:xfrm>
            <a:off x="4648200" y="1652634"/>
            <a:ext cx="4038600" cy="4421095"/>
          </a:xfrm>
        </p:spPr>
      </p:pic>
    </p:spTree>
    <p:extLst>
      <p:ext uri="{BB962C8B-B14F-4D97-AF65-F5344CB8AC3E}">
        <p14:creationId xmlns:p14="http://schemas.microsoft.com/office/powerpoint/2010/main" val="146927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4"/>
          <p:cNvSpPr txBox="1">
            <a:spLocks/>
          </p:cNvSpPr>
          <p:nvPr/>
        </p:nvSpPr>
        <p:spPr>
          <a:xfrm>
            <a:off x="914400" y="1447800"/>
            <a:ext cx="7772400" cy="4572000"/>
          </a:xfrm>
          <a:prstGeom prst="rect">
            <a:avLst/>
          </a:prstGeom>
        </p:spPr>
        <p:txBody>
          <a:bodyPr vert="horz">
            <a:normAutofit/>
          </a:bodyPr>
          <a:lstStyle/>
          <a:p>
            <a:pPr marL="274320" indent="-274320">
              <a:spcBef>
                <a:spcPts val="580"/>
              </a:spcBef>
              <a:buClr>
                <a:srgbClr val="4F81BD"/>
              </a:buClr>
              <a:buSzPct val="85000"/>
              <a:buFont typeface="Wingdings 2"/>
              <a:buChar char=""/>
              <a:defRPr/>
            </a:pPr>
            <a:endParaRPr lang="en-US" sz="2600" dirty="0">
              <a:solidFill>
                <a:prstClr val="black"/>
              </a:solidFill>
            </a:endParaRPr>
          </a:p>
        </p:txBody>
      </p:sp>
      <p:sp>
        <p:nvSpPr>
          <p:cNvPr id="3" name="Title 2"/>
          <p:cNvSpPr>
            <a:spLocks noGrp="1"/>
          </p:cNvSpPr>
          <p:nvPr>
            <p:ph type="title"/>
          </p:nvPr>
        </p:nvSpPr>
        <p:spPr/>
        <p:txBody>
          <a:bodyPr/>
          <a:lstStyle/>
          <a:p>
            <a:r>
              <a:rPr lang="en-US" dirty="0" smtClean="0"/>
              <a:t>Creating a Histogram</a:t>
            </a:r>
            <a:endParaRPr lang="en-US" dirty="0"/>
          </a:p>
        </p:txBody>
      </p:sp>
      <p:sp>
        <p:nvSpPr>
          <p:cNvPr id="9" name="Content Placeholder 8"/>
          <p:cNvSpPr>
            <a:spLocks noGrp="1"/>
          </p:cNvSpPr>
          <p:nvPr>
            <p:ph sz="half" idx="1"/>
          </p:nvPr>
        </p:nvSpPr>
        <p:spPr>
          <a:xfrm>
            <a:off x="457200" y="1600200"/>
            <a:ext cx="4038600" cy="5257800"/>
          </a:xfrm>
        </p:spPr>
        <p:txBody>
          <a:bodyPr>
            <a:normAutofit/>
          </a:bodyPr>
          <a:lstStyle/>
          <a:p>
            <a:r>
              <a:rPr lang="en-US" dirty="0" smtClean="0"/>
              <a:t>Draw a bar/column around each midpoint that represents the entire class interval to the height representing the frequency of that class</a:t>
            </a:r>
          </a:p>
          <a:p>
            <a:r>
              <a:rPr lang="en-US" dirty="0" smtClean="0"/>
              <a:t>Notice how each class interval is presented by a range of scores along the x-axis</a:t>
            </a:r>
            <a:endParaRPr lang="en-US" dirty="0"/>
          </a:p>
        </p:txBody>
      </p:sp>
      <p:pic>
        <p:nvPicPr>
          <p:cNvPr id="11" name="Content Placeholder 4" descr="Fig4-2"/>
          <p:cNvPicPr>
            <a:picLocks noGrp="1" noChangeAspect="1" noChangeArrowheads="1"/>
          </p:cNvPicPr>
          <p:nvPr>
            <p:ph sz="half" idx="2"/>
          </p:nvPr>
        </p:nvPicPr>
        <p:blipFill>
          <a:blip r:embed="rId3" cstate="print"/>
          <a:srcRect/>
          <a:stretch>
            <a:fillRect/>
          </a:stretch>
        </p:blipFill>
        <p:spPr bwMode="auto">
          <a:xfrm>
            <a:off x="4648200" y="1668206"/>
            <a:ext cx="4038600" cy="4389950"/>
          </a:xfrm>
          <a:prstGeom prst="rect">
            <a:avLst/>
          </a:prstGeom>
          <a:noFill/>
        </p:spPr>
      </p:pic>
    </p:spTree>
    <p:extLst>
      <p:ext uri="{BB962C8B-B14F-4D97-AF65-F5344CB8AC3E}">
        <p14:creationId xmlns:p14="http://schemas.microsoft.com/office/powerpoint/2010/main" val="10269655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10000"/>
          </a:bodyPr>
          <a:lstStyle/>
          <a:p>
            <a:pPr marL="0" indent="0" algn="ctr">
              <a:buNone/>
            </a:pPr>
            <a:r>
              <a:rPr lang="en-US" u="sng" dirty="0" smtClean="0">
                <a:hlinkClick r:id="rId3"/>
              </a:rPr>
              <a:t>Arthur Benjamin: Teach Statistics before Calculus!</a:t>
            </a:r>
            <a:endParaRPr lang="en-US" dirty="0" smtClean="0"/>
          </a:p>
          <a:p>
            <a:pPr marL="0" indent="0" algn="ctr">
              <a:buNone/>
            </a:pPr>
            <a:endParaRPr lang="en-US" sz="1300" dirty="0" smtClean="0"/>
          </a:p>
          <a:p>
            <a:pPr marL="0" indent="0" algn="ctr">
              <a:buNone/>
            </a:pPr>
            <a:r>
              <a:rPr lang="en-US" dirty="0" smtClean="0"/>
              <a:t>Do you have experience with statistics? Explain, e.g., specific courses, comfort level with the subject.</a:t>
            </a:r>
          </a:p>
          <a:p>
            <a:pPr marL="0" indent="0" algn="ctr">
              <a:buNone/>
            </a:pPr>
            <a:endParaRPr lang="en-US" sz="1300" dirty="0" smtClean="0"/>
          </a:p>
          <a:p>
            <a:pPr marL="0" indent="0" algn="ctr">
              <a:buNone/>
            </a:pPr>
            <a:r>
              <a:rPr lang="en-US" dirty="0" smtClean="0"/>
              <a:t>What do you expect from this workshop?</a:t>
            </a:r>
          </a:p>
          <a:p>
            <a:pPr marL="0" indent="0" algn="ctr">
              <a:buNone/>
            </a:pPr>
            <a:endParaRPr lang="en-US" sz="1300" dirty="0" smtClean="0"/>
          </a:p>
          <a:p>
            <a:pPr marL="0" indent="0" algn="ctr">
              <a:buNone/>
            </a:pPr>
            <a:r>
              <a:rPr lang="en-US" dirty="0" smtClean="0"/>
              <a:t>Reflect on Arthur Benjamin’s TED Talk. What is your response to the question, “why study statistics?”</a:t>
            </a:r>
          </a:p>
          <a:p>
            <a:pPr marL="0" indent="0" algn="ctr">
              <a:buNone/>
            </a:pPr>
            <a:endParaRPr lang="en-US" sz="1300" dirty="0" smtClean="0"/>
          </a:p>
          <a:p>
            <a:pPr marL="0" indent="0" algn="ctr">
              <a:buNone/>
            </a:pPr>
            <a:r>
              <a:rPr lang="en-US" dirty="0"/>
              <a:t>F</a:t>
            </a:r>
            <a:r>
              <a:rPr lang="en-US" dirty="0" smtClean="0"/>
              <a:t>rame your response within the context of healthcare administration.</a:t>
            </a:r>
          </a:p>
        </p:txBody>
      </p:sp>
    </p:spTree>
    <p:extLst>
      <p:ext uri="{BB962C8B-B14F-4D97-AF65-F5344CB8AC3E}">
        <p14:creationId xmlns:p14="http://schemas.microsoft.com/office/powerpoint/2010/main" val="23273273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Frequency Polygon</a:t>
            </a:r>
            <a:endParaRPr lang="en-US" dirty="0"/>
          </a:p>
        </p:txBody>
      </p:sp>
      <p:sp>
        <p:nvSpPr>
          <p:cNvPr id="6" name="Content Placeholder 5"/>
          <p:cNvSpPr>
            <a:spLocks noGrp="1"/>
          </p:cNvSpPr>
          <p:nvPr>
            <p:ph sz="half" idx="1"/>
          </p:nvPr>
        </p:nvSpPr>
        <p:spPr/>
        <p:txBody>
          <a:bodyPr/>
          <a:lstStyle/>
          <a:p>
            <a:r>
              <a:rPr lang="en-US" dirty="0">
                <a:solidFill>
                  <a:prstClr val="black"/>
                </a:solidFill>
              </a:rPr>
              <a:t>A </a:t>
            </a:r>
            <a:r>
              <a:rPr lang="en-US" dirty="0" smtClean="0">
                <a:solidFill>
                  <a:prstClr val="black"/>
                </a:solidFill>
              </a:rPr>
              <a:t>continuous </a:t>
            </a:r>
            <a:r>
              <a:rPr lang="en-US" dirty="0">
                <a:solidFill>
                  <a:prstClr val="black"/>
                </a:solidFill>
              </a:rPr>
              <a:t>line that represents the frequencies of scores within a class </a:t>
            </a:r>
            <a:r>
              <a:rPr lang="en-US" dirty="0" smtClean="0">
                <a:solidFill>
                  <a:prstClr val="black"/>
                </a:solidFill>
              </a:rPr>
              <a:t>interval</a:t>
            </a:r>
            <a:endParaRPr lang="en-US" dirty="0">
              <a:solidFill>
                <a:prstClr val="black"/>
              </a:solidFill>
            </a:endParaRPr>
          </a:p>
          <a:p>
            <a:endParaRPr lang="en-US" dirty="0"/>
          </a:p>
        </p:txBody>
      </p:sp>
      <p:pic>
        <p:nvPicPr>
          <p:cNvPr id="13" name="Content Placeholder 12" descr="Fig4-4"/>
          <p:cNvPicPr>
            <a:picLocks noGrp="1" noChangeAspect="1" noChangeArrowheads="1"/>
          </p:cNvPicPr>
          <p:nvPr>
            <p:ph sz="half" idx="2"/>
          </p:nvPr>
        </p:nvPicPr>
        <p:blipFill>
          <a:blip r:embed="rId3" cstate="print"/>
          <a:srcRect/>
          <a:stretch>
            <a:fillRect/>
          </a:stretch>
        </p:blipFill>
        <p:spPr bwMode="auto">
          <a:xfrm>
            <a:off x="4780420" y="1882579"/>
            <a:ext cx="3774160" cy="3961205"/>
          </a:xfrm>
          <a:prstGeom prst="rect">
            <a:avLst/>
          </a:prstGeom>
          <a:noFill/>
        </p:spPr>
      </p:pic>
    </p:spTree>
    <p:extLst>
      <p:ext uri="{BB962C8B-B14F-4D97-AF65-F5344CB8AC3E}">
        <p14:creationId xmlns:p14="http://schemas.microsoft.com/office/powerpoint/2010/main" val="8501049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Cumulative Frequency Distribution</a:t>
            </a:r>
            <a:endParaRPr lang="en-US" dirty="0"/>
          </a:p>
        </p:txBody>
      </p:sp>
      <p:sp>
        <p:nvSpPr>
          <p:cNvPr id="7" name="Content Placeholder 6"/>
          <p:cNvSpPr>
            <a:spLocks noGrp="1"/>
          </p:cNvSpPr>
          <p:nvPr>
            <p:ph sz="half" idx="1"/>
          </p:nvPr>
        </p:nvSpPr>
        <p:spPr>
          <a:xfrm>
            <a:off x="457200" y="1600200"/>
            <a:ext cx="4038600" cy="5257800"/>
          </a:xfrm>
        </p:spPr>
        <p:txBody>
          <a:bodyPr>
            <a:normAutofit fontScale="92500"/>
          </a:bodyPr>
          <a:lstStyle/>
          <a:p>
            <a:pPr lvl="0"/>
            <a:r>
              <a:rPr lang="en-US" sz="2600" dirty="0"/>
              <a:t>Much less common than the histogram, a cumulative frequency distribution can be graphed to illustrate the cumulative frequency of occurrences by class intervals. </a:t>
            </a:r>
            <a:endParaRPr lang="en-US" sz="2600" dirty="0" smtClean="0"/>
          </a:p>
          <a:p>
            <a:pPr lvl="1"/>
            <a:r>
              <a:rPr lang="en-US" dirty="0" smtClean="0"/>
              <a:t>Creating </a:t>
            </a:r>
            <a:r>
              <a:rPr lang="en-US" dirty="0"/>
              <a:t>one requires a third column (cumulative frequency) to the data </a:t>
            </a:r>
            <a:r>
              <a:rPr lang="en-US" dirty="0" smtClean="0"/>
              <a:t>table</a:t>
            </a:r>
          </a:p>
          <a:p>
            <a:pPr lvl="1"/>
            <a:r>
              <a:rPr lang="en-US" dirty="0" smtClean="0"/>
              <a:t>This </a:t>
            </a:r>
            <a:r>
              <a:rPr lang="en-US" dirty="0"/>
              <a:t>type of graph is sometimes called an </a:t>
            </a:r>
            <a:r>
              <a:rPr lang="en-US" dirty="0" smtClean="0"/>
              <a:t>ogive</a:t>
            </a:r>
            <a:endParaRPr lang="en-US" dirty="0"/>
          </a:p>
          <a:p>
            <a:endParaRPr lang="en-US" dirty="0"/>
          </a:p>
        </p:txBody>
      </p:sp>
      <p:pic>
        <p:nvPicPr>
          <p:cNvPr id="10" name="Picture 4" descr="Fig4-5"/>
          <p:cNvPicPr>
            <a:picLocks noGrp="1" noChangeAspect="1" noChangeArrowheads="1"/>
          </p:cNvPicPr>
          <p:nvPr>
            <p:ph sz="half" idx="2"/>
          </p:nvPr>
        </p:nvPicPr>
        <p:blipFill>
          <a:blip r:embed="rId3" cstate="print"/>
          <a:srcRect/>
          <a:stretch>
            <a:fillRect/>
          </a:stretch>
        </p:blipFill>
        <p:spPr bwMode="auto">
          <a:xfrm>
            <a:off x="4648200" y="1765883"/>
            <a:ext cx="4038600" cy="4194597"/>
          </a:xfrm>
          <a:prstGeom prst="rect">
            <a:avLst/>
          </a:prstGeom>
          <a:noFill/>
        </p:spPr>
      </p:pic>
    </p:spTree>
    <p:extLst>
      <p:ext uri="{BB962C8B-B14F-4D97-AF65-F5344CB8AC3E}">
        <p14:creationId xmlns:p14="http://schemas.microsoft.com/office/powerpoint/2010/main" val="14434677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514350" indent="-514350">
              <a:buFont typeface="+mj-lt"/>
              <a:buAutoNum type="arabicPeriod"/>
            </a:pPr>
            <a:r>
              <a:rPr lang="en-US" dirty="0" smtClean="0"/>
              <a:t>Average value</a:t>
            </a:r>
          </a:p>
          <a:p>
            <a:pPr marL="514350" indent="-514350">
              <a:buFont typeface="+mj-lt"/>
              <a:buAutoNum type="arabicPeriod"/>
            </a:pPr>
            <a:r>
              <a:rPr lang="en-US" dirty="0" smtClean="0"/>
              <a:t>Variability</a:t>
            </a:r>
            <a:endParaRPr lang="en-US" dirty="0"/>
          </a:p>
          <a:p>
            <a:pPr marL="514350" indent="-514350">
              <a:buFont typeface="+mj-lt"/>
              <a:buAutoNum type="arabicPeriod"/>
            </a:pPr>
            <a:r>
              <a:rPr lang="en-US" dirty="0" smtClean="0"/>
              <a:t>Skewness</a:t>
            </a:r>
            <a:endParaRPr lang="en-US" dirty="0"/>
          </a:p>
          <a:p>
            <a:pPr marL="514350" indent="-514350">
              <a:buFont typeface="+mj-lt"/>
              <a:buAutoNum type="arabicPeriod"/>
            </a:pPr>
            <a:r>
              <a:rPr lang="en-US" dirty="0" smtClean="0"/>
              <a:t>Kurtosis</a:t>
            </a:r>
            <a:endParaRPr lang="en-US" dirty="0"/>
          </a:p>
        </p:txBody>
      </p:sp>
      <p:sp>
        <p:nvSpPr>
          <p:cNvPr id="6" name="Title 5"/>
          <p:cNvSpPr>
            <a:spLocks noGrp="1"/>
          </p:cNvSpPr>
          <p:nvPr>
            <p:ph type="title"/>
          </p:nvPr>
        </p:nvSpPr>
        <p:spPr>
          <a:xfrm>
            <a:off x="0" y="274638"/>
            <a:ext cx="9144000" cy="1143000"/>
          </a:xfrm>
        </p:spPr>
        <p:txBody>
          <a:bodyPr>
            <a:normAutofit/>
          </a:bodyPr>
          <a:lstStyle/>
          <a:p>
            <a:r>
              <a:rPr lang="en-US" sz="4000" dirty="0" smtClean="0"/>
              <a:t>Distributions can differ in 4 ways…</a:t>
            </a:r>
            <a:endParaRPr lang="en-US" sz="4000" dirty="0"/>
          </a:p>
        </p:txBody>
      </p:sp>
    </p:spTree>
    <p:extLst>
      <p:ext uri="{BB962C8B-B14F-4D97-AF65-F5344CB8AC3E}">
        <p14:creationId xmlns:p14="http://schemas.microsoft.com/office/powerpoint/2010/main" val="9787532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Fig4-6"/>
          <p:cNvPicPr>
            <a:picLocks noChangeAspect="1" noChangeArrowheads="1"/>
          </p:cNvPicPr>
          <p:nvPr/>
        </p:nvPicPr>
        <p:blipFill>
          <a:blip r:embed="rId3" cstate="print"/>
          <a:srcRect/>
          <a:stretch>
            <a:fillRect/>
          </a:stretch>
        </p:blipFill>
        <p:spPr bwMode="auto">
          <a:xfrm>
            <a:off x="457200" y="2658460"/>
            <a:ext cx="8229600" cy="3056540"/>
          </a:xfrm>
          <a:prstGeom prst="rect">
            <a:avLst/>
          </a:prstGeom>
          <a:noFill/>
        </p:spPr>
      </p:pic>
      <p:sp>
        <p:nvSpPr>
          <p:cNvPr id="3" name="Title 2"/>
          <p:cNvSpPr>
            <a:spLocks noGrp="1"/>
          </p:cNvSpPr>
          <p:nvPr>
            <p:ph type="title"/>
          </p:nvPr>
        </p:nvSpPr>
        <p:spPr/>
        <p:txBody>
          <a:bodyPr/>
          <a:lstStyle/>
          <a:p>
            <a:r>
              <a:rPr lang="en-US" dirty="0" smtClean="0"/>
              <a:t>Average Value</a:t>
            </a:r>
            <a:endParaRPr lang="en-US" dirty="0"/>
          </a:p>
        </p:txBody>
      </p:sp>
    </p:spTree>
    <p:extLst>
      <p:ext uri="{BB962C8B-B14F-4D97-AF65-F5344CB8AC3E}">
        <p14:creationId xmlns:p14="http://schemas.microsoft.com/office/powerpoint/2010/main" val="37753889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Fig4-7"/>
          <p:cNvPicPr>
            <a:picLocks noChangeAspect="1" noChangeArrowheads="1"/>
          </p:cNvPicPr>
          <p:nvPr/>
        </p:nvPicPr>
        <p:blipFill>
          <a:blip r:embed="rId3" cstate="print"/>
          <a:srcRect/>
          <a:stretch>
            <a:fillRect/>
          </a:stretch>
        </p:blipFill>
        <p:spPr bwMode="auto">
          <a:xfrm>
            <a:off x="2003898" y="1676400"/>
            <a:ext cx="5136205" cy="5029200"/>
          </a:xfrm>
          <a:prstGeom prst="rect">
            <a:avLst/>
          </a:prstGeom>
          <a:noFill/>
        </p:spPr>
      </p:pic>
      <p:sp>
        <p:nvSpPr>
          <p:cNvPr id="3" name="Title 2"/>
          <p:cNvSpPr>
            <a:spLocks noGrp="1"/>
          </p:cNvSpPr>
          <p:nvPr>
            <p:ph type="title"/>
          </p:nvPr>
        </p:nvSpPr>
        <p:spPr/>
        <p:txBody>
          <a:bodyPr/>
          <a:lstStyle/>
          <a:p>
            <a:r>
              <a:rPr lang="en-US" dirty="0" smtClean="0"/>
              <a:t>Variability</a:t>
            </a:r>
            <a:endParaRPr lang="en-US" dirty="0"/>
          </a:p>
        </p:txBody>
      </p:sp>
    </p:spTree>
    <p:extLst>
      <p:ext uri="{BB962C8B-B14F-4D97-AF65-F5344CB8AC3E}">
        <p14:creationId xmlns:p14="http://schemas.microsoft.com/office/powerpoint/2010/main" val="5307708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ig4-8"/>
          <p:cNvPicPr>
            <a:picLocks noChangeAspect="1" noChangeArrowheads="1"/>
          </p:cNvPicPr>
          <p:nvPr/>
        </p:nvPicPr>
        <p:blipFill>
          <a:blip r:embed="rId3" cstate="print"/>
          <a:srcRect/>
          <a:stretch>
            <a:fillRect/>
          </a:stretch>
        </p:blipFill>
        <p:spPr bwMode="auto">
          <a:xfrm>
            <a:off x="1183753" y="1676400"/>
            <a:ext cx="6776494" cy="5029200"/>
          </a:xfrm>
          <a:prstGeom prst="rect">
            <a:avLst/>
          </a:prstGeom>
          <a:noFill/>
        </p:spPr>
      </p:pic>
      <p:sp>
        <p:nvSpPr>
          <p:cNvPr id="3" name="Title 2"/>
          <p:cNvSpPr>
            <a:spLocks noGrp="1"/>
          </p:cNvSpPr>
          <p:nvPr>
            <p:ph type="title"/>
          </p:nvPr>
        </p:nvSpPr>
        <p:spPr/>
        <p:txBody>
          <a:bodyPr/>
          <a:lstStyle/>
          <a:p>
            <a:r>
              <a:rPr lang="en-US" dirty="0" smtClean="0"/>
              <a:t>Skewness</a:t>
            </a:r>
            <a:endParaRPr lang="en-US" dirty="0"/>
          </a:p>
        </p:txBody>
      </p:sp>
    </p:spTree>
    <p:extLst>
      <p:ext uri="{BB962C8B-B14F-4D97-AF65-F5344CB8AC3E}">
        <p14:creationId xmlns:p14="http://schemas.microsoft.com/office/powerpoint/2010/main" val="16573665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ig4-9"/>
          <p:cNvPicPr>
            <a:picLocks noChangeAspect="1" noChangeArrowheads="1"/>
          </p:cNvPicPr>
          <p:nvPr/>
        </p:nvPicPr>
        <p:blipFill>
          <a:blip r:embed="rId3" cstate="print"/>
          <a:srcRect/>
          <a:stretch>
            <a:fillRect/>
          </a:stretch>
        </p:blipFill>
        <p:spPr bwMode="auto">
          <a:xfrm>
            <a:off x="1985858" y="1676400"/>
            <a:ext cx="5172285" cy="5029200"/>
          </a:xfrm>
          <a:prstGeom prst="rect">
            <a:avLst/>
          </a:prstGeom>
          <a:noFill/>
        </p:spPr>
      </p:pic>
      <p:sp>
        <p:nvSpPr>
          <p:cNvPr id="3" name="Title 2"/>
          <p:cNvSpPr>
            <a:spLocks noGrp="1"/>
          </p:cNvSpPr>
          <p:nvPr>
            <p:ph type="title"/>
          </p:nvPr>
        </p:nvSpPr>
        <p:spPr/>
        <p:txBody>
          <a:bodyPr/>
          <a:lstStyle/>
          <a:p>
            <a:r>
              <a:rPr lang="en-US" dirty="0"/>
              <a:t>Kurtosis</a:t>
            </a:r>
          </a:p>
        </p:txBody>
      </p:sp>
    </p:spTree>
    <p:extLst>
      <p:ext uri="{BB962C8B-B14F-4D97-AF65-F5344CB8AC3E}">
        <p14:creationId xmlns:p14="http://schemas.microsoft.com/office/powerpoint/2010/main" val="237078959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274638"/>
            <a:ext cx="9144000" cy="1143000"/>
          </a:xfrm>
        </p:spPr>
        <p:txBody>
          <a:bodyPr>
            <a:normAutofit/>
          </a:bodyPr>
          <a:lstStyle/>
          <a:p>
            <a:r>
              <a:rPr lang="en-US" dirty="0" smtClean="0"/>
              <a:t>Presenting Data in Figures</a:t>
            </a:r>
            <a:endParaRPr lang="en-US" dirty="0"/>
          </a:p>
        </p:txBody>
      </p:sp>
      <p:sp>
        <p:nvSpPr>
          <p:cNvPr id="2" name="Content Placeholder 1"/>
          <p:cNvSpPr>
            <a:spLocks noGrp="1"/>
          </p:cNvSpPr>
          <p:nvPr>
            <p:ph idx="1"/>
          </p:nvPr>
        </p:nvSpPr>
        <p:spPr/>
        <p:txBody>
          <a:bodyPr/>
          <a:lstStyle/>
          <a:p>
            <a:r>
              <a:rPr lang="en-US" dirty="0" smtClean="0"/>
              <a:t>Column and bar graphs</a:t>
            </a:r>
          </a:p>
          <a:p>
            <a:r>
              <a:rPr lang="en-US" dirty="0" smtClean="0"/>
              <a:t>Line graphs</a:t>
            </a:r>
          </a:p>
          <a:p>
            <a:r>
              <a:rPr lang="en-US" dirty="0" smtClean="0"/>
              <a:t>Pie charts</a:t>
            </a:r>
          </a:p>
          <a:p>
            <a:pPr marL="0" indent="0">
              <a:buNone/>
            </a:pPr>
            <a:endParaRPr lang="en-US" dirty="0" smtClean="0"/>
          </a:p>
          <a:p>
            <a:r>
              <a:rPr lang="en-US" dirty="0" smtClean="0">
                <a:hlinkClick r:id="rId3"/>
              </a:rPr>
              <a:t>Presenting </a:t>
            </a:r>
            <a:r>
              <a:rPr lang="en-US" dirty="0">
                <a:hlinkClick r:id="rId3"/>
              </a:rPr>
              <a:t>Health Care Data in Visual Displays</a:t>
            </a:r>
            <a:endParaRPr lang="en-US" dirty="0"/>
          </a:p>
        </p:txBody>
      </p:sp>
    </p:spTree>
    <p:extLst>
      <p:ext uri="{BB962C8B-B14F-4D97-AF65-F5344CB8AC3E}">
        <p14:creationId xmlns:p14="http://schemas.microsoft.com/office/powerpoint/2010/main" val="34236273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Discussion—data display</a:t>
            </a:r>
            <a:endParaRPr lang="en-US" dirty="0"/>
          </a:p>
        </p:txBody>
      </p:sp>
      <p:sp>
        <p:nvSpPr>
          <p:cNvPr id="3" name="Content Placeholder 2"/>
          <p:cNvSpPr>
            <a:spLocks noGrp="1"/>
          </p:cNvSpPr>
          <p:nvPr>
            <p:ph idx="1"/>
          </p:nvPr>
        </p:nvSpPr>
        <p:spPr/>
        <p:txBody>
          <a:bodyPr/>
          <a:lstStyle/>
          <a:p>
            <a:pPr lvl="0"/>
            <a:r>
              <a:rPr lang="en-US" dirty="0" smtClean="0"/>
              <a:t>Create a </a:t>
            </a:r>
            <a:r>
              <a:rPr lang="en-US" dirty="0"/>
              <a:t>quick one-question poll of </a:t>
            </a:r>
            <a:r>
              <a:rPr lang="en-US" dirty="0" smtClean="0"/>
              <a:t>your fellow classmates.</a:t>
            </a:r>
          </a:p>
          <a:p>
            <a:pPr lvl="0"/>
            <a:r>
              <a:rPr lang="en-US" dirty="0"/>
              <a:t>D</a:t>
            </a:r>
            <a:r>
              <a:rPr lang="en-US" dirty="0" smtClean="0"/>
              <a:t>isplay </a:t>
            </a:r>
            <a:r>
              <a:rPr lang="en-US" dirty="0"/>
              <a:t>the data in an appropriate chart. </a:t>
            </a:r>
            <a:endParaRPr lang="en-US" dirty="0" smtClean="0"/>
          </a:p>
          <a:p>
            <a:pPr lvl="0"/>
            <a:r>
              <a:rPr lang="en-US" dirty="0" smtClean="0"/>
              <a:t>Is </a:t>
            </a:r>
            <a:r>
              <a:rPr lang="en-US" dirty="0"/>
              <a:t>a pie chart an appropriate choice? What about a column </a:t>
            </a:r>
            <a:r>
              <a:rPr lang="en-US" dirty="0" smtClean="0"/>
              <a:t>graph?</a:t>
            </a:r>
            <a:endParaRPr lang="en-US" dirty="0"/>
          </a:p>
          <a:p>
            <a:endParaRPr lang="en-US" dirty="0"/>
          </a:p>
        </p:txBody>
      </p:sp>
    </p:spTree>
    <p:extLst>
      <p:ext uri="{BB962C8B-B14F-4D97-AF65-F5344CB8AC3E}">
        <p14:creationId xmlns:p14="http://schemas.microsoft.com/office/powerpoint/2010/main" val="264177866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lvl="0" indent="0">
              <a:buNone/>
            </a:pPr>
            <a:r>
              <a:rPr lang="en-US" i="1" dirty="0" smtClean="0"/>
              <a:t>In this section, you will learn about…</a:t>
            </a:r>
          </a:p>
          <a:p>
            <a:pPr marL="690563" lvl="0" indent="-466725"/>
            <a:r>
              <a:rPr lang="en-US" sz="2800" dirty="0" smtClean="0"/>
              <a:t>What </a:t>
            </a:r>
            <a:r>
              <a:rPr lang="en-US" sz="2800" dirty="0"/>
              <a:t>correlations are and how they work</a:t>
            </a:r>
          </a:p>
          <a:p>
            <a:pPr marL="690563" lvl="0" indent="-466725"/>
            <a:r>
              <a:rPr lang="en-US" sz="2800" dirty="0"/>
              <a:t>How to compute a simple correlation coefficient</a:t>
            </a:r>
          </a:p>
          <a:p>
            <a:pPr marL="690563" lvl="0" indent="-466725"/>
            <a:r>
              <a:rPr lang="en-US" sz="2800" dirty="0"/>
              <a:t>How to interpret the value of the correlation coefficient</a:t>
            </a:r>
          </a:p>
          <a:p>
            <a:pPr marL="690563" lvl="0" indent="-466725"/>
            <a:r>
              <a:rPr lang="en-US" sz="2800" dirty="0"/>
              <a:t>What other types of correlations exist</a:t>
            </a:r>
          </a:p>
          <a:p>
            <a:endParaRPr lang="en-US" dirty="0"/>
          </a:p>
        </p:txBody>
      </p:sp>
      <p:sp>
        <p:nvSpPr>
          <p:cNvPr id="5" name="Title 4"/>
          <p:cNvSpPr>
            <a:spLocks noGrp="1"/>
          </p:cNvSpPr>
          <p:nvPr>
            <p:ph type="title"/>
          </p:nvPr>
        </p:nvSpPr>
        <p:spPr/>
        <p:txBody>
          <a:bodyPr/>
          <a:lstStyle/>
          <a:p>
            <a:r>
              <a:rPr lang="en-US" dirty="0" smtClean="0"/>
              <a:t>Computing Correlation Coefficients</a:t>
            </a:r>
            <a:endParaRPr lang="en-US" dirty="0"/>
          </a:p>
        </p:txBody>
      </p:sp>
    </p:spTree>
    <p:extLst>
      <p:ext uri="{BB962C8B-B14F-4D97-AF65-F5344CB8AC3E}">
        <p14:creationId xmlns:p14="http://schemas.microsoft.com/office/powerpoint/2010/main" val="2522747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Statistics…</a:t>
            </a:r>
            <a:endParaRPr lang="en-US" dirty="0"/>
          </a:p>
        </p:txBody>
      </p:sp>
      <p:sp>
        <p:nvSpPr>
          <p:cNvPr id="3" name="Content Placeholder 2"/>
          <p:cNvSpPr>
            <a:spLocks noGrp="1"/>
          </p:cNvSpPr>
          <p:nvPr>
            <p:ph sz="half" idx="1"/>
          </p:nvPr>
        </p:nvSpPr>
        <p:spPr>
          <a:xfrm>
            <a:off x="457200" y="1600200"/>
            <a:ext cx="4038600" cy="5093732"/>
          </a:xfrm>
        </p:spPr>
        <p:txBody>
          <a:bodyPr>
            <a:noAutofit/>
          </a:bodyPr>
          <a:lstStyle/>
          <a:p>
            <a:pPr marL="0" indent="0">
              <a:buNone/>
            </a:pPr>
            <a:r>
              <a:rPr lang="en-US" dirty="0" smtClean="0"/>
              <a:t>…is a set of tools and techniques used for describing, organizing, and interpreting information or data (</a:t>
            </a:r>
            <a:r>
              <a:rPr lang="en-US" dirty="0" err="1" smtClean="0"/>
              <a:t>Salkind</a:t>
            </a:r>
            <a:r>
              <a:rPr lang="en-US" dirty="0" smtClean="0"/>
              <a:t>, 2014)</a:t>
            </a:r>
          </a:p>
        </p:txBody>
      </p:sp>
      <p:pic>
        <p:nvPicPr>
          <p:cNvPr id="5"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858430" y="1600200"/>
            <a:ext cx="3618139" cy="4525963"/>
          </a:xfrm>
        </p:spPr>
      </p:pic>
      <p:sp>
        <p:nvSpPr>
          <p:cNvPr id="6" name="Rectangle 5"/>
          <p:cNvSpPr/>
          <p:nvPr/>
        </p:nvSpPr>
        <p:spPr>
          <a:xfrm>
            <a:off x="0" y="6324600"/>
            <a:ext cx="9144000" cy="369332"/>
          </a:xfrm>
          <a:prstGeom prst="rect">
            <a:avLst/>
          </a:prstGeom>
        </p:spPr>
        <p:txBody>
          <a:bodyPr wrap="square">
            <a:spAutoFit/>
          </a:bodyPr>
          <a:lstStyle/>
          <a:p>
            <a:pPr algn="ctr"/>
            <a:r>
              <a:rPr lang="en-US" dirty="0">
                <a:solidFill>
                  <a:prstClr val="black"/>
                </a:solidFill>
                <a:hlinkClick r:id="rId4"/>
              </a:rPr>
              <a:t>http://www.statisticsblog.com/2012/10/comic-with-stats-discussion/</a:t>
            </a:r>
            <a:endParaRPr lang="en-US" dirty="0">
              <a:solidFill>
                <a:prstClr val="black"/>
              </a:solidFill>
            </a:endParaRPr>
          </a:p>
        </p:txBody>
      </p:sp>
    </p:spTree>
    <p:extLst>
      <p:ext uri="{BB962C8B-B14F-4D97-AF65-F5344CB8AC3E}">
        <p14:creationId xmlns:p14="http://schemas.microsoft.com/office/powerpoint/2010/main" val="10716612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correlations are about…</a:t>
            </a:r>
          </a:p>
        </p:txBody>
      </p:sp>
      <p:sp>
        <p:nvSpPr>
          <p:cNvPr id="5" name="Content Placeholder 4"/>
          <p:cNvSpPr>
            <a:spLocks noGrp="1"/>
          </p:cNvSpPr>
          <p:nvPr>
            <p:ph idx="1"/>
          </p:nvPr>
        </p:nvSpPr>
        <p:spPr/>
        <p:txBody>
          <a:bodyPr>
            <a:normAutofit/>
          </a:bodyPr>
          <a:lstStyle/>
          <a:p>
            <a:pPr>
              <a:lnSpc>
                <a:spcPct val="90000"/>
              </a:lnSpc>
            </a:pPr>
            <a:r>
              <a:rPr lang="en-US" dirty="0" err="1"/>
              <a:t>r</a:t>
            </a:r>
            <a:r>
              <a:rPr lang="en-US" baseline="-25000" dirty="0" err="1"/>
              <a:t>XY</a:t>
            </a:r>
            <a:r>
              <a:rPr lang="en-US" baseline="-25000" dirty="0"/>
              <a:t> </a:t>
            </a:r>
            <a:r>
              <a:rPr lang="en-US" dirty="0"/>
              <a:t>= correlation between X and </a:t>
            </a:r>
            <a:r>
              <a:rPr lang="en-US" dirty="0" smtClean="0"/>
              <a:t>Y</a:t>
            </a:r>
            <a:endParaRPr lang="en-US" dirty="0"/>
          </a:p>
          <a:p>
            <a:pPr>
              <a:lnSpc>
                <a:spcPct val="90000"/>
              </a:lnSpc>
            </a:pPr>
            <a:r>
              <a:rPr lang="en-US" dirty="0"/>
              <a:t>Examines the relationship between variables with values ranging from -1 to +</a:t>
            </a:r>
            <a:r>
              <a:rPr lang="en-US" dirty="0" smtClean="0"/>
              <a:t>1</a:t>
            </a:r>
            <a:endParaRPr lang="en-US" dirty="0"/>
          </a:p>
          <a:p>
            <a:pPr>
              <a:lnSpc>
                <a:spcPct val="90000"/>
              </a:lnSpc>
            </a:pPr>
            <a:r>
              <a:rPr lang="en-US" dirty="0"/>
              <a:t>How the value of one variable changes in relation to changes in another </a:t>
            </a:r>
            <a:r>
              <a:rPr lang="en-US" dirty="0" smtClean="0"/>
              <a:t>variable</a:t>
            </a:r>
            <a:endParaRPr lang="en-US" dirty="0"/>
          </a:p>
          <a:p>
            <a:pPr>
              <a:lnSpc>
                <a:spcPct val="90000"/>
              </a:lnSpc>
            </a:pPr>
            <a:r>
              <a:rPr lang="en-US" dirty="0"/>
              <a:t>Bivariate correlation (2 variables</a:t>
            </a:r>
            <a:r>
              <a:rPr lang="en-US" dirty="0" smtClean="0"/>
              <a:t>)</a:t>
            </a:r>
            <a:endParaRPr lang="en-US" dirty="0"/>
          </a:p>
          <a:p>
            <a:pPr>
              <a:lnSpc>
                <a:spcPct val="90000"/>
              </a:lnSpc>
            </a:pPr>
            <a:r>
              <a:rPr lang="en-US" dirty="0"/>
              <a:t>Pearson product-moment correlation examines the relationship between two continuous variables</a:t>
            </a:r>
          </a:p>
          <a:p>
            <a:pPr marL="0" indent="0">
              <a:buNone/>
            </a:pPr>
            <a:endParaRPr lang="en-US" dirty="0"/>
          </a:p>
        </p:txBody>
      </p:sp>
    </p:spTree>
    <p:extLst>
      <p:ext uri="{BB962C8B-B14F-4D97-AF65-F5344CB8AC3E}">
        <p14:creationId xmlns:p14="http://schemas.microsoft.com/office/powerpoint/2010/main" val="174433928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dirty="0" smtClean="0">
                <a:latin typeface="Calibri" panose="020F0502020204030204" pitchFamily="34" charset="0"/>
              </a:rPr>
              <a:t>Discrete vs. Continuous Variables</a:t>
            </a:r>
            <a:endParaRPr lang="en-US" dirty="0">
              <a:latin typeface="Calibri" panose="020F0502020204030204" pitchFamily="34" charset="0"/>
            </a:endParaRPr>
          </a:p>
        </p:txBody>
      </p:sp>
      <p:sp>
        <p:nvSpPr>
          <p:cNvPr id="140291" name="Rectangle 3"/>
          <p:cNvSpPr>
            <a:spLocks noGrp="1" noChangeArrowheads="1"/>
          </p:cNvSpPr>
          <p:nvPr>
            <p:ph sz="half" idx="1"/>
          </p:nvPr>
        </p:nvSpPr>
        <p:spPr/>
        <p:txBody>
          <a:bodyPr>
            <a:normAutofit/>
          </a:bodyPr>
          <a:lstStyle/>
          <a:p>
            <a:r>
              <a:rPr lang="en-US" dirty="0" smtClean="0">
                <a:latin typeface="Calibri" panose="020F0502020204030204" pitchFamily="34" charset="0"/>
              </a:rPr>
              <a:t>Discrete variables have a </a:t>
            </a:r>
            <a:r>
              <a:rPr lang="en-US" b="1" dirty="0" smtClean="0">
                <a:latin typeface="Calibri" panose="020F0502020204030204" pitchFamily="34" charset="0"/>
              </a:rPr>
              <a:t>finite</a:t>
            </a:r>
            <a:r>
              <a:rPr lang="en-US" dirty="0" smtClean="0">
                <a:latin typeface="Calibri" panose="020F0502020204030204" pitchFamily="34" charset="0"/>
              </a:rPr>
              <a:t> number of </a:t>
            </a:r>
            <a:r>
              <a:rPr lang="en-US" b="1" dirty="0" smtClean="0">
                <a:latin typeface="Calibri" panose="020F0502020204030204" pitchFamily="34" charset="0"/>
              </a:rPr>
              <a:t>distinct</a:t>
            </a:r>
            <a:r>
              <a:rPr lang="en-US" dirty="0" smtClean="0">
                <a:latin typeface="Calibri" panose="020F0502020204030204" pitchFamily="34" charset="0"/>
              </a:rPr>
              <a:t> and </a:t>
            </a:r>
            <a:r>
              <a:rPr lang="en-US" b="1" dirty="0" smtClean="0">
                <a:latin typeface="Calibri" panose="020F0502020204030204" pitchFamily="34" charset="0"/>
              </a:rPr>
              <a:t>separate</a:t>
            </a:r>
            <a:r>
              <a:rPr lang="en-US" dirty="0" smtClean="0">
                <a:latin typeface="Calibri" panose="020F0502020204030204" pitchFamily="34" charset="0"/>
              </a:rPr>
              <a:t> categories (integers, i.e., whole numbers, not fractions)</a:t>
            </a:r>
          </a:p>
          <a:p>
            <a:r>
              <a:rPr lang="en-US" dirty="0" smtClean="0">
                <a:latin typeface="Calibri" panose="020F0502020204030204" pitchFamily="34" charset="0"/>
              </a:rPr>
              <a:t>Examples:</a:t>
            </a:r>
          </a:p>
          <a:p>
            <a:pPr lvl="1"/>
            <a:r>
              <a:rPr lang="en-US" dirty="0" smtClean="0">
                <a:latin typeface="Calibri" panose="020F0502020204030204" pitchFamily="34" charset="0"/>
              </a:rPr>
              <a:t>Household size</a:t>
            </a:r>
          </a:p>
          <a:p>
            <a:pPr lvl="1"/>
            <a:r>
              <a:rPr lang="en-US" dirty="0" smtClean="0">
                <a:latin typeface="Calibri" panose="020F0502020204030204" pitchFamily="34" charset="0"/>
              </a:rPr>
              <a:t>Number of missing teeth</a:t>
            </a:r>
          </a:p>
          <a:p>
            <a:pPr lvl="1"/>
            <a:r>
              <a:rPr lang="en-US" dirty="0">
                <a:latin typeface="Calibri" panose="020F0502020204030204" pitchFamily="34" charset="0"/>
              </a:rPr>
              <a:t>H</a:t>
            </a:r>
            <a:r>
              <a:rPr lang="en-US" dirty="0" smtClean="0">
                <a:latin typeface="Calibri" panose="020F0502020204030204" pitchFamily="34" charset="0"/>
              </a:rPr>
              <a:t>ospital admissions</a:t>
            </a:r>
          </a:p>
        </p:txBody>
      </p:sp>
      <p:sp>
        <p:nvSpPr>
          <p:cNvPr id="140292" name="Rectangle 4"/>
          <p:cNvSpPr>
            <a:spLocks noGrp="1" noChangeArrowheads="1"/>
          </p:cNvSpPr>
          <p:nvPr>
            <p:ph sz="half" idx="2"/>
          </p:nvPr>
        </p:nvSpPr>
        <p:spPr/>
        <p:txBody>
          <a:bodyPr>
            <a:normAutofit/>
          </a:bodyPr>
          <a:lstStyle/>
          <a:p>
            <a:r>
              <a:rPr lang="en-US" dirty="0" smtClean="0">
                <a:latin typeface="Calibri" panose="020F0502020204030204" pitchFamily="34" charset="0"/>
              </a:rPr>
              <a:t>Continuous variables can take on an </a:t>
            </a:r>
            <a:r>
              <a:rPr lang="en-US" b="1" dirty="0" smtClean="0">
                <a:latin typeface="Calibri" panose="020F0502020204030204" pitchFamily="34" charset="0"/>
              </a:rPr>
              <a:t>infinite</a:t>
            </a:r>
            <a:r>
              <a:rPr lang="en-US" dirty="0" smtClean="0">
                <a:latin typeface="Calibri" panose="020F0502020204030204" pitchFamily="34" charset="0"/>
              </a:rPr>
              <a:t> number of values (these can take on factional values, e.g., 98.6)</a:t>
            </a:r>
          </a:p>
          <a:p>
            <a:r>
              <a:rPr lang="en-US" dirty="0" smtClean="0">
                <a:latin typeface="Calibri" panose="020F0502020204030204" pitchFamily="34" charset="0"/>
              </a:rPr>
              <a:t>Examples:</a:t>
            </a:r>
          </a:p>
          <a:p>
            <a:pPr lvl="1"/>
            <a:r>
              <a:rPr lang="en-US" dirty="0" smtClean="0">
                <a:latin typeface="Calibri" panose="020F0502020204030204" pitchFamily="34" charset="0"/>
              </a:rPr>
              <a:t>Age</a:t>
            </a:r>
          </a:p>
          <a:p>
            <a:pPr lvl="1"/>
            <a:r>
              <a:rPr lang="en-US" dirty="0" smtClean="0">
                <a:latin typeface="Calibri" panose="020F0502020204030204" pitchFamily="34" charset="0"/>
              </a:rPr>
              <a:t>Height</a:t>
            </a:r>
          </a:p>
          <a:p>
            <a:pPr lvl="1"/>
            <a:r>
              <a:rPr lang="en-US" dirty="0">
                <a:latin typeface="Calibri" panose="020F0502020204030204" pitchFamily="34" charset="0"/>
              </a:rPr>
              <a:t>W</a:t>
            </a:r>
            <a:r>
              <a:rPr lang="en-US" dirty="0" smtClean="0">
                <a:latin typeface="Calibri" panose="020F0502020204030204" pitchFamily="34" charset="0"/>
              </a:rPr>
              <a:t>eight</a:t>
            </a:r>
          </a:p>
        </p:txBody>
      </p:sp>
    </p:spTree>
    <p:extLst>
      <p:ext uri="{BB962C8B-B14F-4D97-AF65-F5344CB8AC3E}">
        <p14:creationId xmlns:p14="http://schemas.microsoft.com/office/powerpoint/2010/main" val="1984308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029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02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02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029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0292">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0292">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0292">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0292">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029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p:bldP spid="140292"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Types of Correlation Coefficients</a:t>
            </a:r>
          </a:p>
        </p:txBody>
      </p:sp>
      <p:sp>
        <p:nvSpPr>
          <p:cNvPr id="5" name="Content Placeholder 4"/>
          <p:cNvSpPr>
            <a:spLocks noGrp="1"/>
          </p:cNvSpPr>
          <p:nvPr>
            <p:ph idx="1"/>
          </p:nvPr>
        </p:nvSpPr>
        <p:spPr/>
        <p:txBody>
          <a:bodyPr/>
          <a:lstStyle/>
          <a:p>
            <a:r>
              <a:rPr lang="en-US" dirty="0"/>
              <a:t>Positive Correlation </a:t>
            </a:r>
          </a:p>
          <a:p>
            <a:pPr lvl="1"/>
            <a:r>
              <a:rPr lang="en-US" dirty="0"/>
              <a:t>direct correlation</a:t>
            </a:r>
          </a:p>
          <a:p>
            <a:pPr lvl="1"/>
            <a:r>
              <a:rPr lang="en-US" dirty="0"/>
              <a:t>When one variable increases the other variable also increases </a:t>
            </a:r>
          </a:p>
          <a:p>
            <a:r>
              <a:rPr lang="en-US" dirty="0"/>
              <a:t>Negative Correlation </a:t>
            </a:r>
          </a:p>
          <a:p>
            <a:pPr lvl="1"/>
            <a:r>
              <a:rPr lang="en-US" dirty="0"/>
              <a:t>indirect correlation</a:t>
            </a:r>
          </a:p>
          <a:p>
            <a:pPr lvl="1"/>
            <a:r>
              <a:rPr lang="en-US" dirty="0"/>
              <a:t>When one variable increases and the other </a:t>
            </a:r>
            <a:r>
              <a:rPr lang="en-US" dirty="0" smtClean="0"/>
              <a:t>decreases</a:t>
            </a:r>
            <a:endParaRPr lang="en-US" dirty="0"/>
          </a:p>
        </p:txBody>
      </p:sp>
    </p:spTree>
    <p:extLst>
      <p:ext uri="{BB962C8B-B14F-4D97-AF65-F5344CB8AC3E}">
        <p14:creationId xmlns:p14="http://schemas.microsoft.com/office/powerpoint/2010/main" val="253124838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Things to remember</a:t>
            </a:r>
            <a:endParaRPr lang="en-US" dirty="0"/>
          </a:p>
        </p:txBody>
      </p:sp>
      <p:sp>
        <p:nvSpPr>
          <p:cNvPr id="5" name="Content Placeholder 4"/>
          <p:cNvSpPr>
            <a:spLocks noGrp="1"/>
          </p:cNvSpPr>
          <p:nvPr>
            <p:ph idx="1"/>
          </p:nvPr>
        </p:nvSpPr>
        <p:spPr/>
        <p:txBody>
          <a:bodyPr/>
          <a:lstStyle/>
          <a:p>
            <a:r>
              <a:rPr lang="en-US" dirty="0"/>
              <a:t>Correlations…</a:t>
            </a:r>
          </a:p>
          <a:p>
            <a:pPr lvl="1"/>
            <a:r>
              <a:rPr lang="en-US" dirty="0"/>
              <a:t>Range in value from -1 to +1</a:t>
            </a:r>
          </a:p>
          <a:p>
            <a:pPr lvl="1"/>
            <a:r>
              <a:rPr lang="en-US" dirty="0"/>
              <a:t>Absolute value indicates strength</a:t>
            </a:r>
          </a:p>
          <a:p>
            <a:pPr lvl="1"/>
            <a:r>
              <a:rPr lang="en-US" dirty="0"/>
              <a:t>Reflect situation where there are at least two data points</a:t>
            </a:r>
          </a:p>
          <a:p>
            <a:pPr lvl="1"/>
            <a:r>
              <a:rPr lang="en-US" dirty="0"/>
              <a:t>May want to use “indirect” and “direct” instead of “positive” and “negative” to keep from assigning value to the </a:t>
            </a:r>
            <a:r>
              <a:rPr lang="en-US" dirty="0" smtClean="0"/>
              <a:t>relationship</a:t>
            </a:r>
            <a:endParaRPr lang="en-US" dirty="0"/>
          </a:p>
        </p:txBody>
      </p:sp>
    </p:spTree>
    <p:extLst>
      <p:ext uri="{BB962C8B-B14F-4D97-AF65-F5344CB8AC3E}">
        <p14:creationId xmlns:p14="http://schemas.microsoft.com/office/powerpoint/2010/main" val="204499219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1371600" y="2438400"/>
                <a:ext cx="4534511" cy="7441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prstClr val="white"/>
                              </a:solidFill>
                              <a:latin typeface="Cambria Math" charset="0"/>
                            </a:rPr>
                          </m:ctrlPr>
                        </m:sSubPr>
                        <m:e>
                          <m:r>
                            <a:rPr lang="en-US" i="1">
                              <a:solidFill>
                                <a:prstClr val="white"/>
                              </a:solidFill>
                              <a:latin typeface="Cambria Math"/>
                            </a:rPr>
                            <m:t>𝑟</m:t>
                          </m:r>
                        </m:e>
                        <m:sub>
                          <m:r>
                            <a:rPr lang="en-US" i="1">
                              <a:solidFill>
                                <a:prstClr val="white"/>
                              </a:solidFill>
                              <a:latin typeface="Cambria Math"/>
                            </a:rPr>
                            <m:t>𝑥𝑦</m:t>
                          </m:r>
                        </m:sub>
                      </m:sSub>
                      <m:r>
                        <a:rPr lang="en-US" i="1">
                          <a:solidFill>
                            <a:prstClr val="white"/>
                          </a:solidFill>
                          <a:latin typeface="Cambria Math"/>
                        </a:rPr>
                        <m:t>=</m:t>
                      </m:r>
                      <m:f>
                        <m:fPr>
                          <m:ctrlPr>
                            <a:rPr lang="en-US" i="1">
                              <a:solidFill>
                                <a:prstClr val="white"/>
                              </a:solidFill>
                              <a:latin typeface="Cambria Math" charset="0"/>
                            </a:rPr>
                          </m:ctrlPr>
                        </m:fPr>
                        <m:num>
                          <m:r>
                            <a:rPr lang="en-US" i="1">
                              <a:solidFill>
                                <a:prstClr val="white"/>
                              </a:solidFill>
                              <a:latin typeface="Cambria Math"/>
                            </a:rPr>
                            <m:t>𝑛</m:t>
                          </m:r>
                          <m:nary>
                            <m:naryPr>
                              <m:chr m:val="∑"/>
                              <m:subHide m:val="on"/>
                              <m:supHide m:val="on"/>
                              <m:ctrlPr>
                                <a:rPr lang="en-US" i="1">
                                  <a:solidFill>
                                    <a:prstClr val="white"/>
                                  </a:solidFill>
                                  <a:latin typeface="Cambria Math" charset="0"/>
                                </a:rPr>
                              </m:ctrlPr>
                            </m:naryPr>
                            <m:sub/>
                            <m:sup/>
                            <m:e>
                              <m:r>
                                <a:rPr lang="en-US" i="1">
                                  <a:solidFill>
                                    <a:prstClr val="white"/>
                                  </a:solidFill>
                                  <a:latin typeface="Cambria Math"/>
                                </a:rPr>
                                <m:t>𝑋𝑌</m:t>
                              </m:r>
                            </m:e>
                          </m:nary>
                          <m:r>
                            <a:rPr lang="en-US" i="1">
                              <a:solidFill>
                                <a:prstClr val="white"/>
                              </a:solidFill>
                              <a:latin typeface="Cambria Math"/>
                            </a:rPr>
                            <m:t>−</m:t>
                          </m:r>
                          <m:nary>
                            <m:naryPr>
                              <m:chr m:val="∑"/>
                              <m:subHide m:val="on"/>
                              <m:supHide m:val="on"/>
                              <m:ctrlPr>
                                <a:rPr lang="en-US" i="1">
                                  <a:solidFill>
                                    <a:prstClr val="white"/>
                                  </a:solidFill>
                                  <a:latin typeface="Cambria Math" charset="0"/>
                                </a:rPr>
                              </m:ctrlPr>
                            </m:naryPr>
                            <m:sub/>
                            <m:sup/>
                            <m:e>
                              <m:r>
                                <a:rPr lang="en-US" i="1">
                                  <a:solidFill>
                                    <a:prstClr val="white"/>
                                  </a:solidFill>
                                  <a:latin typeface="Cambria Math"/>
                                </a:rPr>
                                <m:t>𝑋</m:t>
                              </m:r>
                            </m:e>
                          </m:nary>
                          <m:nary>
                            <m:naryPr>
                              <m:chr m:val="∑"/>
                              <m:subHide m:val="on"/>
                              <m:supHide m:val="on"/>
                              <m:ctrlPr>
                                <a:rPr lang="en-US" i="1">
                                  <a:solidFill>
                                    <a:prstClr val="white"/>
                                  </a:solidFill>
                                  <a:latin typeface="Cambria Math" charset="0"/>
                                </a:rPr>
                              </m:ctrlPr>
                            </m:naryPr>
                            <m:sub/>
                            <m:sup/>
                            <m:e>
                              <m:r>
                                <a:rPr lang="en-US" i="1">
                                  <a:solidFill>
                                    <a:prstClr val="white"/>
                                  </a:solidFill>
                                  <a:latin typeface="Cambria Math"/>
                                </a:rPr>
                                <m:t>𝑌</m:t>
                              </m:r>
                            </m:e>
                          </m:nary>
                        </m:num>
                        <m:den>
                          <m:rad>
                            <m:radPr>
                              <m:degHide m:val="on"/>
                              <m:ctrlPr>
                                <a:rPr lang="en-US" i="1">
                                  <a:solidFill>
                                    <a:prstClr val="white"/>
                                  </a:solidFill>
                                  <a:latin typeface="Cambria Math" charset="0"/>
                                </a:rPr>
                              </m:ctrlPr>
                            </m:radPr>
                            <m:deg/>
                            <m:e>
                              <m:d>
                                <m:dPr>
                                  <m:begChr m:val="["/>
                                  <m:endChr m:val="]"/>
                                  <m:ctrlPr>
                                    <a:rPr lang="en-US" i="1">
                                      <a:solidFill>
                                        <a:prstClr val="white"/>
                                      </a:solidFill>
                                      <a:latin typeface="Cambria Math" charset="0"/>
                                    </a:rPr>
                                  </m:ctrlPr>
                                </m:dPr>
                                <m:e>
                                  <m:r>
                                    <a:rPr lang="en-US" i="1">
                                      <a:solidFill>
                                        <a:prstClr val="white"/>
                                      </a:solidFill>
                                      <a:latin typeface="Cambria Math"/>
                                    </a:rPr>
                                    <m:t>𝑛</m:t>
                                  </m:r>
                                  <m:nary>
                                    <m:naryPr>
                                      <m:chr m:val="∑"/>
                                      <m:subHide m:val="on"/>
                                      <m:supHide m:val="on"/>
                                      <m:ctrlPr>
                                        <a:rPr lang="en-US" i="1">
                                          <a:solidFill>
                                            <a:prstClr val="white"/>
                                          </a:solidFill>
                                          <a:latin typeface="Cambria Math" charset="0"/>
                                        </a:rPr>
                                      </m:ctrlPr>
                                    </m:naryPr>
                                    <m:sub/>
                                    <m:sup/>
                                    <m:e>
                                      <m:sSup>
                                        <m:sSupPr>
                                          <m:ctrlPr>
                                            <a:rPr lang="en-US" i="1">
                                              <a:solidFill>
                                                <a:prstClr val="white"/>
                                              </a:solidFill>
                                              <a:latin typeface="Cambria Math" charset="0"/>
                                            </a:rPr>
                                          </m:ctrlPr>
                                        </m:sSupPr>
                                        <m:e>
                                          <m:r>
                                            <a:rPr lang="en-US" i="1">
                                              <a:solidFill>
                                                <a:prstClr val="white"/>
                                              </a:solidFill>
                                              <a:latin typeface="Cambria Math"/>
                                            </a:rPr>
                                            <m:t>𝑋</m:t>
                                          </m:r>
                                        </m:e>
                                        <m:sup>
                                          <m:r>
                                            <a:rPr lang="en-US" i="1">
                                              <a:solidFill>
                                                <a:prstClr val="white"/>
                                              </a:solidFill>
                                              <a:latin typeface="Cambria Math"/>
                                            </a:rPr>
                                            <m:t>2</m:t>
                                          </m:r>
                                        </m:sup>
                                      </m:sSup>
                                      <m:r>
                                        <a:rPr lang="en-US" i="1">
                                          <a:solidFill>
                                            <a:prstClr val="white"/>
                                          </a:solidFill>
                                          <a:latin typeface="Cambria Math"/>
                                        </a:rPr>
                                        <m:t>−</m:t>
                                      </m:r>
                                      <m:sSup>
                                        <m:sSupPr>
                                          <m:ctrlPr>
                                            <a:rPr lang="en-US" i="1">
                                              <a:solidFill>
                                                <a:prstClr val="white"/>
                                              </a:solidFill>
                                              <a:latin typeface="Cambria Math" charset="0"/>
                                            </a:rPr>
                                          </m:ctrlPr>
                                        </m:sSupPr>
                                        <m:e>
                                          <m:d>
                                            <m:dPr>
                                              <m:ctrlPr>
                                                <a:rPr lang="en-US" i="1">
                                                  <a:solidFill>
                                                    <a:prstClr val="white"/>
                                                  </a:solidFill>
                                                  <a:latin typeface="Cambria Math" charset="0"/>
                                                </a:rPr>
                                              </m:ctrlPr>
                                            </m:dPr>
                                            <m:e>
                                              <m:nary>
                                                <m:naryPr>
                                                  <m:chr m:val="∑"/>
                                                  <m:subHide m:val="on"/>
                                                  <m:supHide m:val="on"/>
                                                  <m:ctrlPr>
                                                    <a:rPr lang="en-US" i="1">
                                                      <a:solidFill>
                                                        <a:prstClr val="white"/>
                                                      </a:solidFill>
                                                      <a:latin typeface="Cambria Math" charset="0"/>
                                                    </a:rPr>
                                                  </m:ctrlPr>
                                                </m:naryPr>
                                                <m:sub/>
                                                <m:sup/>
                                                <m:e>
                                                  <m:r>
                                                    <a:rPr lang="en-US" i="1">
                                                      <a:solidFill>
                                                        <a:prstClr val="white"/>
                                                      </a:solidFill>
                                                      <a:latin typeface="Cambria Math"/>
                                                    </a:rPr>
                                                    <m:t>𝑋</m:t>
                                                  </m:r>
                                                </m:e>
                                              </m:nary>
                                            </m:e>
                                          </m:d>
                                        </m:e>
                                        <m:sup>
                                          <m:r>
                                            <a:rPr lang="en-US" i="1">
                                              <a:solidFill>
                                                <a:prstClr val="white"/>
                                              </a:solidFill>
                                              <a:latin typeface="Cambria Math"/>
                                            </a:rPr>
                                            <m:t>2</m:t>
                                          </m:r>
                                        </m:sup>
                                      </m:sSup>
                                    </m:e>
                                  </m:nary>
                                </m:e>
                              </m:d>
                              <m:d>
                                <m:dPr>
                                  <m:begChr m:val="["/>
                                  <m:endChr m:val="]"/>
                                  <m:ctrlPr>
                                    <a:rPr lang="en-US" i="1">
                                      <a:solidFill>
                                        <a:prstClr val="white"/>
                                      </a:solidFill>
                                      <a:latin typeface="Cambria Math" charset="0"/>
                                    </a:rPr>
                                  </m:ctrlPr>
                                </m:dPr>
                                <m:e>
                                  <m:r>
                                    <a:rPr lang="en-US" i="1">
                                      <a:solidFill>
                                        <a:prstClr val="white"/>
                                      </a:solidFill>
                                      <a:latin typeface="Cambria Math"/>
                                    </a:rPr>
                                    <m:t>𝑛</m:t>
                                  </m:r>
                                  <m:nary>
                                    <m:naryPr>
                                      <m:chr m:val="∑"/>
                                      <m:subHide m:val="on"/>
                                      <m:supHide m:val="on"/>
                                      <m:ctrlPr>
                                        <a:rPr lang="en-US" i="1">
                                          <a:solidFill>
                                            <a:prstClr val="white"/>
                                          </a:solidFill>
                                          <a:latin typeface="Cambria Math" charset="0"/>
                                        </a:rPr>
                                      </m:ctrlPr>
                                    </m:naryPr>
                                    <m:sub/>
                                    <m:sup/>
                                    <m:e>
                                      <m:sSup>
                                        <m:sSupPr>
                                          <m:ctrlPr>
                                            <a:rPr lang="en-US" i="1">
                                              <a:solidFill>
                                                <a:prstClr val="white"/>
                                              </a:solidFill>
                                              <a:latin typeface="Cambria Math" charset="0"/>
                                            </a:rPr>
                                          </m:ctrlPr>
                                        </m:sSupPr>
                                        <m:e>
                                          <m:r>
                                            <a:rPr lang="en-US" i="1">
                                              <a:solidFill>
                                                <a:prstClr val="white"/>
                                              </a:solidFill>
                                              <a:latin typeface="Cambria Math"/>
                                            </a:rPr>
                                            <m:t>𝑌</m:t>
                                          </m:r>
                                        </m:e>
                                        <m:sup>
                                          <m:r>
                                            <a:rPr lang="en-US" i="1">
                                              <a:solidFill>
                                                <a:prstClr val="white"/>
                                              </a:solidFill>
                                              <a:latin typeface="Cambria Math"/>
                                            </a:rPr>
                                            <m:t>2</m:t>
                                          </m:r>
                                        </m:sup>
                                      </m:sSup>
                                    </m:e>
                                  </m:nary>
                                  <m:r>
                                    <a:rPr lang="en-US" i="1">
                                      <a:solidFill>
                                        <a:prstClr val="white"/>
                                      </a:solidFill>
                                      <a:latin typeface="Cambria Math"/>
                                    </a:rPr>
                                    <m:t>−</m:t>
                                  </m:r>
                                  <m:sSup>
                                    <m:sSupPr>
                                      <m:ctrlPr>
                                        <a:rPr lang="en-US" i="1">
                                          <a:solidFill>
                                            <a:prstClr val="white"/>
                                          </a:solidFill>
                                          <a:latin typeface="Cambria Math" charset="0"/>
                                        </a:rPr>
                                      </m:ctrlPr>
                                    </m:sSupPr>
                                    <m:e>
                                      <m:d>
                                        <m:dPr>
                                          <m:ctrlPr>
                                            <a:rPr lang="en-US" i="1">
                                              <a:solidFill>
                                                <a:prstClr val="white"/>
                                              </a:solidFill>
                                              <a:latin typeface="Cambria Math" charset="0"/>
                                            </a:rPr>
                                          </m:ctrlPr>
                                        </m:dPr>
                                        <m:e>
                                          <m:nary>
                                            <m:naryPr>
                                              <m:chr m:val="∑"/>
                                              <m:subHide m:val="on"/>
                                              <m:supHide m:val="on"/>
                                              <m:ctrlPr>
                                                <a:rPr lang="en-US" i="1">
                                                  <a:solidFill>
                                                    <a:prstClr val="white"/>
                                                  </a:solidFill>
                                                  <a:latin typeface="Cambria Math" charset="0"/>
                                                </a:rPr>
                                              </m:ctrlPr>
                                            </m:naryPr>
                                            <m:sub/>
                                            <m:sup/>
                                            <m:e>
                                              <m:r>
                                                <a:rPr lang="en-US" i="1">
                                                  <a:solidFill>
                                                    <a:prstClr val="white"/>
                                                  </a:solidFill>
                                                  <a:latin typeface="Cambria Math"/>
                                                </a:rPr>
                                                <m:t>𝑌</m:t>
                                              </m:r>
                                            </m:e>
                                          </m:nary>
                                        </m:e>
                                      </m:d>
                                    </m:e>
                                    <m:sup>
                                      <m:r>
                                        <a:rPr lang="en-US" i="1">
                                          <a:solidFill>
                                            <a:prstClr val="white"/>
                                          </a:solidFill>
                                          <a:latin typeface="Cambria Math"/>
                                        </a:rPr>
                                        <m:t>2</m:t>
                                      </m:r>
                                    </m:sup>
                                  </m:sSup>
                                </m:e>
                              </m:d>
                            </m:e>
                          </m:rad>
                        </m:den>
                      </m:f>
                    </m:oMath>
                  </m:oMathPara>
                </a14:m>
                <a:endParaRPr lang="en-US" dirty="0">
                  <a:solidFill>
                    <a:prstClr val="white"/>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1371600" y="2438400"/>
                <a:ext cx="4534511" cy="744114"/>
              </a:xfrm>
              <a:prstGeom prst="rect">
                <a:avLst/>
              </a:prstGeom>
              <a:blipFill rotWithShape="1">
                <a:blip r:embed="rId3" cstate="print"/>
                <a:stretch>
                  <a:fillRect/>
                </a:stretch>
              </a:blipFill>
            </p:spPr>
            <p:txBody>
              <a:bodyPr/>
              <a:lstStyle/>
              <a:p>
                <a:r>
                  <a:rPr lang="en-US">
                    <a:noFill/>
                  </a:rPr>
                  <a:t> </a:t>
                </a:r>
              </a:p>
            </p:txBody>
          </p:sp>
        </mc:Fallback>
      </mc:AlternateContent>
      <p:sp>
        <p:nvSpPr>
          <p:cNvPr id="5" name="Title 4"/>
          <p:cNvSpPr>
            <a:spLocks noGrp="1"/>
          </p:cNvSpPr>
          <p:nvPr>
            <p:ph type="title"/>
          </p:nvPr>
        </p:nvSpPr>
        <p:spPr/>
        <p:txBody>
          <a:bodyPr/>
          <a:lstStyle/>
          <a:p>
            <a:r>
              <a:rPr lang="en-US" dirty="0"/>
              <a:t>Computing Simple Correlations</a:t>
            </a:r>
          </a:p>
        </p:txBody>
      </p:sp>
      <p:sp>
        <p:nvSpPr>
          <p:cNvPr id="6" name="Content Placeholder 5"/>
          <p:cNvSpPr>
            <a:spLocks noGrp="1"/>
          </p:cNvSpPr>
          <p:nvPr>
            <p:ph idx="1"/>
          </p:nvPr>
        </p:nvSpPr>
        <p:spPr/>
        <p:txBody>
          <a:bodyPr/>
          <a:lstStyle/>
          <a:p>
            <a:r>
              <a:rPr lang="en-US" dirty="0"/>
              <a:t>Pearson product-moment…</a:t>
            </a:r>
          </a:p>
          <a:p>
            <a:pPr marL="0" indent="0">
              <a:buNone/>
            </a:pPr>
            <a:endParaRPr lang="en-US" dirty="0"/>
          </a:p>
          <a:p>
            <a:endParaRPr lang="en-US" dirty="0"/>
          </a:p>
          <a:p>
            <a:pPr marL="0" indent="0">
              <a:buNone/>
            </a:pPr>
            <a:endParaRPr lang="en-US" dirty="0"/>
          </a:p>
          <a:p>
            <a:r>
              <a:rPr lang="en-US" dirty="0"/>
              <a:t>What do these symbols represent?</a:t>
            </a:r>
          </a:p>
          <a:p>
            <a:endParaRPr lang="en-US" dirty="0"/>
          </a:p>
        </p:txBody>
      </p:sp>
      <mc:AlternateContent xmlns:mc="http://schemas.openxmlformats.org/markup-compatibility/2006" xmlns:a14="http://schemas.microsoft.com/office/drawing/2010/main">
        <mc:Choice Requires="a14">
          <p:sp>
            <p:nvSpPr>
              <p:cNvPr id="8" name="TextBox 7"/>
              <p:cNvSpPr txBox="1"/>
              <p:nvPr/>
            </p:nvSpPr>
            <p:spPr>
              <a:xfrm>
                <a:off x="1524000" y="2590800"/>
                <a:ext cx="5870581" cy="96141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charset="0"/>
                            </a:rPr>
                          </m:ctrlPr>
                        </m:sSubPr>
                        <m:e>
                          <m:r>
                            <a:rPr lang="en-US" sz="2400" i="1">
                              <a:solidFill>
                                <a:schemeClr val="tx1"/>
                              </a:solidFill>
                              <a:latin typeface="Cambria Math"/>
                            </a:rPr>
                            <m:t>𝑟</m:t>
                          </m:r>
                        </m:e>
                        <m:sub>
                          <m:r>
                            <a:rPr lang="en-US" sz="2400" i="1">
                              <a:solidFill>
                                <a:schemeClr val="tx1"/>
                              </a:solidFill>
                              <a:latin typeface="Cambria Math"/>
                            </a:rPr>
                            <m:t>𝑥𝑦</m:t>
                          </m:r>
                        </m:sub>
                      </m:sSub>
                      <m:r>
                        <a:rPr lang="en-US" sz="2400" i="1">
                          <a:solidFill>
                            <a:schemeClr val="tx1"/>
                          </a:solidFill>
                          <a:latin typeface="Cambria Math"/>
                        </a:rPr>
                        <m:t>=</m:t>
                      </m:r>
                      <m:f>
                        <m:fPr>
                          <m:ctrlPr>
                            <a:rPr lang="en-US" sz="2400" i="1">
                              <a:solidFill>
                                <a:schemeClr val="tx1"/>
                              </a:solidFill>
                              <a:latin typeface="Cambria Math" charset="0"/>
                            </a:rPr>
                          </m:ctrlPr>
                        </m:fPr>
                        <m:num>
                          <m:r>
                            <a:rPr lang="en-US" sz="2400" i="1">
                              <a:solidFill>
                                <a:schemeClr val="tx1"/>
                              </a:solidFill>
                              <a:latin typeface="Cambria Math"/>
                            </a:rPr>
                            <m:t>𝑛</m:t>
                          </m:r>
                          <m:nary>
                            <m:naryPr>
                              <m:chr m:val="∑"/>
                              <m:subHide m:val="on"/>
                              <m:supHide m:val="on"/>
                              <m:ctrlPr>
                                <a:rPr lang="en-US" sz="2400" i="1">
                                  <a:solidFill>
                                    <a:schemeClr val="tx1"/>
                                  </a:solidFill>
                                  <a:latin typeface="Cambria Math" charset="0"/>
                                </a:rPr>
                              </m:ctrlPr>
                            </m:naryPr>
                            <m:sub/>
                            <m:sup/>
                            <m:e>
                              <m:r>
                                <a:rPr lang="en-US" sz="2400" i="1">
                                  <a:solidFill>
                                    <a:schemeClr val="tx1"/>
                                  </a:solidFill>
                                  <a:latin typeface="Cambria Math"/>
                                </a:rPr>
                                <m:t>𝑋𝑌</m:t>
                              </m:r>
                            </m:e>
                          </m:nary>
                          <m:r>
                            <a:rPr lang="en-US" sz="2400" i="1">
                              <a:solidFill>
                                <a:schemeClr val="tx1"/>
                              </a:solidFill>
                              <a:latin typeface="Cambria Math"/>
                            </a:rPr>
                            <m:t>−</m:t>
                          </m:r>
                          <m:nary>
                            <m:naryPr>
                              <m:chr m:val="∑"/>
                              <m:subHide m:val="on"/>
                              <m:supHide m:val="on"/>
                              <m:ctrlPr>
                                <a:rPr lang="en-US" sz="2400" i="1">
                                  <a:solidFill>
                                    <a:schemeClr val="tx1"/>
                                  </a:solidFill>
                                  <a:latin typeface="Cambria Math" charset="0"/>
                                </a:rPr>
                              </m:ctrlPr>
                            </m:naryPr>
                            <m:sub/>
                            <m:sup/>
                            <m:e>
                              <m:r>
                                <a:rPr lang="en-US" sz="2400" i="1">
                                  <a:solidFill>
                                    <a:schemeClr val="tx1"/>
                                  </a:solidFill>
                                  <a:latin typeface="Cambria Math"/>
                                </a:rPr>
                                <m:t>𝑋</m:t>
                              </m:r>
                            </m:e>
                          </m:nary>
                          <m:nary>
                            <m:naryPr>
                              <m:chr m:val="∑"/>
                              <m:subHide m:val="on"/>
                              <m:supHide m:val="on"/>
                              <m:ctrlPr>
                                <a:rPr lang="en-US" sz="2400" i="1">
                                  <a:solidFill>
                                    <a:schemeClr val="tx1"/>
                                  </a:solidFill>
                                  <a:latin typeface="Cambria Math" charset="0"/>
                                </a:rPr>
                              </m:ctrlPr>
                            </m:naryPr>
                            <m:sub/>
                            <m:sup/>
                            <m:e>
                              <m:r>
                                <a:rPr lang="en-US" sz="2400" i="1">
                                  <a:solidFill>
                                    <a:schemeClr val="tx1"/>
                                  </a:solidFill>
                                  <a:latin typeface="Cambria Math"/>
                                </a:rPr>
                                <m:t>𝑌</m:t>
                              </m:r>
                            </m:e>
                          </m:nary>
                        </m:num>
                        <m:den>
                          <m:rad>
                            <m:radPr>
                              <m:degHide m:val="on"/>
                              <m:ctrlPr>
                                <a:rPr lang="en-US" sz="2400" i="1">
                                  <a:solidFill>
                                    <a:schemeClr val="tx1"/>
                                  </a:solidFill>
                                  <a:latin typeface="Cambria Math" charset="0"/>
                                </a:rPr>
                              </m:ctrlPr>
                            </m:radPr>
                            <m:deg/>
                            <m:e>
                              <m:d>
                                <m:dPr>
                                  <m:begChr m:val="["/>
                                  <m:endChr m:val="]"/>
                                  <m:ctrlPr>
                                    <a:rPr lang="en-US" sz="2400" i="1">
                                      <a:solidFill>
                                        <a:schemeClr val="tx1"/>
                                      </a:solidFill>
                                      <a:latin typeface="Cambria Math" charset="0"/>
                                    </a:rPr>
                                  </m:ctrlPr>
                                </m:dPr>
                                <m:e>
                                  <m:r>
                                    <a:rPr lang="en-US" sz="2400" i="1">
                                      <a:solidFill>
                                        <a:schemeClr val="tx1"/>
                                      </a:solidFill>
                                      <a:latin typeface="Cambria Math"/>
                                    </a:rPr>
                                    <m:t>𝑛</m:t>
                                  </m:r>
                                  <m:nary>
                                    <m:naryPr>
                                      <m:chr m:val="∑"/>
                                      <m:subHide m:val="on"/>
                                      <m:supHide m:val="on"/>
                                      <m:ctrlPr>
                                        <a:rPr lang="en-US" sz="2400" i="1">
                                          <a:solidFill>
                                            <a:schemeClr val="tx1"/>
                                          </a:solidFill>
                                          <a:latin typeface="Cambria Math" charset="0"/>
                                        </a:rPr>
                                      </m:ctrlPr>
                                    </m:naryPr>
                                    <m:sub/>
                                    <m:sup/>
                                    <m:e>
                                      <m:sSup>
                                        <m:sSupPr>
                                          <m:ctrlPr>
                                            <a:rPr lang="en-US" sz="2400" i="1">
                                              <a:solidFill>
                                                <a:schemeClr val="tx1"/>
                                              </a:solidFill>
                                              <a:latin typeface="Cambria Math" charset="0"/>
                                            </a:rPr>
                                          </m:ctrlPr>
                                        </m:sSupPr>
                                        <m:e>
                                          <m:r>
                                            <a:rPr lang="en-US" sz="2400" i="1">
                                              <a:solidFill>
                                                <a:schemeClr val="tx1"/>
                                              </a:solidFill>
                                              <a:latin typeface="Cambria Math"/>
                                            </a:rPr>
                                            <m:t>𝑋</m:t>
                                          </m:r>
                                        </m:e>
                                        <m:sup>
                                          <m:r>
                                            <a:rPr lang="en-US" sz="2400" i="1">
                                              <a:solidFill>
                                                <a:schemeClr val="tx1"/>
                                              </a:solidFill>
                                              <a:latin typeface="Cambria Math"/>
                                            </a:rPr>
                                            <m:t>2</m:t>
                                          </m:r>
                                        </m:sup>
                                      </m:sSup>
                                      <m:r>
                                        <a:rPr lang="en-US" sz="2400" i="1">
                                          <a:solidFill>
                                            <a:schemeClr val="tx1"/>
                                          </a:solidFill>
                                          <a:latin typeface="Cambria Math"/>
                                        </a:rPr>
                                        <m:t>−</m:t>
                                      </m:r>
                                      <m:sSup>
                                        <m:sSupPr>
                                          <m:ctrlPr>
                                            <a:rPr lang="en-US" sz="2400" i="1">
                                              <a:solidFill>
                                                <a:schemeClr val="tx1"/>
                                              </a:solidFill>
                                              <a:latin typeface="Cambria Math" charset="0"/>
                                            </a:rPr>
                                          </m:ctrlPr>
                                        </m:sSupPr>
                                        <m:e>
                                          <m:d>
                                            <m:dPr>
                                              <m:ctrlPr>
                                                <a:rPr lang="en-US" sz="2400" i="1">
                                                  <a:solidFill>
                                                    <a:schemeClr val="tx1"/>
                                                  </a:solidFill>
                                                  <a:latin typeface="Cambria Math" charset="0"/>
                                                </a:rPr>
                                              </m:ctrlPr>
                                            </m:dPr>
                                            <m:e>
                                              <m:nary>
                                                <m:naryPr>
                                                  <m:chr m:val="∑"/>
                                                  <m:subHide m:val="on"/>
                                                  <m:supHide m:val="on"/>
                                                  <m:ctrlPr>
                                                    <a:rPr lang="en-US" sz="2400" i="1">
                                                      <a:solidFill>
                                                        <a:schemeClr val="tx1"/>
                                                      </a:solidFill>
                                                      <a:latin typeface="Cambria Math" charset="0"/>
                                                    </a:rPr>
                                                  </m:ctrlPr>
                                                </m:naryPr>
                                                <m:sub/>
                                                <m:sup/>
                                                <m:e>
                                                  <m:r>
                                                    <a:rPr lang="en-US" sz="2400" i="1">
                                                      <a:solidFill>
                                                        <a:schemeClr val="tx1"/>
                                                      </a:solidFill>
                                                      <a:latin typeface="Cambria Math"/>
                                                    </a:rPr>
                                                    <m:t>𝑋</m:t>
                                                  </m:r>
                                                </m:e>
                                              </m:nary>
                                            </m:e>
                                          </m:d>
                                        </m:e>
                                        <m:sup>
                                          <m:r>
                                            <a:rPr lang="en-US" sz="2400" i="1">
                                              <a:solidFill>
                                                <a:schemeClr val="tx1"/>
                                              </a:solidFill>
                                              <a:latin typeface="Cambria Math"/>
                                            </a:rPr>
                                            <m:t>2</m:t>
                                          </m:r>
                                        </m:sup>
                                      </m:sSup>
                                    </m:e>
                                  </m:nary>
                                </m:e>
                              </m:d>
                              <m:d>
                                <m:dPr>
                                  <m:begChr m:val="["/>
                                  <m:endChr m:val="]"/>
                                  <m:ctrlPr>
                                    <a:rPr lang="en-US" sz="2400" i="1">
                                      <a:solidFill>
                                        <a:schemeClr val="tx1"/>
                                      </a:solidFill>
                                      <a:latin typeface="Cambria Math" charset="0"/>
                                    </a:rPr>
                                  </m:ctrlPr>
                                </m:dPr>
                                <m:e>
                                  <m:r>
                                    <a:rPr lang="en-US" sz="2400" i="1">
                                      <a:solidFill>
                                        <a:schemeClr val="tx1"/>
                                      </a:solidFill>
                                      <a:latin typeface="Cambria Math"/>
                                    </a:rPr>
                                    <m:t>𝑛</m:t>
                                  </m:r>
                                  <m:nary>
                                    <m:naryPr>
                                      <m:chr m:val="∑"/>
                                      <m:subHide m:val="on"/>
                                      <m:supHide m:val="on"/>
                                      <m:ctrlPr>
                                        <a:rPr lang="en-US" sz="2400" i="1">
                                          <a:solidFill>
                                            <a:schemeClr val="tx1"/>
                                          </a:solidFill>
                                          <a:latin typeface="Cambria Math" charset="0"/>
                                        </a:rPr>
                                      </m:ctrlPr>
                                    </m:naryPr>
                                    <m:sub/>
                                    <m:sup/>
                                    <m:e>
                                      <m:sSup>
                                        <m:sSupPr>
                                          <m:ctrlPr>
                                            <a:rPr lang="en-US" sz="2400" i="1">
                                              <a:solidFill>
                                                <a:schemeClr val="tx1"/>
                                              </a:solidFill>
                                              <a:latin typeface="Cambria Math" charset="0"/>
                                            </a:rPr>
                                          </m:ctrlPr>
                                        </m:sSupPr>
                                        <m:e>
                                          <m:r>
                                            <a:rPr lang="en-US" sz="2400" i="1">
                                              <a:solidFill>
                                                <a:schemeClr val="tx1"/>
                                              </a:solidFill>
                                              <a:latin typeface="Cambria Math"/>
                                            </a:rPr>
                                            <m:t>𝑌</m:t>
                                          </m:r>
                                        </m:e>
                                        <m:sup>
                                          <m:r>
                                            <a:rPr lang="en-US" sz="2400" i="1">
                                              <a:solidFill>
                                                <a:schemeClr val="tx1"/>
                                              </a:solidFill>
                                              <a:latin typeface="Cambria Math"/>
                                            </a:rPr>
                                            <m:t>2</m:t>
                                          </m:r>
                                        </m:sup>
                                      </m:sSup>
                                    </m:e>
                                  </m:nary>
                                  <m:r>
                                    <a:rPr lang="en-US" sz="2400" i="1">
                                      <a:solidFill>
                                        <a:schemeClr val="tx1"/>
                                      </a:solidFill>
                                      <a:latin typeface="Cambria Math"/>
                                    </a:rPr>
                                    <m:t>−</m:t>
                                  </m:r>
                                  <m:sSup>
                                    <m:sSupPr>
                                      <m:ctrlPr>
                                        <a:rPr lang="en-US" sz="2400" i="1">
                                          <a:solidFill>
                                            <a:schemeClr val="tx1"/>
                                          </a:solidFill>
                                          <a:latin typeface="Cambria Math" charset="0"/>
                                        </a:rPr>
                                      </m:ctrlPr>
                                    </m:sSupPr>
                                    <m:e>
                                      <m:d>
                                        <m:dPr>
                                          <m:ctrlPr>
                                            <a:rPr lang="en-US" sz="2400" i="1">
                                              <a:solidFill>
                                                <a:schemeClr val="tx1"/>
                                              </a:solidFill>
                                              <a:latin typeface="Cambria Math" charset="0"/>
                                            </a:rPr>
                                          </m:ctrlPr>
                                        </m:dPr>
                                        <m:e>
                                          <m:nary>
                                            <m:naryPr>
                                              <m:chr m:val="∑"/>
                                              <m:subHide m:val="on"/>
                                              <m:supHide m:val="on"/>
                                              <m:ctrlPr>
                                                <a:rPr lang="en-US" sz="2400" i="1">
                                                  <a:solidFill>
                                                    <a:schemeClr val="tx1"/>
                                                  </a:solidFill>
                                                  <a:latin typeface="Cambria Math" charset="0"/>
                                                </a:rPr>
                                              </m:ctrlPr>
                                            </m:naryPr>
                                            <m:sub/>
                                            <m:sup/>
                                            <m:e>
                                              <m:r>
                                                <a:rPr lang="en-US" sz="2400" i="1">
                                                  <a:solidFill>
                                                    <a:schemeClr val="tx1"/>
                                                  </a:solidFill>
                                                  <a:latin typeface="Cambria Math"/>
                                                </a:rPr>
                                                <m:t>𝑌</m:t>
                                              </m:r>
                                            </m:e>
                                          </m:nary>
                                        </m:e>
                                      </m:d>
                                    </m:e>
                                    <m:sup>
                                      <m:r>
                                        <a:rPr lang="en-US" sz="2400" i="1">
                                          <a:solidFill>
                                            <a:schemeClr val="tx1"/>
                                          </a:solidFill>
                                          <a:latin typeface="Cambria Math"/>
                                        </a:rPr>
                                        <m:t>2</m:t>
                                      </m:r>
                                    </m:sup>
                                  </m:sSup>
                                </m:e>
                              </m:d>
                            </m:e>
                          </m:rad>
                        </m:den>
                      </m:f>
                    </m:oMath>
                  </m:oMathPara>
                </a14:m>
                <a:endParaRPr lang="en-US" sz="2400" dirty="0">
                  <a:solidFill>
                    <a:schemeClr val="tx1"/>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1524000" y="2590800"/>
                <a:ext cx="5870581" cy="961417"/>
              </a:xfrm>
              <a:prstGeom prst="rect">
                <a:avLst/>
              </a:prstGeom>
              <a:blipFill rotWithShape="1">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4110102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Computing Simple Correlations</a:t>
            </a:r>
            <a:endParaRPr lang="en-US" dirty="0"/>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3572216398"/>
                  </p:ext>
                </p:extLst>
              </p:nvPr>
            </p:nvGraphicFramePr>
            <p:xfrm>
              <a:off x="457200" y="3283140"/>
              <a:ext cx="8229600" cy="3193860"/>
            </p:xfrm>
            <a:graphic>
              <a:graphicData uri="http://schemas.openxmlformats.org/drawingml/2006/table">
                <a:tbl>
                  <a:tblPr firstRow="1" bandRow="1">
                    <a:tableStyleId>{21E4AEA4-8DFA-4A89-87EB-49C32662AFE0}</a:tableStyleId>
                  </a:tblPr>
                  <a:tblGrid>
                    <a:gridCol w="1447800"/>
                    <a:gridCol w="6781800"/>
                  </a:tblGrid>
                  <a:tr h="370840">
                    <a:tc>
                      <a:txBody>
                        <a:bodyPr/>
                        <a:lstStyle/>
                        <a:p>
                          <a:pPr algn="ctr"/>
                          <a:r>
                            <a:rPr lang="en-US" sz="2000" dirty="0" smtClean="0">
                              <a:latin typeface="+mn-lt"/>
                            </a:rPr>
                            <a:t>Symbol</a:t>
                          </a:r>
                          <a:endParaRPr lang="en-US" sz="2000" dirty="0">
                            <a:latin typeface="+mn-lt"/>
                          </a:endParaRPr>
                        </a:p>
                      </a:txBody>
                      <a:tcPr/>
                    </a:tc>
                    <a:tc>
                      <a:txBody>
                        <a:bodyPr/>
                        <a:lstStyle/>
                        <a:p>
                          <a:pPr algn="ctr"/>
                          <a:r>
                            <a:rPr lang="en-US" sz="2000" dirty="0" smtClean="0">
                              <a:latin typeface="+mn-lt"/>
                            </a:rPr>
                            <a:t>Meaning</a:t>
                          </a:r>
                          <a:endParaRPr lang="en-US" sz="2000" dirty="0">
                            <a:latin typeface="+mn-lt"/>
                          </a:endParaRPr>
                        </a:p>
                      </a:txBody>
                      <a:tcPr/>
                    </a:tc>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sz="2000" i="1" smtClean="0">
                                        <a:solidFill>
                                          <a:schemeClr val="tx1"/>
                                        </a:solidFill>
                                        <a:latin typeface="Cambria Math" charset="0"/>
                                      </a:rPr>
                                    </m:ctrlPr>
                                  </m:sSubPr>
                                  <m:e>
                                    <m:r>
                                      <a:rPr lang="en-US" sz="2000" i="1">
                                        <a:solidFill>
                                          <a:schemeClr val="tx1"/>
                                        </a:solidFill>
                                        <a:latin typeface="Cambria Math"/>
                                      </a:rPr>
                                      <m:t>𝑟</m:t>
                                    </m:r>
                                  </m:e>
                                  <m:sub>
                                    <m:r>
                                      <a:rPr lang="en-US" sz="2000" i="1">
                                        <a:solidFill>
                                          <a:schemeClr val="tx1"/>
                                        </a:solidFill>
                                        <a:latin typeface="Cambria Math"/>
                                      </a:rPr>
                                      <m:t>𝑥𝑦</m:t>
                                    </m:r>
                                  </m:sub>
                                </m:sSub>
                              </m:oMath>
                            </m:oMathPara>
                          </a14:m>
                          <a:endParaRPr lang="en-US" sz="2000" dirty="0">
                            <a:latin typeface="Cambria" panose="02040503050406030204" pitchFamily="18" charset="0"/>
                          </a:endParaRPr>
                        </a:p>
                      </a:txBody>
                      <a:tcPr/>
                    </a:tc>
                    <a:tc>
                      <a:txBody>
                        <a:bodyPr/>
                        <a:lstStyle/>
                        <a:p>
                          <a:pPr algn="l"/>
                          <a:r>
                            <a:rPr lang="en-US" sz="2000" dirty="0" smtClean="0">
                              <a:latin typeface="+mn-lt"/>
                            </a:rPr>
                            <a:t>The correlation coefficient between X and Y</a:t>
                          </a:r>
                          <a:endParaRPr lang="en-US" sz="2000" dirty="0">
                            <a:latin typeface="+mn-lt"/>
                          </a:endParaRPr>
                        </a:p>
                      </a:txBody>
                      <a:tcPr/>
                    </a:tc>
                  </a:tr>
                  <a:tr h="370840">
                    <a:tc>
                      <a:txBody>
                        <a:bodyPr/>
                        <a:lstStyle/>
                        <a:p>
                          <a:pPr algn="ctr"/>
                          <a:r>
                            <a:rPr lang="en-US" sz="2000" i="1" dirty="0" smtClean="0">
                              <a:latin typeface="Cambria" panose="02040503050406030204" pitchFamily="18" charset="0"/>
                            </a:rPr>
                            <a:t>n</a:t>
                          </a:r>
                          <a:endParaRPr lang="en-US" sz="2000" i="1" dirty="0">
                            <a:latin typeface="Cambria" panose="02040503050406030204" pitchFamily="18" charset="0"/>
                          </a:endParaRPr>
                        </a:p>
                      </a:txBody>
                      <a:tcPr/>
                    </a:tc>
                    <a:tc>
                      <a:txBody>
                        <a:bodyPr/>
                        <a:lstStyle/>
                        <a:p>
                          <a:pPr algn="l"/>
                          <a:r>
                            <a:rPr lang="en-US" sz="2000" dirty="0" smtClean="0">
                              <a:latin typeface="+mn-lt"/>
                            </a:rPr>
                            <a:t>The size of the sample</a:t>
                          </a:r>
                          <a:endParaRPr lang="en-US" sz="2000" dirty="0">
                            <a:latin typeface="+mn-lt"/>
                          </a:endParaRPr>
                        </a:p>
                      </a:txBody>
                      <a:tcPr/>
                    </a:tc>
                  </a:tr>
                  <a:tr h="370840">
                    <a:tc>
                      <a:txBody>
                        <a:bodyPr/>
                        <a:lstStyle/>
                        <a:p>
                          <a:pPr algn="ctr"/>
                          <a:r>
                            <a:rPr lang="en-US" sz="2000" dirty="0" smtClean="0">
                              <a:latin typeface="Cambria" panose="02040503050406030204" pitchFamily="18" charset="0"/>
                            </a:rPr>
                            <a:t>X</a:t>
                          </a:r>
                          <a:endParaRPr lang="en-US" sz="2000" dirty="0">
                            <a:latin typeface="Cambria" panose="02040503050406030204" pitchFamily="18" charset="0"/>
                          </a:endParaRPr>
                        </a:p>
                      </a:txBody>
                      <a:tcPr/>
                    </a:tc>
                    <a:tc>
                      <a:txBody>
                        <a:bodyPr/>
                        <a:lstStyle/>
                        <a:p>
                          <a:pPr algn="l"/>
                          <a:r>
                            <a:rPr lang="en-US" sz="2000" dirty="0" smtClean="0">
                              <a:latin typeface="+mn-lt"/>
                            </a:rPr>
                            <a:t>The individual’s score on the X variable</a:t>
                          </a:r>
                          <a:endParaRPr lang="en-US" sz="2000" dirty="0">
                            <a:latin typeface="+mn-lt"/>
                          </a:endParaRPr>
                        </a:p>
                      </a:txBody>
                      <a:tcPr/>
                    </a:tc>
                  </a:tr>
                  <a:tr h="370840">
                    <a:tc>
                      <a:txBody>
                        <a:bodyPr/>
                        <a:lstStyle/>
                        <a:p>
                          <a:pPr algn="ctr"/>
                          <a:r>
                            <a:rPr lang="en-US" sz="2000" dirty="0" smtClean="0">
                              <a:latin typeface="Cambria" panose="02040503050406030204" pitchFamily="18" charset="0"/>
                            </a:rPr>
                            <a:t>Y</a:t>
                          </a:r>
                          <a:endParaRPr lang="en-US" sz="2000" dirty="0">
                            <a:latin typeface="Cambria" panose="02040503050406030204" pitchFamily="18" charset="0"/>
                          </a:endParaRPr>
                        </a:p>
                      </a:txBody>
                      <a:tcPr/>
                    </a:tc>
                    <a:tc>
                      <a:txBody>
                        <a:bodyPr/>
                        <a:lstStyle/>
                        <a:p>
                          <a:pPr algn="l"/>
                          <a:r>
                            <a:rPr lang="en-US" sz="2000" dirty="0" smtClean="0">
                              <a:latin typeface="+mn-lt"/>
                            </a:rPr>
                            <a:t>The individual’s score on the Y variable</a:t>
                          </a:r>
                          <a:endParaRPr lang="en-US" sz="2000" dirty="0">
                            <a:latin typeface="+mn-lt"/>
                          </a:endParaRPr>
                        </a:p>
                      </a:txBody>
                      <a:tcPr/>
                    </a:tc>
                  </a:tr>
                  <a:tr h="370840">
                    <a:tc>
                      <a:txBody>
                        <a:bodyPr/>
                        <a:lstStyle/>
                        <a:p>
                          <a:pPr algn="ctr"/>
                          <a:r>
                            <a:rPr lang="en-US" sz="2000" dirty="0" smtClean="0">
                              <a:latin typeface="Cambria" panose="02040503050406030204" pitchFamily="18" charset="0"/>
                            </a:rPr>
                            <a:t>XY</a:t>
                          </a:r>
                          <a:endParaRPr lang="en-US" sz="2000" dirty="0">
                            <a:latin typeface="Cambria" panose="02040503050406030204" pitchFamily="18" charset="0"/>
                          </a:endParaRPr>
                        </a:p>
                      </a:txBody>
                      <a:tcPr/>
                    </a:tc>
                    <a:tc>
                      <a:txBody>
                        <a:bodyPr/>
                        <a:lstStyle/>
                        <a:p>
                          <a:pPr algn="l"/>
                          <a:r>
                            <a:rPr lang="en-US" sz="2000" dirty="0" smtClean="0">
                              <a:latin typeface="+mn-lt"/>
                            </a:rPr>
                            <a:t>The product of each X score times its corresponding Y score</a:t>
                          </a:r>
                          <a:endParaRPr lang="en-US" sz="2000" dirty="0">
                            <a:latin typeface="+mn-lt"/>
                          </a:endParaRPr>
                        </a:p>
                      </a:txBody>
                      <a:tcPr/>
                    </a:tc>
                  </a:tr>
                  <a:tr h="370840">
                    <a:tc>
                      <a:txBody>
                        <a:bodyPr/>
                        <a:lstStyle/>
                        <a:p>
                          <a:pPr algn="ctr"/>
                          <a14:m>
                            <m:oMathPara xmlns:m="http://schemas.openxmlformats.org/officeDocument/2006/math">
                              <m:oMathParaPr>
                                <m:jc m:val="centerGroup"/>
                              </m:oMathParaPr>
                              <m:oMath xmlns:m="http://schemas.openxmlformats.org/officeDocument/2006/math">
                                <m:sSup>
                                  <m:sSupPr>
                                    <m:ctrlPr>
                                      <a:rPr lang="en-US" sz="2000" i="1" smtClean="0">
                                        <a:solidFill>
                                          <a:schemeClr val="tx1"/>
                                        </a:solidFill>
                                        <a:latin typeface="Cambria Math" charset="0"/>
                                      </a:rPr>
                                    </m:ctrlPr>
                                  </m:sSupPr>
                                  <m:e>
                                    <m:r>
                                      <a:rPr lang="en-US" sz="2000" i="1">
                                        <a:solidFill>
                                          <a:schemeClr val="tx1"/>
                                        </a:solidFill>
                                        <a:latin typeface="Cambria Math"/>
                                      </a:rPr>
                                      <m:t>𝑋</m:t>
                                    </m:r>
                                  </m:e>
                                  <m:sup>
                                    <m:r>
                                      <a:rPr lang="en-US" sz="2000" i="1">
                                        <a:solidFill>
                                          <a:schemeClr val="tx1"/>
                                        </a:solidFill>
                                        <a:latin typeface="Cambria Math"/>
                                      </a:rPr>
                                      <m:t>2</m:t>
                                    </m:r>
                                  </m:sup>
                                </m:sSup>
                              </m:oMath>
                            </m:oMathPara>
                          </a14:m>
                          <a:endParaRPr lang="en-US" sz="2000" dirty="0">
                            <a:latin typeface="Cambria" panose="02040503050406030204" pitchFamily="18" charset="0"/>
                          </a:endParaRPr>
                        </a:p>
                      </a:txBody>
                      <a:tcPr/>
                    </a:tc>
                    <a:tc>
                      <a:txBody>
                        <a:bodyPr/>
                        <a:lstStyle/>
                        <a:p>
                          <a:pPr algn="l"/>
                          <a:r>
                            <a:rPr lang="en-US" sz="2000" dirty="0" smtClean="0">
                              <a:latin typeface="+mn-lt"/>
                            </a:rPr>
                            <a:t>The individual’s X score, squared</a:t>
                          </a:r>
                          <a:endParaRPr lang="en-US" sz="2000" dirty="0">
                            <a:latin typeface="+mn-lt"/>
                          </a:endParaRPr>
                        </a:p>
                      </a:txBody>
                      <a:tcPr/>
                    </a:tc>
                  </a:tr>
                  <a:tr h="370840">
                    <a:tc>
                      <a:txBody>
                        <a:bodyPr/>
                        <a:lstStyle/>
                        <a:p>
                          <a:pPr algn="ctr"/>
                          <a14:m>
                            <m:oMathPara xmlns:m="http://schemas.openxmlformats.org/officeDocument/2006/math">
                              <m:oMathParaPr>
                                <m:jc m:val="centerGroup"/>
                              </m:oMathParaPr>
                              <m:oMath xmlns:m="http://schemas.openxmlformats.org/officeDocument/2006/math">
                                <m:sSup>
                                  <m:sSupPr>
                                    <m:ctrlPr>
                                      <a:rPr lang="en-US" sz="2000" i="1" smtClean="0">
                                        <a:solidFill>
                                          <a:schemeClr val="tx1"/>
                                        </a:solidFill>
                                        <a:latin typeface="Cambria Math" charset="0"/>
                                      </a:rPr>
                                    </m:ctrlPr>
                                  </m:sSupPr>
                                  <m:e>
                                    <m:r>
                                      <a:rPr lang="en-US" sz="2000" b="0" i="1" smtClean="0">
                                        <a:solidFill>
                                          <a:schemeClr val="tx1"/>
                                        </a:solidFill>
                                        <a:latin typeface="Cambria Math"/>
                                      </a:rPr>
                                      <m:t>𝑌</m:t>
                                    </m:r>
                                  </m:e>
                                  <m:sup>
                                    <m:r>
                                      <a:rPr lang="en-US" sz="2000" i="1">
                                        <a:solidFill>
                                          <a:schemeClr val="tx1"/>
                                        </a:solidFill>
                                        <a:latin typeface="Cambria Math"/>
                                      </a:rPr>
                                      <m:t>2</m:t>
                                    </m:r>
                                  </m:sup>
                                </m:sSup>
                              </m:oMath>
                            </m:oMathPara>
                          </a14:m>
                          <a:endParaRPr lang="en-US" sz="2000" dirty="0">
                            <a:latin typeface="Cambria" panose="02040503050406030204" pitchFamily="18" charset="0"/>
                          </a:endParaRPr>
                        </a:p>
                      </a:txBody>
                      <a:tcPr/>
                    </a:tc>
                    <a:tc>
                      <a:txBody>
                        <a:bodyPr/>
                        <a:lstStyle/>
                        <a:p>
                          <a:pPr algn="l"/>
                          <a:r>
                            <a:rPr lang="en-US" sz="2000" dirty="0" smtClean="0">
                              <a:latin typeface="+mn-lt"/>
                            </a:rPr>
                            <a:t>The individual’s Y score, squared</a:t>
                          </a:r>
                          <a:endParaRPr lang="en-US" sz="2000" dirty="0">
                            <a:latin typeface="+mn-lt"/>
                          </a:endParaRPr>
                        </a:p>
                      </a:txBody>
                      <a:tcPr/>
                    </a:tc>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3572216398"/>
                  </p:ext>
                </p:extLst>
              </p:nvPr>
            </p:nvGraphicFramePr>
            <p:xfrm>
              <a:off x="457200" y="3283140"/>
              <a:ext cx="8229600" cy="3193860"/>
            </p:xfrm>
            <a:graphic>
              <a:graphicData uri="http://schemas.openxmlformats.org/drawingml/2006/table">
                <a:tbl>
                  <a:tblPr firstRow="1" bandRow="1">
                    <a:tableStyleId>{21E4AEA4-8DFA-4A89-87EB-49C32662AFE0}</a:tableStyleId>
                  </a:tblPr>
                  <a:tblGrid>
                    <a:gridCol w="1447800"/>
                    <a:gridCol w="6781800"/>
                  </a:tblGrid>
                  <a:tr h="396240">
                    <a:tc>
                      <a:txBody>
                        <a:bodyPr/>
                        <a:lstStyle/>
                        <a:p>
                          <a:pPr algn="ctr"/>
                          <a:r>
                            <a:rPr lang="en-US" sz="2000" dirty="0" smtClean="0">
                              <a:latin typeface="+mn-lt"/>
                            </a:rPr>
                            <a:t>Symbol</a:t>
                          </a:r>
                          <a:endParaRPr lang="en-US" sz="2000" dirty="0">
                            <a:latin typeface="+mn-lt"/>
                          </a:endParaRPr>
                        </a:p>
                      </a:txBody>
                      <a:tcPr/>
                    </a:tc>
                    <a:tc>
                      <a:txBody>
                        <a:bodyPr/>
                        <a:lstStyle/>
                        <a:p>
                          <a:pPr algn="ctr"/>
                          <a:r>
                            <a:rPr lang="en-US" sz="2000" dirty="0" smtClean="0">
                              <a:latin typeface="+mn-lt"/>
                            </a:rPr>
                            <a:t>Meaning</a:t>
                          </a:r>
                          <a:endParaRPr lang="en-US" sz="2000" dirty="0">
                            <a:latin typeface="+mn-lt"/>
                          </a:endParaRPr>
                        </a:p>
                      </a:txBody>
                      <a:tcPr/>
                    </a:tc>
                  </a:tr>
                  <a:tr h="420180">
                    <a:tc>
                      <a:txBody>
                        <a:bodyPr/>
                        <a:lstStyle/>
                        <a:p>
                          <a:endParaRPr lang="en-US"/>
                        </a:p>
                      </a:txBody>
                      <a:tcPr>
                        <a:blipFill rotWithShape="1">
                          <a:blip r:embed="rId2"/>
                          <a:stretch>
                            <a:fillRect t="-101449" r="-467227" b="-589855"/>
                          </a:stretch>
                        </a:blipFill>
                      </a:tcPr>
                    </a:tc>
                    <a:tc>
                      <a:txBody>
                        <a:bodyPr/>
                        <a:lstStyle/>
                        <a:p>
                          <a:pPr algn="l"/>
                          <a:r>
                            <a:rPr lang="en-US" sz="2000" dirty="0" smtClean="0">
                              <a:latin typeface="+mn-lt"/>
                            </a:rPr>
                            <a:t>The correlation coefficient between X and Y</a:t>
                          </a:r>
                          <a:endParaRPr lang="en-US" sz="2000" dirty="0">
                            <a:latin typeface="+mn-lt"/>
                          </a:endParaRPr>
                        </a:p>
                      </a:txBody>
                      <a:tcPr/>
                    </a:tc>
                  </a:tr>
                  <a:tr h="396240">
                    <a:tc>
                      <a:txBody>
                        <a:bodyPr/>
                        <a:lstStyle/>
                        <a:p>
                          <a:pPr algn="ctr"/>
                          <a:r>
                            <a:rPr lang="en-US" sz="2000" i="1" dirty="0" smtClean="0">
                              <a:latin typeface="Cambria" panose="02040503050406030204" pitchFamily="18" charset="0"/>
                            </a:rPr>
                            <a:t>n</a:t>
                          </a:r>
                          <a:endParaRPr lang="en-US" sz="2000" i="1" dirty="0">
                            <a:latin typeface="Cambria" panose="02040503050406030204" pitchFamily="18" charset="0"/>
                          </a:endParaRPr>
                        </a:p>
                      </a:txBody>
                      <a:tcPr/>
                    </a:tc>
                    <a:tc>
                      <a:txBody>
                        <a:bodyPr/>
                        <a:lstStyle/>
                        <a:p>
                          <a:pPr algn="l"/>
                          <a:r>
                            <a:rPr lang="en-US" sz="2000" dirty="0" smtClean="0">
                              <a:latin typeface="+mn-lt"/>
                            </a:rPr>
                            <a:t>The size of the sample</a:t>
                          </a:r>
                          <a:endParaRPr lang="en-US" sz="2000" dirty="0">
                            <a:latin typeface="+mn-lt"/>
                          </a:endParaRPr>
                        </a:p>
                      </a:txBody>
                      <a:tcPr/>
                    </a:tc>
                  </a:tr>
                  <a:tr h="396240">
                    <a:tc>
                      <a:txBody>
                        <a:bodyPr/>
                        <a:lstStyle/>
                        <a:p>
                          <a:pPr algn="ctr"/>
                          <a:r>
                            <a:rPr lang="en-US" sz="2000" dirty="0" smtClean="0">
                              <a:latin typeface="Cambria" panose="02040503050406030204" pitchFamily="18" charset="0"/>
                            </a:rPr>
                            <a:t>X</a:t>
                          </a:r>
                          <a:endParaRPr lang="en-US" sz="2000" dirty="0">
                            <a:latin typeface="Cambria" panose="02040503050406030204" pitchFamily="18" charset="0"/>
                          </a:endParaRPr>
                        </a:p>
                      </a:txBody>
                      <a:tcPr/>
                    </a:tc>
                    <a:tc>
                      <a:txBody>
                        <a:bodyPr/>
                        <a:lstStyle/>
                        <a:p>
                          <a:pPr algn="l"/>
                          <a:r>
                            <a:rPr lang="en-US" sz="2000" dirty="0" smtClean="0">
                              <a:latin typeface="+mn-lt"/>
                            </a:rPr>
                            <a:t>The individual’s score on the X variable</a:t>
                          </a:r>
                          <a:endParaRPr lang="en-US" sz="2000" dirty="0">
                            <a:latin typeface="+mn-lt"/>
                          </a:endParaRPr>
                        </a:p>
                      </a:txBody>
                      <a:tcPr/>
                    </a:tc>
                  </a:tr>
                  <a:tr h="396240">
                    <a:tc>
                      <a:txBody>
                        <a:bodyPr/>
                        <a:lstStyle/>
                        <a:p>
                          <a:pPr algn="ctr"/>
                          <a:r>
                            <a:rPr lang="en-US" sz="2000" dirty="0" smtClean="0">
                              <a:latin typeface="Cambria" panose="02040503050406030204" pitchFamily="18" charset="0"/>
                            </a:rPr>
                            <a:t>Y</a:t>
                          </a:r>
                          <a:endParaRPr lang="en-US" sz="2000" dirty="0">
                            <a:latin typeface="Cambria" panose="02040503050406030204" pitchFamily="18" charset="0"/>
                          </a:endParaRPr>
                        </a:p>
                      </a:txBody>
                      <a:tcPr/>
                    </a:tc>
                    <a:tc>
                      <a:txBody>
                        <a:bodyPr/>
                        <a:lstStyle/>
                        <a:p>
                          <a:pPr algn="l"/>
                          <a:r>
                            <a:rPr lang="en-US" sz="2000" dirty="0" smtClean="0">
                              <a:latin typeface="+mn-lt"/>
                            </a:rPr>
                            <a:t>The individual’s score on the Y variable</a:t>
                          </a:r>
                          <a:endParaRPr lang="en-US" sz="2000" dirty="0">
                            <a:latin typeface="+mn-lt"/>
                          </a:endParaRPr>
                        </a:p>
                      </a:txBody>
                      <a:tcPr/>
                    </a:tc>
                  </a:tr>
                  <a:tr h="396240">
                    <a:tc>
                      <a:txBody>
                        <a:bodyPr/>
                        <a:lstStyle/>
                        <a:p>
                          <a:pPr algn="ctr"/>
                          <a:r>
                            <a:rPr lang="en-US" sz="2000" dirty="0" smtClean="0">
                              <a:latin typeface="Cambria" panose="02040503050406030204" pitchFamily="18" charset="0"/>
                            </a:rPr>
                            <a:t>XY</a:t>
                          </a:r>
                          <a:endParaRPr lang="en-US" sz="2000" dirty="0">
                            <a:latin typeface="Cambria" panose="02040503050406030204" pitchFamily="18" charset="0"/>
                          </a:endParaRPr>
                        </a:p>
                      </a:txBody>
                      <a:tcPr/>
                    </a:tc>
                    <a:tc>
                      <a:txBody>
                        <a:bodyPr/>
                        <a:lstStyle/>
                        <a:p>
                          <a:pPr algn="l"/>
                          <a:r>
                            <a:rPr lang="en-US" sz="2000" dirty="0" smtClean="0">
                              <a:latin typeface="+mn-lt"/>
                            </a:rPr>
                            <a:t>The product of each X score times its corresponding Y score</a:t>
                          </a:r>
                          <a:endParaRPr lang="en-US" sz="2000" dirty="0">
                            <a:latin typeface="+mn-lt"/>
                          </a:endParaRPr>
                        </a:p>
                      </a:txBody>
                      <a:tcPr/>
                    </a:tc>
                  </a:tr>
                  <a:tr h="396240">
                    <a:tc>
                      <a:txBody>
                        <a:bodyPr/>
                        <a:lstStyle/>
                        <a:p>
                          <a:endParaRPr lang="en-US"/>
                        </a:p>
                      </a:txBody>
                      <a:tcPr>
                        <a:blipFill rotWithShape="1">
                          <a:blip r:embed="rId2"/>
                          <a:stretch>
                            <a:fillRect t="-613846" r="-467227" b="-126154"/>
                          </a:stretch>
                        </a:blipFill>
                      </a:tcPr>
                    </a:tc>
                    <a:tc>
                      <a:txBody>
                        <a:bodyPr/>
                        <a:lstStyle/>
                        <a:p>
                          <a:pPr algn="l"/>
                          <a:r>
                            <a:rPr lang="en-US" sz="2000" dirty="0" smtClean="0">
                              <a:latin typeface="+mn-lt"/>
                            </a:rPr>
                            <a:t>The individual’s X score, squared</a:t>
                          </a:r>
                          <a:endParaRPr lang="en-US" sz="2000" dirty="0">
                            <a:latin typeface="+mn-lt"/>
                          </a:endParaRPr>
                        </a:p>
                      </a:txBody>
                      <a:tcPr/>
                    </a:tc>
                  </a:tr>
                  <a:tr h="396240">
                    <a:tc>
                      <a:txBody>
                        <a:bodyPr/>
                        <a:lstStyle/>
                        <a:p>
                          <a:endParaRPr lang="en-US"/>
                        </a:p>
                      </a:txBody>
                      <a:tcPr>
                        <a:blipFill rotWithShape="1">
                          <a:blip r:embed="rId2"/>
                          <a:stretch>
                            <a:fillRect t="-713846" r="-467227" b="-26154"/>
                          </a:stretch>
                        </a:blipFill>
                      </a:tcPr>
                    </a:tc>
                    <a:tc>
                      <a:txBody>
                        <a:bodyPr/>
                        <a:lstStyle/>
                        <a:p>
                          <a:pPr algn="l"/>
                          <a:r>
                            <a:rPr lang="en-US" sz="2000" dirty="0" smtClean="0">
                              <a:latin typeface="+mn-lt"/>
                            </a:rPr>
                            <a:t>The individual’s Y score, squared</a:t>
                          </a:r>
                          <a:endParaRPr lang="en-US" sz="2000" dirty="0">
                            <a:latin typeface="+mn-lt"/>
                          </a:endParaRPr>
                        </a:p>
                      </a:txBody>
                      <a:tcPr/>
                    </a:tc>
                  </a:tr>
                </a:tbl>
              </a:graphicData>
            </a:graphic>
          </p:graphicFrame>
        </mc:Fallback>
      </mc:AlternateContent>
      <mc:AlternateContent xmlns:mc="http://schemas.openxmlformats.org/markup-compatibility/2006" xmlns:a14="http://schemas.microsoft.com/office/drawing/2010/main">
        <mc:Choice Requires="a14">
          <p:sp>
            <p:nvSpPr>
              <p:cNvPr id="5" name="TextBox 4"/>
              <p:cNvSpPr txBox="1"/>
              <p:nvPr/>
            </p:nvSpPr>
            <p:spPr>
              <a:xfrm>
                <a:off x="1636710" y="1828800"/>
                <a:ext cx="5870581" cy="96141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charset="0"/>
                            </a:rPr>
                          </m:ctrlPr>
                        </m:sSubPr>
                        <m:e>
                          <m:r>
                            <a:rPr lang="en-US" sz="2400" i="1">
                              <a:solidFill>
                                <a:schemeClr val="tx1"/>
                              </a:solidFill>
                              <a:latin typeface="Cambria Math"/>
                            </a:rPr>
                            <m:t>𝑟</m:t>
                          </m:r>
                        </m:e>
                        <m:sub>
                          <m:r>
                            <a:rPr lang="en-US" sz="2400" i="1">
                              <a:solidFill>
                                <a:schemeClr val="tx1"/>
                              </a:solidFill>
                              <a:latin typeface="Cambria Math"/>
                            </a:rPr>
                            <m:t>𝑥𝑦</m:t>
                          </m:r>
                        </m:sub>
                      </m:sSub>
                      <m:r>
                        <a:rPr lang="en-US" sz="2400" i="1">
                          <a:solidFill>
                            <a:schemeClr val="tx1"/>
                          </a:solidFill>
                          <a:latin typeface="Cambria Math"/>
                        </a:rPr>
                        <m:t>=</m:t>
                      </m:r>
                      <m:f>
                        <m:fPr>
                          <m:ctrlPr>
                            <a:rPr lang="en-US" sz="2400" i="1">
                              <a:solidFill>
                                <a:schemeClr val="tx1"/>
                              </a:solidFill>
                              <a:latin typeface="Cambria Math" charset="0"/>
                            </a:rPr>
                          </m:ctrlPr>
                        </m:fPr>
                        <m:num>
                          <m:r>
                            <a:rPr lang="en-US" sz="2400" i="1">
                              <a:solidFill>
                                <a:schemeClr val="tx1"/>
                              </a:solidFill>
                              <a:latin typeface="Cambria Math"/>
                            </a:rPr>
                            <m:t>𝑛</m:t>
                          </m:r>
                          <m:nary>
                            <m:naryPr>
                              <m:chr m:val="∑"/>
                              <m:subHide m:val="on"/>
                              <m:supHide m:val="on"/>
                              <m:ctrlPr>
                                <a:rPr lang="en-US" sz="2400" i="1">
                                  <a:solidFill>
                                    <a:schemeClr val="tx1"/>
                                  </a:solidFill>
                                  <a:latin typeface="Cambria Math" charset="0"/>
                                </a:rPr>
                              </m:ctrlPr>
                            </m:naryPr>
                            <m:sub/>
                            <m:sup/>
                            <m:e>
                              <m:r>
                                <a:rPr lang="en-US" sz="2400" i="1">
                                  <a:solidFill>
                                    <a:schemeClr val="tx1"/>
                                  </a:solidFill>
                                  <a:latin typeface="Cambria Math"/>
                                </a:rPr>
                                <m:t>𝑋𝑌</m:t>
                              </m:r>
                            </m:e>
                          </m:nary>
                          <m:r>
                            <a:rPr lang="en-US" sz="2400" i="1">
                              <a:solidFill>
                                <a:schemeClr val="tx1"/>
                              </a:solidFill>
                              <a:latin typeface="Cambria Math"/>
                            </a:rPr>
                            <m:t>−</m:t>
                          </m:r>
                          <m:nary>
                            <m:naryPr>
                              <m:chr m:val="∑"/>
                              <m:subHide m:val="on"/>
                              <m:supHide m:val="on"/>
                              <m:ctrlPr>
                                <a:rPr lang="en-US" sz="2400" i="1">
                                  <a:solidFill>
                                    <a:schemeClr val="tx1"/>
                                  </a:solidFill>
                                  <a:latin typeface="Cambria Math" charset="0"/>
                                </a:rPr>
                              </m:ctrlPr>
                            </m:naryPr>
                            <m:sub/>
                            <m:sup/>
                            <m:e>
                              <m:r>
                                <a:rPr lang="en-US" sz="2400" i="1">
                                  <a:solidFill>
                                    <a:schemeClr val="tx1"/>
                                  </a:solidFill>
                                  <a:latin typeface="Cambria Math"/>
                                </a:rPr>
                                <m:t>𝑋</m:t>
                              </m:r>
                            </m:e>
                          </m:nary>
                          <m:nary>
                            <m:naryPr>
                              <m:chr m:val="∑"/>
                              <m:subHide m:val="on"/>
                              <m:supHide m:val="on"/>
                              <m:ctrlPr>
                                <a:rPr lang="en-US" sz="2400" i="1">
                                  <a:solidFill>
                                    <a:schemeClr val="tx1"/>
                                  </a:solidFill>
                                  <a:latin typeface="Cambria Math" charset="0"/>
                                </a:rPr>
                              </m:ctrlPr>
                            </m:naryPr>
                            <m:sub/>
                            <m:sup/>
                            <m:e>
                              <m:r>
                                <a:rPr lang="en-US" sz="2400" i="1">
                                  <a:solidFill>
                                    <a:schemeClr val="tx1"/>
                                  </a:solidFill>
                                  <a:latin typeface="Cambria Math"/>
                                </a:rPr>
                                <m:t>𝑌</m:t>
                              </m:r>
                            </m:e>
                          </m:nary>
                        </m:num>
                        <m:den>
                          <m:rad>
                            <m:radPr>
                              <m:degHide m:val="on"/>
                              <m:ctrlPr>
                                <a:rPr lang="en-US" sz="2400" i="1">
                                  <a:solidFill>
                                    <a:schemeClr val="tx1"/>
                                  </a:solidFill>
                                  <a:latin typeface="Cambria Math" charset="0"/>
                                </a:rPr>
                              </m:ctrlPr>
                            </m:radPr>
                            <m:deg/>
                            <m:e>
                              <m:d>
                                <m:dPr>
                                  <m:begChr m:val="["/>
                                  <m:endChr m:val="]"/>
                                  <m:ctrlPr>
                                    <a:rPr lang="en-US" sz="2400" i="1">
                                      <a:solidFill>
                                        <a:schemeClr val="tx1"/>
                                      </a:solidFill>
                                      <a:latin typeface="Cambria Math" charset="0"/>
                                    </a:rPr>
                                  </m:ctrlPr>
                                </m:dPr>
                                <m:e>
                                  <m:r>
                                    <a:rPr lang="en-US" sz="2400" i="1">
                                      <a:solidFill>
                                        <a:schemeClr val="tx1"/>
                                      </a:solidFill>
                                      <a:latin typeface="Cambria Math"/>
                                    </a:rPr>
                                    <m:t>𝑛</m:t>
                                  </m:r>
                                  <m:nary>
                                    <m:naryPr>
                                      <m:chr m:val="∑"/>
                                      <m:subHide m:val="on"/>
                                      <m:supHide m:val="on"/>
                                      <m:ctrlPr>
                                        <a:rPr lang="en-US" sz="2400" i="1">
                                          <a:solidFill>
                                            <a:schemeClr val="tx1"/>
                                          </a:solidFill>
                                          <a:latin typeface="Cambria Math" charset="0"/>
                                        </a:rPr>
                                      </m:ctrlPr>
                                    </m:naryPr>
                                    <m:sub/>
                                    <m:sup/>
                                    <m:e>
                                      <m:sSup>
                                        <m:sSupPr>
                                          <m:ctrlPr>
                                            <a:rPr lang="en-US" sz="2400" i="1">
                                              <a:solidFill>
                                                <a:schemeClr val="tx1"/>
                                              </a:solidFill>
                                              <a:latin typeface="Cambria Math" charset="0"/>
                                            </a:rPr>
                                          </m:ctrlPr>
                                        </m:sSupPr>
                                        <m:e>
                                          <m:r>
                                            <a:rPr lang="en-US" sz="2400" i="1">
                                              <a:solidFill>
                                                <a:schemeClr val="tx1"/>
                                              </a:solidFill>
                                              <a:latin typeface="Cambria Math"/>
                                            </a:rPr>
                                            <m:t>𝑋</m:t>
                                          </m:r>
                                        </m:e>
                                        <m:sup>
                                          <m:r>
                                            <a:rPr lang="en-US" sz="2400" i="1">
                                              <a:solidFill>
                                                <a:schemeClr val="tx1"/>
                                              </a:solidFill>
                                              <a:latin typeface="Cambria Math"/>
                                            </a:rPr>
                                            <m:t>2</m:t>
                                          </m:r>
                                        </m:sup>
                                      </m:sSup>
                                      <m:r>
                                        <a:rPr lang="en-US" sz="2400" i="1">
                                          <a:solidFill>
                                            <a:schemeClr val="tx1"/>
                                          </a:solidFill>
                                          <a:latin typeface="Cambria Math"/>
                                        </a:rPr>
                                        <m:t>−</m:t>
                                      </m:r>
                                      <m:sSup>
                                        <m:sSupPr>
                                          <m:ctrlPr>
                                            <a:rPr lang="en-US" sz="2400" i="1">
                                              <a:solidFill>
                                                <a:schemeClr val="tx1"/>
                                              </a:solidFill>
                                              <a:latin typeface="Cambria Math" charset="0"/>
                                            </a:rPr>
                                          </m:ctrlPr>
                                        </m:sSupPr>
                                        <m:e>
                                          <m:d>
                                            <m:dPr>
                                              <m:ctrlPr>
                                                <a:rPr lang="en-US" sz="2400" i="1">
                                                  <a:solidFill>
                                                    <a:schemeClr val="tx1"/>
                                                  </a:solidFill>
                                                  <a:latin typeface="Cambria Math" charset="0"/>
                                                </a:rPr>
                                              </m:ctrlPr>
                                            </m:dPr>
                                            <m:e>
                                              <m:nary>
                                                <m:naryPr>
                                                  <m:chr m:val="∑"/>
                                                  <m:subHide m:val="on"/>
                                                  <m:supHide m:val="on"/>
                                                  <m:ctrlPr>
                                                    <a:rPr lang="en-US" sz="2400" i="1">
                                                      <a:solidFill>
                                                        <a:schemeClr val="tx1"/>
                                                      </a:solidFill>
                                                      <a:latin typeface="Cambria Math" charset="0"/>
                                                    </a:rPr>
                                                  </m:ctrlPr>
                                                </m:naryPr>
                                                <m:sub/>
                                                <m:sup/>
                                                <m:e>
                                                  <m:r>
                                                    <a:rPr lang="en-US" sz="2400" i="1">
                                                      <a:solidFill>
                                                        <a:schemeClr val="tx1"/>
                                                      </a:solidFill>
                                                      <a:latin typeface="Cambria Math"/>
                                                    </a:rPr>
                                                    <m:t>𝑋</m:t>
                                                  </m:r>
                                                </m:e>
                                              </m:nary>
                                            </m:e>
                                          </m:d>
                                        </m:e>
                                        <m:sup>
                                          <m:r>
                                            <a:rPr lang="en-US" sz="2400" i="1">
                                              <a:solidFill>
                                                <a:schemeClr val="tx1"/>
                                              </a:solidFill>
                                              <a:latin typeface="Cambria Math"/>
                                            </a:rPr>
                                            <m:t>2</m:t>
                                          </m:r>
                                        </m:sup>
                                      </m:sSup>
                                    </m:e>
                                  </m:nary>
                                </m:e>
                              </m:d>
                              <m:d>
                                <m:dPr>
                                  <m:begChr m:val="["/>
                                  <m:endChr m:val="]"/>
                                  <m:ctrlPr>
                                    <a:rPr lang="en-US" sz="2400" i="1">
                                      <a:solidFill>
                                        <a:schemeClr val="tx1"/>
                                      </a:solidFill>
                                      <a:latin typeface="Cambria Math" charset="0"/>
                                    </a:rPr>
                                  </m:ctrlPr>
                                </m:dPr>
                                <m:e>
                                  <m:r>
                                    <a:rPr lang="en-US" sz="2400" i="1">
                                      <a:solidFill>
                                        <a:schemeClr val="tx1"/>
                                      </a:solidFill>
                                      <a:latin typeface="Cambria Math"/>
                                    </a:rPr>
                                    <m:t>𝑛</m:t>
                                  </m:r>
                                  <m:nary>
                                    <m:naryPr>
                                      <m:chr m:val="∑"/>
                                      <m:subHide m:val="on"/>
                                      <m:supHide m:val="on"/>
                                      <m:ctrlPr>
                                        <a:rPr lang="en-US" sz="2400" i="1">
                                          <a:solidFill>
                                            <a:schemeClr val="tx1"/>
                                          </a:solidFill>
                                          <a:latin typeface="Cambria Math" charset="0"/>
                                        </a:rPr>
                                      </m:ctrlPr>
                                    </m:naryPr>
                                    <m:sub/>
                                    <m:sup/>
                                    <m:e>
                                      <m:sSup>
                                        <m:sSupPr>
                                          <m:ctrlPr>
                                            <a:rPr lang="en-US" sz="2400" i="1">
                                              <a:solidFill>
                                                <a:schemeClr val="tx1"/>
                                              </a:solidFill>
                                              <a:latin typeface="Cambria Math" charset="0"/>
                                            </a:rPr>
                                          </m:ctrlPr>
                                        </m:sSupPr>
                                        <m:e>
                                          <m:r>
                                            <a:rPr lang="en-US" sz="2400" i="1">
                                              <a:solidFill>
                                                <a:schemeClr val="tx1"/>
                                              </a:solidFill>
                                              <a:latin typeface="Cambria Math"/>
                                            </a:rPr>
                                            <m:t>𝑌</m:t>
                                          </m:r>
                                        </m:e>
                                        <m:sup>
                                          <m:r>
                                            <a:rPr lang="en-US" sz="2400" i="1">
                                              <a:solidFill>
                                                <a:schemeClr val="tx1"/>
                                              </a:solidFill>
                                              <a:latin typeface="Cambria Math"/>
                                            </a:rPr>
                                            <m:t>2</m:t>
                                          </m:r>
                                        </m:sup>
                                      </m:sSup>
                                    </m:e>
                                  </m:nary>
                                  <m:r>
                                    <a:rPr lang="en-US" sz="2400" i="1">
                                      <a:solidFill>
                                        <a:schemeClr val="tx1"/>
                                      </a:solidFill>
                                      <a:latin typeface="Cambria Math"/>
                                    </a:rPr>
                                    <m:t>−</m:t>
                                  </m:r>
                                  <m:sSup>
                                    <m:sSupPr>
                                      <m:ctrlPr>
                                        <a:rPr lang="en-US" sz="2400" i="1">
                                          <a:solidFill>
                                            <a:schemeClr val="tx1"/>
                                          </a:solidFill>
                                          <a:latin typeface="Cambria Math" charset="0"/>
                                        </a:rPr>
                                      </m:ctrlPr>
                                    </m:sSupPr>
                                    <m:e>
                                      <m:d>
                                        <m:dPr>
                                          <m:ctrlPr>
                                            <a:rPr lang="en-US" sz="2400" i="1">
                                              <a:solidFill>
                                                <a:schemeClr val="tx1"/>
                                              </a:solidFill>
                                              <a:latin typeface="Cambria Math" charset="0"/>
                                            </a:rPr>
                                          </m:ctrlPr>
                                        </m:dPr>
                                        <m:e>
                                          <m:nary>
                                            <m:naryPr>
                                              <m:chr m:val="∑"/>
                                              <m:subHide m:val="on"/>
                                              <m:supHide m:val="on"/>
                                              <m:ctrlPr>
                                                <a:rPr lang="en-US" sz="2400" i="1">
                                                  <a:solidFill>
                                                    <a:schemeClr val="tx1"/>
                                                  </a:solidFill>
                                                  <a:latin typeface="Cambria Math" charset="0"/>
                                                </a:rPr>
                                              </m:ctrlPr>
                                            </m:naryPr>
                                            <m:sub/>
                                            <m:sup/>
                                            <m:e>
                                              <m:r>
                                                <a:rPr lang="en-US" sz="2400" i="1">
                                                  <a:solidFill>
                                                    <a:schemeClr val="tx1"/>
                                                  </a:solidFill>
                                                  <a:latin typeface="Cambria Math"/>
                                                </a:rPr>
                                                <m:t>𝑌</m:t>
                                              </m:r>
                                            </m:e>
                                          </m:nary>
                                        </m:e>
                                      </m:d>
                                    </m:e>
                                    <m:sup>
                                      <m:r>
                                        <a:rPr lang="en-US" sz="2400" i="1">
                                          <a:solidFill>
                                            <a:schemeClr val="tx1"/>
                                          </a:solidFill>
                                          <a:latin typeface="Cambria Math"/>
                                        </a:rPr>
                                        <m:t>2</m:t>
                                      </m:r>
                                    </m:sup>
                                  </m:sSup>
                                </m:e>
                              </m:d>
                            </m:e>
                          </m:rad>
                        </m:den>
                      </m:f>
                    </m:oMath>
                  </m:oMathPara>
                </a14:m>
                <a:endParaRPr lang="en-US" sz="2400" dirty="0">
                  <a:solidFill>
                    <a:schemeClr val="tx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636710" y="1828800"/>
                <a:ext cx="5870581" cy="961417"/>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6357240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Steps in Computation</a:t>
            </a:r>
            <a:endParaRPr lang="en-US" dirty="0"/>
          </a:p>
        </p:txBody>
      </p:sp>
      <p:sp>
        <p:nvSpPr>
          <p:cNvPr id="6" name="Content Placeholder 5"/>
          <p:cNvSpPr>
            <a:spLocks noGrp="1"/>
          </p:cNvSpPr>
          <p:nvPr>
            <p:ph idx="1"/>
          </p:nvPr>
        </p:nvSpPr>
        <p:spPr/>
        <p:txBody>
          <a:bodyPr/>
          <a:lstStyle/>
          <a:p>
            <a:pPr marL="514350" indent="-514350">
              <a:buFont typeface="+mj-lt"/>
              <a:buAutoNum type="arabicPeriod"/>
            </a:pPr>
            <a:r>
              <a:rPr lang="en-US" dirty="0"/>
              <a:t>List the two values for each participant</a:t>
            </a:r>
          </a:p>
          <a:p>
            <a:pPr marL="514350" indent="-514350">
              <a:buFont typeface="+mj-lt"/>
              <a:buAutoNum type="arabicPeriod"/>
            </a:pPr>
            <a:r>
              <a:rPr lang="en-US" dirty="0"/>
              <a:t>Compute the sum of X values, and compute the sum of Y values</a:t>
            </a:r>
          </a:p>
          <a:p>
            <a:pPr marL="514350" indent="-514350">
              <a:buFont typeface="+mj-lt"/>
              <a:buAutoNum type="arabicPeriod"/>
            </a:pPr>
            <a:r>
              <a:rPr lang="en-US" dirty="0"/>
              <a:t>Square the X values, and square the Y values</a:t>
            </a:r>
          </a:p>
          <a:p>
            <a:pPr marL="514350" indent="-514350">
              <a:buFont typeface="+mj-lt"/>
              <a:buAutoNum type="arabicPeriod"/>
            </a:pPr>
            <a:r>
              <a:rPr lang="en-US" dirty="0"/>
              <a:t>Find the sum of the XY products</a:t>
            </a:r>
          </a:p>
          <a:p>
            <a:pPr marL="514350" indent="-514350">
              <a:buFont typeface="+mj-lt"/>
              <a:buAutoNum type="arabicPeriod"/>
            </a:pPr>
            <a:r>
              <a:rPr lang="en-US" dirty="0"/>
              <a:t>Now “plug” these values into the formula</a:t>
            </a:r>
          </a:p>
          <a:p>
            <a:pPr marL="514350" indent="-514350">
              <a:buFont typeface="+mj-lt"/>
              <a:buAutoNum type="arabicPeriod"/>
            </a:pPr>
            <a:r>
              <a:rPr lang="en-US" dirty="0"/>
              <a:t>SEE…It’s EASY!! </a:t>
            </a:r>
            <a:r>
              <a:rPr lang="en-US" dirty="0" smtClean="0"/>
              <a:t>(but VERY time consuming)</a:t>
            </a:r>
            <a:endParaRPr lang="en-US" dirty="0"/>
          </a:p>
        </p:txBody>
      </p:sp>
    </p:spTree>
    <p:extLst>
      <p:ext uri="{BB962C8B-B14F-4D97-AF65-F5344CB8AC3E}">
        <p14:creationId xmlns:p14="http://schemas.microsoft.com/office/powerpoint/2010/main" val="64621573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cstate="print"/>
          <a:srcRect/>
          <a:stretch>
            <a:fillRect/>
          </a:stretch>
        </p:blipFill>
        <p:spPr bwMode="auto">
          <a:xfrm>
            <a:off x="2079025" y="1752600"/>
            <a:ext cx="4985951" cy="4800600"/>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smtClean="0"/>
              <a:t>Visual Picture: The Scatterplot</a:t>
            </a:r>
            <a:endParaRPr lang="en-US" dirty="0"/>
          </a:p>
        </p:txBody>
      </p:sp>
    </p:spTree>
    <p:extLst>
      <p:ext uri="{BB962C8B-B14F-4D97-AF65-F5344CB8AC3E}">
        <p14:creationId xmlns:p14="http://schemas.microsoft.com/office/powerpoint/2010/main" val="44540516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dirty="0"/>
              <a:t>Strong Positive Relationship</a:t>
            </a:r>
          </a:p>
        </p:txBody>
      </p:sp>
      <p:pic>
        <p:nvPicPr>
          <p:cNvPr id="9" name="Picture 3"/>
          <p:cNvPicPr>
            <a:picLocks noGrp="1" noChangeAspect="1" noChangeArrowheads="1"/>
          </p:cNvPicPr>
          <p:nvPr>
            <p:ph sz="half" idx="1"/>
          </p:nvPr>
        </p:nvPicPr>
        <p:blipFill>
          <a:blip r:embed="rId3" cstate="print"/>
          <a:srcRect/>
          <a:stretch>
            <a:fillRect/>
          </a:stretch>
        </p:blipFill>
        <p:spPr bwMode="auto">
          <a:xfrm>
            <a:off x="457200" y="1958859"/>
            <a:ext cx="4038600" cy="3808644"/>
          </a:xfrm>
          <a:prstGeom prst="rect">
            <a:avLst/>
          </a:prstGeom>
          <a:noFill/>
          <a:ln w="9525">
            <a:noFill/>
            <a:miter lim="800000"/>
            <a:headEnd/>
            <a:tailEnd/>
          </a:ln>
        </p:spPr>
      </p:pic>
      <p:pic>
        <p:nvPicPr>
          <p:cNvPr id="10" name="Picture 2"/>
          <p:cNvPicPr>
            <a:picLocks noGrp="1" noChangeAspect="1" noChangeArrowheads="1"/>
          </p:cNvPicPr>
          <p:nvPr>
            <p:ph sz="half" idx="2"/>
          </p:nvPr>
        </p:nvPicPr>
        <p:blipFill>
          <a:blip r:embed="rId4" cstate="print"/>
          <a:srcRect/>
          <a:stretch>
            <a:fillRect/>
          </a:stretch>
        </p:blipFill>
        <p:spPr bwMode="auto">
          <a:xfrm>
            <a:off x="4648200" y="1957846"/>
            <a:ext cx="4038600" cy="3810671"/>
          </a:xfrm>
          <a:prstGeom prst="rect">
            <a:avLst/>
          </a:prstGeom>
          <a:noFill/>
          <a:ln w="9525">
            <a:noFill/>
            <a:miter lim="800000"/>
            <a:headEnd/>
            <a:tailEnd/>
          </a:ln>
        </p:spPr>
      </p:pic>
    </p:spTree>
    <p:extLst>
      <p:ext uri="{BB962C8B-B14F-4D97-AF65-F5344CB8AC3E}">
        <p14:creationId xmlns:p14="http://schemas.microsoft.com/office/powerpoint/2010/main" val="392345735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srcRect/>
          <a:stretch>
            <a:fillRect/>
          </a:stretch>
        </p:blipFill>
        <p:spPr bwMode="auto">
          <a:xfrm>
            <a:off x="2110154" y="1752600"/>
            <a:ext cx="4923692" cy="4800600"/>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a:t>Strong Negative Relationship</a:t>
            </a:r>
          </a:p>
        </p:txBody>
      </p:sp>
    </p:spTree>
    <p:extLst>
      <p:ext uri="{BB962C8B-B14F-4D97-AF65-F5344CB8AC3E}">
        <p14:creationId xmlns:p14="http://schemas.microsoft.com/office/powerpoint/2010/main" val="14222118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a:t>
            </a:r>
            <a:endParaRPr lang="en-US" dirty="0"/>
          </a:p>
        </p:txBody>
      </p:sp>
      <p:sp>
        <p:nvSpPr>
          <p:cNvPr id="3" name="Text Placeholder 2"/>
          <p:cNvSpPr>
            <a:spLocks noGrp="1"/>
          </p:cNvSpPr>
          <p:nvPr>
            <p:ph type="body" idx="1"/>
          </p:nvPr>
        </p:nvSpPr>
        <p:spPr/>
        <p:txBody>
          <a:bodyPr>
            <a:normAutofit/>
          </a:bodyPr>
          <a:lstStyle/>
          <a:p>
            <a:r>
              <a:rPr lang="en-US" sz="2800" dirty="0" smtClean="0"/>
              <a:t>Descriptive Statistics</a:t>
            </a:r>
            <a:endParaRPr lang="en-US" sz="2800" dirty="0"/>
          </a:p>
        </p:txBody>
      </p:sp>
      <p:sp>
        <p:nvSpPr>
          <p:cNvPr id="4" name="Content Placeholder 3"/>
          <p:cNvSpPr>
            <a:spLocks noGrp="1"/>
          </p:cNvSpPr>
          <p:nvPr>
            <p:ph sz="half" idx="2"/>
          </p:nvPr>
        </p:nvSpPr>
        <p:spPr/>
        <p:txBody>
          <a:bodyPr/>
          <a:lstStyle/>
          <a:p>
            <a:r>
              <a:rPr lang="en-US" dirty="0" smtClean="0"/>
              <a:t>Used to organize and </a:t>
            </a:r>
            <a:r>
              <a:rPr lang="en-US" b="1" u="sng" dirty="0" smtClean="0"/>
              <a:t>describe</a:t>
            </a:r>
            <a:r>
              <a:rPr lang="en-US" dirty="0" smtClean="0"/>
              <a:t> the characteristics of a data set</a:t>
            </a:r>
          </a:p>
          <a:p>
            <a:endParaRPr lang="en-US" dirty="0"/>
          </a:p>
        </p:txBody>
      </p:sp>
      <p:sp>
        <p:nvSpPr>
          <p:cNvPr id="5" name="Text Placeholder 4"/>
          <p:cNvSpPr>
            <a:spLocks noGrp="1"/>
          </p:cNvSpPr>
          <p:nvPr>
            <p:ph type="body" sz="quarter" idx="3"/>
          </p:nvPr>
        </p:nvSpPr>
        <p:spPr/>
        <p:txBody>
          <a:bodyPr>
            <a:normAutofit/>
          </a:bodyPr>
          <a:lstStyle/>
          <a:p>
            <a:r>
              <a:rPr lang="en-US" sz="2800" dirty="0" smtClean="0"/>
              <a:t>Inferential Statistics</a:t>
            </a:r>
            <a:endParaRPr lang="en-US" sz="2800" dirty="0"/>
          </a:p>
        </p:txBody>
      </p:sp>
      <p:sp>
        <p:nvSpPr>
          <p:cNvPr id="6" name="Content Placeholder 5"/>
          <p:cNvSpPr>
            <a:spLocks noGrp="1"/>
          </p:cNvSpPr>
          <p:nvPr>
            <p:ph sz="quarter" idx="4"/>
          </p:nvPr>
        </p:nvSpPr>
        <p:spPr/>
        <p:txBody>
          <a:bodyPr/>
          <a:lstStyle/>
          <a:p>
            <a:r>
              <a:rPr lang="en-US" dirty="0" smtClean="0"/>
              <a:t>Used to make </a:t>
            </a:r>
            <a:r>
              <a:rPr lang="en-US" b="1" u="sng" dirty="0" smtClean="0"/>
              <a:t>inferences</a:t>
            </a:r>
            <a:r>
              <a:rPr lang="en-US" dirty="0" smtClean="0"/>
              <a:t> from a sample to a population</a:t>
            </a:r>
            <a:endParaRPr lang="en-US" i="1" baseline="0" dirty="0" smtClean="0"/>
          </a:p>
          <a:p>
            <a:endParaRPr lang="en-US" dirty="0"/>
          </a:p>
        </p:txBody>
      </p:sp>
      <p:sp>
        <p:nvSpPr>
          <p:cNvPr id="7" name="TextBox 6"/>
          <p:cNvSpPr txBox="1"/>
          <p:nvPr/>
        </p:nvSpPr>
        <p:spPr>
          <a:xfrm>
            <a:off x="685800" y="3916740"/>
            <a:ext cx="7772400" cy="1569660"/>
          </a:xfrm>
          <a:prstGeom prst="rect">
            <a:avLst/>
          </a:prstGeom>
          <a:noFill/>
        </p:spPr>
        <p:txBody>
          <a:bodyPr wrap="square" rtlCol="0">
            <a:spAutoFit/>
          </a:bodyPr>
          <a:lstStyle/>
          <a:p>
            <a:r>
              <a:rPr lang="en-US" sz="2400" b="1" dirty="0">
                <a:solidFill>
                  <a:prstClr val="black"/>
                </a:solidFill>
              </a:rPr>
              <a:t>D</a:t>
            </a:r>
            <a:r>
              <a:rPr lang="en-US" sz="2400" b="1" dirty="0" smtClean="0">
                <a:solidFill>
                  <a:prstClr val="black"/>
                </a:solidFill>
              </a:rPr>
              <a:t>escriptive</a:t>
            </a:r>
            <a:r>
              <a:rPr lang="en-US" sz="2400" dirty="0" smtClean="0">
                <a:solidFill>
                  <a:prstClr val="black"/>
                </a:solidFill>
              </a:rPr>
              <a:t> </a:t>
            </a:r>
            <a:r>
              <a:rPr lang="en-US" sz="2400" dirty="0">
                <a:solidFill>
                  <a:prstClr val="black"/>
                </a:solidFill>
              </a:rPr>
              <a:t>statistics </a:t>
            </a:r>
            <a:r>
              <a:rPr lang="en-US" sz="2400" dirty="0" smtClean="0">
                <a:solidFill>
                  <a:prstClr val="black"/>
                </a:solidFill>
              </a:rPr>
              <a:t>include any </a:t>
            </a:r>
            <a:r>
              <a:rPr lang="en-US" sz="2400" dirty="0">
                <a:solidFill>
                  <a:prstClr val="black"/>
                </a:solidFill>
              </a:rPr>
              <a:t>treatment of data that does not involve generalizations, predictions, or estimations. Once generalizations, estimations, and predictions are involved, the analysis is </a:t>
            </a:r>
            <a:r>
              <a:rPr lang="en-US" sz="2400" b="1" dirty="0" smtClean="0">
                <a:solidFill>
                  <a:prstClr val="black"/>
                </a:solidFill>
              </a:rPr>
              <a:t>inferential</a:t>
            </a:r>
            <a:r>
              <a:rPr lang="en-US" sz="2400" dirty="0">
                <a:solidFill>
                  <a:prstClr val="black"/>
                </a:solidFill>
              </a:rPr>
              <a:t>.</a:t>
            </a:r>
            <a:endParaRPr lang="en-US" sz="2400" dirty="0">
              <a:solidFill>
                <a:prstClr val="black"/>
              </a:solidFill>
            </a:endParaRPr>
          </a:p>
        </p:txBody>
      </p:sp>
    </p:spTree>
    <p:extLst>
      <p:ext uri="{BB962C8B-B14F-4D97-AF65-F5344CB8AC3E}">
        <p14:creationId xmlns:p14="http://schemas.microsoft.com/office/powerpoint/2010/main" val="378047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Correlation Matrix</a:t>
            </a:r>
            <a:endParaRPr lang="en-US" dirty="0"/>
          </a:p>
        </p:txBody>
      </p:sp>
      <p:graphicFrame>
        <p:nvGraphicFramePr>
          <p:cNvPr id="6" name="Group 64"/>
          <p:cNvGraphicFramePr>
            <a:graphicFrameLocks/>
          </p:cNvGraphicFramePr>
          <p:nvPr>
            <p:extLst>
              <p:ext uri="{D42A27DB-BD31-4B8C-83A1-F6EECF244321}">
                <p14:modId xmlns:p14="http://schemas.microsoft.com/office/powerpoint/2010/main" val="2040731182"/>
              </p:ext>
            </p:extLst>
          </p:nvPr>
        </p:nvGraphicFramePr>
        <p:xfrm>
          <a:off x="762000" y="1828800"/>
          <a:ext cx="7772400" cy="4114801"/>
        </p:xfrm>
        <a:graphic>
          <a:graphicData uri="http://schemas.openxmlformats.org/drawingml/2006/table">
            <a:tbl>
              <a:tblPr/>
              <a:tblGrid>
                <a:gridCol w="1768475"/>
                <a:gridCol w="1371600"/>
                <a:gridCol w="1889125"/>
                <a:gridCol w="1447800"/>
                <a:gridCol w="1295400"/>
              </a:tblGrid>
              <a:tr h="8223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Income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800" b="0" i="0" u="none" strike="noStrike" cap="none" normalizeH="0" baseline="0" smtClean="0">
                          <a:ln>
                            <a:noFill/>
                          </a:ln>
                          <a:solidFill>
                            <a:schemeClr val="tx1"/>
                          </a:solidFill>
                          <a:effectLst/>
                          <a:latin typeface="Arial" charset="0"/>
                        </a:rPr>
                        <a:t>Education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800" b="0" i="0" u="none" strike="noStrike" cap="none" normalizeH="0" baseline="0" smtClean="0">
                          <a:ln>
                            <a:noFill/>
                          </a:ln>
                          <a:solidFill>
                            <a:schemeClr val="tx1"/>
                          </a:solidFill>
                          <a:effectLst/>
                          <a:latin typeface="Arial" charset="0"/>
                        </a:rPr>
                        <a:t>Attitude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800" b="0" i="0" u="none" strike="noStrike" cap="none" normalizeH="0" baseline="0" smtClean="0">
                          <a:ln>
                            <a:noFill/>
                          </a:ln>
                          <a:solidFill>
                            <a:schemeClr val="tx1"/>
                          </a:solidFill>
                          <a:effectLst/>
                          <a:latin typeface="Arial" charset="0"/>
                        </a:rPr>
                        <a:t>Vote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39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800" b="0" i="0" u="none" strike="noStrike" cap="none" normalizeH="0" baseline="0" smtClean="0">
                          <a:ln>
                            <a:noFill/>
                          </a:ln>
                          <a:solidFill>
                            <a:schemeClr val="tx1"/>
                          </a:solidFill>
                          <a:effectLst/>
                          <a:latin typeface="Arial" charset="0"/>
                        </a:rPr>
                        <a:t>Income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0.574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-0.08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-0.291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3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Education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800" b="0" i="0" u="none" strike="noStrike" cap="none" normalizeH="0" baseline="0" smtClean="0">
                          <a:ln>
                            <a:noFill/>
                          </a:ln>
                          <a:solidFill>
                            <a:schemeClr val="tx1"/>
                          </a:solidFill>
                          <a:effectLst/>
                          <a:latin typeface="Arial"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-0.149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-0.199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39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800" b="0" i="0" u="none" strike="noStrike" cap="none" normalizeH="0" baseline="0" smtClean="0">
                          <a:ln>
                            <a:noFill/>
                          </a:ln>
                          <a:solidFill>
                            <a:schemeClr val="tx1"/>
                          </a:solidFill>
                          <a:effectLst/>
                          <a:latin typeface="Arial" charset="0"/>
                        </a:rPr>
                        <a:t>Attitude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-0.169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3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800" b="0" i="0" u="none" strike="noStrike" cap="none" normalizeH="0" baseline="0" smtClean="0">
                          <a:ln>
                            <a:noFill/>
                          </a:ln>
                          <a:solidFill>
                            <a:schemeClr val="tx1"/>
                          </a:solidFill>
                          <a:effectLst/>
                          <a:latin typeface="Arial" charset="0"/>
                        </a:rPr>
                        <a:t>Vote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800" b="0" i="0" u="none" strike="noStrike" cap="none" normalizeH="0" baseline="0" dirty="0" smtClean="0">
                          <a:ln>
                            <a:noFill/>
                          </a:ln>
                          <a:solidFill>
                            <a:schemeClr val="tx1"/>
                          </a:solidFill>
                          <a:effectLst/>
                          <a:latin typeface="Arial"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94329448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Rule of Thumb</a:t>
            </a: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336187698"/>
              </p:ext>
            </p:extLst>
          </p:nvPr>
        </p:nvGraphicFramePr>
        <p:xfrm>
          <a:off x="457200" y="1752600"/>
          <a:ext cx="8229600" cy="4800600"/>
        </p:xfrm>
        <a:graphic>
          <a:graphicData uri="http://schemas.openxmlformats.org/drawingml/2006/table">
            <a:tbl>
              <a:tblPr firstRow="1" firstCol="1" bandRow="1">
                <a:tableStyleId>{0660B408-B3CF-4A94-85FC-2B1E0A45F4A2}</a:tableStyleId>
              </a:tblPr>
              <a:tblGrid>
                <a:gridCol w="3200400"/>
                <a:gridCol w="5029200"/>
              </a:tblGrid>
              <a:tr h="800100">
                <a:tc>
                  <a:txBody>
                    <a:bodyPr/>
                    <a:lstStyle/>
                    <a:p>
                      <a:pPr marL="0" marR="0">
                        <a:lnSpc>
                          <a:spcPct val="150000"/>
                        </a:lnSpc>
                        <a:spcBef>
                          <a:spcPts val="0"/>
                        </a:spcBef>
                        <a:spcAft>
                          <a:spcPts val="0"/>
                        </a:spcAft>
                      </a:pPr>
                      <a:r>
                        <a:rPr lang="en-US" sz="2400" dirty="0">
                          <a:effectLst/>
                        </a:rPr>
                        <a:t>Size of the Correlation</a:t>
                      </a:r>
                      <a:endParaRPr lang="en-US" sz="2400" dirty="0">
                        <a:effectLst/>
                        <a:latin typeface="Times New Roman"/>
                        <a:ea typeface="Times New Roman"/>
                      </a:endParaRPr>
                    </a:p>
                  </a:txBody>
                  <a:tcPr marL="68580" marR="68580" marT="0" marB="0" anchor="ctr"/>
                </a:tc>
                <a:tc>
                  <a:txBody>
                    <a:bodyPr/>
                    <a:lstStyle/>
                    <a:p>
                      <a:pPr marL="0" marR="0">
                        <a:lnSpc>
                          <a:spcPct val="150000"/>
                        </a:lnSpc>
                        <a:spcBef>
                          <a:spcPts val="0"/>
                        </a:spcBef>
                        <a:spcAft>
                          <a:spcPts val="0"/>
                        </a:spcAft>
                      </a:pPr>
                      <a:r>
                        <a:rPr lang="en-US" sz="2400" dirty="0">
                          <a:effectLst/>
                        </a:rPr>
                        <a:t>Coefficient General Interpretation</a:t>
                      </a:r>
                      <a:endParaRPr lang="en-US" sz="2400" dirty="0">
                        <a:effectLst/>
                        <a:latin typeface="Times New Roman"/>
                        <a:ea typeface="Times New Roman"/>
                      </a:endParaRPr>
                    </a:p>
                  </a:txBody>
                  <a:tcPr marL="68580" marR="68580" marT="0" marB="0" anchor="ctr"/>
                </a:tc>
              </a:tr>
              <a:tr h="800100">
                <a:tc>
                  <a:txBody>
                    <a:bodyPr/>
                    <a:lstStyle/>
                    <a:p>
                      <a:pPr marL="0" marR="0">
                        <a:lnSpc>
                          <a:spcPct val="150000"/>
                        </a:lnSpc>
                        <a:spcBef>
                          <a:spcPts val="0"/>
                        </a:spcBef>
                        <a:spcAft>
                          <a:spcPts val="0"/>
                        </a:spcAft>
                      </a:pPr>
                      <a:r>
                        <a:rPr lang="en-US" sz="2400" dirty="0" smtClean="0">
                          <a:effectLst/>
                        </a:rPr>
                        <a:t>0.8 </a:t>
                      </a:r>
                      <a:r>
                        <a:rPr lang="en-US" sz="2400" dirty="0">
                          <a:effectLst/>
                        </a:rPr>
                        <a:t>to 1.0</a:t>
                      </a:r>
                      <a:endParaRPr lang="en-US" sz="2400" dirty="0">
                        <a:effectLst/>
                        <a:latin typeface="Times New Roman"/>
                        <a:ea typeface="Times New Roman"/>
                      </a:endParaRPr>
                    </a:p>
                  </a:txBody>
                  <a:tcPr marL="68580" marR="68580" marT="0" marB="0" anchor="ctr"/>
                </a:tc>
                <a:tc>
                  <a:txBody>
                    <a:bodyPr/>
                    <a:lstStyle/>
                    <a:p>
                      <a:pPr marL="0" marR="0">
                        <a:lnSpc>
                          <a:spcPct val="150000"/>
                        </a:lnSpc>
                        <a:spcBef>
                          <a:spcPts val="0"/>
                        </a:spcBef>
                        <a:spcAft>
                          <a:spcPts val="0"/>
                        </a:spcAft>
                      </a:pPr>
                      <a:r>
                        <a:rPr lang="en-US" sz="2400">
                          <a:effectLst/>
                        </a:rPr>
                        <a:t>Very strong relationship</a:t>
                      </a:r>
                      <a:endParaRPr lang="en-US" sz="2400">
                        <a:effectLst/>
                        <a:latin typeface="Times New Roman"/>
                        <a:ea typeface="Times New Roman"/>
                      </a:endParaRPr>
                    </a:p>
                  </a:txBody>
                  <a:tcPr marL="68580" marR="68580" marT="0" marB="0" anchor="ctr"/>
                </a:tc>
              </a:tr>
              <a:tr h="800100">
                <a:tc>
                  <a:txBody>
                    <a:bodyPr/>
                    <a:lstStyle/>
                    <a:p>
                      <a:pPr marL="0" marR="0">
                        <a:lnSpc>
                          <a:spcPct val="150000"/>
                        </a:lnSpc>
                        <a:spcBef>
                          <a:spcPts val="0"/>
                        </a:spcBef>
                        <a:spcAft>
                          <a:spcPts val="0"/>
                        </a:spcAft>
                      </a:pPr>
                      <a:r>
                        <a:rPr lang="en-US" sz="2400" dirty="0" smtClean="0">
                          <a:effectLst/>
                        </a:rPr>
                        <a:t>0.6 </a:t>
                      </a:r>
                      <a:r>
                        <a:rPr lang="en-US" sz="2400" dirty="0">
                          <a:effectLst/>
                        </a:rPr>
                        <a:t>to </a:t>
                      </a:r>
                      <a:r>
                        <a:rPr lang="en-US" sz="2400" dirty="0" smtClean="0">
                          <a:effectLst/>
                        </a:rPr>
                        <a:t>0.8</a:t>
                      </a:r>
                      <a:endParaRPr lang="en-US" sz="2400" dirty="0">
                        <a:effectLst/>
                        <a:latin typeface="Times New Roman"/>
                        <a:ea typeface="Times New Roman"/>
                      </a:endParaRPr>
                    </a:p>
                  </a:txBody>
                  <a:tcPr marL="68580" marR="68580" marT="0" marB="0" anchor="ctr"/>
                </a:tc>
                <a:tc>
                  <a:txBody>
                    <a:bodyPr/>
                    <a:lstStyle/>
                    <a:p>
                      <a:pPr marL="0" marR="0">
                        <a:lnSpc>
                          <a:spcPct val="150000"/>
                        </a:lnSpc>
                        <a:spcBef>
                          <a:spcPts val="0"/>
                        </a:spcBef>
                        <a:spcAft>
                          <a:spcPts val="0"/>
                        </a:spcAft>
                      </a:pPr>
                      <a:r>
                        <a:rPr lang="en-US" sz="2400">
                          <a:effectLst/>
                        </a:rPr>
                        <a:t>Strong relationship</a:t>
                      </a:r>
                      <a:endParaRPr lang="en-US" sz="2400">
                        <a:effectLst/>
                        <a:latin typeface="Times New Roman"/>
                        <a:ea typeface="Times New Roman"/>
                      </a:endParaRPr>
                    </a:p>
                  </a:txBody>
                  <a:tcPr marL="68580" marR="68580" marT="0" marB="0" anchor="ctr"/>
                </a:tc>
              </a:tr>
              <a:tr h="800100">
                <a:tc>
                  <a:txBody>
                    <a:bodyPr/>
                    <a:lstStyle/>
                    <a:p>
                      <a:pPr marL="0" marR="0">
                        <a:lnSpc>
                          <a:spcPct val="150000"/>
                        </a:lnSpc>
                        <a:spcBef>
                          <a:spcPts val="0"/>
                        </a:spcBef>
                        <a:spcAft>
                          <a:spcPts val="0"/>
                        </a:spcAft>
                      </a:pPr>
                      <a:r>
                        <a:rPr lang="en-US" sz="2400" dirty="0" smtClean="0">
                          <a:effectLst/>
                        </a:rPr>
                        <a:t>0.4 </a:t>
                      </a:r>
                      <a:r>
                        <a:rPr lang="en-US" sz="2400" dirty="0">
                          <a:effectLst/>
                        </a:rPr>
                        <a:t>to </a:t>
                      </a:r>
                      <a:r>
                        <a:rPr lang="en-US" sz="2400" dirty="0" smtClean="0">
                          <a:effectLst/>
                        </a:rPr>
                        <a:t>0.6</a:t>
                      </a:r>
                      <a:endParaRPr lang="en-US" sz="2400" dirty="0">
                        <a:effectLst/>
                        <a:latin typeface="Times New Roman"/>
                        <a:ea typeface="Times New Roman"/>
                      </a:endParaRPr>
                    </a:p>
                  </a:txBody>
                  <a:tcPr marL="68580" marR="68580" marT="0" marB="0" anchor="ctr"/>
                </a:tc>
                <a:tc>
                  <a:txBody>
                    <a:bodyPr/>
                    <a:lstStyle/>
                    <a:p>
                      <a:pPr marL="0" marR="0">
                        <a:lnSpc>
                          <a:spcPct val="150000"/>
                        </a:lnSpc>
                        <a:spcBef>
                          <a:spcPts val="0"/>
                        </a:spcBef>
                        <a:spcAft>
                          <a:spcPts val="0"/>
                        </a:spcAft>
                      </a:pPr>
                      <a:r>
                        <a:rPr lang="en-US" sz="2400">
                          <a:effectLst/>
                        </a:rPr>
                        <a:t>Moderate relationship</a:t>
                      </a:r>
                      <a:endParaRPr lang="en-US" sz="2400">
                        <a:effectLst/>
                        <a:latin typeface="Times New Roman"/>
                        <a:ea typeface="Times New Roman"/>
                      </a:endParaRPr>
                    </a:p>
                  </a:txBody>
                  <a:tcPr marL="68580" marR="68580" marT="0" marB="0" anchor="ctr"/>
                </a:tc>
              </a:tr>
              <a:tr h="800100">
                <a:tc>
                  <a:txBody>
                    <a:bodyPr/>
                    <a:lstStyle/>
                    <a:p>
                      <a:pPr marL="0" marR="0">
                        <a:lnSpc>
                          <a:spcPct val="150000"/>
                        </a:lnSpc>
                        <a:spcBef>
                          <a:spcPts val="0"/>
                        </a:spcBef>
                        <a:spcAft>
                          <a:spcPts val="0"/>
                        </a:spcAft>
                      </a:pPr>
                      <a:r>
                        <a:rPr lang="en-US" sz="2400" dirty="0" smtClean="0">
                          <a:effectLst/>
                        </a:rPr>
                        <a:t>0.2 </a:t>
                      </a:r>
                      <a:r>
                        <a:rPr lang="en-US" sz="2400" dirty="0">
                          <a:effectLst/>
                        </a:rPr>
                        <a:t>to </a:t>
                      </a:r>
                      <a:r>
                        <a:rPr lang="en-US" sz="2400" dirty="0" smtClean="0">
                          <a:effectLst/>
                        </a:rPr>
                        <a:t>0.4</a:t>
                      </a:r>
                      <a:endParaRPr lang="en-US" sz="2400" dirty="0">
                        <a:effectLst/>
                        <a:latin typeface="Times New Roman"/>
                        <a:ea typeface="Times New Roman"/>
                      </a:endParaRPr>
                    </a:p>
                  </a:txBody>
                  <a:tcPr marL="68580" marR="68580" marT="0" marB="0" anchor="ctr"/>
                </a:tc>
                <a:tc>
                  <a:txBody>
                    <a:bodyPr/>
                    <a:lstStyle/>
                    <a:p>
                      <a:pPr marL="0" marR="0">
                        <a:lnSpc>
                          <a:spcPct val="150000"/>
                        </a:lnSpc>
                        <a:spcBef>
                          <a:spcPts val="0"/>
                        </a:spcBef>
                        <a:spcAft>
                          <a:spcPts val="0"/>
                        </a:spcAft>
                      </a:pPr>
                      <a:r>
                        <a:rPr lang="en-US" sz="2400">
                          <a:effectLst/>
                        </a:rPr>
                        <a:t>Weak relationship</a:t>
                      </a:r>
                      <a:endParaRPr lang="en-US" sz="2400">
                        <a:effectLst/>
                        <a:latin typeface="Times New Roman"/>
                        <a:ea typeface="Times New Roman"/>
                      </a:endParaRPr>
                    </a:p>
                  </a:txBody>
                  <a:tcPr marL="68580" marR="68580" marT="0" marB="0" anchor="ctr"/>
                </a:tc>
              </a:tr>
              <a:tr h="800100">
                <a:tc>
                  <a:txBody>
                    <a:bodyPr/>
                    <a:lstStyle/>
                    <a:p>
                      <a:pPr marL="0" marR="0">
                        <a:lnSpc>
                          <a:spcPct val="150000"/>
                        </a:lnSpc>
                        <a:spcBef>
                          <a:spcPts val="0"/>
                        </a:spcBef>
                        <a:spcAft>
                          <a:spcPts val="0"/>
                        </a:spcAft>
                      </a:pPr>
                      <a:r>
                        <a:rPr lang="en-US" sz="2400" dirty="0" smtClean="0">
                          <a:effectLst/>
                        </a:rPr>
                        <a:t>0.0 </a:t>
                      </a:r>
                      <a:r>
                        <a:rPr lang="en-US" sz="2400" dirty="0">
                          <a:effectLst/>
                        </a:rPr>
                        <a:t>to </a:t>
                      </a:r>
                      <a:r>
                        <a:rPr lang="en-US" sz="2400" dirty="0" smtClean="0">
                          <a:effectLst/>
                        </a:rPr>
                        <a:t>0.2</a:t>
                      </a:r>
                      <a:endParaRPr lang="en-US" sz="2400" dirty="0">
                        <a:effectLst/>
                        <a:latin typeface="Times New Roman"/>
                        <a:ea typeface="Times New Roman"/>
                      </a:endParaRPr>
                    </a:p>
                  </a:txBody>
                  <a:tcPr marL="68580" marR="68580" marT="0" marB="0" anchor="ctr"/>
                </a:tc>
                <a:tc>
                  <a:txBody>
                    <a:bodyPr/>
                    <a:lstStyle/>
                    <a:p>
                      <a:pPr marL="0" marR="0">
                        <a:lnSpc>
                          <a:spcPct val="150000"/>
                        </a:lnSpc>
                        <a:spcBef>
                          <a:spcPts val="0"/>
                        </a:spcBef>
                        <a:spcAft>
                          <a:spcPts val="0"/>
                        </a:spcAft>
                      </a:pPr>
                      <a:r>
                        <a:rPr lang="en-US" sz="2400" dirty="0">
                          <a:effectLst/>
                        </a:rPr>
                        <a:t>Weak or no relationship</a:t>
                      </a:r>
                      <a:endParaRPr lang="en-US" sz="2400" dirty="0">
                        <a:effectLst/>
                        <a:latin typeface="Times New Roman"/>
                        <a:ea typeface="Times New Roman"/>
                      </a:endParaRPr>
                    </a:p>
                  </a:txBody>
                  <a:tcPr marL="68580" marR="68580" marT="0" marB="0" anchor="ctr"/>
                </a:tc>
              </a:tr>
            </a:tbl>
          </a:graphicData>
        </a:graphic>
      </p:graphicFrame>
    </p:spTree>
    <p:extLst>
      <p:ext uri="{BB962C8B-B14F-4D97-AF65-F5344CB8AC3E}">
        <p14:creationId xmlns:p14="http://schemas.microsoft.com/office/powerpoint/2010/main" val="184293352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Coefficient of Determination</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lstStyle/>
              <a:p>
                <a:r>
                  <a:rPr lang="en-US" dirty="0"/>
                  <a:t>The percentage of variance in one variable that is accounted for by the variance in the other variable</a:t>
                </a:r>
              </a:p>
              <a:p>
                <a14:m>
                  <m:oMath xmlns:m="http://schemas.openxmlformats.org/officeDocument/2006/math">
                    <m:sSup>
                      <m:sSupPr>
                        <m:ctrlPr>
                          <a:rPr lang="en-US" i="1">
                            <a:latin typeface="Cambria Math" charset="0"/>
                          </a:rPr>
                        </m:ctrlPr>
                      </m:sSupPr>
                      <m:e>
                        <m:r>
                          <a:rPr lang="en-US" i="1">
                            <a:latin typeface="Cambria Math"/>
                          </a:rPr>
                          <m:t>𝑟</m:t>
                        </m:r>
                      </m:e>
                      <m:sup>
                        <m:r>
                          <a:rPr lang="en-US" i="1">
                            <a:latin typeface="Cambria Math"/>
                          </a:rPr>
                          <m:t>2</m:t>
                        </m:r>
                      </m:sup>
                    </m:sSup>
                  </m:oMath>
                </a14:m>
                <a:endParaRPr lang="en-US" dirty="0"/>
              </a:p>
              <a:p>
                <a:r>
                  <a:rPr lang="en-US" dirty="0"/>
                  <a:t>The stronger the correlation, the more variance can be </a:t>
                </a:r>
                <a:r>
                  <a:rPr lang="en-US" dirty="0" smtClean="0"/>
                  <a:t>explained</a:t>
                </a:r>
                <a:endParaRPr lang="en-US" dirty="0"/>
              </a:p>
              <a:p>
                <a:pPr marL="0" indent="0">
                  <a:buNone/>
                </a:pPr>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1">
                <a:blip r:embed="rId3"/>
                <a:stretch>
                  <a:fillRect l="-1630" t="-1752"/>
                </a:stretch>
              </a:blipFill>
            </p:spPr>
            <p:txBody>
              <a:bodyPr/>
              <a:lstStyle/>
              <a:p>
                <a:r>
                  <a:rPr lang="en-US">
                    <a:noFill/>
                  </a:rPr>
                  <a:t> </a:t>
                </a:r>
              </a:p>
            </p:txBody>
          </p:sp>
        </mc:Fallback>
      </mc:AlternateContent>
    </p:spTree>
    <p:extLst>
      <p:ext uri="{BB962C8B-B14F-4D97-AF65-F5344CB8AC3E}">
        <p14:creationId xmlns:p14="http://schemas.microsoft.com/office/powerpoint/2010/main" val="146881206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Coefficient of </a:t>
            </a:r>
            <a:r>
              <a:rPr lang="en-US" dirty="0" err="1"/>
              <a:t>Nondetermination</a:t>
            </a:r>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lstStyle/>
              <a:p>
                <a:r>
                  <a:rPr lang="en-US" dirty="0"/>
                  <a:t>The amount of unexplained variance</a:t>
                </a:r>
              </a:p>
              <a:p>
                <a:r>
                  <a:rPr lang="en-US" dirty="0"/>
                  <a:t>Also known as the Coefficient of Alienation</a:t>
                </a:r>
                <a:endParaRPr lang="en-US" i="1" dirty="0">
                  <a:latin typeface="Cambria Math"/>
                </a:endParaRPr>
              </a:p>
              <a:p>
                <a14:m>
                  <m:oMath xmlns:m="http://schemas.openxmlformats.org/officeDocument/2006/math">
                    <m:r>
                      <a:rPr lang="en-US" i="1">
                        <a:latin typeface="Cambria Math"/>
                      </a:rPr>
                      <m:t>1−</m:t>
                    </m:r>
                    <m:sSup>
                      <m:sSupPr>
                        <m:ctrlPr>
                          <a:rPr lang="en-US" i="1">
                            <a:latin typeface="Cambria Math" charset="0"/>
                          </a:rPr>
                        </m:ctrlPr>
                      </m:sSupPr>
                      <m:e>
                        <m:r>
                          <a:rPr lang="en-US" i="1">
                            <a:latin typeface="Cambria Math"/>
                          </a:rPr>
                          <m:t>𝑟</m:t>
                        </m:r>
                      </m:e>
                      <m:sup>
                        <m:r>
                          <a:rPr lang="en-US" i="1">
                            <a:latin typeface="Cambria Math"/>
                          </a:rPr>
                          <m:t>2</m:t>
                        </m:r>
                      </m:sup>
                    </m:sSup>
                  </m:oMath>
                </a14:m>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1">
                <a:blip r:embed="rId3"/>
                <a:stretch>
                  <a:fillRect l="-1630" t="-1752"/>
                </a:stretch>
              </a:blipFill>
            </p:spPr>
            <p:txBody>
              <a:bodyPr/>
              <a:lstStyle/>
              <a:p>
                <a:r>
                  <a:rPr lang="en-US">
                    <a:noFill/>
                  </a:rPr>
                  <a:t> </a:t>
                </a:r>
              </a:p>
            </p:txBody>
          </p:sp>
        </mc:Fallback>
      </mc:AlternateContent>
    </p:spTree>
    <p:extLst>
      <p:ext uri="{BB962C8B-B14F-4D97-AF65-F5344CB8AC3E}">
        <p14:creationId xmlns:p14="http://schemas.microsoft.com/office/powerpoint/2010/main" val="32480442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Activity</a:t>
            </a:r>
            <a:endParaRPr lang="en-US" dirty="0"/>
          </a:p>
        </p:txBody>
      </p:sp>
      <p:sp>
        <p:nvSpPr>
          <p:cNvPr id="3" name="Content Placeholder 2"/>
          <p:cNvSpPr>
            <a:spLocks noGrp="1"/>
          </p:cNvSpPr>
          <p:nvPr>
            <p:ph idx="1"/>
          </p:nvPr>
        </p:nvSpPr>
        <p:spPr>
          <a:xfrm>
            <a:off x="457200" y="1600200"/>
            <a:ext cx="8229600" cy="5257800"/>
          </a:xfrm>
        </p:spPr>
        <p:txBody>
          <a:bodyPr>
            <a:normAutofit fontScale="77500" lnSpcReduction="20000"/>
          </a:bodyPr>
          <a:lstStyle/>
          <a:p>
            <a:pPr lvl="0"/>
            <a:r>
              <a:rPr lang="en-US" dirty="0" smtClean="0"/>
              <a:t>Generate a list of 30 words.</a:t>
            </a:r>
          </a:p>
          <a:p>
            <a:pPr lvl="0"/>
            <a:r>
              <a:rPr lang="en-US" dirty="0"/>
              <a:t>C</a:t>
            </a:r>
            <a:r>
              <a:rPr lang="en-US" dirty="0" smtClean="0"/>
              <a:t>alculate </a:t>
            </a:r>
            <a:r>
              <a:rPr lang="en-US" dirty="0"/>
              <a:t>the correlation between word length (number of letters) and number of syllables. </a:t>
            </a:r>
            <a:endParaRPr lang="en-US" dirty="0" smtClean="0"/>
          </a:p>
          <a:p>
            <a:pPr lvl="1"/>
            <a:r>
              <a:rPr lang="en-US" dirty="0" smtClean="0"/>
              <a:t>Is </a:t>
            </a:r>
            <a:r>
              <a:rPr lang="en-US" dirty="0"/>
              <a:t>this a positive or negative relationship? </a:t>
            </a:r>
            <a:endParaRPr lang="en-US" dirty="0" smtClean="0"/>
          </a:p>
          <a:p>
            <a:pPr lvl="1"/>
            <a:r>
              <a:rPr lang="en-US" dirty="0" smtClean="0"/>
              <a:t>What </a:t>
            </a:r>
            <a:r>
              <a:rPr lang="en-US" dirty="0"/>
              <a:t>does that tell you about the relationship between the length of a word and the number of syllables? </a:t>
            </a:r>
            <a:endParaRPr lang="en-US" dirty="0" smtClean="0"/>
          </a:p>
          <a:p>
            <a:pPr lvl="1"/>
            <a:r>
              <a:rPr lang="en-US" dirty="0" smtClean="0"/>
              <a:t>Compare </a:t>
            </a:r>
            <a:r>
              <a:rPr lang="en-US" dirty="0"/>
              <a:t>this value to those of your classmates. Why do you think your results are different?</a:t>
            </a:r>
          </a:p>
          <a:p>
            <a:pPr lvl="0"/>
            <a:r>
              <a:rPr lang="en-US" dirty="0"/>
              <a:t>Using the data from </a:t>
            </a:r>
            <a:r>
              <a:rPr lang="en-US" dirty="0" smtClean="0"/>
              <a:t>your words, </a:t>
            </a:r>
            <a:r>
              <a:rPr lang="en-US" dirty="0"/>
              <a:t>create a scatterplot. </a:t>
            </a:r>
            <a:endParaRPr lang="en-US" dirty="0" smtClean="0"/>
          </a:p>
          <a:p>
            <a:pPr lvl="1"/>
            <a:r>
              <a:rPr lang="en-US" dirty="0" smtClean="0"/>
              <a:t>Do </a:t>
            </a:r>
            <a:r>
              <a:rPr lang="en-US" dirty="0"/>
              <a:t>you see a positive or negative relationship? </a:t>
            </a:r>
            <a:endParaRPr lang="en-US" dirty="0" smtClean="0"/>
          </a:p>
          <a:p>
            <a:pPr lvl="1"/>
            <a:r>
              <a:rPr lang="en-US" dirty="0" smtClean="0"/>
              <a:t>What </a:t>
            </a:r>
            <a:r>
              <a:rPr lang="en-US" dirty="0"/>
              <a:t>does this tell you about the relationship between the length of a word and the number of syllables? </a:t>
            </a:r>
            <a:endParaRPr lang="en-US" dirty="0" smtClean="0"/>
          </a:p>
          <a:p>
            <a:pPr lvl="1"/>
            <a:r>
              <a:rPr lang="en-US" dirty="0" smtClean="0"/>
              <a:t>How </a:t>
            </a:r>
            <a:r>
              <a:rPr lang="en-US" dirty="0"/>
              <a:t>tightly packed are the data points along a straight line? </a:t>
            </a:r>
            <a:endParaRPr lang="en-US" dirty="0" smtClean="0"/>
          </a:p>
          <a:p>
            <a:pPr lvl="1"/>
            <a:r>
              <a:rPr lang="en-US" dirty="0" smtClean="0"/>
              <a:t>Compare </a:t>
            </a:r>
            <a:r>
              <a:rPr lang="en-US" dirty="0"/>
              <a:t>your scatterplot to those of your classmates. How similar or different are they? Do you spot any outliers in your data set</a:t>
            </a:r>
            <a:r>
              <a:rPr lang="en-US" dirty="0" smtClean="0"/>
              <a:t>?</a:t>
            </a:r>
            <a:endParaRPr lang="en-US" dirty="0"/>
          </a:p>
        </p:txBody>
      </p:sp>
    </p:spTree>
    <p:extLst>
      <p:ext uri="{BB962C8B-B14F-4D97-AF65-F5344CB8AC3E}">
        <p14:creationId xmlns:p14="http://schemas.microsoft.com/office/powerpoint/2010/main" val="28004008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An Introduction to Understanding Reliability and </a:t>
            </a:r>
            <a:r>
              <a:rPr lang="en-US" dirty="0" smtClean="0"/>
              <a:t>Validity</a:t>
            </a:r>
            <a:endParaRPr lang="en-US" dirty="0"/>
          </a:p>
        </p:txBody>
      </p:sp>
      <p:sp>
        <p:nvSpPr>
          <p:cNvPr id="5" name="Content Placeholder 4"/>
          <p:cNvSpPr>
            <a:spLocks noGrp="1"/>
          </p:cNvSpPr>
          <p:nvPr>
            <p:ph idx="1"/>
          </p:nvPr>
        </p:nvSpPr>
        <p:spPr>
          <a:xfrm>
            <a:off x="457200" y="1600200"/>
            <a:ext cx="8229600" cy="5257800"/>
          </a:xfrm>
        </p:spPr>
        <p:txBody>
          <a:bodyPr>
            <a:normAutofit/>
          </a:bodyPr>
          <a:lstStyle/>
          <a:p>
            <a:pPr marL="0" lvl="0" indent="0">
              <a:buNone/>
            </a:pPr>
            <a:r>
              <a:rPr lang="en-US" i="1" dirty="0" smtClean="0"/>
              <a:t>In this section, you will learn about…</a:t>
            </a:r>
          </a:p>
          <a:p>
            <a:pPr marL="681038" lvl="0" indent="-447675"/>
            <a:r>
              <a:rPr lang="en-US" sz="2800" dirty="0" smtClean="0"/>
              <a:t>What </a:t>
            </a:r>
            <a:r>
              <a:rPr lang="en-US" sz="2800" dirty="0"/>
              <a:t>reliability and validity are and why they are </a:t>
            </a:r>
            <a:r>
              <a:rPr lang="en-US" sz="2800" dirty="0" smtClean="0"/>
              <a:t>important</a:t>
            </a:r>
            <a:endParaRPr lang="en-US" sz="2800" dirty="0"/>
          </a:p>
          <a:p>
            <a:pPr marL="681038" lvl="0" indent="-447675"/>
            <a:r>
              <a:rPr lang="en-US" sz="2800" dirty="0"/>
              <a:t>This is a stats workshop! What’s up with this measurement stuff</a:t>
            </a:r>
            <a:r>
              <a:rPr lang="en-US" sz="2800" dirty="0" smtClean="0"/>
              <a:t>?</a:t>
            </a:r>
            <a:endParaRPr lang="en-US" sz="2800" dirty="0"/>
          </a:p>
          <a:p>
            <a:pPr marL="681038" lvl="0" indent="-447675"/>
            <a:r>
              <a:rPr lang="en-US" sz="2800" dirty="0"/>
              <a:t>The basic measurement </a:t>
            </a:r>
            <a:r>
              <a:rPr lang="en-US" sz="2800" dirty="0" smtClean="0"/>
              <a:t>scales</a:t>
            </a:r>
            <a:endParaRPr lang="en-US" sz="2800" dirty="0"/>
          </a:p>
          <a:p>
            <a:pPr marL="681038" lvl="0" indent="-447675"/>
            <a:r>
              <a:rPr lang="en-US" sz="2800" dirty="0"/>
              <a:t>How to compute and interpret various types of reliability </a:t>
            </a:r>
            <a:r>
              <a:rPr lang="en-US" sz="2800" dirty="0" smtClean="0"/>
              <a:t>coefficients</a:t>
            </a:r>
            <a:endParaRPr lang="en-US" sz="2800" dirty="0"/>
          </a:p>
          <a:p>
            <a:pPr marL="681038" lvl="0" indent="-447675"/>
            <a:r>
              <a:rPr lang="en-US" sz="2800" dirty="0"/>
              <a:t>How to compute and interpret various types of validity </a:t>
            </a:r>
            <a:r>
              <a:rPr lang="en-US" sz="2800" dirty="0" smtClean="0"/>
              <a:t>coefficients</a:t>
            </a:r>
            <a:endParaRPr lang="en-US" sz="2800" dirty="0"/>
          </a:p>
        </p:txBody>
      </p:sp>
    </p:spTree>
    <p:extLst>
      <p:ext uri="{BB962C8B-B14F-4D97-AF65-F5344CB8AC3E}">
        <p14:creationId xmlns:p14="http://schemas.microsoft.com/office/powerpoint/2010/main" val="241694842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274638"/>
            <a:ext cx="9144000" cy="1143000"/>
          </a:xfrm>
        </p:spPr>
        <p:txBody>
          <a:bodyPr>
            <a:normAutofit/>
          </a:bodyPr>
          <a:lstStyle/>
          <a:p>
            <a:r>
              <a:rPr lang="en-US" dirty="0" smtClean="0"/>
              <a:t>What’s up </a:t>
            </a:r>
            <a:r>
              <a:rPr lang="en-US" dirty="0"/>
              <a:t>w</a:t>
            </a:r>
            <a:r>
              <a:rPr lang="en-US" dirty="0" smtClean="0"/>
              <a:t>ith </a:t>
            </a:r>
            <a:r>
              <a:rPr lang="en-US" dirty="0"/>
              <a:t>t</a:t>
            </a:r>
            <a:r>
              <a:rPr lang="en-US" dirty="0" smtClean="0"/>
              <a:t>his </a:t>
            </a:r>
            <a:r>
              <a:rPr lang="en-US" dirty="0"/>
              <a:t>m</a:t>
            </a:r>
            <a:r>
              <a:rPr lang="en-US" dirty="0" smtClean="0"/>
              <a:t>easurement </a:t>
            </a:r>
            <a:r>
              <a:rPr lang="en-US" dirty="0"/>
              <a:t>s</a:t>
            </a:r>
            <a:r>
              <a:rPr lang="en-US" dirty="0" smtClean="0"/>
              <a:t>tuff?!!</a:t>
            </a:r>
            <a:endParaRPr lang="en-US" dirty="0"/>
          </a:p>
        </p:txBody>
      </p:sp>
      <p:sp>
        <p:nvSpPr>
          <p:cNvPr id="9" name="Content Placeholder 8"/>
          <p:cNvSpPr>
            <a:spLocks noGrp="1"/>
          </p:cNvSpPr>
          <p:nvPr>
            <p:ph idx="1"/>
          </p:nvPr>
        </p:nvSpPr>
        <p:spPr>
          <a:xfrm>
            <a:off x="457200" y="1600200"/>
            <a:ext cx="8229600" cy="5257800"/>
          </a:xfrm>
        </p:spPr>
        <p:txBody>
          <a:bodyPr>
            <a:noAutofit/>
          </a:bodyPr>
          <a:lstStyle/>
          <a:p>
            <a:r>
              <a:rPr lang="en-US" sz="2800" dirty="0"/>
              <a:t>Validity means that the test, scale, instrument, etc., measures what it is supposed to.</a:t>
            </a:r>
          </a:p>
          <a:p>
            <a:r>
              <a:rPr lang="en-US" sz="2800" dirty="0"/>
              <a:t>Reliability means that the test, scale, instrument, etc. is consistent in measuring what it was designed to measure.</a:t>
            </a:r>
          </a:p>
          <a:p>
            <a:r>
              <a:rPr lang="en-US" sz="2800" dirty="0"/>
              <a:t>Dependent variable is what the researcher looks at to see whether any changes has occurred as a function of the treatment that has taken place.</a:t>
            </a:r>
          </a:p>
          <a:p>
            <a:r>
              <a:rPr lang="en-US" sz="2800" dirty="0"/>
              <a:t>Independent variable is what the researcher manipulates in the experiment (i.e., the treatment). </a:t>
            </a:r>
          </a:p>
        </p:txBody>
      </p:sp>
    </p:spTree>
    <p:extLst>
      <p:ext uri="{BB962C8B-B14F-4D97-AF65-F5344CB8AC3E}">
        <p14:creationId xmlns:p14="http://schemas.microsoft.com/office/powerpoint/2010/main" val="368580370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Scales of Measurement</a:t>
            </a:r>
            <a:endParaRPr lang="en-US" dirty="0"/>
          </a:p>
        </p:txBody>
      </p:sp>
      <p:sp>
        <p:nvSpPr>
          <p:cNvPr id="5" name="Content Placeholder 4"/>
          <p:cNvSpPr>
            <a:spLocks noGrp="1"/>
          </p:cNvSpPr>
          <p:nvPr>
            <p:ph idx="1"/>
          </p:nvPr>
        </p:nvSpPr>
        <p:spPr/>
        <p:txBody>
          <a:bodyPr/>
          <a:lstStyle/>
          <a:p>
            <a:pPr marL="0" lvl="1" indent="0">
              <a:spcBef>
                <a:spcPts val="580"/>
              </a:spcBef>
              <a:buClr>
                <a:schemeClr val="accent1"/>
              </a:buClr>
              <a:buNone/>
            </a:pPr>
            <a:r>
              <a:rPr lang="en-US" dirty="0" smtClean="0"/>
              <a:t>Data falls into 1 of 4 scales of measurement:</a:t>
            </a:r>
          </a:p>
          <a:p>
            <a:pPr marL="0" indent="0">
              <a:buNone/>
            </a:pPr>
            <a:endParaRPr lang="en-US" sz="2400" dirty="0"/>
          </a:p>
        </p:txBody>
      </p:sp>
      <p:pic>
        <p:nvPicPr>
          <p:cNvPr id="6" name="Picture 3"/>
          <p:cNvPicPr>
            <a:picLocks noChangeAspect="1" noChangeArrowheads="1"/>
          </p:cNvPicPr>
          <p:nvPr/>
        </p:nvPicPr>
        <p:blipFill>
          <a:blip r:embed="rId3"/>
          <a:srcRect/>
          <a:stretch>
            <a:fillRect/>
          </a:stretch>
        </p:blipFill>
        <p:spPr bwMode="auto">
          <a:xfrm>
            <a:off x="466725" y="2514600"/>
            <a:ext cx="8210550" cy="3013075"/>
          </a:xfrm>
          <a:prstGeom prst="rect">
            <a:avLst/>
          </a:prstGeom>
          <a:noFill/>
          <a:ln w="9525">
            <a:noFill/>
            <a:miter lim="800000"/>
            <a:headEnd/>
            <a:tailEnd/>
          </a:ln>
        </p:spPr>
      </p:pic>
    </p:spTree>
    <p:extLst>
      <p:ext uri="{BB962C8B-B14F-4D97-AF65-F5344CB8AC3E}">
        <p14:creationId xmlns:p14="http://schemas.microsoft.com/office/powerpoint/2010/main" val="273500116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Characteristics of an outcome that fits one and only one category</a:t>
            </a:r>
          </a:p>
          <a:p>
            <a:endParaRPr lang="en-US" sz="800" dirty="0"/>
          </a:p>
          <a:p>
            <a:r>
              <a:rPr lang="en-US" dirty="0"/>
              <a:t>Mutually exclusive categories such as city of birth (i.e., a person can only be born in one city</a:t>
            </a:r>
            <a:r>
              <a:rPr lang="en-US" dirty="0" smtClean="0"/>
              <a:t>).</a:t>
            </a:r>
            <a:endParaRPr lang="en-US" dirty="0"/>
          </a:p>
          <a:p>
            <a:r>
              <a:rPr lang="en-US" dirty="0"/>
              <a:t>Categories cannot be ordered meaningfully</a:t>
            </a:r>
          </a:p>
          <a:p>
            <a:endParaRPr lang="en-US" sz="800" dirty="0"/>
          </a:p>
          <a:p>
            <a:r>
              <a:rPr lang="en-US" dirty="0"/>
              <a:t>Least precise level of </a:t>
            </a:r>
            <a:r>
              <a:rPr lang="en-US" dirty="0" smtClean="0"/>
              <a:t>measurement</a:t>
            </a:r>
            <a:endParaRPr lang="en-US" dirty="0"/>
          </a:p>
        </p:txBody>
      </p:sp>
      <p:sp>
        <p:nvSpPr>
          <p:cNvPr id="5" name="Title 4"/>
          <p:cNvSpPr>
            <a:spLocks noGrp="1"/>
          </p:cNvSpPr>
          <p:nvPr>
            <p:ph type="title"/>
          </p:nvPr>
        </p:nvSpPr>
        <p:spPr/>
        <p:txBody>
          <a:bodyPr/>
          <a:lstStyle/>
          <a:p>
            <a:r>
              <a:rPr lang="en-US" dirty="0" smtClean="0"/>
              <a:t>Nominal</a:t>
            </a:r>
            <a:endParaRPr lang="en-US" dirty="0"/>
          </a:p>
        </p:txBody>
      </p:sp>
    </p:spTree>
    <p:extLst>
      <p:ext uri="{BB962C8B-B14F-4D97-AF65-F5344CB8AC3E}">
        <p14:creationId xmlns:p14="http://schemas.microsoft.com/office/powerpoint/2010/main" val="73112953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Ordinal</a:t>
            </a:r>
            <a:endParaRPr lang="en-US" dirty="0"/>
          </a:p>
        </p:txBody>
      </p:sp>
      <p:sp>
        <p:nvSpPr>
          <p:cNvPr id="5" name="Content Placeholder 4"/>
          <p:cNvSpPr>
            <a:spLocks noGrp="1"/>
          </p:cNvSpPr>
          <p:nvPr>
            <p:ph idx="1"/>
          </p:nvPr>
        </p:nvSpPr>
        <p:spPr/>
        <p:txBody>
          <a:bodyPr/>
          <a:lstStyle/>
          <a:p>
            <a:r>
              <a:rPr lang="en-US" dirty="0"/>
              <a:t>Characteristics being measured are </a:t>
            </a:r>
            <a:r>
              <a:rPr lang="en-US" dirty="0" smtClean="0"/>
              <a:t>ordered</a:t>
            </a:r>
            <a:endParaRPr lang="en-US" dirty="0"/>
          </a:p>
          <a:p>
            <a:r>
              <a:rPr lang="en-US" dirty="0"/>
              <a:t>Rankings such as #1, #2, #</a:t>
            </a:r>
            <a:r>
              <a:rPr lang="en-US" dirty="0" smtClean="0"/>
              <a:t>3</a:t>
            </a:r>
            <a:endParaRPr lang="en-US" dirty="0"/>
          </a:p>
          <a:p>
            <a:r>
              <a:rPr lang="en-US" dirty="0"/>
              <a:t>You know that a higher rank is better, but not by how </a:t>
            </a:r>
            <a:r>
              <a:rPr lang="en-US" dirty="0" smtClean="0"/>
              <a:t>much</a:t>
            </a:r>
            <a:endParaRPr lang="en-US" dirty="0"/>
          </a:p>
        </p:txBody>
      </p:sp>
    </p:spTree>
    <p:extLst>
      <p:ext uri="{BB962C8B-B14F-4D97-AF65-F5344CB8AC3E}">
        <p14:creationId xmlns:p14="http://schemas.microsoft.com/office/powerpoint/2010/main" val="38637205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274638"/>
            <a:ext cx="9144000" cy="1143000"/>
          </a:xfrm>
        </p:spPr>
        <p:txBody>
          <a:bodyPr>
            <a:noAutofit/>
          </a:bodyPr>
          <a:lstStyle/>
          <a:p>
            <a:r>
              <a:rPr lang="en-US" dirty="0" smtClean="0"/>
              <a:t>Computing and Understanding Averages</a:t>
            </a:r>
            <a:endParaRPr lang="en-US" dirty="0"/>
          </a:p>
        </p:txBody>
      </p:sp>
      <p:sp>
        <p:nvSpPr>
          <p:cNvPr id="8" name="Content Placeholder 7"/>
          <p:cNvSpPr>
            <a:spLocks noGrp="1"/>
          </p:cNvSpPr>
          <p:nvPr>
            <p:ph idx="1"/>
          </p:nvPr>
        </p:nvSpPr>
        <p:spPr>
          <a:xfrm>
            <a:off x="457200" y="1600200"/>
            <a:ext cx="8534400" cy="4525963"/>
          </a:xfrm>
        </p:spPr>
        <p:txBody>
          <a:bodyPr/>
          <a:lstStyle/>
          <a:p>
            <a:pPr marL="0" indent="0">
              <a:buNone/>
            </a:pPr>
            <a:r>
              <a:rPr lang="en-US" i="1" dirty="0" smtClean="0"/>
              <a:t>In this section, you will learn about…</a:t>
            </a:r>
          </a:p>
          <a:p>
            <a:pPr marL="690563" indent="-466725"/>
            <a:r>
              <a:rPr lang="en-US" sz="2800" dirty="0" smtClean="0"/>
              <a:t>Measures of central tendency</a:t>
            </a:r>
          </a:p>
          <a:p>
            <a:pPr marL="690563" indent="-466725"/>
            <a:r>
              <a:rPr lang="en-US" sz="2800" dirty="0" smtClean="0"/>
              <a:t>Computing the mean for a set of scores</a:t>
            </a:r>
          </a:p>
          <a:p>
            <a:pPr marL="690563" indent="-466725"/>
            <a:r>
              <a:rPr lang="en-US" sz="2800" dirty="0" smtClean="0"/>
              <a:t>Computing the median for a set of scores</a:t>
            </a:r>
          </a:p>
          <a:p>
            <a:pPr marL="690563" indent="-466725"/>
            <a:r>
              <a:rPr lang="en-US" sz="2800" dirty="0" smtClean="0"/>
              <a:t>Computing the mode for a set of scores</a:t>
            </a:r>
          </a:p>
          <a:p>
            <a:pPr marL="690563" indent="-466725"/>
            <a:r>
              <a:rPr lang="en-US" sz="2800" dirty="0" smtClean="0"/>
              <a:t>Selecting a measure of central tendency</a:t>
            </a:r>
          </a:p>
        </p:txBody>
      </p:sp>
    </p:spTree>
    <p:extLst>
      <p:ext uri="{BB962C8B-B14F-4D97-AF65-F5344CB8AC3E}">
        <p14:creationId xmlns:p14="http://schemas.microsoft.com/office/powerpoint/2010/main" val="8379269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Interval</a:t>
            </a:r>
            <a:endParaRPr lang="en-US" dirty="0"/>
          </a:p>
        </p:txBody>
      </p:sp>
      <p:sp>
        <p:nvSpPr>
          <p:cNvPr id="5" name="Content Placeholder 4"/>
          <p:cNvSpPr>
            <a:spLocks noGrp="1"/>
          </p:cNvSpPr>
          <p:nvPr>
            <p:ph idx="1"/>
          </p:nvPr>
        </p:nvSpPr>
        <p:spPr/>
        <p:txBody>
          <a:bodyPr/>
          <a:lstStyle/>
          <a:p>
            <a:r>
              <a:rPr lang="en-US" dirty="0"/>
              <a:t>Test or tool is based on an underlying continuum that allows you to talk about how much higher one score is than another</a:t>
            </a:r>
          </a:p>
          <a:p>
            <a:r>
              <a:rPr lang="en-US" dirty="0"/>
              <a:t>Intervals along the scale are equal to one another</a:t>
            </a:r>
          </a:p>
          <a:p>
            <a:r>
              <a:rPr lang="en-US" dirty="0"/>
              <a:t>The 0 on the scale does not mean the absence of the item (e.g., degrees Fahrenheit). </a:t>
            </a:r>
          </a:p>
        </p:txBody>
      </p:sp>
    </p:spTree>
    <p:extLst>
      <p:ext uri="{BB962C8B-B14F-4D97-AF65-F5344CB8AC3E}">
        <p14:creationId xmlns:p14="http://schemas.microsoft.com/office/powerpoint/2010/main" val="216806442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Characterized by the presence of absolute zero on the </a:t>
            </a:r>
            <a:r>
              <a:rPr lang="en-US" dirty="0" smtClean="0"/>
              <a:t>scale</a:t>
            </a:r>
            <a:endParaRPr lang="en-US" dirty="0"/>
          </a:p>
          <a:p>
            <a:r>
              <a:rPr lang="en-US" dirty="0"/>
              <a:t>An absence of any of the trait being </a:t>
            </a:r>
            <a:r>
              <a:rPr lang="en-US" dirty="0" smtClean="0"/>
              <a:t>measured</a:t>
            </a:r>
            <a:endParaRPr lang="en-US" dirty="0"/>
          </a:p>
          <a:p>
            <a:r>
              <a:rPr lang="en-US" dirty="0" smtClean="0"/>
              <a:t>Examples of </a:t>
            </a:r>
            <a:r>
              <a:rPr lang="en-US" dirty="0"/>
              <a:t>a ratio level of measurement includes that of </a:t>
            </a:r>
            <a:r>
              <a:rPr lang="en-US" dirty="0" smtClean="0"/>
              <a:t>weight and pulse.</a:t>
            </a:r>
            <a:endParaRPr lang="en-US" dirty="0"/>
          </a:p>
          <a:p>
            <a:endParaRPr lang="en-US" dirty="0"/>
          </a:p>
        </p:txBody>
      </p:sp>
      <p:sp>
        <p:nvSpPr>
          <p:cNvPr id="5" name="Title 4"/>
          <p:cNvSpPr>
            <a:spLocks noGrp="1"/>
          </p:cNvSpPr>
          <p:nvPr>
            <p:ph type="title"/>
          </p:nvPr>
        </p:nvSpPr>
        <p:spPr/>
        <p:txBody>
          <a:bodyPr/>
          <a:lstStyle/>
          <a:p>
            <a:r>
              <a:rPr lang="en-US" dirty="0"/>
              <a:t>Ratio</a:t>
            </a:r>
          </a:p>
        </p:txBody>
      </p:sp>
    </p:spTree>
    <p:extLst>
      <p:ext uri="{BB962C8B-B14F-4D97-AF65-F5344CB8AC3E}">
        <p14:creationId xmlns:p14="http://schemas.microsoft.com/office/powerpoint/2010/main" val="209233448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Any outcome can be assigned one of four scales of </a:t>
            </a:r>
            <a:r>
              <a:rPr lang="en-US" dirty="0" smtClean="0"/>
              <a:t>measurement</a:t>
            </a:r>
            <a:endParaRPr lang="en-US" dirty="0"/>
          </a:p>
          <a:p>
            <a:r>
              <a:rPr lang="en-US" dirty="0"/>
              <a:t>Scales of measures have an </a:t>
            </a:r>
            <a:r>
              <a:rPr lang="en-US" dirty="0" smtClean="0"/>
              <a:t>order</a:t>
            </a:r>
            <a:endParaRPr lang="en-US" dirty="0"/>
          </a:p>
          <a:p>
            <a:r>
              <a:rPr lang="en-US" dirty="0"/>
              <a:t>The “higher” up the scale of measurement, the more precise the data </a:t>
            </a:r>
          </a:p>
          <a:p>
            <a:r>
              <a:rPr lang="en-US" dirty="0"/>
              <a:t>More precise scales contain all of the qualities of the scales below it</a:t>
            </a:r>
          </a:p>
          <a:p>
            <a:endParaRPr lang="en-US" dirty="0"/>
          </a:p>
        </p:txBody>
      </p:sp>
      <p:sp>
        <p:nvSpPr>
          <p:cNvPr id="5" name="Title 4"/>
          <p:cNvSpPr>
            <a:spLocks noGrp="1"/>
          </p:cNvSpPr>
          <p:nvPr>
            <p:ph type="title"/>
          </p:nvPr>
        </p:nvSpPr>
        <p:spPr/>
        <p:txBody>
          <a:bodyPr/>
          <a:lstStyle/>
          <a:p>
            <a:r>
              <a:rPr lang="en-US" dirty="0" smtClean="0"/>
              <a:t>Things to remember…</a:t>
            </a:r>
            <a:endParaRPr lang="en-US" dirty="0"/>
          </a:p>
        </p:txBody>
      </p:sp>
    </p:spTree>
    <p:extLst>
      <p:ext uri="{BB962C8B-B14F-4D97-AF65-F5344CB8AC3E}">
        <p14:creationId xmlns:p14="http://schemas.microsoft.com/office/powerpoint/2010/main" val="412395945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Reliability is whether a test, or whatever you use as a measurement tool, measures something consistently</a:t>
            </a:r>
            <a:r>
              <a:rPr lang="en-US" dirty="0" smtClean="0"/>
              <a:t>.</a:t>
            </a:r>
            <a:endParaRPr lang="en-US" dirty="0"/>
          </a:p>
        </p:txBody>
      </p:sp>
      <p:sp>
        <p:nvSpPr>
          <p:cNvPr id="5" name="Title 4"/>
          <p:cNvSpPr>
            <a:spLocks noGrp="1"/>
          </p:cNvSpPr>
          <p:nvPr>
            <p:ph type="title"/>
          </p:nvPr>
        </p:nvSpPr>
        <p:spPr/>
        <p:txBody>
          <a:bodyPr/>
          <a:lstStyle/>
          <a:p>
            <a:r>
              <a:rPr lang="en-US" dirty="0"/>
              <a:t>Reliability</a:t>
            </a:r>
          </a:p>
        </p:txBody>
      </p:sp>
    </p:spTree>
    <p:extLst>
      <p:ext uri="{BB962C8B-B14F-4D97-AF65-F5344CB8AC3E}">
        <p14:creationId xmlns:p14="http://schemas.microsoft.com/office/powerpoint/2010/main" val="281605013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Observed score: what you actually get on a test (e.g., 89 or 65</a:t>
            </a:r>
            <a:r>
              <a:rPr lang="en-US" dirty="0" smtClean="0"/>
              <a:t>)</a:t>
            </a:r>
            <a:endParaRPr lang="en-US" dirty="0"/>
          </a:p>
          <a:p>
            <a:r>
              <a:rPr lang="en-US" dirty="0"/>
              <a:t>True score: the true, 100% accurate reflection of what you really </a:t>
            </a:r>
            <a:r>
              <a:rPr lang="en-US" dirty="0" smtClean="0"/>
              <a:t>know</a:t>
            </a:r>
            <a:endParaRPr lang="en-US" dirty="0"/>
          </a:p>
          <a:p>
            <a:r>
              <a:rPr lang="en-US" dirty="0"/>
              <a:t>Rarely are the observed and true scores the same</a:t>
            </a:r>
            <a:r>
              <a:rPr lang="en-US" dirty="0" smtClean="0"/>
              <a:t>.</a:t>
            </a:r>
            <a:endParaRPr lang="en-US" dirty="0"/>
          </a:p>
        </p:txBody>
      </p:sp>
      <p:sp>
        <p:nvSpPr>
          <p:cNvPr id="5" name="Title 4"/>
          <p:cNvSpPr>
            <a:spLocks noGrp="1"/>
          </p:cNvSpPr>
          <p:nvPr>
            <p:ph type="title"/>
          </p:nvPr>
        </p:nvSpPr>
        <p:spPr/>
        <p:txBody>
          <a:bodyPr/>
          <a:lstStyle/>
          <a:p>
            <a:r>
              <a:rPr lang="en-US" dirty="0"/>
              <a:t>Test Scores</a:t>
            </a:r>
          </a:p>
        </p:txBody>
      </p:sp>
    </p:spTree>
    <p:extLst>
      <p:ext uri="{BB962C8B-B14F-4D97-AF65-F5344CB8AC3E}">
        <p14:creationId xmlns:p14="http://schemas.microsoft.com/office/powerpoint/2010/main" val="124664127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The error score is the difference between the observed score and the true score. </a:t>
            </a:r>
          </a:p>
          <a:p>
            <a:r>
              <a:rPr lang="en-US" dirty="0"/>
              <a:t>Sources of error include testing situations or conditions that impact the obtained score rather than the qualities of the trait being measured </a:t>
            </a:r>
            <a:endParaRPr lang="en-US" dirty="0" smtClean="0"/>
          </a:p>
          <a:p>
            <a:pPr lvl="1"/>
            <a:r>
              <a:rPr lang="en-US" dirty="0" smtClean="0"/>
              <a:t>Example</a:t>
            </a:r>
            <a:r>
              <a:rPr lang="en-US" dirty="0"/>
              <a:t>: the temperature of the room if it impacts the test score</a:t>
            </a:r>
          </a:p>
          <a:p>
            <a:endParaRPr lang="en-US" dirty="0"/>
          </a:p>
        </p:txBody>
      </p:sp>
      <p:sp>
        <p:nvSpPr>
          <p:cNvPr id="5" name="Title 4"/>
          <p:cNvSpPr>
            <a:spLocks noGrp="1"/>
          </p:cNvSpPr>
          <p:nvPr>
            <p:ph type="title"/>
          </p:nvPr>
        </p:nvSpPr>
        <p:spPr/>
        <p:txBody>
          <a:bodyPr>
            <a:normAutofit fontScale="90000"/>
          </a:bodyPr>
          <a:lstStyle/>
          <a:p>
            <a:r>
              <a:rPr lang="en-US" dirty="0"/>
              <a:t>Observed Score = True Score + Error Score</a:t>
            </a:r>
          </a:p>
        </p:txBody>
      </p:sp>
    </p:spTree>
    <p:extLst>
      <p:ext uri="{BB962C8B-B14F-4D97-AF65-F5344CB8AC3E}">
        <p14:creationId xmlns:p14="http://schemas.microsoft.com/office/powerpoint/2010/main" val="272759207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a:t>Test-Retest: Measure of Stability of a Test Over </a:t>
            </a:r>
            <a:r>
              <a:rPr lang="en-US" dirty="0" smtClean="0"/>
              <a:t>Time</a:t>
            </a:r>
            <a:endParaRPr lang="en-US" dirty="0"/>
          </a:p>
          <a:p>
            <a:r>
              <a:rPr lang="en-US" dirty="0"/>
              <a:t>Parallel Forms: Measure of Equivalence of Multiple Forms of a </a:t>
            </a:r>
            <a:r>
              <a:rPr lang="en-US" dirty="0" smtClean="0"/>
              <a:t>Test</a:t>
            </a:r>
            <a:endParaRPr lang="en-US" dirty="0"/>
          </a:p>
          <a:p>
            <a:r>
              <a:rPr lang="en-US" dirty="0"/>
              <a:t>Internal Consistency </a:t>
            </a:r>
          </a:p>
          <a:p>
            <a:pPr lvl="1"/>
            <a:r>
              <a:rPr lang="en-US" dirty="0"/>
              <a:t>Measure of Consistency of the Test Items</a:t>
            </a:r>
          </a:p>
          <a:p>
            <a:pPr lvl="1"/>
            <a:r>
              <a:rPr lang="en-US" dirty="0"/>
              <a:t>Cronbach’s Alpha (coefficient alpha</a:t>
            </a:r>
            <a:r>
              <a:rPr lang="en-US" dirty="0" smtClean="0"/>
              <a:t>)</a:t>
            </a:r>
            <a:endParaRPr lang="en-US" dirty="0"/>
          </a:p>
          <a:p>
            <a:r>
              <a:rPr lang="en-US" dirty="0"/>
              <a:t>Inter-Rater: Measure of Agreement Among Raters</a:t>
            </a:r>
          </a:p>
          <a:p>
            <a:endParaRPr lang="en-US" dirty="0"/>
          </a:p>
        </p:txBody>
      </p:sp>
      <p:sp>
        <p:nvSpPr>
          <p:cNvPr id="5" name="Title 4"/>
          <p:cNvSpPr>
            <a:spLocks noGrp="1"/>
          </p:cNvSpPr>
          <p:nvPr>
            <p:ph type="title"/>
          </p:nvPr>
        </p:nvSpPr>
        <p:spPr/>
        <p:txBody>
          <a:bodyPr/>
          <a:lstStyle/>
          <a:p>
            <a:r>
              <a:rPr lang="en-US" dirty="0"/>
              <a:t>Types of Reliability</a:t>
            </a:r>
          </a:p>
        </p:txBody>
      </p:sp>
    </p:spTree>
    <p:extLst>
      <p:ext uri="{BB962C8B-B14F-4D97-AF65-F5344CB8AC3E}">
        <p14:creationId xmlns:p14="http://schemas.microsoft.com/office/powerpoint/2010/main" val="163461666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When interpreting reliability coefficients, you want two things</a:t>
            </a:r>
            <a:r>
              <a:rPr lang="en-US" dirty="0" smtClean="0"/>
              <a:t>:</a:t>
            </a:r>
            <a:endParaRPr lang="en-US" dirty="0"/>
          </a:p>
          <a:p>
            <a:r>
              <a:rPr lang="en-US" dirty="0"/>
              <a:t>The reliability coefficients to be positive and not to be </a:t>
            </a:r>
            <a:r>
              <a:rPr lang="en-US" dirty="0" smtClean="0"/>
              <a:t>negative</a:t>
            </a:r>
            <a:endParaRPr lang="en-US" dirty="0"/>
          </a:p>
          <a:p>
            <a:r>
              <a:rPr lang="en-US" dirty="0"/>
              <a:t>Reliability coefficients that are as large as possible (between .00 and +1.00)</a:t>
            </a:r>
          </a:p>
          <a:p>
            <a:endParaRPr lang="en-US" dirty="0"/>
          </a:p>
        </p:txBody>
      </p:sp>
      <p:sp>
        <p:nvSpPr>
          <p:cNvPr id="5" name="Title 4"/>
          <p:cNvSpPr>
            <a:spLocks noGrp="1"/>
          </p:cNvSpPr>
          <p:nvPr>
            <p:ph type="title"/>
          </p:nvPr>
        </p:nvSpPr>
        <p:spPr/>
        <p:txBody>
          <a:bodyPr/>
          <a:lstStyle/>
          <a:p>
            <a:r>
              <a:rPr lang="en-US" dirty="0"/>
              <a:t>How Big is Big?</a:t>
            </a:r>
          </a:p>
        </p:txBody>
      </p:sp>
    </p:spTree>
    <p:extLst>
      <p:ext uri="{BB962C8B-B14F-4D97-AF65-F5344CB8AC3E}">
        <p14:creationId xmlns:p14="http://schemas.microsoft.com/office/powerpoint/2010/main" val="128834337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Establishing Reliability</a:t>
            </a:r>
          </a:p>
        </p:txBody>
      </p:sp>
      <p:sp>
        <p:nvSpPr>
          <p:cNvPr id="5" name="Content Placeholder 4"/>
          <p:cNvSpPr>
            <a:spLocks noGrp="1"/>
          </p:cNvSpPr>
          <p:nvPr>
            <p:ph idx="1"/>
          </p:nvPr>
        </p:nvSpPr>
        <p:spPr/>
        <p:txBody>
          <a:bodyPr>
            <a:normAutofit/>
          </a:bodyPr>
          <a:lstStyle/>
          <a:p>
            <a:r>
              <a:rPr lang="en-US" dirty="0"/>
              <a:t>Standardize </a:t>
            </a:r>
            <a:r>
              <a:rPr lang="en-US" dirty="0" smtClean="0"/>
              <a:t>instructions</a:t>
            </a:r>
            <a:endParaRPr lang="en-US" dirty="0"/>
          </a:p>
          <a:p>
            <a:r>
              <a:rPr lang="en-US" dirty="0"/>
              <a:t>Increase the number of </a:t>
            </a:r>
            <a:r>
              <a:rPr lang="en-US" dirty="0" smtClean="0"/>
              <a:t>items</a:t>
            </a:r>
            <a:endParaRPr lang="en-US" dirty="0"/>
          </a:p>
          <a:p>
            <a:r>
              <a:rPr lang="en-US" dirty="0"/>
              <a:t>Delete unclear </a:t>
            </a:r>
            <a:r>
              <a:rPr lang="en-US" dirty="0" smtClean="0"/>
              <a:t>items</a:t>
            </a:r>
            <a:endParaRPr lang="en-US" dirty="0"/>
          </a:p>
          <a:p>
            <a:r>
              <a:rPr lang="en-US" dirty="0"/>
              <a:t>Make the test not too easy or too </a:t>
            </a:r>
            <a:r>
              <a:rPr lang="en-US" dirty="0" smtClean="0"/>
              <a:t>hard</a:t>
            </a:r>
            <a:endParaRPr lang="en-US" dirty="0"/>
          </a:p>
          <a:p>
            <a:r>
              <a:rPr lang="en-US" dirty="0"/>
              <a:t>Reduce the effects of external distractions</a:t>
            </a:r>
          </a:p>
          <a:p>
            <a:endParaRPr lang="en-US" dirty="0"/>
          </a:p>
        </p:txBody>
      </p:sp>
    </p:spTree>
    <p:extLst>
      <p:ext uri="{BB962C8B-B14F-4D97-AF65-F5344CB8AC3E}">
        <p14:creationId xmlns:p14="http://schemas.microsoft.com/office/powerpoint/2010/main" val="217996121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the Truth?</a:t>
            </a:r>
          </a:p>
        </p:txBody>
      </p:sp>
      <p:sp>
        <p:nvSpPr>
          <p:cNvPr id="5" name="Content Placeholder 4"/>
          <p:cNvSpPr>
            <a:spLocks noGrp="1"/>
          </p:cNvSpPr>
          <p:nvPr>
            <p:ph idx="1"/>
          </p:nvPr>
        </p:nvSpPr>
        <p:spPr>
          <a:xfrm>
            <a:off x="457200" y="1600200"/>
            <a:ext cx="8229600" cy="5257800"/>
          </a:xfrm>
        </p:spPr>
        <p:txBody>
          <a:bodyPr>
            <a:normAutofit/>
          </a:bodyPr>
          <a:lstStyle/>
          <a:p>
            <a:r>
              <a:rPr lang="en-US" dirty="0"/>
              <a:t>A valid test is one that measures what it is supposed to </a:t>
            </a:r>
            <a:r>
              <a:rPr lang="en-US" dirty="0" smtClean="0"/>
              <a:t>measure</a:t>
            </a:r>
            <a:endParaRPr lang="en-US" dirty="0"/>
          </a:p>
          <a:p>
            <a:r>
              <a:rPr lang="en-US" dirty="0"/>
              <a:t>The three most commonly used types of validity are: </a:t>
            </a:r>
            <a:endParaRPr lang="en-US" dirty="0" smtClean="0"/>
          </a:p>
          <a:p>
            <a:pPr lvl="1"/>
            <a:r>
              <a:rPr lang="en-US" dirty="0" smtClean="0"/>
              <a:t>content validity</a:t>
            </a:r>
          </a:p>
          <a:p>
            <a:pPr lvl="1"/>
            <a:r>
              <a:rPr lang="en-US" dirty="0" smtClean="0"/>
              <a:t>criterion validity</a:t>
            </a:r>
          </a:p>
          <a:p>
            <a:pPr lvl="2"/>
            <a:r>
              <a:rPr lang="en-US" dirty="0" smtClean="0"/>
              <a:t>predictive criterion validity</a:t>
            </a:r>
          </a:p>
          <a:p>
            <a:pPr lvl="2"/>
            <a:r>
              <a:rPr lang="en-US" dirty="0" smtClean="0"/>
              <a:t>concurrent criterion validity</a:t>
            </a:r>
          </a:p>
          <a:p>
            <a:pPr lvl="1"/>
            <a:r>
              <a:rPr lang="en-US" dirty="0" smtClean="0"/>
              <a:t>construct validity</a:t>
            </a:r>
            <a:endParaRPr lang="en-US" dirty="0"/>
          </a:p>
          <a:p>
            <a:endParaRPr lang="en-US" dirty="0"/>
          </a:p>
        </p:txBody>
      </p:sp>
    </p:spTree>
    <p:extLst>
      <p:ext uri="{BB962C8B-B14F-4D97-AF65-F5344CB8AC3E}">
        <p14:creationId xmlns:p14="http://schemas.microsoft.com/office/powerpoint/2010/main" val="18618913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Measures of Central Tendency</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t>The AVERAGE is a single score that best represents a set of scores</a:t>
            </a:r>
          </a:p>
          <a:p>
            <a:r>
              <a:rPr lang="en-US" dirty="0" smtClean="0"/>
              <a:t>Another name for AVERAGE is </a:t>
            </a:r>
            <a:r>
              <a:rPr lang="en-US" i="1" dirty="0" smtClean="0"/>
              <a:t>measure of central tendency</a:t>
            </a:r>
          </a:p>
          <a:p>
            <a:pPr marL="0" indent="0">
              <a:buNone/>
            </a:pPr>
            <a:endParaRPr lang="en-US" i="1" dirty="0"/>
          </a:p>
          <a:p>
            <a:pPr marL="0" indent="0">
              <a:buNone/>
            </a:pPr>
            <a:endParaRPr lang="en-US" i="1" dirty="0" smtClean="0"/>
          </a:p>
        </p:txBody>
      </p:sp>
      <p:graphicFrame>
        <p:nvGraphicFramePr>
          <p:cNvPr id="4" name="Table 3"/>
          <p:cNvGraphicFramePr>
            <a:graphicFrameLocks noGrp="1"/>
          </p:cNvGraphicFramePr>
          <p:nvPr>
            <p:extLst>
              <p:ext uri="{D42A27DB-BD31-4B8C-83A1-F6EECF244321}">
                <p14:modId xmlns:p14="http://schemas.microsoft.com/office/powerpoint/2010/main" val="2084568211"/>
              </p:ext>
            </p:extLst>
          </p:nvPr>
        </p:nvGraphicFramePr>
        <p:xfrm>
          <a:off x="914400" y="4419600"/>
          <a:ext cx="7315200" cy="1371600"/>
        </p:xfrm>
        <a:graphic>
          <a:graphicData uri="http://schemas.openxmlformats.org/drawingml/2006/table">
            <a:tbl>
              <a:tblPr firstRow="1" bandRow="1">
                <a:tableStyleId>{5DA37D80-6434-44D0-A028-1B22A696006F}</a:tableStyleId>
              </a:tblPr>
              <a:tblGrid>
                <a:gridCol w="2438400"/>
                <a:gridCol w="2438400"/>
                <a:gridCol w="2438400"/>
              </a:tblGrid>
              <a:tr h="685800">
                <a:tc gridSpan="3">
                  <a:txBody>
                    <a:bodyPr/>
                    <a:lstStyle/>
                    <a:p>
                      <a:pPr algn="ctr"/>
                      <a:r>
                        <a:rPr lang="en-US" sz="2400" b="1" dirty="0" smtClean="0"/>
                        <a:t>MEASURES OF CENTRAL TENDENCY</a:t>
                      </a:r>
                      <a:endParaRPr lang="en-US" sz="2400" b="1" dirty="0"/>
                    </a:p>
                  </a:txBody>
                  <a:tcPr anchor="ctr"/>
                </a:tc>
                <a:tc hMerge="1">
                  <a:txBody>
                    <a:bodyPr/>
                    <a:lstStyle/>
                    <a:p>
                      <a:endParaRPr lang="en-US"/>
                    </a:p>
                  </a:txBody>
                  <a:tcPr/>
                </a:tc>
                <a:tc hMerge="1">
                  <a:txBody>
                    <a:bodyPr/>
                    <a:lstStyle/>
                    <a:p>
                      <a:endParaRPr lang="en-US" dirty="0"/>
                    </a:p>
                  </a:txBody>
                  <a:tcPr/>
                </a:tc>
              </a:tr>
              <a:tr h="685800">
                <a:tc>
                  <a:txBody>
                    <a:bodyPr/>
                    <a:lstStyle/>
                    <a:p>
                      <a:pPr algn="ctr"/>
                      <a:r>
                        <a:rPr lang="en-US" sz="2400" dirty="0" smtClean="0"/>
                        <a:t>MEAN</a:t>
                      </a:r>
                      <a:endParaRPr lang="en-US" sz="2400" dirty="0"/>
                    </a:p>
                  </a:txBody>
                  <a:tcPr anchor="ctr"/>
                </a:tc>
                <a:tc>
                  <a:txBody>
                    <a:bodyPr/>
                    <a:lstStyle/>
                    <a:p>
                      <a:pPr algn="ctr"/>
                      <a:r>
                        <a:rPr lang="en-US" sz="2400" dirty="0" smtClean="0"/>
                        <a:t>MEDIAN</a:t>
                      </a:r>
                      <a:endParaRPr lang="en-US" sz="2400" dirty="0"/>
                    </a:p>
                  </a:txBody>
                  <a:tcPr anchor="ctr"/>
                </a:tc>
                <a:tc>
                  <a:txBody>
                    <a:bodyPr/>
                    <a:lstStyle/>
                    <a:p>
                      <a:pPr algn="ctr"/>
                      <a:r>
                        <a:rPr lang="en-US" sz="2400" dirty="0" smtClean="0"/>
                        <a:t>MODE</a:t>
                      </a:r>
                      <a:endParaRPr lang="en-US" sz="2400" dirty="0"/>
                    </a:p>
                  </a:txBody>
                  <a:tcPr anchor="ctr"/>
                </a:tc>
              </a:tr>
            </a:tbl>
          </a:graphicData>
        </a:graphic>
      </p:graphicFrame>
    </p:spTree>
    <p:extLst>
      <p:ext uri="{BB962C8B-B14F-4D97-AF65-F5344CB8AC3E}">
        <p14:creationId xmlns:p14="http://schemas.microsoft.com/office/powerpoint/2010/main" val="35245603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Content Validity</a:t>
            </a:r>
          </a:p>
        </p:txBody>
      </p:sp>
      <p:sp>
        <p:nvSpPr>
          <p:cNvPr id="5" name="Content Placeholder 4"/>
          <p:cNvSpPr>
            <a:spLocks noGrp="1"/>
          </p:cNvSpPr>
          <p:nvPr>
            <p:ph idx="1"/>
          </p:nvPr>
        </p:nvSpPr>
        <p:spPr>
          <a:xfrm>
            <a:off x="457200" y="1600200"/>
            <a:ext cx="8229600" cy="5257800"/>
          </a:xfrm>
        </p:spPr>
        <p:txBody>
          <a:bodyPr>
            <a:normAutofit/>
          </a:bodyPr>
          <a:lstStyle/>
          <a:p>
            <a:r>
              <a:rPr lang="en-US" dirty="0"/>
              <a:t>Property of a test such that the test items sample the universe of items for which the test is </a:t>
            </a:r>
            <a:r>
              <a:rPr lang="en-US" dirty="0" smtClean="0"/>
              <a:t>designed</a:t>
            </a:r>
            <a:endParaRPr lang="en-US" dirty="0"/>
          </a:p>
          <a:p>
            <a:r>
              <a:rPr lang="en-US" dirty="0"/>
              <a:t>How to Establish…</a:t>
            </a:r>
          </a:p>
          <a:p>
            <a:pPr lvl="1"/>
            <a:r>
              <a:rPr lang="en-US" dirty="0"/>
              <a:t>Content Expert</a:t>
            </a:r>
          </a:p>
          <a:p>
            <a:pPr lvl="1"/>
            <a:r>
              <a:rPr lang="en-US" dirty="0"/>
              <a:t>Do items represent all possible items?</a:t>
            </a:r>
          </a:p>
          <a:p>
            <a:pPr lvl="1"/>
            <a:r>
              <a:rPr lang="en-US" dirty="0"/>
              <a:t>How well do the number of items reflect what was taught?</a:t>
            </a:r>
          </a:p>
          <a:p>
            <a:endParaRPr lang="en-US" dirty="0"/>
          </a:p>
        </p:txBody>
      </p:sp>
    </p:spTree>
    <p:extLst>
      <p:ext uri="{BB962C8B-B14F-4D97-AF65-F5344CB8AC3E}">
        <p14:creationId xmlns:p14="http://schemas.microsoft.com/office/powerpoint/2010/main" val="89351140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Criterion Validity</a:t>
            </a:r>
          </a:p>
        </p:txBody>
      </p:sp>
      <p:sp>
        <p:nvSpPr>
          <p:cNvPr id="5" name="Content Placeholder 4"/>
          <p:cNvSpPr>
            <a:spLocks noGrp="1"/>
          </p:cNvSpPr>
          <p:nvPr>
            <p:ph idx="1"/>
          </p:nvPr>
        </p:nvSpPr>
        <p:spPr>
          <a:xfrm>
            <a:off x="457200" y="1600200"/>
            <a:ext cx="8229600" cy="5257800"/>
          </a:xfrm>
        </p:spPr>
        <p:txBody>
          <a:bodyPr>
            <a:normAutofit/>
          </a:bodyPr>
          <a:lstStyle/>
          <a:p>
            <a:pPr marL="47625" indent="-47625">
              <a:buNone/>
            </a:pPr>
            <a:r>
              <a:rPr lang="en-US" dirty="0" smtClean="0"/>
              <a:t>A </a:t>
            </a:r>
            <a:r>
              <a:rPr lang="en-US" dirty="0"/>
              <a:t>type of validity that examines how well a test reflects some criterion that exists in either the present (concurrent) or the future (predictive</a:t>
            </a:r>
            <a:r>
              <a:rPr lang="en-US" dirty="0" smtClean="0"/>
              <a:t>)</a:t>
            </a:r>
            <a:endParaRPr lang="en-US" dirty="0"/>
          </a:p>
          <a:p>
            <a:pPr marL="681038" indent="-447675"/>
            <a:r>
              <a:rPr lang="en-US" sz="2800" dirty="0"/>
              <a:t>Concurrent Criterion Validity: how well a test outcome is consistent with a criterion that exists in the </a:t>
            </a:r>
            <a:r>
              <a:rPr lang="en-US" sz="2800" dirty="0" smtClean="0"/>
              <a:t>present</a:t>
            </a:r>
            <a:endParaRPr lang="en-US" sz="2800" dirty="0"/>
          </a:p>
          <a:p>
            <a:pPr marL="681038" indent="-447675"/>
            <a:r>
              <a:rPr lang="en-US" sz="2800" dirty="0"/>
              <a:t>Predictive Criterion Validity: how consistent a test outcome is with a criterion that occurs in the future</a:t>
            </a:r>
          </a:p>
          <a:p>
            <a:endParaRPr lang="en-US" dirty="0"/>
          </a:p>
        </p:txBody>
      </p:sp>
    </p:spTree>
    <p:extLst>
      <p:ext uri="{BB962C8B-B14F-4D97-AF65-F5344CB8AC3E}">
        <p14:creationId xmlns:p14="http://schemas.microsoft.com/office/powerpoint/2010/main" val="318960236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a:lnSpc>
                <a:spcPct val="90000"/>
              </a:lnSpc>
            </a:pPr>
            <a:r>
              <a:rPr lang="en-US" dirty="0" smtClean="0"/>
              <a:t>How </a:t>
            </a:r>
            <a:r>
              <a:rPr lang="en-US" dirty="0"/>
              <a:t>well a test reflects an underlying idea, such as intelligence or </a:t>
            </a:r>
            <a:r>
              <a:rPr lang="en-US" dirty="0" smtClean="0"/>
              <a:t>aggression</a:t>
            </a:r>
            <a:endParaRPr lang="en-US" dirty="0"/>
          </a:p>
          <a:p>
            <a:pPr>
              <a:lnSpc>
                <a:spcPct val="90000"/>
              </a:lnSpc>
            </a:pPr>
            <a:r>
              <a:rPr lang="en-US" dirty="0"/>
              <a:t>Most interesting…most difficult source of validity to </a:t>
            </a:r>
            <a:r>
              <a:rPr lang="en-US" dirty="0" smtClean="0"/>
              <a:t>establish</a:t>
            </a:r>
            <a:endParaRPr lang="en-US" dirty="0"/>
          </a:p>
          <a:p>
            <a:pPr>
              <a:lnSpc>
                <a:spcPct val="90000"/>
              </a:lnSpc>
            </a:pPr>
            <a:r>
              <a:rPr lang="en-US" dirty="0"/>
              <a:t>Want your construct to correlate with related behaviors and not correlate with behaviors that are not </a:t>
            </a:r>
            <a:r>
              <a:rPr lang="en-US" dirty="0" smtClean="0"/>
              <a:t>related</a:t>
            </a:r>
            <a:endParaRPr lang="en-US" dirty="0"/>
          </a:p>
        </p:txBody>
      </p:sp>
      <p:sp>
        <p:nvSpPr>
          <p:cNvPr id="5" name="Title 4"/>
          <p:cNvSpPr>
            <a:spLocks noGrp="1"/>
          </p:cNvSpPr>
          <p:nvPr>
            <p:ph type="title"/>
          </p:nvPr>
        </p:nvSpPr>
        <p:spPr/>
        <p:txBody>
          <a:bodyPr/>
          <a:lstStyle/>
          <a:p>
            <a:r>
              <a:rPr lang="en-US" dirty="0"/>
              <a:t>Construct Validity</a:t>
            </a:r>
          </a:p>
        </p:txBody>
      </p:sp>
    </p:spTree>
    <p:extLst>
      <p:ext uri="{BB962C8B-B14F-4D97-AF65-F5344CB8AC3E}">
        <p14:creationId xmlns:p14="http://schemas.microsoft.com/office/powerpoint/2010/main" val="340718214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600" dirty="0"/>
              <a:t>And </a:t>
            </a:r>
            <a:r>
              <a:rPr lang="en-US" sz="3600" dirty="0" smtClean="0"/>
              <a:t>if you can’t establish validity…</a:t>
            </a:r>
            <a:br>
              <a:rPr lang="en-US" sz="3600" dirty="0" smtClean="0"/>
            </a:br>
            <a:r>
              <a:rPr lang="en-US" sz="3600" dirty="0" smtClean="0"/>
              <a:t>Then what</a:t>
            </a:r>
            <a:r>
              <a:rPr lang="en-US" sz="3600" dirty="0"/>
              <a:t>?</a:t>
            </a:r>
          </a:p>
        </p:txBody>
      </p:sp>
      <p:sp>
        <p:nvSpPr>
          <p:cNvPr id="5" name="Content Placeholder 4"/>
          <p:cNvSpPr>
            <a:spLocks noGrp="1"/>
          </p:cNvSpPr>
          <p:nvPr>
            <p:ph idx="1"/>
          </p:nvPr>
        </p:nvSpPr>
        <p:spPr/>
        <p:txBody>
          <a:bodyPr/>
          <a:lstStyle/>
          <a:p>
            <a:pPr lvl="0"/>
            <a:r>
              <a:rPr lang="en-US" dirty="0"/>
              <a:t>If your test does not measure what you want it to, you will probably have to rewrite </a:t>
            </a:r>
            <a:r>
              <a:rPr lang="en-US" dirty="0" smtClean="0"/>
              <a:t>it</a:t>
            </a:r>
            <a:endParaRPr lang="en-US" dirty="0"/>
          </a:p>
          <a:p>
            <a:pPr lvl="0"/>
            <a:r>
              <a:rPr lang="en-US" dirty="0"/>
              <a:t>Consult a content expert, examine the criterion you have selected, and look at the theoretical rationale that underlies the </a:t>
            </a:r>
            <a:r>
              <a:rPr lang="en-US" dirty="0" smtClean="0"/>
              <a:t>test</a:t>
            </a:r>
            <a:endParaRPr lang="en-US" dirty="0"/>
          </a:p>
          <a:p>
            <a:endParaRPr lang="en-US" dirty="0"/>
          </a:p>
        </p:txBody>
      </p:sp>
    </p:spTree>
    <p:extLst>
      <p:ext uri="{BB962C8B-B14F-4D97-AF65-F5344CB8AC3E}">
        <p14:creationId xmlns:p14="http://schemas.microsoft.com/office/powerpoint/2010/main" val="62121493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Validity and </a:t>
            </a:r>
            <a:r>
              <a:rPr lang="en-US" dirty="0"/>
              <a:t>Reliability</a:t>
            </a:r>
          </a:p>
        </p:txBody>
      </p:sp>
      <p:sp>
        <p:nvSpPr>
          <p:cNvPr id="5" name="Content Placeholder 4"/>
          <p:cNvSpPr>
            <a:spLocks noGrp="1"/>
          </p:cNvSpPr>
          <p:nvPr>
            <p:ph idx="1"/>
          </p:nvPr>
        </p:nvSpPr>
        <p:spPr/>
        <p:txBody>
          <a:bodyPr/>
          <a:lstStyle/>
          <a:p>
            <a:r>
              <a:rPr lang="en-US" dirty="0"/>
              <a:t>Really </a:t>
            </a:r>
            <a:r>
              <a:rPr lang="en-US" dirty="0" smtClean="0"/>
              <a:t>close cousins</a:t>
            </a:r>
            <a:endParaRPr lang="en-US" dirty="0"/>
          </a:p>
          <a:p>
            <a:r>
              <a:rPr lang="en-US" dirty="0"/>
              <a:t>A test can be reliable but not </a:t>
            </a:r>
            <a:r>
              <a:rPr lang="en-US" dirty="0" smtClean="0"/>
              <a:t>valid</a:t>
            </a:r>
            <a:endParaRPr lang="en-US" dirty="0"/>
          </a:p>
          <a:p>
            <a:r>
              <a:rPr lang="en-US" dirty="0"/>
              <a:t>A test cannot be valid unless it is reliable because if a test does what it is supposed to, then it has to do it consistently to </a:t>
            </a:r>
            <a:r>
              <a:rPr lang="en-US" dirty="0" smtClean="0"/>
              <a:t>work</a:t>
            </a:r>
            <a:endParaRPr lang="en-US" sz="2400" dirty="0"/>
          </a:p>
          <a:p>
            <a:endParaRPr lang="en-US" dirty="0"/>
          </a:p>
        </p:txBody>
      </p:sp>
    </p:spTree>
    <p:extLst>
      <p:ext uri="{BB962C8B-B14F-4D97-AF65-F5344CB8AC3E}">
        <p14:creationId xmlns:p14="http://schemas.microsoft.com/office/powerpoint/2010/main" val="238666160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Activity</a:t>
            </a:r>
            <a:endParaRPr lang="en-US" dirty="0"/>
          </a:p>
        </p:txBody>
      </p:sp>
      <p:sp>
        <p:nvSpPr>
          <p:cNvPr id="4" name="Content Placeholder 3"/>
          <p:cNvSpPr>
            <a:spLocks noGrp="1"/>
          </p:cNvSpPr>
          <p:nvPr>
            <p:ph idx="1"/>
          </p:nvPr>
        </p:nvSpPr>
        <p:spPr/>
        <p:txBody>
          <a:bodyPr/>
          <a:lstStyle/>
          <a:p>
            <a:pPr lvl="0"/>
            <a:r>
              <a:rPr lang="en-US" dirty="0" smtClean="0"/>
              <a:t>Describe a </a:t>
            </a:r>
            <a:r>
              <a:rPr lang="en-US" dirty="0"/>
              <a:t>test that is not reliable, and another that is not valid.</a:t>
            </a:r>
          </a:p>
          <a:p>
            <a:pPr marL="0" indent="0">
              <a:buNone/>
            </a:pPr>
            <a:endParaRPr lang="en-US" dirty="0"/>
          </a:p>
        </p:txBody>
      </p:sp>
    </p:spTree>
    <p:extLst>
      <p:ext uri="{BB962C8B-B14F-4D97-AF65-F5344CB8AC3E}">
        <p14:creationId xmlns:p14="http://schemas.microsoft.com/office/powerpoint/2010/main" val="29324556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Computing the Mean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gn="ctr">
                  <a:buNone/>
                </a:pPr>
                <a:r>
                  <a:rPr lang="en-US" dirty="0" smtClean="0"/>
                  <a:t>mean </a:t>
                </a:r>
                <a:r>
                  <a:rPr lang="en-US" dirty="0"/>
                  <a:t>= sum of all scores/number of </a:t>
                </a:r>
                <a:r>
                  <a:rPr lang="en-US" dirty="0" smtClean="0"/>
                  <a:t>scores</a:t>
                </a:r>
              </a:p>
              <a:p>
                <a:pPr marL="0" indent="0">
                  <a:buNone/>
                </a:pPr>
                <a:endParaRPr lang="en-US" sz="1800" dirty="0" smtClean="0"/>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charset="0"/>
                            </a:rPr>
                          </m:ctrlPr>
                        </m:accPr>
                        <m:e>
                          <m:r>
                            <a:rPr lang="en-US" smtClean="0">
                              <a:latin typeface="Cambria Math"/>
                            </a:rPr>
                            <m:t>𝑋</m:t>
                          </m:r>
                        </m:e>
                      </m:acc>
                      <m:r>
                        <a:rPr lang="en-US" smtClean="0">
                          <a:latin typeface="Cambria Math"/>
                        </a:rPr>
                        <m:t>=</m:t>
                      </m:r>
                      <m:f>
                        <m:fPr>
                          <m:ctrlPr>
                            <a:rPr lang="en-US" i="1" smtClean="0">
                              <a:latin typeface="Cambria Math" charset="0"/>
                            </a:rPr>
                          </m:ctrlPr>
                        </m:fPr>
                        <m:num>
                          <m:nary>
                            <m:naryPr>
                              <m:chr m:val="∑"/>
                              <m:subHide m:val="on"/>
                              <m:supHide m:val="on"/>
                              <m:ctrlPr>
                                <a:rPr lang="en-US" i="1" smtClean="0">
                                  <a:latin typeface="Cambria Math" charset="0"/>
                                </a:rPr>
                              </m:ctrlPr>
                            </m:naryPr>
                            <m:sub/>
                            <m:sup/>
                            <m:e>
                              <m:r>
                                <a:rPr lang="en-US" smtClean="0">
                                  <a:latin typeface="Cambria Math"/>
                                </a:rPr>
                                <m:t>𝑋</m:t>
                              </m:r>
                            </m:e>
                          </m:nary>
                        </m:num>
                        <m:den>
                          <m:r>
                            <a:rPr lang="en-US" smtClean="0">
                              <a:latin typeface="Cambria Math"/>
                            </a:rPr>
                            <m:t>𝑛</m:t>
                          </m:r>
                        </m:den>
                      </m:f>
                    </m:oMath>
                  </m:oMathPara>
                </a14:m>
                <a:endParaRPr lang="en-US" dirty="0" smtClean="0"/>
              </a:p>
              <a:p>
                <a:endParaRPr lang="en-US" dirty="0" smtClean="0"/>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t="-17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796074211"/>
                  </p:ext>
                </p:extLst>
              </p:nvPr>
            </p:nvGraphicFramePr>
            <p:xfrm>
              <a:off x="457200" y="3810000"/>
              <a:ext cx="8229600" cy="2743201"/>
            </p:xfrm>
            <a:graphic>
              <a:graphicData uri="http://schemas.openxmlformats.org/drawingml/2006/table">
                <a:tbl>
                  <a:tblPr firstRow="1" bandRow="1">
                    <a:tableStyleId>{5DA37D80-6434-44D0-A028-1B22A696006F}</a:tableStyleId>
                  </a:tblPr>
                  <a:tblGrid>
                    <a:gridCol w="1234440"/>
                    <a:gridCol w="6995160"/>
                  </a:tblGrid>
                  <a:tr h="547437">
                    <a:tc>
                      <a:txBody>
                        <a:bodyPr/>
                        <a:lstStyle/>
                        <a:p>
                          <a:pPr algn="l"/>
                          <a:r>
                            <a:rPr lang="en-US" sz="2400" dirty="0" smtClean="0">
                              <a:latin typeface="+mn-lt"/>
                            </a:rPr>
                            <a:t>Symbol</a:t>
                          </a:r>
                          <a:endParaRPr lang="en-US" sz="2400" dirty="0">
                            <a:latin typeface="+mn-lt"/>
                          </a:endParaRPr>
                        </a:p>
                      </a:txBody>
                      <a:tcPr anchor="ctr"/>
                    </a:tc>
                    <a:tc>
                      <a:txBody>
                        <a:bodyPr/>
                        <a:lstStyle/>
                        <a:p>
                          <a:pPr algn="l"/>
                          <a:r>
                            <a:rPr lang="en-US" sz="2400" dirty="0" smtClean="0">
                              <a:latin typeface="+mn-lt"/>
                            </a:rPr>
                            <a:t>Meaning</a:t>
                          </a:r>
                          <a:endParaRPr lang="en-US" sz="2400" dirty="0">
                            <a:latin typeface="+mn-lt"/>
                          </a:endParaRPr>
                        </a:p>
                      </a:txBody>
                      <a:tcPr anchor="ctr"/>
                    </a:tc>
                  </a:tr>
                  <a:tr h="548941">
                    <a:tc>
                      <a:txBody>
                        <a:bodyPr/>
                        <a:lstStyle/>
                        <a:p>
                          <a:pPr algn="l"/>
                          <a14:m>
                            <m:oMathPara xmlns:m="http://schemas.openxmlformats.org/officeDocument/2006/math">
                              <m:oMathParaPr>
                                <m:jc m:val="left"/>
                              </m:oMathParaPr>
                              <m:oMath xmlns:m="http://schemas.openxmlformats.org/officeDocument/2006/math">
                                <m:acc>
                                  <m:accPr>
                                    <m:chr m:val="̅"/>
                                    <m:ctrlPr>
                                      <a:rPr lang="en-US" sz="2400" i="1" dirty="0" smtClean="0">
                                        <a:latin typeface="Cambria Math" charset="0"/>
                                      </a:rPr>
                                    </m:ctrlPr>
                                  </m:accPr>
                                  <m:e>
                                    <m:r>
                                      <a:rPr lang="en-US" sz="2400" b="0" i="1" dirty="0" smtClean="0">
                                        <a:latin typeface="Cambria Math"/>
                                      </a:rPr>
                                      <m:t>𝑋</m:t>
                                    </m:r>
                                  </m:e>
                                </m:acc>
                                <m:r>
                                  <a:rPr lang="en-US" sz="2400" b="0" i="1" dirty="0" smtClean="0">
                                    <a:latin typeface="Cambria Math"/>
                                  </a:rPr>
                                  <m:t> </m:t>
                                </m:r>
                              </m:oMath>
                            </m:oMathPara>
                          </a14:m>
                          <a:endParaRPr lang="en-US" sz="2400" dirty="0">
                            <a:latin typeface="+mn-lt"/>
                          </a:endParaRPr>
                        </a:p>
                      </a:txBody>
                      <a:tcPr anchor="ctr"/>
                    </a:tc>
                    <a:tc>
                      <a:txBody>
                        <a:bodyPr/>
                        <a:lstStyle/>
                        <a:p>
                          <a:pPr algn="l"/>
                          <a:r>
                            <a:rPr lang="en-US" sz="2400" dirty="0" smtClean="0">
                              <a:latin typeface="+mn-lt"/>
                            </a:rPr>
                            <a:t>(X Bar) is the mean value of the group of scores</a:t>
                          </a:r>
                          <a:endParaRPr lang="en-US" sz="2400" dirty="0">
                            <a:latin typeface="+mn-lt"/>
                          </a:endParaRPr>
                        </a:p>
                      </a:txBody>
                      <a:tcPr anchor="ctr"/>
                    </a:tc>
                  </a:tr>
                  <a:tr h="548941">
                    <a:tc>
                      <a:txBody>
                        <a:bodyPr/>
                        <a:lstStyle/>
                        <a:p>
                          <a:pPr algn="l"/>
                          <a:r>
                            <a:rPr lang="en-US" sz="2400" dirty="0" smtClean="0">
                              <a:latin typeface="+mn-lt"/>
                              <a:sym typeface="Symbol" pitchFamily="18" charset="2"/>
                            </a:rPr>
                            <a:t></a:t>
                          </a:r>
                          <a:endParaRPr lang="en-US" sz="2400" dirty="0">
                            <a:latin typeface="+mn-lt"/>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latin typeface="+mn-lt"/>
                              <a:sym typeface="Symbol" pitchFamily="18" charset="2"/>
                            </a:rPr>
                            <a:t>(</a:t>
                          </a:r>
                          <a:r>
                            <a:rPr lang="en-US" sz="2400" dirty="0" smtClean="0">
                              <a:latin typeface="+mn-lt"/>
                            </a:rPr>
                            <a:t>sigma) tells you to add together whatever follows it</a:t>
                          </a:r>
                        </a:p>
                      </a:txBody>
                      <a:tcPr anchor="ctr"/>
                    </a:tc>
                  </a:tr>
                  <a:tr h="548941">
                    <a:tc>
                      <a:txBody>
                        <a:bodyPr/>
                        <a:lstStyle/>
                        <a:p>
                          <a:pPr algn="l"/>
                          <a:r>
                            <a:rPr lang="en-US" sz="2400" i="1" dirty="0" smtClean="0">
                              <a:latin typeface="+mn-lt"/>
                            </a:rPr>
                            <a:t>X</a:t>
                          </a:r>
                          <a:endParaRPr lang="en-US" sz="2400" dirty="0">
                            <a:latin typeface="+mn-lt"/>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latin typeface="+mn-lt"/>
                            </a:rPr>
                            <a:t>is each individual score in the group</a:t>
                          </a:r>
                        </a:p>
                      </a:txBody>
                      <a:tcPr anchor="ctr"/>
                    </a:tc>
                  </a:tr>
                  <a:tr h="548941">
                    <a:tc>
                      <a:txBody>
                        <a:bodyPr/>
                        <a:lstStyle/>
                        <a:p>
                          <a:pPr algn="l"/>
                          <a:r>
                            <a:rPr lang="en-US" sz="2400" i="1" dirty="0" smtClean="0">
                              <a:latin typeface="+mn-lt"/>
                            </a:rPr>
                            <a:t>n</a:t>
                          </a:r>
                          <a:endParaRPr lang="en-US" sz="2400" dirty="0">
                            <a:latin typeface="+mn-lt"/>
                          </a:endParaRPr>
                        </a:p>
                      </a:txBody>
                      <a:tcPr anchor="ctr"/>
                    </a:tc>
                    <a:tc>
                      <a:txBody>
                        <a:bodyPr/>
                        <a:lstStyle/>
                        <a:p>
                          <a:pPr algn="l"/>
                          <a:r>
                            <a:rPr lang="en-US" sz="2400" dirty="0" smtClean="0">
                              <a:latin typeface="+mn-lt"/>
                            </a:rPr>
                            <a:t>is the sample size</a:t>
                          </a:r>
                          <a:endParaRPr lang="en-US" sz="2400" dirty="0">
                            <a:latin typeface="+mn-lt"/>
                          </a:endParaRPr>
                        </a:p>
                      </a:txBody>
                      <a:tcPr anchor="ct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796074211"/>
                  </p:ext>
                </p:extLst>
              </p:nvPr>
            </p:nvGraphicFramePr>
            <p:xfrm>
              <a:off x="457200" y="3810000"/>
              <a:ext cx="8229600" cy="2743201"/>
            </p:xfrm>
            <a:graphic>
              <a:graphicData uri="http://schemas.openxmlformats.org/drawingml/2006/table">
                <a:tbl>
                  <a:tblPr firstRow="1" bandRow="1">
                    <a:tableStyleId>{5DA37D80-6434-44D0-A028-1B22A696006F}</a:tableStyleId>
                  </a:tblPr>
                  <a:tblGrid>
                    <a:gridCol w="1234440"/>
                    <a:gridCol w="6995160"/>
                  </a:tblGrid>
                  <a:tr h="547437">
                    <a:tc>
                      <a:txBody>
                        <a:bodyPr/>
                        <a:lstStyle/>
                        <a:p>
                          <a:pPr algn="l"/>
                          <a:r>
                            <a:rPr lang="en-US" sz="2400" dirty="0" smtClean="0">
                              <a:latin typeface="+mn-lt"/>
                            </a:rPr>
                            <a:t>Symbol</a:t>
                          </a:r>
                          <a:endParaRPr lang="en-US" sz="2400" dirty="0">
                            <a:latin typeface="+mn-lt"/>
                          </a:endParaRPr>
                        </a:p>
                      </a:txBody>
                      <a:tcPr anchor="ctr"/>
                    </a:tc>
                    <a:tc>
                      <a:txBody>
                        <a:bodyPr/>
                        <a:lstStyle/>
                        <a:p>
                          <a:pPr algn="l"/>
                          <a:r>
                            <a:rPr lang="en-US" sz="2400" dirty="0" smtClean="0">
                              <a:latin typeface="+mn-lt"/>
                            </a:rPr>
                            <a:t>Meaning</a:t>
                          </a:r>
                          <a:endParaRPr lang="en-US" sz="2400" dirty="0">
                            <a:latin typeface="+mn-lt"/>
                          </a:endParaRPr>
                        </a:p>
                      </a:txBody>
                      <a:tcPr anchor="ctr"/>
                    </a:tc>
                  </a:tr>
                  <a:tr h="548941">
                    <a:tc>
                      <a:txBody>
                        <a:bodyPr/>
                        <a:lstStyle/>
                        <a:p>
                          <a:endParaRPr lang="en-US"/>
                        </a:p>
                      </a:txBody>
                      <a:tcPr anchor="ctr">
                        <a:blipFill rotWithShape="1">
                          <a:blip r:embed="rId4"/>
                          <a:stretch>
                            <a:fillRect t="-101111" r="-565025" b="-316667"/>
                          </a:stretch>
                        </a:blipFill>
                      </a:tcPr>
                    </a:tc>
                    <a:tc>
                      <a:txBody>
                        <a:bodyPr/>
                        <a:lstStyle/>
                        <a:p>
                          <a:pPr algn="l"/>
                          <a:r>
                            <a:rPr lang="en-US" sz="2400" dirty="0" smtClean="0">
                              <a:latin typeface="+mn-lt"/>
                            </a:rPr>
                            <a:t>(X Bar) is the mean value of the group of scores</a:t>
                          </a:r>
                          <a:endParaRPr lang="en-US" sz="2400" dirty="0">
                            <a:latin typeface="+mn-lt"/>
                          </a:endParaRPr>
                        </a:p>
                      </a:txBody>
                      <a:tcPr anchor="ctr"/>
                    </a:tc>
                  </a:tr>
                  <a:tr h="548941">
                    <a:tc>
                      <a:txBody>
                        <a:bodyPr/>
                        <a:lstStyle/>
                        <a:p>
                          <a:pPr algn="l"/>
                          <a:r>
                            <a:rPr lang="en-US" sz="2400" dirty="0" smtClean="0">
                              <a:latin typeface="+mn-lt"/>
                              <a:sym typeface="Symbol" pitchFamily="18" charset="2"/>
                            </a:rPr>
                            <a:t></a:t>
                          </a:r>
                          <a:endParaRPr lang="en-US" sz="2400" dirty="0">
                            <a:latin typeface="+mn-lt"/>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latin typeface="+mn-lt"/>
                              <a:sym typeface="Symbol" pitchFamily="18" charset="2"/>
                            </a:rPr>
                            <a:t>(</a:t>
                          </a:r>
                          <a:r>
                            <a:rPr lang="en-US" sz="2400" dirty="0" smtClean="0">
                              <a:latin typeface="+mn-lt"/>
                            </a:rPr>
                            <a:t>sigma) tells you to add together whatever follows it</a:t>
                          </a:r>
                        </a:p>
                      </a:txBody>
                      <a:tcPr anchor="ctr"/>
                    </a:tc>
                  </a:tr>
                  <a:tr h="548941">
                    <a:tc>
                      <a:txBody>
                        <a:bodyPr/>
                        <a:lstStyle/>
                        <a:p>
                          <a:pPr algn="l"/>
                          <a:r>
                            <a:rPr lang="en-US" sz="2400" i="1" dirty="0" smtClean="0">
                              <a:latin typeface="+mn-lt"/>
                            </a:rPr>
                            <a:t>X</a:t>
                          </a:r>
                          <a:endParaRPr lang="en-US" sz="2400" dirty="0">
                            <a:latin typeface="+mn-lt"/>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latin typeface="+mn-lt"/>
                            </a:rPr>
                            <a:t>is each individual score in the group</a:t>
                          </a:r>
                        </a:p>
                      </a:txBody>
                      <a:tcPr anchor="ctr"/>
                    </a:tc>
                  </a:tr>
                  <a:tr h="548941">
                    <a:tc>
                      <a:txBody>
                        <a:bodyPr/>
                        <a:lstStyle/>
                        <a:p>
                          <a:pPr algn="l"/>
                          <a:r>
                            <a:rPr lang="en-US" sz="2400" i="1" dirty="0" smtClean="0">
                              <a:latin typeface="+mn-lt"/>
                            </a:rPr>
                            <a:t>n</a:t>
                          </a:r>
                          <a:endParaRPr lang="en-US" sz="2400" dirty="0">
                            <a:latin typeface="+mn-lt"/>
                          </a:endParaRPr>
                        </a:p>
                      </a:txBody>
                      <a:tcPr anchor="ctr"/>
                    </a:tc>
                    <a:tc>
                      <a:txBody>
                        <a:bodyPr/>
                        <a:lstStyle/>
                        <a:p>
                          <a:pPr algn="l"/>
                          <a:r>
                            <a:rPr lang="en-US" sz="2400" dirty="0" smtClean="0">
                              <a:latin typeface="+mn-lt"/>
                            </a:rPr>
                            <a:t>is the sample size</a:t>
                          </a:r>
                          <a:endParaRPr lang="en-US" sz="2400" dirty="0">
                            <a:latin typeface="+mn-lt"/>
                          </a:endParaRPr>
                        </a:p>
                      </a:txBody>
                      <a:tcPr anchor="ctr"/>
                    </a:tc>
                  </a:tr>
                </a:tbl>
              </a:graphicData>
            </a:graphic>
          </p:graphicFrame>
        </mc:Fallback>
      </mc:AlternateContent>
    </p:spTree>
    <p:extLst>
      <p:ext uri="{BB962C8B-B14F-4D97-AF65-F5344CB8AC3E}">
        <p14:creationId xmlns:p14="http://schemas.microsoft.com/office/powerpoint/2010/main" val="2518595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1589</TotalTime>
  <Words>3980</Words>
  <Application>Microsoft Macintosh PowerPoint</Application>
  <PresentationFormat>On-screen Show (4:3)</PresentationFormat>
  <Paragraphs>640</Paragraphs>
  <Slides>85</Slides>
  <Notes>77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85</vt:i4>
      </vt:variant>
    </vt:vector>
  </HeadingPairs>
  <TitlesOfParts>
    <vt:vector size="94" baseType="lpstr">
      <vt:lpstr>Calibri</vt:lpstr>
      <vt:lpstr>Cambria</vt:lpstr>
      <vt:lpstr>Cambria Math</vt:lpstr>
      <vt:lpstr>Symbol</vt:lpstr>
      <vt:lpstr>Times New Roman</vt:lpstr>
      <vt:lpstr>Wingdings</vt:lpstr>
      <vt:lpstr>Wingdings 2</vt:lpstr>
      <vt:lpstr>Arial</vt:lpstr>
      <vt:lpstr>1_Office Theme</vt:lpstr>
      <vt:lpstr>MHA Statistics Workshop</vt:lpstr>
      <vt:lpstr>Workshop Agenda</vt:lpstr>
      <vt:lpstr>In this workshop, you will learn how to…</vt:lpstr>
      <vt:lpstr>Introduction</vt:lpstr>
      <vt:lpstr>Statistics…</vt:lpstr>
      <vt:lpstr>Statistics</vt:lpstr>
      <vt:lpstr>Computing and Understanding Averages</vt:lpstr>
      <vt:lpstr>Measures of Central Tendency</vt:lpstr>
      <vt:lpstr>Computing the Mean</vt:lpstr>
      <vt:lpstr>Computing the Mean</vt:lpstr>
      <vt:lpstr>Things to remember…</vt:lpstr>
      <vt:lpstr>Weighted Mean</vt:lpstr>
      <vt:lpstr>Median</vt:lpstr>
      <vt:lpstr>A little about Percentiles…</vt:lpstr>
      <vt:lpstr>Things to remember…</vt:lpstr>
      <vt:lpstr>Computing the Mode</vt:lpstr>
      <vt:lpstr>When to use what…</vt:lpstr>
      <vt:lpstr>Understanding Variability</vt:lpstr>
      <vt:lpstr>Importance of Variability</vt:lpstr>
      <vt:lpstr>Computing the Range</vt:lpstr>
      <vt:lpstr>Computing Standard Deviation</vt:lpstr>
      <vt:lpstr>Important Symbols</vt:lpstr>
      <vt:lpstr>Computing Standard Deviation</vt:lpstr>
      <vt:lpstr>Computing Standard Deviation e.g., incubation periods for hepatitis A: 27, 31, 15, 30, 22 days</vt:lpstr>
      <vt:lpstr>Computing Standard Deviation e.g., incubation periods for hepatitis A: 27, 31, 15, 30, 22 days</vt:lpstr>
      <vt:lpstr>Things to remember…</vt:lpstr>
      <vt:lpstr>Analogy—Mean and Standard Deviation</vt:lpstr>
      <vt:lpstr>Computing Variance</vt:lpstr>
      <vt:lpstr>Presenting Data</vt:lpstr>
      <vt:lpstr>Why illustrate data?</vt:lpstr>
      <vt:lpstr>Discussion—about data</vt:lpstr>
      <vt:lpstr>What does raw data tell you? A: nothing!</vt:lpstr>
      <vt:lpstr>Organizing Data</vt:lpstr>
      <vt:lpstr>Frequency Distribution</vt:lpstr>
      <vt:lpstr>Frequency Distribution</vt:lpstr>
      <vt:lpstr>Frequency Distribution</vt:lpstr>
      <vt:lpstr>Frequency Distribution</vt:lpstr>
      <vt:lpstr>Creating a Histogram</vt:lpstr>
      <vt:lpstr>Creating a Histogram</vt:lpstr>
      <vt:lpstr>Frequency Polygon</vt:lpstr>
      <vt:lpstr>Cumulative Frequency Distribution</vt:lpstr>
      <vt:lpstr>Distributions can differ in 4 ways…</vt:lpstr>
      <vt:lpstr>Average Value</vt:lpstr>
      <vt:lpstr>Variability</vt:lpstr>
      <vt:lpstr>Skewness</vt:lpstr>
      <vt:lpstr>Kurtosis</vt:lpstr>
      <vt:lpstr>Presenting Data in Figures</vt:lpstr>
      <vt:lpstr>Discussion—data display</vt:lpstr>
      <vt:lpstr>Computing Correlation Coefficients</vt:lpstr>
      <vt:lpstr>What correlations are about…</vt:lpstr>
      <vt:lpstr>Discrete vs. Continuous Variables</vt:lpstr>
      <vt:lpstr>Types of Correlation Coefficients</vt:lpstr>
      <vt:lpstr>Things to remember</vt:lpstr>
      <vt:lpstr>Computing Simple Correlations</vt:lpstr>
      <vt:lpstr>Computing Simple Correlations</vt:lpstr>
      <vt:lpstr>Steps in Computation</vt:lpstr>
      <vt:lpstr>Visual Picture: The Scatterplot</vt:lpstr>
      <vt:lpstr>Strong Positive Relationship</vt:lpstr>
      <vt:lpstr>Strong Negative Relationship</vt:lpstr>
      <vt:lpstr>Correlation Matrix</vt:lpstr>
      <vt:lpstr>Rule of Thumb</vt:lpstr>
      <vt:lpstr>Coefficient of Determination</vt:lpstr>
      <vt:lpstr>Coefficient of Nondetermination</vt:lpstr>
      <vt:lpstr>Correlation Activity</vt:lpstr>
      <vt:lpstr>An Introduction to Understanding Reliability and Validity</vt:lpstr>
      <vt:lpstr>What’s up with this measurement stuff?!!</vt:lpstr>
      <vt:lpstr>Scales of Measurement</vt:lpstr>
      <vt:lpstr>Nominal</vt:lpstr>
      <vt:lpstr>Ordinal</vt:lpstr>
      <vt:lpstr>Interval</vt:lpstr>
      <vt:lpstr>Ratio</vt:lpstr>
      <vt:lpstr>Things to remember…</vt:lpstr>
      <vt:lpstr>Reliability</vt:lpstr>
      <vt:lpstr>Test Scores</vt:lpstr>
      <vt:lpstr>Observed Score = True Score + Error Score</vt:lpstr>
      <vt:lpstr>Types of Reliability</vt:lpstr>
      <vt:lpstr>How Big is Big?</vt:lpstr>
      <vt:lpstr>Establishing Reliability</vt:lpstr>
      <vt:lpstr>What is the Truth?</vt:lpstr>
      <vt:lpstr>Content Validity</vt:lpstr>
      <vt:lpstr>Criterion Validity</vt:lpstr>
      <vt:lpstr>Construct Validity</vt:lpstr>
      <vt:lpstr>And if you can’t establish validity… Then what?</vt:lpstr>
      <vt:lpstr>Validity and Reliability</vt:lpstr>
      <vt:lpstr>Activity</vt:lpstr>
    </vt:vector>
  </TitlesOfParts>
  <Company>Pacific University</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MHA Statistics Workshop</dc:title>
  <dc:creator>UIS</dc:creator>
  <cp:lastModifiedBy>Microsoft Office User</cp:lastModifiedBy>
  <cp:revision>45</cp:revision>
  <dcterms:created xsi:type="dcterms:W3CDTF">2016-01-13T22:19:47Z</dcterms:created>
  <dcterms:modified xsi:type="dcterms:W3CDTF">2017-01-27T20:15:04Z</dcterms:modified>
</cp:coreProperties>
</file>