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530" r:id="rId2"/>
    <p:sldId id="531" r:id="rId3"/>
    <p:sldId id="351" r:id="rId4"/>
    <p:sldId id="352" r:id="rId5"/>
    <p:sldId id="353" r:id="rId6"/>
    <p:sldId id="354" r:id="rId7"/>
    <p:sldId id="355" r:id="rId8"/>
    <p:sldId id="356" r:id="rId9"/>
    <p:sldId id="357" r:id="rId10"/>
    <p:sldId id="358" r:id="rId11"/>
    <p:sldId id="359"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91" r:id="rId40"/>
    <p:sldId id="392" r:id="rId41"/>
    <p:sldId id="393" r:id="rId42"/>
    <p:sldId id="394" r:id="rId43"/>
    <p:sldId id="395" r:id="rId44"/>
    <p:sldId id="397" r:id="rId45"/>
    <p:sldId id="398" r:id="rId46"/>
    <p:sldId id="399" r:id="rId47"/>
    <p:sldId id="400" r:id="rId48"/>
    <p:sldId id="401" r:id="rId49"/>
    <p:sldId id="402" r:id="rId50"/>
    <p:sldId id="403" r:id="rId51"/>
    <p:sldId id="404" r:id="rId52"/>
    <p:sldId id="405" r:id="rId53"/>
    <p:sldId id="406" r:id="rId54"/>
    <p:sldId id="410" r:id="rId55"/>
    <p:sldId id="411" r:id="rId56"/>
    <p:sldId id="412" r:id="rId57"/>
    <p:sldId id="413" r:id="rId58"/>
    <p:sldId id="414" r:id="rId59"/>
    <p:sldId id="415" r:id="rId60"/>
    <p:sldId id="532" r:id="rId61"/>
    <p:sldId id="533" r:id="rId62"/>
    <p:sldId id="535" r:id="rId63"/>
    <p:sldId id="536" r:id="rId64"/>
    <p:sldId id="537" r:id="rId65"/>
    <p:sldId id="538" r:id="rId66"/>
    <p:sldId id="539" r:id="rId67"/>
    <p:sldId id="540" r:id="rId68"/>
    <p:sldId id="541" r:id="rId69"/>
    <p:sldId id="542" r:id="rId70"/>
    <p:sldId id="546" r:id="rId71"/>
    <p:sldId id="552" r:id="rId72"/>
    <p:sldId id="553" r:id="rId73"/>
    <p:sldId id="554" r:id="rId74"/>
    <p:sldId id="555" r:id="rId75"/>
    <p:sldId id="556" r:id="rId76"/>
    <p:sldId id="557" r:id="rId77"/>
    <p:sldId id="558" r:id="rId78"/>
    <p:sldId id="559" r:id="rId79"/>
    <p:sldId id="560" r:id="rId80"/>
    <p:sldId id="561" r:id="rId81"/>
    <p:sldId id="562" r:id="rId82"/>
    <p:sldId id="563" r:id="rId83"/>
    <p:sldId id="564" r:id="rId84"/>
    <p:sldId id="565" r:id="rId85"/>
    <p:sldId id="566" r:id="rId86"/>
    <p:sldId id="567" r:id="rId87"/>
    <p:sldId id="568" r:id="rId88"/>
    <p:sldId id="569" r:id="rId89"/>
    <p:sldId id="570" r:id="rId90"/>
    <p:sldId id="571" r:id="rId91"/>
    <p:sldId id="572" r:id="rId92"/>
    <p:sldId id="573" r:id="rId93"/>
    <p:sldId id="574" r:id="rId94"/>
    <p:sldId id="575" r:id="rId95"/>
    <p:sldId id="576" r:id="rId96"/>
    <p:sldId id="577" r:id="rId97"/>
    <p:sldId id="578" r:id="rId98"/>
    <p:sldId id="579"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855" autoAdjust="0"/>
  </p:normalViewPr>
  <p:slideViewPr>
    <p:cSldViewPr>
      <p:cViewPr varScale="1">
        <p:scale>
          <a:sx n="50" d="100"/>
          <a:sy n="50" d="100"/>
        </p:scale>
        <p:origin x="2314"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19B0FF-FFB5-4C73-B6E7-6659B0195A1A}" type="datetimeFigureOut">
              <a:rPr lang="en-US" smtClean="0"/>
              <a:t>1/15/2016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124965-FAC2-4FD7-9380-24FC9C1022D0}" type="slidenum">
              <a:rPr lang="en-US" smtClean="0"/>
              <a:t>‹#›</a:t>
            </a:fld>
            <a:endParaRPr lang="en-US"/>
          </a:p>
        </p:txBody>
      </p:sp>
    </p:spTree>
    <p:extLst>
      <p:ext uri="{BB962C8B-B14F-4D97-AF65-F5344CB8AC3E}">
        <p14:creationId xmlns:p14="http://schemas.microsoft.com/office/powerpoint/2010/main" val="2598999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www.uccs.edu/~faculty/lbecker/"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3</a:t>
            </a:fld>
            <a:endParaRPr lang="en-US"/>
          </a:p>
        </p:txBody>
      </p:sp>
    </p:spTree>
    <p:extLst>
      <p:ext uri="{BB962C8B-B14F-4D97-AF65-F5344CB8AC3E}">
        <p14:creationId xmlns:p14="http://schemas.microsoft.com/office/powerpoint/2010/main" val="709935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12</a:t>
            </a:fld>
            <a:endParaRPr lang="en-US"/>
          </a:p>
        </p:txBody>
      </p:sp>
    </p:spTree>
    <p:extLst>
      <p:ext uri="{BB962C8B-B14F-4D97-AF65-F5344CB8AC3E}">
        <p14:creationId xmlns:p14="http://schemas.microsoft.com/office/powerpoint/2010/main" val="2090794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13</a:t>
            </a:fld>
            <a:endParaRPr lang="en-US"/>
          </a:p>
        </p:txBody>
      </p:sp>
    </p:spTree>
    <p:extLst>
      <p:ext uri="{BB962C8B-B14F-4D97-AF65-F5344CB8AC3E}">
        <p14:creationId xmlns:p14="http://schemas.microsoft.com/office/powerpoint/2010/main" val="4079141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6CF3DF4F-B0A3-47D7-847E-4256BCC451C5}" type="slidenum">
              <a:rPr lang="en-US" smtClean="0"/>
              <a:pPr/>
              <a:t>14</a:t>
            </a:fld>
            <a:endParaRPr lang="en-US"/>
          </a:p>
        </p:txBody>
      </p:sp>
    </p:spTree>
    <p:extLst>
      <p:ext uri="{BB962C8B-B14F-4D97-AF65-F5344CB8AC3E}">
        <p14:creationId xmlns:p14="http://schemas.microsoft.com/office/powerpoint/2010/main" val="1573735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pPr/>
              <a:t>15</a:t>
            </a:fld>
            <a:endParaRPr lang="en-US"/>
          </a:p>
        </p:txBody>
      </p:sp>
    </p:spTree>
    <p:extLst>
      <p:ext uri="{BB962C8B-B14F-4D97-AF65-F5344CB8AC3E}">
        <p14:creationId xmlns:p14="http://schemas.microsoft.com/office/powerpoint/2010/main" val="1415653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pPr/>
              <a:t>16</a:t>
            </a:fld>
            <a:endParaRPr lang="en-US"/>
          </a:p>
        </p:txBody>
      </p:sp>
    </p:spTree>
    <p:extLst>
      <p:ext uri="{BB962C8B-B14F-4D97-AF65-F5344CB8AC3E}">
        <p14:creationId xmlns:p14="http://schemas.microsoft.com/office/powerpoint/2010/main" val="191423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CF3DF4F-B0A3-47D7-847E-4256BCC451C5}" type="slidenum">
              <a:rPr lang="en-US" smtClean="0"/>
              <a:pPr/>
              <a:t>17</a:t>
            </a:fld>
            <a:endParaRPr lang="en-US"/>
          </a:p>
        </p:txBody>
      </p:sp>
    </p:spTree>
    <p:extLst>
      <p:ext uri="{BB962C8B-B14F-4D97-AF65-F5344CB8AC3E}">
        <p14:creationId xmlns:p14="http://schemas.microsoft.com/office/powerpoint/2010/main" val="3643649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CF3DF4F-B0A3-47D7-847E-4256BCC451C5}" type="slidenum">
              <a:rPr lang="en-US" smtClean="0"/>
              <a:pPr/>
              <a:t>18</a:t>
            </a:fld>
            <a:endParaRPr lang="en-US"/>
          </a:p>
        </p:txBody>
      </p:sp>
    </p:spTree>
    <p:extLst>
      <p:ext uri="{BB962C8B-B14F-4D97-AF65-F5344CB8AC3E}">
        <p14:creationId xmlns:p14="http://schemas.microsoft.com/office/powerpoint/2010/main" val="2697917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pPr/>
              <a:t>19</a:t>
            </a:fld>
            <a:endParaRPr lang="en-US"/>
          </a:p>
        </p:txBody>
      </p:sp>
    </p:spTree>
    <p:extLst>
      <p:ext uri="{BB962C8B-B14F-4D97-AF65-F5344CB8AC3E}">
        <p14:creationId xmlns:p14="http://schemas.microsoft.com/office/powerpoint/2010/main" val="4104386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20</a:t>
            </a:fld>
            <a:endParaRPr lang="en-US"/>
          </a:p>
        </p:txBody>
      </p:sp>
    </p:spTree>
    <p:extLst>
      <p:ext uri="{BB962C8B-B14F-4D97-AF65-F5344CB8AC3E}">
        <p14:creationId xmlns:p14="http://schemas.microsoft.com/office/powerpoint/2010/main" val="2021958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21</a:t>
            </a:fld>
            <a:endParaRPr lang="en-US"/>
          </a:p>
        </p:txBody>
      </p:sp>
    </p:spTree>
    <p:extLst>
      <p:ext uri="{BB962C8B-B14F-4D97-AF65-F5344CB8AC3E}">
        <p14:creationId xmlns:p14="http://schemas.microsoft.com/office/powerpoint/2010/main" val="118902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4</a:t>
            </a:fld>
            <a:endParaRPr lang="en-US"/>
          </a:p>
        </p:txBody>
      </p:sp>
    </p:spTree>
    <p:extLst>
      <p:ext uri="{BB962C8B-B14F-4D97-AF65-F5344CB8AC3E}">
        <p14:creationId xmlns:p14="http://schemas.microsoft.com/office/powerpoint/2010/main" val="1960851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22</a:t>
            </a:fld>
            <a:endParaRPr lang="en-US"/>
          </a:p>
        </p:txBody>
      </p:sp>
    </p:spTree>
    <p:extLst>
      <p:ext uri="{BB962C8B-B14F-4D97-AF65-F5344CB8AC3E}">
        <p14:creationId xmlns:p14="http://schemas.microsoft.com/office/powerpoint/2010/main" val="2246619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23</a:t>
            </a:fld>
            <a:endParaRPr lang="en-US"/>
          </a:p>
        </p:txBody>
      </p:sp>
    </p:spTree>
    <p:extLst>
      <p:ext uri="{BB962C8B-B14F-4D97-AF65-F5344CB8AC3E}">
        <p14:creationId xmlns:p14="http://schemas.microsoft.com/office/powerpoint/2010/main" val="1394718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pPr/>
              <a:t>24</a:t>
            </a:fld>
            <a:endParaRPr lang="en-US"/>
          </a:p>
        </p:txBody>
      </p:sp>
    </p:spTree>
    <p:extLst>
      <p:ext uri="{BB962C8B-B14F-4D97-AF65-F5344CB8AC3E}">
        <p14:creationId xmlns:p14="http://schemas.microsoft.com/office/powerpoint/2010/main" val="142350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25</a:t>
            </a:fld>
            <a:endParaRPr lang="en-US"/>
          </a:p>
        </p:txBody>
      </p:sp>
    </p:spTree>
    <p:extLst>
      <p:ext uri="{BB962C8B-B14F-4D97-AF65-F5344CB8AC3E}">
        <p14:creationId xmlns:p14="http://schemas.microsoft.com/office/powerpoint/2010/main" val="1665721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pPr/>
              <a:t>26</a:t>
            </a:fld>
            <a:endParaRPr lang="en-US"/>
          </a:p>
        </p:txBody>
      </p:sp>
    </p:spTree>
    <p:extLst>
      <p:ext uri="{BB962C8B-B14F-4D97-AF65-F5344CB8AC3E}">
        <p14:creationId xmlns:p14="http://schemas.microsoft.com/office/powerpoint/2010/main" val="354908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pPr/>
              <a:t>27</a:t>
            </a:fld>
            <a:endParaRPr lang="en-US"/>
          </a:p>
        </p:txBody>
      </p:sp>
    </p:spTree>
    <p:extLst>
      <p:ext uri="{BB962C8B-B14F-4D97-AF65-F5344CB8AC3E}">
        <p14:creationId xmlns:p14="http://schemas.microsoft.com/office/powerpoint/2010/main" val="269330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pPr/>
              <a:t>28</a:t>
            </a:fld>
            <a:endParaRPr lang="en-US"/>
          </a:p>
        </p:txBody>
      </p:sp>
    </p:spTree>
    <p:extLst>
      <p:ext uri="{BB962C8B-B14F-4D97-AF65-F5344CB8AC3E}">
        <p14:creationId xmlns:p14="http://schemas.microsoft.com/office/powerpoint/2010/main" val="3667691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29</a:t>
            </a:fld>
            <a:endParaRPr lang="en-US"/>
          </a:p>
        </p:txBody>
      </p:sp>
    </p:spTree>
    <p:extLst>
      <p:ext uri="{BB962C8B-B14F-4D97-AF65-F5344CB8AC3E}">
        <p14:creationId xmlns:p14="http://schemas.microsoft.com/office/powerpoint/2010/main" val="1500283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30</a:t>
            </a:fld>
            <a:endParaRPr lang="en-US"/>
          </a:p>
        </p:txBody>
      </p:sp>
    </p:spTree>
    <p:extLst>
      <p:ext uri="{BB962C8B-B14F-4D97-AF65-F5344CB8AC3E}">
        <p14:creationId xmlns:p14="http://schemas.microsoft.com/office/powerpoint/2010/main" val="514152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31</a:t>
            </a:fld>
            <a:endParaRPr lang="en-US"/>
          </a:p>
        </p:txBody>
      </p:sp>
    </p:spTree>
    <p:extLst>
      <p:ext uri="{BB962C8B-B14F-4D97-AF65-F5344CB8AC3E}">
        <p14:creationId xmlns:p14="http://schemas.microsoft.com/office/powerpoint/2010/main" val="419867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5</a:t>
            </a:fld>
            <a:endParaRPr lang="en-US"/>
          </a:p>
        </p:txBody>
      </p:sp>
    </p:spTree>
    <p:extLst>
      <p:ext uri="{BB962C8B-B14F-4D97-AF65-F5344CB8AC3E}">
        <p14:creationId xmlns:p14="http://schemas.microsoft.com/office/powerpoint/2010/main" val="740065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pPr/>
              <a:t>32</a:t>
            </a:fld>
            <a:endParaRPr lang="en-US"/>
          </a:p>
        </p:txBody>
      </p:sp>
    </p:spTree>
    <p:extLst>
      <p:ext uri="{BB962C8B-B14F-4D97-AF65-F5344CB8AC3E}">
        <p14:creationId xmlns:p14="http://schemas.microsoft.com/office/powerpoint/2010/main" val="1251287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33</a:t>
            </a:fld>
            <a:endParaRPr lang="en-US"/>
          </a:p>
        </p:txBody>
      </p:sp>
    </p:spTree>
    <p:extLst>
      <p:ext uri="{BB962C8B-B14F-4D97-AF65-F5344CB8AC3E}">
        <p14:creationId xmlns:p14="http://schemas.microsoft.com/office/powerpoint/2010/main" val="247710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pPr/>
              <a:t>34</a:t>
            </a:fld>
            <a:endParaRPr lang="en-US"/>
          </a:p>
        </p:txBody>
      </p:sp>
    </p:spTree>
    <p:extLst>
      <p:ext uri="{BB962C8B-B14F-4D97-AF65-F5344CB8AC3E}">
        <p14:creationId xmlns:p14="http://schemas.microsoft.com/office/powerpoint/2010/main" val="2925912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35</a:t>
            </a:fld>
            <a:endParaRPr lang="en-US"/>
          </a:p>
        </p:txBody>
      </p:sp>
    </p:spTree>
    <p:extLst>
      <p:ext uri="{BB962C8B-B14F-4D97-AF65-F5344CB8AC3E}">
        <p14:creationId xmlns:p14="http://schemas.microsoft.com/office/powerpoint/2010/main" val="2221570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pPr/>
              <a:t>36</a:t>
            </a:fld>
            <a:endParaRPr lang="en-US"/>
          </a:p>
        </p:txBody>
      </p:sp>
    </p:spTree>
    <p:extLst>
      <p:ext uri="{BB962C8B-B14F-4D97-AF65-F5344CB8AC3E}">
        <p14:creationId xmlns:p14="http://schemas.microsoft.com/office/powerpoint/2010/main" val="3468217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37</a:t>
            </a:fld>
            <a:endParaRPr lang="en-US"/>
          </a:p>
        </p:txBody>
      </p:sp>
    </p:spTree>
    <p:extLst>
      <p:ext uri="{BB962C8B-B14F-4D97-AF65-F5344CB8AC3E}">
        <p14:creationId xmlns:p14="http://schemas.microsoft.com/office/powerpoint/2010/main" val="4244103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pPr/>
              <a:t>38</a:t>
            </a:fld>
            <a:endParaRPr lang="en-US"/>
          </a:p>
        </p:txBody>
      </p:sp>
    </p:spTree>
    <p:extLst>
      <p:ext uri="{BB962C8B-B14F-4D97-AF65-F5344CB8AC3E}">
        <p14:creationId xmlns:p14="http://schemas.microsoft.com/office/powerpoint/2010/main" val="1645570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pPr/>
              <a:t>39</a:t>
            </a:fld>
            <a:endParaRPr lang="en-US"/>
          </a:p>
        </p:txBody>
      </p:sp>
    </p:spTree>
    <p:extLst>
      <p:ext uri="{BB962C8B-B14F-4D97-AF65-F5344CB8AC3E}">
        <p14:creationId xmlns:p14="http://schemas.microsoft.com/office/powerpoint/2010/main" val="588630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40</a:t>
            </a:fld>
            <a:endParaRPr lang="en-US"/>
          </a:p>
        </p:txBody>
      </p:sp>
    </p:spTree>
    <p:extLst>
      <p:ext uri="{BB962C8B-B14F-4D97-AF65-F5344CB8AC3E}">
        <p14:creationId xmlns:p14="http://schemas.microsoft.com/office/powerpoint/2010/main" val="3487233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pPr/>
              <a:t>41</a:t>
            </a:fld>
            <a:endParaRPr lang="en-US"/>
          </a:p>
        </p:txBody>
      </p:sp>
    </p:spTree>
    <p:extLst>
      <p:ext uri="{BB962C8B-B14F-4D97-AF65-F5344CB8AC3E}">
        <p14:creationId xmlns:p14="http://schemas.microsoft.com/office/powerpoint/2010/main" val="3587431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6</a:t>
            </a:fld>
            <a:endParaRPr lang="en-US"/>
          </a:p>
        </p:txBody>
      </p:sp>
    </p:spTree>
    <p:extLst>
      <p:ext uri="{BB962C8B-B14F-4D97-AF65-F5344CB8AC3E}">
        <p14:creationId xmlns:p14="http://schemas.microsoft.com/office/powerpoint/2010/main" val="1045027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pPr/>
              <a:t>42</a:t>
            </a:fld>
            <a:endParaRPr lang="en-US"/>
          </a:p>
        </p:txBody>
      </p:sp>
    </p:spTree>
    <p:extLst>
      <p:ext uri="{BB962C8B-B14F-4D97-AF65-F5344CB8AC3E}">
        <p14:creationId xmlns:p14="http://schemas.microsoft.com/office/powerpoint/2010/main" val="4269333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43</a:t>
            </a:fld>
            <a:endParaRPr lang="en-US"/>
          </a:p>
        </p:txBody>
      </p:sp>
    </p:spTree>
    <p:extLst>
      <p:ext uri="{BB962C8B-B14F-4D97-AF65-F5344CB8AC3E}">
        <p14:creationId xmlns:p14="http://schemas.microsoft.com/office/powerpoint/2010/main" val="3079570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44</a:t>
            </a:fld>
            <a:endParaRPr lang="en-US"/>
          </a:p>
        </p:txBody>
      </p:sp>
    </p:spTree>
    <p:extLst>
      <p:ext uri="{BB962C8B-B14F-4D97-AF65-F5344CB8AC3E}">
        <p14:creationId xmlns:p14="http://schemas.microsoft.com/office/powerpoint/2010/main" val="1249308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pPr/>
              <a:t>45</a:t>
            </a:fld>
            <a:endParaRPr lang="en-US"/>
          </a:p>
        </p:txBody>
      </p:sp>
    </p:spTree>
    <p:extLst>
      <p:ext uri="{BB962C8B-B14F-4D97-AF65-F5344CB8AC3E}">
        <p14:creationId xmlns:p14="http://schemas.microsoft.com/office/powerpoint/2010/main" val="2662156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pPr/>
              <a:t>46</a:t>
            </a:fld>
            <a:endParaRPr lang="en-US"/>
          </a:p>
        </p:txBody>
      </p:sp>
    </p:spTree>
    <p:extLst>
      <p:ext uri="{BB962C8B-B14F-4D97-AF65-F5344CB8AC3E}">
        <p14:creationId xmlns:p14="http://schemas.microsoft.com/office/powerpoint/2010/main" val="557724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47</a:t>
            </a:fld>
            <a:endParaRPr lang="en-US"/>
          </a:p>
        </p:txBody>
      </p:sp>
    </p:spTree>
    <p:extLst>
      <p:ext uri="{BB962C8B-B14F-4D97-AF65-F5344CB8AC3E}">
        <p14:creationId xmlns:p14="http://schemas.microsoft.com/office/powerpoint/2010/main" val="7409558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48</a:t>
            </a:fld>
            <a:endParaRPr lang="en-US"/>
          </a:p>
        </p:txBody>
      </p:sp>
    </p:spTree>
    <p:extLst>
      <p:ext uri="{BB962C8B-B14F-4D97-AF65-F5344CB8AC3E}">
        <p14:creationId xmlns:p14="http://schemas.microsoft.com/office/powerpoint/2010/main" val="4181008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pPr/>
              <a:t>49</a:t>
            </a:fld>
            <a:endParaRPr lang="en-US"/>
          </a:p>
        </p:txBody>
      </p:sp>
    </p:spTree>
    <p:extLst>
      <p:ext uri="{BB962C8B-B14F-4D97-AF65-F5344CB8AC3E}">
        <p14:creationId xmlns:p14="http://schemas.microsoft.com/office/powerpoint/2010/main" val="1755023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pPr/>
              <a:t>50</a:t>
            </a:fld>
            <a:endParaRPr lang="en-US"/>
          </a:p>
        </p:txBody>
      </p:sp>
    </p:spTree>
    <p:extLst>
      <p:ext uri="{BB962C8B-B14F-4D97-AF65-F5344CB8AC3E}">
        <p14:creationId xmlns:p14="http://schemas.microsoft.com/office/powerpoint/2010/main" val="14047524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51</a:t>
            </a:fld>
            <a:endParaRPr lang="en-US"/>
          </a:p>
        </p:txBody>
      </p:sp>
    </p:spTree>
    <p:extLst>
      <p:ext uri="{BB962C8B-B14F-4D97-AF65-F5344CB8AC3E}">
        <p14:creationId xmlns:p14="http://schemas.microsoft.com/office/powerpoint/2010/main" val="2309595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pPr/>
              <a:t>7</a:t>
            </a:fld>
            <a:endParaRPr lang="en-US"/>
          </a:p>
        </p:txBody>
      </p:sp>
    </p:spTree>
    <p:extLst>
      <p:ext uri="{BB962C8B-B14F-4D97-AF65-F5344CB8AC3E}">
        <p14:creationId xmlns:p14="http://schemas.microsoft.com/office/powerpoint/2010/main" val="20333788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52</a:t>
            </a:fld>
            <a:endParaRPr lang="en-US"/>
          </a:p>
        </p:txBody>
      </p:sp>
    </p:spTree>
    <p:extLst>
      <p:ext uri="{BB962C8B-B14F-4D97-AF65-F5344CB8AC3E}">
        <p14:creationId xmlns:p14="http://schemas.microsoft.com/office/powerpoint/2010/main" val="15233363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u="sng" kern="1200" dirty="0" smtClean="0">
                <a:solidFill>
                  <a:schemeClr val="tx1"/>
                </a:solidFill>
                <a:effectLst/>
                <a:latin typeface="+mn-lt"/>
                <a:ea typeface="+mn-ea"/>
                <a:cs typeface="+mn-cs"/>
                <a:hlinkClick r:id="rId3"/>
              </a:rPr>
              <a:t>http://www.uccs.edu/~faculty/lbecker/</a:t>
            </a:r>
            <a:r>
              <a:rPr lang="en-US" sz="1200" kern="1200" dirty="0" smtClean="0">
                <a:solidFill>
                  <a:schemeClr val="tx1"/>
                </a:solidFill>
                <a:effectLst/>
                <a:latin typeface="+mn-lt"/>
                <a:ea typeface="+mn-ea"/>
                <a:cs typeface="+mn-cs"/>
              </a:rPr>
              <a:t>, hosts an online effect size calculator.</a:t>
            </a:r>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53</a:t>
            </a:fld>
            <a:endParaRPr lang="en-US"/>
          </a:p>
        </p:txBody>
      </p:sp>
    </p:spTree>
    <p:extLst>
      <p:ext uri="{BB962C8B-B14F-4D97-AF65-F5344CB8AC3E}">
        <p14:creationId xmlns:p14="http://schemas.microsoft.com/office/powerpoint/2010/main" val="3973866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54</a:t>
            </a:fld>
            <a:endParaRPr lang="en-US"/>
          </a:p>
        </p:txBody>
      </p:sp>
    </p:spTree>
    <p:extLst>
      <p:ext uri="{BB962C8B-B14F-4D97-AF65-F5344CB8AC3E}">
        <p14:creationId xmlns:p14="http://schemas.microsoft.com/office/powerpoint/2010/main" val="37256844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55</a:t>
            </a:fld>
            <a:endParaRPr lang="en-US"/>
          </a:p>
        </p:txBody>
      </p:sp>
    </p:spTree>
    <p:extLst>
      <p:ext uri="{BB962C8B-B14F-4D97-AF65-F5344CB8AC3E}">
        <p14:creationId xmlns:p14="http://schemas.microsoft.com/office/powerpoint/2010/main" val="15335880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56</a:t>
            </a:fld>
            <a:endParaRPr lang="en-US"/>
          </a:p>
        </p:txBody>
      </p:sp>
    </p:spTree>
    <p:extLst>
      <p:ext uri="{BB962C8B-B14F-4D97-AF65-F5344CB8AC3E}">
        <p14:creationId xmlns:p14="http://schemas.microsoft.com/office/powerpoint/2010/main" val="6984029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57</a:t>
            </a:fld>
            <a:endParaRPr lang="en-US"/>
          </a:p>
        </p:txBody>
      </p:sp>
    </p:spTree>
    <p:extLst>
      <p:ext uri="{BB962C8B-B14F-4D97-AF65-F5344CB8AC3E}">
        <p14:creationId xmlns:p14="http://schemas.microsoft.com/office/powerpoint/2010/main" val="4186405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pPr/>
              <a:t>58</a:t>
            </a:fld>
            <a:endParaRPr lang="en-US"/>
          </a:p>
        </p:txBody>
      </p:sp>
    </p:spTree>
    <p:extLst>
      <p:ext uri="{BB962C8B-B14F-4D97-AF65-F5344CB8AC3E}">
        <p14:creationId xmlns:p14="http://schemas.microsoft.com/office/powerpoint/2010/main" val="33062063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59</a:t>
            </a:fld>
            <a:endParaRPr lang="en-US"/>
          </a:p>
        </p:txBody>
      </p:sp>
    </p:spTree>
    <p:extLst>
      <p:ext uri="{BB962C8B-B14F-4D97-AF65-F5344CB8AC3E}">
        <p14:creationId xmlns:p14="http://schemas.microsoft.com/office/powerpoint/2010/main" val="2000741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A00FE-100D-4993-B59E-898A52A37E74}" type="slidenum">
              <a:rPr lang="en-US" smtClean="0"/>
              <a:t>61</a:t>
            </a:fld>
            <a:endParaRPr lang="en-US"/>
          </a:p>
        </p:txBody>
      </p:sp>
    </p:spTree>
    <p:extLst>
      <p:ext uri="{BB962C8B-B14F-4D97-AF65-F5344CB8AC3E}">
        <p14:creationId xmlns:p14="http://schemas.microsoft.com/office/powerpoint/2010/main" val="7020398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
        <p:nvSpPr>
          <p:cNvPr id="4" name="Slide Number Placeholder 3"/>
          <p:cNvSpPr>
            <a:spLocks noGrp="1"/>
          </p:cNvSpPr>
          <p:nvPr>
            <p:ph type="sldNum" sz="quarter" idx="10"/>
          </p:nvPr>
        </p:nvSpPr>
        <p:spPr/>
        <p:txBody>
          <a:bodyPr/>
          <a:lstStyle/>
          <a:p>
            <a:fld id="{2957A01B-2137-4080-8B3B-C27DE44E6B9B}" type="slidenum">
              <a:rPr lang="en-US" smtClean="0"/>
              <a:t>62</a:t>
            </a:fld>
            <a:endParaRPr lang="en-US"/>
          </a:p>
        </p:txBody>
      </p:sp>
    </p:spTree>
    <p:extLst>
      <p:ext uri="{BB962C8B-B14F-4D97-AF65-F5344CB8AC3E}">
        <p14:creationId xmlns:p14="http://schemas.microsoft.com/office/powerpoint/2010/main" val="324081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8</a:t>
            </a:fld>
            <a:endParaRPr lang="en-US"/>
          </a:p>
        </p:txBody>
      </p:sp>
    </p:spTree>
    <p:extLst>
      <p:ext uri="{BB962C8B-B14F-4D97-AF65-F5344CB8AC3E}">
        <p14:creationId xmlns:p14="http://schemas.microsoft.com/office/powerpoint/2010/main" val="29840776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baseline="0" dirty="0" smtClean="0"/>
          </a:p>
        </p:txBody>
      </p:sp>
      <p:sp>
        <p:nvSpPr>
          <p:cNvPr id="4" name="Slide Number Placeholder 3"/>
          <p:cNvSpPr>
            <a:spLocks noGrp="1"/>
          </p:cNvSpPr>
          <p:nvPr>
            <p:ph type="sldNum" sz="quarter" idx="10"/>
          </p:nvPr>
        </p:nvSpPr>
        <p:spPr/>
        <p:txBody>
          <a:bodyPr/>
          <a:lstStyle/>
          <a:p>
            <a:fld id="{2957A01B-2137-4080-8B3B-C27DE44E6B9B}" type="slidenum">
              <a:rPr lang="en-US" smtClean="0"/>
              <a:t>63</a:t>
            </a:fld>
            <a:endParaRPr lang="en-US"/>
          </a:p>
        </p:txBody>
      </p:sp>
    </p:spTree>
    <p:extLst>
      <p:ext uri="{BB962C8B-B14F-4D97-AF65-F5344CB8AC3E}">
        <p14:creationId xmlns:p14="http://schemas.microsoft.com/office/powerpoint/2010/main" val="25542401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A00FE-100D-4993-B59E-898A52A37E74}" type="slidenum">
              <a:rPr lang="en-US" smtClean="0"/>
              <a:t>64</a:t>
            </a:fld>
            <a:endParaRPr lang="en-US"/>
          </a:p>
        </p:txBody>
      </p:sp>
    </p:spTree>
    <p:extLst>
      <p:ext uri="{BB962C8B-B14F-4D97-AF65-F5344CB8AC3E}">
        <p14:creationId xmlns:p14="http://schemas.microsoft.com/office/powerpoint/2010/main" val="24878358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1"/>
            <a:ext cx="5759605" cy="3600450"/>
          </a:xfrm>
        </p:spPr>
        <p:txBody>
          <a:bodyPr/>
          <a:lstStyle/>
          <a:p>
            <a:pPr>
              <a:lnSpc>
                <a:spcPct val="150000"/>
              </a:lnSpc>
            </a:pPr>
            <a:endParaRPr lang="en-US" baseline="0" dirty="0" smtClean="0"/>
          </a:p>
        </p:txBody>
      </p:sp>
      <p:sp>
        <p:nvSpPr>
          <p:cNvPr id="4" name="Slide Number Placeholder 3"/>
          <p:cNvSpPr>
            <a:spLocks noGrp="1"/>
          </p:cNvSpPr>
          <p:nvPr>
            <p:ph type="sldNum" sz="quarter" idx="10"/>
          </p:nvPr>
        </p:nvSpPr>
        <p:spPr/>
        <p:txBody>
          <a:bodyPr/>
          <a:lstStyle/>
          <a:p>
            <a:fld id="{2957A01B-2137-4080-8B3B-C27DE44E6B9B}" type="slidenum">
              <a:rPr lang="en-US" smtClean="0"/>
              <a:t>65</a:t>
            </a:fld>
            <a:endParaRPr lang="en-US"/>
          </a:p>
        </p:txBody>
      </p:sp>
    </p:spTree>
    <p:extLst>
      <p:ext uri="{BB962C8B-B14F-4D97-AF65-F5344CB8AC3E}">
        <p14:creationId xmlns:p14="http://schemas.microsoft.com/office/powerpoint/2010/main" val="39651906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743450"/>
          </a:xfrm>
        </p:spPr>
        <p:txBody>
          <a:bodyPr/>
          <a:lstStyle/>
          <a:p>
            <a:endParaRPr lang="en-US" dirty="0"/>
          </a:p>
        </p:txBody>
      </p:sp>
      <p:sp>
        <p:nvSpPr>
          <p:cNvPr id="4" name="Slide Number Placeholder 3"/>
          <p:cNvSpPr>
            <a:spLocks noGrp="1"/>
          </p:cNvSpPr>
          <p:nvPr>
            <p:ph type="sldNum" sz="quarter" idx="10"/>
          </p:nvPr>
        </p:nvSpPr>
        <p:spPr/>
        <p:txBody>
          <a:bodyPr/>
          <a:lstStyle/>
          <a:p>
            <a:fld id="{2957A01B-2137-4080-8B3B-C27DE44E6B9B}" type="slidenum">
              <a:rPr lang="en-US" smtClean="0"/>
              <a:t>66</a:t>
            </a:fld>
            <a:endParaRPr lang="en-US"/>
          </a:p>
        </p:txBody>
      </p:sp>
    </p:spTree>
    <p:extLst>
      <p:ext uri="{BB962C8B-B14F-4D97-AF65-F5344CB8AC3E}">
        <p14:creationId xmlns:p14="http://schemas.microsoft.com/office/powerpoint/2010/main" val="19480518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A00FE-100D-4993-B59E-898A52A37E74}" type="slidenum">
              <a:rPr lang="en-US" smtClean="0"/>
              <a:t>67</a:t>
            </a:fld>
            <a:endParaRPr lang="en-US"/>
          </a:p>
        </p:txBody>
      </p:sp>
    </p:spTree>
    <p:extLst>
      <p:ext uri="{BB962C8B-B14F-4D97-AF65-F5344CB8AC3E}">
        <p14:creationId xmlns:p14="http://schemas.microsoft.com/office/powerpoint/2010/main" val="41889427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A00FE-100D-4993-B59E-898A52A37E74}" type="slidenum">
              <a:rPr lang="en-US" smtClean="0"/>
              <a:t>69</a:t>
            </a:fld>
            <a:endParaRPr lang="en-US"/>
          </a:p>
        </p:txBody>
      </p:sp>
    </p:spTree>
    <p:extLst>
      <p:ext uri="{BB962C8B-B14F-4D97-AF65-F5344CB8AC3E}">
        <p14:creationId xmlns:p14="http://schemas.microsoft.com/office/powerpoint/2010/main" val="38627482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A00FE-100D-4993-B59E-898A52A37E74}" type="slidenum">
              <a:rPr lang="en-US" smtClean="0"/>
              <a:t>70</a:t>
            </a:fld>
            <a:endParaRPr lang="en-US"/>
          </a:p>
        </p:txBody>
      </p:sp>
    </p:spTree>
    <p:extLst>
      <p:ext uri="{BB962C8B-B14F-4D97-AF65-F5344CB8AC3E}">
        <p14:creationId xmlns:p14="http://schemas.microsoft.com/office/powerpoint/2010/main" val="24321108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A00FE-100D-4993-B59E-898A52A37E74}" type="slidenum">
              <a:rPr lang="en-US" smtClean="0"/>
              <a:t>71</a:t>
            </a:fld>
            <a:endParaRPr lang="en-US"/>
          </a:p>
        </p:txBody>
      </p:sp>
    </p:spTree>
    <p:extLst>
      <p:ext uri="{BB962C8B-B14F-4D97-AF65-F5344CB8AC3E}">
        <p14:creationId xmlns:p14="http://schemas.microsoft.com/office/powerpoint/2010/main" val="7787983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A00FE-100D-4993-B59E-898A52A37E74}" type="slidenum">
              <a:rPr lang="en-US" smtClean="0"/>
              <a:t>72</a:t>
            </a:fld>
            <a:endParaRPr lang="en-US"/>
          </a:p>
        </p:txBody>
      </p:sp>
    </p:spTree>
    <p:extLst>
      <p:ext uri="{BB962C8B-B14F-4D97-AF65-F5344CB8AC3E}">
        <p14:creationId xmlns:p14="http://schemas.microsoft.com/office/powerpoint/2010/main" val="38472797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33E57A-0AFB-4FED-91AD-0CA735DB0438}" type="slidenum">
              <a:rPr lang="en-US" smtClean="0"/>
              <a:t>73</a:t>
            </a:fld>
            <a:endParaRPr lang="en-US"/>
          </a:p>
        </p:txBody>
      </p:sp>
    </p:spTree>
    <p:extLst>
      <p:ext uri="{BB962C8B-B14F-4D97-AF65-F5344CB8AC3E}">
        <p14:creationId xmlns:p14="http://schemas.microsoft.com/office/powerpoint/2010/main" val="3234104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9</a:t>
            </a:fld>
            <a:endParaRPr lang="en-US"/>
          </a:p>
        </p:txBody>
      </p:sp>
    </p:spTree>
    <p:extLst>
      <p:ext uri="{BB962C8B-B14F-4D97-AF65-F5344CB8AC3E}">
        <p14:creationId xmlns:p14="http://schemas.microsoft.com/office/powerpoint/2010/main" val="32243377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33E57A-0AFB-4FED-91AD-0CA735DB0438}" type="slidenum">
              <a:rPr lang="en-US" smtClean="0"/>
              <a:t>75</a:t>
            </a:fld>
            <a:endParaRPr lang="en-US"/>
          </a:p>
        </p:txBody>
      </p:sp>
    </p:spTree>
    <p:extLst>
      <p:ext uri="{BB962C8B-B14F-4D97-AF65-F5344CB8AC3E}">
        <p14:creationId xmlns:p14="http://schemas.microsoft.com/office/powerpoint/2010/main" val="24020835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133E57A-0AFB-4FED-91AD-0CA735DB0438}" type="slidenum">
              <a:rPr lang="en-US" smtClean="0"/>
              <a:t>79</a:t>
            </a:fld>
            <a:endParaRPr lang="en-US"/>
          </a:p>
        </p:txBody>
      </p:sp>
    </p:spTree>
    <p:extLst>
      <p:ext uri="{BB962C8B-B14F-4D97-AF65-F5344CB8AC3E}">
        <p14:creationId xmlns:p14="http://schemas.microsoft.com/office/powerpoint/2010/main" val="21109159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A00FE-100D-4993-B59E-898A52A37E74}" type="slidenum">
              <a:rPr lang="en-US" smtClean="0"/>
              <a:t>85</a:t>
            </a:fld>
            <a:endParaRPr lang="en-US"/>
          </a:p>
        </p:txBody>
      </p:sp>
    </p:spTree>
    <p:extLst>
      <p:ext uri="{BB962C8B-B14F-4D97-AF65-F5344CB8AC3E}">
        <p14:creationId xmlns:p14="http://schemas.microsoft.com/office/powerpoint/2010/main" val="34364621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A00FE-100D-4993-B59E-898A52A37E74}" type="slidenum">
              <a:rPr lang="en-US" smtClean="0"/>
              <a:t>86</a:t>
            </a:fld>
            <a:endParaRPr lang="en-US"/>
          </a:p>
        </p:txBody>
      </p:sp>
    </p:spTree>
    <p:extLst>
      <p:ext uri="{BB962C8B-B14F-4D97-AF65-F5344CB8AC3E}">
        <p14:creationId xmlns:p14="http://schemas.microsoft.com/office/powerpoint/2010/main" val="19184987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
        <p:nvSpPr>
          <p:cNvPr id="4" name="Slide Number Placeholder 3"/>
          <p:cNvSpPr>
            <a:spLocks noGrp="1"/>
          </p:cNvSpPr>
          <p:nvPr>
            <p:ph type="sldNum" sz="quarter" idx="5"/>
          </p:nvPr>
        </p:nvSpPr>
        <p:spPr/>
        <p:txBody>
          <a:bodyPr/>
          <a:lstStyle/>
          <a:p>
            <a:pPr>
              <a:defRPr/>
            </a:pPr>
            <a:fld id="{DB88344D-3A2B-4CBA-93D1-57C2BA70527D}" type="slidenum">
              <a:rPr lang="en-US" smtClean="0"/>
              <a:pPr>
                <a:defRPr/>
              </a:pPr>
              <a:t>88</a:t>
            </a:fld>
            <a:endParaRPr lang="en-US"/>
          </a:p>
        </p:txBody>
      </p:sp>
    </p:spTree>
    <p:extLst>
      <p:ext uri="{BB962C8B-B14F-4D97-AF65-F5344CB8AC3E}">
        <p14:creationId xmlns:p14="http://schemas.microsoft.com/office/powerpoint/2010/main" val="19763459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6C6C9D0E-AB2F-4478-A035-F5067D7D5BBA}" type="slidenum">
              <a:rPr lang="en-US" smtClean="0"/>
              <a:pPr>
                <a:defRPr/>
              </a:pPr>
              <a:t>89</a:t>
            </a:fld>
            <a:endParaRPr lang="en-US"/>
          </a:p>
        </p:txBody>
      </p:sp>
    </p:spTree>
    <p:extLst>
      <p:ext uri="{BB962C8B-B14F-4D97-AF65-F5344CB8AC3E}">
        <p14:creationId xmlns:p14="http://schemas.microsoft.com/office/powerpoint/2010/main" val="28384897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B0AA2D80-9FAA-4C96-BB24-07CB87F02853}" type="slidenum">
              <a:rPr lang="en-US" smtClean="0"/>
              <a:pPr>
                <a:defRPr/>
              </a:pPr>
              <a:t>90</a:t>
            </a:fld>
            <a:endParaRPr lang="en-US"/>
          </a:p>
        </p:txBody>
      </p:sp>
    </p:spTree>
    <p:extLst>
      <p:ext uri="{BB962C8B-B14F-4D97-AF65-F5344CB8AC3E}">
        <p14:creationId xmlns:p14="http://schemas.microsoft.com/office/powerpoint/2010/main" val="14401093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21B73D44-A01E-4A9E-9BED-9FA4E6A6BD03}" type="slidenum">
              <a:rPr lang="en-US" smtClean="0"/>
              <a:pPr>
                <a:defRPr/>
              </a:pPr>
              <a:t>91</a:t>
            </a:fld>
            <a:endParaRPr lang="en-US"/>
          </a:p>
        </p:txBody>
      </p:sp>
    </p:spTree>
    <p:extLst>
      <p:ext uri="{BB962C8B-B14F-4D97-AF65-F5344CB8AC3E}">
        <p14:creationId xmlns:p14="http://schemas.microsoft.com/office/powerpoint/2010/main" val="3673445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91F9DFEA-DBC1-4C05-8345-BF69EB11500A}" type="slidenum">
              <a:rPr lang="en-US" smtClean="0"/>
              <a:pPr>
                <a:defRPr/>
              </a:pPr>
              <a:t>92</a:t>
            </a:fld>
            <a:endParaRPr lang="en-US"/>
          </a:p>
        </p:txBody>
      </p:sp>
    </p:spTree>
    <p:extLst>
      <p:ext uri="{BB962C8B-B14F-4D97-AF65-F5344CB8AC3E}">
        <p14:creationId xmlns:p14="http://schemas.microsoft.com/office/powerpoint/2010/main" val="54233211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88924F48-B60F-49B3-ADFF-10F34612B42A}" type="slidenum">
              <a:rPr lang="en-US" smtClean="0"/>
              <a:pPr>
                <a:defRPr/>
              </a:pPr>
              <a:t>93</a:t>
            </a:fld>
            <a:endParaRPr lang="en-US"/>
          </a:p>
        </p:txBody>
      </p:sp>
    </p:spTree>
    <p:extLst>
      <p:ext uri="{BB962C8B-B14F-4D97-AF65-F5344CB8AC3E}">
        <p14:creationId xmlns:p14="http://schemas.microsoft.com/office/powerpoint/2010/main" val="4278473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CF3DF4F-B0A3-47D7-847E-4256BCC451C5}" type="slidenum">
              <a:rPr lang="en-US" smtClean="0"/>
              <a:pPr/>
              <a:t>10</a:t>
            </a:fld>
            <a:endParaRPr lang="en-US"/>
          </a:p>
        </p:txBody>
      </p:sp>
    </p:spTree>
    <p:extLst>
      <p:ext uri="{BB962C8B-B14F-4D97-AF65-F5344CB8AC3E}">
        <p14:creationId xmlns:p14="http://schemas.microsoft.com/office/powerpoint/2010/main" val="28904148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941C9DC1-8F08-4FF0-8847-4D632B912ABA}" type="slidenum">
              <a:rPr lang="en-US" smtClean="0"/>
              <a:pPr>
                <a:defRPr/>
              </a:pPr>
              <a:t>94</a:t>
            </a:fld>
            <a:endParaRPr lang="en-US"/>
          </a:p>
        </p:txBody>
      </p:sp>
    </p:spTree>
    <p:extLst>
      <p:ext uri="{BB962C8B-B14F-4D97-AF65-F5344CB8AC3E}">
        <p14:creationId xmlns:p14="http://schemas.microsoft.com/office/powerpoint/2010/main" val="32189265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0CAFD621-0137-4612-AD21-5C5DB00CA144}" type="slidenum">
              <a:rPr lang="en-US" smtClean="0"/>
              <a:pPr>
                <a:defRPr/>
              </a:pPr>
              <a:t>95</a:t>
            </a:fld>
            <a:endParaRPr lang="en-US"/>
          </a:p>
        </p:txBody>
      </p:sp>
    </p:spTree>
    <p:extLst>
      <p:ext uri="{BB962C8B-B14F-4D97-AF65-F5344CB8AC3E}">
        <p14:creationId xmlns:p14="http://schemas.microsoft.com/office/powerpoint/2010/main" val="38136335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839FF0E0-96FF-4C59-BEC0-91E2856026A6}" type="slidenum">
              <a:rPr lang="en-US" smtClean="0"/>
              <a:pPr>
                <a:defRPr/>
              </a:pPr>
              <a:t>96</a:t>
            </a:fld>
            <a:endParaRPr lang="en-US"/>
          </a:p>
        </p:txBody>
      </p:sp>
    </p:spTree>
    <p:extLst>
      <p:ext uri="{BB962C8B-B14F-4D97-AF65-F5344CB8AC3E}">
        <p14:creationId xmlns:p14="http://schemas.microsoft.com/office/powerpoint/2010/main" val="111005613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FD904C4C-7D62-45DA-B0AF-399B23F9F953}" type="slidenum">
              <a:rPr lang="en-US" smtClean="0"/>
              <a:pPr>
                <a:defRPr/>
              </a:pPr>
              <a:t>97</a:t>
            </a:fld>
            <a:endParaRPr lang="en-US"/>
          </a:p>
        </p:txBody>
      </p:sp>
    </p:spTree>
    <p:extLst>
      <p:ext uri="{BB962C8B-B14F-4D97-AF65-F5344CB8AC3E}">
        <p14:creationId xmlns:p14="http://schemas.microsoft.com/office/powerpoint/2010/main" val="3348401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pPr/>
              <a:t>11</a:t>
            </a:fld>
            <a:endParaRPr lang="en-US"/>
          </a:p>
        </p:txBody>
      </p:sp>
    </p:spTree>
    <p:extLst>
      <p:ext uri="{BB962C8B-B14F-4D97-AF65-F5344CB8AC3E}">
        <p14:creationId xmlns:p14="http://schemas.microsoft.com/office/powerpoint/2010/main" val="3380079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5943600"/>
            <a:ext cx="9144000" cy="914400"/>
          </a:xfrm>
          <a:prstGeom prst="rect">
            <a:avLst/>
          </a:prstGeom>
          <a:solidFill>
            <a:srgbClr val="991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C343FC-D4A9-4C82-9DFD-E21F73435823}"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02E07-EA7C-4340-BC78-ED86CECE757F}"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6057900"/>
            <a:ext cx="1010198" cy="685800"/>
          </a:xfrm>
          <a:prstGeom prst="rect">
            <a:avLst/>
          </a:prstGeom>
        </p:spPr>
      </p:pic>
    </p:spTree>
    <p:extLst>
      <p:ext uri="{BB962C8B-B14F-4D97-AF65-F5344CB8AC3E}">
        <p14:creationId xmlns:p14="http://schemas.microsoft.com/office/powerpoint/2010/main" val="528583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343FC-D4A9-4C82-9DFD-E21F73435823}"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02E07-EA7C-4340-BC78-ED86CECE757F}" type="slidenum">
              <a:rPr lang="en-US" smtClean="0"/>
              <a:t>‹#›</a:t>
            </a:fld>
            <a:endParaRPr lang="en-US"/>
          </a:p>
        </p:txBody>
      </p:sp>
    </p:spTree>
    <p:extLst>
      <p:ext uri="{BB962C8B-B14F-4D97-AF65-F5344CB8AC3E}">
        <p14:creationId xmlns:p14="http://schemas.microsoft.com/office/powerpoint/2010/main" val="129710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343FC-D4A9-4C82-9DFD-E21F73435823}"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02E07-EA7C-4340-BC78-ED86CECE757F}" type="slidenum">
              <a:rPr lang="en-US" smtClean="0"/>
              <a:t>‹#›</a:t>
            </a:fld>
            <a:endParaRPr lang="en-US"/>
          </a:p>
        </p:txBody>
      </p:sp>
    </p:spTree>
    <p:extLst>
      <p:ext uri="{BB962C8B-B14F-4D97-AF65-F5344CB8AC3E}">
        <p14:creationId xmlns:p14="http://schemas.microsoft.com/office/powerpoint/2010/main" val="3548278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rtlCol="0">
            <a:normAutofit/>
          </a:bodyPr>
          <a:lstStyle/>
          <a:p>
            <a:pPr lvl="0"/>
            <a:endParaRPr lang="en-US" noProof="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smtClean="0"/>
            </a:lvl1pPr>
          </a:lstStyle>
          <a:p>
            <a:pPr>
              <a:defRPr/>
            </a:pPr>
            <a:fld id="{9827BE6D-4831-403C-8AFD-A63F2FAA953D}" type="datetime1">
              <a:rPr lang="en-US" smtClean="0"/>
              <a:t>1/15/2016</a:t>
            </a:fld>
            <a:endParaRPr lang="en-US"/>
          </a:p>
        </p:txBody>
      </p:sp>
      <p:sp>
        <p:nvSpPr>
          <p:cNvPr id="6" name="Footer Placeholder 5"/>
          <p:cNvSpPr>
            <a:spLocks noGrp="1"/>
          </p:cNvSpPr>
          <p:nvPr>
            <p:ph type="ftr" sz="quarter" idx="11"/>
          </p:nvPr>
        </p:nvSpPr>
        <p:spPr>
          <a:xfrm>
            <a:off x="2895600" y="6245225"/>
            <a:ext cx="3276600" cy="476250"/>
          </a:xfrm>
        </p:spPr>
        <p:txBody>
          <a:bodyPr/>
          <a:lstStyle>
            <a:lvl1pPr>
              <a:defRPr/>
            </a:lvl1pPr>
          </a:lstStyle>
          <a:p>
            <a:r>
              <a:rPr lang="en-US" smtClean="0"/>
              <a:t>©2014 Brooks/ Cole Publishing, A Division of Cengage Learning, Inc.</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2C04F0CF-E19D-466B-91BE-A1285DC24DA5}" type="slidenum">
              <a:rPr lang="en-US"/>
              <a:pPr>
                <a:defRPr/>
              </a:pPr>
              <a:t>‹#›</a:t>
            </a:fld>
            <a:endParaRPr lang="en-US"/>
          </a:p>
        </p:txBody>
      </p:sp>
    </p:spTree>
    <p:extLst>
      <p:ext uri="{BB962C8B-B14F-4D97-AF65-F5344CB8AC3E}">
        <p14:creationId xmlns:p14="http://schemas.microsoft.com/office/powerpoint/2010/main" val="413925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371600"/>
          </a:xfrm>
          <a:prstGeom prst="rect">
            <a:avLst/>
          </a:prstGeom>
          <a:solidFill>
            <a:srgbClr val="991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40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343FC-D4A9-4C82-9DFD-E21F73435823}"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02E07-EA7C-4340-BC78-ED86CECE757F}" type="slidenum">
              <a:rPr lang="en-US" smtClean="0"/>
              <a:t>‹#›</a:t>
            </a:fld>
            <a:endParaRPr lang="en-US"/>
          </a:p>
        </p:txBody>
      </p:sp>
    </p:spTree>
    <p:extLst>
      <p:ext uri="{BB962C8B-B14F-4D97-AF65-F5344CB8AC3E}">
        <p14:creationId xmlns:p14="http://schemas.microsoft.com/office/powerpoint/2010/main" val="21812921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C343FC-D4A9-4C82-9DFD-E21F73435823}"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02E07-EA7C-4340-BC78-ED86CECE757F}" type="slidenum">
              <a:rPr lang="en-US" smtClean="0"/>
              <a:t>‹#›</a:t>
            </a:fld>
            <a:endParaRPr lang="en-US"/>
          </a:p>
        </p:txBody>
      </p:sp>
    </p:spTree>
    <p:extLst>
      <p:ext uri="{BB962C8B-B14F-4D97-AF65-F5344CB8AC3E}">
        <p14:creationId xmlns:p14="http://schemas.microsoft.com/office/powerpoint/2010/main" val="344562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9144000" cy="1371600"/>
          </a:xfrm>
          <a:prstGeom prst="rect">
            <a:avLst/>
          </a:prstGeom>
          <a:solidFill>
            <a:srgbClr val="991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C343FC-D4A9-4C82-9DFD-E21F73435823}"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02E07-EA7C-4340-BC78-ED86CECE757F}" type="slidenum">
              <a:rPr lang="en-US" smtClean="0"/>
              <a:t>‹#›</a:t>
            </a:fld>
            <a:endParaRPr lang="en-US"/>
          </a:p>
        </p:txBody>
      </p:sp>
    </p:spTree>
    <p:extLst>
      <p:ext uri="{BB962C8B-B14F-4D97-AF65-F5344CB8AC3E}">
        <p14:creationId xmlns:p14="http://schemas.microsoft.com/office/powerpoint/2010/main" val="178934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0"/>
            <a:ext cx="9144000" cy="1371600"/>
          </a:xfrm>
          <a:prstGeom prst="rect">
            <a:avLst/>
          </a:prstGeom>
          <a:solidFill>
            <a:srgbClr val="991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C343FC-D4A9-4C82-9DFD-E21F73435823}"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02E07-EA7C-4340-BC78-ED86CECE757F}" type="slidenum">
              <a:rPr lang="en-US" smtClean="0"/>
              <a:t>‹#›</a:t>
            </a:fld>
            <a:endParaRPr lang="en-US"/>
          </a:p>
        </p:txBody>
      </p:sp>
    </p:spTree>
    <p:extLst>
      <p:ext uri="{BB962C8B-B14F-4D97-AF65-F5344CB8AC3E}">
        <p14:creationId xmlns:p14="http://schemas.microsoft.com/office/powerpoint/2010/main" val="29203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0"/>
            <a:ext cx="9144000" cy="1371600"/>
          </a:xfrm>
          <a:prstGeom prst="rect">
            <a:avLst/>
          </a:prstGeom>
          <a:solidFill>
            <a:srgbClr val="991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5C343FC-D4A9-4C82-9DFD-E21F73435823}"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F02E07-EA7C-4340-BC78-ED86CECE757F}" type="slidenum">
              <a:rPr lang="en-US" smtClean="0"/>
              <a:t>‹#›</a:t>
            </a:fld>
            <a:endParaRPr lang="en-US"/>
          </a:p>
        </p:txBody>
      </p:sp>
    </p:spTree>
    <p:extLst>
      <p:ext uri="{BB962C8B-B14F-4D97-AF65-F5344CB8AC3E}">
        <p14:creationId xmlns:p14="http://schemas.microsoft.com/office/powerpoint/2010/main" val="33639422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343FC-D4A9-4C82-9DFD-E21F73435823}"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02E07-EA7C-4340-BC78-ED86CECE757F}" type="slidenum">
              <a:rPr lang="en-US" smtClean="0"/>
              <a:t>‹#›</a:t>
            </a:fld>
            <a:endParaRPr lang="en-US"/>
          </a:p>
        </p:txBody>
      </p:sp>
    </p:spTree>
    <p:extLst>
      <p:ext uri="{BB962C8B-B14F-4D97-AF65-F5344CB8AC3E}">
        <p14:creationId xmlns:p14="http://schemas.microsoft.com/office/powerpoint/2010/main" val="240927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343FC-D4A9-4C82-9DFD-E21F73435823}"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02E07-EA7C-4340-BC78-ED86CECE757F}" type="slidenum">
              <a:rPr lang="en-US" smtClean="0"/>
              <a:t>‹#›</a:t>
            </a:fld>
            <a:endParaRPr lang="en-US"/>
          </a:p>
        </p:txBody>
      </p:sp>
    </p:spTree>
    <p:extLst>
      <p:ext uri="{BB962C8B-B14F-4D97-AF65-F5344CB8AC3E}">
        <p14:creationId xmlns:p14="http://schemas.microsoft.com/office/powerpoint/2010/main" val="72996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343FC-D4A9-4C82-9DFD-E21F73435823}"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02E07-EA7C-4340-BC78-ED86CECE757F}" type="slidenum">
              <a:rPr lang="en-US" smtClean="0"/>
              <a:t>‹#›</a:t>
            </a:fld>
            <a:endParaRPr lang="en-US"/>
          </a:p>
        </p:txBody>
      </p:sp>
    </p:spTree>
    <p:extLst>
      <p:ext uri="{BB962C8B-B14F-4D97-AF65-F5344CB8AC3E}">
        <p14:creationId xmlns:p14="http://schemas.microsoft.com/office/powerpoint/2010/main" val="103830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343FC-D4A9-4C82-9DFD-E21F73435823}" type="datetimeFigureOut">
              <a:rPr lang="en-US" smtClean="0"/>
              <a:t>1/15/2016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02E07-EA7C-4340-BC78-ED86CECE757F}" type="slidenum">
              <a:rPr lang="en-US" smtClean="0"/>
              <a:t>‹#›</a:t>
            </a:fld>
            <a:endParaRPr lang="en-US"/>
          </a:p>
        </p:txBody>
      </p:sp>
    </p:spTree>
    <p:extLst>
      <p:ext uri="{BB962C8B-B14F-4D97-AF65-F5344CB8AC3E}">
        <p14:creationId xmlns:p14="http://schemas.microsoft.com/office/powerpoint/2010/main" val="1528584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mcilwain@pacific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hyperlink" Target="http://www.uccs.edu/~lbecker/"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www.ted.com/talks/ben_goldacre_battling_bad_science.html"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wwwn.cdc.gov/epiinfo/"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www.gcflearnfree.org/excelformulas" TargetMode="External"/><Relationship Id="rId2" Type="http://schemas.openxmlformats.org/officeDocument/2006/relationships/hyperlink" Target="http://www.gcflearnfree.org/excel2013" TargetMode="External"/><Relationship Id="rId1" Type="http://schemas.openxmlformats.org/officeDocument/2006/relationships/slideLayout" Target="../slideLayouts/slideLayout2.xml"/><Relationship Id="rId4" Type="http://schemas.openxmlformats.org/officeDocument/2006/relationships/hyperlink" Target="http://florida.theorangegrove.org/og/file/8612549c-e86c-739c-8f17-4f058315cae1/1/EpidemiologyInPublicHealth.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MHA Statistics Workshop</a:t>
            </a:r>
            <a:endParaRPr lang="en-US" dirty="0"/>
          </a:p>
        </p:txBody>
      </p:sp>
      <p:sp>
        <p:nvSpPr>
          <p:cNvPr id="3" name="Subtitle 2"/>
          <p:cNvSpPr>
            <a:spLocks noGrp="1"/>
          </p:cNvSpPr>
          <p:nvPr>
            <p:ph type="subTitle" idx="1"/>
          </p:nvPr>
        </p:nvSpPr>
        <p:spPr>
          <a:xfrm>
            <a:off x="0" y="3886200"/>
            <a:ext cx="9144000" cy="1752600"/>
          </a:xfrm>
        </p:spPr>
        <p:txBody>
          <a:bodyPr>
            <a:normAutofit/>
          </a:bodyPr>
          <a:lstStyle/>
          <a:p>
            <a:r>
              <a:rPr lang="en-US" dirty="0" smtClean="0"/>
              <a:t>Saturday Session – Inferential Statistics</a:t>
            </a:r>
          </a:p>
          <a:p>
            <a:r>
              <a:rPr lang="en-US" sz="2400" dirty="0" smtClean="0"/>
              <a:t>Amber McIlwain</a:t>
            </a:r>
          </a:p>
          <a:p>
            <a:r>
              <a:rPr lang="en-US" sz="2400" dirty="0" smtClean="0">
                <a:hlinkClick r:id="rId2"/>
              </a:rPr>
              <a:t>amcilwain@pacificu.edu</a:t>
            </a:r>
            <a:endParaRPr lang="en-US" sz="2400" dirty="0"/>
          </a:p>
        </p:txBody>
      </p:sp>
    </p:spTree>
    <p:extLst>
      <p:ext uri="{BB962C8B-B14F-4D97-AF65-F5344CB8AC3E}">
        <p14:creationId xmlns:p14="http://schemas.microsoft.com/office/powerpoint/2010/main" val="2734789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1"/>
          <p:cNvGraphicFramePr>
            <a:graphicFrameLocks noGrp="1"/>
          </p:cNvGraphicFramePr>
          <p:nvPr>
            <p:ph sz="quarter" idx="1"/>
            <p:extLst>
              <p:ext uri="{D42A27DB-BD31-4B8C-83A1-F6EECF244321}">
                <p14:modId xmlns:p14="http://schemas.microsoft.com/office/powerpoint/2010/main" val="2534883434"/>
              </p:ext>
            </p:extLst>
          </p:nvPr>
        </p:nvGraphicFramePr>
        <p:xfrm>
          <a:off x="457200" y="2209800"/>
          <a:ext cx="8229600" cy="3858401"/>
        </p:xfrm>
        <a:graphic>
          <a:graphicData uri="http://schemas.openxmlformats.org/drawingml/2006/table">
            <a:tbl>
              <a:tblPr>
                <a:tableStyleId>{284E427A-3D55-4303-BF80-6455036E1DE7}</a:tableStyleId>
              </a:tblPr>
              <a:tblGrid>
                <a:gridCol w="4116685"/>
                <a:gridCol w="4112915"/>
              </a:tblGrid>
              <a:tr h="602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u="none" strike="noStrike" cap="none" normalizeH="0" baseline="0" dirty="0" smtClean="0">
                          <a:ln>
                            <a:noFill/>
                          </a:ln>
                          <a:solidFill>
                            <a:schemeClr val="tx1"/>
                          </a:solidFill>
                          <a:effectLst/>
                        </a:rPr>
                        <a:t>Null</a:t>
                      </a:r>
                      <a:endParaRPr kumimoji="0" lang="en-US" sz="24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u="none" strike="noStrike" cap="none" normalizeH="0" baseline="0" dirty="0" smtClean="0">
                          <a:ln>
                            <a:noFill/>
                          </a:ln>
                          <a:solidFill>
                            <a:schemeClr val="tx1"/>
                          </a:solidFill>
                          <a:effectLst/>
                        </a:rPr>
                        <a:t>Research</a:t>
                      </a:r>
                      <a:endParaRPr kumimoji="0" lang="en-US" sz="2400" b="1" i="0" u="none" strike="noStrike" cap="none" normalizeH="0" baseline="0" dirty="0" smtClean="0">
                        <a:ln>
                          <a:noFill/>
                        </a:ln>
                        <a:solidFill>
                          <a:schemeClr val="tx1"/>
                        </a:solidFill>
                        <a:effectLst/>
                        <a:latin typeface="Arial" charset="0"/>
                      </a:endParaRPr>
                    </a:p>
                  </a:txBody>
                  <a:tcPr anchor="ctr" horzOverflow="overflow"/>
                </a:tc>
              </a:tr>
              <a:tr h="62216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dirty="0" smtClean="0">
                          <a:ln>
                            <a:noFill/>
                          </a:ln>
                          <a:solidFill>
                            <a:schemeClr val="tx1"/>
                          </a:solidFill>
                          <a:effectLst/>
                        </a:rPr>
                        <a:t>No relationship between variables</a:t>
                      </a:r>
                      <a:endParaRPr kumimoji="0" lang="en-US" sz="24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dirty="0" smtClean="0">
                          <a:ln>
                            <a:noFill/>
                          </a:ln>
                          <a:solidFill>
                            <a:schemeClr val="tx1"/>
                          </a:solidFill>
                          <a:effectLst/>
                        </a:rPr>
                        <a:t>Relationship between variables</a:t>
                      </a:r>
                      <a:endParaRPr kumimoji="0" lang="en-US" sz="2400" b="0" i="0" u="none" strike="noStrike" cap="none" normalizeH="0" baseline="0" dirty="0" smtClean="0">
                        <a:ln>
                          <a:noFill/>
                        </a:ln>
                        <a:solidFill>
                          <a:schemeClr val="tx1"/>
                        </a:solidFill>
                        <a:effectLst/>
                        <a:latin typeface="Arial" charset="0"/>
                      </a:endParaRPr>
                    </a:p>
                  </a:txBody>
                  <a:tcPr anchor="ctr" horzOverflow="overflow"/>
                </a:tc>
              </a:tr>
              <a:tr h="60452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dirty="0" smtClean="0">
                          <a:ln>
                            <a:noFill/>
                          </a:ln>
                          <a:solidFill>
                            <a:schemeClr val="tx1"/>
                          </a:solidFill>
                          <a:effectLst/>
                        </a:rPr>
                        <a:t>Refers to the population</a:t>
                      </a:r>
                      <a:endParaRPr kumimoji="0" lang="en-US" sz="24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smtClean="0">
                          <a:ln>
                            <a:noFill/>
                          </a:ln>
                          <a:solidFill>
                            <a:schemeClr val="tx1"/>
                          </a:solidFill>
                          <a:effectLst/>
                        </a:rPr>
                        <a:t>Refers to the sample</a:t>
                      </a:r>
                      <a:endParaRPr kumimoji="0" lang="en-US" sz="2400" b="0" i="0" u="none" strike="noStrike" cap="none" normalizeH="0" baseline="0" smtClean="0">
                        <a:ln>
                          <a:noFill/>
                        </a:ln>
                        <a:solidFill>
                          <a:schemeClr val="tx1"/>
                        </a:solidFill>
                        <a:effectLst/>
                        <a:latin typeface="Arial" charset="0"/>
                      </a:endParaRPr>
                    </a:p>
                  </a:txBody>
                  <a:tcPr anchor="ctr" horzOverflow="overflow"/>
                </a:tc>
              </a:tr>
              <a:tr h="602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smtClean="0">
                          <a:ln>
                            <a:noFill/>
                          </a:ln>
                          <a:solidFill>
                            <a:schemeClr val="tx1"/>
                          </a:solidFill>
                          <a:effectLst/>
                        </a:rPr>
                        <a:t>Indirectly tested</a:t>
                      </a:r>
                      <a:endParaRPr kumimoji="0" lang="en-US" sz="24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dirty="0" smtClean="0">
                          <a:ln>
                            <a:noFill/>
                          </a:ln>
                          <a:solidFill>
                            <a:schemeClr val="tx1"/>
                          </a:solidFill>
                          <a:effectLst/>
                        </a:rPr>
                        <a:t>Directly tested</a:t>
                      </a:r>
                      <a:endParaRPr kumimoji="0" lang="en-US" sz="2400" b="0" i="0" u="none" strike="noStrike" cap="none" normalizeH="0" baseline="0" dirty="0" smtClean="0">
                        <a:ln>
                          <a:noFill/>
                        </a:ln>
                        <a:solidFill>
                          <a:schemeClr val="tx1"/>
                        </a:solidFill>
                        <a:effectLst/>
                        <a:latin typeface="Arial" charset="0"/>
                      </a:endParaRPr>
                    </a:p>
                  </a:txBody>
                  <a:tcPr anchor="ctr" horzOverflow="overflow"/>
                </a:tc>
              </a:tr>
              <a:tr h="62216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smtClean="0">
                          <a:ln>
                            <a:noFill/>
                          </a:ln>
                          <a:solidFill>
                            <a:schemeClr val="tx1"/>
                          </a:solidFill>
                          <a:effectLst/>
                        </a:rPr>
                        <a:t>Written using Greek symbols</a:t>
                      </a:r>
                      <a:endParaRPr kumimoji="0" lang="en-US" sz="2400" b="0"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smtClean="0">
                          <a:ln>
                            <a:noFill/>
                          </a:ln>
                          <a:solidFill>
                            <a:schemeClr val="tx1"/>
                          </a:solidFill>
                          <a:effectLst/>
                        </a:rPr>
                        <a:t>Written using Roman symbols</a:t>
                      </a:r>
                      <a:endParaRPr kumimoji="0" lang="en-US" sz="2400" b="0" i="0" u="none" strike="noStrike" cap="none" normalizeH="0" baseline="0" smtClean="0">
                        <a:ln>
                          <a:noFill/>
                        </a:ln>
                        <a:solidFill>
                          <a:schemeClr val="tx1"/>
                        </a:solidFill>
                        <a:effectLst/>
                        <a:latin typeface="Arial" charset="0"/>
                      </a:endParaRPr>
                    </a:p>
                  </a:txBody>
                  <a:tcPr anchor="ctr" horzOverflow="overflow"/>
                </a:tc>
              </a:tr>
              <a:tr h="602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dirty="0" smtClean="0">
                          <a:ln>
                            <a:noFill/>
                          </a:ln>
                          <a:solidFill>
                            <a:schemeClr val="tx1"/>
                          </a:solidFill>
                          <a:effectLst/>
                        </a:rPr>
                        <a:t>Implied hypothesis</a:t>
                      </a:r>
                      <a:endParaRPr kumimoji="0" lang="en-US" sz="2400" b="0"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u="none" strike="noStrike" cap="none" normalizeH="0" baseline="0" dirty="0" smtClean="0">
                          <a:ln>
                            <a:noFill/>
                          </a:ln>
                          <a:solidFill>
                            <a:schemeClr val="tx1"/>
                          </a:solidFill>
                          <a:effectLst/>
                        </a:rPr>
                        <a:t>Explicit hypothesis</a:t>
                      </a:r>
                      <a:endParaRPr kumimoji="0" lang="en-US" sz="2400" b="0" i="0" u="none" strike="noStrike" cap="none" normalizeH="0" baseline="0" dirty="0" smtClean="0">
                        <a:ln>
                          <a:noFill/>
                        </a:ln>
                        <a:solidFill>
                          <a:schemeClr val="tx1"/>
                        </a:solidFill>
                        <a:effectLst/>
                        <a:latin typeface="Arial" charset="0"/>
                      </a:endParaRPr>
                    </a:p>
                  </a:txBody>
                  <a:tcPr anchor="ctr" horzOverflow="overflow"/>
                </a:tc>
              </a:tr>
            </a:tbl>
          </a:graphicData>
        </a:graphic>
      </p:graphicFrame>
      <p:sp>
        <p:nvSpPr>
          <p:cNvPr id="6" name="Title 5"/>
          <p:cNvSpPr>
            <a:spLocks noGrp="1"/>
          </p:cNvSpPr>
          <p:nvPr>
            <p:ph type="title"/>
          </p:nvPr>
        </p:nvSpPr>
        <p:spPr>
          <a:xfrm>
            <a:off x="0" y="274638"/>
            <a:ext cx="9144000" cy="1143000"/>
          </a:xfrm>
        </p:spPr>
        <p:txBody>
          <a:bodyPr>
            <a:normAutofit fontScale="90000"/>
          </a:bodyPr>
          <a:lstStyle/>
          <a:p>
            <a:r>
              <a:rPr lang="en-US" dirty="0"/>
              <a:t>Differences Between Null </a:t>
            </a:r>
            <a:r>
              <a:rPr lang="en-US" dirty="0" smtClean="0"/>
              <a:t>and Research Hypotheses</a:t>
            </a:r>
            <a:endParaRPr lang="en-US" dirty="0"/>
          </a:p>
        </p:txBody>
      </p:sp>
    </p:spTree>
    <p:extLst>
      <p:ext uri="{BB962C8B-B14F-4D97-AF65-F5344CB8AC3E}">
        <p14:creationId xmlns:p14="http://schemas.microsoft.com/office/powerpoint/2010/main" val="2657702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Makes a Good Hypothesis?</a:t>
            </a:r>
          </a:p>
        </p:txBody>
      </p:sp>
      <p:sp>
        <p:nvSpPr>
          <p:cNvPr id="6" name="Content Placeholder 5"/>
          <p:cNvSpPr>
            <a:spLocks noGrp="1"/>
          </p:cNvSpPr>
          <p:nvPr>
            <p:ph idx="1"/>
          </p:nvPr>
        </p:nvSpPr>
        <p:spPr/>
        <p:txBody>
          <a:bodyPr>
            <a:normAutofit/>
          </a:bodyPr>
          <a:lstStyle/>
          <a:p>
            <a:pPr lvl="0">
              <a:spcAft>
                <a:spcPts val="1200"/>
              </a:spcAft>
              <a:buNone/>
            </a:pPr>
            <a:r>
              <a:rPr lang="en-US" dirty="0"/>
              <a:t>In sum, good hypotheses should be: </a:t>
            </a:r>
          </a:p>
          <a:p>
            <a:pPr marL="690563" indent="-466725">
              <a:spcAft>
                <a:spcPts val="1200"/>
              </a:spcAft>
            </a:pPr>
            <a:r>
              <a:rPr lang="en-US" sz="2800" dirty="0"/>
              <a:t>stated in declarative form, </a:t>
            </a:r>
          </a:p>
          <a:p>
            <a:pPr marL="690563" indent="-466725">
              <a:spcAft>
                <a:spcPts val="1200"/>
              </a:spcAft>
            </a:pPr>
            <a:r>
              <a:rPr lang="en-US" sz="2800" dirty="0"/>
              <a:t>positing a relationship between variables, </a:t>
            </a:r>
          </a:p>
          <a:p>
            <a:pPr marL="690563" indent="-466725">
              <a:spcAft>
                <a:spcPts val="1200"/>
              </a:spcAft>
            </a:pPr>
            <a:r>
              <a:rPr lang="en-US" sz="2800" dirty="0"/>
              <a:t>reflecting a theory or a body of literature on which they are based, </a:t>
            </a:r>
          </a:p>
          <a:p>
            <a:pPr marL="690563" indent="-466725">
              <a:spcAft>
                <a:spcPts val="1200"/>
              </a:spcAft>
            </a:pPr>
            <a:r>
              <a:rPr lang="en-US" sz="2800" dirty="0"/>
              <a:t>brief and to the point, and</a:t>
            </a:r>
          </a:p>
          <a:p>
            <a:pPr marL="690563" indent="-466725">
              <a:spcAft>
                <a:spcPts val="1200"/>
              </a:spcAft>
            </a:pPr>
            <a:r>
              <a:rPr lang="en-US" sz="2800" dirty="0"/>
              <a:t>testable</a:t>
            </a:r>
            <a:r>
              <a:rPr lang="en-US" sz="2800" dirty="0" smtClean="0"/>
              <a:t>.</a:t>
            </a:r>
            <a:endParaRPr lang="en-US" sz="2800" dirty="0"/>
          </a:p>
        </p:txBody>
      </p:sp>
    </p:spTree>
    <p:extLst>
      <p:ext uri="{BB962C8B-B14F-4D97-AF65-F5344CB8AC3E}">
        <p14:creationId xmlns:p14="http://schemas.microsoft.com/office/powerpoint/2010/main" val="1045809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Are Your Curves </a:t>
            </a:r>
            <a:r>
              <a:rPr lang="en-US" dirty="0" smtClean="0"/>
              <a:t>Normal?</a:t>
            </a:r>
            <a:br>
              <a:rPr lang="en-US" dirty="0" smtClean="0"/>
            </a:br>
            <a:r>
              <a:rPr lang="en-US" dirty="0" smtClean="0"/>
              <a:t>Probability </a:t>
            </a:r>
            <a:r>
              <a:rPr lang="en-US" dirty="0"/>
              <a:t>and Why it Counts</a:t>
            </a:r>
          </a:p>
        </p:txBody>
      </p:sp>
      <p:sp>
        <p:nvSpPr>
          <p:cNvPr id="6" name="Content Placeholder 5"/>
          <p:cNvSpPr>
            <a:spLocks noGrp="1"/>
          </p:cNvSpPr>
          <p:nvPr>
            <p:ph idx="1"/>
          </p:nvPr>
        </p:nvSpPr>
        <p:spPr/>
        <p:txBody>
          <a:bodyPr/>
          <a:lstStyle/>
          <a:p>
            <a:pPr marL="0" lvl="0" indent="0">
              <a:buNone/>
            </a:pPr>
            <a:r>
              <a:rPr lang="en-US" i="1" dirty="0" smtClean="0"/>
              <a:t>In this section, you will learn about…</a:t>
            </a:r>
            <a:endParaRPr lang="en-US" dirty="0"/>
          </a:p>
          <a:p>
            <a:pPr marL="690563" lvl="0" indent="-466725"/>
            <a:r>
              <a:rPr lang="en-US" sz="2800" dirty="0" smtClean="0"/>
              <a:t>Why </a:t>
            </a:r>
            <a:r>
              <a:rPr lang="en-US" sz="2800" dirty="0"/>
              <a:t>understanding probability is basic to the understanding of </a:t>
            </a:r>
            <a:r>
              <a:rPr lang="en-US" sz="2800" dirty="0" smtClean="0"/>
              <a:t>statistics</a:t>
            </a:r>
            <a:endParaRPr lang="en-US" sz="2800" dirty="0"/>
          </a:p>
          <a:p>
            <a:pPr marL="690563" lvl="0" indent="-466725"/>
            <a:r>
              <a:rPr lang="en-US" sz="2800" dirty="0"/>
              <a:t>What the normal, or bell-shaped, curve is and what its characteristics </a:t>
            </a:r>
            <a:r>
              <a:rPr lang="en-US" sz="2800" dirty="0" smtClean="0"/>
              <a:t>are</a:t>
            </a:r>
            <a:endParaRPr lang="en-US" sz="2800" dirty="0"/>
          </a:p>
          <a:p>
            <a:pPr marL="690563" lvl="0" indent="-466725"/>
            <a:r>
              <a:rPr lang="en-US" sz="2800" dirty="0"/>
              <a:t>How to compute and interpret z scores</a:t>
            </a:r>
          </a:p>
          <a:p>
            <a:endParaRPr lang="en-US" dirty="0"/>
          </a:p>
        </p:txBody>
      </p:sp>
    </p:spTree>
    <p:extLst>
      <p:ext uri="{BB962C8B-B14F-4D97-AF65-F5344CB8AC3E}">
        <p14:creationId xmlns:p14="http://schemas.microsoft.com/office/powerpoint/2010/main" val="2554945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Probability?</a:t>
            </a:r>
          </a:p>
        </p:txBody>
      </p:sp>
      <p:sp>
        <p:nvSpPr>
          <p:cNvPr id="6" name="Content Placeholder 5"/>
          <p:cNvSpPr>
            <a:spLocks noGrp="1"/>
          </p:cNvSpPr>
          <p:nvPr>
            <p:ph idx="1"/>
          </p:nvPr>
        </p:nvSpPr>
        <p:spPr>
          <a:xfrm>
            <a:off x="457200" y="1600200"/>
            <a:ext cx="8229600" cy="5257800"/>
          </a:xfrm>
        </p:spPr>
        <p:txBody>
          <a:bodyPr>
            <a:normAutofit/>
          </a:bodyPr>
          <a:lstStyle/>
          <a:p>
            <a:r>
              <a:rPr lang="en-US" dirty="0"/>
              <a:t>The normal curve </a:t>
            </a:r>
            <a:endParaRPr lang="en-US" dirty="0" smtClean="0"/>
          </a:p>
          <a:p>
            <a:pPr lvl="1"/>
            <a:r>
              <a:rPr lang="en-US" dirty="0" smtClean="0"/>
              <a:t>provides </a:t>
            </a:r>
            <a:r>
              <a:rPr lang="en-US" dirty="0"/>
              <a:t>us with a basis of understanding the probability associated with any possible </a:t>
            </a:r>
            <a:r>
              <a:rPr lang="en-US" dirty="0" smtClean="0"/>
              <a:t>outcome</a:t>
            </a:r>
          </a:p>
          <a:p>
            <a:pPr lvl="1"/>
            <a:r>
              <a:rPr lang="en-US" dirty="0" smtClean="0"/>
              <a:t>is the b</a:t>
            </a:r>
            <a:r>
              <a:rPr lang="en-US" dirty="0" smtClean="0"/>
              <a:t>asis </a:t>
            </a:r>
            <a:r>
              <a:rPr lang="en-US" dirty="0"/>
              <a:t>for determining the degree of confidence that an outcome is “true</a:t>
            </a:r>
            <a:r>
              <a:rPr lang="en-US" dirty="0" smtClean="0"/>
              <a:t>”</a:t>
            </a:r>
            <a:endParaRPr lang="en-US" dirty="0"/>
          </a:p>
          <a:p>
            <a:r>
              <a:rPr lang="en-US" dirty="0"/>
              <a:t>Example: Are changes in student scores due to a particular intervention that took place or by chance alone?</a:t>
            </a:r>
          </a:p>
          <a:p>
            <a:endParaRPr lang="en-US" dirty="0"/>
          </a:p>
        </p:txBody>
      </p:sp>
    </p:spTree>
    <p:extLst>
      <p:ext uri="{BB962C8B-B14F-4D97-AF65-F5344CB8AC3E}">
        <p14:creationId xmlns:p14="http://schemas.microsoft.com/office/powerpoint/2010/main" val="33995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Normal Curve</a:t>
            </a:r>
          </a:p>
        </p:txBody>
      </p:sp>
      <p:sp>
        <p:nvSpPr>
          <p:cNvPr id="6" name="Content Placeholder 5"/>
          <p:cNvSpPr>
            <a:spLocks noGrp="1"/>
          </p:cNvSpPr>
          <p:nvPr>
            <p:ph idx="1"/>
          </p:nvPr>
        </p:nvSpPr>
        <p:spPr/>
        <p:txBody>
          <a:bodyPr>
            <a:normAutofit lnSpcReduction="10000"/>
          </a:bodyPr>
          <a:lstStyle/>
          <a:p>
            <a:r>
              <a:rPr lang="en-US" dirty="0"/>
              <a:t>A.K.A. the Bell-Shaped </a:t>
            </a:r>
            <a:r>
              <a:rPr lang="en-US" dirty="0" smtClean="0"/>
              <a:t>Curve</a:t>
            </a:r>
            <a:endParaRPr lang="en-US" dirty="0"/>
          </a:p>
          <a:p>
            <a:r>
              <a:rPr lang="en-US" dirty="0"/>
              <a:t>Visual representation of a distribution of </a:t>
            </a:r>
            <a:r>
              <a:rPr lang="en-US" dirty="0" smtClean="0"/>
              <a:t>scores</a:t>
            </a:r>
            <a:endParaRPr lang="en-US" dirty="0"/>
          </a:p>
          <a:p>
            <a:r>
              <a:rPr lang="en-US" dirty="0"/>
              <a:t>Three characteristics…</a:t>
            </a:r>
          </a:p>
          <a:p>
            <a:pPr marL="971550" lvl="1" indent="-514350">
              <a:buFont typeface="+mj-lt"/>
              <a:buAutoNum type="arabicPeriod"/>
            </a:pPr>
            <a:r>
              <a:rPr lang="en-US" dirty="0"/>
              <a:t>Mean, median, and mode are equal to one another</a:t>
            </a:r>
          </a:p>
          <a:p>
            <a:pPr marL="971550" lvl="1" indent="-514350">
              <a:buFont typeface="+mj-lt"/>
              <a:buAutoNum type="arabicPeriod"/>
            </a:pPr>
            <a:r>
              <a:rPr lang="en-US" dirty="0"/>
              <a:t>Perfectly symmetrical about the mean</a:t>
            </a:r>
          </a:p>
          <a:p>
            <a:pPr marL="971550" lvl="1" indent="-514350">
              <a:buFont typeface="+mj-lt"/>
              <a:buAutoNum type="arabicPeriod"/>
            </a:pPr>
            <a:r>
              <a:rPr lang="en-US" dirty="0"/>
              <a:t>Tails are asymptotic (get closer to horizontal axis but never touch it)</a:t>
            </a:r>
          </a:p>
          <a:p>
            <a:endParaRPr lang="en-US" dirty="0"/>
          </a:p>
        </p:txBody>
      </p:sp>
    </p:spTree>
    <p:extLst>
      <p:ext uri="{BB962C8B-B14F-4D97-AF65-F5344CB8AC3E}">
        <p14:creationId xmlns:p14="http://schemas.microsoft.com/office/powerpoint/2010/main" val="14159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g7"/>
          <p:cNvPicPr>
            <a:picLocks noChangeAspect="1" noChangeArrowheads="1"/>
          </p:cNvPicPr>
          <p:nvPr/>
        </p:nvPicPr>
        <p:blipFill>
          <a:blip r:embed="rId3" cstate="print"/>
          <a:srcRect/>
          <a:stretch>
            <a:fillRect/>
          </a:stretch>
        </p:blipFill>
        <p:spPr bwMode="auto">
          <a:xfrm>
            <a:off x="790436" y="1752600"/>
            <a:ext cx="7563128" cy="4800600"/>
          </a:xfrm>
          <a:prstGeom prst="rect">
            <a:avLst/>
          </a:prstGeom>
          <a:noFill/>
        </p:spPr>
      </p:pic>
      <p:sp>
        <p:nvSpPr>
          <p:cNvPr id="3" name="Title 2"/>
          <p:cNvSpPr>
            <a:spLocks noGrp="1"/>
          </p:cNvSpPr>
          <p:nvPr>
            <p:ph type="title"/>
          </p:nvPr>
        </p:nvSpPr>
        <p:spPr/>
        <p:txBody>
          <a:bodyPr/>
          <a:lstStyle/>
          <a:p>
            <a:r>
              <a:rPr lang="en-US" dirty="0"/>
              <a:t>The Normal Curve</a:t>
            </a:r>
          </a:p>
        </p:txBody>
      </p:sp>
    </p:spTree>
    <p:extLst>
      <p:ext uri="{BB962C8B-B14F-4D97-AF65-F5344CB8AC3E}">
        <p14:creationId xmlns:p14="http://schemas.microsoft.com/office/powerpoint/2010/main" val="2573289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Hey, That’s Not Normal!</a:t>
            </a:r>
          </a:p>
        </p:txBody>
      </p:sp>
      <p:sp>
        <p:nvSpPr>
          <p:cNvPr id="6" name="Content Placeholder 5"/>
          <p:cNvSpPr>
            <a:spLocks noGrp="1"/>
          </p:cNvSpPr>
          <p:nvPr>
            <p:ph idx="1"/>
          </p:nvPr>
        </p:nvSpPr>
        <p:spPr/>
        <p:txBody>
          <a:bodyPr/>
          <a:lstStyle/>
          <a:p>
            <a:r>
              <a:rPr lang="en-US" dirty="0"/>
              <a:t>Sometimes there are sets of scores where the distribution is not normal</a:t>
            </a:r>
            <a:r>
              <a:rPr lang="en-US" dirty="0" smtClean="0"/>
              <a:t>.</a:t>
            </a:r>
            <a:endParaRPr lang="en-US" dirty="0"/>
          </a:p>
          <a:p>
            <a:r>
              <a:rPr lang="en-US" dirty="0"/>
              <a:t>Sets of data larger than 30 often approximate the shape of a normal </a:t>
            </a:r>
            <a:r>
              <a:rPr lang="en-US" dirty="0" smtClean="0"/>
              <a:t>curve</a:t>
            </a:r>
            <a:endParaRPr lang="en-US" dirty="0"/>
          </a:p>
        </p:txBody>
      </p:sp>
    </p:spTree>
    <p:extLst>
      <p:ext uri="{BB962C8B-B14F-4D97-AF65-F5344CB8AC3E}">
        <p14:creationId xmlns:p14="http://schemas.microsoft.com/office/powerpoint/2010/main" val="4238128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More Normal Curve 101</a:t>
            </a:r>
          </a:p>
        </p:txBody>
      </p:sp>
      <p:pic>
        <p:nvPicPr>
          <p:cNvPr id="5" name="Picture 4" descr="fig7"/>
          <p:cNvPicPr>
            <a:picLocks noChangeAspect="1" noChangeArrowheads="1"/>
          </p:cNvPicPr>
          <p:nvPr/>
        </p:nvPicPr>
        <p:blipFill>
          <a:blip r:embed="rId3" cstate="print"/>
          <a:srcRect/>
          <a:stretch>
            <a:fillRect/>
          </a:stretch>
        </p:blipFill>
        <p:spPr bwMode="auto">
          <a:xfrm>
            <a:off x="956013" y="1752600"/>
            <a:ext cx="7231974" cy="4800600"/>
          </a:xfrm>
          <a:prstGeom prst="rect">
            <a:avLst/>
          </a:prstGeom>
          <a:noFill/>
        </p:spPr>
      </p:pic>
    </p:spTree>
    <p:extLst>
      <p:ext uri="{BB962C8B-B14F-4D97-AF65-F5344CB8AC3E}">
        <p14:creationId xmlns:p14="http://schemas.microsoft.com/office/powerpoint/2010/main" val="631139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fig7"/>
          <p:cNvPicPr>
            <a:picLocks noChangeAspect="1" noChangeArrowheads="1"/>
          </p:cNvPicPr>
          <p:nvPr/>
        </p:nvPicPr>
        <p:blipFill>
          <a:blip r:embed="rId3" cstate="print"/>
          <a:srcRect/>
          <a:stretch>
            <a:fillRect/>
          </a:stretch>
        </p:blipFill>
        <p:spPr bwMode="auto">
          <a:xfrm>
            <a:off x="737474" y="1752600"/>
            <a:ext cx="7669053" cy="4800600"/>
          </a:xfrm>
          <a:prstGeom prst="rect">
            <a:avLst/>
          </a:prstGeom>
          <a:noFill/>
        </p:spPr>
      </p:pic>
      <p:sp>
        <p:nvSpPr>
          <p:cNvPr id="3" name="Title 2"/>
          <p:cNvSpPr>
            <a:spLocks noGrp="1"/>
          </p:cNvSpPr>
          <p:nvPr>
            <p:ph type="title"/>
          </p:nvPr>
        </p:nvSpPr>
        <p:spPr/>
        <p:txBody>
          <a:bodyPr/>
          <a:lstStyle/>
          <a:p>
            <a:r>
              <a:rPr lang="en-US" dirty="0"/>
              <a:t>More Normal Curve 101</a:t>
            </a:r>
          </a:p>
        </p:txBody>
      </p:sp>
    </p:spTree>
    <p:extLst>
      <p:ext uri="{BB962C8B-B14F-4D97-AF65-F5344CB8AC3E}">
        <p14:creationId xmlns:p14="http://schemas.microsoft.com/office/powerpoint/2010/main" val="988001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More Normal Curve 101</a:t>
            </a:r>
          </a:p>
        </p:txBody>
      </p:sp>
      <p:sp>
        <p:nvSpPr>
          <p:cNvPr id="6" name="Content Placeholder 5"/>
          <p:cNvSpPr>
            <a:spLocks noGrp="1"/>
          </p:cNvSpPr>
          <p:nvPr>
            <p:ph idx="1"/>
          </p:nvPr>
        </p:nvSpPr>
        <p:spPr/>
        <p:txBody>
          <a:bodyPr/>
          <a:lstStyle/>
          <a:p>
            <a:pPr>
              <a:lnSpc>
                <a:spcPct val="90000"/>
              </a:lnSpc>
              <a:buNone/>
            </a:pPr>
            <a:r>
              <a:rPr lang="en-US" dirty="0"/>
              <a:t>For all normal distributions</a:t>
            </a:r>
            <a:r>
              <a:rPr lang="en-US" dirty="0" smtClean="0"/>
              <a:t>…</a:t>
            </a:r>
            <a:endParaRPr lang="en-US" dirty="0"/>
          </a:p>
          <a:p>
            <a:pPr lvl="1">
              <a:lnSpc>
                <a:spcPct val="90000"/>
              </a:lnSpc>
            </a:pPr>
            <a:r>
              <a:rPr lang="en-US" dirty="0"/>
              <a:t>almost 100% of scores will fit between -3 and +3 standard deviations from the </a:t>
            </a:r>
            <a:r>
              <a:rPr lang="en-US" dirty="0" smtClean="0"/>
              <a:t>mean</a:t>
            </a:r>
            <a:endParaRPr lang="en-US" dirty="0"/>
          </a:p>
          <a:p>
            <a:pPr lvl="1">
              <a:lnSpc>
                <a:spcPct val="90000"/>
              </a:lnSpc>
            </a:pPr>
            <a:r>
              <a:rPr lang="en-US" dirty="0"/>
              <a:t>Because of </a:t>
            </a:r>
            <a:r>
              <a:rPr lang="en-US" dirty="0" smtClean="0"/>
              <a:t>this, </a:t>
            </a:r>
            <a:r>
              <a:rPr lang="en-US" dirty="0"/>
              <a:t>distributions can be </a:t>
            </a:r>
            <a:r>
              <a:rPr lang="en-US" dirty="0" smtClean="0"/>
              <a:t>compared</a:t>
            </a:r>
            <a:endParaRPr lang="en-US" dirty="0"/>
          </a:p>
          <a:p>
            <a:pPr lvl="1">
              <a:lnSpc>
                <a:spcPct val="90000"/>
              </a:lnSpc>
            </a:pPr>
            <a:r>
              <a:rPr lang="en-US" dirty="0"/>
              <a:t>Between different points on the X-axis, a certain percentage of cases will </a:t>
            </a:r>
            <a:r>
              <a:rPr lang="en-US" dirty="0" smtClean="0"/>
              <a:t>occur</a:t>
            </a:r>
            <a:endParaRPr lang="en-US" dirty="0"/>
          </a:p>
          <a:p>
            <a:endParaRPr lang="en-US" dirty="0"/>
          </a:p>
        </p:txBody>
      </p:sp>
    </p:spTree>
    <p:extLst>
      <p:ext uri="{BB962C8B-B14F-4D97-AF65-F5344CB8AC3E}">
        <p14:creationId xmlns:p14="http://schemas.microsoft.com/office/powerpoint/2010/main" val="309387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Agenda</a:t>
            </a:r>
            <a:endParaRPr lang="en-US" dirty="0"/>
          </a:p>
        </p:txBody>
      </p:sp>
      <p:sp>
        <p:nvSpPr>
          <p:cNvPr id="3" name="Text Placeholder 2"/>
          <p:cNvSpPr>
            <a:spLocks noGrp="1"/>
          </p:cNvSpPr>
          <p:nvPr>
            <p:ph type="body" idx="1"/>
          </p:nvPr>
        </p:nvSpPr>
        <p:spPr/>
        <p:txBody>
          <a:bodyPr/>
          <a:lstStyle/>
          <a:p>
            <a:r>
              <a:rPr lang="en-US" dirty="0" smtClean="0"/>
              <a:t>Friday</a:t>
            </a:r>
            <a:endParaRPr lang="en-US" dirty="0"/>
          </a:p>
        </p:txBody>
      </p:sp>
      <p:sp>
        <p:nvSpPr>
          <p:cNvPr id="4" name="Content Placeholder 3"/>
          <p:cNvSpPr>
            <a:spLocks noGrp="1"/>
          </p:cNvSpPr>
          <p:nvPr>
            <p:ph sz="half" idx="2"/>
          </p:nvPr>
        </p:nvSpPr>
        <p:spPr>
          <a:xfrm>
            <a:off x="457200" y="2174874"/>
            <a:ext cx="4040188" cy="4683125"/>
          </a:xfrm>
        </p:spPr>
        <p:txBody>
          <a:bodyPr/>
          <a:lstStyle/>
          <a:p>
            <a:r>
              <a:rPr lang="en-US" dirty="0" smtClean="0"/>
              <a:t>Part I: Introduction</a:t>
            </a:r>
          </a:p>
          <a:p>
            <a:pPr lvl="1"/>
            <a:r>
              <a:rPr lang="en-US" dirty="0" smtClean="0"/>
              <a:t>Statistics overview</a:t>
            </a:r>
          </a:p>
          <a:p>
            <a:r>
              <a:rPr lang="en-US" dirty="0" smtClean="0"/>
              <a:t>Part II: Descriptive Statistics</a:t>
            </a:r>
          </a:p>
          <a:p>
            <a:pPr lvl="1"/>
            <a:r>
              <a:rPr lang="en-US" dirty="0" smtClean="0"/>
              <a:t>Computing and understanding averages</a:t>
            </a:r>
          </a:p>
          <a:p>
            <a:pPr lvl="1"/>
            <a:r>
              <a:rPr lang="en-US" dirty="0" smtClean="0"/>
              <a:t>Understanding variability</a:t>
            </a:r>
          </a:p>
          <a:p>
            <a:pPr lvl="1"/>
            <a:r>
              <a:rPr lang="en-US" dirty="0" smtClean="0"/>
              <a:t>Presenting data</a:t>
            </a:r>
          </a:p>
          <a:p>
            <a:pPr lvl="1"/>
            <a:r>
              <a:rPr lang="en-US" dirty="0" smtClean="0"/>
              <a:t>Computing correlation coefficients</a:t>
            </a:r>
          </a:p>
          <a:p>
            <a:pPr lvl="1"/>
            <a:r>
              <a:rPr lang="en-US" dirty="0" smtClean="0"/>
              <a:t>Introduction to understanding reliability and variability</a:t>
            </a:r>
          </a:p>
        </p:txBody>
      </p:sp>
      <p:sp>
        <p:nvSpPr>
          <p:cNvPr id="5" name="Text Placeholder 4"/>
          <p:cNvSpPr>
            <a:spLocks noGrp="1"/>
          </p:cNvSpPr>
          <p:nvPr>
            <p:ph type="body" sz="quarter" idx="3"/>
          </p:nvPr>
        </p:nvSpPr>
        <p:spPr/>
        <p:txBody>
          <a:bodyPr/>
          <a:lstStyle/>
          <a:p>
            <a:r>
              <a:rPr lang="en-US" dirty="0" smtClean="0"/>
              <a:t>Saturday</a:t>
            </a:r>
            <a:endParaRPr lang="en-US" dirty="0"/>
          </a:p>
        </p:txBody>
      </p:sp>
      <p:sp>
        <p:nvSpPr>
          <p:cNvPr id="6" name="Content Placeholder 5"/>
          <p:cNvSpPr>
            <a:spLocks noGrp="1"/>
          </p:cNvSpPr>
          <p:nvPr>
            <p:ph sz="quarter" idx="4"/>
          </p:nvPr>
        </p:nvSpPr>
        <p:spPr>
          <a:xfrm>
            <a:off x="4645025" y="2174874"/>
            <a:ext cx="4041775" cy="4683125"/>
          </a:xfrm>
        </p:spPr>
        <p:txBody>
          <a:bodyPr/>
          <a:lstStyle/>
          <a:p>
            <a:r>
              <a:rPr lang="en-US" dirty="0" smtClean="0"/>
              <a:t>Part III: “Chance”</a:t>
            </a:r>
          </a:p>
          <a:p>
            <a:pPr lvl="1"/>
            <a:r>
              <a:rPr lang="en-US" dirty="0" smtClean="0"/>
              <a:t>Hypothesis testing</a:t>
            </a:r>
          </a:p>
          <a:p>
            <a:pPr lvl="1"/>
            <a:r>
              <a:rPr lang="en-US" dirty="0" smtClean="0"/>
              <a:t>Probability</a:t>
            </a:r>
          </a:p>
          <a:p>
            <a:r>
              <a:rPr lang="en-US" dirty="0" smtClean="0"/>
              <a:t>Part IV: Inferential Statistics</a:t>
            </a:r>
          </a:p>
          <a:p>
            <a:pPr lvl="1"/>
            <a:r>
              <a:rPr lang="en-US" dirty="0" smtClean="0"/>
              <a:t>Statistically significant</a:t>
            </a:r>
          </a:p>
          <a:p>
            <a:pPr lvl="1"/>
            <a:r>
              <a:rPr lang="en-US" dirty="0" smtClean="0"/>
              <a:t>Testing!</a:t>
            </a:r>
          </a:p>
          <a:p>
            <a:pPr lvl="1"/>
            <a:r>
              <a:rPr lang="en-US" dirty="0" smtClean="0"/>
              <a:t>Predicting!</a:t>
            </a:r>
          </a:p>
          <a:p>
            <a:pPr lvl="1"/>
            <a:r>
              <a:rPr lang="en-US" dirty="0" smtClean="0"/>
              <a:t>More statistical procedures!</a:t>
            </a:r>
          </a:p>
          <a:p>
            <a:r>
              <a:rPr lang="en-US" dirty="0" smtClean="0"/>
              <a:t>Part V: MHA Statistics</a:t>
            </a:r>
          </a:p>
          <a:p>
            <a:pPr lvl="1"/>
            <a:r>
              <a:rPr lang="en-US" dirty="0" smtClean="0"/>
              <a:t>For epidemiology</a:t>
            </a:r>
          </a:p>
          <a:p>
            <a:pPr lvl="1"/>
            <a:r>
              <a:rPr lang="en-US" dirty="0" smtClean="0"/>
              <a:t>For quality management</a:t>
            </a:r>
          </a:p>
        </p:txBody>
      </p:sp>
    </p:spTree>
    <p:extLst>
      <p:ext uri="{BB962C8B-B14F-4D97-AF65-F5344CB8AC3E}">
        <p14:creationId xmlns:p14="http://schemas.microsoft.com/office/powerpoint/2010/main" val="4194335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g7"/>
          <p:cNvPicPr>
            <a:picLocks noChangeAspect="1" noChangeArrowheads="1"/>
          </p:cNvPicPr>
          <p:nvPr/>
        </p:nvPicPr>
        <p:blipFill>
          <a:blip r:embed="rId3" cstate="print"/>
          <a:srcRect/>
          <a:stretch>
            <a:fillRect/>
          </a:stretch>
        </p:blipFill>
        <p:spPr bwMode="auto">
          <a:xfrm>
            <a:off x="534838" y="1752600"/>
            <a:ext cx="8074324" cy="4800600"/>
          </a:xfrm>
          <a:prstGeom prst="rect">
            <a:avLst/>
          </a:prstGeom>
          <a:noFill/>
        </p:spPr>
      </p:pic>
      <p:sp>
        <p:nvSpPr>
          <p:cNvPr id="3" name="Title 2"/>
          <p:cNvSpPr>
            <a:spLocks noGrp="1"/>
          </p:cNvSpPr>
          <p:nvPr>
            <p:ph type="title"/>
          </p:nvPr>
        </p:nvSpPr>
        <p:spPr/>
        <p:txBody>
          <a:bodyPr/>
          <a:lstStyle/>
          <a:p>
            <a:r>
              <a:rPr lang="en-US" dirty="0"/>
              <a:t>What’s Under the Curve?</a:t>
            </a:r>
          </a:p>
        </p:txBody>
      </p:sp>
    </p:spTree>
    <p:extLst>
      <p:ext uri="{BB962C8B-B14F-4D97-AF65-F5344CB8AC3E}">
        <p14:creationId xmlns:p14="http://schemas.microsoft.com/office/powerpoint/2010/main" val="3587686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352800" y="3810000"/>
            <a:ext cx="2651760" cy="1369272"/>
          </a:xfrm>
          <a:prstGeom prst="rect">
            <a:avLst/>
          </a:prstGeom>
          <a:noFill/>
          <a:ln w="9525">
            <a:noFill/>
            <a:miter lim="800000"/>
            <a:headEnd/>
            <a:tailEnd/>
          </a:ln>
          <a:effectLst/>
        </p:spPr>
      </p:pic>
      <p:sp>
        <p:nvSpPr>
          <p:cNvPr id="4" name="Title 3"/>
          <p:cNvSpPr>
            <a:spLocks noGrp="1"/>
          </p:cNvSpPr>
          <p:nvPr>
            <p:ph type="title"/>
          </p:nvPr>
        </p:nvSpPr>
        <p:spPr/>
        <p:txBody>
          <a:bodyPr/>
          <a:lstStyle/>
          <a:p>
            <a:r>
              <a:rPr lang="en-US" dirty="0"/>
              <a:t>The </a:t>
            </a:r>
            <a:r>
              <a:rPr lang="en-US" b="1" i="1" dirty="0">
                <a:latin typeface="Palatino Linotype" pitchFamily="18" charset="0"/>
              </a:rPr>
              <a:t>z</a:t>
            </a:r>
            <a:r>
              <a:rPr lang="en-US" dirty="0"/>
              <a:t> Score</a:t>
            </a:r>
          </a:p>
        </p:txBody>
      </p:sp>
      <p:sp>
        <p:nvSpPr>
          <p:cNvPr id="5" name="Content Placeholder 4"/>
          <p:cNvSpPr>
            <a:spLocks noGrp="1"/>
          </p:cNvSpPr>
          <p:nvPr>
            <p:ph idx="1"/>
          </p:nvPr>
        </p:nvSpPr>
        <p:spPr/>
        <p:txBody>
          <a:bodyPr/>
          <a:lstStyle/>
          <a:p>
            <a:r>
              <a:rPr lang="en-US" dirty="0"/>
              <a:t>A standard score that is the result of dividing the amount that a raw score differs from the mean of the distribution by the standard deviation.</a:t>
            </a:r>
          </a:p>
          <a:p>
            <a:pPr marL="0" indent="0">
              <a:buNone/>
            </a:pPr>
            <a:endParaRPr lang="en-US" dirty="0"/>
          </a:p>
        </p:txBody>
      </p:sp>
    </p:spTree>
    <p:extLst>
      <p:ext uri="{BB962C8B-B14F-4D97-AF65-F5344CB8AC3E}">
        <p14:creationId xmlns:p14="http://schemas.microsoft.com/office/powerpoint/2010/main" val="1160497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
            </a:r>
            <a:r>
              <a:rPr lang="en-US" b="1" i="1" dirty="0">
                <a:latin typeface="Palatino Linotype" pitchFamily="18" charset="0"/>
              </a:rPr>
              <a:t>z</a:t>
            </a:r>
            <a:r>
              <a:rPr lang="en-US" dirty="0"/>
              <a:t> Score</a:t>
            </a:r>
          </a:p>
        </p:txBody>
      </p:sp>
      <p:sp>
        <p:nvSpPr>
          <p:cNvPr id="6" name="Content Placeholder 5"/>
          <p:cNvSpPr>
            <a:spLocks noGrp="1"/>
          </p:cNvSpPr>
          <p:nvPr>
            <p:ph idx="1"/>
          </p:nvPr>
        </p:nvSpPr>
        <p:spPr/>
        <p:txBody>
          <a:bodyPr>
            <a:normAutofit/>
          </a:bodyPr>
          <a:lstStyle/>
          <a:p>
            <a:r>
              <a:rPr lang="en-US" dirty="0"/>
              <a:t>Scores below the mean are negative (left of the mean) and those above are positive (right of the mean</a:t>
            </a:r>
            <a:r>
              <a:rPr lang="en-US" dirty="0" smtClean="0"/>
              <a:t>)</a:t>
            </a:r>
            <a:endParaRPr lang="en-US" dirty="0"/>
          </a:p>
          <a:p>
            <a:r>
              <a:rPr lang="en-US" dirty="0"/>
              <a:t>A </a:t>
            </a:r>
            <a:r>
              <a:rPr lang="en-US" sz="2800" b="1" i="1" dirty="0">
                <a:latin typeface="Palatino Linotype" pitchFamily="18" charset="0"/>
              </a:rPr>
              <a:t>z</a:t>
            </a:r>
            <a:r>
              <a:rPr lang="en-US" dirty="0"/>
              <a:t> score is the number of standard deviations the raw score is from the </a:t>
            </a:r>
            <a:r>
              <a:rPr lang="en-US" dirty="0" smtClean="0"/>
              <a:t>mean</a:t>
            </a:r>
            <a:endParaRPr lang="en-US" dirty="0"/>
          </a:p>
          <a:p>
            <a:r>
              <a:rPr lang="en-US" sz="2800" b="1" i="1" dirty="0">
                <a:latin typeface="Palatino Linotype" pitchFamily="18" charset="0"/>
              </a:rPr>
              <a:t>z</a:t>
            </a:r>
            <a:r>
              <a:rPr lang="en-US" dirty="0"/>
              <a:t> scores across different distributions are comparable</a:t>
            </a:r>
          </a:p>
          <a:p>
            <a:endParaRPr lang="en-US" dirty="0"/>
          </a:p>
        </p:txBody>
      </p:sp>
    </p:spTree>
    <p:extLst>
      <p:ext uri="{BB962C8B-B14F-4D97-AF65-F5344CB8AC3E}">
        <p14:creationId xmlns:p14="http://schemas.microsoft.com/office/powerpoint/2010/main" val="119823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t>
            </a:r>
            <a:r>
              <a:rPr lang="en-US" b="1" i="1" dirty="0">
                <a:latin typeface="Palatino Linotype" pitchFamily="18" charset="0"/>
              </a:rPr>
              <a:t>z</a:t>
            </a:r>
            <a:r>
              <a:rPr lang="en-US" dirty="0"/>
              <a:t> Scores Represent</a:t>
            </a:r>
          </a:p>
        </p:txBody>
      </p:sp>
      <p:sp>
        <p:nvSpPr>
          <p:cNvPr id="6" name="Content Placeholder 5"/>
          <p:cNvSpPr>
            <a:spLocks noGrp="1"/>
          </p:cNvSpPr>
          <p:nvPr>
            <p:ph idx="1"/>
          </p:nvPr>
        </p:nvSpPr>
        <p:spPr/>
        <p:txBody>
          <a:bodyPr/>
          <a:lstStyle/>
          <a:p>
            <a:r>
              <a:rPr lang="en-US" dirty="0"/>
              <a:t>The areas of the curve that are covered by different </a:t>
            </a:r>
            <a:r>
              <a:rPr lang="en-US" b="1" i="1" dirty="0">
                <a:latin typeface="Palatino Linotype" pitchFamily="18" charset="0"/>
              </a:rPr>
              <a:t>z</a:t>
            </a:r>
            <a:r>
              <a:rPr lang="en-US" dirty="0"/>
              <a:t> scores also represent the probability of a certain score occurring. </a:t>
            </a:r>
          </a:p>
          <a:p>
            <a:endParaRPr lang="en-US" dirty="0"/>
          </a:p>
          <a:p>
            <a:r>
              <a:rPr lang="en-US" dirty="0"/>
              <a:t>So try this one…</a:t>
            </a:r>
          </a:p>
          <a:p>
            <a:pPr lvl="1"/>
            <a:r>
              <a:rPr lang="en-US" dirty="0"/>
              <a:t>In a distribution with a mean of 50 and a standard deviation of 10, what is the probability that one score will be 70 or above?</a:t>
            </a:r>
          </a:p>
          <a:p>
            <a:endParaRPr lang="en-US" dirty="0"/>
          </a:p>
        </p:txBody>
      </p:sp>
    </p:spTree>
    <p:extLst>
      <p:ext uri="{BB962C8B-B14F-4D97-AF65-F5344CB8AC3E}">
        <p14:creationId xmlns:p14="http://schemas.microsoft.com/office/powerpoint/2010/main" val="36471510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g7"/>
          <p:cNvPicPr>
            <a:picLocks noChangeAspect="1" noChangeArrowheads="1"/>
          </p:cNvPicPr>
          <p:nvPr/>
        </p:nvPicPr>
        <p:blipFill>
          <a:blip r:embed="rId3" cstate="print"/>
          <a:srcRect/>
          <a:stretch>
            <a:fillRect/>
          </a:stretch>
        </p:blipFill>
        <p:spPr bwMode="auto">
          <a:xfrm>
            <a:off x="457200" y="2020491"/>
            <a:ext cx="8229600" cy="4304109"/>
          </a:xfrm>
          <a:prstGeom prst="rect">
            <a:avLst/>
          </a:prstGeom>
          <a:noFill/>
        </p:spPr>
      </p:pic>
      <p:sp>
        <p:nvSpPr>
          <p:cNvPr id="3" name="Title 2"/>
          <p:cNvSpPr>
            <a:spLocks noGrp="1"/>
          </p:cNvSpPr>
          <p:nvPr>
            <p:ph type="title"/>
          </p:nvPr>
        </p:nvSpPr>
        <p:spPr/>
        <p:txBody>
          <a:bodyPr/>
          <a:lstStyle/>
          <a:p>
            <a:r>
              <a:rPr lang="en-US" dirty="0"/>
              <a:t>The Difference between </a:t>
            </a:r>
            <a:r>
              <a:rPr lang="en-US" i="1" dirty="0"/>
              <a:t>z</a:t>
            </a:r>
            <a:r>
              <a:rPr lang="en-US" dirty="0"/>
              <a:t> scores</a:t>
            </a:r>
          </a:p>
        </p:txBody>
      </p:sp>
    </p:spTree>
    <p:extLst>
      <p:ext uri="{BB962C8B-B14F-4D97-AF65-F5344CB8AC3E}">
        <p14:creationId xmlns:p14="http://schemas.microsoft.com/office/powerpoint/2010/main" val="341804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t>
            </a:r>
            <a:r>
              <a:rPr lang="en-US" b="1" i="1" dirty="0">
                <a:latin typeface="Palatino Linotype" pitchFamily="18" charset="0"/>
              </a:rPr>
              <a:t>z</a:t>
            </a:r>
            <a:r>
              <a:rPr lang="en-US" dirty="0"/>
              <a:t> Scores Really Represent</a:t>
            </a:r>
          </a:p>
        </p:txBody>
      </p:sp>
      <p:sp>
        <p:nvSpPr>
          <p:cNvPr id="6" name="Content Placeholder 5"/>
          <p:cNvSpPr>
            <a:spLocks noGrp="1"/>
          </p:cNvSpPr>
          <p:nvPr>
            <p:ph idx="1"/>
          </p:nvPr>
        </p:nvSpPr>
        <p:spPr/>
        <p:txBody>
          <a:bodyPr/>
          <a:lstStyle/>
          <a:p>
            <a:r>
              <a:rPr lang="en-US" dirty="0"/>
              <a:t>Knowing the probability that a </a:t>
            </a:r>
            <a:r>
              <a:rPr lang="en-US" sz="2800" b="1" i="1" dirty="0">
                <a:latin typeface="Palatino Linotype" pitchFamily="18" charset="0"/>
              </a:rPr>
              <a:t>z</a:t>
            </a:r>
            <a:r>
              <a:rPr lang="en-US" dirty="0"/>
              <a:t> score will occur can help you determine how extreme a </a:t>
            </a:r>
            <a:r>
              <a:rPr lang="en-US" sz="2800" b="1" i="1" dirty="0">
                <a:latin typeface="Palatino Linotype" pitchFamily="18" charset="0"/>
              </a:rPr>
              <a:t>z</a:t>
            </a:r>
            <a:r>
              <a:rPr lang="en-US" dirty="0"/>
              <a:t> score you can expect before determining that a factor other than chance produced the outcome</a:t>
            </a:r>
          </a:p>
          <a:p>
            <a:endParaRPr lang="en-US" dirty="0"/>
          </a:p>
        </p:txBody>
      </p:sp>
    </p:spTree>
    <p:extLst>
      <p:ext uri="{BB962C8B-B14F-4D97-AF65-F5344CB8AC3E}">
        <p14:creationId xmlns:p14="http://schemas.microsoft.com/office/powerpoint/2010/main" val="363451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Hypothesis Testing </a:t>
            </a:r>
            <a:r>
              <a:rPr lang="en-US" dirty="0" smtClean="0"/>
              <a:t>and </a:t>
            </a:r>
            <a:r>
              <a:rPr lang="en-US" b="1" i="1" dirty="0">
                <a:latin typeface="Palatino Linotype" pitchFamily="18" charset="0"/>
              </a:rPr>
              <a:t>z</a:t>
            </a:r>
            <a:r>
              <a:rPr lang="en-US" dirty="0"/>
              <a:t> Scores</a:t>
            </a:r>
          </a:p>
        </p:txBody>
      </p:sp>
      <p:sp>
        <p:nvSpPr>
          <p:cNvPr id="6" name="Content Placeholder 5"/>
          <p:cNvSpPr>
            <a:spLocks noGrp="1"/>
          </p:cNvSpPr>
          <p:nvPr>
            <p:ph idx="1"/>
          </p:nvPr>
        </p:nvSpPr>
        <p:spPr/>
        <p:txBody>
          <a:bodyPr/>
          <a:lstStyle/>
          <a:p>
            <a:r>
              <a:rPr lang="en-US" dirty="0"/>
              <a:t>Any event can have a probability associated with </a:t>
            </a:r>
            <a:r>
              <a:rPr lang="en-US" dirty="0" smtClean="0"/>
              <a:t>it</a:t>
            </a:r>
            <a:endParaRPr lang="en-US" dirty="0"/>
          </a:p>
          <a:p>
            <a:r>
              <a:rPr lang="en-US" dirty="0"/>
              <a:t>Probability values help determine how “unlikely” the event might </a:t>
            </a:r>
            <a:r>
              <a:rPr lang="en-US" dirty="0" smtClean="0"/>
              <a:t>be</a:t>
            </a:r>
            <a:endParaRPr lang="en-US" dirty="0"/>
          </a:p>
          <a:p>
            <a:r>
              <a:rPr lang="en-US" dirty="0"/>
              <a:t>The key --- less than 5% chance of occurring and you have a significant result</a:t>
            </a:r>
          </a:p>
          <a:p>
            <a:endParaRPr lang="en-US" dirty="0"/>
          </a:p>
        </p:txBody>
      </p:sp>
    </p:spTree>
    <p:extLst>
      <p:ext uri="{BB962C8B-B14F-4D97-AF65-F5344CB8AC3E}">
        <p14:creationId xmlns:p14="http://schemas.microsoft.com/office/powerpoint/2010/main" val="1151599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nSpc>
                <a:spcPct val="90000"/>
              </a:lnSpc>
            </a:pPr>
            <a:r>
              <a:rPr lang="en-US" dirty="0" smtClean="0"/>
              <a:t>Significantly Significant: What </a:t>
            </a:r>
            <a:r>
              <a:rPr lang="en-US" dirty="0"/>
              <a:t>it </a:t>
            </a:r>
            <a:r>
              <a:rPr lang="en-US" dirty="0" smtClean="0"/>
              <a:t>Means</a:t>
            </a:r>
            <a:endParaRPr lang="en-US" dirty="0"/>
          </a:p>
        </p:txBody>
      </p:sp>
      <p:sp>
        <p:nvSpPr>
          <p:cNvPr id="6" name="Content Placeholder 5"/>
          <p:cNvSpPr>
            <a:spLocks noGrp="1"/>
          </p:cNvSpPr>
          <p:nvPr>
            <p:ph idx="1"/>
          </p:nvPr>
        </p:nvSpPr>
        <p:spPr/>
        <p:txBody>
          <a:bodyPr/>
          <a:lstStyle/>
          <a:p>
            <a:pPr marL="0" indent="0">
              <a:buNone/>
            </a:pPr>
            <a:r>
              <a:rPr lang="en-US" dirty="0" smtClean="0"/>
              <a:t>In this section, you will learn about…</a:t>
            </a:r>
          </a:p>
          <a:p>
            <a:pPr marL="690563" indent="-466725"/>
            <a:r>
              <a:rPr lang="en-US" sz="2800" dirty="0" smtClean="0"/>
              <a:t>What </a:t>
            </a:r>
            <a:r>
              <a:rPr lang="en-US" sz="2800" dirty="0"/>
              <a:t>the concept of significance is and why it is important</a:t>
            </a:r>
          </a:p>
          <a:p>
            <a:pPr marL="690563" indent="-466725"/>
            <a:r>
              <a:rPr lang="en-US" sz="2800" dirty="0"/>
              <a:t>The importance of and difference between Type I and Type II errors</a:t>
            </a:r>
          </a:p>
          <a:p>
            <a:pPr marL="690563" indent="-466725"/>
            <a:r>
              <a:rPr lang="en-US" sz="2800" dirty="0"/>
              <a:t>How inferential statistics works</a:t>
            </a:r>
          </a:p>
          <a:p>
            <a:pPr marL="690563" indent="-466725"/>
            <a:r>
              <a:rPr lang="en-US" sz="2800" dirty="0"/>
              <a:t>How to select the appropriate statistical test for your </a:t>
            </a:r>
            <a:r>
              <a:rPr lang="en-US" sz="2800" dirty="0" smtClean="0"/>
              <a:t>purposes</a:t>
            </a:r>
            <a:endParaRPr lang="en-US" sz="2800" dirty="0"/>
          </a:p>
        </p:txBody>
      </p:sp>
    </p:spTree>
    <p:extLst>
      <p:ext uri="{BB962C8B-B14F-4D97-AF65-F5344CB8AC3E}">
        <p14:creationId xmlns:p14="http://schemas.microsoft.com/office/powerpoint/2010/main" val="2185711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Concept of Significance</a:t>
            </a:r>
          </a:p>
        </p:txBody>
      </p:sp>
      <p:sp>
        <p:nvSpPr>
          <p:cNvPr id="6" name="Content Placeholder 5"/>
          <p:cNvSpPr>
            <a:spLocks noGrp="1"/>
          </p:cNvSpPr>
          <p:nvPr>
            <p:ph idx="1"/>
          </p:nvPr>
        </p:nvSpPr>
        <p:spPr/>
        <p:txBody>
          <a:bodyPr/>
          <a:lstStyle/>
          <a:p>
            <a:r>
              <a:rPr lang="en-US" dirty="0"/>
              <a:t>Any difference between groups that is due to a systematic influence rather than </a:t>
            </a:r>
            <a:r>
              <a:rPr lang="en-US" dirty="0" smtClean="0"/>
              <a:t>chance</a:t>
            </a:r>
            <a:endParaRPr lang="en-US" dirty="0"/>
          </a:p>
          <a:p>
            <a:r>
              <a:rPr lang="en-US" dirty="0"/>
              <a:t>Must assume that all other factors that might contribute to differences are controlled</a:t>
            </a:r>
          </a:p>
          <a:p>
            <a:endParaRPr lang="en-US" dirty="0"/>
          </a:p>
        </p:txBody>
      </p:sp>
    </p:spTree>
    <p:extLst>
      <p:ext uri="{BB962C8B-B14F-4D97-AF65-F5344CB8AC3E}">
        <p14:creationId xmlns:p14="http://schemas.microsoft.com/office/powerpoint/2010/main" val="30138201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If Only We Were Perfect…</a:t>
            </a:r>
            <a:endParaRPr lang="en-US" dirty="0"/>
          </a:p>
        </p:txBody>
      </p:sp>
      <p:sp>
        <p:nvSpPr>
          <p:cNvPr id="6" name="Content Placeholder 5"/>
          <p:cNvSpPr>
            <a:spLocks noGrp="1"/>
          </p:cNvSpPr>
          <p:nvPr>
            <p:ph idx="1"/>
          </p:nvPr>
        </p:nvSpPr>
        <p:spPr>
          <a:xfrm>
            <a:off x="457200" y="1600200"/>
            <a:ext cx="8229600" cy="5257800"/>
          </a:xfrm>
        </p:spPr>
        <p:txBody>
          <a:bodyPr>
            <a:normAutofit/>
          </a:bodyPr>
          <a:lstStyle/>
          <a:p>
            <a:r>
              <a:rPr lang="en-US" dirty="0" smtClean="0"/>
              <a:t>Significance level: The risk associated with not being 100% positive that what occurred in the experiment is a result of what you did or what is being tested</a:t>
            </a:r>
          </a:p>
          <a:p>
            <a:r>
              <a:rPr lang="en-US" dirty="0" smtClean="0"/>
              <a:t>The goal is to eliminate competing reasons for differences as much as possible.</a:t>
            </a:r>
          </a:p>
          <a:p>
            <a:r>
              <a:rPr lang="en-US" dirty="0" smtClean="0"/>
              <a:t>Statistical Significance: The degree of risk you are willing to take that you will reject a null hypothesis when it is actually true.</a:t>
            </a:r>
            <a:endParaRPr lang="en-US" dirty="0"/>
          </a:p>
        </p:txBody>
      </p:sp>
    </p:spTree>
    <p:extLst>
      <p:ext uri="{BB962C8B-B14F-4D97-AF65-F5344CB8AC3E}">
        <p14:creationId xmlns:p14="http://schemas.microsoft.com/office/powerpoint/2010/main" val="26478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Hypothesis Testing</a:t>
            </a:r>
            <a:endParaRPr lang="en-US" dirty="0"/>
          </a:p>
        </p:txBody>
      </p:sp>
      <p:sp>
        <p:nvSpPr>
          <p:cNvPr id="6" name="Content Placeholder 5"/>
          <p:cNvSpPr>
            <a:spLocks noGrp="1"/>
          </p:cNvSpPr>
          <p:nvPr>
            <p:ph idx="1"/>
          </p:nvPr>
        </p:nvSpPr>
        <p:spPr/>
        <p:txBody>
          <a:bodyPr/>
          <a:lstStyle/>
          <a:p>
            <a:pPr marL="0" lvl="0" indent="0">
              <a:buNone/>
            </a:pPr>
            <a:r>
              <a:rPr lang="en-US" i="1" dirty="0" smtClean="0"/>
              <a:t>In this section, you will learn about…</a:t>
            </a:r>
          </a:p>
          <a:p>
            <a:pPr marL="690563" lvl="0" indent="-466725"/>
            <a:r>
              <a:rPr lang="en-US" sz="2800" dirty="0" smtClean="0"/>
              <a:t>The </a:t>
            </a:r>
            <a:r>
              <a:rPr lang="en-US" sz="2800" dirty="0"/>
              <a:t>difference between a sample and a </a:t>
            </a:r>
            <a:r>
              <a:rPr lang="en-US" sz="2800" dirty="0" smtClean="0"/>
              <a:t>population</a:t>
            </a:r>
            <a:endParaRPr lang="en-US" sz="2800" dirty="0"/>
          </a:p>
          <a:p>
            <a:pPr marL="690563" lvl="0" indent="-466725"/>
            <a:r>
              <a:rPr lang="en-US" sz="2800" dirty="0"/>
              <a:t>The importance of the null and research </a:t>
            </a:r>
            <a:r>
              <a:rPr lang="en-US" sz="2800" dirty="0" smtClean="0"/>
              <a:t>hypothesis</a:t>
            </a:r>
            <a:endParaRPr lang="en-US" sz="2800" dirty="0"/>
          </a:p>
          <a:p>
            <a:pPr marL="690563" lvl="0" indent="-466725"/>
            <a:r>
              <a:rPr lang="en-US" sz="2800" dirty="0"/>
              <a:t>The criteria for judging a good hypothesis</a:t>
            </a:r>
          </a:p>
          <a:p>
            <a:endParaRPr lang="en-US" dirty="0"/>
          </a:p>
        </p:txBody>
      </p:sp>
    </p:spTree>
    <p:extLst>
      <p:ext uri="{BB962C8B-B14F-4D97-AF65-F5344CB8AC3E}">
        <p14:creationId xmlns:p14="http://schemas.microsoft.com/office/powerpoint/2010/main" val="1023041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339218" y="1447800"/>
            <a:ext cx="6367455" cy="4945520"/>
          </a:xfrm>
          <a:prstGeom prst="rect">
            <a:avLst/>
          </a:prstGeom>
          <a:noFill/>
          <a:ln w="9525">
            <a:noFill/>
            <a:miter lim="800000"/>
            <a:headEnd/>
            <a:tailEnd/>
          </a:ln>
        </p:spPr>
      </p:pic>
      <p:sp>
        <p:nvSpPr>
          <p:cNvPr id="7" name="Footer Placeholder 6"/>
          <p:cNvSpPr>
            <a:spLocks noGrp="1"/>
          </p:cNvSpPr>
          <p:nvPr>
            <p:ph type="ftr" sz="quarter" idx="11"/>
          </p:nvPr>
        </p:nvSpPr>
        <p:spPr>
          <a:xfrm>
            <a:off x="0" y="6356350"/>
            <a:ext cx="9144000" cy="501650"/>
          </a:xfrm>
        </p:spPr>
        <p:txBody>
          <a:bodyPr/>
          <a:lstStyle/>
          <a:p>
            <a:r>
              <a:rPr lang="en-US" dirty="0" err="1" smtClean="0"/>
              <a:t>Salkind</a:t>
            </a:r>
            <a:r>
              <a:rPr lang="en-US" dirty="0" smtClean="0"/>
              <a:t>, Statistics for People Who (Think They) Hate Statistics 5th Edition, SAGE Inc. © 2014</a:t>
            </a:r>
            <a:endParaRPr lang="en-US" dirty="0"/>
          </a:p>
        </p:txBody>
      </p:sp>
      <p:sp>
        <p:nvSpPr>
          <p:cNvPr id="3" name="Title 2"/>
          <p:cNvSpPr>
            <a:spLocks noGrp="1"/>
          </p:cNvSpPr>
          <p:nvPr>
            <p:ph type="title"/>
          </p:nvPr>
        </p:nvSpPr>
        <p:spPr/>
        <p:txBody>
          <a:bodyPr/>
          <a:lstStyle/>
          <a:p>
            <a:r>
              <a:rPr lang="en-US" dirty="0"/>
              <a:t>The World’s Most Important Table</a:t>
            </a:r>
          </a:p>
        </p:txBody>
      </p:sp>
    </p:spTree>
    <p:extLst>
      <p:ext uri="{BB962C8B-B14F-4D97-AF65-F5344CB8AC3E}">
        <p14:creationId xmlns:p14="http://schemas.microsoft.com/office/powerpoint/2010/main" val="369479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The probability of rejecting a null hypothesis when it is </a:t>
            </a:r>
            <a:r>
              <a:rPr lang="en-US" dirty="0" smtClean="0"/>
              <a:t>true</a:t>
            </a:r>
            <a:endParaRPr lang="en-US" dirty="0"/>
          </a:p>
          <a:p>
            <a:r>
              <a:rPr lang="en-US" dirty="0"/>
              <a:t>Conventional levels are set between .01 and .</a:t>
            </a:r>
            <a:r>
              <a:rPr lang="en-US" dirty="0" smtClean="0"/>
              <a:t>05</a:t>
            </a:r>
            <a:endParaRPr lang="en-US" dirty="0"/>
          </a:p>
          <a:p>
            <a:r>
              <a:rPr lang="en-US" dirty="0"/>
              <a:t>Usually represented in a report as</a:t>
            </a:r>
          </a:p>
          <a:p>
            <a:pPr>
              <a:buFont typeface="Wingdings" pitchFamily="2" charset="2"/>
              <a:buNone/>
            </a:pPr>
            <a:r>
              <a:rPr lang="en-US" dirty="0"/>
              <a:t>	 </a:t>
            </a:r>
            <a:r>
              <a:rPr lang="en-US" sz="2800" b="1" i="1" dirty="0">
                <a:latin typeface="Palatino Linotype" pitchFamily="18" charset="0"/>
              </a:rPr>
              <a:t>p</a:t>
            </a:r>
            <a:r>
              <a:rPr lang="en-US" dirty="0"/>
              <a:t> &lt; .05</a:t>
            </a:r>
          </a:p>
          <a:p>
            <a:endParaRPr lang="en-US" dirty="0"/>
          </a:p>
        </p:txBody>
      </p:sp>
      <p:sp>
        <p:nvSpPr>
          <p:cNvPr id="6" name="Title 5"/>
          <p:cNvSpPr>
            <a:spLocks noGrp="1"/>
          </p:cNvSpPr>
          <p:nvPr>
            <p:ph type="title"/>
          </p:nvPr>
        </p:nvSpPr>
        <p:spPr/>
        <p:txBody>
          <a:bodyPr/>
          <a:lstStyle/>
          <a:p>
            <a:r>
              <a:rPr lang="en-US" dirty="0"/>
              <a:t>Type I Errors (Level of Significance)</a:t>
            </a:r>
          </a:p>
        </p:txBody>
      </p:sp>
    </p:spTree>
    <p:extLst>
      <p:ext uri="{BB962C8B-B14F-4D97-AF65-F5344CB8AC3E}">
        <p14:creationId xmlns:p14="http://schemas.microsoft.com/office/powerpoint/2010/main" val="7010277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Power</a:t>
            </a:r>
          </a:p>
        </p:txBody>
      </p:sp>
      <p:sp>
        <p:nvSpPr>
          <p:cNvPr id="6" name="Content Placeholder 5"/>
          <p:cNvSpPr>
            <a:spLocks noGrp="1"/>
          </p:cNvSpPr>
          <p:nvPr>
            <p:ph idx="1"/>
          </p:nvPr>
        </p:nvSpPr>
        <p:spPr/>
        <p:txBody>
          <a:bodyPr/>
          <a:lstStyle/>
          <a:p>
            <a:r>
              <a:rPr lang="en-US" dirty="0"/>
              <a:t>How well a statistical test can detect and reject a null hypothesis when it is false.</a:t>
            </a:r>
          </a:p>
          <a:p>
            <a:endParaRPr lang="en-US" dirty="0"/>
          </a:p>
        </p:txBody>
      </p:sp>
    </p:spTree>
    <p:extLst>
      <p:ext uri="{BB962C8B-B14F-4D97-AF65-F5344CB8AC3E}">
        <p14:creationId xmlns:p14="http://schemas.microsoft.com/office/powerpoint/2010/main" val="2483161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Significance Versus Meaningfulness</a:t>
            </a:r>
          </a:p>
        </p:txBody>
      </p:sp>
      <p:sp>
        <p:nvSpPr>
          <p:cNvPr id="6" name="Content Placeholder 5"/>
          <p:cNvSpPr>
            <a:spLocks noGrp="1"/>
          </p:cNvSpPr>
          <p:nvPr>
            <p:ph idx="1"/>
          </p:nvPr>
        </p:nvSpPr>
        <p:spPr/>
        <p:txBody>
          <a:bodyPr>
            <a:normAutofit/>
          </a:bodyPr>
          <a:lstStyle/>
          <a:p>
            <a:r>
              <a:rPr lang="en-US" dirty="0"/>
              <a:t>A study can be statistically significant but not very meaningful </a:t>
            </a:r>
          </a:p>
          <a:p>
            <a:r>
              <a:rPr lang="en-US" dirty="0"/>
              <a:t>Statistical significance can only be interpreted for the context in which it </a:t>
            </a:r>
            <a:r>
              <a:rPr lang="en-US" dirty="0" smtClean="0"/>
              <a:t>occurred</a:t>
            </a:r>
            <a:endParaRPr lang="en-US" dirty="0"/>
          </a:p>
          <a:p>
            <a:r>
              <a:rPr lang="en-US" dirty="0"/>
              <a:t>Statistical significance should not be the only goal of scientific </a:t>
            </a:r>
            <a:r>
              <a:rPr lang="en-US" dirty="0" smtClean="0"/>
              <a:t>research</a:t>
            </a:r>
            <a:endParaRPr lang="en-US" dirty="0"/>
          </a:p>
          <a:p>
            <a:r>
              <a:rPr lang="en-US" dirty="0"/>
              <a:t>Significance is influenced by sample size…we’ll talk more about this later. </a:t>
            </a:r>
          </a:p>
          <a:p>
            <a:endParaRPr lang="en-US" dirty="0"/>
          </a:p>
        </p:txBody>
      </p:sp>
    </p:spTree>
    <p:extLst>
      <p:ext uri="{BB962C8B-B14F-4D97-AF65-F5344CB8AC3E}">
        <p14:creationId xmlns:p14="http://schemas.microsoft.com/office/powerpoint/2010/main" val="4190962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Inference Works</a:t>
            </a:r>
          </a:p>
        </p:txBody>
      </p:sp>
      <p:sp>
        <p:nvSpPr>
          <p:cNvPr id="6" name="Content Placeholder 5"/>
          <p:cNvSpPr>
            <a:spLocks noGrp="1"/>
          </p:cNvSpPr>
          <p:nvPr>
            <p:ph idx="1"/>
          </p:nvPr>
        </p:nvSpPr>
        <p:spPr/>
        <p:txBody>
          <a:bodyPr>
            <a:normAutofit/>
          </a:bodyPr>
          <a:lstStyle/>
          <a:p>
            <a:r>
              <a:rPr lang="en-US" dirty="0"/>
              <a:t>Step 1: </a:t>
            </a:r>
            <a:r>
              <a:rPr lang="en-US" dirty="0" smtClean="0"/>
              <a:t>Select </a:t>
            </a:r>
            <a:r>
              <a:rPr lang="en-US" dirty="0"/>
              <a:t>representative </a:t>
            </a:r>
            <a:r>
              <a:rPr lang="en-US" dirty="0" smtClean="0"/>
              <a:t>samples</a:t>
            </a:r>
            <a:endParaRPr lang="en-US" dirty="0"/>
          </a:p>
          <a:p>
            <a:r>
              <a:rPr lang="en-US" dirty="0"/>
              <a:t>Step 2: Collect the relevant </a:t>
            </a:r>
            <a:r>
              <a:rPr lang="en-US" dirty="0" smtClean="0"/>
              <a:t>data</a:t>
            </a:r>
            <a:endParaRPr lang="en-US" dirty="0"/>
          </a:p>
          <a:p>
            <a:r>
              <a:rPr lang="en-US" dirty="0"/>
              <a:t>Step 3: Reach a conclusion as to whether or not the difference between the scores is the result of </a:t>
            </a:r>
            <a:r>
              <a:rPr lang="en-US" dirty="0" smtClean="0"/>
              <a:t>chance</a:t>
            </a:r>
            <a:endParaRPr lang="en-US" dirty="0"/>
          </a:p>
          <a:p>
            <a:r>
              <a:rPr lang="en-US" dirty="0"/>
              <a:t>Step 4:  Reach a conclusion that applies to the whole population, based on the finding within the </a:t>
            </a:r>
            <a:r>
              <a:rPr lang="en-US" dirty="0" smtClean="0"/>
              <a:t>samples</a:t>
            </a:r>
            <a:endParaRPr lang="en-US" dirty="0"/>
          </a:p>
          <a:p>
            <a:endParaRPr lang="en-US" dirty="0"/>
          </a:p>
        </p:txBody>
      </p:sp>
    </p:spTree>
    <p:extLst>
      <p:ext uri="{BB962C8B-B14F-4D97-AF65-F5344CB8AC3E}">
        <p14:creationId xmlns:p14="http://schemas.microsoft.com/office/powerpoint/2010/main" val="28346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cstate="print"/>
          <a:srcRect l="1739"/>
          <a:stretch/>
        </p:blipFill>
        <p:spPr bwMode="auto">
          <a:xfrm>
            <a:off x="897146" y="1447799"/>
            <a:ext cx="7637253" cy="4953001"/>
          </a:xfrm>
          <a:prstGeom prst="rect">
            <a:avLst/>
          </a:prstGeom>
          <a:noFill/>
          <a:ln w="9525">
            <a:noFill/>
            <a:miter lim="800000"/>
            <a:headEnd/>
            <a:tailEnd/>
          </a:ln>
        </p:spPr>
      </p:pic>
      <p:sp>
        <p:nvSpPr>
          <p:cNvPr id="6" name="Footer Placeholder 5"/>
          <p:cNvSpPr>
            <a:spLocks noGrp="1"/>
          </p:cNvSpPr>
          <p:nvPr>
            <p:ph type="ftr" sz="quarter" idx="11"/>
          </p:nvPr>
        </p:nvSpPr>
        <p:spPr>
          <a:xfrm>
            <a:off x="0" y="6356350"/>
            <a:ext cx="9144000" cy="501649"/>
          </a:xfrm>
        </p:spPr>
        <p:txBody>
          <a:bodyPr/>
          <a:lstStyle/>
          <a:p>
            <a:r>
              <a:rPr lang="en-US" dirty="0" err="1" smtClean="0"/>
              <a:t>Salkind</a:t>
            </a:r>
            <a:r>
              <a:rPr lang="en-US" dirty="0" smtClean="0"/>
              <a:t>, Statistics for People Who (Think They) Hate Statistics 5th Edition, SAGE Inc. © 2014</a:t>
            </a:r>
            <a:endParaRPr lang="en-US" dirty="0"/>
          </a:p>
        </p:txBody>
      </p:sp>
      <p:sp>
        <p:nvSpPr>
          <p:cNvPr id="3" name="Title 2"/>
          <p:cNvSpPr>
            <a:spLocks noGrp="1"/>
          </p:cNvSpPr>
          <p:nvPr>
            <p:ph type="title"/>
          </p:nvPr>
        </p:nvSpPr>
        <p:spPr/>
        <p:txBody>
          <a:bodyPr/>
          <a:lstStyle/>
          <a:p>
            <a:r>
              <a:rPr lang="en-US" dirty="0"/>
              <a:t>Deciding What Test to Use</a:t>
            </a:r>
          </a:p>
        </p:txBody>
      </p:sp>
    </p:spTree>
    <p:extLst>
      <p:ext uri="{BB962C8B-B14F-4D97-AF65-F5344CB8AC3E}">
        <p14:creationId xmlns:p14="http://schemas.microsoft.com/office/powerpoint/2010/main" val="1072191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a Test of Significance Works</a:t>
            </a:r>
          </a:p>
        </p:txBody>
      </p:sp>
      <p:sp>
        <p:nvSpPr>
          <p:cNvPr id="6" name="Content Placeholder 5"/>
          <p:cNvSpPr>
            <a:spLocks noGrp="1"/>
          </p:cNvSpPr>
          <p:nvPr>
            <p:ph idx="1"/>
          </p:nvPr>
        </p:nvSpPr>
        <p:spPr>
          <a:xfrm>
            <a:off x="457200" y="1600200"/>
            <a:ext cx="8229600" cy="5257800"/>
          </a:xfrm>
        </p:spPr>
        <p:txBody>
          <a:bodyPr>
            <a:normAutofit fontScale="77500" lnSpcReduction="20000"/>
          </a:bodyPr>
          <a:lstStyle/>
          <a:p>
            <a:pPr marL="514350" indent="-514350">
              <a:lnSpc>
                <a:spcPct val="120000"/>
              </a:lnSpc>
              <a:spcBef>
                <a:spcPts val="0"/>
              </a:spcBef>
              <a:spcAft>
                <a:spcPts val="600"/>
              </a:spcAft>
              <a:buFont typeface="+mj-lt"/>
              <a:buAutoNum type="arabicPeriod"/>
            </a:pPr>
            <a:r>
              <a:rPr lang="en-US" dirty="0"/>
              <a:t>State the null hypothesis</a:t>
            </a:r>
          </a:p>
          <a:p>
            <a:pPr marL="514350" indent="-514350">
              <a:lnSpc>
                <a:spcPct val="120000"/>
              </a:lnSpc>
              <a:spcBef>
                <a:spcPts val="0"/>
              </a:spcBef>
              <a:spcAft>
                <a:spcPts val="600"/>
              </a:spcAft>
              <a:buFont typeface="+mj-lt"/>
              <a:buAutoNum type="arabicPeriod"/>
            </a:pPr>
            <a:r>
              <a:rPr lang="en-US" dirty="0"/>
              <a:t>Set the level of risk associated with the null hypothesis</a:t>
            </a:r>
          </a:p>
          <a:p>
            <a:pPr marL="514350" indent="-514350">
              <a:lnSpc>
                <a:spcPct val="120000"/>
              </a:lnSpc>
              <a:spcBef>
                <a:spcPts val="0"/>
              </a:spcBef>
              <a:spcAft>
                <a:spcPts val="600"/>
              </a:spcAft>
              <a:buFont typeface="+mj-lt"/>
              <a:buAutoNum type="arabicPeriod"/>
            </a:pPr>
            <a:r>
              <a:rPr lang="en-US" dirty="0"/>
              <a:t>Select the appropriate test statistic</a:t>
            </a:r>
          </a:p>
          <a:p>
            <a:pPr marL="514350" indent="-514350">
              <a:lnSpc>
                <a:spcPct val="120000"/>
              </a:lnSpc>
              <a:spcBef>
                <a:spcPts val="0"/>
              </a:spcBef>
              <a:spcAft>
                <a:spcPts val="600"/>
              </a:spcAft>
              <a:buFont typeface="+mj-lt"/>
              <a:buAutoNum type="arabicPeriod"/>
            </a:pPr>
            <a:r>
              <a:rPr lang="en-US" dirty="0"/>
              <a:t>Compute the test statistic value</a:t>
            </a:r>
          </a:p>
          <a:p>
            <a:pPr marL="514350" indent="-514350">
              <a:lnSpc>
                <a:spcPct val="120000"/>
              </a:lnSpc>
              <a:spcBef>
                <a:spcPts val="0"/>
              </a:spcBef>
              <a:spcAft>
                <a:spcPts val="600"/>
              </a:spcAft>
              <a:buFont typeface="+mj-lt"/>
              <a:buAutoNum type="arabicPeriod"/>
            </a:pPr>
            <a:r>
              <a:rPr lang="en-US" dirty="0"/>
              <a:t>Determine the value needed for rejection of the null hypothesis</a:t>
            </a:r>
          </a:p>
          <a:p>
            <a:pPr marL="514350" indent="-514350">
              <a:lnSpc>
                <a:spcPct val="120000"/>
              </a:lnSpc>
              <a:spcBef>
                <a:spcPts val="0"/>
              </a:spcBef>
              <a:spcAft>
                <a:spcPts val="600"/>
              </a:spcAft>
              <a:buFont typeface="+mj-lt"/>
              <a:buAutoNum type="arabicPeriod"/>
            </a:pPr>
            <a:r>
              <a:rPr lang="en-US" dirty="0"/>
              <a:t>Compare the obtained value to the critical value</a:t>
            </a:r>
          </a:p>
          <a:p>
            <a:pPr marL="514350" indent="-514350">
              <a:lnSpc>
                <a:spcPct val="120000"/>
              </a:lnSpc>
              <a:spcBef>
                <a:spcPts val="0"/>
              </a:spcBef>
              <a:spcAft>
                <a:spcPts val="600"/>
              </a:spcAft>
              <a:buFont typeface="+mj-lt"/>
              <a:buAutoNum type="arabicPeriod"/>
            </a:pPr>
            <a:r>
              <a:rPr lang="en-US" dirty="0"/>
              <a:t>If the obtained value is more extreme than the critical value, the null hypothesis cannot be </a:t>
            </a:r>
            <a:r>
              <a:rPr lang="en-US" dirty="0" smtClean="0"/>
              <a:t>accepted</a:t>
            </a:r>
            <a:endParaRPr lang="en-US" dirty="0"/>
          </a:p>
          <a:p>
            <a:pPr marL="514350" indent="-514350">
              <a:lnSpc>
                <a:spcPct val="120000"/>
              </a:lnSpc>
              <a:spcBef>
                <a:spcPts val="0"/>
              </a:spcBef>
              <a:spcAft>
                <a:spcPts val="600"/>
              </a:spcAft>
              <a:buFont typeface="+mj-lt"/>
              <a:buAutoNum type="arabicPeriod"/>
            </a:pPr>
            <a:r>
              <a:rPr lang="en-US" dirty="0"/>
              <a:t>If the obtained value does not exceed the critical value, the null hypothesis is the most attractive </a:t>
            </a:r>
            <a:r>
              <a:rPr lang="en-US" dirty="0" smtClean="0"/>
              <a:t>explanation</a:t>
            </a:r>
            <a:endParaRPr lang="en-US" dirty="0"/>
          </a:p>
        </p:txBody>
      </p:sp>
    </p:spTree>
    <p:extLst>
      <p:ext uri="{BB962C8B-B14F-4D97-AF65-F5344CB8AC3E}">
        <p14:creationId xmlns:p14="http://schemas.microsoft.com/office/powerpoint/2010/main" val="344339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524000" y="1381684"/>
            <a:ext cx="6091237" cy="5019116"/>
          </a:xfrm>
          <a:prstGeom prst="rect">
            <a:avLst/>
          </a:prstGeom>
          <a:noFill/>
          <a:ln w="9525">
            <a:noFill/>
            <a:miter lim="800000"/>
            <a:headEnd/>
            <a:tailEnd/>
          </a:ln>
        </p:spPr>
      </p:pic>
      <p:sp>
        <p:nvSpPr>
          <p:cNvPr id="7" name="Footer Placeholder 6"/>
          <p:cNvSpPr>
            <a:spLocks noGrp="1"/>
          </p:cNvSpPr>
          <p:nvPr>
            <p:ph type="ftr" sz="quarter" idx="11"/>
          </p:nvPr>
        </p:nvSpPr>
        <p:spPr>
          <a:xfrm>
            <a:off x="0" y="6356350"/>
            <a:ext cx="9144000" cy="501650"/>
          </a:xfrm>
        </p:spPr>
        <p:txBody>
          <a:bodyPr/>
          <a:lstStyle/>
          <a:p>
            <a:r>
              <a:rPr lang="en-US" dirty="0" err="1" smtClean="0"/>
              <a:t>Salkind</a:t>
            </a:r>
            <a:r>
              <a:rPr lang="en-US" dirty="0" smtClean="0"/>
              <a:t>, Statistics for People Who (Think They) Hate Statistics 5th Edition, SAGE Inc. © 2014</a:t>
            </a:r>
            <a:endParaRPr lang="en-US" dirty="0"/>
          </a:p>
        </p:txBody>
      </p:sp>
      <p:sp>
        <p:nvSpPr>
          <p:cNvPr id="3" name="Title 2"/>
          <p:cNvSpPr>
            <a:spLocks noGrp="1"/>
          </p:cNvSpPr>
          <p:nvPr>
            <p:ph type="title"/>
          </p:nvPr>
        </p:nvSpPr>
        <p:spPr/>
        <p:txBody>
          <a:bodyPr/>
          <a:lstStyle/>
          <a:p>
            <a:r>
              <a:rPr lang="en-US" dirty="0"/>
              <a:t>The Picture Worth a Thousand Words</a:t>
            </a:r>
          </a:p>
        </p:txBody>
      </p:sp>
    </p:spTree>
    <p:extLst>
      <p:ext uri="{BB962C8B-B14F-4D97-AF65-F5344CB8AC3E}">
        <p14:creationId xmlns:p14="http://schemas.microsoft.com/office/powerpoint/2010/main" val="34356979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 Even More Confident</a:t>
            </a:r>
          </a:p>
        </p:txBody>
      </p:sp>
      <p:sp>
        <p:nvSpPr>
          <p:cNvPr id="6" name="Content Placeholder 5"/>
          <p:cNvSpPr>
            <a:spLocks noGrp="1"/>
          </p:cNvSpPr>
          <p:nvPr>
            <p:ph idx="1"/>
          </p:nvPr>
        </p:nvSpPr>
        <p:spPr/>
        <p:txBody>
          <a:bodyPr>
            <a:normAutofit/>
          </a:bodyPr>
          <a:lstStyle/>
          <a:p>
            <a:r>
              <a:rPr lang="en-US" dirty="0"/>
              <a:t>Confidence interval: The best estimate of the range of a population value given the sample value</a:t>
            </a:r>
            <a:r>
              <a:rPr lang="en-US" dirty="0" smtClean="0"/>
              <a:t>.</a:t>
            </a:r>
            <a:endParaRPr lang="en-US" dirty="0"/>
          </a:p>
          <a:p>
            <a:r>
              <a:rPr lang="en-US" dirty="0"/>
              <a:t>95% Confidence= Score </a:t>
            </a:r>
            <a:r>
              <a:rPr lang="en-US" u="sng" dirty="0"/>
              <a:t>+</a:t>
            </a:r>
            <a:r>
              <a:rPr lang="en-US" dirty="0"/>
              <a:t> 1.96 (standard deviation</a:t>
            </a:r>
            <a:r>
              <a:rPr lang="en-US" dirty="0" smtClean="0"/>
              <a:t>)</a:t>
            </a:r>
            <a:endParaRPr lang="en-US" dirty="0"/>
          </a:p>
          <a:p>
            <a:r>
              <a:rPr lang="en-US" dirty="0"/>
              <a:t>99% Confidence= Score </a:t>
            </a:r>
            <a:r>
              <a:rPr lang="en-US" u="sng" dirty="0"/>
              <a:t>+</a:t>
            </a:r>
            <a:r>
              <a:rPr lang="en-US" dirty="0"/>
              <a:t> 2.56 (standard deviation</a:t>
            </a:r>
            <a:r>
              <a:rPr lang="en-US" dirty="0" smtClean="0"/>
              <a:t>)</a:t>
            </a:r>
            <a:endParaRPr lang="en-US" dirty="0"/>
          </a:p>
        </p:txBody>
      </p:sp>
    </p:spTree>
    <p:extLst>
      <p:ext uri="{BB962C8B-B14F-4D97-AF65-F5344CB8AC3E}">
        <p14:creationId xmlns:p14="http://schemas.microsoft.com/office/powerpoint/2010/main" val="533224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 </a:t>
            </a:r>
            <a:r>
              <a:rPr lang="en-US" dirty="0"/>
              <a:t>One Sample </a:t>
            </a:r>
            <a:r>
              <a:rPr lang="en-US" i="1" dirty="0"/>
              <a:t>z</a:t>
            </a:r>
            <a:r>
              <a:rPr lang="en-US" dirty="0"/>
              <a:t> </a:t>
            </a:r>
            <a:r>
              <a:rPr lang="en-US" dirty="0" smtClean="0"/>
              <a:t>Test</a:t>
            </a:r>
            <a:endParaRPr lang="en-US" dirty="0"/>
          </a:p>
        </p:txBody>
      </p:sp>
      <p:sp>
        <p:nvSpPr>
          <p:cNvPr id="6" name="Content Placeholder 5"/>
          <p:cNvSpPr>
            <a:spLocks noGrp="1"/>
          </p:cNvSpPr>
          <p:nvPr>
            <p:ph idx="1"/>
          </p:nvPr>
        </p:nvSpPr>
        <p:spPr/>
        <p:txBody>
          <a:bodyPr/>
          <a:lstStyle/>
          <a:p>
            <a:pPr marL="0" lvl="0" indent="0">
              <a:buNone/>
            </a:pPr>
            <a:r>
              <a:rPr lang="en-US" i="1" dirty="0" smtClean="0"/>
              <a:t>In this section, you will learn about…</a:t>
            </a:r>
          </a:p>
          <a:p>
            <a:pPr marL="682625" lvl="0" indent="-450850"/>
            <a:r>
              <a:rPr lang="en-US" sz="2800" dirty="0" smtClean="0"/>
              <a:t>When </a:t>
            </a:r>
            <a:r>
              <a:rPr lang="en-US" sz="2800" dirty="0"/>
              <a:t>the </a:t>
            </a:r>
            <a:r>
              <a:rPr lang="en-US" sz="2800" i="1" dirty="0"/>
              <a:t>z</a:t>
            </a:r>
            <a:r>
              <a:rPr lang="en-US" sz="2800" dirty="0"/>
              <a:t>-test for one sample is appropriate to </a:t>
            </a:r>
            <a:r>
              <a:rPr lang="en-US" sz="2800" dirty="0" smtClean="0"/>
              <a:t>use</a:t>
            </a:r>
            <a:endParaRPr lang="en-US" sz="2800" dirty="0"/>
          </a:p>
          <a:p>
            <a:pPr marL="682625" lvl="0" indent="-450850"/>
            <a:r>
              <a:rPr lang="en-US" sz="2800" dirty="0"/>
              <a:t>How to compute the observed </a:t>
            </a:r>
            <a:r>
              <a:rPr lang="en-US" sz="2800" i="1" dirty="0"/>
              <a:t>z</a:t>
            </a:r>
            <a:r>
              <a:rPr lang="en-US" sz="2800" dirty="0"/>
              <a:t> </a:t>
            </a:r>
            <a:r>
              <a:rPr lang="en-US" sz="2800" dirty="0" smtClean="0"/>
              <a:t>value</a:t>
            </a:r>
            <a:endParaRPr lang="en-US" sz="2800" dirty="0"/>
          </a:p>
          <a:p>
            <a:pPr marL="682625" lvl="0" indent="-450850"/>
            <a:r>
              <a:rPr lang="en-US" sz="2800" dirty="0"/>
              <a:t>Interpreting the </a:t>
            </a:r>
            <a:r>
              <a:rPr lang="en-US" sz="2800" i="1" dirty="0"/>
              <a:t>z</a:t>
            </a:r>
            <a:r>
              <a:rPr lang="en-US" sz="2800" dirty="0"/>
              <a:t> value and understanding what it means</a:t>
            </a:r>
          </a:p>
          <a:p>
            <a:endParaRPr lang="en-US" dirty="0"/>
          </a:p>
        </p:txBody>
      </p:sp>
    </p:spTree>
    <p:extLst>
      <p:ext uri="{BB962C8B-B14F-4D97-AF65-F5344CB8AC3E}">
        <p14:creationId xmlns:p14="http://schemas.microsoft.com/office/powerpoint/2010/main" val="731321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hypothesis?</a:t>
            </a:r>
          </a:p>
        </p:txBody>
      </p:sp>
      <p:sp>
        <p:nvSpPr>
          <p:cNvPr id="6" name="Content Placeholder 5"/>
          <p:cNvSpPr>
            <a:spLocks noGrp="1"/>
          </p:cNvSpPr>
          <p:nvPr>
            <p:ph idx="1"/>
          </p:nvPr>
        </p:nvSpPr>
        <p:spPr/>
        <p:txBody>
          <a:bodyPr/>
          <a:lstStyle/>
          <a:p>
            <a:r>
              <a:rPr lang="en-US" dirty="0"/>
              <a:t>An “educated guess</a:t>
            </a:r>
            <a:r>
              <a:rPr lang="en-US" dirty="0" smtClean="0"/>
              <a:t>”</a:t>
            </a:r>
            <a:endParaRPr lang="en-US" dirty="0"/>
          </a:p>
          <a:p>
            <a:r>
              <a:rPr lang="en-US" dirty="0" smtClean="0"/>
              <a:t>R</a:t>
            </a:r>
            <a:r>
              <a:rPr lang="en-US" dirty="0" smtClean="0"/>
              <a:t>ole: </a:t>
            </a:r>
            <a:r>
              <a:rPr lang="en-US" dirty="0"/>
              <a:t>to reflect the general problem statement or question that is driving the </a:t>
            </a:r>
            <a:r>
              <a:rPr lang="en-US" dirty="0" smtClean="0"/>
              <a:t>research</a:t>
            </a:r>
            <a:endParaRPr lang="en-US" dirty="0"/>
          </a:p>
          <a:p>
            <a:r>
              <a:rPr lang="en-US" dirty="0"/>
              <a:t>Translates the problem or research question into a form that can be tested. </a:t>
            </a:r>
          </a:p>
          <a:p>
            <a:endParaRPr lang="en-US" dirty="0"/>
          </a:p>
        </p:txBody>
      </p:sp>
    </p:spTree>
    <p:extLst>
      <p:ext uri="{BB962C8B-B14F-4D97-AF65-F5344CB8AC3E}">
        <p14:creationId xmlns:p14="http://schemas.microsoft.com/office/powerpoint/2010/main" val="3519686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One-Sample Z-Test</a:t>
            </a:r>
          </a:p>
        </p:txBody>
      </p:sp>
      <p:sp>
        <p:nvSpPr>
          <p:cNvPr id="6" name="Content Placeholder 5"/>
          <p:cNvSpPr>
            <a:spLocks noGrp="1"/>
          </p:cNvSpPr>
          <p:nvPr>
            <p:ph idx="1"/>
          </p:nvPr>
        </p:nvSpPr>
        <p:spPr/>
        <p:txBody>
          <a:bodyPr/>
          <a:lstStyle/>
          <a:p>
            <a:pPr marL="0" lvl="0" indent="0">
              <a:buNone/>
            </a:pPr>
            <a:r>
              <a:rPr lang="en-US" dirty="0" smtClean="0"/>
              <a:t>If we </a:t>
            </a:r>
            <a:r>
              <a:rPr lang="en-US" dirty="0"/>
              <a:t>examine the differences between a sample and a </a:t>
            </a:r>
            <a:r>
              <a:rPr lang="en-US" dirty="0" smtClean="0"/>
              <a:t>population…</a:t>
            </a:r>
            <a:endParaRPr lang="en-US" dirty="0"/>
          </a:p>
          <a:p>
            <a:pPr marL="0" lvl="0" indent="0">
              <a:buNone/>
            </a:pPr>
            <a:r>
              <a:rPr lang="en-US" dirty="0" smtClean="0"/>
              <a:t>…and </a:t>
            </a:r>
            <a:r>
              <a:rPr lang="en-US" dirty="0" smtClean="0"/>
              <a:t>there </a:t>
            </a:r>
            <a:r>
              <a:rPr lang="en-US" dirty="0"/>
              <a:t>is only one group being </a:t>
            </a:r>
            <a:r>
              <a:rPr lang="en-US" dirty="0" smtClean="0"/>
              <a:t>tested…</a:t>
            </a:r>
            <a:endParaRPr lang="en-US" dirty="0"/>
          </a:p>
          <a:p>
            <a:pPr marL="0" lvl="0" indent="0">
              <a:buNone/>
            </a:pPr>
            <a:r>
              <a:rPr lang="en-US" dirty="0" smtClean="0"/>
              <a:t>…then </a:t>
            </a:r>
            <a:r>
              <a:rPr lang="en-US" dirty="0" smtClean="0"/>
              <a:t>the appropriate </a:t>
            </a:r>
            <a:r>
              <a:rPr lang="en-US" dirty="0"/>
              <a:t>test statistic is a one-sample </a:t>
            </a:r>
            <a:r>
              <a:rPr lang="en-US" dirty="0" smtClean="0"/>
              <a:t>Z-test.</a:t>
            </a:r>
            <a:endParaRPr lang="en-US" dirty="0"/>
          </a:p>
          <a:p>
            <a:endParaRPr lang="en-US" dirty="0"/>
          </a:p>
        </p:txBody>
      </p:sp>
    </p:spTree>
    <p:extLst>
      <p:ext uri="{BB962C8B-B14F-4D97-AF65-F5344CB8AC3E}">
        <p14:creationId xmlns:p14="http://schemas.microsoft.com/office/powerpoint/2010/main" val="83884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838200" y="1600200"/>
            <a:ext cx="7772399" cy="4724399"/>
          </a:xfrm>
          <a:prstGeom prst="rect">
            <a:avLst/>
          </a:prstGeom>
          <a:noFill/>
          <a:ln w="9525">
            <a:noFill/>
            <a:miter lim="800000"/>
            <a:headEnd/>
            <a:tailEnd/>
          </a:ln>
        </p:spPr>
      </p:pic>
      <p:sp>
        <p:nvSpPr>
          <p:cNvPr id="6" name="Footer Placeholder 5"/>
          <p:cNvSpPr>
            <a:spLocks noGrp="1"/>
          </p:cNvSpPr>
          <p:nvPr>
            <p:ph type="ftr" sz="quarter" idx="11"/>
          </p:nvPr>
        </p:nvSpPr>
        <p:spPr>
          <a:xfrm>
            <a:off x="0" y="6356350"/>
            <a:ext cx="9144000" cy="501650"/>
          </a:xfrm>
        </p:spPr>
        <p:txBody>
          <a:bodyPr/>
          <a:lstStyle/>
          <a:p>
            <a:r>
              <a:rPr lang="en-US" dirty="0" err="1" smtClean="0"/>
              <a:t>Salkind</a:t>
            </a:r>
            <a:r>
              <a:rPr lang="en-US" dirty="0" smtClean="0"/>
              <a:t>, Statistics for People Who (Think They) Hate Statistics 5th Edition, SAGE Inc. © 2014</a:t>
            </a:r>
            <a:endParaRPr lang="en-US" dirty="0"/>
          </a:p>
        </p:txBody>
      </p:sp>
      <p:sp>
        <p:nvSpPr>
          <p:cNvPr id="3" name="Title 2"/>
          <p:cNvSpPr>
            <a:spLocks noGrp="1"/>
          </p:cNvSpPr>
          <p:nvPr>
            <p:ph type="title"/>
          </p:nvPr>
        </p:nvSpPr>
        <p:spPr/>
        <p:txBody>
          <a:bodyPr/>
          <a:lstStyle/>
          <a:p>
            <a:r>
              <a:rPr lang="en-US" dirty="0"/>
              <a:t>The One Sample </a:t>
            </a:r>
            <a:r>
              <a:rPr lang="en-US" i="1" dirty="0"/>
              <a:t>z</a:t>
            </a:r>
            <a:r>
              <a:rPr lang="en-US" dirty="0"/>
              <a:t> Test</a:t>
            </a:r>
          </a:p>
        </p:txBody>
      </p:sp>
    </p:spTree>
    <p:extLst>
      <p:ext uri="{BB962C8B-B14F-4D97-AF65-F5344CB8AC3E}">
        <p14:creationId xmlns:p14="http://schemas.microsoft.com/office/powerpoint/2010/main" val="4039980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Computing the Test Statistic</a:t>
            </a:r>
          </a:p>
        </p:txBody>
      </p:sp>
      <p:sp>
        <p:nvSpPr>
          <p:cNvPr id="6" name="Content Placeholder 5"/>
          <p:cNvSpPr>
            <a:spLocks noGrp="1"/>
          </p:cNvSpPr>
          <p:nvPr>
            <p:ph idx="1"/>
          </p:nvPr>
        </p:nvSpPr>
        <p:spPr>
          <a:xfrm>
            <a:off x="457200" y="1600200"/>
            <a:ext cx="8229600" cy="5257800"/>
          </a:xfrm>
        </p:spPr>
        <p:txBody>
          <a:bodyPr>
            <a:normAutofit fontScale="85000" lnSpcReduction="10000"/>
          </a:bodyPr>
          <a:lstStyle/>
          <a:p>
            <a:pPr marL="514350" lvl="0" indent="-514350">
              <a:lnSpc>
                <a:spcPct val="110000"/>
              </a:lnSpc>
              <a:spcBef>
                <a:spcPts val="600"/>
              </a:spcBef>
              <a:buFont typeface="+mj-lt"/>
              <a:buAutoNum type="arabicPeriod"/>
            </a:pPr>
            <a:r>
              <a:rPr lang="en-US" dirty="0"/>
              <a:t>State the null and research </a:t>
            </a:r>
            <a:r>
              <a:rPr lang="en-US" dirty="0" smtClean="0"/>
              <a:t>hypotheses</a:t>
            </a:r>
            <a:endParaRPr lang="en-US" dirty="0"/>
          </a:p>
          <a:p>
            <a:pPr marL="514350" lvl="0" indent="-514350">
              <a:lnSpc>
                <a:spcPct val="110000"/>
              </a:lnSpc>
              <a:spcBef>
                <a:spcPts val="600"/>
              </a:spcBef>
              <a:buFont typeface="+mj-lt"/>
              <a:buAutoNum type="arabicPeriod"/>
            </a:pPr>
            <a:r>
              <a:rPr lang="en-US" dirty="0"/>
              <a:t>Set the level of risk associated with the null </a:t>
            </a:r>
            <a:r>
              <a:rPr lang="en-US" dirty="0" smtClean="0"/>
              <a:t>hypothesis</a:t>
            </a:r>
            <a:endParaRPr lang="en-US" dirty="0"/>
          </a:p>
          <a:p>
            <a:pPr marL="514350" lvl="0" indent="-514350">
              <a:lnSpc>
                <a:spcPct val="110000"/>
              </a:lnSpc>
              <a:spcBef>
                <a:spcPts val="600"/>
              </a:spcBef>
              <a:buFont typeface="+mj-lt"/>
              <a:buAutoNum type="arabicPeriod"/>
            </a:pPr>
            <a:r>
              <a:rPr lang="en-US" dirty="0"/>
              <a:t>Select the appropriate test </a:t>
            </a:r>
            <a:r>
              <a:rPr lang="en-US" dirty="0" smtClean="0"/>
              <a:t>statistic</a:t>
            </a:r>
            <a:endParaRPr lang="en-US" dirty="0"/>
          </a:p>
          <a:p>
            <a:pPr marL="514350" lvl="0" indent="-514350">
              <a:lnSpc>
                <a:spcPct val="110000"/>
              </a:lnSpc>
              <a:spcBef>
                <a:spcPts val="600"/>
              </a:spcBef>
              <a:buFont typeface="+mj-lt"/>
              <a:buAutoNum type="arabicPeriod"/>
            </a:pPr>
            <a:r>
              <a:rPr lang="en-US" dirty="0"/>
              <a:t>Compute the test statistic value (called the obtained value</a:t>
            </a:r>
            <a:r>
              <a:rPr lang="en-US" dirty="0" smtClean="0"/>
              <a:t>)</a:t>
            </a:r>
            <a:endParaRPr lang="en-US" dirty="0"/>
          </a:p>
          <a:p>
            <a:pPr marL="514350" lvl="0" indent="-514350">
              <a:lnSpc>
                <a:spcPct val="110000"/>
              </a:lnSpc>
              <a:spcBef>
                <a:spcPts val="600"/>
              </a:spcBef>
              <a:buFont typeface="+mj-lt"/>
              <a:buAutoNum type="arabicPeriod"/>
            </a:pPr>
            <a:r>
              <a:rPr lang="en-US" dirty="0"/>
              <a:t>Determine the value needed for rejection of the null hypothesis using the appropriate table of critical values for the particular </a:t>
            </a:r>
            <a:r>
              <a:rPr lang="en-US" dirty="0" smtClean="0"/>
              <a:t>statistic</a:t>
            </a:r>
            <a:endParaRPr lang="en-US" dirty="0"/>
          </a:p>
          <a:p>
            <a:pPr marL="514350" lvl="0" indent="-514350">
              <a:lnSpc>
                <a:spcPct val="110000"/>
              </a:lnSpc>
              <a:spcBef>
                <a:spcPts val="600"/>
              </a:spcBef>
              <a:buFont typeface="+mj-lt"/>
              <a:buAutoNum type="arabicPeriod"/>
            </a:pPr>
            <a:r>
              <a:rPr lang="en-US" dirty="0"/>
              <a:t>Compare the obtained value and the critical value</a:t>
            </a:r>
          </a:p>
          <a:p>
            <a:pPr marL="514350" lvl="0" indent="-514350">
              <a:lnSpc>
                <a:spcPct val="110000"/>
              </a:lnSpc>
              <a:spcBef>
                <a:spcPts val="600"/>
              </a:spcBef>
              <a:buFont typeface="+mj-lt"/>
              <a:buAutoNum type="arabicPeriod"/>
            </a:pPr>
            <a:r>
              <a:rPr lang="en-US" dirty="0"/>
              <a:t>Make your </a:t>
            </a:r>
            <a:r>
              <a:rPr lang="en-US" dirty="0" smtClean="0"/>
              <a:t>decision</a:t>
            </a:r>
            <a:endParaRPr lang="en-US" dirty="0"/>
          </a:p>
        </p:txBody>
      </p:sp>
    </p:spTree>
    <p:extLst>
      <p:ext uri="{BB962C8B-B14F-4D97-AF65-F5344CB8AC3E}">
        <p14:creationId xmlns:p14="http://schemas.microsoft.com/office/powerpoint/2010/main" val="32409744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 How Do I Interpret…</a:t>
            </a:r>
          </a:p>
        </p:txBody>
      </p:sp>
      <p:sp>
        <p:nvSpPr>
          <p:cNvPr id="6" name="Content Placeholder 5"/>
          <p:cNvSpPr>
            <a:spLocks noGrp="1"/>
          </p:cNvSpPr>
          <p:nvPr>
            <p:ph idx="1"/>
          </p:nvPr>
        </p:nvSpPr>
        <p:spPr/>
        <p:txBody>
          <a:bodyPr/>
          <a:lstStyle/>
          <a:p>
            <a:pPr marL="0" indent="0">
              <a:buNone/>
            </a:pPr>
            <a:r>
              <a:rPr lang="en-US" sz="3600" b="1" i="1" dirty="0">
                <a:latin typeface="Palatino Linotype" pitchFamily="18" charset="0"/>
              </a:rPr>
              <a:t>z</a:t>
            </a:r>
            <a:r>
              <a:rPr lang="en-US" dirty="0"/>
              <a:t> = 2.20, </a:t>
            </a:r>
            <a:r>
              <a:rPr lang="en-US" sz="3600" b="1" i="1" dirty="0">
                <a:latin typeface="Palatino Linotype" pitchFamily="18" charset="0"/>
              </a:rPr>
              <a:t>p</a:t>
            </a:r>
            <a:r>
              <a:rPr lang="en-US" dirty="0"/>
              <a:t> &lt; .05</a:t>
            </a:r>
          </a:p>
          <a:p>
            <a:pPr marL="457200" lvl="1" indent="0">
              <a:buNone/>
            </a:pPr>
            <a:r>
              <a:rPr lang="en-US" sz="3200" b="1" i="1" dirty="0">
                <a:latin typeface="Palatino Linotype" pitchFamily="18" charset="0"/>
              </a:rPr>
              <a:t>z</a:t>
            </a:r>
            <a:r>
              <a:rPr lang="en-US" dirty="0"/>
              <a:t> represents the test statistic used</a:t>
            </a:r>
          </a:p>
          <a:p>
            <a:pPr marL="457200" lvl="1" indent="0">
              <a:buNone/>
            </a:pPr>
            <a:r>
              <a:rPr lang="en-US" dirty="0"/>
              <a:t>2.20 is the obtained value (from the formula)</a:t>
            </a:r>
          </a:p>
          <a:p>
            <a:pPr marL="457200" lvl="1" indent="0">
              <a:buNone/>
            </a:pPr>
            <a:r>
              <a:rPr lang="en-US" sz="3200" b="1" i="1" dirty="0">
                <a:latin typeface="Palatino Linotype" pitchFamily="18" charset="0"/>
              </a:rPr>
              <a:t>p</a:t>
            </a:r>
            <a:r>
              <a:rPr lang="en-US" dirty="0"/>
              <a:t> &lt; .05</a:t>
            </a:r>
          </a:p>
          <a:p>
            <a:endParaRPr lang="en-US" dirty="0"/>
          </a:p>
        </p:txBody>
      </p:sp>
    </p:spTree>
    <p:extLst>
      <p:ext uri="{BB962C8B-B14F-4D97-AF65-F5344CB8AC3E}">
        <p14:creationId xmlns:p14="http://schemas.microsoft.com/office/powerpoint/2010/main" val="290466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9144000" cy="1143000"/>
          </a:xfrm>
        </p:spPr>
        <p:txBody>
          <a:bodyPr>
            <a:normAutofit fontScale="90000"/>
          </a:bodyPr>
          <a:lstStyle/>
          <a:p>
            <a:r>
              <a:rPr lang="en-US" dirty="0"/>
              <a:t/>
            </a:r>
            <a:br>
              <a:rPr lang="en-US" dirty="0"/>
            </a:br>
            <a:r>
              <a:rPr lang="en-US" dirty="0"/>
              <a:t>Tests Between the Means of Different Groups</a:t>
            </a:r>
            <a:br>
              <a:rPr lang="en-US" dirty="0"/>
            </a:br>
            <a:endParaRPr lang="en-US" dirty="0"/>
          </a:p>
        </p:txBody>
      </p:sp>
      <p:sp>
        <p:nvSpPr>
          <p:cNvPr id="6" name="Content Placeholder 5"/>
          <p:cNvSpPr>
            <a:spLocks noGrp="1"/>
          </p:cNvSpPr>
          <p:nvPr>
            <p:ph idx="1"/>
          </p:nvPr>
        </p:nvSpPr>
        <p:spPr/>
        <p:txBody>
          <a:bodyPr/>
          <a:lstStyle/>
          <a:p>
            <a:pPr marL="0" lvl="0" indent="0">
              <a:buNone/>
            </a:pPr>
            <a:r>
              <a:rPr lang="en-US" i="1" dirty="0" smtClean="0"/>
              <a:t>In this section, you will learn about…</a:t>
            </a:r>
          </a:p>
          <a:p>
            <a:pPr marL="682625" lvl="0" indent="-450850"/>
            <a:r>
              <a:rPr lang="en-US" sz="2800" dirty="0" smtClean="0"/>
              <a:t>When </a:t>
            </a:r>
            <a:r>
              <a:rPr lang="en-US" sz="2800" dirty="0"/>
              <a:t>the </a:t>
            </a:r>
            <a:r>
              <a:rPr lang="en-US" sz="2800" i="1" dirty="0"/>
              <a:t>t</a:t>
            </a:r>
            <a:r>
              <a:rPr lang="en-US" sz="2800" dirty="0"/>
              <a:t>-test for independent means is appropriate to use</a:t>
            </a:r>
          </a:p>
          <a:p>
            <a:pPr marL="682625" lvl="0" indent="-450850"/>
            <a:r>
              <a:rPr lang="en-US" sz="2800" dirty="0"/>
              <a:t>How to compute the observed </a:t>
            </a:r>
            <a:r>
              <a:rPr lang="en-US" sz="2800" i="1" dirty="0"/>
              <a:t>t</a:t>
            </a:r>
            <a:r>
              <a:rPr lang="en-US" sz="2800" dirty="0"/>
              <a:t> value</a:t>
            </a:r>
          </a:p>
          <a:p>
            <a:pPr marL="682625" lvl="0" indent="-450850"/>
            <a:r>
              <a:rPr lang="en-US" sz="2800" dirty="0"/>
              <a:t>Interpreting the </a:t>
            </a:r>
            <a:r>
              <a:rPr lang="en-US" sz="2800" i="1" dirty="0"/>
              <a:t>t </a:t>
            </a:r>
            <a:r>
              <a:rPr lang="en-US" sz="2800" dirty="0"/>
              <a:t>value and understanding what it means</a:t>
            </a:r>
          </a:p>
          <a:p>
            <a:endParaRPr lang="en-US" dirty="0"/>
          </a:p>
        </p:txBody>
      </p:sp>
    </p:spTree>
    <p:extLst>
      <p:ext uri="{BB962C8B-B14F-4D97-AF65-F5344CB8AC3E}">
        <p14:creationId xmlns:p14="http://schemas.microsoft.com/office/powerpoint/2010/main" val="38176258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219200" y="1622800"/>
            <a:ext cx="6834187" cy="4701800"/>
          </a:xfrm>
          <a:prstGeom prst="rect">
            <a:avLst/>
          </a:prstGeom>
          <a:noFill/>
          <a:ln w="9525">
            <a:noFill/>
            <a:miter lim="800000"/>
            <a:headEnd/>
            <a:tailEnd/>
          </a:ln>
        </p:spPr>
      </p:pic>
      <p:sp>
        <p:nvSpPr>
          <p:cNvPr id="8" name="Footer Placeholder 7"/>
          <p:cNvSpPr>
            <a:spLocks noGrp="1"/>
          </p:cNvSpPr>
          <p:nvPr>
            <p:ph type="ftr" sz="quarter" idx="11"/>
          </p:nvPr>
        </p:nvSpPr>
        <p:spPr>
          <a:xfrm>
            <a:off x="0" y="6356350"/>
            <a:ext cx="9144000" cy="501650"/>
          </a:xfrm>
        </p:spPr>
        <p:txBody>
          <a:bodyPr/>
          <a:lstStyle/>
          <a:p>
            <a:r>
              <a:rPr lang="en-US" dirty="0" err="1" smtClean="0"/>
              <a:t>Salkind</a:t>
            </a:r>
            <a:r>
              <a:rPr lang="en-US" dirty="0" smtClean="0"/>
              <a:t>, Statistics for People Who (Think They) Hate Statistics 5th Edition, SAGE Inc. © 2014</a:t>
            </a:r>
            <a:endParaRPr lang="en-US" dirty="0"/>
          </a:p>
        </p:txBody>
      </p:sp>
      <p:sp>
        <p:nvSpPr>
          <p:cNvPr id="3" name="Title 2"/>
          <p:cNvSpPr>
            <a:spLocks noGrp="1"/>
          </p:cNvSpPr>
          <p:nvPr>
            <p:ph type="title"/>
          </p:nvPr>
        </p:nvSpPr>
        <p:spPr/>
        <p:txBody>
          <a:bodyPr/>
          <a:lstStyle/>
          <a:p>
            <a:r>
              <a:rPr lang="en-US" dirty="0"/>
              <a:t>t Test for Independent Samples</a:t>
            </a:r>
          </a:p>
        </p:txBody>
      </p:sp>
    </p:spTree>
    <p:extLst>
      <p:ext uri="{BB962C8B-B14F-4D97-AF65-F5344CB8AC3E}">
        <p14:creationId xmlns:p14="http://schemas.microsoft.com/office/powerpoint/2010/main" val="15529849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1"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2" name="Rectangle 10"/>
          <p:cNvSpPr>
            <a:spLocks noChangeArrowheads="1"/>
          </p:cNvSpPr>
          <p:nvPr/>
        </p:nvSpPr>
        <p:spPr bwMode="auto">
          <a:xfrm>
            <a:off x="0" y="2171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4"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5" name="Rectangle 13"/>
          <p:cNvSpPr>
            <a:spLocks noChangeArrowheads="1"/>
          </p:cNvSpPr>
          <p:nvPr/>
        </p:nvSpPr>
        <p:spPr bwMode="auto">
          <a:xfrm>
            <a:off x="0" y="2171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7"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46" name="Picture 1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47800" y="3886200"/>
            <a:ext cx="5895975" cy="1714500"/>
          </a:xfrm>
          <a:prstGeom prst="rect">
            <a:avLst/>
          </a:prstGeom>
          <a:noFill/>
        </p:spPr>
      </p:pic>
      <p:sp>
        <p:nvSpPr>
          <p:cNvPr id="18448" name="Rectangle 16"/>
          <p:cNvSpPr>
            <a:spLocks noChangeArrowheads="1"/>
          </p:cNvSpPr>
          <p:nvPr/>
        </p:nvSpPr>
        <p:spPr bwMode="auto">
          <a:xfrm>
            <a:off x="0" y="2171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itle 3"/>
          <p:cNvSpPr>
            <a:spLocks noGrp="1"/>
          </p:cNvSpPr>
          <p:nvPr>
            <p:ph type="title"/>
          </p:nvPr>
        </p:nvSpPr>
        <p:spPr/>
        <p:txBody>
          <a:bodyPr/>
          <a:lstStyle/>
          <a:p>
            <a:r>
              <a:rPr lang="en-US" dirty="0"/>
              <a:t>Computing the Test Statistic</a:t>
            </a:r>
          </a:p>
        </p:txBody>
      </p:sp>
      <p:sp>
        <p:nvSpPr>
          <p:cNvPr id="6" name="Content Placeholder 5"/>
          <p:cNvSpPr>
            <a:spLocks noGrp="1"/>
          </p:cNvSpPr>
          <p:nvPr>
            <p:ph idx="1"/>
          </p:nvPr>
        </p:nvSpPr>
        <p:spPr/>
        <p:txBody>
          <a:bodyPr/>
          <a:lstStyle/>
          <a:p>
            <a:r>
              <a:rPr lang="en-US" dirty="0"/>
              <a:t>Numerator is the difference between the means</a:t>
            </a:r>
          </a:p>
          <a:p>
            <a:pPr>
              <a:buFont typeface="Wingdings" pitchFamily="2" charset="2"/>
              <a:buNone/>
            </a:pPr>
            <a:endParaRPr lang="en-US" sz="1000" dirty="0"/>
          </a:p>
          <a:p>
            <a:r>
              <a:rPr lang="en-US" dirty="0"/>
              <a:t>Denominator is the amount of variation within and between each of the two groups</a:t>
            </a:r>
          </a:p>
          <a:p>
            <a:endParaRPr lang="en-US" dirty="0"/>
          </a:p>
          <a:p>
            <a:endParaRPr lang="en-US" dirty="0"/>
          </a:p>
        </p:txBody>
      </p:sp>
      <p:grpSp>
        <p:nvGrpSpPr>
          <p:cNvPr id="8" name="Group 7"/>
          <p:cNvGrpSpPr/>
          <p:nvPr/>
        </p:nvGrpSpPr>
        <p:grpSpPr>
          <a:xfrm>
            <a:off x="914400" y="4191000"/>
            <a:ext cx="7315200" cy="2286000"/>
            <a:chOff x="1066800" y="4038600"/>
            <a:chExt cx="7315200" cy="2286000"/>
          </a:xfrm>
        </p:grpSpPr>
        <p:sp>
          <p:nvSpPr>
            <p:cNvPr id="7" name="Rectangle 6"/>
            <p:cNvSpPr/>
            <p:nvPr/>
          </p:nvSpPr>
          <p:spPr>
            <a:xfrm>
              <a:off x="1066800" y="4038600"/>
              <a:ext cx="7315200"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76413" y="4324350"/>
              <a:ext cx="5895975" cy="1714500"/>
            </a:xfrm>
            <a:prstGeom prst="rect">
              <a:avLst/>
            </a:prstGeom>
            <a:noFill/>
          </p:spPr>
        </p:pic>
      </p:grpSp>
    </p:spTree>
    <p:extLst>
      <p:ext uri="{BB962C8B-B14F-4D97-AF65-F5344CB8AC3E}">
        <p14:creationId xmlns:p14="http://schemas.microsoft.com/office/powerpoint/2010/main" val="40731976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1"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2" name="Rectangle 10"/>
          <p:cNvSpPr>
            <a:spLocks noChangeArrowheads="1"/>
          </p:cNvSpPr>
          <p:nvPr/>
        </p:nvSpPr>
        <p:spPr bwMode="auto">
          <a:xfrm>
            <a:off x="0" y="2171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4"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5" name="Rectangle 13"/>
          <p:cNvSpPr>
            <a:spLocks noChangeArrowheads="1"/>
          </p:cNvSpPr>
          <p:nvPr/>
        </p:nvSpPr>
        <p:spPr bwMode="auto">
          <a:xfrm>
            <a:off x="0" y="2171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7"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8" name="Rectangle 16"/>
          <p:cNvSpPr>
            <a:spLocks noChangeArrowheads="1"/>
          </p:cNvSpPr>
          <p:nvPr/>
        </p:nvSpPr>
        <p:spPr bwMode="auto">
          <a:xfrm>
            <a:off x="0" y="2171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itle 3"/>
          <p:cNvSpPr>
            <a:spLocks noGrp="1"/>
          </p:cNvSpPr>
          <p:nvPr>
            <p:ph type="title"/>
          </p:nvPr>
        </p:nvSpPr>
        <p:spPr/>
        <p:txBody>
          <a:bodyPr/>
          <a:lstStyle/>
          <a:p>
            <a:r>
              <a:rPr lang="en-US" dirty="0"/>
              <a:t>Steps to Computing </a:t>
            </a:r>
            <a:r>
              <a:rPr lang="en-US" i="1" dirty="0"/>
              <a:t>t</a:t>
            </a:r>
            <a:r>
              <a:rPr lang="en-US" dirty="0"/>
              <a:t> Statistic</a:t>
            </a:r>
          </a:p>
        </p:txBody>
      </p:sp>
      <p:sp>
        <p:nvSpPr>
          <p:cNvPr id="5" name="Content Placeholder 4"/>
          <p:cNvSpPr>
            <a:spLocks noGrp="1"/>
          </p:cNvSpPr>
          <p:nvPr>
            <p:ph idx="1"/>
          </p:nvPr>
        </p:nvSpPr>
        <p:spPr>
          <a:xfrm>
            <a:off x="457200" y="1600200"/>
            <a:ext cx="8229600" cy="5257800"/>
          </a:xfrm>
        </p:spPr>
        <p:txBody>
          <a:bodyPr>
            <a:normAutofit/>
          </a:bodyPr>
          <a:lstStyle/>
          <a:p>
            <a:pPr marL="514350" indent="-514350">
              <a:buFont typeface="+mj-lt"/>
              <a:buAutoNum type="arabicPeriod"/>
            </a:pPr>
            <a:r>
              <a:rPr lang="en-US" dirty="0"/>
              <a:t>State the null and research hypotheses.</a:t>
            </a:r>
          </a:p>
          <a:p>
            <a:pPr marL="514350" indent="-514350">
              <a:buFont typeface="+mj-lt"/>
              <a:buAutoNum type="arabicPeriod"/>
            </a:pPr>
            <a:r>
              <a:rPr lang="en-US" dirty="0"/>
              <a:t>Set the level of risk associated with the null hypothesis.</a:t>
            </a:r>
          </a:p>
          <a:p>
            <a:pPr marL="514350" indent="-514350">
              <a:buFont typeface="+mj-lt"/>
              <a:buAutoNum type="arabicPeriod"/>
            </a:pPr>
            <a:r>
              <a:rPr lang="en-US" dirty="0"/>
              <a:t>Select the appropriate test statistic.</a:t>
            </a:r>
          </a:p>
          <a:p>
            <a:pPr marL="514350" indent="-514350">
              <a:buFont typeface="+mj-lt"/>
              <a:buAutoNum type="arabicPeriod"/>
            </a:pPr>
            <a:r>
              <a:rPr lang="en-US" dirty="0"/>
              <a:t>Compute the test statistic value.</a:t>
            </a:r>
          </a:p>
          <a:p>
            <a:pPr marL="514350" indent="-514350">
              <a:buFont typeface="+mj-lt"/>
              <a:buAutoNum type="arabicPeriod"/>
            </a:pPr>
            <a:r>
              <a:rPr lang="en-US" dirty="0"/>
              <a:t>Determine the critical value.</a:t>
            </a:r>
          </a:p>
          <a:p>
            <a:pPr marL="514350" indent="-514350">
              <a:buFont typeface="+mj-lt"/>
              <a:buAutoNum type="arabicPeriod"/>
            </a:pPr>
            <a:r>
              <a:rPr lang="en-US" dirty="0"/>
              <a:t>Compare the obtained value to the critical value.</a:t>
            </a:r>
          </a:p>
          <a:p>
            <a:pPr marL="514350" indent="-514350">
              <a:buFont typeface="+mj-lt"/>
              <a:buAutoNum type="arabicPeriod"/>
            </a:pPr>
            <a:r>
              <a:rPr lang="en-US" dirty="0"/>
              <a:t>Make </a:t>
            </a:r>
            <a:r>
              <a:rPr lang="en-US" dirty="0" smtClean="0"/>
              <a:t>decision.</a:t>
            </a:r>
            <a:endParaRPr lang="en-US" dirty="0"/>
          </a:p>
        </p:txBody>
      </p:sp>
    </p:spTree>
    <p:extLst>
      <p:ext uri="{BB962C8B-B14F-4D97-AF65-F5344CB8AC3E}">
        <p14:creationId xmlns:p14="http://schemas.microsoft.com/office/powerpoint/2010/main" val="35533150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Degrees of Freedom</a:t>
            </a:r>
          </a:p>
        </p:txBody>
      </p:sp>
      <p:sp>
        <p:nvSpPr>
          <p:cNvPr id="6" name="Content Placeholder 5"/>
          <p:cNvSpPr>
            <a:spLocks noGrp="1"/>
          </p:cNvSpPr>
          <p:nvPr>
            <p:ph idx="1"/>
          </p:nvPr>
        </p:nvSpPr>
        <p:spPr/>
        <p:txBody>
          <a:bodyPr/>
          <a:lstStyle/>
          <a:p>
            <a:r>
              <a:rPr lang="en-US" dirty="0"/>
              <a:t>The degrees of freedom approximate the sample </a:t>
            </a:r>
            <a:r>
              <a:rPr lang="en-US" dirty="0" smtClean="0"/>
              <a:t>size</a:t>
            </a:r>
            <a:endParaRPr lang="en-US" dirty="0"/>
          </a:p>
          <a:p>
            <a:r>
              <a:rPr lang="en-US" dirty="0"/>
              <a:t>Degrees of freedom can vary based on the test statistic selected </a:t>
            </a:r>
          </a:p>
          <a:p>
            <a:r>
              <a:rPr lang="en-US" dirty="0"/>
              <a:t>For </a:t>
            </a:r>
            <a:r>
              <a:rPr lang="en-US" i="1" dirty="0"/>
              <a:t>t</a:t>
            </a:r>
            <a:r>
              <a:rPr lang="en-US" dirty="0"/>
              <a:t>-test for independent means: </a:t>
            </a:r>
          </a:p>
          <a:p>
            <a:pPr>
              <a:buNone/>
            </a:pPr>
            <a:r>
              <a:rPr lang="en-US" dirty="0"/>
              <a:t>	</a:t>
            </a:r>
            <a:r>
              <a:rPr lang="en-US" dirty="0" err="1"/>
              <a:t>df</a:t>
            </a:r>
            <a:r>
              <a:rPr lang="en-US" dirty="0"/>
              <a:t>= n</a:t>
            </a:r>
            <a:r>
              <a:rPr lang="en-US" baseline="-25000" dirty="0"/>
              <a:t>1</a:t>
            </a:r>
            <a:r>
              <a:rPr lang="en-US" dirty="0"/>
              <a:t> – 1 + n</a:t>
            </a:r>
            <a:r>
              <a:rPr lang="en-US" baseline="-25000" dirty="0"/>
              <a:t>2</a:t>
            </a:r>
            <a:r>
              <a:rPr lang="en-US" dirty="0"/>
              <a:t> – 2</a:t>
            </a:r>
          </a:p>
          <a:p>
            <a:endParaRPr lang="en-US" dirty="0"/>
          </a:p>
        </p:txBody>
      </p:sp>
    </p:spTree>
    <p:extLst>
      <p:ext uri="{BB962C8B-B14F-4D97-AF65-F5344CB8AC3E}">
        <p14:creationId xmlns:p14="http://schemas.microsoft.com/office/powerpoint/2010/main" val="23087883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 How Do I Interpret…</a:t>
            </a:r>
          </a:p>
        </p:txBody>
      </p:sp>
      <p:sp>
        <p:nvSpPr>
          <p:cNvPr id="6" name="Content Placeholder 5"/>
          <p:cNvSpPr>
            <a:spLocks noGrp="1"/>
          </p:cNvSpPr>
          <p:nvPr>
            <p:ph idx="1"/>
          </p:nvPr>
        </p:nvSpPr>
        <p:spPr/>
        <p:txBody>
          <a:bodyPr/>
          <a:lstStyle/>
          <a:p>
            <a:pPr marL="0" indent="0">
              <a:buNone/>
            </a:pPr>
            <a:r>
              <a:rPr lang="en-US" b="1" i="1" dirty="0">
                <a:latin typeface="Palatino Linotype" pitchFamily="18" charset="0"/>
              </a:rPr>
              <a:t>t</a:t>
            </a:r>
            <a:r>
              <a:rPr lang="en-US" dirty="0"/>
              <a:t> </a:t>
            </a:r>
            <a:r>
              <a:rPr lang="en-US" baseline="-25000" dirty="0"/>
              <a:t>(58)</a:t>
            </a:r>
            <a:r>
              <a:rPr lang="en-US" dirty="0"/>
              <a:t> = -.14, </a:t>
            </a:r>
            <a:r>
              <a:rPr lang="en-US" b="1" i="1" dirty="0">
                <a:latin typeface="Palatino Linotype" pitchFamily="18" charset="0"/>
              </a:rPr>
              <a:t>p</a:t>
            </a:r>
            <a:r>
              <a:rPr lang="en-US" dirty="0"/>
              <a:t> &gt; .05</a:t>
            </a:r>
          </a:p>
          <a:p>
            <a:pPr lvl="1"/>
            <a:endParaRPr lang="en-US" sz="2600" b="1" i="1" dirty="0">
              <a:latin typeface="Palatino Linotype" pitchFamily="18" charset="0"/>
            </a:endParaRPr>
          </a:p>
          <a:p>
            <a:pPr marL="457200" lvl="1" indent="0">
              <a:buNone/>
            </a:pPr>
            <a:r>
              <a:rPr lang="en-US" b="1" i="1" dirty="0">
                <a:latin typeface="Palatino Linotype" pitchFamily="18" charset="0"/>
              </a:rPr>
              <a:t>t</a:t>
            </a:r>
            <a:r>
              <a:rPr lang="en-US" dirty="0"/>
              <a:t> represents the test statistic used</a:t>
            </a:r>
          </a:p>
          <a:p>
            <a:pPr lvl="2"/>
            <a:endParaRPr lang="en-US" sz="2200" dirty="0"/>
          </a:p>
          <a:p>
            <a:pPr marL="457200" lvl="1" indent="0">
              <a:buNone/>
            </a:pPr>
            <a:r>
              <a:rPr lang="en-US" dirty="0"/>
              <a:t>58 is the number of degrees of freedom</a:t>
            </a:r>
          </a:p>
          <a:p>
            <a:pPr lvl="1"/>
            <a:endParaRPr lang="en-US" dirty="0"/>
          </a:p>
          <a:p>
            <a:pPr marL="457200" lvl="1" indent="0">
              <a:buNone/>
            </a:pPr>
            <a:r>
              <a:rPr lang="en-US" dirty="0"/>
              <a:t>-.14 is the obtained value (from the formula)</a:t>
            </a:r>
          </a:p>
          <a:p>
            <a:pPr lvl="1"/>
            <a:endParaRPr lang="en-US" dirty="0"/>
          </a:p>
        </p:txBody>
      </p:sp>
    </p:spTree>
    <p:extLst>
      <p:ext uri="{BB962C8B-B14F-4D97-AF65-F5344CB8AC3E}">
        <p14:creationId xmlns:p14="http://schemas.microsoft.com/office/powerpoint/2010/main" val="45782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Population</a:t>
            </a:r>
            <a:r>
              <a:rPr lang="en-US" dirty="0"/>
              <a:t>: The large group to which you would like to generalize your findings </a:t>
            </a:r>
          </a:p>
          <a:p>
            <a:r>
              <a:rPr lang="en-US" b="1" dirty="0"/>
              <a:t>Sample</a:t>
            </a:r>
            <a:r>
              <a:rPr lang="en-US" dirty="0"/>
              <a:t>: The smaller, representative group of the population that is used to do the </a:t>
            </a:r>
            <a:r>
              <a:rPr lang="en-US" dirty="0" smtClean="0"/>
              <a:t>research</a:t>
            </a:r>
            <a:endParaRPr lang="en-US" dirty="0"/>
          </a:p>
          <a:p>
            <a:r>
              <a:rPr lang="en-US" b="1" dirty="0"/>
              <a:t>Sampling error</a:t>
            </a:r>
            <a:r>
              <a:rPr lang="en-US" dirty="0"/>
              <a:t>: a measure of how well a sample represents the population</a:t>
            </a:r>
          </a:p>
          <a:p>
            <a:endParaRPr lang="en-US" dirty="0"/>
          </a:p>
        </p:txBody>
      </p:sp>
      <p:sp>
        <p:nvSpPr>
          <p:cNvPr id="6" name="Title 5"/>
          <p:cNvSpPr>
            <a:spLocks noGrp="1"/>
          </p:cNvSpPr>
          <p:nvPr>
            <p:ph type="title"/>
          </p:nvPr>
        </p:nvSpPr>
        <p:spPr/>
        <p:txBody>
          <a:bodyPr/>
          <a:lstStyle/>
          <a:p>
            <a:r>
              <a:rPr lang="en-US" dirty="0"/>
              <a:t>Samples and Populations</a:t>
            </a:r>
          </a:p>
        </p:txBody>
      </p:sp>
    </p:spTree>
    <p:extLst>
      <p:ext uri="{BB962C8B-B14F-4D97-AF65-F5344CB8AC3E}">
        <p14:creationId xmlns:p14="http://schemas.microsoft.com/office/powerpoint/2010/main" val="64971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Special Effects…</a:t>
            </a:r>
          </a:p>
        </p:txBody>
      </p:sp>
      <p:sp>
        <p:nvSpPr>
          <p:cNvPr id="6" name="Content Placeholder 5"/>
          <p:cNvSpPr>
            <a:spLocks noGrp="1"/>
          </p:cNvSpPr>
          <p:nvPr>
            <p:ph idx="1"/>
          </p:nvPr>
        </p:nvSpPr>
        <p:spPr/>
        <p:txBody>
          <a:bodyPr/>
          <a:lstStyle/>
          <a:p>
            <a:r>
              <a:rPr lang="en-US" dirty="0"/>
              <a:t>Effect size is a measure of how different two groups are from one </a:t>
            </a:r>
            <a:r>
              <a:rPr lang="en-US" dirty="0" smtClean="0"/>
              <a:t>another</a:t>
            </a:r>
            <a:endParaRPr lang="en-US" dirty="0"/>
          </a:p>
          <a:p>
            <a:r>
              <a:rPr lang="en-US" dirty="0"/>
              <a:t>Standardized difference between two group </a:t>
            </a:r>
            <a:r>
              <a:rPr lang="en-US" dirty="0" smtClean="0"/>
              <a:t>means</a:t>
            </a:r>
            <a:endParaRPr lang="en-US" dirty="0"/>
          </a:p>
        </p:txBody>
      </p:sp>
    </p:spTree>
    <p:extLst>
      <p:ext uri="{BB962C8B-B14F-4D97-AF65-F5344CB8AC3E}">
        <p14:creationId xmlns:p14="http://schemas.microsoft.com/office/powerpoint/2010/main" val="3595047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p:cNvGrpSpPr/>
          <p:nvPr/>
        </p:nvGrpSpPr>
        <p:grpSpPr>
          <a:xfrm>
            <a:off x="2971800" y="1752600"/>
            <a:ext cx="3200400" cy="1828800"/>
            <a:chOff x="3276600" y="1752600"/>
            <a:chExt cx="3200400" cy="1828800"/>
          </a:xfrm>
        </p:grpSpPr>
        <p:sp>
          <p:nvSpPr>
            <p:cNvPr id="7" name="Rectangle 6"/>
            <p:cNvSpPr/>
            <p:nvPr/>
          </p:nvSpPr>
          <p:spPr>
            <a:xfrm>
              <a:off x="3276600" y="1752600"/>
              <a:ext cx="32004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29063" y="2238375"/>
              <a:ext cx="1895475" cy="857250"/>
            </a:xfrm>
            <a:prstGeom prst="rect">
              <a:avLst/>
            </a:prstGeom>
            <a:noFill/>
          </p:spPr>
        </p:pic>
      </p:grpSp>
      <p:sp>
        <p:nvSpPr>
          <p:cNvPr id="10244" name="Rectangle 4"/>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itle 4"/>
          <p:cNvSpPr>
            <a:spLocks noGrp="1"/>
          </p:cNvSpPr>
          <p:nvPr>
            <p:ph type="title"/>
          </p:nvPr>
        </p:nvSpPr>
        <p:spPr/>
        <p:txBody>
          <a:bodyPr/>
          <a:lstStyle/>
          <a:p>
            <a:r>
              <a:rPr lang="en-US" dirty="0"/>
              <a:t>Computing Effect Size	</a:t>
            </a:r>
          </a:p>
        </p:txBody>
      </p:sp>
      <p:sp>
        <p:nvSpPr>
          <p:cNvPr id="6" name="Content Placeholder 5"/>
          <p:cNvSpPr>
            <a:spLocks noGrp="1"/>
          </p:cNvSpPr>
          <p:nvPr>
            <p:ph idx="1"/>
          </p:nvPr>
        </p:nvSpPr>
        <p:spPr/>
        <p:txBody>
          <a:bodyPr>
            <a:normAutofit lnSpcReduction="10000"/>
          </a:bodyPr>
          <a:lstStyle/>
          <a:p>
            <a:endParaRPr lang="en-US" dirty="0"/>
          </a:p>
          <a:p>
            <a:endParaRPr lang="en-US" dirty="0"/>
          </a:p>
          <a:p>
            <a:endParaRPr lang="en-US" dirty="0"/>
          </a:p>
          <a:p>
            <a:endParaRPr lang="en-US" dirty="0"/>
          </a:p>
          <a:p>
            <a:pPr>
              <a:buNone/>
            </a:pPr>
            <a:endParaRPr lang="en-US" dirty="0"/>
          </a:p>
          <a:p>
            <a:r>
              <a:rPr lang="en-US" dirty="0"/>
              <a:t>Small = 0.0 - .20</a:t>
            </a:r>
          </a:p>
          <a:p>
            <a:r>
              <a:rPr lang="en-US" dirty="0"/>
              <a:t>Medium = .20 - .50</a:t>
            </a:r>
          </a:p>
          <a:p>
            <a:r>
              <a:rPr lang="en-US" dirty="0"/>
              <a:t>Large = .50 and above</a:t>
            </a:r>
          </a:p>
          <a:p>
            <a:endParaRPr lang="en-US" dirty="0"/>
          </a:p>
        </p:txBody>
      </p:sp>
    </p:spTree>
    <p:extLst>
      <p:ext uri="{BB962C8B-B14F-4D97-AF65-F5344CB8AC3E}">
        <p14:creationId xmlns:p14="http://schemas.microsoft.com/office/powerpoint/2010/main" val="29137669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4" name="Rectangle 4"/>
          <p:cNvSpPr>
            <a:spLocks noChangeArrowheads="1"/>
          </p:cNvSpPr>
          <p:nvPr/>
        </p:nvSpPr>
        <p:spPr bwMode="auto">
          <a:xfrm>
            <a:off x="0" y="1314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3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7" name="Group 6"/>
          <p:cNvGrpSpPr/>
          <p:nvPr/>
        </p:nvGrpSpPr>
        <p:grpSpPr>
          <a:xfrm>
            <a:off x="2743200" y="2286000"/>
            <a:ext cx="3657600" cy="2286000"/>
            <a:chOff x="2895600" y="1981200"/>
            <a:chExt cx="3657600" cy="2286000"/>
          </a:xfrm>
        </p:grpSpPr>
        <p:sp>
          <p:nvSpPr>
            <p:cNvPr id="6" name="Rectangle 5"/>
            <p:cNvSpPr/>
            <p:nvPr/>
          </p:nvSpPr>
          <p:spPr>
            <a:xfrm>
              <a:off x="2895600" y="1981200"/>
              <a:ext cx="3657600"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36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633788" y="2452688"/>
              <a:ext cx="2181225" cy="1343025"/>
            </a:xfrm>
            <a:prstGeom prst="rect">
              <a:avLst/>
            </a:prstGeom>
            <a:noFill/>
          </p:spPr>
        </p:pic>
      </p:grpSp>
      <p:sp>
        <p:nvSpPr>
          <p:cNvPr id="58371" name="Rectangle 3"/>
          <p:cNvSpPr>
            <a:spLocks noChangeArrowheads="1"/>
          </p:cNvSpPr>
          <p:nvPr/>
        </p:nvSpPr>
        <p:spPr bwMode="auto">
          <a:xfrm>
            <a:off x="0" y="1800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itle 4"/>
          <p:cNvSpPr>
            <a:spLocks noGrp="1"/>
          </p:cNvSpPr>
          <p:nvPr>
            <p:ph type="title"/>
          </p:nvPr>
        </p:nvSpPr>
        <p:spPr/>
        <p:txBody>
          <a:bodyPr/>
          <a:lstStyle/>
          <a:p>
            <a:r>
              <a:rPr lang="en-US" dirty="0"/>
              <a:t>Another Formula for Effect Size	</a:t>
            </a:r>
          </a:p>
        </p:txBody>
      </p:sp>
    </p:spTree>
    <p:extLst>
      <p:ext uri="{BB962C8B-B14F-4D97-AF65-F5344CB8AC3E}">
        <p14:creationId xmlns:p14="http://schemas.microsoft.com/office/powerpoint/2010/main" val="31765500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srcRect/>
          <a:stretch>
            <a:fillRect/>
          </a:stretch>
        </p:blipFill>
        <p:spPr bwMode="auto">
          <a:xfrm>
            <a:off x="2286000" y="2103437"/>
            <a:ext cx="4800600" cy="2697163"/>
          </a:xfrm>
          <a:prstGeom prst="rect">
            <a:avLst/>
          </a:prstGeom>
          <a:noFill/>
          <a:ln w="9525">
            <a:noFill/>
            <a:miter lim="800000"/>
            <a:headEnd/>
            <a:tailEnd/>
          </a:ln>
          <a:effectLst/>
        </p:spPr>
      </p:pic>
      <p:sp>
        <p:nvSpPr>
          <p:cNvPr id="5" name="Title 4"/>
          <p:cNvSpPr>
            <a:spLocks noGrp="1"/>
          </p:cNvSpPr>
          <p:nvPr>
            <p:ph type="title"/>
          </p:nvPr>
        </p:nvSpPr>
        <p:spPr/>
        <p:txBody>
          <a:bodyPr/>
          <a:lstStyle/>
          <a:p>
            <a:r>
              <a:rPr lang="en-US" dirty="0"/>
              <a:t>Effect Size Calculator</a:t>
            </a:r>
          </a:p>
        </p:txBody>
      </p:sp>
      <p:sp>
        <p:nvSpPr>
          <p:cNvPr id="7" name="Content Placeholder 6"/>
          <p:cNvSpPr>
            <a:spLocks noGrp="1"/>
          </p:cNvSpPr>
          <p:nvPr>
            <p:ph idx="1"/>
          </p:nvPr>
        </p:nvSpPr>
        <p:spPr/>
        <p:txBody>
          <a:bodyPr>
            <a:normAutofit lnSpcReduction="10000"/>
          </a:bodyPr>
          <a:lstStyle/>
          <a:p>
            <a:pPr marL="0" indent="0" algn="ctr">
              <a:buNone/>
            </a:pPr>
            <a:endParaRPr lang="en-US" sz="2800" dirty="0" smtClean="0">
              <a:hlinkClick r:id="rId4"/>
            </a:endParaRPr>
          </a:p>
          <a:p>
            <a:pPr marL="0" indent="0" algn="ctr">
              <a:buNone/>
            </a:pPr>
            <a:endParaRPr lang="en-US" sz="2800" dirty="0">
              <a:hlinkClick r:id="rId4"/>
            </a:endParaRPr>
          </a:p>
          <a:p>
            <a:pPr marL="0" indent="0" algn="ctr">
              <a:buNone/>
            </a:pPr>
            <a:endParaRPr lang="en-US" sz="2800" dirty="0" smtClean="0">
              <a:hlinkClick r:id="rId4"/>
            </a:endParaRPr>
          </a:p>
          <a:p>
            <a:pPr marL="0" indent="0" algn="ctr">
              <a:buNone/>
            </a:pPr>
            <a:endParaRPr lang="en-US" sz="2800" dirty="0">
              <a:hlinkClick r:id="rId4"/>
            </a:endParaRPr>
          </a:p>
          <a:p>
            <a:pPr marL="0" indent="0" algn="ctr">
              <a:buNone/>
            </a:pPr>
            <a:endParaRPr lang="en-US" sz="2800" dirty="0" smtClean="0">
              <a:hlinkClick r:id="rId4"/>
            </a:endParaRPr>
          </a:p>
          <a:p>
            <a:pPr marL="0" indent="0" algn="ctr">
              <a:buNone/>
            </a:pPr>
            <a:endParaRPr lang="en-US" sz="2800" dirty="0">
              <a:hlinkClick r:id="rId4"/>
            </a:endParaRPr>
          </a:p>
          <a:p>
            <a:pPr marL="0" indent="0" algn="ctr">
              <a:buNone/>
            </a:pPr>
            <a:endParaRPr lang="en-US" sz="2800" dirty="0" smtClean="0">
              <a:hlinkClick r:id="rId4"/>
            </a:endParaRPr>
          </a:p>
          <a:p>
            <a:pPr marL="0" indent="0">
              <a:buNone/>
            </a:pPr>
            <a:endParaRPr lang="en-US" sz="2800" dirty="0">
              <a:hlinkClick r:id="rId4"/>
            </a:endParaRPr>
          </a:p>
          <a:p>
            <a:pPr marL="0" indent="0">
              <a:buNone/>
            </a:pPr>
            <a:r>
              <a:rPr lang="en-US" sz="2800" dirty="0" smtClean="0">
                <a:hlinkClick r:id="rId4"/>
              </a:rPr>
              <a:t>http</a:t>
            </a:r>
            <a:r>
              <a:rPr lang="en-US" sz="2800" dirty="0">
                <a:hlinkClick r:id="rId4"/>
              </a:rPr>
              <a:t>://www.uccs.edu/~lbecker/</a:t>
            </a:r>
            <a:r>
              <a:rPr lang="en-US" sz="2800" dirty="0"/>
              <a:t> </a:t>
            </a:r>
          </a:p>
          <a:p>
            <a:endParaRPr lang="en-US" dirty="0"/>
          </a:p>
        </p:txBody>
      </p:sp>
    </p:spTree>
    <p:extLst>
      <p:ext uri="{BB962C8B-B14F-4D97-AF65-F5344CB8AC3E}">
        <p14:creationId xmlns:p14="http://schemas.microsoft.com/office/powerpoint/2010/main" val="28061835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nSpc>
                <a:spcPct val="90000"/>
              </a:lnSpc>
            </a:pPr>
            <a:r>
              <a:rPr lang="en-US" dirty="0"/>
              <a:t/>
            </a:r>
            <a:br>
              <a:rPr lang="en-US" dirty="0"/>
            </a:br>
            <a:r>
              <a:rPr lang="en-US" dirty="0"/>
              <a:t>Tests Between the Means of Related Groups</a:t>
            </a:r>
            <a:br>
              <a:rPr lang="en-US" dirty="0"/>
            </a:br>
            <a:endParaRPr lang="en-US" dirty="0"/>
          </a:p>
        </p:txBody>
      </p:sp>
      <p:sp>
        <p:nvSpPr>
          <p:cNvPr id="6" name="Content Placeholder 5"/>
          <p:cNvSpPr>
            <a:spLocks noGrp="1"/>
          </p:cNvSpPr>
          <p:nvPr>
            <p:ph idx="1"/>
          </p:nvPr>
        </p:nvSpPr>
        <p:spPr/>
        <p:txBody>
          <a:bodyPr/>
          <a:lstStyle/>
          <a:p>
            <a:pPr marL="0" indent="0">
              <a:lnSpc>
                <a:spcPct val="90000"/>
              </a:lnSpc>
              <a:buNone/>
            </a:pPr>
            <a:r>
              <a:rPr lang="en-US" i="1" dirty="0"/>
              <a:t>In this section, you will learn about…</a:t>
            </a:r>
          </a:p>
          <a:p>
            <a:pPr marL="682625" indent="-450850">
              <a:lnSpc>
                <a:spcPct val="90000"/>
              </a:lnSpc>
            </a:pPr>
            <a:r>
              <a:rPr lang="en-US" sz="2800" dirty="0"/>
              <a:t>When the t-test for dependent means is appropriate to use</a:t>
            </a:r>
          </a:p>
          <a:p>
            <a:pPr marL="682625" indent="-450850">
              <a:lnSpc>
                <a:spcPct val="90000"/>
              </a:lnSpc>
            </a:pPr>
            <a:r>
              <a:rPr lang="en-US" sz="2800" dirty="0"/>
              <a:t>How to compute the observed </a:t>
            </a:r>
            <a:r>
              <a:rPr lang="en-US" sz="2800" i="1" dirty="0"/>
              <a:t>t</a:t>
            </a:r>
            <a:r>
              <a:rPr lang="en-US" sz="2800" dirty="0"/>
              <a:t> value</a:t>
            </a:r>
          </a:p>
          <a:p>
            <a:pPr marL="682625" indent="-450850">
              <a:lnSpc>
                <a:spcPct val="90000"/>
              </a:lnSpc>
            </a:pPr>
            <a:r>
              <a:rPr lang="en-US" sz="2800" dirty="0"/>
              <a:t>Interpreting the </a:t>
            </a:r>
            <a:r>
              <a:rPr lang="en-US" sz="2800" i="1" dirty="0"/>
              <a:t>t</a:t>
            </a:r>
            <a:r>
              <a:rPr lang="en-US" sz="2800" dirty="0"/>
              <a:t> value and understanding what it means</a:t>
            </a:r>
          </a:p>
          <a:p>
            <a:pPr marL="0" indent="0">
              <a:buNone/>
            </a:pPr>
            <a:endParaRPr lang="en-US" dirty="0"/>
          </a:p>
        </p:txBody>
      </p:sp>
    </p:spTree>
    <p:extLst>
      <p:ext uri="{BB962C8B-B14F-4D97-AF65-F5344CB8AC3E}">
        <p14:creationId xmlns:p14="http://schemas.microsoft.com/office/powerpoint/2010/main" val="17676938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066800" y="1600200"/>
            <a:ext cx="7315200" cy="4724400"/>
          </a:xfrm>
          <a:prstGeom prst="rect">
            <a:avLst/>
          </a:prstGeom>
          <a:noFill/>
          <a:ln w="9525">
            <a:noFill/>
            <a:miter lim="800000"/>
            <a:headEnd/>
            <a:tailEnd/>
          </a:ln>
        </p:spPr>
      </p:pic>
      <p:sp>
        <p:nvSpPr>
          <p:cNvPr id="7" name="Footer Placeholder 6"/>
          <p:cNvSpPr>
            <a:spLocks noGrp="1"/>
          </p:cNvSpPr>
          <p:nvPr>
            <p:ph type="ftr" sz="quarter" idx="11"/>
          </p:nvPr>
        </p:nvSpPr>
        <p:spPr>
          <a:xfrm>
            <a:off x="0" y="6356350"/>
            <a:ext cx="9144000" cy="501650"/>
          </a:xfrm>
        </p:spPr>
        <p:txBody>
          <a:bodyPr/>
          <a:lstStyle/>
          <a:p>
            <a:r>
              <a:rPr lang="en-US" dirty="0" err="1" smtClean="0"/>
              <a:t>Salkind</a:t>
            </a:r>
            <a:r>
              <a:rPr lang="en-US" dirty="0" smtClean="0"/>
              <a:t>, Statistics for People Who (Think They) Hate Statistics 5th Edition, SAGE Inc. © 2014</a:t>
            </a:r>
            <a:endParaRPr lang="en-US" dirty="0"/>
          </a:p>
        </p:txBody>
      </p:sp>
      <p:sp>
        <p:nvSpPr>
          <p:cNvPr id="3" name="Title 2"/>
          <p:cNvSpPr>
            <a:spLocks noGrp="1"/>
          </p:cNvSpPr>
          <p:nvPr>
            <p:ph type="title"/>
          </p:nvPr>
        </p:nvSpPr>
        <p:spPr/>
        <p:txBody>
          <a:bodyPr/>
          <a:lstStyle/>
          <a:p>
            <a:r>
              <a:rPr lang="en-US" dirty="0"/>
              <a:t>The Path to Wisdom and Knowledge</a:t>
            </a:r>
          </a:p>
        </p:txBody>
      </p:sp>
    </p:spTree>
    <p:extLst>
      <p:ext uri="{BB962C8B-B14F-4D97-AF65-F5344CB8AC3E}">
        <p14:creationId xmlns:p14="http://schemas.microsoft.com/office/powerpoint/2010/main" val="34328406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p:cNvGrpSpPr/>
          <p:nvPr/>
        </p:nvGrpSpPr>
        <p:grpSpPr>
          <a:xfrm>
            <a:off x="2286000" y="2171700"/>
            <a:ext cx="4572000" cy="2514600"/>
            <a:chOff x="2286000" y="2438400"/>
            <a:chExt cx="4572000" cy="2514600"/>
          </a:xfrm>
        </p:grpSpPr>
        <p:sp>
          <p:nvSpPr>
            <p:cNvPr id="7" name="Rectangle 6"/>
            <p:cNvSpPr/>
            <p:nvPr/>
          </p:nvSpPr>
          <p:spPr>
            <a:xfrm>
              <a:off x="2286000" y="2438400"/>
              <a:ext cx="4572000" cy="2514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90850" y="3038475"/>
              <a:ext cx="3162300" cy="1314450"/>
            </a:xfrm>
            <a:prstGeom prst="rect">
              <a:avLst/>
            </a:prstGeom>
            <a:noFill/>
          </p:spPr>
        </p:pic>
      </p:grpSp>
      <p:sp>
        <p:nvSpPr>
          <p:cNvPr id="10244" name="Rectangle 4"/>
          <p:cNvSpPr>
            <a:spLocks noChangeArrowheads="1"/>
          </p:cNvSpPr>
          <p:nvPr/>
        </p:nvSpPr>
        <p:spPr bwMode="auto">
          <a:xfrm>
            <a:off x="0" y="1771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Title 4"/>
          <p:cNvSpPr>
            <a:spLocks noGrp="1"/>
          </p:cNvSpPr>
          <p:nvPr>
            <p:ph type="title"/>
          </p:nvPr>
        </p:nvSpPr>
        <p:spPr/>
        <p:txBody>
          <a:bodyPr/>
          <a:lstStyle/>
          <a:p>
            <a:r>
              <a:rPr lang="en-US" dirty="0"/>
              <a:t>Computing the Test Statistic</a:t>
            </a:r>
          </a:p>
        </p:txBody>
      </p:sp>
    </p:spTree>
    <p:extLst>
      <p:ext uri="{BB962C8B-B14F-4D97-AF65-F5344CB8AC3E}">
        <p14:creationId xmlns:p14="http://schemas.microsoft.com/office/powerpoint/2010/main" val="22371457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44" name="Rectangle 4"/>
          <p:cNvSpPr>
            <a:spLocks noChangeArrowheads="1"/>
          </p:cNvSpPr>
          <p:nvPr/>
        </p:nvSpPr>
        <p:spPr bwMode="auto">
          <a:xfrm>
            <a:off x="0" y="1771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itle 3"/>
          <p:cNvSpPr>
            <a:spLocks noGrp="1"/>
          </p:cNvSpPr>
          <p:nvPr>
            <p:ph type="title"/>
          </p:nvPr>
        </p:nvSpPr>
        <p:spPr/>
        <p:txBody>
          <a:bodyPr/>
          <a:lstStyle/>
          <a:p>
            <a:r>
              <a:rPr lang="en-US" dirty="0"/>
              <a:t>Computing the Test Statistic</a:t>
            </a:r>
          </a:p>
        </p:txBody>
      </p:sp>
      <p:sp>
        <p:nvSpPr>
          <p:cNvPr id="5" name="Content Placeholder 4"/>
          <p:cNvSpPr>
            <a:spLocks noGrp="1"/>
          </p:cNvSpPr>
          <p:nvPr>
            <p:ph idx="1"/>
          </p:nvPr>
        </p:nvSpPr>
        <p:spPr>
          <a:xfrm>
            <a:off x="457200" y="1600200"/>
            <a:ext cx="8229600" cy="5257800"/>
          </a:xfrm>
        </p:spPr>
        <p:txBody>
          <a:bodyPr/>
          <a:lstStyle/>
          <a:p>
            <a:pPr marL="514350" indent="-514350">
              <a:lnSpc>
                <a:spcPct val="90000"/>
              </a:lnSpc>
              <a:buFont typeface="+mj-lt"/>
              <a:buAutoNum type="arabicPeriod"/>
            </a:pPr>
            <a:r>
              <a:rPr lang="en-US" dirty="0"/>
              <a:t>State the null and research </a:t>
            </a:r>
            <a:r>
              <a:rPr lang="en-US" dirty="0" smtClean="0"/>
              <a:t>hypotheses.</a:t>
            </a:r>
            <a:endParaRPr lang="en-US" dirty="0"/>
          </a:p>
          <a:p>
            <a:pPr marL="514350" indent="-514350">
              <a:lnSpc>
                <a:spcPct val="90000"/>
              </a:lnSpc>
              <a:buFont typeface="+mj-lt"/>
              <a:buAutoNum type="arabicPeriod"/>
            </a:pPr>
            <a:r>
              <a:rPr lang="en-US" dirty="0"/>
              <a:t>Set the level of risk associated with the null hypothesis.</a:t>
            </a:r>
          </a:p>
          <a:p>
            <a:pPr marL="514350" indent="-514350">
              <a:lnSpc>
                <a:spcPct val="90000"/>
              </a:lnSpc>
              <a:buFont typeface="+mj-lt"/>
              <a:buAutoNum type="arabicPeriod"/>
            </a:pPr>
            <a:r>
              <a:rPr lang="en-US" dirty="0"/>
              <a:t>Select the appropriate test statistic.</a:t>
            </a:r>
          </a:p>
          <a:p>
            <a:pPr marL="514350" indent="-514350">
              <a:lnSpc>
                <a:spcPct val="90000"/>
              </a:lnSpc>
              <a:buFont typeface="+mj-lt"/>
              <a:buAutoNum type="arabicPeriod"/>
            </a:pPr>
            <a:r>
              <a:rPr lang="en-US" dirty="0"/>
              <a:t>Compute the test statistic value.</a:t>
            </a:r>
          </a:p>
          <a:p>
            <a:pPr marL="514350" indent="-514350">
              <a:lnSpc>
                <a:spcPct val="90000"/>
              </a:lnSpc>
              <a:buFont typeface="+mj-lt"/>
              <a:buAutoNum type="arabicPeriod"/>
            </a:pPr>
            <a:r>
              <a:rPr lang="en-US" dirty="0"/>
              <a:t>Determine the critical value(s).</a:t>
            </a:r>
          </a:p>
          <a:p>
            <a:pPr marL="514350" indent="-514350">
              <a:lnSpc>
                <a:spcPct val="90000"/>
              </a:lnSpc>
              <a:buFont typeface="+mj-lt"/>
              <a:buAutoNum type="arabicPeriod"/>
            </a:pPr>
            <a:r>
              <a:rPr lang="en-US" dirty="0"/>
              <a:t>Compare the obtained and critical values.</a:t>
            </a:r>
          </a:p>
          <a:p>
            <a:pPr marL="514350" indent="-514350">
              <a:lnSpc>
                <a:spcPct val="90000"/>
              </a:lnSpc>
              <a:buFont typeface="+mj-lt"/>
              <a:buAutoNum type="arabicPeriod"/>
            </a:pPr>
            <a:r>
              <a:rPr lang="en-US" dirty="0"/>
              <a:t>Make a decision</a:t>
            </a:r>
            <a:r>
              <a:rPr lang="en-US" dirty="0" smtClean="0"/>
              <a:t>.</a:t>
            </a:r>
            <a:endParaRPr lang="en-US" dirty="0"/>
          </a:p>
        </p:txBody>
      </p:sp>
    </p:spTree>
    <p:extLst>
      <p:ext uri="{BB962C8B-B14F-4D97-AF65-F5344CB8AC3E}">
        <p14:creationId xmlns:p14="http://schemas.microsoft.com/office/powerpoint/2010/main" val="4092481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Degrees of Freedom</a:t>
            </a:r>
          </a:p>
        </p:txBody>
      </p:sp>
      <p:sp>
        <p:nvSpPr>
          <p:cNvPr id="6" name="Content Placeholder 5"/>
          <p:cNvSpPr>
            <a:spLocks noGrp="1"/>
          </p:cNvSpPr>
          <p:nvPr>
            <p:ph idx="1"/>
          </p:nvPr>
        </p:nvSpPr>
        <p:spPr/>
        <p:txBody>
          <a:bodyPr>
            <a:normAutofit/>
          </a:bodyPr>
          <a:lstStyle/>
          <a:p>
            <a:r>
              <a:rPr lang="en-US" dirty="0"/>
              <a:t>The degrees of freedom approximates the sample </a:t>
            </a:r>
            <a:r>
              <a:rPr lang="en-US" dirty="0" smtClean="0"/>
              <a:t>size</a:t>
            </a:r>
            <a:endParaRPr lang="en-US" dirty="0"/>
          </a:p>
          <a:p>
            <a:r>
              <a:rPr lang="en-US" dirty="0"/>
              <a:t>Degrees of freedom can vary based on the test statistic selected </a:t>
            </a:r>
          </a:p>
          <a:p>
            <a:r>
              <a:rPr lang="en-US" dirty="0"/>
              <a:t>For t-test for dependent means:</a:t>
            </a:r>
          </a:p>
          <a:p>
            <a:pPr lvl="1">
              <a:buNone/>
            </a:pPr>
            <a:r>
              <a:rPr lang="en-US" i="1" dirty="0" err="1"/>
              <a:t>df</a:t>
            </a:r>
            <a:r>
              <a:rPr lang="en-US" dirty="0"/>
              <a:t>= n – 1 (where n equals the number of pairs of observations)</a:t>
            </a:r>
          </a:p>
          <a:p>
            <a:endParaRPr lang="en-US" dirty="0"/>
          </a:p>
        </p:txBody>
      </p:sp>
    </p:spTree>
    <p:extLst>
      <p:ext uri="{BB962C8B-B14F-4D97-AF65-F5344CB8AC3E}">
        <p14:creationId xmlns:p14="http://schemas.microsoft.com/office/powerpoint/2010/main" val="28222390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 How Do I Interpret…</a:t>
            </a:r>
          </a:p>
        </p:txBody>
      </p:sp>
      <p:sp>
        <p:nvSpPr>
          <p:cNvPr id="6" name="Content Placeholder 5"/>
          <p:cNvSpPr>
            <a:spLocks noGrp="1"/>
          </p:cNvSpPr>
          <p:nvPr>
            <p:ph idx="1"/>
          </p:nvPr>
        </p:nvSpPr>
        <p:spPr/>
        <p:txBody>
          <a:bodyPr>
            <a:normAutofit lnSpcReduction="10000"/>
          </a:bodyPr>
          <a:lstStyle/>
          <a:p>
            <a:pPr marL="0" indent="0">
              <a:buNone/>
            </a:pPr>
            <a:r>
              <a:rPr lang="en-US" b="1" i="1" dirty="0">
                <a:latin typeface="Palatino Linotype" pitchFamily="18" charset="0"/>
              </a:rPr>
              <a:t>t</a:t>
            </a:r>
            <a:r>
              <a:rPr lang="en-US" dirty="0"/>
              <a:t> </a:t>
            </a:r>
            <a:r>
              <a:rPr lang="en-US" baseline="-25000" dirty="0"/>
              <a:t>(24)</a:t>
            </a:r>
            <a:r>
              <a:rPr lang="en-US" dirty="0"/>
              <a:t> = 2.45, </a:t>
            </a:r>
            <a:r>
              <a:rPr lang="en-US" b="1" i="1" dirty="0">
                <a:latin typeface="Palatino Linotype" pitchFamily="18" charset="0"/>
              </a:rPr>
              <a:t>p</a:t>
            </a:r>
            <a:r>
              <a:rPr lang="en-US" dirty="0"/>
              <a:t> &gt; .05</a:t>
            </a:r>
          </a:p>
          <a:p>
            <a:endParaRPr lang="en-US" b="1" i="1" dirty="0">
              <a:latin typeface="Palatino Linotype" pitchFamily="18" charset="0"/>
            </a:endParaRPr>
          </a:p>
          <a:p>
            <a:pPr marL="457200" lvl="1" indent="0">
              <a:buNone/>
            </a:pPr>
            <a:r>
              <a:rPr lang="en-US" b="1" i="1" dirty="0">
                <a:latin typeface="Palatino Linotype" pitchFamily="18" charset="0"/>
              </a:rPr>
              <a:t>t</a:t>
            </a:r>
            <a:r>
              <a:rPr lang="en-US" dirty="0"/>
              <a:t> represents the test statistic used</a:t>
            </a:r>
          </a:p>
          <a:p>
            <a:pPr lvl="1"/>
            <a:endParaRPr lang="en-US" dirty="0"/>
          </a:p>
          <a:p>
            <a:pPr marL="457200" lvl="1" indent="0">
              <a:buNone/>
            </a:pPr>
            <a:r>
              <a:rPr lang="en-US" dirty="0"/>
              <a:t>24 is the number of degrees of freedom</a:t>
            </a:r>
          </a:p>
          <a:p>
            <a:pPr lvl="1"/>
            <a:endParaRPr lang="en-US" dirty="0"/>
          </a:p>
          <a:p>
            <a:pPr marL="457200" lvl="1" indent="0">
              <a:buNone/>
            </a:pPr>
            <a:r>
              <a:rPr lang="en-US" dirty="0"/>
              <a:t>2.45 is the obtained value (from the formula)</a:t>
            </a:r>
          </a:p>
          <a:p>
            <a:pPr lvl="1"/>
            <a:endParaRPr lang="en-US" b="1" i="1" dirty="0">
              <a:latin typeface="Palatino Linotype" pitchFamily="18" charset="0"/>
            </a:endParaRPr>
          </a:p>
          <a:p>
            <a:pPr marL="457200" lvl="1" indent="0">
              <a:buNone/>
            </a:pPr>
            <a:r>
              <a:rPr lang="en-US" b="1" i="1" dirty="0">
                <a:latin typeface="Palatino Linotype" pitchFamily="18" charset="0"/>
              </a:rPr>
              <a:t>p</a:t>
            </a:r>
            <a:r>
              <a:rPr lang="en-US" dirty="0"/>
              <a:t> &gt; .05 indicates the probability</a:t>
            </a:r>
          </a:p>
          <a:p>
            <a:endParaRPr lang="en-US" dirty="0"/>
          </a:p>
        </p:txBody>
      </p:sp>
    </p:spTree>
    <p:extLst>
      <p:ext uri="{BB962C8B-B14F-4D97-AF65-F5344CB8AC3E}">
        <p14:creationId xmlns:p14="http://schemas.microsoft.com/office/powerpoint/2010/main" val="39995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Null Hypothesis</a:t>
            </a:r>
          </a:p>
        </p:txBody>
      </p:sp>
      <p:sp>
        <p:nvSpPr>
          <p:cNvPr id="7" name="Content Placeholder 6"/>
          <p:cNvSpPr>
            <a:spLocks noGrp="1"/>
          </p:cNvSpPr>
          <p:nvPr>
            <p:ph idx="1"/>
          </p:nvPr>
        </p:nvSpPr>
        <p:spPr/>
        <p:txBody>
          <a:bodyPr>
            <a:normAutofit lnSpcReduction="10000"/>
          </a:bodyPr>
          <a:lstStyle/>
          <a:p>
            <a:pPr>
              <a:lnSpc>
                <a:spcPct val="90000"/>
              </a:lnSpc>
            </a:pPr>
            <a:r>
              <a:rPr lang="en-US" dirty="0"/>
              <a:t>Statements that contain two or more things that are equal (unrelated) to one another</a:t>
            </a:r>
          </a:p>
          <a:p>
            <a:pPr>
              <a:lnSpc>
                <a:spcPct val="90000"/>
              </a:lnSpc>
            </a:pPr>
            <a:endParaRPr lang="en-US" dirty="0"/>
          </a:p>
          <a:p>
            <a:pPr>
              <a:lnSpc>
                <a:spcPct val="90000"/>
              </a:lnSpc>
              <a:buFont typeface="Wingdings" pitchFamily="2" charset="2"/>
              <a:buNone/>
            </a:pPr>
            <a:r>
              <a:rPr lang="en-US" dirty="0"/>
              <a:t>				</a:t>
            </a:r>
            <a:r>
              <a:rPr lang="en-US" i="1" dirty="0"/>
              <a:t>H</a:t>
            </a:r>
            <a:r>
              <a:rPr lang="en-US" i="1" baseline="-25000" dirty="0"/>
              <a:t>0</a:t>
            </a:r>
            <a:r>
              <a:rPr lang="en-US" i="1" dirty="0"/>
              <a:t> : </a:t>
            </a:r>
            <a:r>
              <a:rPr lang="en-US" i="1" dirty="0">
                <a:latin typeface="Symbol" pitchFamily="18" charset="2"/>
              </a:rPr>
              <a:t>m</a:t>
            </a:r>
            <a:r>
              <a:rPr lang="en-US" i="1" baseline="-25000" dirty="0">
                <a:latin typeface="Times New Roman" pitchFamily="18" charset="0"/>
              </a:rPr>
              <a:t>1 </a:t>
            </a:r>
            <a:r>
              <a:rPr lang="en-US" i="1" dirty="0">
                <a:latin typeface="Times New Roman" pitchFamily="18" charset="0"/>
              </a:rPr>
              <a:t>= </a:t>
            </a:r>
            <a:r>
              <a:rPr lang="en-US" i="1" dirty="0">
                <a:latin typeface="Symbol" pitchFamily="18" charset="2"/>
              </a:rPr>
              <a:t>m</a:t>
            </a:r>
            <a:r>
              <a:rPr lang="en-US" i="1" baseline="-25000" dirty="0">
                <a:latin typeface="Times New Roman" pitchFamily="18" charset="0"/>
              </a:rPr>
              <a:t>2</a:t>
            </a:r>
          </a:p>
          <a:p>
            <a:pPr>
              <a:lnSpc>
                <a:spcPct val="90000"/>
              </a:lnSpc>
              <a:buFont typeface="Wingdings" pitchFamily="2" charset="2"/>
              <a:buNone/>
            </a:pPr>
            <a:endParaRPr lang="en-US" dirty="0"/>
          </a:p>
          <a:p>
            <a:pPr>
              <a:lnSpc>
                <a:spcPct val="90000"/>
              </a:lnSpc>
            </a:pPr>
            <a:r>
              <a:rPr lang="en-US" dirty="0"/>
              <a:t>The starting point and is accepted as true without knowing more information</a:t>
            </a:r>
          </a:p>
          <a:p>
            <a:pPr>
              <a:lnSpc>
                <a:spcPct val="90000"/>
              </a:lnSpc>
            </a:pPr>
            <a:endParaRPr lang="en-US" dirty="0"/>
          </a:p>
          <a:p>
            <a:pPr>
              <a:lnSpc>
                <a:spcPct val="90000"/>
              </a:lnSpc>
            </a:pPr>
            <a:r>
              <a:rPr lang="en-US" dirty="0"/>
              <a:t>Benchmark to compare actual outcomes</a:t>
            </a:r>
          </a:p>
          <a:p>
            <a:endParaRPr lang="en-US" dirty="0"/>
          </a:p>
        </p:txBody>
      </p:sp>
    </p:spTree>
    <p:extLst>
      <p:ext uri="{BB962C8B-B14F-4D97-AF65-F5344CB8AC3E}">
        <p14:creationId xmlns:p14="http://schemas.microsoft.com/office/powerpoint/2010/main" val="23038760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Statistics for Community Health and Managerial Epidemiology</a:t>
            </a:r>
            <a:endParaRPr lang="en-US" sz="4400" dirty="0"/>
          </a:p>
        </p:txBody>
      </p:sp>
      <p:sp>
        <p:nvSpPr>
          <p:cNvPr id="3" name="Subtitle 2"/>
          <p:cNvSpPr>
            <a:spLocks noGrp="1"/>
          </p:cNvSpPr>
          <p:nvPr>
            <p:ph type="subTitle" idx="1"/>
          </p:nvPr>
        </p:nvSpPr>
        <p:spPr/>
        <p:txBody>
          <a:bodyPr>
            <a:normAutofit/>
          </a:bodyPr>
          <a:lstStyle/>
          <a:p>
            <a:endParaRPr lang="en-US" dirty="0" smtClean="0"/>
          </a:p>
        </p:txBody>
      </p:sp>
    </p:spTree>
    <p:extLst>
      <p:ext uri="{BB962C8B-B14F-4D97-AF65-F5344CB8AC3E}">
        <p14:creationId xmlns:p14="http://schemas.microsoft.com/office/powerpoint/2010/main" val="38709591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r>
              <a:rPr lang="en-US" dirty="0" smtClean="0">
                <a:hlinkClick r:id="rId3"/>
              </a:rPr>
              <a:t>Battling Bad Science</a:t>
            </a:r>
            <a:r>
              <a:rPr lang="en-US" dirty="0" smtClean="0"/>
              <a:t>”</a:t>
            </a:r>
            <a:endParaRPr lang="en-US" dirty="0"/>
          </a:p>
        </p:txBody>
      </p:sp>
      <p:sp>
        <p:nvSpPr>
          <p:cNvPr id="3" name="Content Placeholder 2"/>
          <p:cNvSpPr>
            <a:spLocks noGrp="1"/>
          </p:cNvSpPr>
          <p:nvPr>
            <p:ph idx="1"/>
          </p:nvPr>
        </p:nvSpPr>
        <p:spPr>
          <a:xfrm>
            <a:off x="457200" y="1825625"/>
            <a:ext cx="8229600" cy="4351338"/>
          </a:xfrm>
        </p:spPr>
        <p:txBody>
          <a:bodyPr>
            <a:normAutofit fontScale="92500" lnSpcReduction="10000"/>
          </a:bodyPr>
          <a:lstStyle/>
          <a:p>
            <a:pPr marL="0" indent="0" algn="ctr">
              <a:buNone/>
            </a:pPr>
            <a:r>
              <a:rPr lang="en-US" dirty="0" smtClean="0"/>
              <a:t>What </a:t>
            </a:r>
            <a:r>
              <a:rPr lang="en-US" dirty="0"/>
              <a:t>is the main idea or underlying value of this talk</a:t>
            </a:r>
            <a:r>
              <a:rPr lang="en-US" dirty="0" smtClean="0"/>
              <a:t>?</a:t>
            </a:r>
          </a:p>
          <a:p>
            <a:pPr marL="0" indent="0" algn="ctr">
              <a:buNone/>
            </a:pPr>
            <a:endParaRPr lang="en-US" dirty="0"/>
          </a:p>
          <a:p>
            <a:pPr marL="0" indent="0" algn="ctr">
              <a:buNone/>
            </a:pPr>
            <a:r>
              <a:rPr lang="en-US" dirty="0"/>
              <a:t>What is the speaker’s purpose or perspective</a:t>
            </a:r>
            <a:r>
              <a:rPr lang="en-US" dirty="0" smtClean="0"/>
              <a:t>?</a:t>
            </a:r>
          </a:p>
          <a:p>
            <a:pPr marL="0" indent="0" algn="ctr">
              <a:buNone/>
            </a:pPr>
            <a:endParaRPr lang="en-US" dirty="0"/>
          </a:p>
          <a:p>
            <a:pPr marL="0" indent="0" algn="ctr">
              <a:buNone/>
            </a:pPr>
            <a:r>
              <a:rPr lang="en-US" dirty="0"/>
              <a:t>Why is this topic important</a:t>
            </a:r>
            <a:r>
              <a:rPr lang="en-US" dirty="0" smtClean="0"/>
              <a:t>?</a:t>
            </a:r>
          </a:p>
          <a:p>
            <a:pPr marL="0" indent="0" algn="ctr">
              <a:buNone/>
            </a:pPr>
            <a:endParaRPr lang="en-US" dirty="0"/>
          </a:p>
          <a:p>
            <a:pPr marL="0" indent="0" algn="ctr">
              <a:buNone/>
            </a:pPr>
            <a:r>
              <a:rPr lang="en-US" dirty="0"/>
              <a:t>How do the ideas presented in the talk relate to evidence-based management?</a:t>
            </a:r>
          </a:p>
          <a:p>
            <a:pPr marL="0" indent="0">
              <a:buNone/>
            </a:pPr>
            <a:endParaRPr lang="en-US" dirty="0"/>
          </a:p>
        </p:txBody>
      </p:sp>
    </p:spTree>
    <p:extLst>
      <p:ext uri="{BB962C8B-B14F-4D97-AF65-F5344CB8AC3E}">
        <p14:creationId xmlns:p14="http://schemas.microsoft.com/office/powerpoint/2010/main" val="35879478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EB Management?</a:t>
            </a:r>
            <a:endParaRPr lang="en-US" dirty="0"/>
          </a:p>
        </p:txBody>
      </p:sp>
      <p:sp>
        <p:nvSpPr>
          <p:cNvPr id="3" name="Content Placeholder 2"/>
          <p:cNvSpPr>
            <a:spLocks noGrp="1"/>
          </p:cNvSpPr>
          <p:nvPr>
            <p:ph idx="1"/>
          </p:nvPr>
        </p:nvSpPr>
        <p:spPr>
          <a:xfrm>
            <a:off x="628650" y="1825624"/>
            <a:ext cx="7886700" cy="5032375"/>
          </a:xfrm>
        </p:spPr>
        <p:txBody>
          <a:bodyPr>
            <a:normAutofit/>
          </a:bodyPr>
          <a:lstStyle/>
          <a:p>
            <a:pPr marL="0" indent="0">
              <a:buNone/>
            </a:pPr>
            <a:r>
              <a:rPr lang="en-US" sz="2800" b="1" dirty="0" smtClean="0">
                <a:solidFill>
                  <a:srgbClr val="C00000"/>
                </a:solidFill>
              </a:rPr>
              <a:t>Evidence-based management</a:t>
            </a:r>
            <a:r>
              <a:rPr lang="en-US" sz="2800" dirty="0" smtClean="0"/>
              <a:t> (in healthcare): “the systematic application of the best available evidence to the evaluation of managerial strategies for improving the performance of health services organizations” (</a:t>
            </a:r>
            <a:r>
              <a:rPr lang="en-US" sz="2800" i="1" dirty="0" smtClean="0"/>
              <a:t>EBM</a:t>
            </a:r>
            <a:r>
              <a:rPr lang="en-US" sz="2800" dirty="0" smtClean="0"/>
              <a:t>, p. 56)</a:t>
            </a:r>
          </a:p>
          <a:p>
            <a:pPr lvl="1"/>
            <a:r>
              <a:rPr lang="en-US" sz="2400" i="1" dirty="0" smtClean="0"/>
              <a:t>How is this different?</a:t>
            </a:r>
          </a:p>
          <a:p>
            <a:pPr lvl="1"/>
            <a:r>
              <a:rPr lang="en-US" sz="2400" dirty="0" smtClean="0"/>
              <a:t>“…the notion that whenever possible, health services managers should incorporate into their decision making evidence from well-conducted management research” (p. 56)</a:t>
            </a:r>
            <a:r>
              <a:rPr lang="en-US" sz="2400" dirty="0"/>
              <a:t> </a:t>
            </a:r>
            <a:endParaRPr lang="en-US" sz="2400" dirty="0" smtClean="0"/>
          </a:p>
          <a:p>
            <a:pPr lvl="1"/>
            <a:r>
              <a:rPr lang="en-US" sz="2400" dirty="0" smtClean="0"/>
              <a:t>AND OTHER RESEACH—e.g. epi—THAT CAN INFORM DECISION MAKING</a:t>
            </a:r>
          </a:p>
        </p:txBody>
      </p:sp>
    </p:spTree>
    <p:extLst>
      <p:ext uri="{BB962C8B-B14F-4D97-AF65-F5344CB8AC3E}">
        <p14:creationId xmlns:p14="http://schemas.microsoft.com/office/powerpoint/2010/main" val="139454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Management questions</a:t>
            </a:r>
            <a:endParaRPr lang="en-US" dirty="0"/>
          </a:p>
        </p:txBody>
      </p:sp>
      <p:sp>
        <p:nvSpPr>
          <p:cNvPr id="3" name="Content Placeholder 2"/>
          <p:cNvSpPr>
            <a:spLocks noGrp="1"/>
          </p:cNvSpPr>
          <p:nvPr>
            <p:ph idx="1"/>
          </p:nvPr>
        </p:nvSpPr>
        <p:spPr>
          <a:xfrm>
            <a:off x="628650" y="1825624"/>
            <a:ext cx="7886700" cy="5032375"/>
          </a:xfrm>
        </p:spPr>
        <p:txBody>
          <a:bodyPr>
            <a:normAutofit fontScale="77500" lnSpcReduction="20000"/>
          </a:bodyPr>
          <a:lstStyle/>
          <a:p>
            <a:pPr marL="0" indent="0">
              <a:buNone/>
            </a:pPr>
            <a:r>
              <a:rPr lang="en-US" dirty="0" smtClean="0"/>
              <a:t>Core business transactions</a:t>
            </a:r>
          </a:p>
          <a:p>
            <a:pPr lvl="1"/>
            <a:r>
              <a:rPr lang="en-US" dirty="0" smtClean="0"/>
              <a:t>How can the health system’s information on patient eligibility for benefits be made more accurate?</a:t>
            </a:r>
          </a:p>
          <a:p>
            <a:pPr marL="0" indent="0">
              <a:buNone/>
            </a:pPr>
            <a:r>
              <a:rPr lang="en-US" dirty="0" smtClean="0"/>
              <a:t>Operational management</a:t>
            </a:r>
          </a:p>
          <a:p>
            <a:pPr lvl="1"/>
            <a:r>
              <a:rPr lang="en-US" dirty="0" smtClean="0"/>
              <a:t>How can nurse absenteeism be reduced?</a:t>
            </a:r>
          </a:p>
          <a:p>
            <a:pPr lvl="1"/>
            <a:r>
              <a:rPr lang="en-US" dirty="0" smtClean="0"/>
              <a:t>Does hand washing among healthcare workers reduce hospital-acquired infections?</a:t>
            </a:r>
          </a:p>
          <a:p>
            <a:pPr lvl="1"/>
            <a:r>
              <a:rPr lang="en-US" dirty="0" smtClean="0"/>
              <a:t>Will decreasing the patient-nurse ratio improve patient outcomes?</a:t>
            </a:r>
          </a:p>
          <a:p>
            <a:pPr marL="0" indent="0">
              <a:buNone/>
            </a:pPr>
            <a:r>
              <a:rPr lang="en-US" dirty="0" smtClean="0"/>
              <a:t>Strategic management</a:t>
            </a:r>
          </a:p>
          <a:p>
            <a:pPr lvl="1"/>
            <a:r>
              <a:rPr lang="en-US" dirty="0" smtClean="0"/>
              <a:t>Does the implementation of an EMR improve the quality of patient care?</a:t>
            </a:r>
          </a:p>
          <a:p>
            <a:pPr marL="0" indent="0">
              <a:buNone/>
            </a:pPr>
            <a:r>
              <a:rPr lang="en-US" dirty="0">
                <a:solidFill>
                  <a:srgbClr val="C00000"/>
                </a:solidFill>
              </a:rPr>
              <a:t>Health services planning</a:t>
            </a:r>
          </a:p>
          <a:p>
            <a:pPr lvl="1"/>
            <a:r>
              <a:rPr lang="en-US" dirty="0" smtClean="0">
                <a:solidFill>
                  <a:srgbClr val="C00000"/>
                </a:solidFill>
              </a:rPr>
              <a:t>Should a healthcare organization reallocate resources during flu season? </a:t>
            </a:r>
            <a:endParaRPr lang="en-US" dirty="0">
              <a:solidFill>
                <a:srgbClr val="C00000"/>
              </a:solidFill>
            </a:endParaRPr>
          </a:p>
        </p:txBody>
      </p:sp>
    </p:spTree>
    <p:extLst>
      <p:ext uri="{BB962C8B-B14F-4D97-AF65-F5344CB8AC3E}">
        <p14:creationId xmlns:p14="http://schemas.microsoft.com/office/powerpoint/2010/main" val="42432225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Research Process</a:t>
            </a:r>
            <a:endParaRPr lang="en-US" dirty="0"/>
          </a:p>
        </p:txBody>
      </p:sp>
      <p:sp>
        <p:nvSpPr>
          <p:cNvPr id="5" name="Text Placeholder 4"/>
          <p:cNvSpPr>
            <a:spLocks noGrp="1"/>
          </p:cNvSpPr>
          <p:nvPr>
            <p:ph type="body" idx="1"/>
          </p:nvPr>
        </p:nvSpPr>
        <p:spPr/>
        <p:txBody>
          <a:bodyPr/>
          <a:lstStyle/>
          <a:p>
            <a:r>
              <a:rPr lang="en-US" dirty="0" smtClean="0"/>
              <a:t>EB Management</a:t>
            </a:r>
            <a:endParaRPr lang="en-US" dirty="0"/>
          </a:p>
        </p:txBody>
      </p:sp>
      <p:sp>
        <p:nvSpPr>
          <p:cNvPr id="6" name="Content Placeholder 5"/>
          <p:cNvSpPr>
            <a:spLocks noGrp="1"/>
          </p:cNvSpPr>
          <p:nvPr>
            <p:ph sz="half" idx="2"/>
          </p:nvPr>
        </p:nvSpPr>
        <p:spPr/>
        <p:txBody>
          <a:bodyPr>
            <a:normAutofit/>
          </a:bodyPr>
          <a:lstStyle/>
          <a:p>
            <a:r>
              <a:rPr lang="en-US" dirty="0"/>
              <a:t>Formulate the research question</a:t>
            </a:r>
          </a:p>
          <a:p>
            <a:r>
              <a:rPr lang="en-US" dirty="0"/>
              <a:t>Acquire research evidence</a:t>
            </a:r>
          </a:p>
          <a:p>
            <a:r>
              <a:rPr lang="en-US" dirty="0"/>
              <a:t>Assess the quality of the evidence</a:t>
            </a:r>
          </a:p>
          <a:p>
            <a:r>
              <a:rPr lang="en-US" dirty="0"/>
              <a:t>Present the evidence</a:t>
            </a:r>
          </a:p>
          <a:p>
            <a:r>
              <a:rPr lang="en-US" dirty="0"/>
              <a:t>Apply the evidence to the decision</a:t>
            </a:r>
          </a:p>
          <a:p>
            <a:r>
              <a:rPr lang="en-US" dirty="0"/>
              <a:t>Evaluate the </a:t>
            </a:r>
            <a:r>
              <a:rPr lang="en-US" dirty="0" smtClean="0"/>
              <a:t>results</a:t>
            </a:r>
            <a:endParaRPr lang="en-US" dirty="0"/>
          </a:p>
        </p:txBody>
      </p:sp>
      <p:sp>
        <p:nvSpPr>
          <p:cNvPr id="7" name="Text Placeholder 6"/>
          <p:cNvSpPr>
            <a:spLocks noGrp="1"/>
          </p:cNvSpPr>
          <p:nvPr>
            <p:ph type="body" sz="quarter" idx="3"/>
          </p:nvPr>
        </p:nvSpPr>
        <p:spPr/>
        <p:txBody>
          <a:bodyPr>
            <a:normAutofit fontScale="92500" lnSpcReduction="20000"/>
          </a:bodyPr>
          <a:lstStyle/>
          <a:p>
            <a:r>
              <a:rPr lang="en-US" dirty="0" smtClean="0"/>
              <a:t>Epidemiology Research (Analytic Studies)</a:t>
            </a:r>
            <a:endParaRPr lang="en-US" dirty="0"/>
          </a:p>
        </p:txBody>
      </p:sp>
      <p:sp>
        <p:nvSpPr>
          <p:cNvPr id="8" name="Content Placeholder 7"/>
          <p:cNvSpPr>
            <a:spLocks noGrp="1"/>
          </p:cNvSpPr>
          <p:nvPr>
            <p:ph sz="quarter" idx="4"/>
          </p:nvPr>
        </p:nvSpPr>
        <p:spPr/>
        <p:txBody>
          <a:bodyPr/>
          <a:lstStyle/>
          <a:p>
            <a:r>
              <a:rPr lang="en-US" dirty="0" smtClean="0"/>
              <a:t>Design</a:t>
            </a:r>
          </a:p>
          <a:p>
            <a:r>
              <a:rPr lang="en-US" dirty="0" smtClean="0"/>
              <a:t>Conduct</a:t>
            </a:r>
          </a:p>
          <a:p>
            <a:r>
              <a:rPr lang="en-US" dirty="0" smtClean="0"/>
              <a:t>Analysis</a:t>
            </a:r>
          </a:p>
          <a:p>
            <a:r>
              <a:rPr lang="en-US" dirty="0" smtClean="0"/>
              <a:t>Interpretation</a:t>
            </a:r>
            <a:endParaRPr lang="en-US" dirty="0"/>
          </a:p>
        </p:txBody>
      </p:sp>
    </p:spTree>
    <p:extLst>
      <p:ext uri="{BB962C8B-B14F-4D97-AF65-F5344CB8AC3E}">
        <p14:creationId xmlns:p14="http://schemas.microsoft.com/office/powerpoint/2010/main" val="16742665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900" dirty="0" smtClean="0"/>
              <a:t>Methods for Developing Actionable Evidence for Health Services Research</a:t>
            </a:r>
            <a:endParaRPr lang="en-US" sz="3900" dirty="0"/>
          </a:p>
        </p:txBody>
      </p:sp>
      <p:sp>
        <p:nvSpPr>
          <p:cNvPr id="3" name="Content Placeholder 2"/>
          <p:cNvSpPr>
            <a:spLocks noGrp="1"/>
          </p:cNvSpPr>
          <p:nvPr>
            <p:ph idx="1"/>
          </p:nvPr>
        </p:nvSpPr>
        <p:spPr/>
        <p:txBody>
          <a:bodyPr/>
          <a:lstStyle/>
          <a:p>
            <a:r>
              <a:rPr lang="en-US" dirty="0" smtClean="0"/>
              <a:t>Framing the question behind the decision</a:t>
            </a:r>
          </a:p>
          <a:p>
            <a:r>
              <a:rPr lang="en-US" dirty="0" smtClean="0"/>
              <a:t>Finding sources of information</a:t>
            </a:r>
          </a:p>
          <a:p>
            <a:r>
              <a:rPr lang="en-US" dirty="0" smtClean="0"/>
              <a:t>Evaluating the evidence</a:t>
            </a:r>
          </a:p>
          <a:p>
            <a:r>
              <a:rPr lang="en-US" dirty="0" smtClean="0"/>
              <a:t>Assessing the accuracy of information</a:t>
            </a:r>
          </a:p>
          <a:p>
            <a:r>
              <a:rPr lang="en-US" dirty="0" smtClean="0"/>
              <a:t>Assessing the applicability of information</a:t>
            </a:r>
          </a:p>
          <a:p>
            <a:r>
              <a:rPr lang="en-US" dirty="0" smtClean="0"/>
              <a:t>Assessing the </a:t>
            </a:r>
            <a:r>
              <a:rPr lang="en-US" dirty="0" err="1" smtClean="0"/>
              <a:t>actionability</a:t>
            </a:r>
            <a:r>
              <a:rPr lang="en-US" dirty="0" smtClean="0"/>
              <a:t> of information</a:t>
            </a:r>
          </a:p>
          <a:p>
            <a:r>
              <a:rPr lang="en-US" dirty="0" smtClean="0"/>
              <a:t>Determining if the information is adequate</a:t>
            </a:r>
            <a:endParaRPr lang="en-US" dirty="0"/>
          </a:p>
        </p:txBody>
      </p:sp>
    </p:spTree>
    <p:extLst>
      <p:ext uri="{BB962C8B-B14F-4D97-AF65-F5344CB8AC3E}">
        <p14:creationId xmlns:p14="http://schemas.microsoft.com/office/powerpoint/2010/main" val="37110925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Study Designs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Meta-analysis</a:t>
            </a:r>
          </a:p>
          <a:p>
            <a:r>
              <a:rPr lang="en-US" dirty="0" smtClean="0"/>
              <a:t>Randomized Controlled Trial</a:t>
            </a:r>
          </a:p>
          <a:p>
            <a:r>
              <a:rPr lang="en-US" dirty="0" smtClean="0"/>
              <a:t>Quasi-Experimental Study</a:t>
            </a:r>
          </a:p>
          <a:p>
            <a:r>
              <a:rPr lang="en-US" dirty="0" smtClean="0">
                <a:solidFill>
                  <a:srgbClr val="C00000"/>
                </a:solidFill>
              </a:rPr>
              <a:t>Prospective Cohort Study</a:t>
            </a:r>
          </a:p>
          <a:p>
            <a:r>
              <a:rPr lang="en-US" dirty="0" smtClean="0">
                <a:solidFill>
                  <a:srgbClr val="C00000"/>
                </a:solidFill>
              </a:rPr>
              <a:t>Retrospective Cohort Study</a:t>
            </a:r>
          </a:p>
          <a:p>
            <a:r>
              <a:rPr lang="en-US" dirty="0" smtClean="0">
                <a:solidFill>
                  <a:srgbClr val="C00000"/>
                </a:solidFill>
              </a:rPr>
              <a:t>Case Control Study</a:t>
            </a:r>
          </a:p>
          <a:p>
            <a:r>
              <a:rPr lang="en-US" dirty="0" smtClean="0">
                <a:solidFill>
                  <a:srgbClr val="C00000"/>
                </a:solidFill>
              </a:rPr>
              <a:t>Patient Survey</a:t>
            </a:r>
          </a:p>
          <a:p>
            <a:r>
              <a:rPr lang="en-US" dirty="0" smtClean="0"/>
              <a:t>Uncontrolled Observational Study</a:t>
            </a:r>
          </a:p>
          <a:p>
            <a:r>
              <a:rPr lang="en-US" dirty="0" smtClean="0"/>
              <a:t>Qualitative Study</a:t>
            </a:r>
            <a:endParaRPr lang="en-US" dirty="0"/>
          </a:p>
        </p:txBody>
      </p:sp>
    </p:spTree>
    <p:extLst>
      <p:ext uri="{BB962C8B-B14F-4D97-AF65-F5344CB8AC3E}">
        <p14:creationId xmlns:p14="http://schemas.microsoft.com/office/powerpoint/2010/main" val="13547803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Descriptive epidemiology</a:t>
            </a:r>
          </a:p>
          <a:p>
            <a:pPr marL="0" indent="0">
              <a:buNone/>
            </a:pPr>
            <a:r>
              <a:rPr lang="en-US" dirty="0" smtClean="0"/>
              <a:t>Clinical epidemiology</a:t>
            </a:r>
          </a:p>
          <a:p>
            <a:pPr marL="0" indent="0">
              <a:buNone/>
            </a:pPr>
            <a:r>
              <a:rPr lang="en-US" dirty="0" smtClean="0"/>
              <a:t>MANAGERIAL EPIDEMIOLOGY</a:t>
            </a:r>
          </a:p>
          <a:p>
            <a:r>
              <a:rPr lang="en-US" sz="2600" dirty="0" smtClean="0"/>
              <a:t>Using epidemiological tools in health management to…</a:t>
            </a:r>
          </a:p>
          <a:p>
            <a:pPr lvl="1"/>
            <a:r>
              <a:rPr lang="en-US" dirty="0" smtClean="0"/>
              <a:t>Design/manage health care for populations</a:t>
            </a:r>
          </a:p>
          <a:p>
            <a:pPr lvl="1"/>
            <a:r>
              <a:rPr lang="en-US" dirty="0" smtClean="0"/>
              <a:t>Manage resources to maintain/promote population health</a:t>
            </a:r>
          </a:p>
          <a:p>
            <a:pPr lvl="1"/>
            <a:r>
              <a:rPr lang="en-US" dirty="0" smtClean="0"/>
              <a:t>Using epidemiological concepts/tools to inform health management decisions (EB decision making)</a:t>
            </a:r>
          </a:p>
        </p:txBody>
      </p:sp>
    </p:spTree>
    <p:extLst>
      <p:ext uri="{BB962C8B-B14F-4D97-AF65-F5344CB8AC3E}">
        <p14:creationId xmlns:p14="http://schemas.microsoft.com/office/powerpoint/2010/main" val="145994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Tool: </a:t>
            </a:r>
            <a:r>
              <a:rPr lang="en-US" dirty="0" smtClean="0">
                <a:hlinkClick r:id="rId2"/>
              </a:rPr>
              <a:t>Epi Info</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pPr marL="0" indent="0">
              <a:buNone/>
            </a:pPr>
            <a:r>
              <a:rPr lang="en-US" sz="2000" b="1" dirty="0" smtClean="0"/>
              <a:t>What is Epi Info™?</a:t>
            </a:r>
          </a:p>
          <a:p>
            <a:pPr marL="0" indent="0">
              <a:buNone/>
            </a:pPr>
            <a:r>
              <a:rPr lang="en-US" sz="2000" dirty="0" smtClean="0"/>
              <a:t>“Physicians, nurses, epidemiologists, and other public health workers lacking a background in information technology often have a need for simple tools that allow the rapid creation of data collection instruments and data analysis, visualization, and reporting using epidemiologic methods. Epi Info™, a suite of lightweight software tools, delivers core ad-hoc epidemiologic functionality without the complexity or expense of large, enterprise applications.”</a:t>
            </a:r>
          </a:p>
          <a:p>
            <a:pPr marL="0" indent="0">
              <a:buNone/>
            </a:pPr>
            <a:endParaRPr lang="en-US" sz="2000" b="1" dirty="0" smtClean="0"/>
          </a:p>
          <a:p>
            <a:pPr marL="0" indent="0">
              <a:buNone/>
            </a:pPr>
            <a:r>
              <a:rPr lang="en-US" sz="2000" b="1" dirty="0" smtClean="0"/>
              <a:t>How is Epi Info™ Used?</a:t>
            </a:r>
          </a:p>
          <a:p>
            <a:pPr marL="0" indent="0">
              <a:buNone/>
            </a:pPr>
            <a:r>
              <a:rPr lang="en-US" sz="2000" dirty="0" smtClean="0"/>
              <a:t>“Epi Info™ is used worldwide for the rapid assessment of disease outbreaks; for the development of small to mid-sized disease surveillance systems; as ad hoc components integrated with other large scale or enterprise-wide public health information systems; and in the continuous education of public health professionals learning the science of epidemiology, tools, and techniques.”</a:t>
            </a:r>
          </a:p>
        </p:txBody>
      </p:sp>
    </p:spTree>
    <p:extLst>
      <p:ext uri="{BB962C8B-B14F-4D97-AF65-F5344CB8AC3E}">
        <p14:creationId xmlns:p14="http://schemas.microsoft.com/office/powerpoint/2010/main" val="33524561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Objectives </a:t>
            </a:r>
            <a:br>
              <a:rPr lang="en-US" dirty="0" smtClean="0"/>
            </a:br>
            <a:r>
              <a:rPr lang="en-US" sz="3100" dirty="0" smtClean="0"/>
              <a:t>(adapted from Moser et al., 2008)</a:t>
            </a:r>
            <a:endParaRPr lang="en-US" sz="3100" dirty="0"/>
          </a:p>
        </p:txBody>
      </p:sp>
      <p:sp>
        <p:nvSpPr>
          <p:cNvPr id="3" name="Content Placeholder 2"/>
          <p:cNvSpPr>
            <a:spLocks noGrp="1"/>
          </p:cNvSpPr>
          <p:nvPr>
            <p:ph idx="1"/>
          </p:nvPr>
        </p:nvSpPr>
        <p:spPr/>
        <p:txBody>
          <a:bodyPr>
            <a:normAutofit fontScale="92500"/>
          </a:bodyPr>
          <a:lstStyle/>
          <a:p>
            <a:r>
              <a:rPr lang="en-US" dirty="0" smtClean="0"/>
              <a:t>After this section, you will be able to:</a:t>
            </a:r>
          </a:p>
          <a:p>
            <a:pPr lvl="1"/>
            <a:r>
              <a:rPr lang="en-US" dirty="0" smtClean="0">
                <a:solidFill>
                  <a:schemeClr val="tx1">
                    <a:lumMod val="50000"/>
                    <a:lumOff val="50000"/>
                  </a:schemeClr>
                </a:solidFill>
              </a:rPr>
              <a:t>Identify key sources of data for managerial epidemiologic purposes—</a:t>
            </a:r>
            <a:r>
              <a:rPr lang="en-US" i="1" dirty="0" smtClean="0">
                <a:solidFill>
                  <a:schemeClr val="tx1">
                    <a:lumMod val="50000"/>
                    <a:lumOff val="50000"/>
                  </a:schemeClr>
                </a:solidFill>
              </a:rPr>
              <a:t>see </a:t>
            </a:r>
            <a:r>
              <a:rPr lang="en-US" i="1" dirty="0" err="1" smtClean="0">
                <a:solidFill>
                  <a:schemeClr val="tx1">
                    <a:lumMod val="50000"/>
                    <a:lumOff val="50000"/>
                  </a:schemeClr>
                </a:solidFill>
              </a:rPr>
              <a:t>Aschengrau</a:t>
            </a:r>
            <a:r>
              <a:rPr lang="en-US" i="1" dirty="0" smtClean="0">
                <a:solidFill>
                  <a:schemeClr val="tx1">
                    <a:lumMod val="50000"/>
                    <a:lumOff val="50000"/>
                  </a:schemeClr>
                </a:solidFill>
              </a:rPr>
              <a:t> &amp; </a:t>
            </a:r>
            <a:r>
              <a:rPr lang="en-US" i="1" dirty="0" err="1" smtClean="0">
                <a:solidFill>
                  <a:schemeClr val="tx1">
                    <a:lumMod val="50000"/>
                    <a:lumOff val="50000"/>
                  </a:schemeClr>
                </a:solidFill>
              </a:rPr>
              <a:t>Seage</a:t>
            </a:r>
            <a:r>
              <a:rPr lang="en-US" i="1" dirty="0" smtClean="0">
                <a:solidFill>
                  <a:schemeClr val="tx1">
                    <a:lumMod val="50000"/>
                    <a:lumOff val="50000"/>
                  </a:schemeClr>
                </a:solidFill>
              </a:rPr>
              <a:t> (2014), Chapter 4</a:t>
            </a:r>
          </a:p>
          <a:p>
            <a:pPr lvl="1"/>
            <a:r>
              <a:rPr lang="en-US" dirty="0" smtClean="0"/>
              <a:t>Apply the basic terminology and definitions of epidemiology</a:t>
            </a:r>
          </a:p>
          <a:p>
            <a:pPr lvl="1"/>
            <a:r>
              <a:rPr lang="en-US" dirty="0" smtClean="0"/>
              <a:t>Calculate basic epidemiology measures</a:t>
            </a:r>
          </a:p>
          <a:p>
            <a:pPr lvl="1"/>
            <a:r>
              <a:rPr lang="en-US" dirty="0" smtClean="0"/>
              <a:t>Draw appropriate inferences from epidemiologic data</a:t>
            </a:r>
          </a:p>
          <a:p>
            <a:pPr lvl="1"/>
            <a:r>
              <a:rPr lang="en-US" dirty="0" smtClean="0"/>
              <a:t>Evaluate the strengths and limitations of epidemiologic reports</a:t>
            </a:r>
            <a:endParaRPr lang="en-US" dirty="0"/>
          </a:p>
        </p:txBody>
      </p:sp>
      <p:sp>
        <p:nvSpPr>
          <p:cNvPr id="8" name="TextBox 7"/>
          <p:cNvSpPr txBox="1"/>
          <p:nvPr/>
        </p:nvSpPr>
        <p:spPr>
          <a:xfrm>
            <a:off x="0" y="6535579"/>
            <a:ext cx="9144000" cy="246221"/>
          </a:xfrm>
          <a:prstGeom prst="rect">
            <a:avLst/>
          </a:prstGeom>
          <a:noFill/>
        </p:spPr>
        <p:txBody>
          <a:bodyPr wrap="square" rtlCol="0">
            <a:spAutoFit/>
          </a:bodyPr>
          <a:lstStyle/>
          <a:p>
            <a:pPr algn="ctr"/>
            <a:r>
              <a:rPr lang="en-US" sz="1000" dirty="0" smtClean="0"/>
              <a:t>Moser, M., </a:t>
            </a:r>
            <a:r>
              <a:rPr lang="en-US" sz="1000" dirty="0" err="1" smtClean="0"/>
              <a:t>Ramiah</a:t>
            </a:r>
            <a:r>
              <a:rPr lang="en-US" sz="1000" dirty="0" smtClean="0"/>
              <a:t>, K., &amp; Ibrahim, M. (2008). Epidemiology core competencies for Master of Public Health students. </a:t>
            </a:r>
            <a:r>
              <a:rPr lang="en-US" sz="1000" i="1" dirty="0" smtClean="0"/>
              <a:t>Public Health Reports, 123</a:t>
            </a:r>
            <a:r>
              <a:rPr lang="en-US" sz="1000" dirty="0" smtClean="0"/>
              <a:t>(</a:t>
            </a:r>
            <a:r>
              <a:rPr lang="en-US" sz="1000" dirty="0" err="1" smtClean="0"/>
              <a:t>Suppl</a:t>
            </a:r>
            <a:r>
              <a:rPr lang="en-US" sz="1000" dirty="0" smtClean="0"/>
              <a:t> 1), 59-66.</a:t>
            </a:r>
          </a:p>
        </p:txBody>
      </p:sp>
    </p:spTree>
    <p:extLst>
      <p:ext uri="{BB962C8B-B14F-4D97-AF65-F5344CB8AC3E}">
        <p14:creationId xmlns:p14="http://schemas.microsoft.com/office/powerpoint/2010/main" val="341223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Research Hypothesis</a:t>
            </a:r>
          </a:p>
        </p:txBody>
      </p:sp>
      <p:sp>
        <p:nvSpPr>
          <p:cNvPr id="6" name="Content Placeholder 5"/>
          <p:cNvSpPr>
            <a:spLocks noGrp="1"/>
          </p:cNvSpPr>
          <p:nvPr>
            <p:ph idx="1"/>
          </p:nvPr>
        </p:nvSpPr>
        <p:spPr/>
        <p:txBody>
          <a:bodyPr/>
          <a:lstStyle/>
          <a:p>
            <a:pPr>
              <a:lnSpc>
                <a:spcPct val="90000"/>
              </a:lnSpc>
            </a:pPr>
            <a:r>
              <a:rPr lang="en-US" dirty="0"/>
              <a:t>Statement that there is a relationship between two </a:t>
            </a:r>
            <a:r>
              <a:rPr lang="en-US" dirty="0" smtClean="0"/>
              <a:t>variables</a:t>
            </a:r>
            <a:endParaRPr lang="en-US" dirty="0"/>
          </a:p>
          <a:p>
            <a:pPr>
              <a:lnSpc>
                <a:spcPct val="90000"/>
              </a:lnSpc>
            </a:pPr>
            <a:r>
              <a:rPr lang="en-US" dirty="0"/>
              <a:t>There are two types of research </a:t>
            </a:r>
            <a:r>
              <a:rPr lang="en-US" dirty="0" smtClean="0"/>
              <a:t>hypotheses</a:t>
            </a:r>
            <a:endParaRPr lang="en-US" dirty="0"/>
          </a:p>
          <a:p>
            <a:pPr lvl="1">
              <a:lnSpc>
                <a:spcPct val="90000"/>
              </a:lnSpc>
            </a:pPr>
            <a:r>
              <a:rPr lang="en-US" dirty="0" smtClean="0"/>
              <a:t>Non directional</a:t>
            </a:r>
          </a:p>
          <a:p>
            <a:pPr lvl="1">
              <a:lnSpc>
                <a:spcPct val="90000"/>
              </a:lnSpc>
            </a:pPr>
            <a:r>
              <a:rPr lang="en-US" dirty="0" smtClean="0"/>
              <a:t>Directional</a:t>
            </a:r>
          </a:p>
          <a:p>
            <a:pPr lvl="1">
              <a:lnSpc>
                <a:spcPct val="90000"/>
              </a:lnSpc>
            </a:pPr>
            <a:endParaRPr lang="en-US" dirty="0"/>
          </a:p>
        </p:txBody>
      </p:sp>
    </p:spTree>
    <p:extLst>
      <p:ext uri="{BB962C8B-B14F-4D97-AF65-F5344CB8AC3E}">
        <p14:creationId xmlns:p14="http://schemas.microsoft.com/office/powerpoint/2010/main" val="35221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Commonly Used Frequency Measures</a:t>
            </a:r>
            <a:endParaRPr lang="en-US" dirty="0"/>
          </a:p>
        </p:txBody>
      </p:sp>
      <p:sp>
        <p:nvSpPr>
          <p:cNvPr id="3" name="Content Placeholder 2"/>
          <p:cNvSpPr>
            <a:spLocks noGrp="1"/>
          </p:cNvSpPr>
          <p:nvPr>
            <p:ph idx="1"/>
          </p:nvPr>
        </p:nvSpPr>
        <p:spPr/>
        <p:txBody>
          <a:bodyPr/>
          <a:lstStyle/>
          <a:p>
            <a:r>
              <a:rPr lang="en-US" dirty="0" smtClean="0"/>
              <a:t>Frequency distribution</a:t>
            </a:r>
          </a:p>
          <a:p>
            <a:r>
              <a:rPr lang="en-US" dirty="0" smtClean="0"/>
              <a:t>Calculations to describe and compare measures of disease occurrence:</a:t>
            </a:r>
          </a:p>
          <a:p>
            <a:pPr lvl="1"/>
            <a:r>
              <a:rPr lang="en-US" dirty="0" smtClean="0"/>
              <a:t>Rates, proportions, ratios</a:t>
            </a:r>
          </a:p>
          <a:p>
            <a:r>
              <a:rPr lang="en-US" dirty="0" smtClean="0"/>
              <a:t>Measures of disease frequency</a:t>
            </a:r>
          </a:p>
          <a:p>
            <a:pPr lvl="1"/>
            <a:r>
              <a:rPr lang="en-US" dirty="0" smtClean="0"/>
              <a:t>Incidence, prevalence</a:t>
            </a:r>
          </a:p>
          <a:p>
            <a:r>
              <a:rPr lang="en-US" dirty="0" smtClean="0"/>
              <a:t>Effect measures (measures of association)</a:t>
            </a:r>
          </a:p>
          <a:p>
            <a:pPr lvl="1"/>
            <a:r>
              <a:rPr lang="en-US" dirty="0" smtClean="0"/>
              <a:t>Relative risk, odds ratio</a:t>
            </a:r>
          </a:p>
        </p:txBody>
      </p:sp>
    </p:spTree>
    <p:extLst>
      <p:ext uri="{BB962C8B-B14F-4D97-AF65-F5344CB8AC3E}">
        <p14:creationId xmlns:p14="http://schemas.microsoft.com/office/powerpoint/2010/main" val="3678978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Quantifying Disease Frequency</a:t>
            </a:r>
            <a:endParaRPr lang="en-US" dirty="0"/>
          </a:p>
        </p:txBody>
      </p:sp>
      <p:sp>
        <p:nvSpPr>
          <p:cNvPr id="3" name="Content Placeholder 2"/>
          <p:cNvSpPr>
            <a:spLocks noGrp="1"/>
          </p:cNvSpPr>
          <p:nvPr>
            <p:ph idx="1"/>
          </p:nvPr>
        </p:nvSpPr>
        <p:spPr/>
        <p:txBody>
          <a:bodyPr>
            <a:normAutofit/>
          </a:bodyPr>
          <a:lstStyle/>
          <a:p>
            <a:pPr marL="0" indent="0" algn="ctr">
              <a:buNone/>
            </a:pPr>
            <a:r>
              <a:rPr lang="en-US" sz="2800" i="1" u="sng" dirty="0" smtClean="0"/>
              <a:t>3 factors to consider when measuring disease frequency</a:t>
            </a:r>
            <a:endParaRPr lang="en-US" sz="2800" i="1" dirty="0" smtClean="0"/>
          </a:p>
          <a:p>
            <a:pPr marL="514350" indent="-514350" algn="ctr">
              <a:buFont typeface="+mj-lt"/>
              <a:buAutoNum type="arabicPeriod"/>
            </a:pPr>
            <a:r>
              <a:rPr lang="en-US" dirty="0" smtClean="0"/>
              <a:t>Number of people affected by the disease</a:t>
            </a:r>
          </a:p>
          <a:p>
            <a:pPr marL="514350" indent="-514350" algn="ctr">
              <a:buFont typeface="+mj-lt"/>
              <a:buAutoNum type="arabicPeriod"/>
            </a:pPr>
            <a:r>
              <a:rPr lang="en-US" dirty="0" smtClean="0"/>
              <a:t>Size of the source population</a:t>
            </a:r>
          </a:p>
          <a:p>
            <a:pPr marL="514350" indent="-514350" algn="ctr">
              <a:buFont typeface="+mj-lt"/>
              <a:buAutoNum type="arabicPeriod"/>
            </a:pPr>
            <a:r>
              <a:rPr lang="en-US" dirty="0" smtClean="0"/>
              <a:t>Length of time the population is followed</a:t>
            </a:r>
          </a:p>
          <a:p>
            <a:endParaRPr lang="en-US" dirty="0" smtClean="0"/>
          </a:p>
          <a:p>
            <a:pPr marL="0" indent="0" algn="ctr">
              <a:buNone/>
            </a:pPr>
            <a:r>
              <a:rPr lang="en-US" b="1" dirty="0"/>
              <a:t>F</a:t>
            </a:r>
            <a:r>
              <a:rPr lang="en-US" b="1" dirty="0" smtClean="0"/>
              <a:t>ailure to consider all 3 will result in an incomplete picture of the impact of the disease on the population.</a:t>
            </a:r>
            <a:endParaRPr lang="en-US" b="1" dirty="0"/>
          </a:p>
        </p:txBody>
      </p:sp>
    </p:spTree>
    <p:extLst>
      <p:ext uri="{BB962C8B-B14F-4D97-AF65-F5344CB8AC3E}">
        <p14:creationId xmlns:p14="http://schemas.microsoft.com/office/powerpoint/2010/main" val="214432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Frequency</a:t>
            </a:r>
            <a:br>
              <a:rPr lang="en-US" dirty="0" smtClean="0"/>
            </a:br>
            <a:r>
              <a:rPr lang="en-US" dirty="0" smtClean="0"/>
              <a:t>(measures of disease occurrence)</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dirty="0"/>
              <a:t>Frequency measures compare one part of the </a:t>
            </a:r>
            <a:r>
              <a:rPr lang="en-US" dirty="0" smtClean="0"/>
              <a:t>frequency distribution </a:t>
            </a:r>
            <a:r>
              <a:rPr lang="en-US" dirty="0"/>
              <a:t>to another part of the distribution, or to the entire </a:t>
            </a:r>
            <a:r>
              <a:rPr lang="en-US" dirty="0" smtClean="0"/>
              <a:t>distribution</a:t>
            </a:r>
          </a:p>
          <a:p>
            <a:r>
              <a:rPr lang="en-US" dirty="0" smtClean="0"/>
              <a:t>Common frequency measures:</a:t>
            </a:r>
          </a:p>
          <a:p>
            <a:pPr lvl="1"/>
            <a:r>
              <a:rPr lang="en-US" dirty="0" smtClean="0"/>
              <a:t>Ratios</a:t>
            </a:r>
          </a:p>
          <a:p>
            <a:pPr lvl="1"/>
            <a:r>
              <a:rPr lang="en-US" dirty="0" smtClean="0"/>
              <a:t>Proportions</a:t>
            </a:r>
          </a:p>
          <a:p>
            <a:pPr lvl="1"/>
            <a:r>
              <a:rPr lang="en-US" dirty="0" smtClean="0"/>
              <a:t>Rates </a:t>
            </a:r>
          </a:p>
          <a:p>
            <a:r>
              <a:rPr lang="en-US" dirty="0" smtClean="0"/>
              <a:t>Basic formula:</a:t>
            </a:r>
          </a:p>
          <a:p>
            <a:pPr marL="0" indent="0" algn="ctr">
              <a:buNone/>
            </a:pPr>
            <a:endParaRPr lang="en-US" sz="1300" dirty="0" smtClean="0"/>
          </a:p>
          <a:p>
            <a:pPr marL="0" indent="0" algn="ctr">
              <a:buNone/>
            </a:pPr>
            <a:r>
              <a:rPr lang="en-US" dirty="0" smtClean="0"/>
              <a:t>(numerator/denominator) x 10</a:t>
            </a:r>
            <a:r>
              <a:rPr lang="en-US" baseline="30000" dirty="0" smtClean="0"/>
              <a:t>n</a:t>
            </a:r>
          </a:p>
          <a:p>
            <a:pPr marL="0" indent="0" algn="ctr">
              <a:buNone/>
            </a:pPr>
            <a:r>
              <a:rPr lang="en-US" dirty="0" smtClean="0"/>
              <a:t>or </a:t>
            </a:r>
            <a:r>
              <a:rPr lang="en-US" i="1" dirty="0" smtClean="0"/>
              <a:t>x/y </a:t>
            </a:r>
            <a:r>
              <a:rPr lang="en-US" dirty="0" smtClean="0"/>
              <a:t>x 10</a:t>
            </a:r>
            <a:r>
              <a:rPr lang="en-US" baseline="30000" dirty="0" smtClean="0"/>
              <a:t>n</a:t>
            </a:r>
          </a:p>
          <a:p>
            <a:pPr marL="0" indent="0" algn="ctr">
              <a:buNone/>
            </a:pPr>
            <a:endParaRPr lang="en-US" dirty="0" smtClean="0"/>
          </a:p>
        </p:txBody>
      </p:sp>
    </p:spTree>
    <p:extLst>
      <p:ext uri="{BB962C8B-B14F-4D97-AF65-F5344CB8AC3E}">
        <p14:creationId xmlns:p14="http://schemas.microsoft.com/office/powerpoint/2010/main" val="377294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a:t>
            </a:r>
            <a:endParaRPr lang="en-US" dirty="0"/>
          </a:p>
        </p:txBody>
      </p:sp>
      <p:sp>
        <p:nvSpPr>
          <p:cNvPr id="3" name="Content Placeholder 2"/>
          <p:cNvSpPr>
            <a:spLocks noGrp="1"/>
          </p:cNvSpPr>
          <p:nvPr>
            <p:ph idx="1"/>
          </p:nvPr>
        </p:nvSpPr>
        <p:spPr/>
        <p:txBody>
          <a:bodyPr/>
          <a:lstStyle/>
          <a:p>
            <a:r>
              <a:rPr lang="en-US" dirty="0" smtClean="0"/>
              <a:t>The relative magnitude of two quantities or a comparison of any two values</a:t>
            </a:r>
          </a:p>
          <a:p>
            <a:r>
              <a:rPr lang="en-US" dirty="0" smtClean="0"/>
              <a:t>To calculate:</a:t>
            </a:r>
          </a:p>
          <a:p>
            <a:pPr marL="0" indent="0" algn="ctr">
              <a:buNone/>
            </a:pPr>
            <a:r>
              <a:rPr lang="en-US" sz="2200" dirty="0" smtClean="0"/>
              <a:t>number or rate of events, items, persons, etc. in one group / number or rate of events, items, persons, etc. in another group</a:t>
            </a:r>
          </a:p>
        </p:txBody>
      </p:sp>
    </p:spTree>
    <p:extLst>
      <p:ext uri="{BB962C8B-B14F-4D97-AF65-F5344CB8AC3E}">
        <p14:creationId xmlns:p14="http://schemas.microsoft.com/office/powerpoint/2010/main" val="378615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Calculation of a Ratio: </a:t>
            </a:r>
            <a:br>
              <a:rPr lang="en-US" dirty="0" smtClean="0"/>
            </a:br>
            <a:r>
              <a:rPr lang="en-US" dirty="0" smtClean="0"/>
              <a:t>Discharges for July 2014</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marL="514350" indent="-514350">
              <a:buFont typeface="+mj-lt"/>
              <a:buAutoNum type="arabicPeriod"/>
            </a:pPr>
            <a:r>
              <a:rPr lang="en-US" dirty="0" smtClean="0"/>
              <a:t>Define x and y</a:t>
            </a:r>
          </a:p>
          <a:p>
            <a:pPr marL="400050" lvl="1" indent="0">
              <a:buNone/>
            </a:pPr>
            <a:r>
              <a:rPr lang="en-US" dirty="0" smtClean="0">
                <a:solidFill>
                  <a:srgbClr val="C00000"/>
                </a:solidFill>
              </a:rPr>
              <a:t>X = number of female discharges</a:t>
            </a:r>
          </a:p>
          <a:p>
            <a:pPr marL="400050" lvl="1" indent="0">
              <a:buNone/>
            </a:pPr>
            <a:r>
              <a:rPr lang="en-US" dirty="0" smtClean="0">
                <a:solidFill>
                  <a:srgbClr val="C00000"/>
                </a:solidFill>
              </a:rPr>
              <a:t>Y = number of male discharges</a:t>
            </a:r>
          </a:p>
          <a:p>
            <a:pPr marL="514350" indent="-514350">
              <a:buFont typeface="+mj-lt"/>
              <a:buAutoNum type="arabicPeriod"/>
            </a:pPr>
            <a:r>
              <a:rPr lang="en-US" dirty="0" smtClean="0"/>
              <a:t>Identify x and y</a:t>
            </a:r>
          </a:p>
          <a:p>
            <a:pPr marL="400050" lvl="1" indent="0">
              <a:buNone/>
            </a:pPr>
            <a:r>
              <a:rPr lang="en-US" dirty="0" smtClean="0">
                <a:solidFill>
                  <a:srgbClr val="C00000"/>
                </a:solidFill>
              </a:rPr>
              <a:t>X = 457</a:t>
            </a:r>
          </a:p>
          <a:p>
            <a:pPr marL="400050" lvl="1" indent="0">
              <a:buNone/>
            </a:pPr>
            <a:r>
              <a:rPr lang="en-US" dirty="0" smtClean="0">
                <a:solidFill>
                  <a:srgbClr val="C00000"/>
                </a:solidFill>
              </a:rPr>
              <a:t>Y = 395</a:t>
            </a:r>
          </a:p>
          <a:p>
            <a:pPr marL="514350" indent="-514350">
              <a:buFont typeface="+mj-lt"/>
              <a:buAutoNum type="arabicPeriod"/>
            </a:pPr>
            <a:r>
              <a:rPr lang="en-US" dirty="0" smtClean="0"/>
              <a:t>Set up the ratio x/y</a:t>
            </a:r>
          </a:p>
          <a:p>
            <a:pPr marL="400050" lvl="1" indent="0">
              <a:buNone/>
            </a:pPr>
            <a:r>
              <a:rPr lang="en-US" dirty="0" smtClean="0">
                <a:solidFill>
                  <a:srgbClr val="C00000"/>
                </a:solidFill>
              </a:rPr>
              <a:t>457/395</a:t>
            </a:r>
          </a:p>
          <a:p>
            <a:pPr marL="514350" indent="-514350">
              <a:buFont typeface="+mj-lt"/>
              <a:buAutoNum type="arabicPeriod"/>
            </a:pPr>
            <a:r>
              <a:rPr lang="en-US" dirty="0" smtClean="0"/>
              <a:t>Reduce the fraction so that either x or y equals 1</a:t>
            </a:r>
          </a:p>
          <a:p>
            <a:pPr marL="400050" lvl="1" indent="0">
              <a:buNone/>
            </a:pPr>
            <a:r>
              <a:rPr lang="en-US" dirty="0" smtClean="0">
                <a:solidFill>
                  <a:srgbClr val="C00000"/>
                </a:solidFill>
              </a:rPr>
              <a:t>1.16/1</a:t>
            </a:r>
          </a:p>
          <a:p>
            <a:pPr marL="400050" lvl="1" indent="0">
              <a:buNone/>
            </a:pPr>
            <a:endParaRPr lang="en-US" sz="1400" dirty="0" smtClean="0"/>
          </a:p>
          <a:p>
            <a:pPr marL="400050" lvl="1" indent="0">
              <a:buNone/>
            </a:pPr>
            <a:r>
              <a:rPr lang="en-US" i="1" dirty="0" smtClean="0"/>
              <a:t>There were 1.16 female discharges for every male discharge</a:t>
            </a:r>
            <a:endParaRPr lang="en-US" i="1" dirty="0"/>
          </a:p>
        </p:txBody>
      </p:sp>
    </p:spTree>
    <p:extLst>
      <p:ext uri="{BB962C8B-B14F-4D97-AF65-F5344CB8AC3E}">
        <p14:creationId xmlns:p14="http://schemas.microsoft.com/office/powerpoint/2010/main" val="420533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a:t>
            </a:r>
            <a:endParaRPr lang="en-US" dirty="0"/>
          </a:p>
        </p:txBody>
      </p:sp>
      <p:sp>
        <p:nvSpPr>
          <p:cNvPr id="3" name="Content Placeholder 2"/>
          <p:cNvSpPr>
            <a:spLocks noGrp="1"/>
          </p:cNvSpPr>
          <p:nvPr>
            <p:ph idx="1"/>
          </p:nvPr>
        </p:nvSpPr>
        <p:spPr/>
        <p:txBody>
          <a:bodyPr/>
          <a:lstStyle/>
          <a:p>
            <a:r>
              <a:rPr lang="en-US" dirty="0" smtClean="0"/>
              <a:t>The comparison of a part to the whole (a type of ratio that includes the numerator in the denominator)</a:t>
            </a:r>
          </a:p>
          <a:p>
            <a:r>
              <a:rPr lang="en-US" dirty="0" smtClean="0"/>
              <a:t>To calculate:</a:t>
            </a:r>
          </a:p>
          <a:p>
            <a:pPr marL="0" indent="0" algn="ctr">
              <a:buNone/>
            </a:pPr>
            <a:r>
              <a:rPr lang="en-US" sz="2200" dirty="0" smtClean="0"/>
              <a:t>(number of persons or events with a particular characteristic / total number of persons or events, of which the numerator is a subset) x 10</a:t>
            </a:r>
            <a:r>
              <a:rPr lang="en-US" sz="2200" baseline="30000" dirty="0" smtClean="0"/>
              <a:t>n</a:t>
            </a:r>
            <a:r>
              <a:rPr lang="en-US" sz="2200" dirty="0" smtClean="0"/>
              <a:t> </a:t>
            </a:r>
          </a:p>
          <a:p>
            <a:pPr marL="0" indent="0" algn="ctr">
              <a:buNone/>
            </a:pPr>
            <a:r>
              <a:rPr lang="en-US" sz="2200" dirty="0" smtClean="0"/>
              <a:t>or </a:t>
            </a:r>
            <a:r>
              <a:rPr lang="en-US" sz="2200" i="1" dirty="0" smtClean="0"/>
              <a:t>x/(</a:t>
            </a:r>
            <a:r>
              <a:rPr lang="en-US" sz="2200" i="1" dirty="0" err="1" smtClean="0"/>
              <a:t>x+y</a:t>
            </a:r>
            <a:r>
              <a:rPr lang="en-US" sz="2200" i="1" dirty="0" smtClean="0"/>
              <a:t>) </a:t>
            </a:r>
            <a:r>
              <a:rPr lang="en-US" sz="2200" dirty="0" smtClean="0"/>
              <a:t>x 10</a:t>
            </a:r>
            <a:r>
              <a:rPr lang="en-US" sz="2200" baseline="30000" dirty="0" smtClean="0"/>
              <a:t>n</a:t>
            </a:r>
            <a:r>
              <a:rPr lang="en-US" sz="2200" dirty="0" smtClean="0"/>
              <a:t> </a:t>
            </a:r>
          </a:p>
          <a:p>
            <a:pPr marL="0" indent="0" algn="ctr">
              <a:buNone/>
            </a:pPr>
            <a:r>
              <a:rPr lang="en-US" sz="2200" i="1" dirty="0" smtClean="0"/>
              <a:t>Note: 10 is usually 100 (or n=2), thus proportion is often expressed as a percentage</a:t>
            </a:r>
            <a:endParaRPr lang="en-US" sz="2200" i="1" dirty="0"/>
          </a:p>
        </p:txBody>
      </p:sp>
    </p:spTree>
    <p:extLst>
      <p:ext uri="{BB962C8B-B14F-4D97-AF65-F5344CB8AC3E}">
        <p14:creationId xmlns:p14="http://schemas.microsoft.com/office/powerpoint/2010/main" val="115187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Calculation of a Proportion: </a:t>
            </a:r>
            <a:br>
              <a:rPr lang="en-US" dirty="0" smtClean="0"/>
            </a:br>
            <a:r>
              <a:rPr lang="en-US" dirty="0" smtClean="0"/>
              <a:t>Discharges for July 2014</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marL="514350" indent="-514350">
              <a:buFont typeface="+mj-lt"/>
              <a:buAutoNum type="arabicPeriod"/>
            </a:pPr>
            <a:r>
              <a:rPr lang="en-US" dirty="0" smtClean="0"/>
              <a:t>Define x and y</a:t>
            </a:r>
          </a:p>
          <a:p>
            <a:pPr marL="400050" lvl="1" indent="0">
              <a:buNone/>
            </a:pPr>
            <a:r>
              <a:rPr lang="en-US" dirty="0" smtClean="0">
                <a:solidFill>
                  <a:srgbClr val="C00000"/>
                </a:solidFill>
              </a:rPr>
              <a:t>X = number of female discharges</a:t>
            </a:r>
          </a:p>
          <a:p>
            <a:pPr marL="400050" lvl="1" indent="0">
              <a:buNone/>
            </a:pPr>
            <a:r>
              <a:rPr lang="en-US" dirty="0" smtClean="0">
                <a:solidFill>
                  <a:srgbClr val="C00000"/>
                </a:solidFill>
              </a:rPr>
              <a:t>Y = number of male discharges</a:t>
            </a:r>
          </a:p>
          <a:p>
            <a:pPr marL="514350" indent="-514350">
              <a:buFont typeface="+mj-lt"/>
              <a:buAutoNum type="arabicPeriod"/>
            </a:pPr>
            <a:r>
              <a:rPr lang="en-US" dirty="0" smtClean="0"/>
              <a:t>Identify x and y</a:t>
            </a:r>
          </a:p>
          <a:p>
            <a:pPr marL="400050" lvl="1" indent="0">
              <a:buNone/>
            </a:pPr>
            <a:r>
              <a:rPr lang="en-US" dirty="0" smtClean="0">
                <a:solidFill>
                  <a:srgbClr val="C00000"/>
                </a:solidFill>
              </a:rPr>
              <a:t>X = 457</a:t>
            </a:r>
          </a:p>
          <a:p>
            <a:pPr marL="400050" lvl="1" indent="0">
              <a:buNone/>
            </a:pPr>
            <a:r>
              <a:rPr lang="en-US" dirty="0" smtClean="0">
                <a:solidFill>
                  <a:srgbClr val="C00000"/>
                </a:solidFill>
              </a:rPr>
              <a:t>Y = 395</a:t>
            </a:r>
          </a:p>
          <a:p>
            <a:pPr marL="514350" indent="-514350">
              <a:buFont typeface="+mj-lt"/>
              <a:buAutoNum type="arabicPeriod"/>
            </a:pPr>
            <a:r>
              <a:rPr lang="en-US" dirty="0" smtClean="0"/>
              <a:t>Set up the proportion x/(</a:t>
            </a:r>
            <a:r>
              <a:rPr lang="en-US" dirty="0" err="1" smtClean="0"/>
              <a:t>x+y</a:t>
            </a:r>
            <a:r>
              <a:rPr lang="en-US" dirty="0" smtClean="0"/>
              <a:t>)</a:t>
            </a:r>
          </a:p>
          <a:p>
            <a:pPr marL="400050" lvl="1" indent="0">
              <a:buNone/>
            </a:pPr>
            <a:r>
              <a:rPr lang="en-US" dirty="0" smtClean="0">
                <a:solidFill>
                  <a:srgbClr val="C00000"/>
                </a:solidFill>
              </a:rPr>
              <a:t>457/(457+395) = 457/852</a:t>
            </a:r>
          </a:p>
          <a:p>
            <a:pPr marL="514350" indent="-514350">
              <a:buFont typeface="+mj-lt"/>
              <a:buAutoNum type="arabicPeriod"/>
            </a:pPr>
            <a:r>
              <a:rPr lang="en-US" dirty="0" smtClean="0"/>
              <a:t>Reduce the fraction so that either x or y equals 1</a:t>
            </a:r>
          </a:p>
          <a:p>
            <a:pPr marL="400050" lvl="1" indent="0">
              <a:buNone/>
            </a:pPr>
            <a:r>
              <a:rPr lang="en-US" dirty="0" smtClean="0">
                <a:solidFill>
                  <a:srgbClr val="C00000"/>
                </a:solidFill>
              </a:rPr>
              <a:t>0.54/1</a:t>
            </a:r>
          </a:p>
          <a:p>
            <a:pPr marL="400050" lvl="1" indent="0">
              <a:buNone/>
            </a:pPr>
            <a:endParaRPr lang="en-US" sz="1400" dirty="0" smtClean="0"/>
          </a:p>
          <a:p>
            <a:pPr marL="400050" lvl="1" indent="0">
              <a:buNone/>
            </a:pPr>
            <a:r>
              <a:rPr lang="en-US" i="1" dirty="0" smtClean="0"/>
              <a:t>The proportion of discharges that were female is 0.54 (or 54% of all discharges)</a:t>
            </a:r>
            <a:endParaRPr lang="en-US" i="1" dirty="0"/>
          </a:p>
        </p:txBody>
      </p:sp>
    </p:spTree>
    <p:extLst>
      <p:ext uri="{BB962C8B-B14F-4D97-AF65-F5344CB8AC3E}">
        <p14:creationId xmlns:p14="http://schemas.microsoft.com/office/powerpoint/2010/main" val="19936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a:t>
            </a:r>
            <a:endParaRPr lang="en-US" dirty="0"/>
          </a:p>
        </p:txBody>
      </p:sp>
      <p:sp>
        <p:nvSpPr>
          <p:cNvPr id="3" name="Content Placeholder 2"/>
          <p:cNvSpPr>
            <a:spLocks noGrp="1"/>
          </p:cNvSpPr>
          <p:nvPr>
            <p:ph idx="1"/>
          </p:nvPr>
        </p:nvSpPr>
        <p:spPr/>
        <p:txBody>
          <a:bodyPr/>
          <a:lstStyle/>
          <a:p>
            <a:r>
              <a:rPr lang="en-US" dirty="0" smtClean="0"/>
              <a:t>A measure of the frequency with which an event occurs in a defined population over a specified period of time (i.e., how fast something is happening)</a:t>
            </a:r>
          </a:p>
          <a:p>
            <a:r>
              <a:rPr lang="en-US" dirty="0" smtClean="0"/>
              <a:t>To calculate:</a:t>
            </a:r>
          </a:p>
          <a:p>
            <a:pPr marL="0" indent="0" algn="ctr">
              <a:buNone/>
            </a:pPr>
            <a:r>
              <a:rPr lang="en-US" sz="2200" dirty="0" smtClean="0"/>
              <a:t>(number of cases or events occurring during a given time period x 10</a:t>
            </a:r>
            <a:r>
              <a:rPr lang="en-US" sz="2200" baseline="30000" dirty="0" smtClean="0"/>
              <a:t>n</a:t>
            </a:r>
            <a:r>
              <a:rPr lang="en-US" sz="2200" dirty="0" smtClean="0"/>
              <a:t>) / number of cases or population at risk during same time period</a:t>
            </a:r>
          </a:p>
          <a:p>
            <a:pPr marL="0" indent="0" algn="ctr">
              <a:buNone/>
            </a:pPr>
            <a:r>
              <a:rPr lang="en-US" sz="2200" dirty="0" smtClean="0"/>
              <a:t>or</a:t>
            </a:r>
          </a:p>
          <a:p>
            <a:pPr marL="0" indent="0" algn="ctr">
              <a:buNone/>
            </a:pPr>
            <a:r>
              <a:rPr lang="en-US" sz="2200" dirty="0" smtClean="0"/>
              <a:t>(total number of times something did happen x 10</a:t>
            </a:r>
            <a:r>
              <a:rPr lang="en-US" sz="2200" baseline="30000" dirty="0" smtClean="0"/>
              <a:t>n</a:t>
            </a:r>
            <a:r>
              <a:rPr lang="en-US" sz="2200" dirty="0" smtClean="0"/>
              <a:t>) / total number of times something could happen</a:t>
            </a:r>
          </a:p>
          <a:p>
            <a:pPr marL="0" indent="0">
              <a:buNone/>
            </a:pPr>
            <a:endParaRPr lang="en-US" sz="2200" dirty="0" smtClean="0"/>
          </a:p>
        </p:txBody>
      </p:sp>
    </p:spTree>
    <p:extLst>
      <p:ext uri="{BB962C8B-B14F-4D97-AF65-F5344CB8AC3E}">
        <p14:creationId xmlns:p14="http://schemas.microsoft.com/office/powerpoint/2010/main" val="35515406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Calculation of C-Section Rate for July 2015</a:t>
            </a:r>
            <a:endParaRPr lang="en-US" sz="3600" dirty="0"/>
          </a:p>
        </p:txBody>
      </p:sp>
      <p:sp>
        <p:nvSpPr>
          <p:cNvPr id="3" name="Content Placeholder 2"/>
          <p:cNvSpPr>
            <a:spLocks noGrp="1"/>
          </p:cNvSpPr>
          <p:nvPr>
            <p:ph idx="1"/>
          </p:nvPr>
        </p:nvSpPr>
        <p:spPr>
          <a:xfrm>
            <a:off x="457200" y="1417638"/>
            <a:ext cx="8458200" cy="5440362"/>
          </a:xfrm>
        </p:spPr>
        <p:txBody>
          <a:bodyPr>
            <a:normAutofit fontScale="77500" lnSpcReduction="20000"/>
          </a:bodyPr>
          <a:lstStyle/>
          <a:p>
            <a:pPr marL="0" indent="0">
              <a:buNone/>
            </a:pPr>
            <a:r>
              <a:rPr lang="en-US" sz="2800" i="1" dirty="0" smtClean="0"/>
              <a:t>In July, 23 C-sections were performed; in this time period, 149 women delivered; what is the C-section rate?</a:t>
            </a:r>
          </a:p>
          <a:p>
            <a:pPr marL="0" indent="0">
              <a:buNone/>
            </a:pPr>
            <a:endParaRPr lang="en-US" sz="1300" i="1" dirty="0" smtClean="0"/>
          </a:p>
          <a:p>
            <a:pPr marL="514350" indent="-514350">
              <a:buFont typeface="+mj-lt"/>
              <a:buAutoNum type="arabicPeriod"/>
            </a:pPr>
            <a:r>
              <a:rPr lang="en-US" sz="3100" dirty="0" smtClean="0"/>
              <a:t>Define variable of interest (numerator) and population or number of cases at risk (denominator)</a:t>
            </a:r>
          </a:p>
          <a:p>
            <a:pPr marL="400050" lvl="1" indent="0">
              <a:buNone/>
            </a:pPr>
            <a:r>
              <a:rPr lang="en-US" sz="2600" dirty="0" smtClean="0">
                <a:solidFill>
                  <a:srgbClr val="C00000"/>
                </a:solidFill>
              </a:rPr>
              <a:t>Numerator: total number of C-sections performed in July</a:t>
            </a:r>
          </a:p>
          <a:p>
            <a:pPr marL="400050" lvl="1" indent="0">
              <a:buNone/>
            </a:pPr>
            <a:r>
              <a:rPr lang="en-US" sz="2600" dirty="0" smtClean="0">
                <a:solidFill>
                  <a:srgbClr val="C00000"/>
                </a:solidFill>
              </a:rPr>
              <a:t>Denominator: total number of women who delivered in July </a:t>
            </a:r>
          </a:p>
          <a:p>
            <a:pPr marL="400050" lvl="1" indent="0">
              <a:buNone/>
            </a:pPr>
            <a:r>
              <a:rPr lang="en-US" sz="2600" dirty="0" smtClean="0">
                <a:solidFill>
                  <a:srgbClr val="C00000"/>
                </a:solidFill>
              </a:rPr>
              <a:t>(including C-sections)</a:t>
            </a:r>
          </a:p>
          <a:p>
            <a:pPr marL="514350" indent="-514350">
              <a:buFont typeface="+mj-lt"/>
              <a:buAutoNum type="arabicPeriod"/>
            </a:pPr>
            <a:r>
              <a:rPr lang="en-US" sz="3100" dirty="0" smtClean="0"/>
              <a:t>Identify the numerator and denominator</a:t>
            </a:r>
          </a:p>
          <a:p>
            <a:pPr marL="400050" lvl="1" indent="0">
              <a:buNone/>
            </a:pPr>
            <a:r>
              <a:rPr lang="en-US" sz="2600" dirty="0" smtClean="0">
                <a:solidFill>
                  <a:srgbClr val="C00000"/>
                </a:solidFill>
              </a:rPr>
              <a:t>Numerator: 23</a:t>
            </a:r>
          </a:p>
          <a:p>
            <a:pPr marL="400050" lvl="1" indent="0">
              <a:buNone/>
            </a:pPr>
            <a:r>
              <a:rPr lang="en-US" sz="2600" dirty="0" smtClean="0">
                <a:solidFill>
                  <a:srgbClr val="C00000"/>
                </a:solidFill>
              </a:rPr>
              <a:t>Denominator: 149</a:t>
            </a:r>
          </a:p>
          <a:p>
            <a:pPr marL="514350" indent="-514350">
              <a:buFont typeface="+mj-lt"/>
              <a:buAutoNum type="arabicPeriod"/>
            </a:pPr>
            <a:r>
              <a:rPr lang="en-US" sz="3100" dirty="0" smtClean="0"/>
              <a:t>Set up the rate</a:t>
            </a:r>
          </a:p>
          <a:p>
            <a:pPr marL="400050" lvl="1" indent="0">
              <a:buNone/>
            </a:pPr>
            <a:r>
              <a:rPr lang="en-US" sz="2600" dirty="0" smtClean="0">
                <a:solidFill>
                  <a:srgbClr val="C00000"/>
                </a:solidFill>
              </a:rPr>
              <a:t>23/149</a:t>
            </a:r>
          </a:p>
          <a:p>
            <a:pPr marL="514350" indent="-514350">
              <a:buFont typeface="+mj-lt"/>
              <a:buAutoNum type="arabicPeriod"/>
            </a:pPr>
            <a:r>
              <a:rPr lang="en-US" sz="3100" dirty="0" smtClean="0"/>
              <a:t>Divide the numerator by the denominator and multiple by 100</a:t>
            </a:r>
          </a:p>
          <a:p>
            <a:pPr marL="400050" lvl="1" indent="0">
              <a:buNone/>
            </a:pPr>
            <a:r>
              <a:rPr lang="en-US" sz="2600" dirty="0" smtClean="0">
                <a:solidFill>
                  <a:srgbClr val="C00000"/>
                </a:solidFill>
              </a:rPr>
              <a:t>(23/149) x 100 = 15.4%</a:t>
            </a:r>
          </a:p>
          <a:p>
            <a:pPr marL="400050" lvl="1" indent="0">
              <a:buNone/>
            </a:pPr>
            <a:endParaRPr lang="en-US" sz="1300" dirty="0"/>
          </a:p>
          <a:p>
            <a:pPr marL="400050" lvl="1" indent="0">
              <a:buNone/>
            </a:pPr>
            <a:r>
              <a:rPr lang="en-US" sz="3100" i="1" dirty="0" smtClean="0"/>
              <a:t>The C-section rate for the month of July is 15.4%</a:t>
            </a:r>
            <a:endParaRPr lang="en-US" sz="3100" i="1" dirty="0"/>
          </a:p>
        </p:txBody>
      </p:sp>
    </p:spTree>
    <p:extLst>
      <p:ext uri="{BB962C8B-B14F-4D97-AF65-F5344CB8AC3E}">
        <p14:creationId xmlns:p14="http://schemas.microsoft.com/office/powerpoint/2010/main" val="352913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Measures of Disease Frequency</a:t>
            </a:r>
            <a:endParaRPr lang="en-US" dirty="0"/>
          </a:p>
        </p:txBody>
      </p:sp>
      <p:sp>
        <p:nvSpPr>
          <p:cNvPr id="3" name="Content Placeholder 2"/>
          <p:cNvSpPr>
            <a:spLocks noGrp="1"/>
          </p:cNvSpPr>
          <p:nvPr>
            <p:ph idx="1"/>
          </p:nvPr>
        </p:nvSpPr>
        <p:spPr>
          <a:xfrm>
            <a:off x="457200" y="1600200"/>
            <a:ext cx="8229600" cy="5105400"/>
          </a:xfrm>
        </p:spPr>
        <p:txBody>
          <a:bodyPr>
            <a:normAutofit fontScale="92500"/>
          </a:bodyPr>
          <a:lstStyle/>
          <a:p>
            <a:r>
              <a:rPr lang="en-US" b="1" dirty="0" smtClean="0"/>
              <a:t>Incidence</a:t>
            </a:r>
            <a:endParaRPr lang="en-US" dirty="0"/>
          </a:p>
          <a:p>
            <a:pPr lvl="1"/>
            <a:r>
              <a:rPr lang="en-US" dirty="0" smtClean="0"/>
              <a:t>measure of change from non-disease to disease (numerator) in a population-at-risk (denominator) over a specific period of time</a:t>
            </a:r>
          </a:p>
          <a:p>
            <a:pPr lvl="1"/>
            <a:r>
              <a:rPr lang="en-US" dirty="0" smtClean="0"/>
              <a:t>Number of new cases of disease that develop in a defined population during a defined period of time</a:t>
            </a:r>
          </a:p>
          <a:p>
            <a:r>
              <a:rPr lang="en-US" b="1" dirty="0" smtClean="0"/>
              <a:t>Prevalence</a:t>
            </a:r>
            <a:endParaRPr lang="en-US" dirty="0"/>
          </a:p>
          <a:p>
            <a:pPr lvl="1"/>
            <a:r>
              <a:rPr lang="en-US" dirty="0" smtClean="0"/>
              <a:t>measure of the number of events, e.g., instances of a disease, in a population at a specific time</a:t>
            </a:r>
          </a:p>
          <a:p>
            <a:pPr lvl="1"/>
            <a:r>
              <a:rPr lang="en-US" dirty="0" smtClean="0"/>
              <a:t>Number of existing cases of disease in a defined population during a defined period of time</a:t>
            </a:r>
            <a:endParaRPr lang="en-US" dirty="0"/>
          </a:p>
        </p:txBody>
      </p:sp>
    </p:spTree>
    <p:extLst>
      <p:ext uri="{BB962C8B-B14F-4D97-AF65-F5344CB8AC3E}">
        <p14:creationId xmlns:p14="http://schemas.microsoft.com/office/powerpoint/2010/main" val="4085010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 directional </a:t>
            </a:r>
            <a:r>
              <a:rPr lang="en-US" dirty="0"/>
              <a:t>Research Hypotheses</a:t>
            </a:r>
          </a:p>
        </p:txBody>
      </p:sp>
      <p:sp>
        <p:nvSpPr>
          <p:cNvPr id="6" name="Content Placeholder 5"/>
          <p:cNvSpPr>
            <a:spLocks noGrp="1"/>
          </p:cNvSpPr>
          <p:nvPr>
            <p:ph idx="1"/>
          </p:nvPr>
        </p:nvSpPr>
        <p:spPr/>
        <p:txBody>
          <a:bodyPr/>
          <a:lstStyle/>
          <a:p>
            <a:pPr>
              <a:lnSpc>
                <a:spcPct val="90000"/>
              </a:lnSpc>
            </a:pPr>
            <a:r>
              <a:rPr lang="en-US" i="1" dirty="0"/>
              <a:t>H</a:t>
            </a:r>
            <a:r>
              <a:rPr lang="en-US" i="1" baseline="-25000" dirty="0"/>
              <a:t>1</a:t>
            </a:r>
            <a:r>
              <a:rPr lang="en-US" i="1" dirty="0"/>
              <a:t> : </a:t>
            </a:r>
            <a:r>
              <a:rPr lang="en-US" i="1" dirty="0">
                <a:latin typeface="Times New Roman" pitchFamily="18" charset="0"/>
              </a:rPr>
              <a:t>X</a:t>
            </a:r>
            <a:r>
              <a:rPr lang="en-US" i="1" baseline="-25000" dirty="0">
                <a:latin typeface="Times New Roman" pitchFamily="18" charset="0"/>
              </a:rPr>
              <a:t>1 </a:t>
            </a:r>
            <a:r>
              <a:rPr lang="en-US" dirty="0"/>
              <a:t>≠</a:t>
            </a:r>
            <a:r>
              <a:rPr lang="en-US" i="1" dirty="0">
                <a:latin typeface="Times New Roman" pitchFamily="18" charset="0"/>
              </a:rPr>
              <a:t> X</a:t>
            </a:r>
            <a:r>
              <a:rPr lang="en-US" i="1" baseline="-25000" dirty="0">
                <a:latin typeface="Times New Roman" pitchFamily="18" charset="0"/>
              </a:rPr>
              <a:t>2</a:t>
            </a:r>
          </a:p>
          <a:p>
            <a:pPr>
              <a:lnSpc>
                <a:spcPct val="90000"/>
              </a:lnSpc>
            </a:pPr>
            <a:endParaRPr lang="en-US" dirty="0"/>
          </a:p>
          <a:p>
            <a:pPr>
              <a:lnSpc>
                <a:spcPct val="90000"/>
              </a:lnSpc>
            </a:pPr>
            <a:r>
              <a:rPr lang="en-US" dirty="0"/>
              <a:t>Reflects a difference, but the direction is not specified</a:t>
            </a:r>
          </a:p>
          <a:p>
            <a:pPr lvl="2">
              <a:lnSpc>
                <a:spcPct val="90000"/>
              </a:lnSpc>
            </a:pPr>
            <a:endParaRPr lang="en-US" dirty="0"/>
          </a:p>
          <a:p>
            <a:pPr>
              <a:lnSpc>
                <a:spcPct val="90000"/>
              </a:lnSpc>
            </a:pPr>
            <a:r>
              <a:rPr lang="en-US" dirty="0" smtClean="0"/>
              <a:t>Tested with a </a:t>
            </a:r>
            <a:r>
              <a:rPr lang="en-US" dirty="0"/>
              <a:t>two-tailed test</a:t>
            </a:r>
          </a:p>
          <a:p>
            <a:endParaRPr lang="en-US" dirty="0"/>
          </a:p>
        </p:txBody>
      </p:sp>
    </p:spTree>
    <p:extLst>
      <p:ext uri="{BB962C8B-B14F-4D97-AF65-F5344CB8AC3E}">
        <p14:creationId xmlns:p14="http://schemas.microsoft.com/office/powerpoint/2010/main" val="3338778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457200" y="457200"/>
          <a:ext cx="8229600" cy="5976261"/>
        </p:xfrm>
        <a:graphic>
          <a:graphicData uri="http://schemas.openxmlformats.org/drawingml/2006/table">
            <a:tbl>
              <a:tblPr firstRow="1" bandRow="1">
                <a:tableStyleId>{7DF18680-E054-41AD-8BC1-D1AEF772440D}</a:tableStyleId>
              </a:tblPr>
              <a:tblGrid>
                <a:gridCol w="2743200"/>
                <a:gridCol w="2743200"/>
                <a:gridCol w="2743200"/>
              </a:tblGrid>
              <a:tr h="424539">
                <a:tc>
                  <a:txBody>
                    <a:bodyPr/>
                    <a:lstStyle/>
                    <a:p>
                      <a:r>
                        <a:rPr lang="en-US" sz="2400" dirty="0" smtClean="0"/>
                        <a:t>Characteristic</a:t>
                      </a:r>
                      <a:endParaRPr lang="en-US" sz="2400" dirty="0"/>
                    </a:p>
                  </a:txBody>
                  <a:tcPr/>
                </a:tc>
                <a:tc>
                  <a:txBody>
                    <a:bodyPr/>
                    <a:lstStyle/>
                    <a:p>
                      <a:r>
                        <a:rPr lang="en-US" sz="2400" dirty="0" smtClean="0"/>
                        <a:t>Incidence</a:t>
                      </a:r>
                      <a:endParaRPr lang="en-US" sz="2400" dirty="0"/>
                    </a:p>
                  </a:txBody>
                  <a:tcPr/>
                </a:tc>
                <a:tc>
                  <a:txBody>
                    <a:bodyPr/>
                    <a:lstStyle/>
                    <a:p>
                      <a:r>
                        <a:rPr lang="en-US" sz="2400" dirty="0" smtClean="0"/>
                        <a:t>Prevalence</a:t>
                      </a:r>
                      <a:endParaRPr lang="en-US" sz="2400" dirty="0"/>
                    </a:p>
                  </a:txBody>
                  <a:tcPr/>
                </a:tc>
              </a:tr>
              <a:tr h="1379763">
                <a:tc>
                  <a:txBody>
                    <a:bodyPr/>
                    <a:lstStyle/>
                    <a:p>
                      <a:r>
                        <a:rPr lang="en-US" sz="1800" dirty="0" smtClean="0"/>
                        <a:t>What is measured</a:t>
                      </a:r>
                    </a:p>
                  </a:txBody>
                  <a:tcPr/>
                </a:tc>
                <a:tc>
                  <a:txBody>
                    <a:bodyPr/>
                    <a:lstStyle/>
                    <a:p>
                      <a:r>
                        <a:rPr lang="en-US" sz="1800" dirty="0" smtClean="0"/>
                        <a:t>Rapidity of disease</a:t>
                      </a:r>
                      <a:r>
                        <a:rPr lang="en-US" sz="1800" baseline="0" dirty="0" smtClean="0"/>
                        <a:t> occurrence; proportion of population developing new cases of disease</a:t>
                      </a:r>
                      <a:endParaRPr lang="en-US" sz="1800" dirty="0"/>
                    </a:p>
                  </a:txBody>
                  <a:tcPr/>
                </a:tc>
                <a:tc>
                  <a:txBody>
                    <a:bodyPr/>
                    <a:lstStyle/>
                    <a:p>
                      <a:r>
                        <a:rPr lang="en-US" sz="1800" dirty="0" smtClean="0"/>
                        <a:t>Proportion of population with disease</a:t>
                      </a:r>
                      <a:endParaRPr lang="en-US" sz="1800" dirty="0"/>
                    </a:p>
                  </a:txBody>
                  <a:tcPr/>
                </a:tc>
              </a:tr>
              <a:tr h="1379763">
                <a:tc>
                  <a:txBody>
                    <a:bodyPr/>
                    <a:lstStyle/>
                    <a:p>
                      <a:r>
                        <a:rPr lang="en-US" sz="1800" dirty="0" smtClean="0"/>
                        <a:t>Units</a:t>
                      </a:r>
                      <a:endParaRPr lang="en-US" sz="1800" dirty="0"/>
                    </a:p>
                  </a:txBody>
                  <a:tcPr/>
                </a:tc>
                <a:tc>
                  <a:txBody>
                    <a:bodyPr/>
                    <a:lstStyle/>
                    <a:p>
                      <a:r>
                        <a:rPr lang="en-US" sz="1800" dirty="0" smtClean="0"/>
                        <a:t>Cases/person-time</a:t>
                      </a:r>
                      <a:r>
                        <a:rPr lang="en-US" sz="1800" baseline="0" dirty="0" smtClean="0"/>
                        <a:t> or cases/ population-at-risk</a:t>
                      </a:r>
                      <a:endParaRPr lang="en-US" sz="1800" dirty="0"/>
                    </a:p>
                  </a:txBody>
                  <a:tcPr/>
                </a:tc>
                <a:tc>
                  <a:txBody>
                    <a:bodyPr/>
                    <a:lstStyle/>
                    <a:p>
                      <a:r>
                        <a:rPr lang="en-US" sz="1800" dirty="0" smtClean="0"/>
                        <a:t>Cases/total population (whether newly diagnosed</a:t>
                      </a:r>
                      <a:r>
                        <a:rPr lang="en-US" sz="1800" baseline="0" dirty="0" smtClean="0"/>
                        <a:t> cases or cases developing some time in the past)</a:t>
                      </a:r>
                      <a:endParaRPr lang="en-US" sz="1800" dirty="0"/>
                    </a:p>
                  </a:txBody>
                  <a:tcPr/>
                </a:tc>
              </a:tr>
              <a:tr h="1061361">
                <a:tc>
                  <a:txBody>
                    <a:bodyPr/>
                    <a:lstStyle/>
                    <a:p>
                      <a:r>
                        <a:rPr lang="en-US" sz="1800" dirty="0" smtClean="0"/>
                        <a:t>Time of disease diagnosis</a:t>
                      </a:r>
                      <a:endParaRPr lang="en-US" sz="1800" dirty="0"/>
                    </a:p>
                  </a:txBody>
                  <a:tcPr/>
                </a:tc>
                <a:tc>
                  <a:txBody>
                    <a:bodyPr/>
                    <a:lstStyle/>
                    <a:p>
                      <a:r>
                        <a:rPr lang="en-US" sz="1800" dirty="0" smtClean="0"/>
                        <a:t>Newly diagnosed</a:t>
                      </a:r>
                      <a:endParaRPr lang="en-US" sz="1800" dirty="0"/>
                    </a:p>
                  </a:txBody>
                  <a:tcPr/>
                </a:tc>
                <a:tc>
                  <a:txBody>
                    <a:bodyPr/>
                    <a:lstStyle/>
                    <a:p>
                      <a:r>
                        <a:rPr lang="en-US" sz="1800" dirty="0" smtClean="0"/>
                        <a:t>Surviving</a:t>
                      </a:r>
                      <a:r>
                        <a:rPr lang="en-US" sz="1800" baseline="0" dirty="0" smtClean="0"/>
                        <a:t> cases, whether diagnoses recently or at any time in the past</a:t>
                      </a:r>
                      <a:endParaRPr lang="en-US" sz="1800" dirty="0"/>
                    </a:p>
                  </a:txBody>
                  <a:tcPr/>
                </a:tc>
              </a:tr>
              <a:tr h="1698174">
                <a:tc>
                  <a:txBody>
                    <a:bodyPr/>
                    <a:lstStyle/>
                    <a:p>
                      <a:r>
                        <a:rPr lang="en-US" sz="1800" dirty="0" smtClean="0"/>
                        <a:t>Denominator</a:t>
                      </a:r>
                      <a:endParaRPr lang="en-US" sz="1800" dirty="0"/>
                    </a:p>
                  </a:txBody>
                  <a:tcPr/>
                </a:tc>
                <a:tc>
                  <a:txBody>
                    <a:bodyPr/>
                    <a:lstStyle/>
                    <a:p>
                      <a:r>
                        <a:rPr lang="en-US" sz="1800" dirty="0" smtClean="0"/>
                        <a:t>Number of person-years (or person-months)</a:t>
                      </a:r>
                      <a:r>
                        <a:rPr lang="en-US" sz="1800" baseline="0" dirty="0" smtClean="0"/>
                        <a:t> free of the disease of interest; number of persons free of disease at baseline</a:t>
                      </a:r>
                      <a:endParaRPr lang="en-US" sz="1800" dirty="0"/>
                    </a:p>
                  </a:txBody>
                  <a:tcPr/>
                </a:tc>
                <a:tc>
                  <a:txBody>
                    <a:bodyPr/>
                    <a:lstStyle/>
                    <a:p>
                      <a:r>
                        <a:rPr lang="en-US" sz="1800" dirty="0" smtClean="0"/>
                        <a:t>Number of persons present in the population of interest</a:t>
                      </a:r>
                      <a:endParaRPr lang="en-US" sz="1800" dirty="0"/>
                    </a:p>
                  </a:txBody>
                  <a:tcPr/>
                </a:tc>
              </a:tr>
            </a:tbl>
          </a:graphicData>
        </a:graphic>
      </p:graphicFrame>
    </p:spTree>
    <p:extLst>
      <p:ext uri="{BB962C8B-B14F-4D97-AF65-F5344CB8AC3E}">
        <p14:creationId xmlns:p14="http://schemas.microsoft.com/office/powerpoint/2010/main" val="8975323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pPr marL="0" indent="0">
              <a:buNone/>
            </a:pPr>
            <a:r>
              <a:rPr lang="en-US" dirty="0" smtClean="0"/>
              <a:t>The </a:t>
            </a:r>
            <a:r>
              <a:rPr lang="en-US" b="1" dirty="0" smtClean="0"/>
              <a:t>prevalence</a:t>
            </a:r>
            <a:r>
              <a:rPr lang="en-US" dirty="0" smtClean="0"/>
              <a:t> of type II diabetes in </a:t>
            </a:r>
            <a:r>
              <a:rPr lang="en-US" dirty="0" smtClean="0"/>
              <a:t>Washington </a:t>
            </a:r>
            <a:r>
              <a:rPr lang="en-US" dirty="0" smtClean="0"/>
              <a:t>County residents in 2009 was 13%.</a:t>
            </a:r>
          </a:p>
          <a:p>
            <a:pPr marL="0" indent="0">
              <a:buNone/>
            </a:pPr>
            <a:r>
              <a:rPr lang="en-US" dirty="0" smtClean="0"/>
              <a:t>The </a:t>
            </a:r>
            <a:r>
              <a:rPr lang="en-US" b="1" dirty="0" smtClean="0"/>
              <a:t>prevalence</a:t>
            </a:r>
            <a:r>
              <a:rPr lang="en-US" dirty="0" smtClean="0"/>
              <a:t> of obesity in preschool children increased from 12% to 15% in 2010 for Washington County.</a:t>
            </a:r>
          </a:p>
          <a:p>
            <a:pPr marL="0" indent="0">
              <a:buNone/>
            </a:pPr>
            <a:r>
              <a:rPr lang="en-US" dirty="0" smtClean="0"/>
              <a:t>The </a:t>
            </a:r>
            <a:r>
              <a:rPr lang="en-US" b="1" dirty="0" smtClean="0"/>
              <a:t>incidence</a:t>
            </a:r>
            <a:r>
              <a:rPr lang="en-US" dirty="0" smtClean="0"/>
              <a:t> rate of tuberculosis in Multnomah County was 4.9 cases per 100,000 residents in the year 2010 versus the state or Oregon rate of 2.3 cases per 100,000 residents in the same year.</a:t>
            </a:r>
            <a:endParaRPr lang="en-US" dirty="0"/>
          </a:p>
        </p:txBody>
      </p:sp>
    </p:spTree>
    <p:extLst>
      <p:ext uri="{BB962C8B-B14F-4D97-AF65-F5344CB8AC3E}">
        <p14:creationId xmlns:p14="http://schemas.microsoft.com/office/powerpoint/2010/main" val="18734613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rates</a:t>
            </a:r>
            <a:endParaRPr lang="en-US" dirty="0"/>
          </a:p>
        </p:txBody>
      </p:sp>
      <p:sp>
        <p:nvSpPr>
          <p:cNvPr id="3" name="Content Placeholder 2"/>
          <p:cNvSpPr>
            <a:spLocks noGrp="1"/>
          </p:cNvSpPr>
          <p:nvPr>
            <p:ph idx="1"/>
          </p:nvPr>
        </p:nvSpPr>
        <p:spPr/>
        <p:txBody>
          <a:bodyPr/>
          <a:lstStyle/>
          <a:p>
            <a:r>
              <a:rPr lang="en-US" dirty="0" smtClean="0"/>
              <a:t>Crude rates</a:t>
            </a:r>
          </a:p>
          <a:p>
            <a:pPr lvl="1"/>
            <a:r>
              <a:rPr lang="en-US" dirty="0" smtClean="0"/>
              <a:t>Presented for an entire population</a:t>
            </a:r>
          </a:p>
          <a:p>
            <a:r>
              <a:rPr lang="en-US" dirty="0" smtClean="0"/>
              <a:t>Adjusted rates</a:t>
            </a:r>
          </a:p>
          <a:p>
            <a:pPr lvl="1"/>
            <a:r>
              <a:rPr lang="en-US" dirty="0" smtClean="0"/>
              <a:t>Statistically constructed rates that account for differences between populations</a:t>
            </a:r>
          </a:p>
          <a:p>
            <a:r>
              <a:rPr lang="en-US" dirty="0" smtClean="0"/>
              <a:t>Category-specific rates</a:t>
            </a:r>
          </a:p>
          <a:p>
            <a:pPr lvl="1"/>
            <a:r>
              <a:rPr lang="en-US" dirty="0" smtClean="0"/>
              <a:t>Presented for a category of the population (e.g., age, sex)</a:t>
            </a:r>
            <a:endParaRPr lang="en-US" dirty="0"/>
          </a:p>
        </p:txBody>
      </p:sp>
    </p:spTree>
    <p:extLst>
      <p:ext uri="{BB962C8B-B14F-4D97-AF65-F5344CB8AC3E}">
        <p14:creationId xmlns:p14="http://schemas.microsoft.com/office/powerpoint/2010/main" val="3091768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Standardization of rates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dirty="0" smtClean="0"/>
              <a:t>Rates confuse and mislead</a:t>
            </a:r>
          </a:p>
          <a:p>
            <a:pPr lvl="1"/>
            <a:r>
              <a:rPr lang="en-US" dirty="0" smtClean="0"/>
              <a:t>Crude death rates:</a:t>
            </a:r>
          </a:p>
          <a:p>
            <a:pPr lvl="2"/>
            <a:r>
              <a:rPr lang="en-US" dirty="0" smtClean="0"/>
              <a:t>Miami, FL = 250/1000,000/year</a:t>
            </a:r>
          </a:p>
          <a:p>
            <a:pPr lvl="2"/>
            <a:r>
              <a:rPr lang="en-US" dirty="0" smtClean="0"/>
              <a:t>Anchorage, AK = 125/100,000/year</a:t>
            </a:r>
          </a:p>
          <a:p>
            <a:pPr lvl="1"/>
            <a:r>
              <a:rPr lang="en-US" dirty="0" smtClean="0"/>
              <a:t>Are folks in Miami less healthy?</a:t>
            </a:r>
          </a:p>
          <a:p>
            <a:pPr lvl="2"/>
            <a:r>
              <a:rPr lang="en-US" dirty="0" smtClean="0"/>
              <a:t>Or are they older?</a:t>
            </a:r>
          </a:p>
          <a:p>
            <a:pPr lvl="1"/>
            <a:r>
              <a:rPr lang="en-US" dirty="0" smtClean="0"/>
              <a:t>Standardization</a:t>
            </a:r>
          </a:p>
          <a:p>
            <a:pPr lvl="2"/>
            <a:r>
              <a:rPr lang="en-US" dirty="0" smtClean="0"/>
              <a:t>Most common is by age</a:t>
            </a:r>
          </a:p>
          <a:p>
            <a:pPr lvl="1"/>
            <a:r>
              <a:rPr lang="en-US" dirty="0" smtClean="0"/>
              <a:t>Why standardize?</a:t>
            </a:r>
          </a:p>
          <a:p>
            <a:pPr lvl="2"/>
            <a:r>
              <a:rPr lang="en-US" dirty="0" smtClean="0"/>
              <a:t>To compare population groups</a:t>
            </a:r>
          </a:p>
          <a:p>
            <a:pPr lvl="2"/>
            <a:r>
              <a:rPr lang="en-US" dirty="0" smtClean="0"/>
              <a:t>“levels the playing field”</a:t>
            </a:r>
          </a:p>
          <a:p>
            <a:pPr lvl="1"/>
            <a:r>
              <a:rPr lang="en-US" dirty="0" smtClean="0"/>
              <a:t>Two methods—direct and indirect</a:t>
            </a:r>
          </a:p>
        </p:txBody>
      </p:sp>
    </p:spTree>
    <p:extLst>
      <p:ext uri="{BB962C8B-B14F-4D97-AF65-F5344CB8AC3E}">
        <p14:creationId xmlns:p14="http://schemas.microsoft.com/office/powerpoint/2010/main" val="363690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229600" cy="5355312"/>
          </a:xfrm>
          <a:prstGeom prst="rect">
            <a:avLst/>
          </a:prstGeom>
        </p:spPr>
        <p:txBody>
          <a:bodyPr wrap="square">
            <a:spAutoFit/>
          </a:bodyPr>
          <a:lstStyle/>
          <a:p>
            <a:r>
              <a:rPr lang="en-US" sz="2400" b="1" dirty="0" smtClean="0"/>
              <a:t>Concept Evaluation</a:t>
            </a:r>
          </a:p>
          <a:p>
            <a:endParaRPr lang="en-US" dirty="0" smtClean="0"/>
          </a:p>
          <a:p>
            <a:r>
              <a:rPr lang="en-US" sz="2400" dirty="0" smtClean="0"/>
              <a:t>If we wanted to obtain a measure of the </a:t>
            </a:r>
            <a:r>
              <a:rPr lang="en-US" sz="2400" b="1" i="1" dirty="0" smtClean="0"/>
              <a:t>incidence</a:t>
            </a:r>
            <a:r>
              <a:rPr lang="en-US" sz="2400" dirty="0" smtClean="0"/>
              <a:t> of breast cancer among women in Oregon during 1997, what breast cancer cases would we count in the numerator?</a:t>
            </a:r>
          </a:p>
          <a:p>
            <a:endParaRPr lang="en-US" sz="1200" dirty="0" smtClean="0"/>
          </a:p>
          <a:p>
            <a:pPr marL="514350" indent="-514350">
              <a:buFont typeface="+mj-lt"/>
              <a:buAutoNum type="alphaLcPeriod"/>
            </a:pPr>
            <a:r>
              <a:rPr lang="en-US" sz="2400" dirty="0" smtClean="0"/>
              <a:t>All cases of breast cancer among women in Oregon in 1997</a:t>
            </a:r>
          </a:p>
          <a:p>
            <a:pPr marL="514350" indent="-514350">
              <a:buFont typeface="+mj-lt"/>
              <a:buAutoNum type="alphaLcPeriod"/>
            </a:pPr>
            <a:r>
              <a:rPr lang="en-US" sz="2400" dirty="0" smtClean="0"/>
              <a:t>Only newly diagnosed cases of breast cancer among women in Oregon in 1997</a:t>
            </a:r>
          </a:p>
          <a:p>
            <a:pPr marL="514350" indent="-514350">
              <a:buFont typeface="+mj-lt"/>
              <a:buAutoNum type="alphaLcPeriod"/>
            </a:pPr>
            <a:endParaRPr lang="en-US" dirty="0" smtClean="0"/>
          </a:p>
          <a:p>
            <a:r>
              <a:rPr lang="en-US" sz="2400" b="1" i="1" dirty="0" smtClean="0"/>
              <a:t>Correct answer is b: </a:t>
            </a:r>
            <a:r>
              <a:rPr lang="en-US" sz="2400" i="1" dirty="0" smtClean="0"/>
              <a:t>because incidence measures a change from non-disease to disease, only newly diagnosed cases of breast cancer should be counted in the numerator. Surviving women with breast cancer diagnosed prior to 1997 are not part of the change from non-disease to disease in the year 1997.</a:t>
            </a:r>
            <a:endParaRPr lang="en-US" sz="2400" i="1" dirty="0"/>
          </a:p>
        </p:txBody>
      </p:sp>
    </p:spTree>
    <p:extLst>
      <p:ext uri="{BB962C8B-B14F-4D97-AF65-F5344CB8AC3E}">
        <p14:creationId xmlns:p14="http://schemas.microsoft.com/office/powerpoint/2010/main" val="263665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4">
                                            <p:txEl>
                                              <p:pRg st="5" end="5"/>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229600" cy="6093976"/>
          </a:xfrm>
          <a:prstGeom prst="rect">
            <a:avLst/>
          </a:prstGeom>
        </p:spPr>
        <p:txBody>
          <a:bodyPr wrap="square">
            <a:spAutoFit/>
          </a:bodyPr>
          <a:lstStyle/>
          <a:p>
            <a:r>
              <a:rPr lang="en-US" sz="2400" b="1" dirty="0" smtClean="0"/>
              <a:t>Concept Evaluation</a:t>
            </a:r>
          </a:p>
          <a:p>
            <a:endParaRPr lang="en-US" dirty="0" smtClean="0"/>
          </a:p>
          <a:p>
            <a:r>
              <a:rPr lang="en-US" sz="2400" dirty="0" smtClean="0"/>
              <a:t>Assuming that we begin to measure </a:t>
            </a:r>
            <a:r>
              <a:rPr lang="en-US" sz="2400" b="1" dirty="0" smtClean="0"/>
              <a:t>incidence</a:t>
            </a:r>
            <a:r>
              <a:rPr lang="en-US" sz="2400" dirty="0" smtClean="0"/>
              <a:t> on January 1, 1997, which Oregon women would be counted for the denominator of the incidence measure? </a:t>
            </a:r>
          </a:p>
          <a:p>
            <a:endParaRPr lang="en-US" sz="1200" dirty="0" smtClean="0"/>
          </a:p>
          <a:p>
            <a:pPr marL="457200" indent="-457200">
              <a:buAutoNum type="alphaLcPeriod"/>
            </a:pPr>
            <a:r>
              <a:rPr lang="en-US" sz="2400" dirty="0" smtClean="0"/>
              <a:t>All women in Oregon in 1997.</a:t>
            </a:r>
          </a:p>
          <a:p>
            <a:pPr marL="457200" indent="-457200">
              <a:buAutoNum type="alphaLcPeriod"/>
            </a:pPr>
            <a:r>
              <a:rPr lang="en-US" sz="2400" dirty="0" smtClean="0"/>
              <a:t>Only women in Oregon without breast cancer on January 1, 1997.</a:t>
            </a:r>
          </a:p>
          <a:p>
            <a:endParaRPr lang="en-US" dirty="0" smtClean="0"/>
          </a:p>
          <a:p>
            <a:r>
              <a:rPr lang="en-US" sz="2400" b="1" i="1" dirty="0" smtClean="0"/>
              <a:t>Correct answer is: b. </a:t>
            </a:r>
            <a:r>
              <a:rPr lang="en-US" sz="2400" i="1" dirty="0" smtClean="0"/>
              <a:t>All women in Oregon who, on January 1, 1997, do not have breast cancer. More specifically, all women who do not have a diagnosis of breast cancer. Some women may have undiagnosed breast cancer on that date, but they would not be counted in the numerator because they cannot be identified as a case. Therefore, they would be at risk for breast cancer and thus be included in the denominator.</a:t>
            </a:r>
            <a:endParaRPr lang="en-US" sz="2400" i="1" dirty="0"/>
          </a:p>
        </p:txBody>
      </p:sp>
    </p:spTree>
    <p:extLst>
      <p:ext uri="{BB962C8B-B14F-4D97-AF65-F5344CB8AC3E}">
        <p14:creationId xmlns:p14="http://schemas.microsoft.com/office/powerpoint/2010/main" val="220519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4">
                                            <p:txEl>
                                              <p:pRg st="5" end="5"/>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229600" cy="6463308"/>
          </a:xfrm>
          <a:prstGeom prst="rect">
            <a:avLst/>
          </a:prstGeom>
        </p:spPr>
        <p:txBody>
          <a:bodyPr wrap="square">
            <a:spAutoFit/>
          </a:bodyPr>
          <a:lstStyle/>
          <a:p>
            <a:r>
              <a:rPr lang="en-US" sz="2400" b="1" dirty="0" smtClean="0"/>
              <a:t>Concept Evaluation</a:t>
            </a:r>
          </a:p>
          <a:p>
            <a:endParaRPr lang="en-US" dirty="0" smtClean="0"/>
          </a:p>
          <a:p>
            <a:r>
              <a:rPr lang="en-US" sz="2400" dirty="0" smtClean="0"/>
              <a:t>To measure the </a:t>
            </a:r>
            <a:r>
              <a:rPr lang="en-US" sz="2400" b="1" dirty="0" smtClean="0"/>
              <a:t>prevalence</a:t>
            </a:r>
            <a:r>
              <a:rPr lang="en-US" sz="2400" dirty="0" smtClean="0"/>
              <a:t> of breast cancer among women in Oregon for the year 1997, what breast cancer cases would we count in the numerator?</a:t>
            </a:r>
          </a:p>
          <a:p>
            <a:endParaRPr lang="en-US" sz="1200" dirty="0" smtClean="0"/>
          </a:p>
          <a:p>
            <a:pPr marL="457200" indent="-457200">
              <a:buFont typeface="+mj-lt"/>
              <a:buAutoNum type="alphaLcPeriod"/>
            </a:pPr>
            <a:r>
              <a:rPr lang="en-US" sz="2400" dirty="0" smtClean="0"/>
              <a:t>All breast cancer cases reported to the Oregon Cancer Registry in 1997</a:t>
            </a:r>
          </a:p>
          <a:p>
            <a:pPr marL="457200" indent="-457200">
              <a:buFont typeface="+mj-lt"/>
              <a:buAutoNum type="alphaLcPeriod"/>
            </a:pPr>
            <a:r>
              <a:rPr lang="en-US" sz="2400" dirty="0" smtClean="0"/>
              <a:t>All breast cancer cases ever reported to the Oregon Cancer Registry</a:t>
            </a:r>
          </a:p>
          <a:p>
            <a:pPr marL="457200" indent="-457200">
              <a:buFont typeface="+mj-lt"/>
              <a:buAutoNum type="alphaLcPeriod"/>
            </a:pPr>
            <a:r>
              <a:rPr lang="en-US" sz="2400" dirty="0" smtClean="0"/>
              <a:t>All surviving breast cancer cases ever reported to the Oregon Cancer Registry</a:t>
            </a:r>
          </a:p>
          <a:p>
            <a:endParaRPr lang="en-US" dirty="0" smtClean="0"/>
          </a:p>
          <a:p>
            <a:r>
              <a:rPr lang="en-US" sz="2400" b="1" i="1" dirty="0" smtClean="0"/>
              <a:t>Correct answer is: c. </a:t>
            </a:r>
            <a:r>
              <a:rPr lang="en-US" sz="2400" i="1" dirty="0" smtClean="0"/>
              <a:t>Only surviving cases of breast cancer are included, since prevalence is a measure of the number of cases of disease present in the population at a point in time (commonly referred to as point prevalence) or during a period of time (commonly referred to as period prevalence).</a:t>
            </a:r>
            <a:endParaRPr lang="en-US" sz="2400" i="1" dirty="0"/>
          </a:p>
        </p:txBody>
      </p:sp>
    </p:spTree>
    <p:extLst>
      <p:ext uri="{BB962C8B-B14F-4D97-AF65-F5344CB8AC3E}">
        <p14:creationId xmlns:p14="http://schemas.microsoft.com/office/powerpoint/2010/main" val="46904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4">
                                            <p:txEl>
                                              <p:pRg st="6" end="6"/>
                                            </p:txEl>
                                          </p:spTgt>
                                        </p:tgtEl>
                                        <p:attrNameLst>
                                          <p:attrName>style.color</p:attrName>
                                        </p:attrNameLst>
                                      </p:cBhvr>
                                      <p:to>
                                        <a:srgbClr val="C00000"/>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Association</a:t>
            </a:r>
            <a:endParaRPr lang="en-US" dirty="0"/>
          </a:p>
        </p:txBody>
      </p:sp>
      <p:sp>
        <p:nvSpPr>
          <p:cNvPr id="3" name="Content Placeholder 2"/>
          <p:cNvSpPr>
            <a:spLocks noGrp="1"/>
          </p:cNvSpPr>
          <p:nvPr>
            <p:ph idx="1"/>
          </p:nvPr>
        </p:nvSpPr>
        <p:spPr/>
        <p:txBody>
          <a:bodyPr/>
          <a:lstStyle/>
          <a:p>
            <a:r>
              <a:rPr lang="en-US" dirty="0" smtClean="0"/>
              <a:t>Quantifies relationship between exposure and disease among two groups (comparison!)</a:t>
            </a:r>
          </a:p>
          <a:p>
            <a:r>
              <a:rPr lang="en-US" dirty="0" smtClean="0"/>
              <a:t>Types of measures:</a:t>
            </a:r>
          </a:p>
          <a:p>
            <a:pPr lvl="1"/>
            <a:r>
              <a:rPr lang="en-US" dirty="0" smtClean="0"/>
              <a:t>Risk ratio (relative risk)</a:t>
            </a:r>
          </a:p>
          <a:p>
            <a:pPr lvl="1"/>
            <a:r>
              <a:rPr lang="en-US" dirty="0" smtClean="0"/>
              <a:t>Odds ratio</a:t>
            </a:r>
          </a:p>
        </p:txBody>
      </p:sp>
    </p:spTree>
    <p:extLst>
      <p:ext uri="{BB962C8B-B14F-4D97-AF65-F5344CB8AC3E}">
        <p14:creationId xmlns:p14="http://schemas.microsoft.com/office/powerpoint/2010/main" val="4703062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2x2 Table</a:t>
            </a:r>
          </a:p>
        </p:txBody>
      </p:sp>
      <p:graphicFrame>
        <p:nvGraphicFramePr>
          <p:cNvPr id="4" name="Group 47"/>
          <p:cNvGraphicFramePr>
            <a:graphicFrameLocks noGrp="1"/>
          </p:cNvGraphicFramePr>
          <p:nvPr>
            <p:extLst/>
          </p:nvPr>
        </p:nvGraphicFramePr>
        <p:xfrm>
          <a:off x="1371600" y="2362200"/>
          <a:ext cx="6400800" cy="2743200"/>
        </p:xfrm>
        <a:graphic>
          <a:graphicData uri="http://schemas.openxmlformats.org/drawingml/2006/table">
            <a:tbl>
              <a:tblPr/>
              <a:tblGrid>
                <a:gridCol w="1601072"/>
                <a:gridCol w="1599329"/>
                <a:gridCol w="1599329"/>
                <a:gridCol w="1601070"/>
              </a:tblGrid>
              <a:tr h="55274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dirty="0" smtClean="0">
                        <a:ln>
                          <a:noFill/>
                        </a:ln>
                        <a:solidFill>
                          <a:schemeClr val="tx1"/>
                        </a:solidFill>
                        <a:effectLst/>
                        <a:latin typeface="Arial"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Outcome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Outcome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Exposure</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Yes</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No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Yes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a</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b</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a + b</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No</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d</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c + d</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a + 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 b + d</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5347607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Risk</a:t>
            </a:r>
          </a:p>
        </p:txBody>
      </p:sp>
      <p:sp>
        <p:nvSpPr>
          <p:cNvPr id="3" name="Content Placeholder 2"/>
          <p:cNvSpPr>
            <a:spLocks noGrp="1"/>
          </p:cNvSpPr>
          <p:nvPr>
            <p:ph idx="1"/>
          </p:nvPr>
        </p:nvSpPr>
        <p:spPr/>
        <p:txBody>
          <a:bodyPr/>
          <a:lstStyle/>
          <a:p>
            <a:pPr>
              <a:buFont typeface="Arial" charset="0"/>
              <a:buChar char="•"/>
              <a:defRPr/>
            </a:pPr>
            <a:r>
              <a:rPr lang="en-US" dirty="0" smtClean="0"/>
              <a:t>Probability that an event will occur</a:t>
            </a:r>
          </a:p>
          <a:p>
            <a:pPr lvl="1">
              <a:buFont typeface="Arial" charset="0"/>
              <a:buChar char="•"/>
              <a:defRPr/>
            </a:pPr>
            <a:r>
              <a:rPr lang="en-US" dirty="0"/>
              <a:t>e</a:t>
            </a:r>
            <a:r>
              <a:rPr lang="en-US" dirty="0" smtClean="0"/>
              <a:t>.g., that a person will die within one year</a:t>
            </a:r>
          </a:p>
          <a:p>
            <a:pPr>
              <a:buFont typeface="Arial" charset="0"/>
              <a:buChar char="•"/>
              <a:defRPr/>
            </a:pPr>
            <a:r>
              <a:rPr lang="en-US" dirty="0" smtClean="0"/>
              <a:t>Risk in Exposed = a/(</a:t>
            </a:r>
            <a:r>
              <a:rPr lang="en-US" dirty="0" err="1" smtClean="0"/>
              <a:t>a+b</a:t>
            </a:r>
            <a:r>
              <a:rPr lang="en-US" dirty="0" smtClean="0"/>
              <a:t>)</a:t>
            </a:r>
          </a:p>
          <a:p>
            <a:pPr>
              <a:buFont typeface="Arial" charset="0"/>
              <a:buChar char="•"/>
              <a:defRPr/>
            </a:pPr>
            <a:r>
              <a:rPr lang="en-US" dirty="0" smtClean="0"/>
              <a:t>Risk in unexposed, “Baseline risk” = c/(</a:t>
            </a:r>
            <a:r>
              <a:rPr lang="en-US" dirty="0" err="1"/>
              <a:t>c</a:t>
            </a:r>
            <a:r>
              <a:rPr lang="en-US" dirty="0" err="1" smtClean="0"/>
              <a:t>+d</a:t>
            </a:r>
            <a:r>
              <a:rPr lang="en-US" dirty="0" smtClean="0"/>
              <a:t>)</a:t>
            </a:r>
          </a:p>
          <a:p>
            <a:pPr marL="0" indent="0" algn="ctr">
              <a:buFont typeface="Arial" charset="0"/>
              <a:buNone/>
              <a:defRPr/>
            </a:pPr>
            <a:endParaRPr lang="en-US" dirty="0" smtClean="0"/>
          </a:p>
          <a:p>
            <a:pPr marL="0" indent="0" algn="ctr">
              <a:buFont typeface="Arial" charset="0"/>
              <a:buNone/>
              <a:defRPr/>
            </a:pPr>
            <a:endParaRPr lang="en-US" dirty="0"/>
          </a:p>
        </p:txBody>
      </p:sp>
      <p:graphicFrame>
        <p:nvGraphicFramePr>
          <p:cNvPr id="5" name="Group 47"/>
          <p:cNvGraphicFramePr>
            <a:graphicFrameLocks noGrp="1"/>
          </p:cNvGraphicFramePr>
          <p:nvPr/>
        </p:nvGraphicFramePr>
        <p:xfrm>
          <a:off x="1219200" y="3962400"/>
          <a:ext cx="6400800" cy="2743200"/>
        </p:xfrm>
        <a:graphic>
          <a:graphicData uri="http://schemas.openxmlformats.org/drawingml/2006/table">
            <a:tbl>
              <a:tblPr/>
              <a:tblGrid>
                <a:gridCol w="1601072"/>
                <a:gridCol w="1599329"/>
                <a:gridCol w="1599329"/>
                <a:gridCol w="1601070"/>
              </a:tblGrid>
              <a:tr h="55274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dirty="0" smtClean="0">
                        <a:ln>
                          <a:noFill/>
                        </a:ln>
                        <a:solidFill>
                          <a:schemeClr val="tx1"/>
                        </a:solidFill>
                        <a:effectLst/>
                        <a:latin typeface="Arial"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Outcome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Outcome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Exposure</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Yes</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No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Yes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a</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b</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a + b</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No</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d</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c + d</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a + 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 b + d</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59474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Directional Research Hypotheses</a:t>
            </a:r>
          </a:p>
        </p:txBody>
      </p:sp>
      <p:sp>
        <p:nvSpPr>
          <p:cNvPr id="6" name="Content Placeholder 5"/>
          <p:cNvSpPr>
            <a:spLocks noGrp="1"/>
          </p:cNvSpPr>
          <p:nvPr>
            <p:ph idx="1"/>
          </p:nvPr>
        </p:nvSpPr>
        <p:spPr/>
        <p:txBody>
          <a:bodyPr/>
          <a:lstStyle/>
          <a:p>
            <a:pPr>
              <a:lnSpc>
                <a:spcPct val="90000"/>
              </a:lnSpc>
            </a:pPr>
            <a:r>
              <a:rPr lang="en-US" i="1" dirty="0" smtClean="0"/>
              <a:t>H</a:t>
            </a:r>
            <a:r>
              <a:rPr lang="en-US" i="1" baseline="-25000" dirty="0" smtClean="0"/>
              <a:t>1</a:t>
            </a:r>
            <a:r>
              <a:rPr lang="en-US" i="1" dirty="0" smtClean="0"/>
              <a:t> : </a:t>
            </a:r>
            <a:r>
              <a:rPr lang="en-US" i="1" dirty="0" smtClean="0">
                <a:latin typeface="Times New Roman" pitchFamily="18" charset="0"/>
              </a:rPr>
              <a:t>X</a:t>
            </a:r>
            <a:r>
              <a:rPr lang="en-US" i="1" baseline="-25000" dirty="0" smtClean="0">
                <a:latin typeface="Times New Roman" pitchFamily="18" charset="0"/>
              </a:rPr>
              <a:t>1 </a:t>
            </a:r>
            <a:r>
              <a:rPr lang="en-US" i="1" dirty="0" smtClean="0">
                <a:latin typeface="Times New Roman" pitchFamily="18" charset="0"/>
              </a:rPr>
              <a:t>&gt; X</a:t>
            </a:r>
            <a:r>
              <a:rPr lang="en-US" i="1" baseline="-25000" dirty="0" smtClean="0">
                <a:latin typeface="Times New Roman" pitchFamily="18" charset="0"/>
              </a:rPr>
              <a:t>2		</a:t>
            </a:r>
            <a:r>
              <a:rPr lang="en-US" i="1" dirty="0"/>
              <a:t>H</a:t>
            </a:r>
            <a:r>
              <a:rPr lang="en-US" i="1" baseline="-25000" dirty="0"/>
              <a:t>1</a:t>
            </a:r>
            <a:r>
              <a:rPr lang="en-US" i="1" dirty="0"/>
              <a:t> : </a:t>
            </a:r>
            <a:r>
              <a:rPr lang="en-US" i="1" dirty="0">
                <a:latin typeface="Times New Roman" pitchFamily="18" charset="0"/>
              </a:rPr>
              <a:t>X</a:t>
            </a:r>
            <a:r>
              <a:rPr lang="en-US" i="1" baseline="-25000" dirty="0">
                <a:latin typeface="Times New Roman" pitchFamily="18" charset="0"/>
              </a:rPr>
              <a:t>1 </a:t>
            </a:r>
            <a:r>
              <a:rPr lang="en-US" i="1" dirty="0" smtClean="0">
                <a:latin typeface="Times New Roman" pitchFamily="18" charset="0"/>
              </a:rPr>
              <a:t>&lt; X</a:t>
            </a:r>
            <a:r>
              <a:rPr lang="en-US" i="1" baseline="-25000" dirty="0" smtClean="0">
                <a:latin typeface="Times New Roman" pitchFamily="18" charset="0"/>
              </a:rPr>
              <a:t>2</a:t>
            </a:r>
            <a:endParaRPr lang="en-US" i="1" baseline="-25000" dirty="0" smtClean="0">
              <a:latin typeface="Times New Roman" pitchFamily="18" charset="0"/>
            </a:endParaRPr>
          </a:p>
          <a:p>
            <a:pPr lvl="2">
              <a:lnSpc>
                <a:spcPct val="90000"/>
              </a:lnSpc>
            </a:pPr>
            <a:endParaRPr lang="en-US" dirty="0"/>
          </a:p>
          <a:p>
            <a:pPr>
              <a:lnSpc>
                <a:spcPct val="90000"/>
              </a:lnSpc>
            </a:pPr>
            <a:r>
              <a:rPr lang="en-US" dirty="0"/>
              <a:t>Reflects a difference and the direction is specified</a:t>
            </a:r>
          </a:p>
          <a:p>
            <a:pPr>
              <a:lnSpc>
                <a:spcPct val="90000"/>
              </a:lnSpc>
            </a:pPr>
            <a:endParaRPr lang="en-US" dirty="0"/>
          </a:p>
          <a:p>
            <a:pPr>
              <a:lnSpc>
                <a:spcPct val="90000"/>
              </a:lnSpc>
            </a:pPr>
            <a:r>
              <a:rPr lang="en-US" dirty="0" smtClean="0"/>
              <a:t>Tested with a one-tailed </a:t>
            </a:r>
            <a:r>
              <a:rPr lang="en-US" dirty="0"/>
              <a:t>test</a:t>
            </a:r>
          </a:p>
          <a:p>
            <a:endParaRPr lang="en-US" dirty="0"/>
          </a:p>
        </p:txBody>
      </p:sp>
    </p:spTree>
    <p:extLst>
      <p:ext uri="{BB962C8B-B14F-4D97-AF65-F5344CB8AC3E}">
        <p14:creationId xmlns:p14="http://schemas.microsoft.com/office/powerpoint/2010/main" val="182263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Odds</a:t>
            </a:r>
          </a:p>
        </p:txBody>
      </p:sp>
      <p:sp>
        <p:nvSpPr>
          <p:cNvPr id="3" name="Content Placeholder 2"/>
          <p:cNvSpPr>
            <a:spLocks noGrp="1"/>
          </p:cNvSpPr>
          <p:nvPr>
            <p:ph idx="1"/>
          </p:nvPr>
        </p:nvSpPr>
        <p:spPr>
          <a:xfrm>
            <a:off x="457200" y="1417637"/>
            <a:ext cx="8534400" cy="4525963"/>
          </a:xfrm>
        </p:spPr>
        <p:txBody>
          <a:bodyPr/>
          <a:lstStyle/>
          <a:p>
            <a:pPr>
              <a:buFont typeface="Arial" charset="0"/>
              <a:buChar char="•"/>
              <a:defRPr/>
            </a:pPr>
            <a:r>
              <a:rPr lang="en-US" sz="2800" dirty="0" smtClean="0"/>
              <a:t>The ratio of the probability of occurrence of an event to that of non-occurrence</a:t>
            </a:r>
          </a:p>
          <a:p>
            <a:pPr lvl="1">
              <a:buFont typeface="Arial" charset="0"/>
              <a:buChar char="•"/>
              <a:defRPr/>
            </a:pPr>
            <a:r>
              <a:rPr lang="en-US" sz="2400" dirty="0"/>
              <a:t>e</a:t>
            </a:r>
            <a:r>
              <a:rPr lang="en-US" sz="2400" dirty="0" smtClean="0"/>
              <a:t>.g., odds of smokers developing a chronic cough</a:t>
            </a:r>
          </a:p>
          <a:p>
            <a:pPr>
              <a:buFont typeface="Arial" charset="0"/>
              <a:buChar char="•"/>
              <a:defRPr/>
            </a:pPr>
            <a:r>
              <a:rPr lang="en-US" sz="2800" dirty="0" smtClean="0"/>
              <a:t>Odds in Exposed = a/b</a:t>
            </a:r>
          </a:p>
          <a:p>
            <a:pPr>
              <a:buFont typeface="Arial" charset="0"/>
              <a:buChar char="•"/>
              <a:defRPr/>
            </a:pPr>
            <a:r>
              <a:rPr lang="en-US" sz="2800" dirty="0" smtClean="0"/>
              <a:t>Odds in unexposed, “Baseline odds” = c/d</a:t>
            </a:r>
          </a:p>
          <a:p>
            <a:pPr marL="0" indent="0" algn="ctr">
              <a:buFont typeface="Arial" charset="0"/>
              <a:buNone/>
              <a:defRPr/>
            </a:pPr>
            <a:endParaRPr lang="en-US" dirty="0"/>
          </a:p>
        </p:txBody>
      </p:sp>
      <p:graphicFrame>
        <p:nvGraphicFramePr>
          <p:cNvPr id="5" name="Group 47"/>
          <p:cNvGraphicFramePr>
            <a:graphicFrameLocks noGrp="1"/>
          </p:cNvGraphicFramePr>
          <p:nvPr/>
        </p:nvGraphicFramePr>
        <p:xfrm>
          <a:off x="1219200" y="4038600"/>
          <a:ext cx="6400800" cy="2743200"/>
        </p:xfrm>
        <a:graphic>
          <a:graphicData uri="http://schemas.openxmlformats.org/drawingml/2006/table">
            <a:tbl>
              <a:tblPr/>
              <a:tblGrid>
                <a:gridCol w="1601072"/>
                <a:gridCol w="1599329"/>
                <a:gridCol w="1599329"/>
                <a:gridCol w="1601070"/>
              </a:tblGrid>
              <a:tr h="55274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dirty="0" smtClean="0">
                        <a:ln>
                          <a:noFill/>
                        </a:ln>
                        <a:solidFill>
                          <a:schemeClr val="tx1"/>
                        </a:solidFill>
                        <a:effectLst/>
                        <a:latin typeface="Arial"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Outcome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Outcome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Exposure</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Yes</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No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Yes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a</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b</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a + b</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No</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d</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c + d</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a + 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 b + d</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89090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Would you swim here?</a:t>
            </a:r>
          </a:p>
        </p:txBody>
      </p:sp>
      <p:pic>
        <p:nvPicPr>
          <p:cNvPr id="23555" name="Picture 2" descr="http://img.geocaching.com/cache/c42be2ac-0cbb-4f36-b761-3417d34f974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800"/>
            <a:ext cx="6172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80994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563562"/>
          </a:xfrm>
        </p:spPr>
        <p:txBody>
          <a:bodyPr>
            <a:normAutofit fontScale="90000"/>
          </a:bodyPr>
          <a:lstStyle/>
          <a:p>
            <a:r>
              <a:rPr lang="en-US" altLang="en-US" smtClean="0"/>
              <a:t>Develop a Question:  PICO</a:t>
            </a:r>
          </a:p>
        </p:txBody>
      </p:sp>
      <p:pic>
        <p:nvPicPr>
          <p:cNvPr id="24579" name="Picture 2" descr="http://img.geocaching.com/cache/c42be2ac-0cbb-4f36-b761-3417d34f974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582" y="3673186"/>
            <a:ext cx="4246418" cy="3184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636588" y="1249363"/>
            <a:ext cx="8153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ltLang="en-US" sz="2800" b="1">
                <a:solidFill>
                  <a:srgbClr val="FF0000"/>
                </a:solidFill>
              </a:rPr>
              <a:t>P</a:t>
            </a:r>
            <a:r>
              <a:rPr lang="en-US" altLang="en-US">
                <a:solidFill>
                  <a:srgbClr val="FF0000"/>
                </a:solidFill>
              </a:rPr>
              <a:t>opulation:  children under 5 years of age</a:t>
            </a:r>
          </a:p>
        </p:txBody>
      </p:sp>
      <p:sp>
        <p:nvSpPr>
          <p:cNvPr id="5" name="TextBox 4"/>
          <p:cNvSpPr txBox="1">
            <a:spLocks noChangeArrowheads="1"/>
          </p:cNvSpPr>
          <p:nvPr/>
        </p:nvSpPr>
        <p:spPr bwMode="auto">
          <a:xfrm>
            <a:off x="636588" y="2017713"/>
            <a:ext cx="8153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ltLang="en-US" sz="2800" b="1">
                <a:solidFill>
                  <a:srgbClr val="FF0000"/>
                </a:solidFill>
              </a:rPr>
              <a:t>I</a:t>
            </a:r>
            <a:r>
              <a:rPr lang="en-US" altLang="en-US">
                <a:solidFill>
                  <a:srgbClr val="FF0000"/>
                </a:solidFill>
              </a:rPr>
              <a:t>ntervention (exposure):  Swimming in the Ishim River</a:t>
            </a:r>
          </a:p>
        </p:txBody>
      </p:sp>
      <p:sp>
        <p:nvSpPr>
          <p:cNvPr id="6" name="TextBox 5"/>
          <p:cNvSpPr txBox="1">
            <a:spLocks noChangeArrowheads="1"/>
          </p:cNvSpPr>
          <p:nvPr/>
        </p:nvSpPr>
        <p:spPr bwMode="auto">
          <a:xfrm>
            <a:off x="636588" y="2819400"/>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ltLang="en-US" sz="2800" b="1" dirty="0">
                <a:solidFill>
                  <a:srgbClr val="FF0000"/>
                </a:solidFill>
              </a:rPr>
              <a:t>C</a:t>
            </a:r>
            <a:r>
              <a:rPr lang="en-US" altLang="en-US" dirty="0">
                <a:solidFill>
                  <a:srgbClr val="FF0000"/>
                </a:solidFill>
              </a:rPr>
              <a:t>omparator (control):  Not swimming in the Ishim river</a:t>
            </a:r>
          </a:p>
        </p:txBody>
      </p:sp>
      <p:sp>
        <p:nvSpPr>
          <p:cNvPr id="7" name="TextBox 6"/>
          <p:cNvSpPr txBox="1">
            <a:spLocks noChangeArrowheads="1"/>
          </p:cNvSpPr>
          <p:nvPr/>
        </p:nvSpPr>
        <p:spPr bwMode="auto">
          <a:xfrm>
            <a:off x="606425" y="3578225"/>
            <a:ext cx="8153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ltLang="en-US" sz="2800" b="1" dirty="0">
                <a:solidFill>
                  <a:srgbClr val="FF0000"/>
                </a:solidFill>
              </a:rPr>
              <a:t>O</a:t>
            </a:r>
            <a:r>
              <a:rPr lang="en-US" altLang="en-US" dirty="0">
                <a:solidFill>
                  <a:srgbClr val="FF0000"/>
                </a:solidFill>
              </a:rPr>
              <a:t>utcome:  Otitis Media</a:t>
            </a:r>
          </a:p>
        </p:txBody>
      </p:sp>
      <p:sp>
        <p:nvSpPr>
          <p:cNvPr id="8" name="TextBox 7"/>
          <p:cNvSpPr txBox="1">
            <a:spLocks noChangeArrowheads="1"/>
          </p:cNvSpPr>
          <p:nvPr/>
        </p:nvSpPr>
        <p:spPr bwMode="auto">
          <a:xfrm>
            <a:off x="606425" y="4419600"/>
            <a:ext cx="4076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ltLang="en-US" b="1" dirty="0">
                <a:solidFill>
                  <a:srgbClr val="FF0000"/>
                </a:solidFill>
              </a:rPr>
              <a:t>Question</a:t>
            </a:r>
            <a:r>
              <a:rPr lang="en-US" altLang="en-US" dirty="0">
                <a:solidFill>
                  <a:srgbClr val="FF0000"/>
                </a:solidFill>
              </a:rPr>
              <a:t>:  What is the risk that a child </a:t>
            </a:r>
          </a:p>
          <a:p>
            <a:pPr eaLnBrk="1" hangingPunct="1"/>
            <a:r>
              <a:rPr lang="en-US" altLang="en-US" dirty="0">
                <a:solidFill>
                  <a:srgbClr val="FF0000"/>
                </a:solidFill>
              </a:rPr>
              <a:t>under 5 will develop an ear infection</a:t>
            </a:r>
          </a:p>
          <a:p>
            <a:pPr eaLnBrk="1" hangingPunct="1"/>
            <a:r>
              <a:rPr lang="en-US" altLang="en-US" dirty="0">
                <a:solidFill>
                  <a:srgbClr val="FF0000"/>
                </a:solidFill>
              </a:rPr>
              <a:t>after swimming in the Ishim river?</a:t>
            </a:r>
          </a:p>
        </p:txBody>
      </p:sp>
    </p:spTree>
    <p:extLst>
      <p:ext uri="{BB962C8B-B14F-4D97-AF65-F5344CB8AC3E}">
        <p14:creationId xmlns:p14="http://schemas.microsoft.com/office/powerpoint/2010/main" val="3115248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t>Odds Ratio</a:t>
            </a:r>
          </a:p>
        </p:txBody>
      </p:sp>
      <p:graphicFrame>
        <p:nvGraphicFramePr>
          <p:cNvPr id="4" name="Group 47"/>
          <p:cNvGraphicFramePr>
            <a:graphicFrameLocks noGrp="1"/>
          </p:cNvGraphicFramePr>
          <p:nvPr/>
        </p:nvGraphicFramePr>
        <p:xfrm>
          <a:off x="1371600" y="1828800"/>
          <a:ext cx="6400800" cy="2743200"/>
        </p:xfrm>
        <a:graphic>
          <a:graphicData uri="http://schemas.openxmlformats.org/drawingml/2006/table">
            <a:tbl>
              <a:tblPr/>
              <a:tblGrid>
                <a:gridCol w="1601072"/>
                <a:gridCol w="1599329"/>
                <a:gridCol w="1599329"/>
                <a:gridCol w="1601070"/>
              </a:tblGrid>
              <a:tr h="55274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dirty="0" smtClean="0">
                        <a:ln>
                          <a:noFill/>
                        </a:ln>
                        <a:solidFill>
                          <a:schemeClr val="tx1"/>
                        </a:solidFill>
                        <a:effectLst/>
                        <a:latin typeface="Arial"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Outcome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Outcome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Exposure</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Yes</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No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Yes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a</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b</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a + b</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No</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d</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c + d</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a + 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 b + d</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Content Placeholder 4"/>
          <p:cNvSpPr>
            <a:spLocks noGrp="1"/>
          </p:cNvSpPr>
          <p:nvPr>
            <p:ph idx="1"/>
          </p:nvPr>
        </p:nvSpPr>
        <p:spPr>
          <a:xfrm>
            <a:off x="457200" y="4953000"/>
            <a:ext cx="8229600" cy="1173163"/>
          </a:xfrm>
        </p:spPr>
        <p:txBody>
          <a:bodyPr/>
          <a:lstStyle/>
          <a:p>
            <a:pPr marL="0" indent="0" algn="ctr">
              <a:buNone/>
            </a:pPr>
            <a:r>
              <a:rPr lang="en-US" dirty="0" smtClean="0"/>
              <a:t>Odds ratio = (a/b)(c/d)=ad/</a:t>
            </a:r>
            <a:r>
              <a:rPr lang="en-US" dirty="0" err="1" smtClean="0"/>
              <a:t>bc</a:t>
            </a:r>
            <a:endParaRPr lang="en-US" dirty="0" smtClean="0"/>
          </a:p>
          <a:p>
            <a:pPr marL="0" indent="0">
              <a:buNone/>
            </a:pPr>
            <a:endParaRPr lang="en-US" dirty="0"/>
          </a:p>
        </p:txBody>
      </p:sp>
    </p:spTree>
    <p:extLst>
      <p:ext uri="{BB962C8B-B14F-4D97-AF65-F5344CB8AC3E}">
        <p14:creationId xmlns:p14="http://schemas.microsoft.com/office/powerpoint/2010/main" val="166665164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Odds Ratio</a:t>
            </a:r>
          </a:p>
        </p:txBody>
      </p:sp>
      <p:sp>
        <p:nvSpPr>
          <p:cNvPr id="3" name="Content Placeholder 2"/>
          <p:cNvSpPr>
            <a:spLocks noGrp="1"/>
          </p:cNvSpPr>
          <p:nvPr>
            <p:ph idx="1"/>
          </p:nvPr>
        </p:nvSpPr>
        <p:spPr>
          <a:xfrm>
            <a:off x="381000" y="4648200"/>
            <a:ext cx="8229600" cy="533400"/>
          </a:xfrm>
        </p:spPr>
        <p:txBody>
          <a:bodyPr>
            <a:normAutofit lnSpcReduction="10000"/>
          </a:bodyPr>
          <a:lstStyle/>
          <a:p>
            <a:pPr marL="0" indent="0" algn="ctr">
              <a:buFont typeface="Arial" pitchFamily="34" charset="0"/>
              <a:buNone/>
            </a:pPr>
            <a:r>
              <a:rPr lang="en-US" altLang="en-US" smtClean="0"/>
              <a:t> </a:t>
            </a:r>
            <a:r>
              <a:rPr lang="en-US" altLang="en-US" sz="2400" smtClean="0"/>
              <a:t>Odds of getting infection for swimmers:  40/60 = 0.67</a:t>
            </a:r>
          </a:p>
        </p:txBody>
      </p:sp>
      <p:graphicFrame>
        <p:nvGraphicFramePr>
          <p:cNvPr id="4" name="Group 47"/>
          <p:cNvGraphicFramePr>
            <a:graphicFrameLocks noGrp="1"/>
          </p:cNvGraphicFramePr>
          <p:nvPr/>
        </p:nvGraphicFramePr>
        <p:xfrm>
          <a:off x="1371600" y="1447800"/>
          <a:ext cx="6400800" cy="3044840"/>
        </p:xfrm>
        <a:graphic>
          <a:graphicData uri="http://schemas.openxmlformats.org/drawingml/2006/table">
            <a:tbl>
              <a:tblPr/>
              <a:tblGrid>
                <a:gridCol w="1601072"/>
                <a:gridCol w="1599329"/>
                <a:gridCol w="1599329"/>
                <a:gridCol w="1601070"/>
              </a:tblGrid>
              <a:tr h="70100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dirty="0" smtClean="0">
                        <a:ln>
                          <a:noFill/>
                        </a:ln>
                        <a:solidFill>
                          <a:schemeClr val="tx1"/>
                        </a:solidFill>
                        <a:effectLst/>
                        <a:latin typeface="Arial" charset="0"/>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Ear Infection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Ear Infection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0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Swimming in Ishim</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Yes</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No</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smtClean="0">
                        <a:ln>
                          <a:noFill/>
                        </a:ln>
                        <a:solidFill>
                          <a:schemeClr val="tx1"/>
                        </a:solidFill>
                        <a:effectLst/>
                        <a:latin typeface="Arial"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Yes</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40</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60</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100</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No</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5</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95</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100</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45</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155</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200</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381000" y="5334000"/>
            <a:ext cx="8229600" cy="461963"/>
          </a:xfrm>
          <a:prstGeom prst="rect">
            <a:avLst/>
          </a:prstGeom>
          <a:noFill/>
        </p:spPr>
        <p:txBody>
          <a:bodyPr>
            <a:spAutoFit/>
          </a:bodyPr>
          <a:lstStyle/>
          <a:p>
            <a:pPr algn="ctr" eaLnBrk="0" hangingPunct="0">
              <a:spcBef>
                <a:spcPct val="20000"/>
              </a:spcBef>
              <a:defRPr/>
            </a:pPr>
            <a:r>
              <a:rPr lang="en-US" sz="2400" dirty="0">
                <a:solidFill>
                  <a:prstClr val="black"/>
                </a:solidFill>
                <a:latin typeface="Calibri"/>
                <a:cs typeface="+mn-cs"/>
              </a:rPr>
              <a:t>Odds of getting infection for non-swimmers:  5/95 = 0.052</a:t>
            </a:r>
            <a:endParaRPr lang="en-US" dirty="0">
              <a:cs typeface="Arial" charset="0"/>
            </a:endParaRPr>
          </a:p>
        </p:txBody>
      </p:sp>
      <p:sp>
        <p:nvSpPr>
          <p:cNvPr id="6" name="TextBox 5"/>
          <p:cNvSpPr txBox="1">
            <a:spLocks noRot="1" noChangeAspect="1" noMove="1" noResize="1" noEditPoints="1" noAdjustHandles="1" noChangeArrowheads="1" noChangeShapeType="1" noTextEdit="1"/>
          </p:cNvSpPr>
          <p:nvPr/>
        </p:nvSpPr>
        <p:spPr>
          <a:xfrm>
            <a:off x="381000" y="6019800"/>
            <a:ext cx="8305800" cy="926664"/>
          </a:xfrm>
          <a:prstGeom prst="rect">
            <a:avLst/>
          </a:prstGeom>
          <a:blipFill rotWithShape="1">
            <a:blip r:embed="rId3" cstate="print"/>
            <a:stretch>
              <a:fillRect/>
            </a:stretch>
          </a:blipFill>
        </p:spPr>
        <p:txBody>
          <a:bodyPr/>
          <a:lstStyle/>
          <a:p>
            <a:pPr>
              <a:defRPr/>
            </a:pPr>
            <a:r>
              <a:rPr lang="en-US">
                <a:noFill/>
                <a:cs typeface="Arial" charset="0"/>
              </a:rPr>
              <a:t> </a:t>
            </a:r>
          </a:p>
        </p:txBody>
      </p:sp>
    </p:spTree>
    <p:extLst>
      <p:ext uri="{BB962C8B-B14F-4D97-AF65-F5344CB8AC3E}">
        <p14:creationId xmlns:p14="http://schemas.microsoft.com/office/powerpoint/2010/main" val="86516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Relative Risk</a:t>
            </a:r>
          </a:p>
        </p:txBody>
      </p:sp>
      <p:sp>
        <p:nvSpPr>
          <p:cNvPr id="3" name="Content Placeholder 2"/>
          <p:cNvSpPr>
            <a:spLocks noGrp="1" noRot="1" noChangeAspect="1" noMove="1" noResize="1" noEditPoints="1" noAdjustHandles="1" noChangeArrowheads="1" noChangeShapeType="1" noTextEdit="1"/>
          </p:cNvSpPr>
          <p:nvPr>
            <p:ph idx="1"/>
          </p:nvPr>
        </p:nvSpPr>
        <p:spPr>
          <a:xfrm>
            <a:off x="457200" y="4876800"/>
            <a:ext cx="8229600" cy="1249363"/>
          </a:xfrm>
          <a:blipFill rotWithShape="1">
            <a:blip r:embed="rId3" cstate="print"/>
            <a:stretch>
              <a:fillRect/>
            </a:stretch>
          </a:blipFill>
          <a:ln>
            <a:miter lim="800000"/>
            <a:headEnd/>
            <a:tailEnd/>
          </a:ln>
        </p:spPr>
        <p:txBody>
          <a:bodyPr/>
          <a:lstStyle/>
          <a:p>
            <a:pPr>
              <a:buFont typeface="Arial" charset="0"/>
              <a:buChar char="•"/>
              <a:defRPr/>
            </a:pPr>
            <a:r>
              <a:rPr lang="en-US">
                <a:noFill/>
              </a:rPr>
              <a:t> </a:t>
            </a:r>
          </a:p>
        </p:txBody>
      </p:sp>
      <p:graphicFrame>
        <p:nvGraphicFramePr>
          <p:cNvPr id="4" name="Group 47"/>
          <p:cNvGraphicFramePr>
            <a:graphicFrameLocks noGrp="1"/>
          </p:cNvGraphicFramePr>
          <p:nvPr/>
        </p:nvGraphicFramePr>
        <p:xfrm>
          <a:off x="1371600" y="1828800"/>
          <a:ext cx="6400800" cy="2743200"/>
        </p:xfrm>
        <a:graphic>
          <a:graphicData uri="http://schemas.openxmlformats.org/drawingml/2006/table">
            <a:tbl>
              <a:tblPr/>
              <a:tblGrid>
                <a:gridCol w="1601072"/>
                <a:gridCol w="1599329"/>
                <a:gridCol w="1599329"/>
                <a:gridCol w="1601070"/>
              </a:tblGrid>
              <a:tr h="55274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dirty="0" smtClean="0">
                        <a:ln>
                          <a:noFill/>
                        </a:ln>
                        <a:solidFill>
                          <a:schemeClr val="tx1"/>
                        </a:solidFill>
                        <a:effectLst/>
                        <a:latin typeface="Arial"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Outcome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Outcome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Exposure</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Yes</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No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smtClean="0">
                        <a:ln>
                          <a:noFill/>
                        </a:ln>
                        <a:solidFill>
                          <a:schemeClr val="tx1"/>
                        </a:solidFill>
                        <a:effectLst/>
                        <a:latin typeface="Arial"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Yes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a</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b</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a + b</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No</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d</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c + d</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a + 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 b + d</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087446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Relative Risk</a:t>
            </a:r>
          </a:p>
        </p:txBody>
      </p:sp>
      <p:sp>
        <p:nvSpPr>
          <p:cNvPr id="3" name="Content Placeholder 2"/>
          <p:cNvSpPr>
            <a:spLocks noGrp="1"/>
          </p:cNvSpPr>
          <p:nvPr>
            <p:ph idx="1"/>
          </p:nvPr>
        </p:nvSpPr>
        <p:spPr>
          <a:xfrm>
            <a:off x="304800" y="4495800"/>
            <a:ext cx="8229600" cy="533400"/>
          </a:xfrm>
        </p:spPr>
        <p:txBody>
          <a:bodyPr>
            <a:normAutofit lnSpcReduction="10000"/>
          </a:bodyPr>
          <a:lstStyle/>
          <a:p>
            <a:pPr marL="0" indent="0" algn="ctr">
              <a:buFont typeface="Arial" pitchFamily="34" charset="0"/>
              <a:buNone/>
            </a:pPr>
            <a:r>
              <a:rPr lang="en-US" altLang="en-US" smtClean="0"/>
              <a:t> </a:t>
            </a:r>
            <a:r>
              <a:rPr lang="en-US" altLang="en-US" sz="2400" smtClean="0"/>
              <a:t>Risk of getting infection for swimmers:  40/100 = 0.4</a:t>
            </a:r>
          </a:p>
        </p:txBody>
      </p:sp>
      <p:graphicFrame>
        <p:nvGraphicFramePr>
          <p:cNvPr id="4" name="Group 47"/>
          <p:cNvGraphicFramePr>
            <a:graphicFrameLocks noGrp="1"/>
          </p:cNvGraphicFramePr>
          <p:nvPr/>
        </p:nvGraphicFramePr>
        <p:xfrm>
          <a:off x="1371600" y="1447800"/>
          <a:ext cx="6400800" cy="3044840"/>
        </p:xfrm>
        <a:graphic>
          <a:graphicData uri="http://schemas.openxmlformats.org/drawingml/2006/table">
            <a:tbl>
              <a:tblPr/>
              <a:tblGrid>
                <a:gridCol w="1601072"/>
                <a:gridCol w="1599329"/>
                <a:gridCol w="1599329"/>
                <a:gridCol w="1601070"/>
              </a:tblGrid>
              <a:tr h="70100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dirty="0" smtClean="0">
                        <a:ln>
                          <a:noFill/>
                        </a:ln>
                        <a:solidFill>
                          <a:schemeClr val="tx1"/>
                        </a:solidFill>
                        <a:effectLst/>
                        <a:latin typeface="Arial" charset="0"/>
                      </a:endParaRP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Ear Infection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Ear Infection</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0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Swimming in Ishim</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smtClean="0">
                          <a:ln>
                            <a:noFill/>
                          </a:ln>
                          <a:solidFill>
                            <a:schemeClr val="tx1"/>
                          </a:solidFill>
                          <a:effectLst/>
                          <a:latin typeface="Arial" charset="0"/>
                        </a:rPr>
                        <a:t>Yes</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No</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0" i="0" u="none" strike="noStrike" cap="none" normalizeH="0" baseline="0" noProof="0" smtClean="0">
                        <a:ln>
                          <a:noFill/>
                        </a:ln>
                        <a:solidFill>
                          <a:schemeClr val="tx1"/>
                        </a:solidFill>
                        <a:effectLst/>
                        <a:latin typeface="Arial"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Yes</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40</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60</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100</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No</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5</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95</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100</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Total</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45</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155</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noProof="0" dirty="0" smtClean="0">
                          <a:ln>
                            <a:noFill/>
                          </a:ln>
                          <a:solidFill>
                            <a:schemeClr val="tx1"/>
                          </a:solidFill>
                          <a:effectLst/>
                          <a:latin typeface="Arial" charset="0"/>
                        </a:rPr>
                        <a:t>200</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304800" y="5181600"/>
            <a:ext cx="8382000" cy="461963"/>
          </a:xfrm>
          <a:prstGeom prst="rect">
            <a:avLst/>
          </a:prstGeom>
          <a:noFill/>
        </p:spPr>
        <p:txBody>
          <a:bodyPr>
            <a:spAutoFit/>
          </a:bodyPr>
          <a:lstStyle/>
          <a:p>
            <a:pPr algn="ctr" eaLnBrk="0" hangingPunct="0">
              <a:spcBef>
                <a:spcPct val="20000"/>
              </a:spcBef>
              <a:defRPr/>
            </a:pPr>
            <a:r>
              <a:rPr lang="en-US" sz="2400" dirty="0">
                <a:solidFill>
                  <a:prstClr val="black"/>
                </a:solidFill>
                <a:latin typeface="Calibri"/>
                <a:cs typeface="+mn-cs"/>
              </a:rPr>
              <a:t>Risk of getting infection for non-swimmers:  5/100 = 0.05</a:t>
            </a:r>
            <a:endParaRPr lang="en-US" sz="3200" dirty="0">
              <a:solidFill>
                <a:prstClr val="black"/>
              </a:solidFill>
              <a:latin typeface="Calibri"/>
              <a:cs typeface="+mn-cs"/>
            </a:endParaRPr>
          </a:p>
        </p:txBody>
      </p:sp>
      <p:sp>
        <p:nvSpPr>
          <p:cNvPr id="6" name="TextBox 5"/>
          <p:cNvSpPr txBox="1">
            <a:spLocks noRot="1" noChangeAspect="1" noMove="1" noResize="1" noEditPoints="1" noAdjustHandles="1" noChangeArrowheads="1" noChangeShapeType="1" noTextEdit="1"/>
          </p:cNvSpPr>
          <p:nvPr/>
        </p:nvSpPr>
        <p:spPr>
          <a:xfrm>
            <a:off x="266700" y="5670974"/>
            <a:ext cx="8458200" cy="893963"/>
          </a:xfrm>
          <a:prstGeom prst="rect">
            <a:avLst/>
          </a:prstGeom>
          <a:blipFill rotWithShape="1">
            <a:blip r:embed="rId3" cstate="print"/>
            <a:stretch>
              <a:fillRect/>
            </a:stretch>
          </a:blipFill>
        </p:spPr>
        <p:txBody>
          <a:bodyPr/>
          <a:lstStyle/>
          <a:p>
            <a:pPr>
              <a:defRPr/>
            </a:pPr>
            <a:r>
              <a:rPr lang="en-US">
                <a:noFill/>
                <a:cs typeface="Arial" charset="0"/>
              </a:rPr>
              <a:t> </a:t>
            </a:r>
          </a:p>
        </p:txBody>
      </p:sp>
    </p:spTree>
    <p:extLst>
      <p:ext uri="{BB962C8B-B14F-4D97-AF65-F5344CB8AC3E}">
        <p14:creationId xmlns:p14="http://schemas.microsoft.com/office/powerpoint/2010/main" val="3728173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OR versus RR Key Messages</a:t>
            </a:r>
          </a:p>
        </p:txBody>
      </p:sp>
      <p:sp>
        <p:nvSpPr>
          <p:cNvPr id="29699" name="Content Placeholder 2"/>
          <p:cNvSpPr>
            <a:spLocks noGrp="1"/>
          </p:cNvSpPr>
          <p:nvPr>
            <p:ph idx="1"/>
          </p:nvPr>
        </p:nvSpPr>
        <p:spPr/>
        <p:txBody>
          <a:bodyPr>
            <a:normAutofit lnSpcReduction="10000"/>
          </a:bodyPr>
          <a:lstStyle/>
          <a:p>
            <a:r>
              <a:rPr lang="en-US" altLang="en-US" dirty="0" smtClean="0"/>
              <a:t>Odds and Odds Ratios are difficult to conceptualize but statisticians prefer them in some situations because of their mathematical properties</a:t>
            </a:r>
          </a:p>
          <a:p>
            <a:r>
              <a:rPr lang="en-US" altLang="en-US" dirty="0" smtClean="0"/>
              <a:t>Odds Ratios always exaggerate the relative risk, but when baseline risk is low (e.g. &lt;10%), the OR approximates the relative risk</a:t>
            </a:r>
          </a:p>
          <a:p>
            <a:r>
              <a:rPr lang="en-US" altLang="en-US" dirty="0" smtClean="0"/>
              <a:t>Relative Risk is a more intuitive measure and is becoming more common in medical literature</a:t>
            </a:r>
          </a:p>
        </p:txBody>
      </p:sp>
    </p:spTree>
    <p:extLst>
      <p:ext uri="{BB962C8B-B14F-4D97-AF65-F5344CB8AC3E}">
        <p14:creationId xmlns:p14="http://schemas.microsoft.com/office/powerpoint/2010/main" val="24950620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hlinkClick r:id="rId2"/>
              </a:rPr>
              <a:t>Excel 2013 Tutorial</a:t>
            </a:r>
            <a:r>
              <a:rPr lang="en-US" dirty="0" smtClean="0"/>
              <a:t> (CGFLearnFree.org)</a:t>
            </a:r>
          </a:p>
          <a:p>
            <a:r>
              <a:rPr lang="en-US" dirty="0" smtClean="0">
                <a:hlinkClick r:id="rId3"/>
              </a:rPr>
              <a:t>Excel Formulas Tutorial</a:t>
            </a:r>
            <a:r>
              <a:rPr lang="en-US" dirty="0" smtClean="0"/>
              <a:t> (CGFLearnFree.org)</a:t>
            </a:r>
          </a:p>
          <a:p>
            <a:r>
              <a:rPr lang="en-US" dirty="0" smtClean="0"/>
              <a:t>Principles of Epidemiology in Public Health Practice Third Edition</a:t>
            </a:r>
          </a:p>
          <a:p>
            <a:pPr lvl="1"/>
            <a:r>
              <a:rPr lang="en-US" dirty="0" smtClean="0">
                <a:hlinkClick r:id="rId4"/>
              </a:rPr>
              <a:t>link to pdf of self-study course</a:t>
            </a:r>
            <a:r>
              <a:rPr lang="en-US" dirty="0"/>
              <a:t> </a:t>
            </a:r>
            <a:r>
              <a:rPr lang="en-US" dirty="0" smtClean="0"/>
              <a:t>(all 500+ pages!)</a:t>
            </a:r>
          </a:p>
          <a:p>
            <a:endParaRPr lang="en-US" dirty="0" smtClean="0"/>
          </a:p>
          <a:p>
            <a:endParaRPr lang="en-US" dirty="0" smtClean="0"/>
          </a:p>
          <a:p>
            <a:endParaRPr lang="en-US" dirty="0"/>
          </a:p>
        </p:txBody>
      </p:sp>
    </p:spTree>
    <p:extLst>
      <p:ext uri="{BB962C8B-B14F-4D97-AF65-F5344CB8AC3E}">
        <p14:creationId xmlns:p14="http://schemas.microsoft.com/office/powerpoint/2010/main" val="943986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1988</TotalTime>
  <Words>4526</Words>
  <Application>Microsoft Office PowerPoint</Application>
  <PresentationFormat>On-screen Show (4:3)</PresentationFormat>
  <Paragraphs>779</Paragraphs>
  <Slides>98</Slides>
  <Notes>83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98</vt:i4>
      </vt:variant>
    </vt:vector>
  </HeadingPairs>
  <TitlesOfParts>
    <vt:vector size="105" baseType="lpstr">
      <vt:lpstr>Arial</vt:lpstr>
      <vt:lpstr>Calibri</vt:lpstr>
      <vt:lpstr>Palatino Linotype</vt:lpstr>
      <vt:lpstr>Symbol</vt:lpstr>
      <vt:lpstr>Times New Roman</vt:lpstr>
      <vt:lpstr>Wingdings</vt:lpstr>
      <vt:lpstr>Office Theme</vt:lpstr>
      <vt:lpstr>MHA Statistics Workshop</vt:lpstr>
      <vt:lpstr>Workshop Agenda</vt:lpstr>
      <vt:lpstr>Hypothesis Testing</vt:lpstr>
      <vt:lpstr>What is a hypothesis?</vt:lpstr>
      <vt:lpstr>Samples and Populations</vt:lpstr>
      <vt:lpstr>The Null Hypothesis</vt:lpstr>
      <vt:lpstr>The Research Hypothesis</vt:lpstr>
      <vt:lpstr>Non directional Research Hypotheses</vt:lpstr>
      <vt:lpstr>Directional Research Hypotheses</vt:lpstr>
      <vt:lpstr>Differences Between Null and Research Hypotheses</vt:lpstr>
      <vt:lpstr>What Makes a Good Hypothesis?</vt:lpstr>
      <vt:lpstr>Are Your Curves Normal? Probability and Why it Counts</vt:lpstr>
      <vt:lpstr>Why Probability?</vt:lpstr>
      <vt:lpstr>The Normal Curve</vt:lpstr>
      <vt:lpstr>The Normal Curve</vt:lpstr>
      <vt:lpstr>Hey, That’s Not Normal!</vt:lpstr>
      <vt:lpstr>More Normal Curve 101</vt:lpstr>
      <vt:lpstr>More Normal Curve 101</vt:lpstr>
      <vt:lpstr>More Normal Curve 101</vt:lpstr>
      <vt:lpstr>What’s Under the Curve?</vt:lpstr>
      <vt:lpstr>The z Score</vt:lpstr>
      <vt:lpstr>The z Score</vt:lpstr>
      <vt:lpstr>What z Scores Represent</vt:lpstr>
      <vt:lpstr>The Difference between z scores</vt:lpstr>
      <vt:lpstr>What z Scores Really Represent</vt:lpstr>
      <vt:lpstr>Hypothesis Testing and z Scores</vt:lpstr>
      <vt:lpstr>Significantly Significant: What it Means</vt:lpstr>
      <vt:lpstr>The Concept of Significance</vt:lpstr>
      <vt:lpstr>If Only We Were Perfect…</vt:lpstr>
      <vt:lpstr>The World’s Most Important Table</vt:lpstr>
      <vt:lpstr>Type I Errors (Level of Significance)</vt:lpstr>
      <vt:lpstr>Power</vt:lpstr>
      <vt:lpstr>Significance Versus Meaningfulness</vt:lpstr>
      <vt:lpstr>How Inference Works</vt:lpstr>
      <vt:lpstr>Deciding What Test to Use</vt:lpstr>
      <vt:lpstr>How a Test of Significance Works</vt:lpstr>
      <vt:lpstr>The Picture Worth a Thousand Words</vt:lpstr>
      <vt:lpstr>Be Even More Confident</vt:lpstr>
      <vt:lpstr>The One Sample z Test</vt:lpstr>
      <vt:lpstr>One-Sample Z-Test</vt:lpstr>
      <vt:lpstr>The One Sample z Test</vt:lpstr>
      <vt:lpstr>Computing the Test Statistic</vt:lpstr>
      <vt:lpstr>So How Do I Interpret…</vt:lpstr>
      <vt:lpstr> Tests Between the Means of Different Groups </vt:lpstr>
      <vt:lpstr>t Test for Independent Samples</vt:lpstr>
      <vt:lpstr>Computing the Test Statistic</vt:lpstr>
      <vt:lpstr>Steps to Computing t Statistic</vt:lpstr>
      <vt:lpstr>Degrees of Freedom</vt:lpstr>
      <vt:lpstr>So How Do I Interpret…</vt:lpstr>
      <vt:lpstr>Special Effects…</vt:lpstr>
      <vt:lpstr>Computing Effect Size </vt:lpstr>
      <vt:lpstr>Another Formula for Effect Size </vt:lpstr>
      <vt:lpstr>Effect Size Calculator</vt:lpstr>
      <vt:lpstr> Tests Between the Means of Related Groups </vt:lpstr>
      <vt:lpstr>The Path to Wisdom and Knowledge</vt:lpstr>
      <vt:lpstr>Computing the Test Statistic</vt:lpstr>
      <vt:lpstr>Computing the Test Statistic</vt:lpstr>
      <vt:lpstr>Degrees of Freedom</vt:lpstr>
      <vt:lpstr>So How Do I Interpret…</vt:lpstr>
      <vt:lpstr>Statistics for Community Health and Managerial Epidemiology</vt:lpstr>
      <vt:lpstr>“Battling Bad Science”</vt:lpstr>
      <vt:lpstr>What is EB Management?</vt:lpstr>
      <vt:lpstr>Types of Management questions</vt:lpstr>
      <vt:lpstr>The Research Process</vt:lpstr>
      <vt:lpstr>Methods for Developing Actionable Evidence for Health Services Research</vt:lpstr>
      <vt:lpstr>Study Designs</vt:lpstr>
      <vt:lpstr>Epidemiology</vt:lpstr>
      <vt:lpstr>Tool: Epi Info</vt:lpstr>
      <vt:lpstr>Learning Objectives  (adapted from Moser et al., 2008)</vt:lpstr>
      <vt:lpstr>Commonly Used Frequency Measures</vt:lpstr>
      <vt:lpstr>Quantifying Disease Frequency</vt:lpstr>
      <vt:lpstr>Frequency (measures of disease occurrence)</vt:lpstr>
      <vt:lpstr>Ratio</vt:lpstr>
      <vt:lpstr>Calculation of a Ratio:  Discharges for July 2014</vt:lpstr>
      <vt:lpstr>Proportion</vt:lpstr>
      <vt:lpstr>Calculation of a Proportion:  Discharges for July 2014</vt:lpstr>
      <vt:lpstr>Rate</vt:lpstr>
      <vt:lpstr>Calculation of C-Section Rate for July 2015</vt:lpstr>
      <vt:lpstr>Measures of Disease Frequency</vt:lpstr>
      <vt:lpstr>PowerPoint Presentation</vt:lpstr>
      <vt:lpstr>Examples</vt:lpstr>
      <vt:lpstr>Types of rates</vt:lpstr>
      <vt:lpstr>Standardization of rates</vt:lpstr>
      <vt:lpstr>PowerPoint Presentation</vt:lpstr>
      <vt:lpstr>PowerPoint Presentation</vt:lpstr>
      <vt:lpstr>PowerPoint Presentation</vt:lpstr>
      <vt:lpstr>Measures of Association</vt:lpstr>
      <vt:lpstr>2x2 Table</vt:lpstr>
      <vt:lpstr>Risk</vt:lpstr>
      <vt:lpstr>Odds</vt:lpstr>
      <vt:lpstr>Would you swim here?</vt:lpstr>
      <vt:lpstr>Develop a Question:  PICO</vt:lpstr>
      <vt:lpstr>Odds Ratio</vt:lpstr>
      <vt:lpstr>Odds Ratio</vt:lpstr>
      <vt:lpstr>Relative Risk</vt:lpstr>
      <vt:lpstr>Relative Risk</vt:lpstr>
      <vt:lpstr>OR versus RR Key Messages</vt:lpstr>
      <vt:lpstr>Resources</vt:lpstr>
    </vt:vector>
  </TitlesOfParts>
  <Company>Pacific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MHA Statistics Workshop</dc:title>
  <dc:creator>UIS</dc:creator>
  <cp:lastModifiedBy>Amber McIlwain</cp:lastModifiedBy>
  <cp:revision>67</cp:revision>
  <dcterms:created xsi:type="dcterms:W3CDTF">2016-01-09T02:54:28Z</dcterms:created>
  <dcterms:modified xsi:type="dcterms:W3CDTF">2016-01-16T06:55:56Z</dcterms:modified>
</cp:coreProperties>
</file>