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0" r:id="rId2"/>
    <p:sldId id="304" r:id="rId3"/>
    <p:sldId id="305" r:id="rId4"/>
    <p:sldId id="306" r:id="rId5"/>
    <p:sldId id="359" r:id="rId6"/>
    <p:sldId id="375" r:id="rId7"/>
    <p:sldId id="376" r:id="rId8"/>
    <p:sldId id="377" r:id="rId9"/>
    <p:sldId id="378" r:id="rId10"/>
    <p:sldId id="380" r:id="rId11"/>
    <p:sldId id="382" r:id="rId12"/>
    <p:sldId id="308" r:id="rId13"/>
    <p:sldId id="360" r:id="rId14"/>
    <p:sldId id="309" r:id="rId15"/>
    <p:sldId id="361" r:id="rId16"/>
    <p:sldId id="362" r:id="rId17"/>
    <p:sldId id="364" r:id="rId18"/>
    <p:sldId id="363" r:id="rId19"/>
    <p:sldId id="368" r:id="rId20"/>
    <p:sldId id="369" r:id="rId21"/>
    <p:sldId id="314" r:id="rId22"/>
    <p:sldId id="332" r:id="rId23"/>
    <p:sldId id="316" r:id="rId24"/>
    <p:sldId id="318" r:id="rId25"/>
    <p:sldId id="317" r:id="rId26"/>
    <p:sldId id="370" r:id="rId27"/>
    <p:sldId id="319" r:id="rId28"/>
    <p:sldId id="320" r:id="rId29"/>
    <p:sldId id="390" r:id="rId30"/>
    <p:sldId id="392" r:id="rId31"/>
    <p:sldId id="406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0000"/>
    <a:srgbClr val="F5E985"/>
    <a:srgbClr val="DE2C28"/>
    <a:srgbClr val="FF4C00"/>
    <a:srgbClr val="953A1F"/>
    <a:srgbClr val="27333F"/>
    <a:srgbClr val="E7B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24" autoAdjust="0"/>
  </p:normalViewPr>
  <p:slideViewPr>
    <p:cSldViewPr>
      <p:cViewPr varScale="1">
        <p:scale>
          <a:sx n="61" d="100"/>
          <a:sy n="61" d="100"/>
        </p:scale>
        <p:origin x="1368" y="60"/>
      </p:cViewPr>
      <p:guideLst>
        <p:guide orient="horz" pos="9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24C8A80-6191-4DF7-8B02-F0CE14FBD9E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41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DFFC2B9-6A99-4AD0-A49F-BA1EF6767B9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775C79-27DF-42F9-B284-DBC95AF9171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525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110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100">
                <a:latin typeface="Courier New" panose="02070309020205020404" pitchFamily="49" charset="0"/>
              </a:rPr>
              <a:t> x = 1;               </a:t>
            </a:r>
            <a:r>
              <a:rPr lang="en-US" altLang="en-US" sz="1100">
                <a:solidFill>
                  <a:srgbClr val="00990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100" b="1">
                <a:solidFill>
                  <a:srgbClr val="009900"/>
                </a:solidFill>
                <a:latin typeface="Courier New" panose="02070309020205020404" pitchFamily="49" charset="0"/>
              </a:rPr>
              <a:t>initialization</a:t>
            </a:r>
            <a:r>
              <a:rPr lang="en-US" altLang="en-US" sz="1100">
                <a:solidFill>
                  <a:srgbClr val="009900"/>
                </a:solidFill>
                <a:latin typeface="Courier New" panose="02070309020205020404" pitchFamily="49" charset="0"/>
              </a:rPr>
              <a:t> (set</a:t>
            </a:r>
          </a:p>
          <a:p>
            <a:pPr>
              <a:spcBef>
                <a:spcPct val="0"/>
              </a:spcBef>
            </a:pPr>
            <a:r>
              <a:rPr lang="en-US" altLang="en-US" sz="1100">
                <a:latin typeface="Courier New" panose="02070309020205020404" pitchFamily="49" charset="0"/>
              </a:rPr>
              <a:t>                         </a:t>
            </a:r>
            <a:r>
              <a:rPr lang="en-US" altLang="en-US" sz="1100">
                <a:solidFill>
                  <a:srgbClr val="009900"/>
                </a:solidFill>
                <a:latin typeface="Courier New" panose="02070309020205020404" pitchFamily="49" charset="0"/>
              </a:rPr>
              <a:t>//   variables to initial</a:t>
            </a:r>
          </a:p>
          <a:p>
            <a:pPr>
              <a:spcBef>
                <a:spcPct val="0"/>
              </a:spcBef>
            </a:pPr>
            <a:r>
              <a:rPr lang="en-US" altLang="en-US" sz="1100">
                <a:solidFill>
                  <a:srgbClr val="009900"/>
                </a:solidFill>
                <a:latin typeface="Courier New" panose="02070309020205020404" pitchFamily="49" charset="0"/>
              </a:rPr>
              <a:t>                         //   values)</a:t>
            </a:r>
          </a:p>
          <a:p>
            <a:r>
              <a:rPr lang="en-US" altLang="en-US" sz="110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100">
                <a:latin typeface="Courier New" panose="02070309020205020404" pitchFamily="49" charset="0"/>
              </a:rPr>
              <a:t> (x &lt; 10) {         </a:t>
            </a:r>
            <a:r>
              <a:rPr lang="en-US" altLang="en-US" sz="1100">
                <a:solidFill>
                  <a:srgbClr val="00990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100" b="1">
                <a:solidFill>
                  <a:srgbClr val="009900"/>
                </a:solidFill>
                <a:latin typeface="Courier New" panose="02070309020205020404" pitchFamily="49" charset="0"/>
              </a:rPr>
              <a:t>test</a:t>
            </a:r>
          </a:p>
          <a:p>
            <a:r>
              <a:rPr lang="en-US" altLang="en-US" sz="1100">
                <a:latin typeface="Courier New" panose="02070309020205020404" pitchFamily="49" charset="0"/>
              </a:rPr>
              <a:t>	System.out.println(x); </a:t>
            </a:r>
            <a:r>
              <a:rPr lang="en-US" altLang="en-US" sz="1100">
                <a:solidFill>
                  <a:srgbClr val="00990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100" b="1">
                <a:solidFill>
                  <a:srgbClr val="009900"/>
                </a:solidFill>
                <a:latin typeface="Courier New" panose="02070309020205020404" pitchFamily="49" charset="0"/>
              </a:rPr>
              <a:t>accumulation</a:t>
            </a:r>
            <a:r>
              <a:rPr lang="en-US" altLang="en-US" sz="1100">
                <a:solidFill>
                  <a:srgbClr val="009900"/>
                </a:solidFill>
                <a:latin typeface="Courier New" panose="02070309020205020404" pitchFamily="49" charset="0"/>
              </a:rPr>
              <a:t> (do the</a:t>
            </a:r>
          </a:p>
          <a:p>
            <a:pPr>
              <a:spcBef>
                <a:spcPct val="0"/>
              </a:spcBef>
            </a:pPr>
            <a:r>
              <a:rPr lang="en-US" altLang="en-US" sz="1100">
                <a:latin typeface="Courier New" panose="02070309020205020404" pitchFamily="49" charset="0"/>
              </a:rPr>
              <a:t>                         </a:t>
            </a:r>
            <a:r>
              <a:rPr lang="en-US" altLang="en-US" sz="1100">
                <a:solidFill>
                  <a:srgbClr val="009900"/>
                </a:solidFill>
                <a:latin typeface="Courier New" panose="02070309020205020404" pitchFamily="49" charset="0"/>
              </a:rPr>
              <a:t>//   work)</a:t>
            </a:r>
          </a:p>
          <a:p>
            <a:r>
              <a:rPr lang="en-US" altLang="en-US" sz="1100">
                <a:latin typeface="Courier New" panose="02070309020205020404" pitchFamily="49" charset="0"/>
              </a:rPr>
              <a:t>  x++;                   </a:t>
            </a:r>
            <a:r>
              <a:rPr lang="en-US" altLang="en-US" sz="1100">
                <a:solidFill>
                  <a:srgbClr val="00990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100" b="1">
                <a:solidFill>
                  <a:srgbClr val="009900"/>
                </a:solidFill>
                <a:latin typeface="Courier New" panose="02070309020205020404" pitchFamily="49" charset="0"/>
              </a:rPr>
              <a:t>increment</a:t>
            </a:r>
            <a:r>
              <a:rPr lang="en-US" altLang="en-US" sz="1100">
                <a:solidFill>
                  <a:srgbClr val="009900"/>
                </a:solidFill>
                <a:latin typeface="Courier New" panose="02070309020205020404" pitchFamily="49" charset="0"/>
              </a:rPr>
              <a:t> (advance the</a:t>
            </a:r>
          </a:p>
          <a:p>
            <a:pPr>
              <a:spcBef>
                <a:spcPct val="0"/>
              </a:spcBef>
            </a:pPr>
            <a:r>
              <a:rPr lang="en-US" altLang="en-US" sz="1100">
                <a:solidFill>
                  <a:srgbClr val="009900"/>
                </a:solidFill>
                <a:latin typeface="Courier New" panose="02070309020205020404" pitchFamily="49" charset="0"/>
              </a:rPr>
              <a:t>                         //   counter variable)</a:t>
            </a:r>
          </a:p>
          <a:p>
            <a:pPr lvl="1"/>
            <a:r>
              <a:rPr lang="en-US" altLang="en-US" sz="1400"/>
              <a:t>product is both the counter and accumulation variable</a:t>
            </a:r>
          </a:p>
          <a:p>
            <a:pPr>
              <a:spcBef>
                <a:spcPct val="0"/>
              </a:spcBef>
            </a:pPr>
            <a:endParaRPr lang="en-US" altLang="en-US" sz="1100">
              <a:solidFill>
                <a:srgbClr val="0099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247FC2-8EA9-4083-834C-66D61CEA2E7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576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en-US" altLang="en-US"/>
              <a:t>increments and tests a control</a:t>
            </a:r>
          </a:p>
          <a:p>
            <a:r>
              <a:rPr lang="en-US" altLang="en-US"/>
              <a:t>Example: 1, 2, 3, 4, …, 10      (x &lt; 10) </a:t>
            </a:r>
          </a:p>
          <a:p>
            <a:r>
              <a:rPr lang="en-US" altLang="en-US"/>
              <a:t>Looks for a special event</a:t>
            </a:r>
          </a:p>
          <a:p>
            <a:r>
              <a:rPr lang="en-US" altLang="en-US"/>
              <a:t>Example: 0, 0, 0, 0, 0, 0, 0, 1  (x != 1)</a:t>
            </a:r>
          </a:p>
          <a:p>
            <a:r>
              <a:rPr lang="en-US" altLang="en-US"/>
              <a:t>Example: (1, 0), (2, 0), (3, 1)  (x &lt; 10 &amp;&amp; y != 1)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DFCF5-CCA4-46B7-B033-D7B58B1144F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60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en-US" altLang="en-US" sz="110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100">
                <a:latin typeface="Courier New" panose="02070309020205020404" pitchFamily="49" charset="0"/>
              </a:rPr>
              <a:t> i = 0;</a:t>
            </a:r>
          </a:p>
          <a:p>
            <a:r>
              <a:rPr lang="en-US" altLang="en-US" sz="1100" b="1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100" b="1">
                <a:latin typeface="Courier New" panose="02070309020205020404" pitchFamily="49" charset="0"/>
              </a:rPr>
              <a:t> (i &lt; 100)</a:t>
            </a:r>
          </a:p>
          <a:p>
            <a:r>
              <a:rPr lang="en-US" altLang="en-US" sz="110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1100">
                <a:latin typeface="Courier New" panose="02070309020205020404" pitchFamily="49" charset="0"/>
              </a:rPr>
              <a:t>	System.out.println(</a:t>
            </a:r>
            <a:r>
              <a:rPr lang="en-US" altLang="en-US" sz="1100">
                <a:solidFill>
                  <a:srgbClr val="009900"/>
                </a:solidFill>
                <a:latin typeface="Courier New" panose="02070309020205020404" pitchFamily="49" charset="0"/>
              </a:rPr>
              <a:t>“i = “</a:t>
            </a:r>
            <a:r>
              <a:rPr lang="en-US" altLang="en-US" sz="1100">
                <a:latin typeface="Courier New" panose="02070309020205020404" pitchFamily="49" charset="0"/>
              </a:rPr>
              <a:t> + i + </a:t>
            </a:r>
            <a:r>
              <a:rPr lang="en-US" altLang="en-US" sz="1100">
                <a:solidFill>
                  <a:srgbClr val="009900"/>
                </a:solidFill>
                <a:latin typeface="Courier New" panose="02070309020205020404" pitchFamily="49" charset="0"/>
              </a:rPr>
              <a:t>“ i^2 = “ </a:t>
            </a:r>
            <a:r>
              <a:rPr lang="en-US" altLang="en-US" sz="1100">
                <a:latin typeface="Courier New" panose="02070309020205020404" pitchFamily="49" charset="0"/>
              </a:rPr>
              <a:t>+ </a:t>
            </a:r>
          </a:p>
          <a:p>
            <a:r>
              <a:rPr lang="en-US" altLang="en-US" sz="1100">
                <a:latin typeface="Courier New" panose="02070309020205020404" pitchFamily="49" charset="0"/>
              </a:rPr>
              <a:t>                     (i*i));</a:t>
            </a:r>
          </a:p>
          <a:p>
            <a:r>
              <a:rPr lang="en-US" altLang="en-US" sz="1100">
                <a:latin typeface="Courier New" panose="02070309020205020404" pitchFamily="49" charset="0"/>
              </a:rPr>
              <a:t>	i++;</a:t>
            </a:r>
          </a:p>
          <a:p>
            <a:r>
              <a:rPr lang="en-US" altLang="en-US" sz="1100">
                <a:latin typeface="Courier New" panose="02070309020205020404" pitchFamily="49" charset="0"/>
              </a:rPr>
              <a:t>}</a:t>
            </a:r>
          </a:p>
          <a:p>
            <a:endParaRPr lang="en-US" altLang="en-US" sz="1100">
              <a:latin typeface="Courier New" panose="02070309020205020404" pitchFamily="49" charset="0"/>
            </a:endParaRPr>
          </a:p>
          <a:p>
            <a:r>
              <a:rPr lang="en-US" altLang="en-US" sz="1900">
                <a:solidFill>
                  <a:schemeClr val="tx2"/>
                </a:solidFill>
                <a:latin typeface="Garamond" panose="02020404030301010803" pitchFamily="18" charset="0"/>
              </a:rPr>
              <a:t>Sum series</a:t>
            </a:r>
            <a:endParaRPr lang="en-US" altLang="en-US" sz="1400">
              <a:latin typeface="Courier New" panose="02070309020205020404" pitchFamily="49" charset="0"/>
            </a:endParaRPr>
          </a:p>
          <a:p>
            <a:r>
              <a:rPr lang="en-US" altLang="en-US" sz="110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100">
                <a:latin typeface="Courier New" panose="02070309020205020404" pitchFamily="49" charset="0"/>
              </a:rPr>
              <a:t> i = 0;</a:t>
            </a:r>
          </a:p>
          <a:p>
            <a:r>
              <a:rPr lang="en-US" altLang="en-US" sz="110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en-US" sz="1100">
                <a:latin typeface="Courier New" panose="02070309020205020404" pitchFamily="49" charset="0"/>
              </a:rPr>
              <a:t> sum = 0;    </a:t>
            </a:r>
            <a:r>
              <a:rPr lang="en-US" altLang="en-US" sz="1100">
                <a:solidFill>
                  <a:srgbClr val="009900"/>
                </a:solidFill>
                <a:latin typeface="Courier New" panose="02070309020205020404" pitchFamily="49" charset="0"/>
              </a:rPr>
              <a:t>// int can’t hold this number</a:t>
            </a:r>
            <a:endParaRPr lang="en-US" altLang="en-US" sz="1100">
              <a:latin typeface="Courier New" panose="02070309020205020404" pitchFamily="49" charset="0"/>
            </a:endParaRPr>
          </a:p>
          <a:p>
            <a:r>
              <a:rPr lang="en-US" altLang="en-US" sz="1100" b="1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100" b="1">
                <a:latin typeface="Courier New" panose="02070309020205020404" pitchFamily="49" charset="0"/>
              </a:rPr>
              <a:t> (i &lt; 100)</a:t>
            </a:r>
          </a:p>
          <a:p>
            <a:r>
              <a:rPr lang="en-US" altLang="en-US" sz="110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1100">
                <a:latin typeface="Courier New" panose="02070309020205020404" pitchFamily="49" charset="0"/>
              </a:rPr>
              <a:t>	sum = sum + i;</a:t>
            </a:r>
          </a:p>
          <a:p>
            <a:r>
              <a:rPr lang="en-US" altLang="en-US" sz="1100">
                <a:latin typeface="Courier New" panose="02070309020205020404" pitchFamily="49" charset="0"/>
              </a:rPr>
              <a:t>	i++;</a:t>
            </a:r>
          </a:p>
          <a:p>
            <a:r>
              <a:rPr lang="en-US" altLang="en-US" sz="1100">
                <a:latin typeface="Courier New" panose="02070309020205020404" pitchFamily="49" charset="0"/>
              </a:rPr>
              <a:t>}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9A6861-9EC1-46CE-AA2A-09C9017D3E7E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966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en-US" altLang="en-US"/>
              <a:t>Test if any number between 2 and n-1 is a divisor</a:t>
            </a:r>
          </a:p>
          <a:p>
            <a:pPr lvl="1"/>
            <a:r>
              <a:rPr lang="en-US" altLang="en-US"/>
              <a:t>A little inefficient</a:t>
            </a:r>
          </a:p>
          <a:p>
            <a:r>
              <a:rPr lang="en-US" altLang="en-US"/>
              <a:t>Test if 2 or any odd number between 3 and n-1 is a divisor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533400"/>
            <a:ext cx="3429000" cy="1143000"/>
          </a:xfrm>
        </p:spPr>
        <p:txBody>
          <a:bodyPr anchor="b"/>
          <a:lstStyle>
            <a:lvl1pPr>
              <a:defRPr sz="3200" b="0">
                <a:solidFill>
                  <a:srgbClr val="F5E985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828800"/>
            <a:ext cx="3429000" cy="17526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CE705088-1657-448D-BFAE-89FCD9412E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179341"/>
      </p:ext>
    </p:extLst>
  </p:cSld>
  <p:clrMapOvr>
    <a:masterClrMapping/>
  </p:clrMapOvr>
  <p:transition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3048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048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563A9231-776E-4B90-AEDD-C7906B2EC4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1059322"/>
      </p:ext>
    </p:extLst>
  </p:cSld>
  <p:clrMapOvr>
    <a:masterClrMapping/>
  </p:clrMapOvr>
  <p:transition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F8B463CF-E455-4FDE-8E81-AE374ECD14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416645"/>
      </p:ext>
    </p:extLst>
  </p:cSld>
  <p:clrMapOvr>
    <a:masterClrMapping/>
  </p:clrMapOvr>
  <p:transition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CF4422AC-F0FF-4403-A265-B11724B505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1221492"/>
      </p:ext>
    </p:extLst>
  </p:cSld>
  <p:clrMapOvr>
    <a:masterClrMapping/>
  </p:clrMapOvr>
  <p:transition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219200"/>
            <a:ext cx="3886200" cy="4953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3886200" cy="4953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B8206280-2697-4E3C-ABA9-7320A7CC21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5321514"/>
      </p:ext>
    </p:extLst>
  </p:cSld>
  <p:clrMapOvr>
    <a:masterClrMapping/>
  </p:clrMapOvr>
  <p:transition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A23AF7A5-6660-4928-AA35-B81CCCC950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284060"/>
      </p:ext>
    </p:extLst>
  </p:cSld>
  <p:clrMapOvr>
    <a:masterClrMapping/>
  </p:clrMapOvr>
  <p:transition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60E92404-0E91-4585-BDDF-B1F7303151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9572348"/>
      </p:ext>
    </p:extLst>
  </p:cSld>
  <p:clrMapOvr>
    <a:masterClrMapping/>
  </p:clrMapOvr>
  <p:transition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379F087B-6E66-4167-BB12-4DE0DEE014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820469"/>
      </p:ext>
    </p:extLst>
  </p:cSld>
  <p:clrMapOvr>
    <a:masterClrMapping/>
  </p:clrMapOvr>
  <p:transition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5E55DF30-4BF4-4396-AC31-DB974AFC18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7805951"/>
      </p:ext>
    </p:extLst>
  </p:cSld>
  <p:clrMapOvr>
    <a:masterClrMapping/>
  </p:clrMapOvr>
  <p:transition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0FD0AE63-A067-4E46-A00D-5D62DDFA9B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4352260"/>
      </p:ext>
    </p:extLst>
  </p:cSld>
  <p:clrMapOvr>
    <a:masterClrMapping/>
  </p:clrMapOvr>
  <p:transition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4C00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en-US"/>
              <a:t>© 2004 Pearson Addison-Wesley. All rights reserved</a:t>
            </a:r>
            <a:endParaRPr lang="en-US" altLang="en-US"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4C00"/>
                </a:solidFill>
                <a:latin typeface="+mn-lt"/>
              </a:defRPr>
            </a:lvl1pPr>
          </a:lstStyle>
          <a:p>
            <a:r>
              <a:rPr lang="en-US" altLang="en-US"/>
              <a:t>5-</a:t>
            </a:r>
            <a:fld id="{28C93C6B-84EC-44C0-9D52-4D97AE17C3C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rgbClr val="FF4C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FF4C00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FF4C00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FF4C00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FF4C00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4C00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4C00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4C00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4C00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Conditionals and Loops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en-US" dirty="0"/>
              <a:t>Now we will examine programming statements that allow us to:</a:t>
            </a:r>
          </a:p>
          <a:p>
            <a:pPr lvl="1"/>
            <a:r>
              <a:rPr lang="en-US" altLang="en-US" dirty="0"/>
              <a:t>repeat processing steps in a </a:t>
            </a:r>
            <a:r>
              <a:rPr lang="en-US" altLang="en-US" dirty="0" smtClean="0"/>
              <a:t>loop</a:t>
            </a:r>
            <a:endParaRPr lang="en-US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66800" y="3332162"/>
            <a:ext cx="7924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4C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4C00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4C00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4C00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4C00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4C00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4C00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4C00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4C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Outline</a:t>
            </a:r>
            <a:endParaRPr lang="en-US" alt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743200" y="4191000"/>
            <a:ext cx="4298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The </a:t>
            </a:r>
            <a:r>
              <a:rPr lang="en-US" altLang="en-US" b="1">
                <a:latin typeface="Courier New" panose="02070309020205020404" pitchFamily="49" charset="0"/>
              </a:rPr>
              <a:t>while</a:t>
            </a:r>
            <a:r>
              <a:rPr lang="en-US" altLang="en-US" b="1">
                <a:latin typeface="Arial" panose="020B0604020202020204" pitchFamily="34" charset="0"/>
              </a:rPr>
              <a:t> Statement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Iterators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Other Repetition Statements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1828800" y="4246562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 Basic Kinds of Loops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Count controlled</a:t>
            </a:r>
          </a:p>
          <a:p>
            <a:pPr lvl="1"/>
            <a:r>
              <a:rPr lang="en-US" altLang="en-US"/>
              <a:t> </a:t>
            </a:r>
          </a:p>
          <a:p>
            <a:pPr lvl="1"/>
            <a:r>
              <a:rPr lang="en-US" altLang="en-US"/>
              <a:t>Example:  </a:t>
            </a:r>
          </a:p>
          <a:p>
            <a:r>
              <a:rPr lang="en-US" altLang="en-US"/>
              <a:t>Event controlled</a:t>
            </a:r>
          </a:p>
          <a:p>
            <a:pPr lvl="1"/>
            <a:r>
              <a:rPr lang="en-US" altLang="en-US"/>
              <a:t>  </a:t>
            </a:r>
          </a:p>
          <a:p>
            <a:pPr lvl="1"/>
            <a:r>
              <a:rPr lang="en-US" altLang="en-US"/>
              <a:t>Example:  </a:t>
            </a:r>
          </a:p>
          <a:p>
            <a:r>
              <a:rPr lang="en-US" altLang="en-US"/>
              <a:t>Combine the two types</a:t>
            </a:r>
          </a:p>
          <a:p>
            <a:pPr lvl="1"/>
            <a:r>
              <a:rPr lang="en-US" altLang="en-US"/>
              <a:t>Example:  </a:t>
            </a:r>
          </a:p>
          <a:p>
            <a:pPr lvl="3"/>
            <a:endParaRPr lang="en-US" altLang="en-US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228600"/>
            <a:ext cx="8229600" cy="582612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900" dirty="0">
                <a:solidFill>
                  <a:schemeClr val="tx2"/>
                </a:solidFill>
                <a:latin typeface="Garamond" panose="02020404030301010803" pitchFamily="18" charset="0"/>
              </a:rPr>
              <a:t>Print series or table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1700" dirty="0">
                <a:solidFill>
                  <a:srgbClr val="009900"/>
                </a:solidFill>
                <a:latin typeface="Courier New" panose="02070309020205020404" pitchFamily="49" charset="0"/>
              </a:rPr>
              <a:t>// print </a:t>
            </a:r>
            <a:r>
              <a:rPr lang="en-US" altLang="en-US" sz="1700" dirty="0" err="1">
                <a:solidFill>
                  <a:srgbClr val="0099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rgbClr val="009900"/>
                </a:solidFill>
                <a:latin typeface="Courier New" panose="02070309020205020404" pitchFamily="49" charset="0"/>
              </a:rPr>
              <a:t> and i</a:t>
            </a:r>
            <a:r>
              <a:rPr lang="en-US" altLang="en-US" sz="1700" baseline="30000" dirty="0">
                <a:solidFill>
                  <a:srgbClr val="009900"/>
                </a:solidFill>
                <a:latin typeface="Courier New" panose="02070309020205020404" pitchFamily="49" charset="0"/>
              </a:rPr>
              <a:t>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7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endParaRPr lang="en-US" altLang="en-US" sz="17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700" b="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700" b="0" dirty="0">
                <a:latin typeface="Courier New" panose="02070309020205020404" pitchFamily="49" charset="0"/>
              </a:rPr>
              <a:t> (</a:t>
            </a:r>
            <a:r>
              <a:rPr lang="en-US" altLang="en-US" sz="1700" b="0" dirty="0" err="1">
                <a:latin typeface="Courier New" panose="02070309020205020404" pitchFamily="49" charset="0"/>
              </a:rPr>
              <a:t>i</a:t>
            </a:r>
            <a:r>
              <a:rPr lang="en-US" altLang="en-US" sz="1700" b="0" dirty="0">
                <a:latin typeface="Courier New" panose="02070309020205020404" pitchFamily="49" charset="0"/>
              </a:rPr>
              <a:t> &lt; 100)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7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7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7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900" dirty="0">
                <a:solidFill>
                  <a:schemeClr val="tx2"/>
                </a:solidFill>
                <a:latin typeface="Garamond" panose="02020404030301010803" pitchFamily="18" charset="0"/>
              </a:rPr>
              <a:t>Sum series     </a:t>
            </a:r>
            <a:r>
              <a:rPr lang="en-US" altLang="en-US" sz="1700" dirty="0">
                <a:solidFill>
                  <a:srgbClr val="009900"/>
                </a:solidFill>
                <a:latin typeface="Courier New" panose="02070309020205020404" pitchFamily="49" charset="0"/>
              </a:rPr>
              <a:t>// sum numbers 0 to 99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7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endParaRPr lang="en-US" altLang="en-US" sz="17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700" b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700" b="0" dirty="0" smtClean="0">
                <a:latin typeface="Courier New" panose="02070309020205020404" pitchFamily="49" charset="0"/>
              </a:rPr>
              <a:t> </a:t>
            </a:r>
            <a:r>
              <a:rPr lang="en-US" altLang="en-US" sz="1700" b="0" dirty="0">
                <a:latin typeface="Courier New" panose="02070309020205020404" pitchFamily="49" charset="0"/>
              </a:rPr>
              <a:t>(</a:t>
            </a:r>
            <a:r>
              <a:rPr lang="en-US" altLang="en-US" sz="1700" b="0" dirty="0" err="1">
                <a:latin typeface="Courier New" panose="02070309020205020404" pitchFamily="49" charset="0"/>
              </a:rPr>
              <a:t>i</a:t>
            </a:r>
            <a:r>
              <a:rPr lang="en-US" altLang="en-US" sz="1700" b="0" dirty="0">
                <a:latin typeface="Courier New" panose="02070309020205020404" pitchFamily="49" charset="0"/>
              </a:rPr>
              <a:t> &lt; 100)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	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	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7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Infinite Loops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en-US"/>
              <a:t>The body of a </a:t>
            </a:r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 loop eventually must make the condition false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If not, it is called an </a:t>
            </a:r>
            <a:r>
              <a:rPr lang="en-US" altLang="en-US" i="1"/>
              <a:t>infinite loop</a:t>
            </a:r>
            <a:r>
              <a:rPr lang="en-US" altLang="en-US"/>
              <a:t>, which will execute until the user interrupts the program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This is a common logical error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You should always double check the logic of a program to ensure that your loops will terminate normally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Infinite Loops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685800"/>
          </a:xfrm>
        </p:spPr>
        <p:txBody>
          <a:bodyPr/>
          <a:lstStyle/>
          <a:p>
            <a:r>
              <a:rPr lang="en-US" altLang="en-US"/>
              <a:t>An example of an infinite loop: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2286000" y="2032467"/>
            <a:ext cx="341632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 b="1" dirty="0" smtClean="0">
                <a:latin typeface="Courier New" panose="02070309020205020404" pitchFamily="49" charset="0"/>
              </a:rPr>
              <a:t>count </a:t>
            </a:r>
            <a:r>
              <a:rPr lang="en-US" altLang="en-US" sz="2000" b="1" dirty="0">
                <a:latin typeface="Courier New" panose="02070309020205020404" pitchFamily="49" charset="0"/>
              </a:rPr>
              <a:t>= 1;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while (count &lt;= 25)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output count;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count = count - 1;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990600" y="4343400"/>
            <a:ext cx="7924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This loop will continue executing until interrupted (Control-C) or until an underflow error occurs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autoUpdateAnimBg="0"/>
      <p:bldP spid="11878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Loops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5000"/>
              </a:spcBef>
            </a:pPr>
            <a:r>
              <a:rPr lang="en-US" altLang="en-US" dirty="0"/>
              <a:t>Similar to nested </a:t>
            </a:r>
            <a:r>
              <a:rPr lang="en-US" altLang="en-US" dirty="0">
                <a:latin typeface="Courier New" panose="02070309020205020404" pitchFamily="49" charset="0"/>
              </a:rPr>
              <a:t>if</a:t>
            </a:r>
            <a:r>
              <a:rPr lang="en-US" altLang="en-US" dirty="0"/>
              <a:t> statements, loops can be nested as well</a:t>
            </a:r>
          </a:p>
          <a:p>
            <a:pPr>
              <a:spcBef>
                <a:spcPct val="75000"/>
              </a:spcBef>
            </a:pPr>
            <a:r>
              <a:rPr lang="en-US" altLang="en-US" dirty="0"/>
              <a:t>That is, the body of a loop can contain another loop</a:t>
            </a:r>
          </a:p>
          <a:p>
            <a:pPr>
              <a:spcBef>
                <a:spcPct val="75000"/>
              </a:spcBef>
            </a:pPr>
            <a:r>
              <a:rPr lang="en-US" altLang="en-US" dirty="0"/>
              <a:t>For each iteration of the outer loop, the inner loop iterates </a:t>
            </a:r>
            <a:r>
              <a:rPr lang="en-US" altLang="en-US" dirty="0" smtClean="0"/>
              <a:t>completely</a:t>
            </a:r>
            <a:endParaRPr lang="en-US" altLang="en-US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Loops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685800"/>
          </a:xfrm>
        </p:spPr>
        <p:txBody>
          <a:bodyPr/>
          <a:lstStyle/>
          <a:p>
            <a:r>
              <a:rPr lang="en-US" altLang="en-US"/>
              <a:t>How many times will the string </a:t>
            </a:r>
            <a:r>
              <a:rPr lang="en-US" altLang="en-US">
                <a:latin typeface="Courier New" panose="02070309020205020404" pitchFamily="49" charset="0"/>
              </a:rPr>
              <a:t>"Here"</a:t>
            </a:r>
            <a:r>
              <a:rPr lang="en-US" altLang="en-US"/>
              <a:t> be printed?</a:t>
            </a: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2133600" y="1888500"/>
            <a:ext cx="372409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 b="1" dirty="0">
                <a:latin typeface="Courier New" panose="02070309020205020404" pitchFamily="49" charset="0"/>
              </a:rPr>
              <a:t>count1 = 1;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while (count1 &lt;= 10)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count2 = 1;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while (count2 &lt;= 20)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{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output "</a:t>
            </a:r>
            <a:r>
              <a:rPr lang="en-US" altLang="en-US" sz="2000" b="1" dirty="0">
                <a:latin typeface="Courier New" panose="02070309020205020404" pitchFamily="49" charset="0"/>
              </a:rPr>
              <a:t>Here");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count2=count2+1;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}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count1=count1+1;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2667000" y="1163638"/>
            <a:ext cx="4298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The </a:t>
            </a:r>
            <a:r>
              <a:rPr lang="en-US" altLang="en-US" b="1">
                <a:latin typeface="Courier New" panose="02070309020205020404" pitchFamily="49" charset="0"/>
              </a:rPr>
              <a:t>while</a:t>
            </a:r>
            <a:r>
              <a:rPr lang="en-US" altLang="en-US" b="1">
                <a:latin typeface="Arial" panose="020B0604020202020204" pitchFamily="34" charset="0"/>
              </a:rPr>
              <a:t> Statement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Iterators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Other Repetition Statements</a:t>
            </a:r>
          </a:p>
        </p:txBody>
      </p:sp>
      <p:sp>
        <p:nvSpPr>
          <p:cNvPr id="120836" name="AutoShape 4"/>
          <p:cNvSpPr>
            <a:spLocks noChangeArrowheads="1"/>
          </p:cNvSpPr>
          <p:nvPr/>
        </p:nvSpPr>
        <p:spPr bwMode="auto">
          <a:xfrm>
            <a:off x="1752600" y="17526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Iterators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altLang="en-US" dirty="0"/>
              <a:t>An </a:t>
            </a:r>
            <a:r>
              <a:rPr lang="en-US" altLang="en-US" i="1" dirty="0"/>
              <a:t>iterator</a:t>
            </a:r>
            <a:r>
              <a:rPr lang="en-US" altLang="en-US" dirty="0"/>
              <a:t> is an object that allows you to process a collection of items one at a time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It lets you step through each item in turn and process it as needed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An iterator object has a </a:t>
            </a:r>
            <a:r>
              <a:rPr lang="en-US" altLang="en-US" dirty="0" err="1">
                <a:latin typeface="Courier New" panose="02070309020205020404" pitchFamily="49" charset="0"/>
              </a:rPr>
              <a:t>hasNext</a:t>
            </a:r>
            <a:r>
              <a:rPr lang="en-US" altLang="en-US" dirty="0"/>
              <a:t> method that returns true if there is at least one more item to process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next</a:t>
            </a:r>
            <a:r>
              <a:rPr lang="en-US" altLang="en-US" dirty="0"/>
              <a:t> method returns the next </a:t>
            </a:r>
            <a:r>
              <a:rPr lang="en-US" altLang="en-US" dirty="0" smtClean="0"/>
              <a:t>item</a:t>
            </a:r>
            <a:endParaRPr lang="en-US" altLang="en-US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2667000" y="1163638"/>
            <a:ext cx="4298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The </a:t>
            </a:r>
            <a:r>
              <a:rPr lang="en-US" altLang="en-US" b="1">
                <a:latin typeface="Courier New" panose="02070309020205020404" pitchFamily="49" charset="0"/>
              </a:rPr>
              <a:t>while</a:t>
            </a:r>
            <a:r>
              <a:rPr lang="en-US" altLang="en-US" b="1">
                <a:latin typeface="Arial" panose="020B0604020202020204" pitchFamily="34" charset="0"/>
              </a:rPr>
              <a:t> Statement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Iterators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Other Repetition Statements</a:t>
            </a:r>
          </a:p>
        </p:txBody>
      </p:sp>
      <p:sp>
        <p:nvSpPr>
          <p:cNvPr id="121860" name="AutoShape 4"/>
          <p:cNvSpPr>
            <a:spLocks noChangeArrowheads="1"/>
          </p:cNvSpPr>
          <p:nvPr/>
        </p:nvSpPr>
        <p:spPr bwMode="auto">
          <a:xfrm>
            <a:off x="1752600" y="22860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do Statement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644525"/>
          </a:xfrm>
        </p:spPr>
        <p:txBody>
          <a:bodyPr/>
          <a:lstStyle/>
          <a:p>
            <a:r>
              <a:rPr lang="en-US" altLang="en-US"/>
              <a:t>A </a:t>
            </a:r>
            <a:r>
              <a:rPr lang="en-US" altLang="en-US" i="1"/>
              <a:t>do statement</a:t>
            </a:r>
            <a:r>
              <a:rPr lang="en-US" altLang="en-US"/>
              <a:t> has the following syntax: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3124200" y="1906588"/>
            <a:ext cx="3659188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b="1">
                <a:latin typeface="Courier New" panose="02070309020205020404" pitchFamily="49" charset="0"/>
              </a:rPr>
              <a:t>do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</a:t>
            </a:r>
            <a:r>
              <a:rPr lang="en-US" altLang="en-US" b="1" i="1">
                <a:solidFill>
                  <a:schemeClr val="hlink"/>
                </a:solidFill>
                <a:latin typeface="Courier New" panose="02070309020205020404" pitchFamily="49" charset="0"/>
              </a:rPr>
              <a:t>statement</a:t>
            </a:r>
            <a:r>
              <a:rPr lang="en-US" altLang="en-US" b="1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}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while ( </a:t>
            </a:r>
            <a:r>
              <a:rPr lang="en-US" altLang="en-US" b="1" i="1">
                <a:solidFill>
                  <a:schemeClr val="hlink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en-US" b="1">
                <a:latin typeface="Courier New" panose="02070309020205020404" pitchFamily="49" charset="0"/>
              </a:rPr>
              <a:t> )</a:t>
            </a:r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990600" y="4114800"/>
            <a:ext cx="79248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53975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803525" indent="168275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260725" indent="168275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717925" indent="168275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175125" indent="168275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632325" indent="168275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70000"/>
              </a:spcBef>
            </a:pPr>
            <a:r>
              <a:rPr lang="en-US" altLang="en-US"/>
              <a:t>The </a:t>
            </a:r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statement</a:t>
            </a:r>
            <a:r>
              <a:rPr lang="en-US" altLang="en-US"/>
              <a:t> is executed once initially, and then the </a:t>
            </a:r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en-US"/>
              <a:t> is evaluated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/>
              <a:t>The statement is executed repeatedly until the condition becomes false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6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6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autoUpdateAnimBg="0"/>
      <p:bldP spid="126981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Repetition Statements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i="1" dirty="0"/>
              <a:t>Repetition statements</a:t>
            </a:r>
            <a:r>
              <a:rPr lang="en-US" altLang="en-US" dirty="0"/>
              <a:t> allow us to execute a statement multiple times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Often they are referred to as </a:t>
            </a:r>
            <a:r>
              <a:rPr lang="en-US" altLang="en-US" i="1" dirty="0"/>
              <a:t>loops</a:t>
            </a: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Like conditional statements, they are controlled by </a:t>
            </a:r>
            <a:r>
              <a:rPr lang="en-US" altLang="en-US" dirty="0" err="1"/>
              <a:t>boolean</a:t>
            </a:r>
            <a:r>
              <a:rPr lang="en-US" altLang="en-US" dirty="0"/>
              <a:t> expressions</a:t>
            </a:r>
          </a:p>
          <a:p>
            <a:pPr>
              <a:spcBef>
                <a:spcPct val="50000"/>
              </a:spcBef>
            </a:pPr>
            <a:r>
              <a:rPr lang="en-US" altLang="en-US" dirty="0" smtClean="0"/>
              <a:t>Most programming language </a:t>
            </a:r>
            <a:r>
              <a:rPr lang="en-US" altLang="en-US" dirty="0"/>
              <a:t>has three kinds of repetition statements:</a:t>
            </a:r>
          </a:p>
          <a:p>
            <a:pPr lvl="1">
              <a:spcBef>
                <a:spcPct val="50000"/>
              </a:spcBef>
            </a:pPr>
            <a:r>
              <a:rPr lang="en-US" altLang="en-US" dirty="0"/>
              <a:t>the </a:t>
            </a:r>
            <a:r>
              <a:rPr lang="en-US" altLang="en-US" i="1" dirty="0"/>
              <a:t>while loop</a:t>
            </a:r>
            <a:endParaRPr lang="en-US" altLang="en-US" dirty="0"/>
          </a:p>
          <a:p>
            <a:pPr lvl="1"/>
            <a:r>
              <a:rPr lang="en-US" altLang="en-US" dirty="0"/>
              <a:t>the </a:t>
            </a:r>
            <a:r>
              <a:rPr lang="en-US" altLang="en-US" i="1" dirty="0"/>
              <a:t>do loop</a:t>
            </a:r>
            <a:endParaRPr lang="en-US" altLang="en-US" dirty="0"/>
          </a:p>
          <a:p>
            <a:pPr lvl="1"/>
            <a:r>
              <a:rPr lang="en-US" altLang="en-US" dirty="0"/>
              <a:t>the </a:t>
            </a:r>
            <a:r>
              <a:rPr lang="en-US" altLang="en-US" i="1" dirty="0"/>
              <a:t>for loop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The programmer should choose the right kind of loop for the situation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 of a do Loop</a:t>
            </a:r>
          </a:p>
        </p:txBody>
      </p:sp>
      <p:grpSp>
        <p:nvGrpSpPr>
          <p:cNvPr id="128003" name="Group 3"/>
          <p:cNvGrpSpPr>
            <a:grpSpLocks/>
          </p:cNvGrpSpPr>
          <p:nvPr/>
        </p:nvGrpSpPr>
        <p:grpSpPr bwMode="auto">
          <a:xfrm>
            <a:off x="2895600" y="2362200"/>
            <a:ext cx="1017588" cy="1333500"/>
            <a:chOff x="1567" y="1608"/>
            <a:chExt cx="641" cy="840"/>
          </a:xfrm>
        </p:grpSpPr>
        <p:sp>
          <p:nvSpPr>
            <p:cNvPr id="128004" name="Text Box 4"/>
            <p:cNvSpPr txBox="1">
              <a:spLocks noChangeArrowheads="1"/>
            </p:cNvSpPr>
            <p:nvPr/>
          </p:nvSpPr>
          <p:spPr bwMode="auto">
            <a:xfrm>
              <a:off x="1567" y="1920"/>
              <a:ext cx="4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800" b="1">
                  <a:solidFill>
                    <a:schemeClr val="hlink"/>
                  </a:solidFill>
                  <a:latin typeface="Arial Unicode MS" pitchFamily="34" charset="-128"/>
                </a:rPr>
                <a:t>true</a:t>
              </a:r>
              <a:endParaRPr lang="en-US" altLang="en-US">
                <a:solidFill>
                  <a:schemeClr val="hlink"/>
                </a:solidFill>
                <a:latin typeface="Arial Unicode MS" pitchFamily="34" charset="-128"/>
              </a:endParaRPr>
            </a:p>
          </p:txBody>
        </p:sp>
        <p:cxnSp>
          <p:nvCxnSpPr>
            <p:cNvPr id="128005" name="AutoShape 5"/>
            <p:cNvCxnSpPr>
              <a:cxnSpLocks noChangeShapeType="1"/>
              <a:stCxn id="128012" idx="1"/>
              <a:endCxn id="128007" idx="1"/>
            </p:cNvCxnSpPr>
            <p:nvPr/>
          </p:nvCxnSpPr>
          <p:spPr bwMode="auto">
            <a:xfrm rot="10800000" flipV="1">
              <a:off x="2112" y="1608"/>
              <a:ext cx="96" cy="840"/>
            </a:xfrm>
            <a:prstGeom prst="bentConnector3">
              <a:avLst>
                <a:gd name="adj1" fmla="val 250000"/>
              </a:avLst>
            </a:prstGeom>
            <a:noFill/>
            <a:ln w="31750">
              <a:solidFill>
                <a:srgbClr val="FF0000"/>
              </a:solidFill>
              <a:miter lim="800000"/>
              <a:headEnd type="triangle" w="lg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8006" name="Group 6"/>
          <p:cNvGrpSpPr>
            <a:grpSpLocks/>
          </p:cNvGrpSpPr>
          <p:nvPr/>
        </p:nvGrpSpPr>
        <p:grpSpPr bwMode="auto">
          <a:xfrm>
            <a:off x="3733800" y="2576513"/>
            <a:ext cx="1981200" cy="1614487"/>
            <a:chOff x="2064" y="1719"/>
            <a:chExt cx="1248" cy="1017"/>
          </a:xfrm>
        </p:grpSpPr>
        <p:sp>
          <p:nvSpPr>
            <p:cNvPr id="128007" name="AutoShape 7"/>
            <p:cNvSpPr>
              <a:spLocks noChangeArrowheads="1"/>
            </p:cNvSpPr>
            <p:nvPr/>
          </p:nvSpPr>
          <p:spPr bwMode="auto">
            <a:xfrm>
              <a:off x="2064" y="2112"/>
              <a:ext cx="1248" cy="624"/>
            </a:xfrm>
            <a:prstGeom prst="diamond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08" name="Text Box 8"/>
            <p:cNvSpPr txBox="1">
              <a:spLocks noChangeArrowheads="1"/>
            </p:cNvSpPr>
            <p:nvPr/>
          </p:nvSpPr>
          <p:spPr bwMode="auto">
            <a:xfrm>
              <a:off x="2289" y="2222"/>
              <a:ext cx="7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800" b="1">
                  <a:latin typeface="Arial Unicode MS" pitchFamily="34" charset="-128"/>
                </a:rPr>
                <a:t>condition</a:t>
              </a:r>
            </a:p>
            <a:p>
              <a:pPr algn="ctr"/>
              <a:r>
                <a:rPr lang="en-US" altLang="en-US" sz="1800" b="1">
                  <a:latin typeface="Arial Unicode MS" pitchFamily="34" charset="-128"/>
                </a:rPr>
                <a:t>evaluated</a:t>
              </a:r>
              <a:endParaRPr lang="en-US" altLang="en-US">
                <a:latin typeface="Arial Unicode MS" pitchFamily="34" charset="-128"/>
              </a:endParaRPr>
            </a:p>
          </p:txBody>
        </p:sp>
        <p:cxnSp>
          <p:nvCxnSpPr>
            <p:cNvPr id="128009" name="AutoShape 9"/>
            <p:cNvCxnSpPr>
              <a:cxnSpLocks noChangeShapeType="1"/>
              <a:stCxn id="128013" idx="2"/>
              <a:endCxn id="128007" idx="0"/>
            </p:cNvCxnSpPr>
            <p:nvPr/>
          </p:nvCxnSpPr>
          <p:spPr bwMode="auto">
            <a:xfrm flipH="1">
              <a:off x="2688" y="1719"/>
              <a:ext cx="1" cy="393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8010" name="Group 10"/>
          <p:cNvGrpSpPr>
            <a:grpSpLocks/>
          </p:cNvGrpSpPr>
          <p:nvPr/>
        </p:nvGrpSpPr>
        <p:grpSpPr bwMode="auto">
          <a:xfrm>
            <a:off x="3924300" y="1600200"/>
            <a:ext cx="1600200" cy="990600"/>
            <a:chOff x="2184" y="1104"/>
            <a:chExt cx="1008" cy="624"/>
          </a:xfrm>
        </p:grpSpPr>
        <p:cxnSp>
          <p:nvCxnSpPr>
            <p:cNvPr id="128011" name="AutoShape 11"/>
            <p:cNvCxnSpPr>
              <a:cxnSpLocks noChangeShapeType="1"/>
              <a:endCxn id="128013" idx="0"/>
            </p:cNvCxnSpPr>
            <p:nvPr/>
          </p:nvCxnSpPr>
          <p:spPr bwMode="auto">
            <a:xfrm>
              <a:off x="2689" y="1104"/>
              <a:ext cx="0" cy="384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8012" name="Rectangle 12"/>
            <p:cNvSpPr>
              <a:spLocks noChangeArrowheads="1"/>
            </p:cNvSpPr>
            <p:nvPr/>
          </p:nvSpPr>
          <p:spPr bwMode="auto">
            <a:xfrm>
              <a:off x="2184" y="1488"/>
              <a:ext cx="100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13" name="Text Box 13"/>
            <p:cNvSpPr txBox="1">
              <a:spLocks noChangeArrowheads="1"/>
            </p:cNvSpPr>
            <p:nvPr/>
          </p:nvSpPr>
          <p:spPr bwMode="auto">
            <a:xfrm>
              <a:off x="2265" y="1488"/>
              <a:ext cx="8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800" b="1">
                  <a:latin typeface="Arial Unicode MS" pitchFamily="34" charset="-128"/>
                </a:rPr>
                <a:t>statement</a:t>
              </a:r>
              <a:endParaRPr lang="en-US" altLang="en-US">
                <a:latin typeface="Arial Unicode MS" pitchFamily="34" charset="-128"/>
              </a:endParaRPr>
            </a:p>
          </p:txBody>
        </p:sp>
      </p:grpSp>
      <p:grpSp>
        <p:nvGrpSpPr>
          <p:cNvPr id="128014" name="Group 14"/>
          <p:cNvGrpSpPr>
            <a:grpSpLocks/>
          </p:cNvGrpSpPr>
          <p:nvPr/>
        </p:nvGrpSpPr>
        <p:grpSpPr bwMode="auto">
          <a:xfrm>
            <a:off x="4700588" y="4191000"/>
            <a:ext cx="709612" cy="914400"/>
            <a:chOff x="2699" y="2736"/>
            <a:chExt cx="447" cy="576"/>
          </a:xfrm>
        </p:grpSpPr>
        <p:cxnSp>
          <p:nvCxnSpPr>
            <p:cNvPr id="128015" name="AutoShape 15"/>
            <p:cNvCxnSpPr>
              <a:cxnSpLocks noChangeShapeType="1"/>
              <a:stCxn id="128007" idx="2"/>
            </p:cNvCxnSpPr>
            <p:nvPr/>
          </p:nvCxnSpPr>
          <p:spPr bwMode="auto">
            <a:xfrm>
              <a:off x="2712" y="2736"/>
              <a:ext cx="0" cy="57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8016" name="Text Box 16"/>
            <p:cNvSpPr txBox="1">
              <a:spLocks noChangeArrowheads="1"/>
            </p:cNvSpPr>
            <p:nvPr/>
          </p:nvSpPr>
          <p:spPr bwMode="auto">
            <a:xfrm>
              <a:off x="2699" y="2880"/>
              <a:ext cx="4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800" b="1">
                  <a:solidFill>
                    <a:schemeClr val="hlink"/>
                  </a:solidFill>
                  <a:latin typeface="Arial Unicode MS" pitchFamily="34" charset="-128"/>
                </a:rPr>
                <a:t>false</a:t>
              </a:r>
              <a:endParaRPr lang="en-US" altLang="en-US">
                <a:solidFill>
                  <a:schemeClr val="hlink"/>
                </a:solidFill>
                <a:latin typeface="Arial Unicode MS" pitchFamily="34" charset="-128"/>
              </a:endParaRPr>
            </a:p>
          </p:txBody>
        </p:sp>
      </p:grp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8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do Statement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685800"/>
          </a:xfrm>
        </p:spPr>
        <p:txBody>
          <a:bodyPr/>
          <a:lstStyle/>
          <a:p>
            <a:pPr>
              <a:spcBef>
                <a:spcPct val="75000"/>
              </a:spcBef>
            </a:pPr>
            <a:r>
              <a:rPr lang="en-US" altLang="en-US"/>
              <a:t>An example of a </a:t>
            </a:r>
            <a:r>
              <a:rPr lang="en-US" altLang="en-US">
                <a:latin typeface="Courier New" panose="02070309020205020404" pitchFamily="49" charset="0"/>
              </a:rPr>
              <a:t>do</a:t>
            </a:r>
            <a:r>
              <a:rPr lang="en-US" altLang="en-US"/>
              <a:t> loop: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990600" y="4267200"/>
            <a:ext cx="79248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75000"/>
              </a:spcBef>
            </a:pPr>
            <a:r>
              <a:rPr lang="en-US" altLang="en-US" dirty="0"/>
              <a:t>The body of a </a:t>
            </a:r>
            <a:r>
              <a:rPr lang="en-US" altLang="en-US" dirty="0">
                <a:latin typeface="Courier New" panose="02070309020205020404" pitchFamily="49" charset="0"/>
              </a:rPr>
              <a:t>do</a:t>
            </a:r>
            <a:r>
              <a:rPr lang="en-US" altLang="en-US" dirty="0"/>
              <a:t> loop executes at least </a:t>
            </a:r>
            <a:r>
              <a:rPr lang="en-US" altLang="en-US" dirty="0" smtClean="0"/>
              <a:t>once</a:t>
            </a:r>
            <a:endParaRPr lang="en-US" altLang="en-US" dirty="0"/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2330450" y="1895942"/>
            <a:ext cx="326243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 b="1" dirty="0" smtClean="0">
                <a:latin typeface="Courier New" panose="02070309020205020404" pitchFamily="49" charset="0"/>
              </a:rPr>
              <a:t>count </a:t>
            </a:r>
            <a:r>
              <a:rPr lang="en-US" altLang="en-US" sz="2000" b="1" dirty="0">
                <a:latin typeface="Courier New" panose="02070309020205020404" pitchFamily="49" charset="0"/>
              </a:rPr>
              <a:t>= 0;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do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count=count+1;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output count;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} while (count &lt; 5);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build="p"/>
      <p:bldP spid="6656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Comparing while and do</a:t>
            </a:r>
          </a:p>
        </p:txBody>
      </p:sp>
      <p:grpSp>
        <p:nvGrpSpPr>
          <p:cNvPr id="88098" name="Group 34"/>
          <p:cNvGrpSpPr>
            <a:grpSpLocks/>
          </p:cNvGrpSpPr>
          <p:nvPr/>
        </p:nvGrpSpPr>
        <p:grpSpPr bwMode="auto">
          <a:xfrm>
            <a:off x="1752600" y="1219200"/>
            <a:ext cx="3048000" cy="4419600"/>
            <a:chOff x="1056" y="720"/>
            <a:chExt cx="1920" cy="2784"/>
          </a:xfrm>
        </p:grpSpPr>
        <p:grpSp>
          <p:nvGrpSpPr>
            <p:cNvPr id="88082" name="Group 18"/>
            <p:cNvGrpSpPr>
              <a:grpSpLocks/>
            </p:cNvGrpSpPr>
            <p:nvPr/>
          </p:nvGrpSpPr>
          <p:grpSpPr bwMode="auto">
            <a:xfrm>
              <a:off x="1270" y="2208"/>
              <a:ext cx="1008" cy="816"/>
              <a:chOff x="2112" y="1968"/>
              <a:chExt cx="1008" cy="816"/>
            </a:xfrm>
          </p:grpSpPr>
          <p:grpSp>
            <p:nvGrpSpPr>
              <p:cNvPr id="88083" name="Group 19"/>
              <p:cNvGrpSpPr>
                <a:grpSpLocks/>
              </p:cNvGrpSpPr>
              <p:nvPr/>
            </p:nvGrpSpPr>
            <p:grpSpPr bwMode="auto">
              <a:xfrm>
                <a:off x="2112" y="2544"/>
                <a:ext cx="1008" cy="240"/>
                <a:chOff x="2112" y="2544"/>
                <a:chExt cx="1008" cy="240"/>
              </a:xfrm>
            </p:grpSpPr>
            <p:sp>
              <p:nvSpPr>
                <p:cNvPr id="88084" name="Rectangle 20"/>
                <p:cNvSpPr>
                  <a:spLocks noChangeArrowheads="1"/>
                </p:cNvSpPr>
                <p:nvPr/>
              </p:nvSpPr>
              <p:spPr bwMode="auto">
                <a:xfrm>
                  <a:off x="2112" y="2544"/>
                  <a:ext cx="1008" cy="240"/>
                </a:xfrm>
                <a:prstGeom prst="rect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08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193" y="2544"/>
                  <a:ext cx="84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FF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800" b="1">
                      <a:latin typeface="Arial Unicode MS" pitchFamily="34" charset="-128"/>
                    </a:rPr>
                    <a:t>statement</a:t>
                  </a:r>
                  <a:endParaRPr lang="en-US" altLang="en-US">
                    <a:latin typeface="Arial Unicode MS" pitchFamily="34" charset="-128"/>
                  </a:endParaRPr>
                </a:p>
              </p:txBody>
            </p:sp>
          </p:grpSp>
          <p:cxnSp>
            <p:nvCxnSpPr>
              <p:cNvPr id="88086" name="AutoShape 22"/>
              <p:cNvCxnSpPr>
                <a:cxnSpLocks noChangeShapeType="1"/>
                <a:stCxn id="88095" idx="2"/>
                <a:endCxn id="88084" idx="0"/>
              </p:cNvCxnSpPr>
              <p:nvPr/>
            </p:nvCxnSpPr>
            <p:spPr bwMode="auto">
              <a:xfrm>
                <a:off x="2616" y="1968"/>
                <a:ext cx="0" cy="576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8087" name="Text Box 23"/>
              <p:cNvSpPr txBox="1">
                <a:spLocks noChangeArrowheads="1"/>
              </p:cNvSpPr>
              <p:nvPr/>
            </p:nvSpPr>
            <p:spPr bwMode="auto">
              <a:xfrm>
                <a:off x="2635" y="2112"/>
                <a:ext cx="40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800" b="1">
                    <a:solidFill>
                      <a:schemeClr val="hlink"/>
                    </a:solidFill>
                    <a:latin typeface="Arial Unicode MS" pitchFamily="34" charset="-128"/>
                  </a:rPr>
                  <a:t>true</a:t>
                </a:r>
                <a:endParaRPr lang="en-US" altLang="en-US">
                  <a:solidFill>
                    <a:schemeClr val="hlink"/>
                  </a:solidFill>
                  <a:latin typeface="Arial Unicode MS" pitchFamily="34" charset="-128"/>
                </a:endParaRPr>
              </a:p>
            </p:txBody>
          </p:sp>
        </p:grpSp>
        <p:cxnSp>
          <p:nvCxnSpPr>
            <p:cNvPr id="88088" name="AutoShape 24"/>
            <p:cNvCxnSpPr>
              <a:cxnSpLocks noChangeShapeType="1"/>
              <a:stCxn id="88084" idx="1"/>
              <a:endCxn id="88095" idx="1"/>
            </p:cNvCxnSpPr>
            <p:nvPr/>
          </p:nvCxnSpPr>
          <p:spPr bwMode="auto">
            <a:xfrm rot="10800000">
              <a:off x="1126" y="1872"/>
              <a:ext cx="144" cy="1032"/>
            </a:xfrm>
            <a:prstGeom prst="bentConnector3">
              <a:avLst>
                <a:gd name="adj1" fmla="val 239583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8089" name="Group 25"/>
            <p:cNvGrpSpPr>
              <a:grpSpLocks/>
            </p:cNvGrpSpPr>
            <p:nvPr/>
          </p:nvGrpSpPr>
          <p:grpSpPr bwMode="auto">
            <a:xfrm>
              <a:off x="1736" y="1872"/>
              <a:ext cx="1240" cy="1632"/>
              <a:chOff x="2578" y="1680"/>
              <a:chExt cx="1240" cy="1584"/>
            </a:xfrm>
          </p:grpSpPr>
          <p:cxnSp>
            <p:nvCxnSpPr>
              <p:cNvPr id="88090" name="AutoShape 26"/>
              <p:cNvCxnSpPr>
                <a:cxnSpLocks noChangeShapeType="1"/>
                <a:stCxn id="88095" idx="3"/>
              </p:cNvCxnSpPr>
              <p:nvPr/>
            </p:nvCxnSpPr>
            <p:spPr bwMode="auto">
              <a:xfrm flipH="1">
                <a:off x="2578" y="1680"/>
                <a:ext cx="638" cy="1584"/>
              </a:xfrm>
              <a:prstGeom prst="bentConnector4">
                <a:avLst>
                  <a:gd name="adj1" fmla="val -22569"/>
                  <a:gd name="adj2" fmla="val 83458"/>
                </a:avLst>
              </a:prstGeom>
              <a:noFill/>
              <a:ln w="31750">
                <a:solidFill>
                  <a:srgbClr val="FF0000"/>
                </a:solidFill>
                <a:miter lim="800000"/>
                <a:headEnd type="none" w="sm" len="sm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8091" name="Text Box 27"/>
              <p:cNvSpPr txBox="1">
                <a:spLocks noChangeArrowheads="1"/>
              </p:cNvSpPr>
              <p:nvPr/>
            </p:nvSpPr>
            <p:spPr bwMode="auto">
              <a:xfrm>
                <a:off x="3371" y="2115"/>
                <a:ext cx="447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800" b="1">
                    <a:solidFill>
                      <a:schemeClr val="hlink"/>
                    </a:solidFill>
                    <a:latin typeface="Arial Unicode MS" pitchFamily="34" charset="-128"/>
                  </a:rPr>
                  <a:t>false</a:t>
                </a:r>
                <a:endParaRPr lang="en-US" altLang="en-US">
                  <a:solidFill>
                    <a:schemeClr val="hlink"/>
                  </a:solidFill>
                  <a:latin typeface="Arial Unicode MS" pitchFamily="34" charset="-128"/>
                </a:endParaRPr>
              </a:p>
            </p:txBody>
          </p:sp>
        </p:grpSp>
        <p:grpSp>
          <p:nvGrpSpPr>
            <p:cNvPr id="88092" name="Group 28"/>
            <p:cNvGrpSpPr>
              <a:grpSpLocks/>
            </p:cNvGrpSpPr>
            <p:nvPr/>
          </p:nvGrpSpPr>
          <p:grpSpPr bwMode="auto">
            <a:xfrm>
              <a:off x="1126" y="1104"/>
              <a:ext cx="1296" cy="1104"/>
              <a:chOff x="1968" y="864"/>
              <a:chExt cx="1296" cy="1104"/>
            </a:xfrm>
          </p:grpSpPr>
          <p:cxnSp>
            <p:nvCxnSpPr>
              <p:cNvPr id="88093" name="AutoShape 29"/>
              <p:cNvCxnSpPr>
                <a:cxnSpLocks noChangeShapeType="1"/>
                <a:endCxn id="88095" idx="0"/>
              </p:cNvCxnSpPr>
              <p:nvPr/>
            </p:nvCxnSpPr>
            <p:spPr bwMode="auto">
              <a:xfrm>
                <a:off x="2616" y="864"/>
                <a:ext cx="0" cy="432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88094" name="Group 30"/>
              <p:cNvGrpSpPr>
                <a:grpSpLocks/>
              </p:cNvGrpSpPr>
              <p:nvPr/>
            </p:nvGrpSpPr>
            <p:grpSpPr bwMode="auto">
              <a:xfrm>
                <a:off x="1968" y="1296"/>
                <a:ext cx="1296" cy="672"/>
                <a:chOff x="1968" y="1296"/>
                <a:chExt cx="1296" cy="672"/>
              </a:xfrm>
            </p:grpSpPr>
            <p:sp>
              <p:nvSpPr>
                <p:cNvPr id="88095" name="AutoShape 31"/>
                <p:cNvSpPr>
                  <a:spLocks noChangeArrowheads="1"/>
                </p:cNvSpPr>
                <p:nvPr/>
              </p:nvSpPr>
              <p:spPr bwMode="auto">
                <a:xfrm>
                  <a:off x="1968" y="1296"/>
                  <a:ext cx="1296" cy="672"/>
                </a:xfrm>
                <a:prstGeom prst="diamond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09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217" y="1430"/>
                  <a:ext cx="799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FF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800" b="1">
                      <a:latin typeface="Arial Unicode MS" pitchFamily="34" charset="-128"/>
                    </a:rPr>
                    <a:t>condition</a:t>
                  </a:r>
                </a:p>
                <a:p>
                  <a:pPr algn="ctr"/>
                  <a:r>
                    <a:rPr lang="en-US" altLang="en-US" sz="1800" b="1">
                      <a:latin typeface="Arial Unicode MS" pitchFamily="34" charset="-128"/>
                    </a:rPr>
                    <a:t>evaluated</a:t>
                  </a:r>
                  <a:endParaRPr lang="en-US" altLang="en-US">
                    <a:latin typeface="Arial Unicode MS" pitchFamily="34" charset="-128"/>
                  </a:endParaRPr>
                </a:p>
              </p:txBody>
            </p:sp>
          </p:grpSp>
        </p:grpSp>
        <p:sp>
          <p:nvSpPr>
            <p:cNvPr id="88097" name="Text Box 33"/>
            <p:cNvSpPr txBox="1">
              <a:spLocks noChangeArrowheads="1"/>
            </p:cNvSpPr>
            <p:nvPr/>
          </p:nvSpPr>
          <p:spPr bwMode="auto">
            <a:xfrm>
              <a:off x="1056" y="720"/>
              <a:ext cx="15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u="sng">
                  <a:solidFill>
                    <a:schemeClr val="hlink"/>
                  </a:solidFill>
                  <a:latin typeface="Arial" panose="020B0604020202020204" pitchFamily="34" charset="0"/>
                </a:rPr>
                <a:t>The while Loop</a:t>
              </a:r>
              <a:endParaRPr lang="en-US" altLang="en-US"/>
            </a:p>
          </p:txBody>
        </p:sp>
      </p:grpSp>
      <p:grpSp>
        <p:nvGrpSpPr>
          <p:cNvPr id="88100" name="Group 36"/>
          <p:cNvGrpSpPr>
            <a:grpSpLocks/>
          </p:cNvGrpSpPr>
          <p:nvPr/>
        </p:nvGrpSpPr>
        <p:grpSpPr bwMode="auto">
          <a:xfrm>
            <a:off x="5181600" y="1219200"/>
            <a:ext cx="2827338" cy="4151313"/>
            <a:chOff x="3471" y="745"/>
            <a:chExt cx="1781" cy="2615"/>
          </a:xfrm>
        </p:grpSpPr>
        <p:grpSp>
          <p:nvGrpSpPr>
            <p:cNvPr id="88068" name="Group 4"/>
            <p:cNvGrpSpPr>
              <a:grpSpLocks/>
            </p:cNvGrpSpPr>
            <p:nvPr/>
          </p:nvGrpSpPr>
          <p:grpSpPr bwMode="auto">
            <a:xfrm>
              <a:off x="3471" y="1632"/>
              <a:ext cx="641" cy="840"/>
              <a:chOff x="1567" y="1608"/>
              <a:chExt cx="641" cy="840"/>
            </a:xfrm>
          </p:grpSpPr>
          <p:sp>
            <p:nvSpPr>
              <p:cNvPr id="88069" name="Text Box 5"/>
              <p:cNvSpPr txBox="1">
                <a:spLocks noChangeArrowheads="1"/>
              </p:cNvSpPr>
              <p:nvPr/>
            </p:nvSpPr>
            <p:spPr bwMode="auto">
              <a:xfrm>
                <a:off x="1567" y="1920"/>
                <a:ext cx="40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800" b="1">
                    <a:solidFill>
                      <a:schemeClr val="hlink"/>
                    </a:solidFill>
                    <a:latin typeface="Arial Unicode MS" pitchFamily="34" charset="-128"/>
                  </a:rPr>
                  <a:t>true</a:t>
                </a:r>
                <a:endParaRPr lang="en-US" altLang="en-US">
                  <a:solidFill>
                    <a:schemeClr val="hlink"/>
                  </a:solidFill>
                  <a:latin typeface="Arial Unicode MS" pitchFamily="34" charset="-128"/>
                </a:endParaRPr>
              </a:p>
            </p:txBody>
          </p:sp>
          <p:cxnSp>
            <p:nvCxnSpPr>
              <p:cNvPr id="88070" name="AutoShape 6"/>
              <p:cNvCxnSpPr>
                <a:cxnSpLocks noChangeShapeType="1"/>
                <a:stCxn id="88077" idx="1"/>
                <a:endCxn id="88072" idx="1"/>
              </p:cNvCxnSpPr>
              <p:nvPr/>
            </p:nvCxnSpPr>
            <p:spPr bwMode="auto">
              <a:xfrm rot="10800000" flipV="1">
                <a:off x="2112" y="1608"/>
                <a:ext cx="96" cy="840"/>
              </a:xfrm>
              <a:prstGeom prst="bentConnector3">
                <a:avLst>
                  <a:gd name="adj1" fmla="val 250000"/>
                </a:avLst>
              </a:prstGeom>
              <a:noFill/>
              <a:ln w="31750">
                <a:solidFill>
                  <a:srgbClr val="FF0000"/>
                </a:solidFill>
                <a:miter lim="800000"/>
                <a:headEnd type="triangle" w="lg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071" name="Group 7"/>
            <p:cNvGrpSpPr>
              <a:grpSpLocks/>
            </p:cNvGrpSpPr>
            <p:nvPr/>
          </p:nvGrpSpPr>
          <p:grpSpPr bwMode="auto">
            <a:xfrm>
              <a:off x="3999" y="1767"/>
              <a:ext cx="1248" cy="1017"/>
              <a:chOff x="2064" y="1719"/>
              <a:chExt cx="1248" cy="1017"/>
            </a:xfrm>
          </p:grpSpPr>
          <p:sp>
            <p:nvSpPr>
              <p:cNvPr id="88072" name="AutoShape 8"/>
              <p:cNvSpPr>
                <a:spLocks noChangeArrowheads="1"/>
              </p:cNvSpPr>
              <p:nvPr/>
            </p:nvSpPr>
            <p:spPr bwMode="auto">
              <a:xfrm>
                <a:off x="2064" y="2112"/>
                <a:ext cx="1248" cy="624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73" name="Text Box 9"/>
              <p:cNvSpPr txBox="1">
                <a:spLocks noChangeArrowheads="1"/>
              </p:cNvSpPr>
              <p:nvPr/>
            </p:nvSpPr>
            <p:spPr bwMode="auto">
              <a:xfrm>
                <a:off x="2289" y="2222"/>
                <a:ext cx="799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800" b="1">
                    <a:latin typeface="Arial Unicode MS" pitchFamily="34" charset="-128"/>
                  </a:rPr>
                  <a:t>condition</a:t>
                </a:r>
              </a:p>
              <a:p>
                <a:pPr algn="ctr"/>
                <a:r>
                  <a:rPr lang="en-US" altLang="en-US" sz="1800" b="1">
                    <a:latin typeface="Arial Unicode MS" pitchFamily="34" charset="-128"/>
                  </a:rPr>
                  <a:t>evaluated</a:t>
                </a:r>
                <a:endParaRPr lang="en-US" altLang="en-US">
                  <a:latin typeface="Arial Unicode MS" pitchFamily="34" charset="-128"/>
                </a:endParaRPr>
              </a:p>
            </p:txBody>
          </p:sp>
          <p:cxnSp>
            <p:nvCxnSpPr>
              <p:cNvPr id="88074" name="AutoShape 10"/>
              <p:cNvCxnSpPr>
                <a:cxnSpLocks noChangeShapeType="1"/>
                <a:stCxn id="88078" idx="2"/>
                <a:endCxn id="88072" idx="0"/>
              </p:cNvCxnSpPr>
              <p:nvPr/>
            </p:nvCxnSpPr>
            <p:spPr bwMode="auto">
              <a:xfrm flipH="1">
                <a:off x="2688" y="1719"/>
                <a:ext cx="1" cy="393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075" name="Group 11"/>
            <p:cNvGrpSpPr>
              <a:grpSpLocks/>
            </p:cNvGrpSpPr>
            <p:nvPr/>
          </p:nvGrpSpPr>
          <p:grpSpPr bwMode="auto">
            <a:xfrm>
              <a:off x="4119" y="1152"/>
              <a:ext cx="1008" cy="624"/>
              <a:chOff x="2184" y="1104"/>
              <a:chExt cx="1008" cy="624"/>
            </a:xfrm>
          </p:grpSpPr>
          <p:cxnSp>
            <p:nvCxnSpPr>
              <p:cNvPr id="88076" name="AutoShape 12"/>
              <p:cNvCxnSpPr>
                <a:cxnSpLocks noChangeShapeType="1"/>
                <a:endCxn id="88078" idx="0"/>
              </p:cNvCxnSpPr>
              <p:nvPr/>
            </p:nvCxnSpPr>
            <p:spPr bwMode="auto">
              <a:xfrm>
                <a:off x="2689" y="1104"/>
                <a:ext cx="0" cy="384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8077" name="Rectangle 13"/>
              <p:cNvSpPr>
                <a:spLocks noChangeArrowheads="1"/>
              </p:cNvSpPr>
              <p:nvPr/>
            </p:nvSpPr>
            <p:spPr bwMode="auto">
              <a:xfrm>
                <a:off x="2184" y="1488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78" name="Text Box 14"/>
              <p:cNvSpPr txBox="1">
                <a:spLocks noChangeArrowheads="1"/>
              </p:cNvSpPr>
              <p:nvPr/>
            </p:nvSpPr>
            <p:spPr bwMode="auto">
              <a:xfrm>
                <a:off x="2265" y="1488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800" b="1">
                    <a:latin typeface="Arial Unicode MS" pitchFamily="34" charset="-128"/>
                  </a:rPr>
                  <a:t>statement</a:t>
                </a:r>
                <a:endParaRPr lang="en-US" altLang="en-US">
                  <a:latin typeface="Arial Unicode MS" pitchFamily="34" charset="-128"/>
                </a:endParaRPr>
              </a:p>
            </p:txBody>
          </p:sp>
        </p:grpSp>
        <p:grpSp>
          <p:nvGrpSpPr>
            <p:cNvPr id="88079" name="Group 15"/>
            <p:cNvGrpSpPr>
              <a:grpSpLocks/>
            </p:cNvGrpSpPr>
            <p:nvPr/>
          </p:nvGrpSpPr>
          <p:grpSpPr bwMode="auto">
            <a:xfrm>
              <a:off x="4608" y="2784"/>
              <a:ext cx="447" cy="576"/>
              <a:chOff x="2699" y="2736"/>
              <a:chExt cx="447" cy="576"/>
            </a:xfrm>
          </p:grpSpPr>
          <p:cxnSp>
            <p:nvCxnSpPr>
              <p:cNvPr id="88080" name="AutoShape 16"/>
              <p:cNvCxnSpPr>
                <a:cxnSpLocks noChangeShapeType="1"/>
                <a:stCxn id="88072" idx="2"/>
              </p:cNvCxnSpPr>
              <p:nvPr/>
            </p:nvCxnSpPr>
            <p:spPr bwMode="auto">
              <a:xfrm>
                <a:off x="2712" y="2736"/>
                <a:ext cx="0" cy="576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8081" name="Text Box 17"/>
              <p:cNvSpPr txBox="1">
                <a:spLocks noChangeArrowheads="1"/>
              </p:cNvSpPr>
              <p:nvPr/>
            </p:nvSpPr>
            <p:spPr bwMode="auto">
              <a:xfrm>
                <a:off x="2699" y="2880"/>
                <a:ext cx="44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800" b="1">
                    <a:solidFill>
                      <a:schemeClr val="hlink"/>
                    </a:solidFill>
                    <a:latin typeface="Arial Unicode MS" pitchFamily="34" charset="-128"/>
                  </a:rPr>
                  <a:t>false</a:t>
                </a:r>
                <a:endParaRPr lang="en-US" altLang="en-US">
                  <a:solidFill>
                    <a:schemeClr val="hlink"/>
                  </a:solidFill>
                  <a:latin typeface="Arial Unicode MS" pitchFamily="34" charset="-128"/>
                </a:endParaRPr>
              </a:p>
            </p:txBody>
          </p:sp>
        </p:grpSp>
        <p:sp>
          <p:nvSpPr>
            <p:cNvPr id="88099" name="Text Box 35"/>
            <p:cNvSpPr txBox="1">
              <a:spLocks noChangeArrowheads="1"/>
            </p:cNvSpPr>
            <p:nvPr/>
          </p:nvSpPr>
          <p:spPr bwMode="auto">
            <a:xfrm>
              <a:off x="3984" y="745"/>
              <a:ext cx="1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u="sng">
                  <a:solidFill>
                    <a:schemeClr val="hlink"/>
                  </a:solidFill>
                  <a:latin typeface="Arial" panose="020B0604020202020204" pitchFamily="34" charset="0"/>
                </a:rPr>
                <a:t>The do Loop</a:t>
              </a:r>
              <a:endParaRPr lang="en-US" altLang="en-US"/>
            </a:p>
          </p:txBody>
        </p:sp>
      </p:grp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for Statement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798513"/>
          </a:xfrm>
        </p:spPr>
        <p:txBody>
          <a:bodyPr/>
          <a:lstStyle/>
          <a:p>
            <a:r>
              <a:rPr lang="en-US" altLang="en-US"/>
              <a:t>A </a:t>
            </a:r>
            <a:r>
              <a:rPr lang="en-US" altLang="en-US" i="1"/>
              <a:t>for statement</a:t>
            </a:r>
            <a:r>
              <a:rPr lang="en-US" altLang="en-US"/>
              <a:t> has the following syntax: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263650" y="3641725"/>
            <a:ext cx="7194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 b="1">
                <a:latin typeface="Courier New" panose="02070309020205020404" pitchFamily="49" charset="0"/>
              </a:rPr>
              <a:t>for ( </a:t>
            </a:r>
            <a:r>
              <a:rPr lang="en-US" altLang="en-US" sz="2000" b="1" i="1">
                <a:solidFill>
                  <a:schemeClr val="hlink"/>
                </a:solidFill>
                <a:latin typeface="Courier New" panose="02070309020205020404" pitchFamily="49" charset="0"/>
              </a:rPr>
              <a:t>initialization</a:t>
            </a:r>
            <a:r>
              <a:rPr lang="en-US" altLang="en-US" sz="2000" b="1">
                <a:latin typeface="Courier New" panose="02070309020205020404" pitchFamily="49" charset="0"/>
              </a:rPr>
              <a:t> ; </a:t>
            </a:r>
            <a:r>
              <a:rPr lang="en-US" altLang="en-US" sz="2000" b="1" i="1">
                <a:solidFill>
                  <a:schemeClr val="hlink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en-US" sz="2000" b="1">
                <a:latin typeface="Courier New" panose="02070309020205020404" pitchFamily="49" charset="0"/>
              </a:rPr>
              <a:t> ; </a:t>
            </a:r>
            <a:r>
              <a:rPr lang="en-US" altLang="en-US" sz="2000" b="1" i="1">
                <a:solidFill>
                  <a:schemeClr val="hlink"/>
                </a:solidFill>
                <a:latin typeface="Courier New" panose="02070309020205020404" pitchFamily="49" charset="0"/>
              </a:rPr>
              <a:t>increment</a:t>
            </a:r>
            <a:r>
              <a:rPr lang="en-US" altLang="en-US" sz="2000" b="1">
                <a:latin typeface="Courier New" panose="02070309020205020404" pitchFamily="49" charset="0"/>
              </a:rPr>
              <a:t> )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   </a:t>
            </a:r>
            <a:r>
              <a:rPr lang="en-US" altLang="en-US" sz="2000" b="1" i="1">
                <a:solidFill>
                  <a:schemeClr val="hlink"/>
                </a:solidFill>
                <a:latin typeface="Courier New" panose="02070309020205020404" pitchFamily="49" charset="0"/>
              </a:rPr>
              <a:t>statement</a:t>
            </a:r>
            <a:r>
              <a:rPr lang="en-US" altLang="en-US" sz="2000" b="1">
                <a:latin typeface="Courier New" panose="02070309020205020404" pitchFamily="49" charset="0"/>
              </a:rPr>
              <a:t>;</a:t>
            </a:r>
          </a:p>
        </p:txBody>
      </p:sp>
      <p:grpSp>
        <p:nvGrpSpPr>
          <p:cNvPr id="68628" name="Group 20"/>
          <p:cNvGrpSpPr>
            <a:grpSpLocks/>
          </p:cNvGrpSpPr>
          <p:nvPr/>
        </p:nvGrpSpPr>
        <p:grpSpPr bwMode="auto">
          <a:xfrm>
            <a:off x="1447800" y="2117725"/>
            <a:ext cx="2946400" cy="1387475"/>
            <a:chOff x="912" y="1286"/>
            <a:chExt cx="1856" cy="874"/>
          </a:xfrm>
        </p:grpSpPr>
        <p:sp>
          <p:nvSpPr>
            <p:cNvPr id="68617" name="Text Box 9"/>
            <p:cNvSpPr txBox="1">
              <a:spLocks noChangeArrowheads="1"/>
            </p:cNvSpPr>
            <p:nvPr/>
          </p:nvSpPr>
          <p:spPr bwMode="auto">
            <a:xfrm>
              <a:off x="912" y="1286"/>
              <a:ext cx="185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The </a:t>
              </a:r>
              <a:r>
                <a:rPr lang="en-US" altLang="en-US" sz="2000" b="1" i="1">
                  <a:solidFill>
                    <a:schemeClr val="hlink"/>
                  </a:solidFill>
                  <a:latin typeface="Courier New" panose="02070309020205020404" pitchFamily="49" charset="0"/>
                </a:rPr>
                <a:t>initialization</a:t>
              </a:r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pPr algn="ctr"/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is executed once</a:t>
              </a:r>
            </a:p>
            <a:p>
              <a:pPr algn="ctr"/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before the loop begins</a:t>
              </a:r>
              <a:endParaRPr lang="en-US" altLang="en-US">
                <a:solidFill>
                  <a:schemeClr val="hlink"/>
                </a:solidFill>
                <a:latin typeface="Arial Unicode MS" pitchFamily="34" charset="-128"/>
              </a:endParaRPr>
            </a:p>
          </p:txBody>
        </p:sp>
        <p:sp>
          <p:nvSpPr>
            <p:cNvPr id="68618" name="Line 10"/>
            <p:cNvSpPr>
              <a:spLocks noChangeShapeType="1"/>
            </p:cNvSpPr>
            <p:nvPr/>
          </p:nvSpPr>
          <p:spPr bwMode="auto">
            <a:xfrm>
              <a:off x="1824" y="1920"/>
              <a:ext cx="96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629" name="Group 21"/>
          <p:cNvGrpSpPr>
            <a:grpSpLocks/>
          </p:cNvGrpSpPr>
          <p:nvPr/>
        </p:nvGrpSpPr>
        <p:grpSpPr bwMode="auto">
          <a:xfrm>
            <a:off x="4800600" y="2117725"/>
            <a:ext cx="3389313" cy="1371600"/>
            <a:chOff x="3024" y="1248"/>
            <a:chExt cx="2135" cy="864"/>
          </a:xfrm>
        </p:grpSpPr>
        <p:sp>
          <p:nvSpPr>
            <p:cNvPr id="68620" name="Text Box 12"/>
            <p:cNvSpPr txBox="1">
              <a:spLocks noChangeArrowheads="1"/>
            </p:cNvSpPr>
            <p:nvPr/>
          </p:nvSpPr>
          <p:spPr bwMode="auto">
            <a:xfrm>
              <a:off x="3024" y="1248"/>
              <a:ext cx="2135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The </a:t>
              </a:r>
              <a:r>
                <a:rPr lang="en-US" altLang="en-US" sz="2000" b="1" i="1">
                  <a:solidFill>
                    <a:schemeClr val="hlink"/>
                  </a:solidFill>
                  <a:latin typeface="Courier New" panose="02070309020205020404" pitchFamily="49" charset="0"/>
                </a:rPr>
                <a:t>statement</a:t>
              </a:r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 is</a:t>
              </a:r>
            </a:p>
            <a:p>
              <a:pPr algn="ctr"/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executed until the</a:t>
              </a:r>
            </a:p>
            <a:p>
              <a:pPr algn="ctr"/>
              <a:r>
                <a:rPr lang="en-US" altLang="en-US" sz="2000" b="1" i="1">
                  <a:solidFill>
                    <a:schemeClr val="hlink"/>
                  </a:solidFill>
                  <a:latin typeface="Courier New" panose="02070309020205020404" pitchFamily="49" charset="0"/>
                </a:rPr>
                <a:t>condition</a:t>
              </a:r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 becomes false</a:t>
              </a:r>
              <a:endParaRPr lang="en-US" altLang="en-US">
                <a:solidFill>
                  <a:schemeClr val="hlink"/>
                </a:solidFill>
                <a:latin typeface="Arial Unicode MS" pitchFamily="34" charset="-128"/>
              </a:endParaRPr>
            </a:p>
          </p:txBody>
        </p:sp>
        <p:sp>
          <p:nvSpPr>
            <p:cNvPr id="68621" name="Line 13"/>
            <p:cNvSpPr>
              <a:spLocks noChangeShapeType="1"/>
            </p:cNvSpPr>
            <p:nvPr/>
          </p:nvSpPr>
          <p:spPr bwMode="auto">
            <a:xfrm flipH="1">
              <a:off x="3648" y="1872"/>
              <a:ext cx="192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630" name="Group 22"/>
          <p:cNvGrpSpPr>
            <a:grpSpLocks/>
          </p:cNvGrpSpPr>
          <p:nvPr/>
        </p:nvGrpSpPr>
        <p:grpSpPr bwMode="auto">
          <a:xfrm>
            <a:off x="4114800" y="4159250"/>
            <a:ext cx="4586288" cy="1174750"/>
            <a:chOff x="2592" y="2534"/>
            <a:chExt cx="2889" cy="740"/>
          </a:xfrm>
        </p:grpSpPr>
        <p:sp>
          <p:nvSpPr>
            <p:cNvPr id="68623" name="Text Box 15"/>
            <p:cNvSpPr txBox="1">
              <a:spLocks noChangeArrowheads="1"/>
            </p:cNvSpPr>
            <p:nvPr/>
          </p:nvSpPr>
          <p:spPr bwMode="auto">
            <a:xfrm>
              <a:off x="2592" y="2832"/>
              <a:ext cx="288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The </a:t>
              </a:r>
              <a:r>
                <a:rPr lang="en-US" altLang="en-US" sz="2000" b="1" i="1">
                  <a:solidFill>
                    <a:schemeClr val="hlink"/>
                  </a:solidFill>
                  <a:latin typeface="Courier New" panose="02070309020205020404" pitchFamily="49" charset="0"/>
                </a:rPr>
                <a:t>increment</a:t>
              </a:r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 portion is executed at the end of each iteration</a:t>
              </a:r>
            </a:p>
          </p:txBody>
        </p:sp>
        <p:sp>
          <p:nvSpPr>
            <p:cNvPr id="68624" name="Line 16"/>
            <p:cNvSpPr>
              <a:spLocks noChangeShapeType="1"/>
            </p:cNvSpPr>
            <p:nvPr/>
          </p:nvSpPr>
          <p:spPr bwMode="auto">
            <a:xfrm flipV="1">
              <a:off x="4217" y="2534"/>
              <a:ext cx="199" cy="29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 of a for loop</a:t>
            </a:r>
          </a:p>
        </p:txBody>
      </p:sp>
      <p:grpSp>
        <p:nvGrpSpPr>
          <p:cNvPr id="70688" name="Group 32"/>
          <p:cNvGrpSpPr>
            <a:grpSpLocks/>
          </p:cNvGrpSpPr>
          <p:nvPr/>
        </p:nvGrpSpPr>
        <p:grpSpPr bwMode="auto">
          <a:xfrm>
            <a:off x="3848100" y="3505200"/>
            <a:ext cx="1600200" cy="1066800"/>
            <a:chOff x="2424" y="2208"/>
            <a:chExt cx="1008" cy="672"/>
          </a:xfrm>
        </p:grpSpPr>
        <p:sp>
          <p:nvSpPr>
            <p:cNvPr id="70661" name="Rectangle 5"/>
            <p:cNvSpPr>
              <a:spLocks noChangeArrowheads="1"/>
            </p:cNvSpPr>
            <p:nvPr/>
          </p:nvSpPr>
          <p:spPr bwMode="auto">
            <a:xfrm>
              <a:off x="2424" y="2640"/>
              <a:ext cx="100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62" name="Text Box 6"/>
            <p:cNvSpPr txBox="1">
              <a:spLocks noChangeArrowheads="1"/>
            </p:cNvSpPr>
            <p:nvPr/>
          </p:nvSpPr>
          <p:spPr bwMode="auto">
            <a:xfrm>
              <a:off x="2505" y="2640"/>
              <a:ext cx="8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800" b="1">
                  <a:latin typeface="Arial Unicode MS" pitchFamily="34" charset="-128"/>
                </a:rPr>
                <a:t>statement</a:t>
              </a:r>
              <a:endParaRPr lang="en-US" altLang="en-US">
                <a:latin typeface="Arial Unicode MS" pitchFamily="34" charset="-128"/>
              </a:endParaRPr>
            </a:p>
          </p:txBody>
        </p:sp>
        <p:cxnSp>
          <p:nvCxnSpPr>
            <p:cNvPr id="70663" name="AutoShape 7"/>
            <p:cNvCxnSpPr>
              <a:cxnSpLocks noChangeShapeType="1"/>
              <a:stCxn id="70668" idx="2"/>
              <a:endCxn id="70661" idx="0"/>
            </p:cNvCxnSpPr>
            <p:nvPr/>
          </p:nvCxnSpPr>
          <p:spPr bwMode="auto">
            <a:xfrm>
              <a:off x="2928" y="2208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0664" name="Text Box 8"/>
            <p:cNvSpPr txBox="1">
              <a:spLocks noChangeArrowheads="1"/>
            </p:cNvSpPr>
            <p:nvPr/>
          </p:nvSpPr>
          <p:spPr bwMode="auto">
            <a:xfrm>
              <a:off x="2928" y="2256"/>
              <a:ext cx="4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800" b="1">
                  <a:solidFill>
                    <a:schemeClr val="hlink"/>
                  </a:solidFill>
                  <a:latin typeface="Arial Unicode MS" pitchFamily="34" charset="-128"/>
                </a:rPr>
                <a:t>true</a:t>
              </a:r>
              <a:endParaRPr lang="en-US" altLang="en-US">
                <a:solidFill>
                  <a:schemeClr val="hlink"/>
                </a:solidFill>
                <a:latin typeface="Arial Unicode MS" pitchFamily="34" charset="-128"/>
              </a:endParaRPr>
            </a:p>
          </p:txBody>
        </p:sp>
      </p:grpSp>
      <p:cxnSp>
        <p:nvCxnSpPr>
          <p:cNvPr id="70665" name="AutoShape 9"/>
          <p:cNvCxnSpPr>
            <a:cxnSpLocks noChangeShapeType="1"/>
            <a:stCxn id="70676" idx="1"/>
            <a:endCxn id="70668" idx="1"/>
          </p:cNvCxnSpPr>
          <p:nvPr/>
        </p:nvCxnSpPr>
        <p:spPr bwMode="auto">
          <a:xfrm rot="10800000">
            <a:off x="3657600" y="3009900"/>
            <a:ext cx="190500" cy="2057400"/>
          </a:xfrm>
          <a:prstGeom prst="bentConnector3">
            <a:avLst>
              <a:gd name="adj1" fmla="val 32750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0687" name="Group 31"/>
          <p:cNvGrpSpPr>
            <a:grpSpLocks/>
          </p:cNvGrpSpPr>
          <p:nvPr/>
        </p:nvGrpSpPr>
        <p:grpSpPr bwMode="auto">
          <a:xfrm>
            <a:off x="3657600" y="2195513"/>
            <a:ext cx="1981200" cy="1309687"/>
            <a:chOff x="2304" y="1383"/>
            <a:chExt cx="1248" cy="825"/>
          </a:xfrm>
        </p:grpSpPr>
        <p:grpSp>
          <p:nvGrpSpPr>
            <p:cNvPr id="70684" name="Group 28"/>
            <p:cNvGrpSpPr>
              <a:grpSpLocks/>
            </p:cNvGrpSpPr>
            <p:nvPr/>
          </p:nvGrpSpPr>
          <p:grpSpPr bwMode="auto">
            <a:xfrm>
              <a:off x="2304" y="1584"/>
              <a:ext cx="1248" cy="624"/>
              <a:chOff x="1968" y="1632"/>
              <a:chExt cx="1248" cy="624"/>
            </a:xfrm>
          </p:grpSpPr>
          <p:sp>
            <p:nvSpPr>
              <p:cNvPr id="70668" name="AutoShape 12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248" cy="624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69" name="Text Box 13"/>
              <p:cNvSpPr txBox="1">
                <a:spLocks noChangeArrowheads="1"/>
              </p:cNvSpPr>
              <p:nvPr/>
            </p:nvSpPr>
            <p:spPr bwMode="auto">
              <a:xfrm>
                <a:off x="2193" y="1742"/>
                <a:ext cx="799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800" b="1">
                    <a:latin typeface="Arial Unicode MS" pitchFamily="34" charset="-128"/>
                  </a:rPr>
                  <a:t>condition</a:t>
                </a:r>
              </a:p>
              <a:p>
                <a:pPr algn="ctr"/>
                <a:r>
                  <a:rPr lang="en-US" altLang="en-US" sz="1800" b="1">
                    <a:latin typeface="Arial Unicode MS" pitchFamily="34" charset="-128"/>
                  </a:rPr>
                  <a:t>evaluated</a:t>
                </a:r>
                <a:endParaRPr lang="en-US" altLang="en-US">
                  <a:latin typeface="Arial Unicode MS" pitchFamily="34" charset="-128"/>
                </a:endParaRPr>
              </a:p>
            </p:txBody>
          </p:sp>
        </p:grpSp>
        <p:cxnSp>
          <p:nvCxnSpPr>
            <p:cNvPr id="70670" name="AutoShape 14"/>
            <p:cNvCxnSpPr>
              <a:cxnSpLocks noChangeShapeType="1"/>
              <a:stCxn id="70682" idx="2"/>
              <a:endCxn id="70668" idx="0"/>
            </p:cNvCxnSpPr>
            <p:nvPr/>
          </p:nvCxnSpPr>
          <p:spPr bwMode="auto">
            <a:xfrm>
              <a:off x="2928" y="1383"/>
              <a:ext cx="0" cy="201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0690" name="Group 34"/>
          <p:cNvGrpSpPr>
            <a:grpSpLocks/>
          </p:cNvGrpSpPr>
          <p:nvPr/>
        </p:nvGrpSpPr>
        <p:grpSpPr bwMode="auto">
          <a:xfrm>
            <a:off x="4648200" y="3009900"/>
            <a:ext cx="1946275" cy="2895600"/>
            <a:chOff x="2928" y="1896"/>
            <a:chExt cx="1226" cy="1824"/>
          </a:xfrm>
        </p:grpSpPr>
        <p:cxnSp>
          <p:nvCxnSpPr>
            <p:cNvPr id="70672" name="AutoShape 16"/>
            <p:cNvCxnSpPr>
              <a:cxnSpLocks noChangeShapeType="1"/>
              <a:stCxn id="70668" idx="3"/>
            </p:cNvCxnSpPr>
            <p:nvPr/>
          </p:nvCxnSpPr>
          <p:spPr bwMode="auto">
            <a:xfrm flipH="1">
              <a:off x="2928" y="1896"/>
              <a:ext cx="624" cy="1824"/>
            </a:xfrm>
            <a:prstGeom prst="bentConnector4">
              <a:avLst>
                <a:gd name="adj1" fmla="val -23079"/>
                <a:gd name="adj2" fmla="val 87444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0673" name="Text Box 17"/>
            <p:cNvSpPr txBox="1">
              <a:spLocks noChangeArrowheads="1"/>
            </p:cNvSpPr>
            <p:nvPr/>
          </p:nvSpPr>
          <p:spPr bwMode="auto">
            <a:xfrm>
              <a:off x="3707" y="2256"/>
              <a:ext cx="4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800" b="1">
                  <a:solidFill>
                    <a:schemeClr val="hlink"/>
                  </a:solidFill>
                  <a:latin typeface="Arial Unicode MS" pitchFamily="34" charset="-128"/>
                </a:rPr>
                <a:t>false</a:t>
              </a:r>
              <a:endParaRPr lang="en-US" altLang="en-US">
                <a:solidFill>
                  <a:schemeClr val="hlink"/>
                </a:solidFill>
                <a:latin typeface="Arial Unicode MS" pitchFamily="34" charset="-128"/>
              </a:endParaRPr>
            </a:p>
          </p:txBody>
        </p:sp>
      </p:grpSp>
      <p:grpSp>
        <p:nvGrpSpPr>
          <p:cNvPr id="70689" name="Group 33"/>
          <p:cNvGrpSpPr>
            <a:grpSpLocks/>
          </p:cNvGrpSpPr>
          <p:nvPr/>
        </p:nvGrpSpPr>
        <p:grpSpPr bwMode="auto">
          <a:xfrm>
            <a:off x="3848100" y="4572000"/>
            <a:ext cx="1600200" cy="685800"/>
            <a:chOff x="2424" y="2880"/>
            <a:chExt cx="1008" cy="432"/>
          </a:xfrm>
        </p:grpSpPr>
        <p:sp>
          <p:nvSpPr>
            <p:cNvPr id="70676" name="Rectangle 20"/>
            <p:cNvSpPr>
              <a:spLocks noChangeArrowheads="1"/>
            </p:cNvSpPr>
            <p:nvPr/>
          </p:nvSpPr>
          <p:spPr bwMode="auto">
            <a:xfrm>
              <a:off x="2424" y="3072"/>
              <a:ext cx="100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7" name="Text Box 21"/>
            <p:cNvSpPr txBox="1">
              <a:spLocks noChangeArrowheads="1"/>
            </p:cNvSpPr>
            <p:nvPr/>
          </p:nvSpPr>
          <p:spPr bwMode="auto">
            <a:xfrm>
              <a:off x="2519" y="3072"/>
              <a:ext cx="8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800" b="1">
                  <a:latin typeface="Arial Unicode MS" pitchFamily="34" charset="-128"/>
                </a:rPr>
                <a:t>increment</a:t>
              </a:r>
              <a:endParaRPr lang="en-US" altLang="en-US">
                <a:latin typeface="Arial Unicode MS" pitchFamily="34" charset="-128"/>
              </a:endParaRPr>
            </a:p>
          </p:txBody>
        </p:sp>
        <p:cxnSp>
          <p:nvCxnSpPr>
            <p:cNvPr id="70678" name="AutoShape 22"/>
            <p:cNvCxnSpPr>
              <a:cxnSpLocks noChangeShapeType="1"/>
              <a:stCxn id="70661" idx="2"/>
              <a:endCxn id="70677" idx="0"/>
            </p:cNvCxnSpPr>
            <p:nvPr/>
          </p:nvCxnSpPr>
          <p:spPr bwMode="auto">
            <a:xfrm>
              <a:off x="2928" y="2880"/>
              <a:ext cx="1" cy="19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0686" name="Group 30"/>
          <p:cNvGrpSpPr>
            <a:grpSpLocks/>
          </p:cNvGrpSpPr>
          <p:nvPr/>
        </p:nvGrpSpPr>
        <p:grpSpPr bwMode="auto">
          <a:xfrm>
            <a:off x="3848100" y="1295400"/>
            <a:ext cx="1600200" cy="914400"/>
            <a:chOff x="2424" y="816"/>
            <a:chExt cx="1008" cy="576"/>
          </a:xfrm>
        </p:grpSpPr>
        <p:grpSp>
          <p:nvGrpSpPr>
            <p:cNvPr id="70685" name="Group 29"/>
            <p:cNvGrpSpPr>
              <a:grpSpLocks/>
            </p:cNvGrpSpPr>
            <p:nvPr/>
          </p:nvGrpSpPr>
          <p:grpSpPr bwMode="auto">
            <a:xfrm>
              <a:off x="2424" y="1152"/>
              <a:ext cx="1008" cy="240"/>
              <a:chOff x="2112" y="1200"/>
              <a:chExt cx="1008" cy="240"/>
            </a:xfrm>
          </p:grpSpPr>
          <p:sp>
            <p:nvSpPr>
              <p:cNvPr id="70681" name="Rectangle 25"/>
              <p:cNvSpPr>
                <a:spLocks noChangeArrowheads="1"/>
              </p:cNvSpPr>
              <p:nvPr/>
            </p:nvSpPr>
            <p:spPr bwMode="auto">
              <a:xfrm>
                <a:off x="2112" y="1200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82" name="Text Box 26"/>
              <p:cNvSpPr txBox="1">
                <a:spLocks noChangeArrowheads="1"/>
              </p:cNvSpPr>
              <p:nvPr/>
            </p:nvSpPr>
            <p:spPr bwMode="auto">
              <a:xfrm>
                <a:off x="2139" y="1200"/>
                <a:ext cx="9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800" b="1">
                    <a:latin typeface="Arial Unicode MS" pitchFamily="34" charset="-128"/>
                  </a:rPr>
                  <a:t>initialization</a:t>
                </a:r>
                <a:endParaRPr lang="en-US" altLang="en-US">
                  <a:latin typeface="Arial Unicode MS" pitchFamily="34" charset="-128"/>
                </a:endParaRPr>
              </a:p>
            </p:txBody>
          </p:sp>
        </p:grpSp>
        <p:cxnSp>
          <p:nvCxnSpPr>
            <p:cNvPr id="70683" name="AutoShape 27"/>
            <p:cNvCxnSpPr>
              <a:cxnSpLocks noChangeShapeType="1"/>
              <a:endCxn id="70682" idx="0"/>
            </p:cNvCxnSpPr>
            <p:nvPr/>
          </p:nvCxnSpPr>
          <p:spPr bwMode="auto">
            <a:xfrm>
              <a:off x="2928" y="816"/>
              <a:ext cx="0" cy="33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for Statement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is functionally equivalent to the following </a:t>
            </a:r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 loop structure: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092450" y="2362200"/>
            <a:ext cx="30797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 b="1" i="1">
                <a:solidFill>
                  <a:schemeClr val="hlink"/>
                </a:solidFill>
                <a:latin typeface="Courier New" panose="02070309020205020404" pitchFamily="49" charset="0"/>
              </a:rPr>
              <a:t>initialization</a:t>
            </a:r>
            <a:r>
              <a:rPr lang="en-US" altLang="en-US" sz="2000" b="1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while ( </a:t>
            </a:r>
            <a:r>
              <a:rPr lang="en-US" altLang="en-US" sz="2000" b="1" i="1">
                <a:solidFill>
                  <a:schemeClr val="hlink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en-US" sz="2000" b="1">
                <a:latin typeface="Courier New" panose="02070309020205020404" pitchFamily="49" charset="0"/>
              </a:rPr>
              <a:t> )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   </a:t>
            </a:r>
            <a:r>
              <a:rPr lang="en-US" altLang="en-US" sz="2000" b="1" i="1">
                <a:solidFill>
                  <a:schemeClr val="hlink"/>
                </a:solidFill>
                <a:latin typeface="Courier New" panose="02070309020205020404" pitchFamily="49" charset="0"/>
              </a:rPr>
              <a:t>statement</a:t>
            </a:r>
            <a:r>
              <a:rPr lang="en-US" altLang="en-US" sz="2000" b="1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   </a:t>
            </a:r>
            <a:r>
              <a:rPr lang="en-US" altLang="en-US" sz="2000" b="1" i="1">
                <a:solidFill>
                  <a:schemeClr val="hlink"/>
                </a:solidFill>
                <a:latin typeface="Courier New" panose="02070309020205020404" pitchFamily="49" charset="0"/>
              </a:rPr>
              <a:t>increment</a:t>
            </a:r>
            <a:r>
              <a:rPr lang="en-US" altLang="en-US" sz="2000" b="1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for Statement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533400"/>
          </a:xfrm>
        </p:spPr>
        <p:txBody>
          <a:bodyPr/>
          <a:lstStyle/>
          <a:p>
            <a:r>
              <a:rPr lang="en-US" altLang="en-US"/>
              <a:t>An example of a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loop: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1828800" y="1978095"/>
            <a:ext cx="634019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 b="1" dirty="0">
                <a:latin typeface="Courier New" panose="02070309020205020404" pitchFamily="49" charset="0"/>
              </a:rPr>
              <a:t>for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(count=1</a:t>
            </a:r>
            <a:r>
              <a:rPr lang="en-US" altLang="en-US" sz="2000" b="1" dirty="0">
                <a:latin typeface="Courier New" panose="02070309020205020404" pitchFamily="49" charset="0"/>
              </a:rPr>
              <a:t>; count &lt;= 5;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count=count+1)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(</a:t>
            </a:r>
            <a:r>
              <a:rPr lang="en-US" altLang="en-US" sz="2000" b="1" dirty="0">
                <a:latin typeface="Courier New" panose="02070309020205020404" pitchFamily="49" charset="0"/>
              </a:rPr>
              <a:t>count);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990600" y="3048000"/>
            <a:ext cx="79248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75000"/>
              </a:spcBef>
            </a:pPr>
            <a:r>
              <a:rPr lang="en-US" altLang="en-US"/>
              <a:t>The initialization section can be used to declare a variable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en-US"/>
              <a:t>Like a </a:t>
            </a:r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 loop, the condition of a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is tested prior to executing the loop body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en-US"/>
              <a:t>Therefore, the body of a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will execute zero or more times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9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9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9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 autoUpdateAnimBg="0"/>
      <p:bldP spid="12902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for Statement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990600"/>
          </a:xfrm>
        </p:spPr>
        <p:txBody>
          <a:bodyPr/>
          <a:lstStyle/>
          <a:p>
            <a:pPr>
              <a:spcBef>
                <a:spcPct val="75000"/>
              </a:spcBef>
            </a:pPr>
            <a:r>
              <a:rPr lang="en-US" altLang="en-US"/>
              <a:t>The increment section can perform any calculation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990600" y="3048000"/>
            <a:ext cx="79248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75000"/>
              </a:spcBef>
            </a:pPr>
            <a:r>
              <a:rPr lang="en-US" altLang="en-US" dirty="0"/>
              <a:t>A </a:t>
            </a:r>
            <a:r>
              <a:rPr lang="en-US" altLang="en-US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loop is well suited for executing statements a specific number of times that can be calculated or determined in </a:t>
            </a:r>
            <a:r>
              <a:rPr lang="en-US" altLang="en-US" dirty="0" smtClean="0"/>
              <a:t>advance</a:t>
            </a:r>
            <a:endParaRPr lang="en-US" altLang="en-US" dirty="0"/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1828800" y="1978095"/>
            <a:ext cx="510909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 b="1" dirty="0">
                <a:latin typeface="Courier New" panose="02070309020205020404" pitchFamily="49" charset="0"/>
              </a:rPr>
              <a:t>for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num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=100</a:t>
            </a:r>
            <a:r>
              <a:rPr lang="en-US" altLang="en-US" sz="2000" b="1" dirty="0">
                <a:latin typeface="Courier New" panose="02070309020205020404" pitchFamily="49" charset="0"/>
              </a:rPr>
              <a:t>;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num</a:t>
            </a:r>
            <a:r>
              <a:rPr lang="en-US" altLang="en-US" sz="2000" b="1" dirty="0">
                <a:latin typeface="Courier New" panose="02070309020205020404" pitchFamily="49" charset="0"/>
              </a:rPr>
              <a:t> &gt; 0;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num</a:t>
            </a:r>
            <a:r>
              <a:rPr lang="en-US" altLang="en-US" sz="2000" b="1" dirty="0">
                <a:latin typeface="Courier New" panose="02070309020205020404" pitchFamily="49" charset="0"/>
              </a:rPr>
              <a:t> -= 5)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output </a:t>
            </a:r>
            <a:r>
              <a:rPr lang="en-US" altLang="en-US" sz="2000" b="1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num</a:t>
            </a:r>
            <a:r>
              <a:rPr lang="en-US" altLang="en-US" sz="2000" b="1" dirty="0">
                <a:latin typeface="Courier New" panose="02070309020205020404" pitchFamily="49" charset="0"/>
              </a:rPr>
              <a:t>);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  <p:bldP spid="7168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for Statement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altLang="en-US"/>
              <a:t>Each expression in the header of a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is optional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If the initialization is left out, no initialization is performed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If the condition is left out, it is always considered to be true, and therefore creates an infinite loop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If the increment is left out, no increment operation is performed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Exercises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How many times is the loop body repeated?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(x </a:t>
            </a:r>
            <a:r>
              <a:rPr lang="en-US" altLang="en-US" sz="2400" dirty="0">
                <a:latin typeface="Courier New" panose="02070309020205020404" pitchFamily="49" charset="0"/>
              </a:rPr>
              <a:t>= 3; x &lt;= 15; x += 3)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smtClean="0">
                <a:latin typeface="Courier New" panose="02070309020205020404" pitchFamily="49" charset="0"/>
              </a:rPr>
              <a:t>output x;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(x </a:t>
            </a:r>
            <a:r>
              <a:rPr lang="en-US" altLang="en-US" sz="2400" dirty="0">
                <a:latin typeface="Courier New" panose="02070309020205020404" pitchFamily="49" charset="0"/>
              </a:rPr>
              <a:t>= 1; x &lt;= 5; x += 7)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output x;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(x </a:t>
            </a:r>
            <a:r>
              <a:rPr lang="en-US" altLang="en-US" sz="2400" dirty="0">
                <a:latin typeface="Courier New" panose="02070309020205020404" pitchFamily="49" charset="0"/>
              </a:rPr>
              <a:t>= 12; x &gt;= 2; x -= 3)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smtClean="0">
                <a:latin typeface="Courier New" panose="02070309020205020404" pitchFamily="49" charset="0"/>
              </a:rPr>
              <a:t>output x;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/>
              <a:t>Write the </a:t>
            </a:r>
            <a:r>
              <a:rPr lang="en-US" altLang="en-US" sz="2800" dirty="0">
                <a:latin typeface="Courier New" panose="02070309020205020404" pitchFamily="49" charset="0"/>
              </a:rPr>
              <a:t>for</a:t>
            </a:r>
            <a:r>
              <a:rPr lang="en-US" altLang="en-US" sz="2800" dirty="0"/>
              <a:t> statement that print the following sequences of values.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1, 2, 3, 4, 5, 6, 7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3, 8, 13, 18, 23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20, 14, 8, 2, -4, -10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19, 27, 35, 43, 51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The while Statement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798513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 i="1"/>
              <a:t>while statement</a:t>
            </a:r>
            <a:r>
              <a:rPr lang="en-US" altLang="en-US"/>
              <a:t> has the following syntax: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3046413" y="1997075"/>
            <a:ext cx="36591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b="1">
                <a:latin typeface="Courier New" panose="02070309020205020404" pitchFamily="49" charset="0"/>
              </a:rPr>
              <a:t>while ( </a:t>
            </a:r>
            <a:r>
              <a:rPr lang="en-US" altLang="en-US" b="1" i="1">
                <a:solidFill>
                  <a:schemeClr val="hlink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en-US" b="1">
                <a:latin typeface="Courier New" panose="02070309020205020404" pitchFamily="49" charset="0"/>
              </a:rPr>
              <a:t> )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</a:t>
            </a:r>
            <a:r>
              <a:rPr lang="en-US" altLang="en-US" b="1" i="1">
                <a:solidFill>
                  <a:schemeClr val="hlink"/>
                </a:solidFill>
                <a:latin typeface="Courier New" panose="02070309020205020404" pitchFamily="49" charset="0"/>
              </a:rPr>
              <a:t>statement</a:t>
            </a:r>
            <a:r>
              <a:rPr lang="en-US" altLang="en-US" b="1">
                <a:latin typeface="Courier New" panose="02070309020205020404" pitchFamily="49" charset="0"/>
              </a:rPr>
              <a:t>;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990600" y="3124200"/>
            <a:ext cx="79248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53975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803525" indent="168275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260725" indent="168275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717925" indent="168275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175125" indent="168275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632325" indent="168275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70000"/>
              </a:spcBef>
            </a:pPr>
            <a:r>
              <a:rPr lang="en-US" altLang="en-US"/>
              <a:t>If the </a:t>
            </a:r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en-US"/>
              <a:t> is true, the </a:t>
            </a:r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statement</a:t>
            </a:r>
            <a:r>
              <a:rPr lang="en-US" altLang="en-US"/>
              <a:t> is executed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/>
              <a:t>Then the condition is evaluated again, and if it is still true, the statement is executed again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/>
              <a:t>The statement is executed repeatedly until the condition becomes false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7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7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7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utoUpdateAnimBg="0"/>
      <p:bldP spid="57356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How many times is the following loop body repeated? What is printed during each repetition of the loop body and after exit?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x = 3;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(count </a:t>
            </a:r>
            <a:r>
              <a:rPr lang="en-US" altLang="en-US" sz="1800" dirty="0">
                <a:latin typeface="Courier New" panose="02070309020205020404" pitchFamily="49" charset="0"/>
              </a:rPr>
              <a:t>= 0; count &lt; 3; </a:t>
            </a:r>
            <a:r>
              <a:rPr lang="en-US" altLang="en-US" sz="1800" dirty="0" smtClean="0">
                <a:latin typeface="Courier New" panose="02070309020205020404" pitchFamily="49" charset="0"/>
              </a:rPr>
              <a:t>count=count+1)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x = x * x;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dirty="0" smtClean="0">
                <a:latin typeface="Courier New" panose="02070309020205020404" pitchFamily="49" charset="0"/>
              </a:rPr>
              <a:t>output x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Output x</a:t>
            </a:r>
            <a:endParaRPr lang="en-US" altLang="en-US" sz="18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Using a loop to find if a number is prime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Prime numbers are only divisible by 1 and themselves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 of a while Loop</a:t>
            </a:r>
          </a:p>
        </p:txBody>
      </p:sp>
      <p:grpSp>
        <p:nvGrpSpPr>
          <p:cNvPr id="58388" name="Group 20"/>
          <p:cNvGrpSpPr>
            <a:grpSpLocks/>
          </p:cNvGrpSpPr>
          <p:nvPr/>
        </p:nvGrpSpPr>
        <p:grpSpPr bwMode="auto">
          <a:xfrm>
            <a:off x="3768725" y="3124200"/>
            <a:ext cx="1600200" cy="1295400"/>
            <a:chOff x="2112" y="1968"/>
            <a:chExt cx="1008" cy="816"/>
          </a:xfrm>
        </p:grpSpPr>
        <p:grpSp>
          <p:nvGrpSpPr>
            <p:cNvPr id="58387" name="Group 19"/>
            <p:cNvGrpSpPr>
              <a:grpSpLocks/>
            </p:cNvGrpSpPr>
            <p:nvPr/>
          </p:nvGrpSpPr>
          <p:grpSpPr bwMode="auto">
            <a:xfrm>
              <a:off x="2112" y="2544"/>
              <a:ext cx="1008" cy="240"/>
              <a:chOff x="2112" y="2544"/>
              <a:chExt cx="1008" cy="240"/>
            </a:xfrm>
          </p:grpSpPr>
          <p:sp>
            <p:nvSpPr>
              <p:cNvPr id="58373" name="Rectangle 5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74" name="Text Box 6"/>
              <p:cNvSpPr txBox="1">
                <a:spLocks noChangeArrowheads="1"/>
              </p:cNvSpPr>
              <p:nvPr/>
            </p:nvSpPr>
            <p:spPr bwMode="auto">
              <a:xfrm>
                <a:off x="2193" y="2544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800" b="1">
                    <a:latin typeface="Arial Unicode MS" pitchFamily="34" charset="-128"/>
                  </a:rPr>
                  <a:t>statement</a:t>
                </a:r>
                <a:endParaRPr lang="en-US" altLang="en-US">
                  <a:latin typeface="Arial Unicode MS" pitchFamily="34" charset="-128"/>
                </a:endParaRPr>
              </a:p>
            </p:txBody>
          </p:sp>
        </p:grpSp>
        <p:cxnSp>
          <p:nvCxnSpPr>
            <p:cNvPr id="58375" name="AutoShape 7"/>
            <p:cNvCxnSpPr>
              <a:cxnSpLocks noChangeShapeType="1"/>
              <a:stCxn id="58380" idx="2"/>
              <a:endCxn id="58373" idx="0"/>
            </p:cNvCxnSpPr>
            <p:nvPr/>
          </p:nvCxnSpPr>
          <p:spPr bwMode="auto">
            <a:xfrm>
              <a:off x="2616" y="1968"/>
              <a:ext cx="0" cy="57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376" name="Text Box 8"/>
            <p:cNvSpPr txBox="1">
              <a:spLocks noChangeArrowheads="1"/>
            </p:cNvSpPr>
            <p:nvPr/>
          </p:nvSpPr>
          <p:spPr bwMode="auto">
            <a:xfrm>
              <a:off x="2635" y="2112"/>
              <a:ext cx="4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800" b="1">
                  <a:solidFill>
                    <a:schemeClr val="hlink"/>
                  </a:solidFill>
                  <a:latin typeface="Arial Unicode MS" pitchFamily="34" charset="-128"/>
                </a:rPr>
                <a:t>true</a:t>
              </a:r>
              <a:endParaRPr lang="en-US" altLang="en-US">
                <a:solidFill>
                  <a:schemeClr val="hlink"/>
                </a:solidFill>
                <a:latin typeface="Arial Unicode MS" pitchFamily="34" charset="-128"/>
              </a:endParaRPr>
            </a:p>
          </p:txBody>
        </p:sp>
      </p:grpSp>
      <p:cxnSp>
        <p:nvCxnSpPr>
          <p:cNvPr id="58377" name="AutoShape 9"/>
          <p:cNvCxnSpPr>
            <a:cxnSpLocks noChangeShapeType="1"/>
            <a:stCxn id="58373" idx="1"/>
            <a:endCxn id="58380" idx="1"/>
          </p:cNvCxnSpPr>
          <p:nvPr/>
        </p:nvCxnSpPr>
        <p:spPr bwMode="auto">
          <a:xfrm rot="10800000">
            <a:off x="3540125" y="2590800"/>
            <a:ext cx="228600" cy="1638300"/>
          </a:xfrm>
          <a:prstGeom prst="bentConnector3">
            <a:avLst>
              <a:gd name="adj1" fmla="val 250694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8383" name="Group 15"/>
          <p:cNvGrpSpPr>
            <a:grpSpLocks/>
          </p:cNvGrpSpPr>
          <p:nvPr/>
        </p:nvGrpSpPr>
        <p:grpSpPr bwMode="auto">
          <a:xfrm>
            <a:off x="4508500" y="2590800"/>
            <a:ext cx="1968500" cy="2590800"/>
            <a:chOff x="2578" y="1680"/>
            <a:chExt cx="1240" cy="1584"/>
          </a:xfrm>
        </p:grpSpPr>
        <p:cxnSp>
          <p:nvCxnSpPr>
            <p:cNvPr id="58384" name="AutoShape 16"/>
            <p:cNvCxnSpPr>
              <a:cxnSpLocks noChangeShapeType="1"/>
              <a:stCxn id="58380" idx="3"/>
            </p:cNvCxnSpPr>
            <p:nvPr/>
          </p:nvCxnSpPr>
          <p:spPr bwMode="auto">
            <a:xfrm flipH="1">
              <a:off x="2578" y="1680"/>
              <a:ext cx="638" cy="1584"/>
            </a:xfrm>
            <a:prstGeom prst="bentConnector4">
              <a:avLst>
                <a:gd name="adj1" fmla="val -22569"/>
                <a:gd name="adj2" fmla="val 83458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385" name="Text Box 17"/>
            <p:cNvSpPr txBox="1">
              <a:spLocks noChangeArrowheads="1"/>
            </p:cNvSpPr>
            <p:nvPr/>
          </p:nvSpPr>
          <p:spPr bwMode="auto">
            <a:xfrm>
              <a:off x="3371" y="2115"/>
              <a:ext cx="447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800" b="1">
                  <a:solidFill>
                    <a:schemeClr val="hlink"/>
                  </a:solidFill>
                  <a:latin typeface="Arial Unicode MS" pitchFamily="34" charset="-128"/>
                </a:rPr>
                <a:t>false</a:t>
              </a:r>
              <a:endParaRPr lang="en-US" altLang="en-US">
                <a:solidFill>
                  <a:schemeClr val="hlink"/>
                </a:solidFill>
                <a:latin typeface="Arial Unicode MS" pitchFamily="34" charset="-128"/>
              </a:endParaRPr>
            </a:p>
          </p:txBody>
        </p:sp>
      </p:grpSp>
      <p:grpSp>
        <p:nvGrpSpPr>
          <p:cNvPr id="58389" name="Group 21"/>
          <p:cNvGrpSpPr>
            <a:grpSpLocks/>
          </p:cNvGrpSpPr>
          <p:nvPr/>
        </p:nvGrpSpPr>
        <p:grpSpPr bwMode="auto">
          <a:xfrm>
            <a:off x="3540125" y="1371600"/>
            <a:ext cx="2057400" cy="1752600"/>
            <a:chOff x="1968" y="864"/>
            <a:chExt cx="1296" cy="1104"/>
          </a:xfrm>
        </p:grpSpPr>
        <p:cxnSp>
          <p:nvCxnSpPr>
            <p:cNvPr id="58382" name="AutoShape 14"/>
            <p:cNvCxnSpPr>
              <a:cxnSpLocks noChangeShapeType="1"/>
              <a:endCxn id="58380" idx="0"/>
            </p:cNvCxnSpPr>
            <p:nvPr/>
          </p:nvCxnSpPr>
          <p:spPr bwMode="auto">
            <a:xfrm>
              <a:off x="2616" y="864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58386" name="Group 18"/>
            <p:cNvGrpSpPr>
              <a:grpSpLocks/>
            </p:cNvGrpSpPr>
            <p:nvPr/>
          </p:nvGrpSpPr>
          <p:grpSpPr bwMode="auto">
            <a:xfrm>
              <a:off x="1968" y="1296"/>
              <a:ext cx="1296" cy="672"/>
              <a:chOff x="1968" y="1296"/>
              <a:chExt cx="1296" cy="672"/>
            </a:xfrm>
          </p:grpSpPr>
          <p:sp>
            <p:nvSpPr>
              <p:cNvPr id="58380" name="AutoShape 12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296" cy="672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1" name="Text Box 13"/>
              <p:cNvSpPr txBox="1">
                <a:spLocks noChangeArrowheads="1"/>
              </p:cNvSpPr>
              <p:nvPr/>
            </p:nvSpPr>
            <p:spPr bwMode="auto">
              <a:xfrm>
                <a:off x="2217" y="1430"/>
                <a:ext cx="799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800" b="1">
                    <a:latin typeface="Arial Unicode MS" pitchFamily="34" charset="-128"/>
                  </a:rPr>
                  <a:t>condition</a:t>
                </a:r>
              </a:p>
              <a:p>
                <a:pPr algn="ctr"/>
                <a:r>
                  <a:rPr lang="en-US" altLang="en-US" sz="1800" b="1">
                    <a:latin typeface="Arial Unicode MS" pitchFamily="34" charset="-128"/>
                  </a:rPr>
                  <a:t>evaluated</a:t>
                </a:r>
                <a:endParaRPr lang="en-US" altLang="en-US">
                  <a:latin typeface="Arial Unicode MS" pitchFamily="34" charset="-128"/>
                </a:endParaRPr>
              </a:p>
            </p:txBody>
          </p:sp>
        </p:grpSp>
      </p:grp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while Statement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609600"/>
          </a:xfrm>
        </p:spPr>
        <p:txBody>
          <a:bodyPr/>
          <a:lstStyle/>
          <a:p>
            <a:r>
              <a:rPr lang="en-US" altLang="en-US"/>
              <a:t>An example of a while statement:</a:t>
            </a: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2286000" y="1895942"/>
            <a:ext cx="295465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 b="1" dirty="0" smtClean="0">
                <a:latin typeface="Courier New" panose="02070309020205020404" pitchFamily="49" charset="0"/>
              </a:rPr>
              <a:t>count </a:t>
            </a:r>
            <a:r>
              <a:rPr lang="en-US" altLang="en-US" sz="2000" b="1" dirty="0">
                <a:latin typeface="Courier New" panose="02070309020205020404" pitchFamily="49" charset="0"/>
              </a:rPr>
              <a:t>= 1;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while (count &lt;= 5)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output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 count;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count=count+1;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990600" y="4114800"/>
            <a:ext cx="7924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lang="en-US" altLang="en-US" dirty="0"/>
              <a:t>If the condition of a </a:t>
            </a:r>
            <a:r>
              <a:rPr lang="en-US" altLang="en-US" dirty="0">
                <a:latin typeface="Courier New" panose="02070309020205020404" pitchFamily="49" charset="0"/>
              </a:rPr>
              <a:t>while</a:t>
            </a:r>
            <a:r>
              <a:rPr lang="en-US" altLang="en-US" dirty="0"/>
              <a:t> loop is false initially, the statement is never executed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dirty="0"/>
              <a:t>Therefore, the body of a </a:t>
            </a:r>
            <a:r>
              <a:rPr lang="en-US" altLang="en-US" dirty="0">
                <a:latin typeface="Courier New" panose="02070309020205020404" pitchFamily="49" charset="0"/>
              </a:rPr>
              <a:t>while</a:t>
            </a:r>
            <a:r>
              <a:rPr lang="en-US" altLang="en-US" dirty="0"/>
              <a:t> loop will execute zero or more times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7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 autoUpdateAnimBg="0"/>
      <p:bldP spid="11776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The </a:t>
            </a:r>
            <a:r>
              <a:rPr lang="en-US" altLang="en-US" noProof="1">
                <a:latin typeface="Courier New" panose="02070309020205020404" pitchFamily="49" charset="0"/>
              </a:rPr>
              <a:t>while</a:t>
            </a:r>
            <a:r>
              <a:rPr lang="en-US" altLang="en-US" noProof="1"/>
              <a:t> Repetition Structure</a:t>
            </a:r>
            <a:endParaRPr lang="en-US" alt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Flowchart of </a:t>
            </a:r>
            <a:r>
              <a:rPr lang="en-US" altLang="en-US" b="0">
                <a:latin typeface="Courier New" panose="02070309020205020404" pitchFamily="49" charset="0"/>
              </a:rPr>
              <a:t>while</a:t>
            </a:r>
            <a:r>
              <a:rPr lang="en-US" altLang="en-US"/>
              <a:t> loop</a:t>
            </a:r>
          </a:p>
        </p:txBody>
      </p:sp>
      <p:sp>
        <p:nvSpPr>
          <p:cNvPr id="150532" name="Freeform 4"/>
          <p:cNvSpPr>
            <a:spLocks/>
          </p:cNvSpPr>
          <p:nvPr/>
        </p:nvSpPr>
        <p:spPr bwMode="auto">
          <a:xfrm>
            <a:off x="534988" y="3738563"/>
            <a:ext cx="3006725" cy="1527175"/>
          </a:xfrm>
          <a:custGeom>
            <a:avLst/>
            <a:gdLst>
              <a:gd name="T0" fmla="*/ 19990 w 20000"/>
              <a:gd name="T1" fmla="*/ 9989 h 20000"/>
              <a:gd name="T2" fmla="*/ 9990 w 20000"/>
              <a:gd name="T3" fmla="*/ 19977 h 20000"/>
              <a:gd name="T4" fmla="*/ 0 w 20000"/>
              <a:gd name="T5" fmla="*/ 9989 h 20000"/>
              <a:gd name="T6" fmla="*/ 9990 w 20000"/>
              <a:gd name="T7" fmla="*/ 0 h 20000"/>
              <a:gd name="T8" fmla="*/ 19990 w 20000"/>
              <a:gd name="T9" fmla="*/ 9989 h 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00" h="20000">
                <a:moveTo>
                  <a:pt x="19990" y="9989"/>
                </a:moveTo>
                <a:lnTo>
                  <a:pt x="9990" y="19977"/>
                </a:lnTo>
                <a:lnTo>
                  <a:pt x="0" y="9989"/>
                </a:lnTo>
                <a:lnTo>
                  <a:pt x="9990" y="0"/>
                </a:lnTo>
                <a:lnTo>
                  <a:pt x="19990" y="9989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895350" y="4373563"/>
            <a:ext cx="228123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product &lt;= 1000</a:t>
            </a:r>
          </a:p>
          <a:p>
            <a:endParaRPr lang="en-US" altLang="en-US" sz="1200" b="1">
              <a:latin typeface="Courier New" panose="02070309020205020404" pitchFamily="49" charset="0"/>
            </a:endParaRPr>
          </a:p>
        </p:txBody>
      </p:sp>
      <p:sp>
        <p:nvSpPr>
          <p:cNvPr id="150534" name="Freeform 6"/>
          <p:cNvSpPr>
            <a:spLocks/>
          </p:cNvSpPr>
          <p:nvPr/>
        </p:nvSpPr>
        <p:spPr bwMode="auto">
          <a:xfrm flipH="1">
            <a:off x="1958975" y="2667000"/>
            <a:ext cx="74613" cy="1079500"/>
          </a:xfrm>
          <a:custGeom>
            <a:avLst/>
            <a:gdLst>
              <a:gd name="T0" fmla="*/ 0 w 20000"/>
              <a:gd name="T1" fmla="*/ 19945 h 20000"/>
              <a:gd name="T2" fmla="*/ 0 w 20000"/>
              <a:gd name="T3" fmla="*/ 0 h 200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000" h="20000">
                <a:moveTo>
                  <a:pt x="0" y="19945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 type="triangle" w="med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35" name="Freeform 7"/>
          <p:cNvSpPr>
            <a:spLocks/>
          </p:cNvSpPr>
          <p:nvPr/>
        </p:nvSpPr>
        <p:spPr bwMode="auto">
          <a:xfrm>
            <a:off x="2033588" y="5265738"/>
            <a:ext cx="0" cy="538162"/>
          </a:xfrm>
          <a:custGeom>
            <a:avLst/>
            <a:gdLst>
              <a:gd name="T0" fmla="*/ 0 w 20000"/>
              <a:gd name="T1" fmla="*/ 19935 h 20000"/>
              <a:gd name="T2" fmla="*/ 0 w 20000"/>
              <a:gd name="T3" fmla="*/ 0 h 200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000" h="20000">
                <a:moveTo>
                  <a:pt x="0" y="19935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 type="triangle" w="med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36" name="Oval 8"/>
          <p:cNvSpPr>
            <a:spLocks noChangeArrowheads="1"/>
          </p:cNvSpPr>
          <p:nvPr/>
        </p:nvSpPr>
        <p:spPr bwMode="auto">
          <a:xfrm>
            <a:off x="1936750" y="2074863"/>
            <a:ext cx="188913" cy="209550"/>
          </a:xfrm>
          <a:prstGeom prst="ellips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37" name="Oval 9"/>
          <p:cNvSpPr>
            <a:spLocks noChangeArrowheads="1"/>
          </p:cNvSpPr>
          <p:nvPr/>
        </p:nvSpPr>
        <p:spPr bwMode="auto">
          <a:xfrm>
            <a:off x="1939925" y="5808663"/>
            <a:ext cx="188913" cy="209550"/>
          </a:xfrm>
          <a:prstGeom prst="ellips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38" name="Freeform 10"/>
          <p:cNvSpPr>
            <a:spLocks/>
          </p:cNvSpPr>
          <p:nvPr/>
        </p:nvSpPr>
        <p:spPr bwMode="auto">
          <a:xfrm>
            <a:off x="3541713" y="4513263"/>
            <a:ext cx="750887" cy="0"/>
          </a:xfrm>
          <a:custGeom>
            <a:avLst/>
            <a:gdLst>
              <a:gd name="T0" fmla="*/ 19958 w 20000"/>
              <a:gd name="T1" fmla="*/ 0 h 20000"/>
              <a:gd name="T2" fmla="*/ 0 w 20000"/>
              <a:gd name="T3" fmla="*/ 0 h 200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000" h="20000">
                <a:moveTo>
                  <a:pt x="19958" y="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 type="triangle" w="med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39" name="Rectangle 11"/>
          <p:cNvSpPr>
            <a:spLocks noChangeArrowheads="1"/>
          </p:cNvSpPr>
          <p:nvPr/>
        </p:nvSpPr>
        <p:spPr bwMode="auto">
          <a:xfrm>
            <a:off x="4351338" y="4376738"/>
            <a:ext cx="31321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product = 2 * product</a:t>
            </a:r>
          </a:p>
          <a:p>
            <a:endParaRPr lang="en-US" altLang="en-US" sz="1600" b="1">
              <a:latin typeface="Courier New" panose="02070309020205020404" pitchFamily="49" charset="0"/>
            </a:endParaRPr>
          </a:p>
        </p:txBody>
      </p:sp>
      <p:sp>
        <p:nvSpPr>
          <p:cNvPr id="150540" name="Freeform 12"/>
          <p:cNvSpPr>
            <a:spLocks/>
          </p:cNvSpPr>
          <p:nvPr/>
        </p:nvSpPr>
        <p:spPr bwMode="auto">
          <a:xfrm>
            <a:off x="4292600" y="4281488"/>
            <a:ext cx="3252788" cy="463550"/>
          </a:xfrm>
          <a:custGeom>
            <a:avLst/>
            <a:gdLst>
              <a:gd name="T0" fmla="*/ 19990 w 20000"/>
              <a:gd name="T1" fmla="*/ 0 h 20000"/>
              <a:gd name="T2" fmla="*/ 19990 w 20000"/>
              <a:gd name="T3" fmla="*/ 19925 h 20000"/>
              <a:gd name="T4" fmla="*/ 0 w 20000"/>
              <a:gd name="T5" fmla="*/ 19925 h 20000"/>
              <a:gd name="T6" fmla="*/ 0 w 20000"/>
              <a:gd name="T7" fmla="*/ 0 h 20000"/>
              <a:gd name="T8" fmla="*/ 19990 w 20000"/>
              <a:gd name="T9" fmla="*/ 0 h 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00" h="20000">
                <a:moveTo>
                  <a:pt x="19990" y="0"/>
                </a:moveTo>
                <a:lnTo>
                  <a:pt x="19990" y="19925"/>
                </a:lnTo>
                <a:lnTo>
                  <a:pt x="0" y="19925"/>
                </a:lnTo>
                <a:lnTo>
                  <a:pt x="0" y="0"/>
                </a:lnTo>
                <a:lnTo>
                  <a:pt x="19990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41" name="Rectangle 13"/>
          <p:cNvSpPr>
            <a:spLocks noChangeArrowheads="1"/>
          </p:cNvSpPr>
          <p:nvPr/>
        </p:nvSpPr>
        <p:spPr bwMode="auto">
          <a:xfrm>
            <a:off x="3568700" y="4114800"/>
            <a:ext cx="665163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/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true</a:t>
            </a:r>
          </a:p>
          <a:p>
            <a:endParaRPr lang="en-US" altLang="en-US" sz="1200" b="1">
              <a:latin typeface="Courier New" panose="02070309020205020404" pitchFamily="49" charset="0"/>
            </a:endParaRPr>
          </a:p>
        </p:txBody>
      </p:sp>
      <p:sp>
        <p:nvSpPr>
          <p:cNvPr id="150542" name="Rectangle 14"/>
          <p:cNvSpPr>
            <a:spLocks noChangeArrowheads="1"/>
          </p:cNvSpPr>
          <p:nvPr/>
        </p:nvSpPr>
        <p:spPr bwMode="auto">
          <a:xfrm>
            <a:off x="2222500" y="5273675"/>
            <a:ext cx="8143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/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false</a:t>
            </a:r>
          </a:p>
          <a:p>
            <a:endParaRPr lang="en-US" altLang="en-US" sz="1200" b="1">
              <a:latin typeface="Courier New" panose="02070309020205020404" pitchFamily="49" charset="0"/>
            </a:endParaRPr>
          </a:p>
        </p:txBody>
      </p:sp>
      <p:sp>
        <p:nvSpPr>
          <p:cNvPr id="150543" name="Freeform 15"/>
          <p:cNvSpPr>
            <a:spLocks/>
          </p:cNvSpPr>
          <p:nvPr/>
        </p:nvSpPr>
        <p:spPr bwMode="auto">
          <a:xfrm>
            <a:off x="2057400" y="3352800"/>
            <a:ext cx="3879850" cy="0"/>
          </a:xfrm>
          <a:custGeom>
            <a:avLst/>
            <a:gdLst>
              <a:gd name="T0" fmla="*/ 19992 w 20000"/>
              <a:gd name="T1" fmla="*/ 0 h 20000"/>
              <a:gd name="T2" fmla="*/ 0 w 20000"/>
              <a:gd name="T3" fmla="*/ 0 h 200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000" h="20000">
                <a:moveTo>
                  <a:pt x="19992" y="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44" name="Freeform 16"/>
          <p:cNvSpPr>
            <a:spLocks/>
          </p:cNvSpPr>
          <p:nvPr/>
        </p:nvSpPr>
        <p:spPr bwMode="auto">
          <a:xfrm>
            <a:off x="5924550" y="3352800"/>
            <a:ext cx="0" cy="911225"/>
          </a:xfrm>
          <a:custGeom>
            <a:avLst/>
            <a:gdLst>
              <a:gd name="T0" fmla="*/ 0 w 20000"/>
              <a:gd name="T1" fmla="*/ 0 h 20000"/>
              <a:gd name="T2" fmla="*/ 0 w 20000"/>
              <a:gd name="T3" fmla="*/ 19962 h 200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6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45" name="Freeform 17"/>
          <p:cNvSpPr>
            <a:spLocks/>
          </p:cNvSpPr>
          <p:nvPr/>
        </p:nvSpPr>
        <p:spPr bwMode="auto">
          <a:xfrm>
            <a:off x="550863" y="2495550"/>
            <a:ext cx="3252787" cy="463550"/>
          </a:xfrm>
          <a:custGeom>
            <a:avLst/>
            <a:gdLst>
              <a:gd name="T0" fmla="*/ 19990 w 20000"/>
              <a:gd name="T1" fmla="*/ 0 h 20000"/>
              <a:gd name="T2" fmla="*/ 19990 w 20000"/>
              <a:gd name="T3" fmla="*/ 19925 h 20000"/>
              <a:gd name="T4" fmla="*/ 0 w 20000"/>
              <a:gd name="T5" fmla="*/ 19925 h 20000"/>
              <a:gd name="T6" fmla="*/ 0 w 20000"/>
              <a:gd name="T7" fmla="*/ 0 h 20000"/>
              <a:gd name="T8" fmla="*/ 19990 w 20000"/>
              <a:gd name="T9" fmla="*/ 0 h 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00" h="20000">
                <a:moveTo>
                  <a:pt x="19990" y="0"/>
                </a:moveTo>
                <a:lnTo>
                  <a:pt x="19990" y="19925"/>
                </a:lnTo>
                <a:lnTo>
                  <a:pt x="0" y="19925"/>
                </a:lnTo>
                <a:lnTo>
                  <a:pt x="0" y="0"/>
                </a:lnTo>
                <a:lnTo>
                  <a:pt x="19990" y="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0546" name="Rectangle 18"/>
          <p:cNvSpPr>
            <a:spLocks noChangeArrowheads="1"/>
          </p:cNvSpPr>
          <p:nvPr/>
        </p:nvSpPr>
        <p:spPr bwMode="auto">
          <a:xfrm>
            <a:off x="609600" y="2590800"/>
            <a:ext cx="31321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product = 2</a:t>
            </a:r>
          </a:p>
          <a:p>
            <a:endParaRPr lang="en-US" altLang="en-US" sz="1600" b="1">
              <a:latin typeface="Courier New" panose="02070309020205020404" pitchFamily="49" charset="0"/>
            </a:endParaRPr>
          </a:p>
        </p:txBody>
      </p:sp>
      <p:sp>
        <p:nvSpPr>
          <p:cNvPr id="150547" name="Line 19"/>
          <p:cNvSpPr>
            <a:spLocks noChangeShapeType="1"/>
          </p:cNvSpPr>
          <p:nvPr/>
        </p:nvSpPr>
        <p:spPr bwMode="auto">
          <a:xfrm>
            <a:off x="2028825" y="228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48" name="Text Box 20"/>
          <p:cNvSpPr txBox="1">
            <a:spLocks noChangeArrowheads="1"/>
          </p:cNvSpPr>
          <p:nvPr/>
        </p:nvSpPr>
        <p:spPr bwMode="auto">
          <a:xfrm>
            <a:off x="4114800" y="1752600"/>
            <a:ext cx="4748213" cy="1187450"/>
          </a:xfrm>
          <a:prstGeom prst="rect">
            <a:avLst/>
          </a:prstGeom>
          <a:solidFill>
            <a:srgbClr val="F5E985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3"/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>
                <a:latin typeface="Courier New" panose="02070309020205020404" pitchFamily="49" charset="0"/>
              </a:rPr>
              <a:t> product = 2;</a:t>
            </a:r>
          </a:p>
          <a:p>
            <a:pPr lvl="3"/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b="1">
                <a:latin typeface="Courier New" panose="02070309020205020404" pitchFamily="49" charset="0"/>
              </a:rPr>
              <a:t> ( product &lt;= 1000 )</a:t>
            </a:r>
          </a:p>
          <a:p>
            <a:pPr lvl="3"/>
            <a:r>
              <a:rPr lang="en-US" altLang="en-US" b="1">
                <a:latin typeface="Courier New" panose="02070309020205020404" pitchFamily="49" charset="0"/>
              </a:rPr>
              <a:t>   product = 2 * product;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Parts of a while loop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ct val="35000"/>
              </a:spcAft>
              <a:buFontTx/>
              <a:buNone/>
            </a:pPr>
            <a:r>
              <a:rPr lang="en-US" altLang="en-US" sz="1900" dirty="0" smtClean="0">
                <a:latin typeface="Courier New" panose="02070309020205020404" pitchFamily="49" charset="0"/>
              </a:rPr>
              <a:t>x </a:t>
            </a:r>
            <a:r>
              <a:rPr lang="en-US" altLang="en-US" sz="1900" dirty="0">
                <a:latin typeface="Courier New" panose="02070309020205020404" pitchFamily="49" charset="0"/>
              </a:rPr>
              <a:t>= 1; 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ct val="35000"/>
              </a:spcAft>
              <a:buFontTx/>
              <a:buNone/>
            </a:pPr>
            <a:r>
              <a:rPr lang="en-US" altLang="en-US" sz="190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900" dirty="0">
                <a:latin typeface="Courier New" panose="02070309020205020404" pitchFamily="49" charset="0"/>
              </a:rPr>
              <a:t> (x &lt; 10) {         </a:t>
            </a:r>
            <a:endParaRPr lang="en-US" altLang="en-US" sz="1900" b="0" dirty="0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Aft>
                <a:spcPct val="35000"/>
              </a:spcAft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	</a:t>
            </a:r>
            <a:r>
              <a:rPr lang="en-US" altLang="en-US" sz="1900" dirty="0" smtClean="0">
                <a:latin typeface="Courier New" panose="02070309020205020404" pitchFamily="49" charset="0"/>
              </a:rPr>
              <a:t>output x; </a:t>
            </a:r>
            <a:endParaRPr lang="en-US" altLang="en-US" sz="1900" dirty="0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Aft>
                <a:spcPct val="35000"/>
              </a:spcAft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 </a:t>
            </a:r>
            <a:r>
              <a:rPr lang="en-US" altLang="en-US" sz="1900" dirty="0" smtClean="0">
                <a:latin typeface="Courier New" panose="02070309020205020404" pitchFamily="49" charset="0"/>
              </a:rPr>
              <a:t>x=x+1;</a:t>
            </a:r>
            <a:endParaRPr lang="en-US" altLang="en-US" sz="1900" dirty="0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Aft>
                <a:spcPct val="35000"/>
              </a:spcAft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altLang="en-US" sz="2200" dirty="0"/>
              <a:t>Label the following loop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product </a:t>
            </a:r>
            <a:r>
              <a:rPr lang="en-US" altLang="en-US" sz="2000" dirty="0">
                <a:latin typeface="Courier New" panose="02070309020205020404" pitchFamily="49" charset="0"/>
              </a:rPr>
              <a:t>= 2;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2000" dirty="0">
                <a:latin typeface="Courier New" panose="02070309020205020404" pitchFamily="49" charset="0"/>
              </a:rPr>
              <a:t> ( product &lt;= 1000 )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product = 2 * product;</a:t>
            </a:r>
            <a:r>
              <a:rPr lang="en-US" altLang="en-US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9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loop example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Label the parts of the loop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700" dirty="0" smtClean="0">
                <a:latin typeface="Courier New" panose="02070309020205020404" pitchFamily="49" charset="0"/>
              </a:rPr>
              <a:t>x </a:t>
            </a:r>
            <a:r>
              <a:rPr lang="en-US" altLang="en-US" sz="1700" dirty="0">
                <a:latin typeface="Courier New" panose="02070309020205020404" pitchFamily="49" charset="0"/>
              </a:rPr>
              <a:t>= 1;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700" dirty="0" smtClean="0">
                <a:latin typeface="Courier New" panose="02070309020205020404" pitchFamily="49" charset="0"/>
              </a:rPr>
              <a:t>y </a:t>
            </a:r>
            <a:r>
              <a:rPr lang="en-US" altLang="en-US" sz="1700" dirty="0">
                <a:latin typeface="Courier New" panose="02070309020205020404" pitchFamily="49" charset="0"/>
              </a:rPr>
              <a:t>= 2;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70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700" dirty="0">
                <a:latin typeface="Courier New" panose="02070309020205020404" pitchFamily="49" charset="0"/>
              </a:rPr>
              <a:t> (x &lt; 10)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	</a:t>
            </a:r>
            <a:r>
              <a:rPr lang="en-US" altLang="en-US" sz="1700" dirty="0" smtClean="0">
                <a:latin typeface="Courier New" panose="02070309020205020404" pitchFamily="49" charset="0"/>
              </a:rPr>
              <a:t>output x*y</a:t>
            </a:r>
            <a:endParaRPr lang="en-US" altLang="en-US" sz="1700" dirty="0"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	</a:t>
            </a:r>
            <a:r>
              <a:rPr lang="en-US" altLang="en-US" sz="1700" dirty="0" smtClean="0">
                <a:latin typeface="Courier New" panose="02070309020205020404" pitchFamily="49" charset="0"/>
              </a:rPr>
              <a:t>y= y*2</a:t>
            </a:r>
            <a:r>
              <a:rPr lang="en-US" altLang="en-US" sz="1700" dirty="0">
                <a:latin typeface="Courier New" panose="02070309020205020404" pitchFamily="49" charset="0"/>
              </a:rPr>
              <a:t>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	</a:t>
            </a:r>
            <a:r>
              <a:rPr lang="en-US" altLang="en-US" sz="1700" dirty="0" smtClean="0">
                <a:latin typeface="Courier New" panose="02070309020205020404" pitchFamily="49" charset="0"/>
              </a:rPr>
              <a:t>x=x+1;</a:t>
            </a:r>
            <a:endParaRPr lang="en-US" altLang="en-US" sz="1700" dirty="0"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while loop format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Sum the numbers from 1 to </a:t>
            </a:r>
            <a:r>
              <a:rPr lang="en-US" altLang="en-US" dirty="0" smtClean="0"/>
              <a:t>100</a:t>
            </a:r>
          </a:p>
          <a:p>
            <a:r>
              <a:rPr lang="en-US" altLang="en-US" dirty="0"/>
              <a:t>Determine how many students of 10 pass and fail</a:t>
            </a:r>
          </a:p>
          <a:p>
            <a:endParaRPr lang="en-US" altLang="en-US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2502</TotalTime>
  <Words>1238</Words>
  <Application>Microsoft Office PowerPoint</Application>
  <PresentationFormat>On-screen Show (4:3)</PresentationFormat>
  <Paragraphs>284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Times</vt:lpstr>
      <vt:lpstr>Arial</vt:lpstr>
      <vt:lpstr>Wingdings</vt:lpstr>
      <vt:lpstr>Courier New</vt:lpstr>
      <vt:lpstr>Times New Roman</vt:lpstr>
      <vt:lpstr>Arial Unicode MS</vt:lpstr>
      <vt:lpstr>Courier</vt:lpstr>
      <vt:lpstr>Garamond</vt:lpstr>
      <vt:lpstr>Comic Sans MS</vt:lpstr>
      <vt:lpstr>Blank</vt:lpstr>
      <vt:lpstr>Conditionals and Loops</vt:lpstr>
      <vt:lpstr>Repetition Statements</vt:lpstr>
      <vt:lpstr>The while Statement</vt:lpstr>
      <vt:lpstr>Logic of a while Loop</vt:lpstr>
      <vt:lpstr>The while Statement</vt:lpstr>
      <vt:lpstr>The while Repetition Structure</vt:lpstr>
      <vt:lpstr>Parts of a while loop</vt:lpstr>
      <vt:lpstr>Another loop example</vt:lpstr>
      <vt:lpstr>while loop format</vt:lpstr>
      <vt:lpstr>Two Basic Kinds of Loops</vt:lpstr>
      <vt:lpstr>PowerPoint Presentation</vt:lpstr>
      <vt:lpstr>Infinite Loops</vt:lpstr>
      <vt:lpstr>Infinite Loops</vt:lpstr>
      <vt:lpstr>Nested Loops</vt:lpstr>
      <vt:lpstr>Nested Loops</vt:lpstr>
      <vt:lpstr>Outline</vt:lpstr>
      <vt:lpstr>Iterators</vt:lpstr>
      <vt:lpstr>Outline</vt:lpstr>
      <vt:lpstr>The do Statement</vt:lpstr>
      <vt:lpstr>Logic of a do Loop</vt:lpstr>
      <vt:lpstr>The do Statement</vt:lpstr>
      <vt:lpstr>Comparing while and do</vt:lpstr>
      <vt:lpstr>The for Statement</vt:lpstr>
      <vt:lpstr>Logic of a for loop</vt:lpstr>
      <vt:lpstr>The for Statement</vt:lpstr>
      <vt:lpstr>The for Statement</vt:lpstr>
      <vt:lpstr>The for Statement</vt:lpstr>
      <vt:lpstr>The for Statement</vt:lpstr>
      <vt:lpstr>for loop Exercises</vt:lpstr>
      <vt:lpstr>Exercise</vt:lpstr>
      <vt:lpstr>Using a loop to find if a number is prime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Copyright 2004 Pearson Addison-Wesley</dc:creator>
  <cp:lastModifiedBy>Ismayil Ismayilov</cp:lastModifiedBy>
  <cp:revision>49</cp:revision>
  <dcterms:created xsi:type="dcterms:W3CDTF">2003-05-23T15:49:24Z</dcterms:created>
  <dcterms:modified xsi:type="dcterms:W3CDTF">2017-09-17T08:29:56Z</dcterms:modified>
</cp:coreProperties>
</file>