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19" r:id="rId1"/>
  </p:sldMasterIdLst>
  <p:notesMasterIdLst>
    <p:notesMasterId r:id="rId15"/>
  </p:notesMasterIdLst>
  <p:handoutMasterIdLst>
    <p:handoutMasterId r:id="rId16"/>
  </p:handoutMasterIdLst>
  <p:sldIdLst>
    <p:sldId id="1013" r:id="rId2"/>
    <p:sldId id="1182" r:id="rId3"/>
    <p:sldId id="1183" r:id="rId4"/>
    <p:sldId id="1164" r:id="rId5"/>
    <p:sldId id="1184" r:id="rId6"/>
    <p:sldId id="1165" r:id="rId7"/>
    <p:sldId id="1185" r:id="rId8"/>
    <p:sldId id="1186" r:id="rId9"/>
    <p:sldId id="1187" r:id="rId10"/>
    <p:sldId id="1188" r:id="rId11"/>
    <p:sldId id="1189" r:id="rId12"/>
    <p:sldId id="1190" r:id="rId13"/>
    <p:sldId id="1192" r:id="rId14"/>
  </p:sldIdLst>
  <p:sldSz cx="12192000" cy="6858000"/>
  <p:notesSz cx="6858000" cy="9144000"/>
  <p:defaultTextStyle>
    <a:defPPr>
      <a:defRPr lang="zh-CN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9900FF"/>
    <a:srgbClr val="000066"/>
    <a:srgbClr val="FFFFFF"/>
    <a:srgbClr val="0033CC"/>
    <a:srgbClr val="CFDEEE"/>
    <a:srgbClr val="080808"/>
    <a:srgbClr val="3333FF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1" autoAdjust="0"/>
    <p:restoredTop sz="86166" autoAdjust="0"/>
  </p:normalViewPr>
  <p:slideViewPr>
    <p:cSldViewPr showGuides="1">
      <p:cViewPr varScale="1">
        <p:scale>
          <a:sx n="136" d="100"/>
          <a:sy n="136" d="100"/>
        </p:scale>
        <p:origin x="666" y="132"/>
      </p:cViewPr>
      <p:guideLst>
        <p:guide orient="horz" pos="320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0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BED953-D71F-40E2-A1C1-5F9A89A94895}" type="datetimeFigureOut">
              <a:rPr lang="zh-CN" altLang="en-US"/>
              <a:pPr>
                <a:defRPr/>
              </a:pPr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18762C8-1FF9-4E91-89D7-B98C1B20B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97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7FDC4F-58FF-4D0D-ABBD-2A7A26616F4D}" type="datetimeFigureOut">
              <a:rPr lang="zh-CN" altLang="en-US"/>
              <a:pPr>
                <a:defRPr/>
              </a:pPr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D6868BD-265B-44EB-8677-ED1A7E220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19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6868BD-265B-44EB-8677-ED1A7E220FF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5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93A6D10-099F-47F6-9767-BDB1D7394EFA}"/>
              </a:ext>
            </a:extLst>
          </p:cNvPr>
          <p:cNvSpPr/>
          <p:nvPr userDrawn="1"/>
        </p:nvSpPr>
        <p:spPr>
          <a:xfrm>
            <a:off x="-1" y="1354110"/>
            <a:ext cx="12186740" cy="107994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ysClr val="window" lastClr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0DF6A87-AF78-4389-B674-FBC1DFD73989}"/>
              </a:ext>
            </a:extLst>
          </p:cNvPr>
          <p:cNvSpPr/>
          <p:nvPr userDrawn="1"/>
        </p:nvSpPr>
        <p:spPr>
          <a:xfrm>
            <a:off x="2846748" y="2060848"/>
            <a:ext cx="6498504" cy="7143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85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6480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3200" b="1" noProof="0" dirty="0">
              <a:ln w="3175">
                <a:noFill/>
              </a:ln>
              <a:gradFill>
                <a:gsLst>
                  <a:gs pos="25000">
                    <a:srgbClr val="004EA2">
                      <a:lumMod val="75000"/>
                    </a:srgbClr>
                  </a:gs>
                  <a:gs pos="70000">
                    <a:srgbClr val="0070C0"/>
                  </a:gs>
                  <a:gs pos="100000">
                    <a:srgbClr val="004EA2">
                      <a:lumMod val="75000"/>
                    </a:srgbClr>
                  </a:gs>
                </a:gsLst>
                <a:lin ang="16200000" scaled="1"/>
              </a:gradFill>
              <a:effectLst>
                <a:glow rad="127000">
                  <a:schemeClr val="bg1"/>
                </a:glow>
              </a:effectLst>
              <a:latin typeface="+mn-ea"/>
              <a:ea typeface="+mn-ea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6D3EFA3-113D-4833-B022-0FAC12D0FEC8}"/>
              </a:ext>
            </a:extLst>
          </p:cNvPr>
          <p:cNvSpPr>
            <a:spLocks noChangeAspect="1"/>
          </p:cNvSpPr>
          <p:nvPr userDrawn="1"/>
        </p:nvSpPr>
        <p:spPr>
          <a:xfrm>
            <a:off x="2985695" y="2148007"/>
            <a:ext cx="720000" cy="540000"/>
          </a:xfrm>
          <a:prstGeom prst="ellipse">
            <a:avLst/>
          </a:prstGeom>
          <a:solidFill>
            <a:schemeClr val="tx2"/>
          </a:solidFill>
          <a:ln w="1016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0" tIns="33695" rIns="67390" bIns="3369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 Unicode MS" pitchFamily="34" charset="-122"/>
                <a:sym typeface="微软雅黑" panose="020B0503020204020204" pitchFamily="34" charset="-122"/>
              </a:rPr>
              <a:t>一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29CA65-5AEB-4106-ABAA-88A73E90630D}"/>
              </a:ext>
            </a:extLst>
          </p:cNvPr>
          <p:cNvSpPr/>
          <p:nvPr userDrawn="1"/>
        </p:nvSpPr>
        <p:spPr>
          <a:xfrm>
            <a:off x="3628166" y="346080"/>
            <a:ext cx="4935669" cy="76944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1200" noProof="0" dirty="0">
                <a:ln w="3175">
                  <a:noFill/>
                </a:ln>
                <a:gradFill>
                  <a:gsLst>
                    <a:gs pos="27000">
                      <a:schemeClr val="tx2"/>
                    </a:gs>
                    <a:gs pos="85000">
                      <a:srgbClr val="0070C0"/>
                    </a:gs>
                  </a:gsLst>
                  <a:lin ang="16200000" scaled="1"/>
                </a:gradFill>
                <a:effectLst>
                  <a:glow rad="127000">
                    <a:schemeClr val="bg1"/>
                  </a:glow>
                </a:effectLst>
                <a:latin typeface="+mn-ea"/>
                <a:ea typeface="+mn-ea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5BC7BD-1037-4692-A76D-2EC8BC30A740}"/>
              </a:ext>
            </a:extLst>
          </p:cNvPr>
          <p:cNvSpPr/>
          <p:nvPr userDrawn="1"/>
        </p:nvSpPr>
        <p:spPr>
          <a:xfrm>
            <a:off x="1" y="1340769"/>
            <a:ext cx="12192000" cy="67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6F01C3E-214B-4A02-B294-B4D9BD9BE10B}"/>
              </a:ext>
            </a:extLst>
          </p:cNvPr>
          <p:cNvSpPr/>
          <p:nvPr userDrawn="1"/>
        </p:nvSpPr>
        <p:spPr>
          <a:xfrm>
            <a:off x="2846748" y="3084529"/>
            <a:ext cx="6498504" cy="7143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85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6480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3200" b="1" noProof="0" dirty="0">
              <a:ln w="3175">
                <a:noFill/>
              </a:ln>
              <a:gradFill>
                <a:gsLst>
                  <a:gs pos="25000">
                    <a:srgbClr val="004EA2">
                      <a:lumMod val="75000"/>
                    </a:srgbClr>
                  </a:gs>
                  <a:gs pos="70000">
                    <a:srgbClr val="0070C0"/>
                  </a:gs>
                  <a:gs pos="100000">
                    <a:srgbClr val="004EA2">
                      <a:lumMod val="75000"/>
                    </a:srgbClr>
                  </a:gs>
                </a:gsLst>
                <a:lin ang="16200000" scaled="1"/>
              </a:gradFill>
              <a:effectLst>
                <a:glow rad="127000">
                  <a:schemeClr val="bg1"/>
                </a:glow>
              </a:effectLst>
              <a:latin typeface="+mn-ea"/>
              <a:ea typeface="+mn-ea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96FAB89-4569-49A3-9FF0-BB1A3DE4621F}"/>
              </a:ext>
            </a:extLst>
          </p:cNvPr>
          <p:cNvSpPr>
            <a:spLocks noChangeAspect="1"/>
          </p:cNvSpPr>
          <p:nvPr userDrawn="1"/>
        </p:nvSpPr>
        <p:spPr>
          <a:xfrm>
            <a:off x="2985695" y="3171688"/>
            <a:ext cx="720000" cy="540000"/>
          </a:xfrm>
          <a:prstGeom prst="ellipse">
            <a:avLst/>
          </a:prstGeom>
          <a:solidFill>
            <a:srgbClr val="0242AA"/>
          </a:solidFill>
          <a:ln w="1016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0" tIns="33695" rIns="67390" bIns="3369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 Unicode MS" pitchFamily="34" charset="-122"/>
                <a:sym typeface="微软雅黑" panose="020B0503020204020204" pitchFamily="34" charset="-122"/>
              </a:rPr>
              <a:t>二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0E16F0B-8B91-4ED3-AA4C-7A955BCD73EB}"/>
              </a:ext>
            </a:extLst>
          </p:cNvPr>
          <p:cNvSpPr/>
          <p:nvPr userDrawn="1"/>
        </p:nvSpPr>
        <p:spPr>
          <a:xfrm>
            <a:off x="2846748" y="4108210"/>
            <a:ext cx="6498504" cy="7143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85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6480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3200" b="1" noProof="0" dirty="0">
              <a:ln w="3175">
                <a:noFill/>
              </a:ln>
              <a:gradFill>
                <a:gsLst>
                  <a:gs pos="25000">
                    <a:srgbClr val="004EA2">
                      <a:lumMod val="75000"/>
                    </a:srgbClr>
                  </a:gs>
                  <a:gs pos="70000">
                    <a:srgbClr val="0070C0"/>
                  </a:gs>
                  <a:gs pos="100000">
                    <a:srgbClr val="004EA2">
                      <a:lumMod val="75000"/>
                    </a:srgbClr>
                  </a:gs>
                </a:gsLst>
                <a:lin ang="16200000" scaled="1"/>
              </a:gradFill>
              <a:effectLst>
                <a:glow rad="127000">
                  <a:schemeClr val="bg1"/>
                </a:glow>
              </a:effectLst>
              <a:latin typeface="+mn-ea"/>
              <a:ea typeface="+mn-ea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B32E43F-EDBF-4FE8-B01C-55EF049213C8}"/>
              </a:ext>
            </a:extLst>
          </p:cNvPr>
          <p:cNvSpPr>
            <a:spLocks noChangeAspect="1"/>
          </p:cNvSpPr>
          <p:nvPr userDrawn="1"/>
        </p:nvSpPr>
        <p:spPr>
          <a:xfrm>
            <a:off x="2985695" y="4195369"/>
            <a:ext cx="720000" cy="540000"/>
          </a:xfrm>
          <a:prstGeom prst="ellipse">
            <a:avLst/>
          </a:prstGeom>
          <a:solidFill>
            <a:srgbClr val="0242AA"/>
          </a:solidFill>
          <a:ln w="1016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0" tIns="33695" rIns="67390" bIns="3369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 Unicode MS" pitchFamily="34" charset="-122"/>
                <a:sym typeface="微软雅黑" panose="020B0503020204020204" pitchFamily="34" charset="-122"/>
              </a:rPr>
              <a:t>三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8102189-59DC-47B1-AD95-198DEA73D959}"/>
              </a:ext>
            </a:extLst>
          </p:cNvPr>
          <p:cNvSpPr/>
          <p:nvPr userDrawn="1"/>
        </p:nvSpPr>
        <p:spPr>
          <a:xfrm>
            <a:off x="2846748" y="5131890"/>
            <a:ext cx="6498504" cy="71431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85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6480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3200" b="1" noProof="0" dirty="0">
              <a:ln w="3175">
                <a:noFill/>
              </a:ln>
              <a:gradFill>
                <a:gsLst>
                  <a:gs pos="25000">
                    <a:srgbClr val="004EA2">
                      <a:lumMod val="75000"/>
                    </a:srgbClr>
                  </a:gs>
                  <a:gs pos="70000">
                    <a:srgbClr val="0070C0"/>
                  </a:gs>
                  <a:gs pos="100000">
                    <a:srgbClr val="004EA2">
                      <a:lumMod val="75000"/>
                    </a:srgbClr>
                  </a:gs>
                </a:gsLst>
                <a:lin ang="16200000" scaled="1"/>
              </a:gradFill>
              <a:effectLst>
                <a:glow rad="127000">
                  <a:schemeClr val="bg1"/>
                </a:glow>
              </a:effectLst>
              <a:latin typeface="+mn-ea"/>
              <a:ea typeface="+mn-ea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BEAA0CF-86EE-43FA-887D-F56A744C8F5C}"/>
              </a:ext>
            </a:extLst>
          </p:cNvPr>
          <p:cNvSpPr>
            <a:spLocks noChangeAspect="1"/>
          </p:cNvSpPr>
          <p:nvPr userDrawn="1"/>
        </p:nvSpPr>
        <p:spPr>
          <a:xfrm>
            <a:off x="2985695" y="5219049"/>
            <a:ext cx="720000" cy="540000"/>
          </a:xfrm>
          <a:prstGeom prst="ellipse">
            <a:avLst/>
          </a:prstGeom>
          <a:solidFill>
            <a:srgbClr val="0242AA"/>
          </a:solidFill>
          <a:ln w="1016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0" tIns="33695" rIns="67390" bIns="3369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ea typeface="+mn-ea"/>
                <a:cs typeface="Arial Unicode MS" pitchFamily="34" charset="-122"/>
                <a:sym typeface="微软雅黑" panose="020B0503020204020204" pitchFamily="34" charset="-122"/>
              </a:rPr>
              <a:t>四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Arial Unicode MS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95EEE5-251B-4824-984F-6722CA1C2EC0}"/>
              </a:ext>
            </a:extLst>
          </p:cNvPr>
          <p:cNvSpPr txBox="1"/>
          <p:nvPr userDrawn="1"/>
        </p:nvSpPr>
        <p:spPr>
          <a:xfrm>
            <a:off x="3867930" y="2149685"/>
            <a:ext cx="5616269" cy="584775"/>
          </a:xfrm>
          <a:prstGeom prst="rect">
            <a:avLst/>
          </a:prstGeom>
          <a:ln>
            <a:noFill/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ctr" defTabSz="457200">
              <a:spcAft>
                <a:spcPts val="600"/>
              </a:spcAft>
              <a:defRPr sz="3600" b="1" kern="100">
                <a:ln w="3175">
                  <a:noFill/>
                </a:ln>
                <a:gradFill flip="none" rotWithShape="1">
                  <a:gsLst>
                    <a:gs pos="25000">
                      <a:schemeClr val="tx2"/>
                    </a:gs>
                    <a:gs pos="70000">
                      <a:srgbClr val="0070C0"/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方正粗宋简体" panose="03000509000000000000" pitchFamily="65" charset="-122"/>
                <a:ea typeface="方正粗宋简体" panose="03000509000000000000" pitchFamily="65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dirty="0">
                <a:gradFill>
                  <a:gsLst>
                    <a:gs pos="27000">
                      <a:schemeClr val="tx2"/>
                    </a:gs>
                    <a:gs pos="85000">
                      <a:srgbClr val="0070C0"/>
                    </a:gs>
                  </a:gsLst>
                  <a:lin ang="16200000" scaled="1"/>
                </a:gradFill>
                <a:effectLst/>
                <a:latin typeface="+mn-ea"/>
                <a:ea typeface="+mn-ea"/>
              </a:rPr>
              <a:t>课程概况与学情分析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AE3F6B1-9B4F-435D-9A5E-4F8E2A36CEE6}"/>
              </a:ext>
            </a:extLst>
          </p:cNvPr>
          <p:cNvSpPr txBox="1"/>
          <p:nvPr userDrawn="1"/>
        </p:nvSpPr>
        <p:spPr>
          <a:xfrm>
            <a:off x="3867930" y="3173366"/>
            <a:ext cx="5616269" cy="584775"/>
          </a:xfrm>
          <a:prstGeom prst="rect">
            <a:avLst/>
          </a:prstGeom>
          <a:ln>
            <a:noFill/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ctr" defTabSz="457200">
              <a:spcAft>
                <a:spcPts val="600"/>
              </a:spcAft>
              <a:defRPr sz="3600" b="1" kern="100">
                <a:ln w="3175">
                  <a:noFill/>
                </a:ln>
                <a:gradFill flip="none" rotWithShape="1">
                  <a:gsLst>
                    <a:gs pos="25000">
                      <a:schemeClr val="tx2"/>
                    </a:gs>
                    <a:gs pos="70000">
                      <a:srgbClr val="0070C0"/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方正粗宋简体" panose="03000509000000000000" pitchFamily="65" charset="-122"/>
                <a:ea typeface="方正粗宋简体" panose="03000509000000000000" pitchFamily="65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dirty="0">
                <a:gradFill>
                  <a:gsLst>
                    <a:gs pos="27000">
                      <a:schemeClr val="tx2"/>
                    </a:gs>
                    <a:gs pos="85000">
                      <a:srgbClr val="0070C0"/>
                    </a:gs>
                  </a:gsLst>
                  <a:lin ang="16200000" scaled="1"/>
                </a:gradFill>
                <a:effectLst/>
                <a:latin typeface="+mn-ea"/>
                <a:ea typeface="+mn-ea"/>
              </a:rPr>
              <a:t>教学理念与教学方法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536E18-F473-426D-A89B-4D838533D307}"/>
              </a:ext>
            </a:extLst>
          </p:cNvPr>
          <p:cNvSpPr txBox="1"/>
          <p:nvPr userDrawn="1"/>
        </p:nvSpPr>
        <p:spPr>
          <a:xfrm>
            <a:off x="3867930" y="4197047"/>
            <a:ext cx="5616269" cy="584775"/>
          </a:xfrm>
          <a:prstGeom prst="rect">
            <a:avLst/>
          </a:prstGeom>
          <a:ln>
            <a:noFill/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ctr" defTabSz="457200">
              <a:spcAft>
                <a:spcPts val="600"/>
              </a:spcAft>
              <a:defRPr sz="3600" b="1" kern="100">
                <a:ln w="3175">
                  <a:noFill/>
                </a:ln>
                <a:gradFill flip="none" rotWithShape="1">
                  <a:gsLst>
                    <a:gs pos="25000">
                      <a:schemeClr val="tx2"/>
                    </a:gs>
                    <a:gs pos="70000">
                      <a:srgbClr val="0070C0"/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方正粗宋简体" panose="03000509000000000000" pitchFamily="65" charset="-122"/>
                <a:ea typeface="方正粗宋简体" panose="03000509000000000000" pitchFamily="65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dirty="0">
                <a:gradFill>
                  <a:gsLst>
                    <a:gs pos="27000">
                      <a:schemeClr val="tx2"/>
                    </a:gs>
                    <a:gs pos="85000">
                      <a:srgbClr val="0070C0"/>
                    </a:gs>
                  </a:gsLst>
                  <a:lin ang="16200000" scaled="1"/>
                </a:gradFill>
                <a:effectLst/>
                <a:latin typeface="+mn-ea"/>
                <a:ea typeface="+mn-ea"/>
              </a:rPr>
              <a:t>教学实施与教学资源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689509-0266-47BA-83B0-F6008051991C}"/>
              </a:ext>
            </a:extLst>
          </p:cNvPr>
          <p:cNvSpPr txBox="1"/>
          <p:nvPr userDrawn="1"/>
        </p:nvSpPr>
        <p:spPr>
          <a:xfrm>
            <a:off x="3867930" y="5220727"/>
            <a:ext cx="3572220" cy="584775"/>
          </a:xfrm>
          <a:prstGeom prst="rect">
            <a:avLst/>
          </a:prstGeom>
          <a:ln>
            <a:noFill/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ctr" defTabSz="457200">
              <a:spcAft>
                <a:spcPts val="600"/>
              </a:spcAft>
              <a:defRPr sz="3600" b="1" kern="100">
                <a:ln w="3175">
                  <a:noFill/>
                </a:ln>
                <a:gradFill flip="none" rotWithShape="1">
                  <a:gsLst>
                    <a:gs pos="25000">
                      <a:schemeClr val="tx2"/>
                    </a:gs>
                    <a:gs pos="70000">
                      <a:srgbClr val="0070C0"/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方正粗宋简体" panose="03000509000000000000" pitchFamily="65" charset="-122"/>
                <a:ea typeface="方正粗宋简体" panose="03000509000000000000" pitchFamily="65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dirty="0">
                <a:gradFill>
                  <a:gsLst>
                    <a:gs pos="27000">
                      <a:schemeClr val="tx2"/>
                    </a:gs>
                    <a:gs pos="85000">
                      <a:srgbClr val="0070C0"/>
                    </a:gs>
                  </a:gsLst>
                  <a:lin ang="16200000" scaled="1"/>
                </a:gradFill>
                <a:effectLst/>
                <a:latin typeface="+mn-ea"/>
                <a:ea typeface="+mn-ea"/>
              </a:rPr>
              <a:t>课堂设计</a:t>
            </a:r>
          </a:p>
        </p:txBody>
      </p:sp>
    </p:spTree>
    <p:extLst>
      <p:ext uri="{BB962C8B-B14F-4D97-AF65-F5344CB8AC3E}">
        <p14:creationId xmlns:p14="http://schemas.microsoft.com/office/powerpoint/2010/main" val="40521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D159C32-C08A-4288-8EB7-559533165DFE}"/>
              </a:ext>
            </a:extLst>
          </p:cNvPr>
          <p:cNvSpPr/>
          <p:nvPr userDrawn="1"/>
        </p:nvSpPr>
        <p:spPr>
          <a:xfrm>
            <a:off x="0" y="1"/>
            <a:ext cx="12192000" cy="6572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0327DA80-F5A1-422B-84A1-16286D8190A2}"/>
              </a:ext>
            </a:extLst>
          </p:cNvPr>
          <p:cNvSpPr/>
          <p:nvPr userDrawn="1"/>
        </p:nvSpPr>
        <p:spPr>
          <a:xfrm>
            <a:off x="1252240" y="687559"/>
            <a:ext cx="4800000" cy="54000"/>
          </a:xfrm>
          <a:prstGeom prst="parallelogram">
            <a:avLst>
              <a:gd name="adj" fmla="val 606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EA2F9C4-FF80-4813-99A2-4C22B93DC160}"/>
              </a:ext>
            </a:extLst>
          </p:cNvPr>
          <p:cNvSpPr/>
          <p:nvPr userDrawn="1"/>
        </p:nvSpPr>
        <p:spPr>
          <a:xfrm>
            <a:off x="193758" y="119134"/>
            <a:ext cx="1143877" cy="857908"/>
          </a:xfrm>
          <a:prstGeom prst="ellipse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6D5DE5D-6FE2-460E-907D-097FD80BC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0067" y="185621"/>
            <a:ext cx="8748381" cy="431254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51CA3-C9F0-4824-83AC-40F49AF08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6" y="150435"/>
            <a:ext cx="666699" cy="66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BE673A0-9F80-41AE-96C5-397B5FC090BC}"/>
              </a:ext>
            </a:extLst>
          </p:cNvPr>
          <p:cNvSpPr/>
          <p:nvPr userDrawn="1"/>
        </p:nvSpPr>
        <p:spPr>
          <a:xfrm>
            <a:off x="-1" y="657225"/>
            <a:ext cx="12186740" cy="1079944"/>
          </a:xfrm>
          <a:prstGeom prst="rect">
            <a:avLst/>
          </a:prstGeom>
          <a:gradFill flip="none" rotWithShape="1">
            <a:gsLst>
              <a:gs pos="100000">
                <a:sysClr val="window" lastClr="FFFFFF"/>
              </a:gs>
              <a:gs pos="0">
                <a:srgbClr val="5BC3F1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159C32-C08A-4288-8EB7-559533165DFE}"/>
              </a:ext>
            </a:extLst>
          </p:cNvPr>
          <p:cNvSpPr/>
          <p:nvPr userDrawn="1"/>
        </p:nvSpPr>
        <p:spPr>
          <a:xfrm>
            <a:off x="0" y="1"/>
            <a:ext cx="12192000" cy="6572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0327DA80-F5A1-422B-84A1-16286D8190A2}"/>
              </a:ext>
            </a:extLst>
          </p:cNvPr>
          <p:cNvSpPr/>
          <p:nvPr userDrawn="1"/>
        </p:nvSpPr>
        <p:spPr>
          <a:xfrm>
            <a:off x="1252240" y="687559"/>
            <a:ext cx="4800000" cy="54000"/>
          </a:xfrm>
          <a:prstGeom prst="parallelogram">
            <a:avLst>
              <a:gd name="adj" fmla="val 606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EA2F9C4-FF80-4813-99A2-4C22B93DC160}"/>
              </a:ext>
            </a:extLst>
          </p:cNvPr>
          <p:cNvSpPr/>
          <p:nvPr userDrawn="1"/>
        </p:nvSpPr>
        <p:spPr>
          <a:xfrm>
            <a:off x="193758" y="119134"/>
            <a:ext cx="1143877" cy="857908"/>
          </a:xfrm>
          <a:prstGeom prst="ellipse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6717CF-E692-4F49-B382-EB507D75B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71"/>
          <a:stretch/>
        </p:blipFill>
        <p:spPr>
          <a:xfrm>
            <a:off x="254278" y="155075"/>
            <a:ext cx="1075388" cy="761436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6D5DE5D-6FE2-460E-907D-097FD80BC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0067" y="185621"/>
            <a:ext cx="5280819" cy="431254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4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830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96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1" r:id="rId2"/>
    <p:sldLayoutId id="2147484823" r:id="rId3"/>
    <p:sldLayoutId id="2147484822" r:id="rId4"/>
    <p:sldLayoutId id="2147484824" r:id="rId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emf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FB59E-3AE6-4559-9CD0-AE101133D935}"/>
              </a:ext>
            </a:extLst>
          </p:cNvPr>
          <p:cNvSpPr/>
          <p:nvPr/>
        </p:nvSpPr>
        <p:spPr>
          <a:xfrm>
            <a:off x="1055440" y="954870"/>
            <a:ext cx="10081120" cy="225810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5400" spc="300" dirty="0">
                <a:ln w="10160">
                  <a:noFill/>
                  <a:prstDash val="solid"/>
                </a:ln>
                <a:solidFill>
                  <a:srgbClr val="00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全国密码数学挑战赛试题解析</a:t>
            </a:r>
            <a:endParaRPr lang="en-US" altLang="zh-CN" sz="5400" spc="300" dirty="0">
              <a:ln w="10160">
                <a:noFill/>
                <a:prstDash val="solid"/>
              </a:ln>
              <a:solidFill>
                <a:srgbClr val="0066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800" spc="300" dirty="0">
                <a:ln w="10160">
                  <a:noFill/>
                  <a:prstDash val="solid"/>
                </a:ln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赛题一：分组密码密钥恢复问题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E338D4-6893-43F4-A865-F7DE2DF023A4}"/>
              </a:ext>
            </a:extLst>
          </p:cNvPr>
          <p:cNvSpPr/>
          <p:nvPr/>
        </p:nvSpPr>
        <p:spPr>
          <a:xfrm>
            <a:off x="1415480" y="3573463"/>
            <a:ext cx="9361040" cy="160680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800" spc="300" dirty="0">
                <a:ln w="10160">
                  <a:noFill/>
                  <a:prstDash val="solid"/>
                </a:ln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赛题命题组</a:t>
            </a:r>
          </a:p>
        </p:txBody>
      </p:sp>
    </p:spTree>
    <p:extLst>
      <p:ext uri="{BB962C8B-B14F-4D97-AF65-F5344CB8AC3E}">
        <p14:creationId xmlns:p14="http://schemas.microsoft.com/office/powerpoint/2010/main" val="24795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E90E5-27EE-4C48-9123-B9C993F4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J</a:t>
            </a:r>
            <a:r>
              <a:rPr lang="zh-CN" altLang="en-US" dirty="0"/>
              <a:t>算法密钥恢复攻击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/>
              <p:nvPr/>
            </p:nvSpPr>
            <p:spPr>
              <a:xfrm>
                <a:off x="911424" y="1190657"/>
                <a:ext cx="7344816" cy="5118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noAutofit/>
              </a:bodyPr>
              <a:lstStyle>
                <a:defPPr>
                  <a:defRPr lang="zh-CN"/>
                </a:defPPr>
                <a:lvl1pPr algn="l">
                  <a:lnSpc>
                    <a:spcPct val="120000"/>
                  </a:lnSpc>
                  <a:defRPr sz="260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b="0" dirty="0">
                    <a:solidFill>
                      <a:srgbClr val="FF0000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dirty="0">
                    <a:solidFill>
                      <a:srgbClr val="FF0000"/>
                    </a:solidFill>
                  </a:rPr>
                  <a:t>轮</a:t>
                </a:r>
                <a:r>
                  <a:rPr lang="en-US" altLang="zh-CN" b="0" dirty="0">
                    <a:solidFill>
                      <a:srgbClr val="FF0000"/>
                    </a:solidFill>
                  </a:rPr>
                  <a:t>J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算法的密钥恢复攻击（方法二）</a:t>
                </a:r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r>
                  <a:rPr lang="zh-CN" altLang="en-US" b="0" dirty="0">
                    <a:solidFill>
                      <a:schemeClr val="tx2">
                        <a:lumMod val="50000"/>
                      </a:schemeClr>
                    </a:solidFill>
                  </a:rPr>
                  <a:t>分析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：设明文为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，其密文为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只改变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的最低位，则得到另一组明文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zh-CN" altLang="en-US" b="0" dirty="0">
                    <a:solidFill>
                      <a:schemeClr val="accent3">
                        <a:lumMod val="75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accent3">
                        <a:lumMod val="75000"/>
                      </a:schemeClr>
                    </a:solidFill>
                  </a:rPr>
                  <a:t>最低位为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，则两次实验中，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的输入相同，从而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的输出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相同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indent="534988"/>
                <a:r>
                  <a:rPr lang="zh-CN" altLang="en-US" b="0" dirty="0">
                    <a:solidFill>
                      <a:schemeClr val="tx1"/>
                    </a:solidFill>
                  </a:rPr>
                  <a:t>因此，</a:t>
                </a:r>
                <a:r>
                  <a:rPr lang="zh-CN" altLang="en-US" b="0" dirty="0">
                    <a:solidFill>
                      <a:schemeClr val="accent3">
                        <a:lumMod val="75000"/>
                      </a:schemeClr>
                    </a:solidFill>
                  </a:rPr>
                  <a:t>两次实验的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accent3">
                        <a:lumMod val="75000"/>
                      </a:schemeClr>
                    </a:solidFill>
                  </a:rPr>
                  <a:t>只有最低位不同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ea"/>
                  <a:buAutoNum type="circleNumDbPlain" startAt="2"/>
                </a:pPr>
                <a:r>
                  <a:rPr lang="zh-CN" altLang="en-US" b="0" dirty="0">
                    <a:solidFill>
                      <a:schemeClr val="tx1"/>
                    </a:solidFill>
                  </a:rPr>
                  <a:t>反之，</a:t>
                </a:r>
                <a:r>
                  <a:rPr lang="zh-CN" altLang="en-US" b="0" dirty="0">
                    <a:solidFill>
                      <a:schemeClr val="accent3">
                        <a:lumMod val="75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accent3">
                        <a:lumMod val="75000"/>
                      </a:schemeClr>
                    </a:solidFill>
                  </a:rPr>
                  <a:t>最低位为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，则两次实验中，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的输入不同，从而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的输出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不同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indent="534988"/>
                <a:r>
                  <a:rPr lang="zh-CN" altLang="en-US" b="0" dirty="0">
                    <a:solidFill>
                      <a:schemeClr val="tx1"/>
                    </a:solidFill>
                  </a:rPr>
                  <a:t>因此，</a:t>
                </a:r>
                <a:r>
                  <a:rPr lang="zh-CN" altLang="en-US" b="0" dirty="0">
                    <a:solidFill>
                      <a:schemeClr val="accent3">
                        <a:lumMod val="75000"/>
                      </a:schemeClr>
                    </a:solidFill>
                  </a:rPr>
                  <a:t>两次实验的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accent3">
                        <a:lumMod val="75000"/>
                      </a:schemeClr>
                    </a:solidFill>
                  </a:rPr>
                  <a:t>不只最低位不同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190657"/>
                <a:ext cx="7344816" cy="5118663"/>
              </a:xfrm>
              <a:prstGeom prst="rect">
                <a:avLst/>
              </a:prstGeom>
              <a:blipFill>
                <a:blip r:embed="rId2"/>
                <a:stretch>
                  <a:fillRect l="-1744" t="-238" r="-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F13148D-E4D9-4905-BB67-88370A0D2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76" y="1484784"/>
            <a:ext cx="2238375" cy="2695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话气泡: 圆角矩形 5">
                <a:extLst>
                  <a:ext uri="{FF2B5EF4-FFF2-40B4-BE49-F238E27FC236}">
                    <a16:creationId xmlns:a16="http://schemas.microsoft.com/office/drawing/2014/main" id="{797F138F-B0EF-40E1-863A-A85B24A57616}"/>
                  </a:ext>
                </a:extLst>
              </p:cNvPr>
              <p:cNvSpPr/>
              <p:nvPr/>
            </p:nvSpPr>
            <p:spPr>
              <a:xfrm>
                <a:off x="8256240" y="2544539"/>
                <a:ext cx="936104" cy="576064"/>
              </a:xfrm>
              <a:prstGeom prst="wedgeRoundRectCallout">
                <a:avLst>
                  <a:gd name="adj1" fmla="val 203758"/>
                  <a:gd name="adj2" fmla="val 93747"/>
                  <a:gd name="adj3" fmla="val 16667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pc="300" smtClean="0">
                          <a:ln w="10160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𝒁</m:t>
                      </m:r>
                    </m:oMath>
                  </m:oMathPara>
                </a14:m>
                <a:endParaRPr lang="zh-CN" altLang="en-US" sz="2600" b="1" spc="300" dirty="0">
                  <a:ln w="10160">
                    <a:noFill/>
                    <a:prstDash val="solid"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对话气泡: 圆角矩形 5">
                <a:extLst>
                  <a:ext uri="{FF2B5EF4-FFF2-40B4-BE49-F238E27FC236}">
                    <a16:creationId xmlns:a16="http://schemas.microsoft.com/office/drawing/2014/main" id="{797F138F-B0EF-40E1-863A-A85B24A57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2544539"/>
                <a:ext cx="936104" cy="576064"/>
              </a:xfrm>
              <a:prstGeom prst="wedgeRoundRectCallout">
                <a:avLst>
                  <a:gd name="adj1" fmla="val 203758"/>
                  <a:gd name="adj2" fmla="val 93747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C8663BBC-A4F5-4CC2-B510-2BF6B44825A2}"/>
              </a:ext>
            </a:extLst>
          </p:cNvPr>
          <p:cNvSpPr/>
          <p:nvPr/>
        </p:nvSpPr>
        <p:spPr>
          <a:xfrm>
            <a:off x="9303419" y="4869160"/>
            <a:ext cx="2592288" cy="6650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选择明文攻击</a:t>
            </a:r>
          </a:p>
        </p:txBody>
      </p:sp>
    </p:spTree>
    <p:extLst>
      <p:ext uri="{BB962C8B-B14F-4D97-AF65-F5344CB8AC3E}">
        <p14:creationId xmlns:p14="http://schemas.microsoft.com/office/powerpoint/2010/main" val="13215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E90E5-27EE-4C48-9123-B9C993F4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四、成绩评判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/>
              <p:nvPr/>
            </p:nvSpPr>
            <p:spPr>
              <a:xfrm>
                <a:off x="911424" y="1190657"/>
                <a:ext cx="10945216" cy="5118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noAutofit/>
              </a:bodyPr>
              <a:lstStyle>
                <a:defPPr>
                  <a:defRPr lang="zh-CN"/>
                </a:defPPr>
                <a:lvl1pPr algn="l">
                  <a:lnSpc>
                    <a:spcPct val="120000"/>
                  </a:lnSpc>
                  <a:defRPr sz="260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在</a:t>
                </a:r>
                <a:r>
                  <a:rPr lang="zh-CN" altLang="en-US" b="0" dirty="0"/>
                  <a:t>单密钥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模型下，</a:t>
                </a:r>
                <a:r>
                  <a:rPr lang="zh-CN" altLang="en-US" b="0" dirty="0"/>
                  <a:t>不借助高性能计算平台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，正确恢复出𝐽算法的密钥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r>
                  <a:rPr lang="zh-CN" altLang="zh-CN" b="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zh-CN" b="0" dirty="0">
                    <a:solidFill>
                      <a:schemeClr val="tx1"/>
                    </a:solidFill>
                  </a:rPr>
                  <a:t>）给出攻击原理，复杂度分析等；</a:t>
                </a:r>
              </a:p>
              <a:p>
                <a:r>
                  <a:rPr lang="zh-CN" altLang="zh-CN" b="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zh-CN" b="0" dirty="0">
                    <a:solidFill>
                      <a:schemeClr val="tx1"/>
                    </a:solidFill>
                  </a:rPr>
                  <a:t>）给出攻击运行的标准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C</a:t>
                </a:r>
                <a:r>
                  <a:rPr lang="zh-CN" altLang="zh-CN" b="0" dirty="0">
                    <a:solidFill>
                      <a:schemeClr val="tx1"/>
                    </a:solidFill>
                  </a:rPr>
                  <a:t>代码，要求代码简洁，注释明确；</a:t>
                </a:r>
              </a:p>
              <a:p>
                <a:r>
                  <a:rPr lang="zh-CN" altLang="zh-CN" b="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zh-CN" b="0" dirty="0">
                    <a:solidFill>
                      <a:schemeClr val="tx1"/>
                    </a:solidFill>
                  </a:rPr>
                  <a:t>）最终得分为：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𝑆𝑐𝑜𝑟𝑒𝑠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  <m: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zh-CN" b="0" dirty="0">
                    <a:solidFill>
                      <a:schemeClr val="tx1"/>
                    </a:solidFill>
                  </a:rPr>
                  <a:t>：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400" b="0" dirty="0">
                    <a:solidFill>
                      <a:schemeClr val="tx1"/>
                    </a:solidFill>
                  </a:rPr>
                  <a:t>表示参赛者能够</a:t>
                </a:r>
                <a:r>
                  <a:rPr lang="zh-CN" altLang="zh-CN" sz="2400" b="0" dirty="0">
                    <a:solidFill>
                      <a:schemeClr val="accent3"/>
                    </a:solidFill>
                  </a:rPr>
                  <a:t>实际恢复密钥的最高轮数</a:t>
                </a:r>
                <a:r>
                  <a:rPr lang="zh-CN" altLang="zh-CN" sz="2400" b="0" dirty="0">
                    <a:solidFill>
                      <a:schemeClr val="tx1"/>
                    </a:solidFill>
                  </a:rPr>
                  <a:t>；</a:t>
                </a:r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b="0" dirty="0">
                    <a:solidFill>
                      <a:schemeClr val="tx1"/>
                    </a:solidFill>
                  </a:rPr>
                  <a:t>若参赛者正确给出了第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400" b="0" dirty="0">
                    <a:solidFill>
                      <a:schemeClr val="tx1"/>
                    </a:solidFill>
                  </a:rPr>
                  <a:t>轮攻击</a:t>
                </a:r>
                <a:r>
                  <a:rPr lang="zh-CN" altLang="zh-CN" sz="2400" b="0" dirty="0">
                    <a:solidFill>
                      <a:schemeClr val="accent3"/>
                    </a:solidFill>
                  </a:rPr>
                  <a:t>理论分析</a:t>
                </a:r>
                <a:r>
                  <a:rPr lang="zh-CN" altLang="zh-CN" sz="2400" b="0" dirty="0">
                    <a:solidFill>
                      <a:schemeClr val="tx1"/>
                    </a:solidFill>
                  </a:rPr>
                  <a:t>和</a:t>
                </a:r>
                <a:r>
                  <a:rPr lang="zh-CN" altLang="zh-CN" sz="2400" b="0" dirty="0">
                    <a:solidFill>
                      <a:schemeClr val="accent3"/>
                    </a:solidFill>
                  </a:rPr>
                  <a:t>实现代码</a:t>
                </a:r>
                <a:r>
                  <a:rPr lang="zh-CN" altLang="zh-CN" sz="2400" b="0" dirty="0">
                    <a:solidFill>
                      <a:schemeClr val="tx1"/>
                    </a:solidFill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sz="2400" b="0" dirty="0">
                    <a:solidFill>
                      <a:schemeClr val="tx1"/>
                    </a:solidFill>
                  </a:rPr>
                  <a:t>；</a:t>
                </a:r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b="0" dirty="0">
                    <a:solidFill>
                      <a:schemeClr val="tx1"/>
                    </a:solidFill>
                  </a:rPr>
                  <a:t>若参赛者未给出第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400" b="0" dirty="0">
                    <a:solidFill>
                      <a:schemeClr val="tx1"/>
                    </a:solidFill>
                  </a:rPr>
                  <a:t>轮攻击，或者给出的攻击错误，则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b="0" dirty="0">
                    <a:solidFill>
                      <a:schemeClr val="tx1"/>
                    </a:solidFill>
                  </a:rPr>
                  <a:t>若参赛者给出的第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400" b="0" dirty="0">
                    <a:solidFill>
                      <a:schemeClr val="tx1"/>
                    </a:solidFill>
                  </a:rPr>
                  <a:t>轮攻击对</a:t>
                </a:r>
                <a:r>
                  <a:rPr lang="zh-CN" altLang="zh-CN" sz="2400" b="0" dirty="0">
                    <a:solidFill>
                      <a:schemeClr val="accent3"/>
                    </a:solidFill>
                  </a:rPr>
                  <a:t>所有密钥</a:t>
                </a:r>
                <a:r>
                  <a:rPr lang="zh-CN" altLang="zh-CN" sz="2400" b="0" dirty="0">
                    <a:solidFill>
                      <a:schemeClr val="tx1"/>
                    </a:solidFill>
                  </a:rPr>
                  <a:t>均成立，则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sz="2400" b="0" dirty="0">
                    <a:solidFill>
                      <a:schemeClr val="tx1"/>
                    </a:solidFill>
                  </a:rPr>
                  <a:t>，</a:t>
                </a:r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b="0" dirty="0">
                    <a:solidFill>
                      <a:schemeClr val="tx1"/>
                    </a:solidFill>
                  </a:rPr>
                  <a:t>若参赛者给出的攻击只针对某些</a:t>
                </a:r>
                <a:r>
                  <a:rPr lang="zh-CN" altLang="zh-CN" sz="2400" b="0" dirty="0">
                    <a:solidFill>
                      <a:schemeClr val="accent3"/>
                    </a:solidFill>
                  </a:rPr>
                  <a:t>特殊类型的密钥（弱密钥）</a:t>
                </a:r>
                <a:r>
                  <a:rPr lang="zh-CN" altLang="zh-CN" sz="2400" b="0" dirty="0">
                    <a:solidFill>
                      <a:schemeClr val="tx1"/>
                    </a:solidFill>
                  </a:rPr>
                  <a:t>成立，则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</a:rPr>
                  <a:t>.</a:t>
                </a:r>
                <a:endParaRPr lang="zh-CN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190657"/>
                <a:ext cx="10945216" cy="5118663"/>
              </a:xfrm>
              <a:prstGeom prst="rect">
                <a:avLst/>
              </a:prstGeom>
              <a:blipFill>
                <a:blip r:embed="rId2"/>
                <a:stretch>
                  <a:fillRect l="-1003" t="-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90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E90E5-27EE-4C48-9123-B9C993F4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四、成绩评判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/>
              <p:nvPr/>
            </p:nvSpPr>
            <p:spPr>
              <a:xfrm>
                <a:off x="911424" y="1190657"/>
                <a:ext cx="10945216" cy="5118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noAutofit/>
              </a:bodyPr>
              <a:lstStyle>
                <a:defPPr>
                  <a:defRPr lang="zh-CN"/>
                </a:defPPr>
                <a:lvl1pPr algn="l">
                  <a:lnSpc>
                    <a:spcPct val="120000"/>
                  </a:lnSpc>
                  <a:defRPr sz="260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𝑆𝑐𝑜𝑟𝑒𝑠</m:t>
                      </m:r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zh-CN" altLang="en-US" b="0" dirty="0">
                    <a:solidFill>
                      <a:schemeClr val="tx1"/>
                    </a:solidFill>
                  </a:rPr>
                  <a:t>实际恢复密钥的</a:t>
                </a:r>
                <a:r>
                  <a:rPr lang="zh-CN" altLang="en-US" b="0" dirty="0">
                    <a:solidFill>
                      <a:schemeClr val="accent3"/>
                    </a:solidFill>
                  </a:rPr>
                  <a:t>最高轮数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；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zh-CN" altLang="en-US" b="0" dirty="0">
                    <a:solidFill>
                      <a:schemeClr val="tx1"/>
                    </a:solidFill>
                  </a:rPr>
                  <a:t>给出</a:t>
                </a:r>
                <a:r>
                  <a:rPr lang="zh-CN" altLang="en-US" b="0" dirty="0">
                    <a:solidFill>
                      <a:schemeClr val="accent3"/>
                    </a:solidFill>
                  </a:rPr>
                  <a:t>尽可能多的版本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，而不是只给最高轮数的攻击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190657"/>
                <a:ext cx="10945216" cy="5118663"/>
              </a:xfrm>
              <a:prstGeom prst="rect">
                <a:avLst/>
              </a:prstGeom>
              <a:blipFill>
                <a:blip r:embed="rId2"/>
                <a:stretch>
                  <a:fillRect l="-11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7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E16C904-A5DB-4782-B8BD-AB79CA705AD2}"/>
              </a:ext>
            </a:extLst>
          </p:cNvPr>
          <p:cNvSpPr txBox="1"/>
          <p:nvPr/>
        </p:nvSpPr>
        <p:spPr>
          <a:xfrm>
            <a:off x="1055440" y="1982745"/>
            <a:ext cx="10081120" cy="29584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algn="l">
              <a:lnSpc>
                <a:spcPct val="120000"/>
              </a:lnSpc>
              <a:defRPr sz="2600">
                <a:ln w="10160">
                  <a:noFill/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zh-CN" altLang="en-US" sz="4800" dirty="0">
                <a:solidFill>
                  <a:schemeClr val="accent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赛题解析完毕，谢谢大家！</a:t>
            </a:r>
            <a:endParaRPr lang="en-US" altLang="zh-CN" sz="4800" dirty="0">
              <a:solidFill>
                <a:schemeClr val="accent3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/>
            <a:r>
              <a:rPr lang="zh-CN" altLang="en-US" sz="4800" dirty="0">
                <a:solidFill>
                  <a:schemeClr val="accent3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祝大家取得好成绩！</a:t>
            </a:r>
            <a:endParaRPr lang="en-US" altLang="zh-CN" sz="4800" dirty="0">
              <a:solidFill>
                <a:schemeClr val="accent3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5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E90E5-27EE-4C48-9123-B9C993F4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一、基本概念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A1D0C6-44DC-48D8-A999-3441162114C1}"/>
                  </a:ext>
                </a:extLst>
              </p:cNvPr>
              <p:cNvSpPr/>
              <p:nvPr/>
            </p:nvSpPr>
            <p:spPr>
              <a:xfrm>
                <a:off x="1055440" y="980728"/>
                <a:ext cx="10801200" cy="5616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600" dirty="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比特运算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600" b="0" i="1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</m:e>
                      <m:sub>
                        <m:r>
                          <a:rPr lang="en-US" altLang="zh-CN" sz="2600" b="0" i="1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={0,1}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上的加法与乘法</a:t>
                </a:r>
                <a:endParaRPr lang="en-US" altLang="zh-CN" sz="2600" b="0" dirty="0">
                  <a:ln w="10160">
                    <a:noFill/>
                    <a:prstDash val="solid"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CN" sz="2600" b="0" dirty="0">
                  <a:ln w="10160">
                    <a:noFill/>
                    <a:prstDash val="solid"/>
                  </a:ln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CN" sz="2600" b="0" dirty="0">
                  <a:ln w="10160">
                    <a:noFill/>
                    <a:prstDash val="solid"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CN" sz="2600" b="0" dirty="0">
                  <a:ln w="10160">
                    <a:noFill/>
                    <a:prstDash val="solid"/>
                  </a:ln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035175" indent="-51435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600" b="0" dirty="0">
                    <a:ln w="10160">
                      <a:noFill/>
                      <a:prstDash val="solid"/>
                    </a:ln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</m:e>
                      <m:sub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上的加法又称为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异或运算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:endParaRPr lang="en-US" altLang="zh-CN" sz="2600" b="0" dirty="0">
                  <a:ln w="10160">
                    <a:noFill/>
                    <a:prstDash val="solid"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332038" indent="-358775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结果为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相同</a:t>
                </a:r>
                <a:endParaRPr lang="en-US" altLang="zh-CN" sz="2600" b="0" dirty="0">
                  <a:ln w="10160">
                    <a:noFill/>
                    <a:prstDash val="solid"/>
                  </a:ln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332038" indent="-358775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结果为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不同</a:t>
                </a:r>
                <a:endParaRPr lang="en-US" altLang="zh-CN" sz="2600" b="0" dirty="0">
                  <a:ln w="10160">
                    <a:noFill/>
                    <a:prstDash val="solid"/>
                  </a:ln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332038" indent="-358775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无论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为何值，一定有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endParaRPr lang="en-US" altLang="zh-CN" sz="2600" b="0" dirty="0">
                  <a:ln w="10160">
                    <a:noFill/>
                    <a:prstDash val="solid"/>
                  </a:ln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332038" indent="-358775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为了区分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</m:e>
                      <m:sub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和整数上的加法，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</m:e>
                      <m:sub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上的加法通常记作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⊕</m:t>
                    </m:r>
                  </m:oMath>
                </a14:m>
                <a:r>
                  <a:rPr lang="en-US" altLang="zh-CN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marL="2035175" indent="-514350" algn="l">
                  <a:lnSpc>
                    <a:spcPct val="120000"/>
                  </a:lnSpc>
                  <a:buFont typeface="+mj-ea"/>
                  <a:buAutoNum type="circleNumDbPlain" startAt="2"/>
                </a:pPr>
                <a:r>
                  <a:rPr lang="en-US" altLang="zh-CN" sz="2600" b="0" dirty="0">
                    <a:ln w="10160">
                      <a:noFill/>
                      <a:prstDash val="solid"/>
                    </a:ln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</m:e>
                      <m:sub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上的乘法又称为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逻辑与运算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，有时记作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&amp;</m:t>
                    </m:r>
                  </m:oMath>
                </a14:m>
                <a:r>
                  <a:rPr lang="en-US" altLang="zh-CN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marL="2035175" indent="-514350" algn="l">
                  <a:lnSpc>
                    <a:spcPct val="120000"/>
                  </a:lnSpc>
                  <a:buFont typeface="+mj-ea"/>
                  <a:buAutoNum type="circleNumDbPlain" startAt="2"/>
                </a:pPr>
                <a:r>
                  <a:rPr lang="en-US" altLang="zh-CN" sz="2600" b="0" dirty="0">
                    <a:ln w="10160">
                      <a:noFill/>
                      <a:prstDash val="solid"/>
                    </a:ln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⊕1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的值称为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，通常记作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600" b="0" i="1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sz="2600" b="0" i="1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</m:bar>
                  </m:oMath>
                </a14:m>
                <a:r>
                  <a:rPr lang="en-US" altLang="zh-CN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A1D0C6-44DC-48D8-A999-344116211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980728"/>
                <a:ext cx="10801200" cy="5616624"/>
              </a:xfrm>
              <a:prstGeom prst="rect">
                <a:avLst/>
              </a:prstGeom>
              <a:blipFill>
                <a:blip r:embed="rId2"/>
                <a:stretch>
                  <a:fillRect l="-1016" t="-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18663CF5-7A11-410C-80BF-662DB52B1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401203"/>
                  </p:ext>
                </p:extLst>
              </p:nvPr>
            </p:nvGraphicFramePr>
            <p:xfrm>
              <a:off x="3215680" y="1715216"/>
              <a:ext cx="2160240" cy="11125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50800" dir="5400000" algn="ctr" rotWithShape="0">
                        <a:schemeClr val="bg1"/>
                      </a:outerShdw>
                    </a:effectLst>
                    <a:tableStyleId>{5C22544A-7EE6-4342-B048-85BDC9FD1C3A}</a:tableStyleId>
                  </a:tblPr>
                  <a:tblGrid>
                    <a:gridCol w="720079">
                      <a:extLst>
                        <a:ext uri="{9D8B030D-6E8A-4147-A177-3AD203B41FA5}">
                          <a16:colId xmlns:a16="http://schemas.microsoft.com/office/drawing/2014/main" val="21371061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594513403"/>
                        </a:ext>
                      </a:extLst>
                    </a:gridCol>
                    <a:gridCol w="720081">
                      <a:extLst>
                        <a:ext uri="{9D8B030D-6E8A-4147-A177-3AD203B41FA5}">
                          <a16:colId xmlns:a16="http://schemas.microsoft.com/office/drawing/2014/main" val="339687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611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35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232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18663CF5-7A11-410C-80BF-662DB52B1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401203"/>
                  </p:ext>
                </p:extLst>
              </p:nvPr>
            </p:nvGraphicFramePr>
            <p:xfrm>
              <a:off x="3215680" y="1715216"/>
              <a:ext cx="2160240" cy="11125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50800" dir="5400000" algn="ctr" rotWithShape="0">
                        <a:schemeClr val="bg1"/>
                      </a:outerShdw>
                    </a:effectLst>
                    <a:tableStyleId>{5C22544A-7EE6-4342-B048-85BDC9FD1C3A}</a:tableStyleId>
                  </a:tblPr>
                  <a:tblGrid>
                    <a:gridCol w="720079">
                      <a:extLst>
                        <a:ext uri="{9D8B030D-6E8A-4147-A177-3AD203B41FA5}">
                          <a16:colId xmlns:a16="http://schemas.microsoft.com/office/drawing/2014/main" val="21371061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594513403"/>
                        </a:ext>
                      </a:extLst>
                    </a:gridCol>
                    <a:gridCol w="720081">
                      <a:extLst>
                        <a:ext uri="{9D8B030D-6E8A-4147-A177-3AD203B41FA5}">
                          <a16:colId xmlns:a16="http://schemas.microsoft.com/office/drawing/2014/main" val="339687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627" t="-1639" r="-211864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6723" t="-1639" r="-110084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8475" t="-1639" r="-11017" b="-2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611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627" t="-101639" r="-211864" b="-1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6723" t="-101639" r="-110084" b="-1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8475" t="-101639" r="-11017" b="-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35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627" t="-201639" r="-211864" b="-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6723" t="-201639" r="-110084" b="-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8475" t="-201639" r="-11017" b="-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2320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0CBAD11-F0E7-473C-93D4-D31B8AE5C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307972"/>
                  </p:ext>
                </p:extLst>
              </p:nvPr>
            </p:nvGraphicFramePr>
            <p:xfrm>
              <a:off x="6816080" y="1715216"/>
              <a:ext cx="2160240" cy="11125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50800" dir="5400000" algn="ctr" rotWithShape="0">
                        <a:schemeClr val="bg1"/>
                      </a:outerShdw>
                    </a:effectLst>
                    <a:tableStyleId>{5C22544A-7EE6-4342-B048-85BDC9FD1C3A}</a:tableStyleId>
                  </a:tblPr>
                  <a:tblGrid>
                    <a:gridCol w="720079">
                      <a:extLst>
                        <a:ext uri="{9D8B030D-6E8A-4147-A177-3AD203B41FA5}">
                          <a16:colId xmlns:a16="http://schemas.microsoft.com/office/drawing/2014/main" val="21371061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594513403"/>
                        </a:ext>
                      </a:extLst>
                    </a:gridCol>
                    <a:gridCol w="720081">
                      <a:extLst>
                        <a:ext uri="{9D8B030D-6E8A-4147-A177-3AD203B41FA5}">
                          <a16:colId xmlns:a16="http://schemas.microsoft.com/office/drawing/2014/main" val="339687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611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35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n w="10160">
                                      <a:noFill/>
                                      <a:prstDash val="solid"/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232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0CBAD11-F0E7-473C-93D4-D31B8AE5C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307972"/>
                  </p:ext>
                </p:extLst>
              </p:nvPr>
            </p:nvGraphicFramePr>
            <p:xfrm>
              <a:off x="6816080" y="1715216"/>
              <a:ext cx="2160240" cy="11125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50800" dir="5400000" algn="ctr" rotWithShape="0">
                        <a:schemeClr val="bg1"/>
                      </a:outerShdw>
                    </a:effectLst>
                    <a:tableStyleId>{5C22544A-7EE6-4342-B048-85BDC9FD1C3A}</a:tableStyleId>
                  </a:tblPr>
                  <a:tblGrid>
                    <a:gridCol w="720079">
                      <a:extLst>
                        <a:ext uri="{9D8B030D-6E8A-4147-A177-3AD203B41FA5}">
                          <a16:colId xmlns:a16="http://schemas.microsoft.com/office/drawing/2014/main" val="21371061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594513403"/>
                        </a:ext>
                      </a:extLst>
                    </a:gridCol>
                    <a:gridCol w="720081">
                      <a:extLst>
                        <a:ext uri="{9D8B030D-6E8A-4147-A177-3AD203B41FA5}">
                          <a16:colId xmlns:a16="http://schemas.microsoft.com/office/drawing/2014/main" val="339687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475" t="-1639" r="-211017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7563" t="-1639" r="-109244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9322" t="-1639" r="-10169" b="-2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611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475" t="-101639" r="-211017" b="-1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7563" t="-101639" r="-109244" b="-1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9322" t="-101639" r="-10169" b="-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35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475" t="-201639" r="-211017" b="-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7563" t="-201639" r="-109244" b="-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9322" t="-201639" r="-10169" b="-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2320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B80234E4-490C-4CE7-9399-F998EF5F939C}"/>
              </a:ext>
            </a:extLst>
          </p:cNvPr>
          <p:cNvSpPr/>
          <p:nvPr/>
        </p:nvSpPr>
        <p:spPr>
          <a:xfrm>
            <a:off x="4151784" y="2132856"/>
            <a:ext cx="288032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>
              <a:spcBef>
                <a:spcPct val="0"/>
              </a:spcBef>
            </a:pPr>
            <a:endParaRPr lang="zh-CN" altLang="en-US" b="1" spc="300" dirty="0">
              <a:ln w="10160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10A117-9FAC-4EFF-B996-29898208A69B}"/>
              </a:ext>
            </a:extLst>
          </p:cNvPr>
          <p:cNvSpPr/>
          <p:nvPr/>
        </p:nvSpPr>
        <p:spPr>
          <a:xfrm>
            <a:off x="4871864" y="2498168"/>
            <a:ext cx="288032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>
              <a:spcBef>
                <a:spcPct val="0"/>
              </a:spcBef>
            </a:pPr>
            <a:endParaRPr lang="zh-CN" altLang="en-US" b="1" spc="300" dirty="0">
              <a:ln w="10160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44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E90E5-27EE-4C48-9123-B9C993F4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一、基本概念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A1D0C6-44DC-48D8-A999-3441162114C1}"/>
                  </a:ext>
                </a:extLst>
              </p:cNvPr>
              <p:cNvSpPr/>
              <p:nvPr/>
            </p:nvSpPr>
            <p:spPr>
              <a:xfrm>
                <a:off x="1055440" y="980728"/>
                <a:ext cx="10801200" cy="5616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600" dirty="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字运算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0" i="1" smtClean="0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</m:e>
                      <m:sub>
                        <m:r>
                          <a:rPr lang="en-US" altLang="zh-CN" sz="2600" b="0" i="1" smtClean="0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600" b="0" i="1" smtClean="0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上的运算</a:t>
                </a:r>
                <a:endParaRPr lang="en-US" altLang="zh-CN" sz="2600" b="0" dirty="0">
                  <a:ln w="10160">
                    <a:noFill/>
                    <a:prstDash val="solid"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52538" indent="-625475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highlight>
                      <a:srgbClr val="C0C0C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异或运算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：按比特位做异或运算，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⊕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CN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marL="1252538" indent="-625475" algn="l">
                  <a:lnSpc>
                    <a:spcPct val="120000"/>
                  </a:lnSpc>
                  <a:buFont typeface="+mj-ea"/>
                  <a:buAutoNum type="circleNumDbPlain" startAt="2"/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highlight>
                      <a:srgbClr val="C0C0C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逻辑与运算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：按比特位做逻辑与运算，如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&amp;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en-US" altLang="zh-CN" sz="2600" b="0" dirty="0">
                  <a:ln w="10160">
                    <a:noFill/>
                    <a:prstDash val="solid"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52538" indent="-625475" algn="l">
                  <a:lnSpc>
                    <a:spcPct val="120000"/>
                  </a:lnSpc>
                  <a:buFont typeface="+mj-ea"/>
                  <a:buAutoNum type="circleNumDbPlain" startAt="3"/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highlight>
                      <a:srgbClr val="C0C0C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定义为按比特位做补运算，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600" b="0" i="1" dirty="0" smtClean="0">
                            <a:ln w="10160">
                              <a:noFill/>
                              <a:prstDash val="solid"/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sz="2600" b="0" i="1" dirty="0">
                            <a:ln w="10160">
                              <a:noFill/>
                              <a:prstDash val="solid"/>
                            </a:ln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600" b="0" i="1" dirty="0">
                            <a:ln w="10160">
                              <a:noFill/>
                              <a:prstDash val="solid"/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2600" b="0" i="1" dirty="0">
                            <a:ln w="10160">
                              <a:noFill/>
                              <a:prstDash val="solid"/>
                            </a:ln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600" b="0" i="1" dirty="0">
                            <a:ln w="10160">
                              <a:noFill/>
                              <a:prstDash val="solid"/>
                            </a:ln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ba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en-US" altLang="zh-CN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marL="1252538" indent="-625475" algn="l">
                  <a:lnSpc>
                    <a:spcPct val="120000"/>
                  </a:lnSpc>
                  <a:buFont typeface="+mj-ea"/>
                  <a:buAutoNum type="circleNumDbPlain" startAt="4"/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highlight>
                      <a:srgbClr val="C0C0C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循环左移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：将左边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位和右边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位交换</a:t>
                </a:r>
                <a:endParaRPr lang="en-US" altLang="zh-CN" sz="2600" b="0" dirty="0">
                  <a:ln w="10160">
                    <a:noFill/>
                    <a:prstDash val="solid"/>
                  </a:ln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166813" indent="85725" algn="l">
                  <a:lnSpc>
                    <a:spcPct val="120000"/>
                  </a:lnSpc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101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10110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⋘3=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</m:t>
                    </m:r>
                  </m:oMath>
                </a14:m>
                <a:r>
                  <a:rPr lang="en-US" altLang="zh-CN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marL="1166813" indent="85725" algn="l">
                  <a:lnSpc>
                    <a:spcPct val="120000"/>
                  </a:lnSpc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注：循环左移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位，也可称为循环右移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endParaRPr lang="en-US" altLang="zh-CN" sz="2600" b="0" dirty="0">
                  <a:ln w="10160">
                    <a:noFill/>
                    <a:prstDash val="solid"/>
                  </a:ln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52538" indent="-625475" algn="l">
                  <a:lnSpc>
                    <a:spcPct val="120000"/>
                  </a:lnSpc>
                  <a:buFont typeface="+mj-ea"/>
                  <a:buAutoNum type="circleNumDbPlain" startAt="5"/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highlight>
                      <a:srgbClr val="C0C0C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左移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位：将左边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位删除，并在右边补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endParaRPr lang="en-US" altLang="zh-CN" sz="2600" b="0" dirty="0">
                  <a:ln w="10160">
                    <a:noFill/>
                    <a:prstDash val="solid"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27063" indent="625475" algn="l">
                  <a:lnSpc>
                    <a:spcPct val="120000"/>
                  </a:lnSpc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101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10110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≪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3=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10110</m:t>
                    </m:r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altLang="zh-CN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A1D0C6-44DC-48D8-A999-344116211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980728"/>
                <a:ext cx="10801200" cy="5616624"/>
              </a:xfrm>
              <a:prstGeom prst="rect">
                <a:avLst/>
              </a:prstGeom>
              <a:blipFill>
                <a:blip r:embed="rId2"/>
                <a:stretch>
                  <a:fillRect l="-1016" t="-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51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7FE544-BFB3-4321-B9AD-85191B08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556791"/>
            <a:ext cx="2616232" cy="4748403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E90E5-27EE-4C48-9123-B9C993F4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一、基本概念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A1D0C6-44DC-48D8-A999-3441162114C1}"/>
                  </a:ext>
                </a:extLst>
              </p:cNvPr>
              <p:cNvSpPr/>
              <p:nvPr/>
            </p:nvSpPr>
            <p:spPr>
              <a:xfrm>
                <a:off x="1055440" y="980728"/>
                <a:ext cx="10801200" cy="1008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600" dirty="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分组密码</a:t>
                </a:r>
                <a:r>
                  <a:rPr lang="en-US" altLang="zh-CN" sz="2600" dirty="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由秘密参数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</m:e>
                      <m:sub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</m:e>
                      <m:sub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的双射</a:t>
                </a:r>
                <a:r>
                  <a:rPr lang="en-US" altLang="zh-CN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置换</a:t>
                </a:r>
                <a:r>
                  <a:rPr lang="en-US" altLang="zh-CN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A1D0C6-44DC-48D8-A999-344116211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980728"/>
                <a:ext cx="10801200" cy="1008112"/>
              </a:xfrm>
              <a:prstGeom prst="rect">
                <a:avLst/>
              </a:prstGeom>
              <a:blipFill>
                <a:blip r:embed="rId3"/>
                <a:stretch>
                  <a:fillRect l="-1016" t="-1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2328019-8FAC-49AD-8681-56D785DFE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808" y="2113832"/>
            <a:ext cx="2396127" cy="2716735"/>
          </a:xfrm>
          <a:prstGeom prst="rect">
            <a:avLst/>
          </a:prstGeom>
        </p:spPr>
      </p:pic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337EDAFA-0A40-444C-BE65-856781D4F4D5}"/>
              </a:ext>
            </a:extLst>
          </p:cNvPr>
          <p:cNvSpPr/>
          <p:nvPr/>
        </p:nvSpPr>
        <p:spPr>
          <a:xfrm>
            <a:off x="2975712" y="4993592"/>
            <a:ext cx="2616232" cy="720080"/>
          </a:xfrm>
          <a:prstGeom prst="wedgeRoundRectCallout">
            <a:avLst>
              <a:gd name="adj1" fmla="val 75141"/>
              <a:gd name="adj2" fmla="val -152241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密钥扩展算法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FAB0679-9884-4161-8FAA-D0D2E9E1CB7D}"/>
              </a:ext>
            </a:extLst>
          </p:cNvPr>
          <p:cNvSpPr/>
          <p:nvPr/>
        </p:nvSpPr>
        <p:spPr>
          <a:xfrm>
            <a:off x="6648132" y="284314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>
              <a:spcBef>
                <a:spcPct val="0"/>
              </a:spcBef>
            </a:pPr>
            <a:endParaRPr lang="zh-CN" altLang="en-US" b="1" spc="300" dirty="0">
              <a:ln w="10160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8002AE90-8213-4DAE-BE87-3C9A8682B3FC}"/>
              </a:ext>
            </a:extLst>
          </p:cNvPr>
          <p:cNvSpPr/>
          <p:nvPr/>
        </p:nvSpPr>
        <p:spPr>
          <a:xfrm>
            <a:off x="4581092" y="1818325"/>
            <a:ext cx="1514908" cy="504056"/>
          </a:xfrm>
          <a:prstGeom prst="wedgeRoundRectCallout">
            <a:avLst>
              <a:gd name="adj1" fmla="val 96499"/>
              <a:gd name="adj2" fmla="val 174580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轮密钥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9D30BCA-81C3-4CE7-ACF4-698015F4CAB1}"/>
              </a:ext>
            </a:extLst>
          </p:cNvPr>
          <p:cNvSpPr/>
          <p:nvPr/>
        </p:nvSpPr>
        <p:spPr>
          <a:xfrm>
            <a:off x="7420944" y="454512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>
              <a:spcBef>
                <a:spcPct val="0"/>
              </a:spcBef>
            </a:pPr>
            <a:endParaRPr lang="zh-CN" altLang="en-US" b="1" spc="300" dirty="0">
              <a:ln w="10160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82912EA2-C0AA-46D0-BC5E-A0BBB17DA5D1}"/>
              </a:ext>
            </a:extLst>
          </p:cNvPr>
          <p:cNvSpPr/>
          <p:nvPr/>
        </p:nvSpPr>
        <p:spPr>
          <a:xfrm>
            <a:off x="8112224" y="3789040"/>
            <a:ext cx="1514908" cy="501993"/>
          </a:xfrm>
          <a:prstGeom prst="wedgeRoundRectCallout">
            <a:avLst>
              <a:gd name="adj1" fmla="val -76977"/>
              <a:gd name="adj2" fmla="val 13041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轮函数</a:t>
            </a: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B861BF34-7837-4B43-BA61-69061083FD76}"/>
              </a:ext>
            </a:extLst>
          </p:cNvPr>
          <p:cNvSpPr/>
          <p:nvPr/>
        </p:nvSpPr>
        <p:spPr>
          <a:xfrm>
            <a:off x="5338546" y="5968067"/>
            <a:ext cx="1514908" cy="501993"/>
          </a:xfrm>
          <a:prstGeom prst="wedgeRoundRectCallout">
            <a:avLst>
              <a:gd name="adj1" fmla="val 55150"/>
              <a:gd name="adj2" fmla="val -150703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99FE30C-34E4-4F6E-90C5-00A1D5B23A6D}"/>
              </a:ext>
            </a:extLst>
          </p:cNvPr>
          <p:cNvSpPr/>
          <p:nvPr/>
        </p:nvSpPr>
        <p:spPr>
          <a:xfrm>
            <a:off x="6817404" y="5301208"/>
            <a:ext cx="221709" cy="2217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>
              <a:spcBef>
                <a:spcPct val="0"/>
              </a:spcBef>
            </a:pPr>
            <a:endParaRPr lang="zh-CN" altLang="en-US" b="1" spc="300" dirty="0">
              <a:ln w="10160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0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E90E5-27EE-4C48-9123-B9C993F4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一、基本概念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A1D0C6-44DC-48D8-A999-3441162114C1}"/>
                  </a:ext>
                </a:extLst>
              </p:cNvPr>
              <p:cNvSpPr/>
              <p:nvPr/>
            </p:nvSpPr>
            <p:spPr>
              <a:xfrm>
                <a:off x="1055440" y="980728"/>
                <a:ext cx="8213420" cy="53285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600" dirty="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分组密码</a:t>
                </a:r>
                <a:r>
                  <a:rPr lang="en-US" altLang="zh-CN" sz="2600" dirty="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由秘密参数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</m:e>
                      <m:sub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𝔽</m:t>
                        </m:r>
                      </m:e>
                      <m:sub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600" b="0" i="1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的双射</a:t>
                </a:r>
                <a:r>
                  <a:rPr lang="en-US" altLang="zh-CN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置换</a:t>
                </a:r>
                <a:r>
                  <a:rPr lang="en-US" altLang="zh-CN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600" dirty="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密钥恢复攻击</a:t>
                </a:r>
                <a:r>
                  <a:rPr lang="zh-CN" altLang="en-US" sz="2600" b="0" dirty="0"/>
                  <a:t>  在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600" b="0" dirty="0"/>
                  <a:t>未知的前提下，攻击者构造具有特殊属性的明文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600" b="0" dirty="0"/>
                  <a:t>，并观测相应的密文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2600" b="0" dirty="0"/>
                  <a:t>，通过这些明文和密文的特殊属性，计算出密钥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600" b="0" dirty="0"/>
                  <a:t>的值</a:t>
                </a:r>
                <a:r>
                  <a:rPr lang="en-US" altLang="zh-CN" sz="2600" b="0" dirty="0"/>
                  <a:t>.</a:t>
                </a:r>
                <a:endParaRPr lang="en-US" altLang="zh-CN" sz="2600" b="0" dirty="0">
                  <a:ln w="10160">
                    <a:noFill/>
                    <a:prstDash val="solid"/>
                  </a:ln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514350" indent="-51435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给定明文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，以及对应的密文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，通过穷尽所有的可能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并验证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n w="10160">
                              <a:noFill/>
                              <a:prstDash val="solid"/>
                            </a:ln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600" b="0" i="1" smtClean="0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600" b="0" dirty="0">
                    <a:ln w="10160">
                      <a:noFill/>
                      <a:prstDash val="solid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，可以得到正确密钥</a:t>
                </a:r>
                <a:endParaRPr lang="en-US" altLang="zh-CN" sz="2600" b="0" dirty="0">
                  <a:ln w="10160">
                    <a:noFill/>
                    <a:prstDash val="solid"/>
                  </a:ln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514350" indent="-51435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sz="2600" b="0" dirty="0">
                    <a:ln w="10160">
                      <a:noFill/>
                      <a:prstDash val="solid"/>
                    </a:ln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有效密钥恢复攻击通常指复杂度低于穷搜索的攻击</a:t>
                </a:r>
                <a:endParaRPr lang="en-US" altLang="zh-CN" sz="2600" b="0" dirty="0">
                  <a:ln w="10160">
                    <a:noFill/>
                    <a:prstDash val="solid"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600" b="0" dirty="0"/>
                  <a:t>注：攻击者也可对具有特殊属性的密文进行解密，通过这些明文和密文的特殊属性，计算出密钥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n w="10160">
                          <a:noFill/>
                          <a:prstDash val="solid"/>
                        </a:ln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600" b="0" dirty="0"/>
                  <a:t>的值</a:t>
                </a:r>
                <a:r>
                  <a:rPr lang="en-US" altLang="zh-CN" sz="2600" b="0" dirty="0"/>
                  <a:t>.</a:t>
                </a:r>
                <a:endParaRPr lang="en-US" altLang="zh-CN" sz="2600" b="0" dirty="0">
                  <a:ln w="10160">
                    <a:noFill/>
                    <a:prstDash val="solid"/>
                  </a:ln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A1D0C6-44DC-48D8-A999-344116211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980728"/>
                <a:ext cx="8213420" cy="5328592"/>
              </a:xfrm>
              <a:prstGeom prst="rect">
                <a:avLst/>
              </a:prstGeom>
              <a:blipFill>
                <a:blip r:embed="rId2"/>
                <a:stretch>
                  <a:fillRect l="-1559" t="-229" r="-3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2328019-8FAC-49AD-8681-56D785DF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860" y="2132848"/>
            <a:ext cx="2396127" cy="271673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919720E-C778-4D61-BB9B-95366777A26D}"/>
              </a:ext>
            </a:extLst>
          </p:cNvPr>
          <p:cNvCxnSpPr/>
          <p:nvPr/>
        </p:nvCxnSpPr>
        <p:spPr>
          <a:xfrm>
            <a:off x="1055440" y="4365104"/>
            <a:ext cx="806489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2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E90E5-27EE-4C48-9123-B9C993F4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J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/>
              <p:nvPr/>
            </p:nvSpPr>
            <p:spPr>
              <a:xfrm>
                <a:off x="3935760" y="1649231"/>
                <a:ext cx="8136904" cy="2643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𝑅𝐾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𝔦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endPara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≪2</m:t>
                            </m:r>
                          </m:e>
                        </m:d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&amp;(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≪1)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,3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,2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⋘3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⋘9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⊕(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⋘14)</m:t>
                    </m:r>
                  </m:oMath>
                </a14:m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⊕(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𝑅𝐾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&amp;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,3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,3</m:t>
                        </m:r>
                      </m:sub>
                    </m:sSub>
                  </m:oMath>
                </a14:m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49231"/>
                <a:ext cx="8136904" cy="2643865"/>
              </a:xfrm>
              <a:prstGeom prst="rect">
                <a:avLst/>
              </a:prstGeom>
              <a:blipFill>
                <a:blip r:embed="rId2"/>
                <a:stretch>
                  <a:fillRect l="-1124" b="-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58800D1F-46AC-49F4-851D-FCCE553D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469708"/>
            <a:ext cx="2743010" cy="3918585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329C859-1111-4E35-BE68-687B15074B35}"/>
              </a:ext>
            </a:extLst>
          </p:cNvPr>
          <p:cNvCxnSpPr/>
          <p:nvPr/>
        </p:nvCxnSpPr>
        <p:spPr>
          <a:xfrm>
            <a:off x="1077141" y="1772816"/>
            <a:ext cx="0" cy="64807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89C6F6-439F-40C1-893F-8DE3AFB6AC81}"/>
              </a:ext>
            </a:extLst>
          </p:cNvPr>
          <p:cNvCxnSpPr>
            <a:cxnSpLocks/>
          </p:cNvCxnSpPr>
          <p:nvPr/>
        </p:nvCxnSpPr>
        <p:spPr>
          <a:xfrm>
            <a:off x="1069941" y="2435288"/>
            <a:ext cx="4175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BB2373D-C843-4939-A778-EA5A25D3CC9E}"/>
              </a:ext>
            </a:extLst>
          </p:cNvPr>
          <p:cNvCxnSpPr>
            <a:cxnSpLocks/>
          </p:cNvCxnSpPr>
          <p:nvPr/>
        </p:nvCxnSpPr>
        <p:spPr>
          <a:xfrm>
            <a:off x="1618928" y="1933566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94939A-33B8-47BB-A249-009B851FD8B4}"/>
              </a:ext>
            </a:extLst>
          </p:cNvPr>
          <p:cNvCxnSpPr>
            <a:cxnSpLocks/>
          </p:cNvCxnSpPr>
          <p:nvPr/>
        </p:nvCxnSpPr>
        <p:spPr>
          <a:xfrm flipV="1">
            <a:off x="1703018" y="2435288"/>
            <a:ext cx="432542" cy="1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E764B14-9DBB-4F1A-8E90-AF050658B66F}"/>
              </a:ext>
            </a:extLst>
          </p:cNvPr>
          <p:cNvCxnSpPr/>
          <p:nvPr/>
        </p:nvCxnSpPr>
        <p:spPr>
          <a:xfrm>
            <a:off x="3467210" y="1787216"/>
            <a:ext cx="0" cy="64807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305143-DDCC-4579-B2C8-73861406AA92}"/>
              </a:ext>
            </a:extLst>
          </p:cNvPr>
          <p:cNvCxnSpPr/>
          <p:nvPr/>
        </p:nvCxnSpPr>
        <p:spPr>
          <a:xfrm>
            <a:off x="2927154" y="1928669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CE235B-17C6-49EE-A93E-78B8275ABE60}"/>
              </a:ext>
            </a:extLst>
          </p:cNvPr>
          <p:cNvCxnSpPr/>
          <p:nvPr/>
        </p:nvCxnSpPr>
        <p:spPr>
          <a:xfrm flipH="1">
            <a:off x="3071170" y="2435288"/>
            <a:ext cx="3888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E16B24C-0F44-485D-BD56-037C4D71806F}"/>
              </a:ext>
            </a:extLst>
          </p:cNvPr>
          <p:cNvCxnSpPr/>
          <p:nvPr/>
        </p:nvCxnSpPr>
        <p:spPr>
          <a:xfrm flipH="1">
            <a:off x="2401490" y="2435288"/>
            <a:ext cx="3888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79BC5E3-974E-4202-899B-33802B18CA7C}"/>
              </a:ext>
            </a:extLst>
          </p:cNvPr>
          <p:cNvCxnSpPr>
            <a:cxnSpLocks/>
          </p:cNvCxnSpPr>
          <p:nvPr/>
        </p:nvCxnSpPr>
        <p:spPr>
          <a:xfrm>
            <a:off x="2263380" y="2564904"/>
            <a:ext cx="6057" cy="283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0388A61A-6757-4A71-9813-15E8B5C92BD8}"/>
                  </a:ext>
                </a:extLst>
              </p:cNvPr>
              <p:cNvSpPr/>
              <p:nvPr/>
            </p:nvSpPr>
            <p:spPr>
              <a:xfrm>
                <a:off x="2282929" y="2492888"/>
                <a:ext cx="792088" cy="360041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sz="1800" b="0" spc="300" dirty="0">
                  <a:ln w="10160">
                    <a:noFill/>
                    <a:prstDash val="solid"/>
                  </a:ln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0388A61A-6757-4A71-9813-15E8B5C92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29" y="2492888"/>
                <a:ext cx="792088" cy="360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C8AC9710-98F3-429F-B8C2-76F2B8ADCB7B}"/>
                  </a:ext>
                </a:extLst>
              </p:cNvPr>
              <p:cNvSpPr/>
              <p:nvPr/>
            </p:nvSpPr>
            <p:spPr>
              <a:xfrm>
                <a:off x="1213358" y="2976019"/>
                <a:ext cx="792088" cy="360041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sz="1800" b="0" spc="300" dirty="0">
                  <a:ln w="10160">
                    <a:noFill/>
                    <a:prstDash val="solid"/>
                  </a:ln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C8AC9710-98F3-429F-B8C2-76F2B8ADC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58" y="2976019"/>
                <a:ext cx="792088" cy="360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05A1B6B-ECF6-42F7-9E35-7B1285CABE2D}"/>
              </a:ext>
            </a:extLst>
          </p:cNvPr>
          <p:cNvCxnSpPr>
            <a:cxnSpLocks/>
          </p:cNvCxnSpPr>
          <p:nvPr/>
        </p:nvCxnSpPr>
        <p:spPr>
          <a:xfrm>
            <a:off x="2264674" y="3068960"/>
            <a:ext cx="0" cy="267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892FBAB-249C-49B6-A54B-60E783060DC3}"/>
              </a:ext>
            </a:extLst>
          </p:cNvPr>
          <p:cNvCxnSpPr>
            <a:cxnSpLocks/>
          </p:cNvCxnSpPr>
          <p:nvPr/>
        </p:nvCxnSpPr>
        <p:spPr>
          <a:xfrm>
            <a:off x="2264674" y="3521941"/>
            <a:ext cx="9127" cy="35416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51359376-31B8-4211-A782-7A252F871F09}"/>
                  </a:ext>
                </a:extLst>
              </p:cNvPr>
              <p:cNvSpPr/>
              <p:nvPr/>
            </p:nvSpPr>
            <p:spPr>
              <a:xfrm>
                <a:off x="1883536" y="3875061"/>
                <a:ext cx="792088" cy="360041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sz="1800" b="0" spc="300" dirty="0">
                  <a:ln w="10160">
                    <a:noFill/>
                    <a:prstDash val="solid"/>
                  </a:ln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51359376-31B8-4211-A782-7A252F871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36" y="3875061"/>
                <a:ext cx="792088" cy="360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A499DB7-5385-422A-8E0F-C070A98CF246}"/>
              </a:ext>
            </a:extLst>
          </p:cNvPr>
          <p:cNvCxnSpPr/>
          <p:nvPr/>
        </p:nvCxnSpPr>
        <p:spPr>
          <a:xfrm flipH="1">
            <a:off x="1213358" y="3860813"/>
            <a:ext cx="10513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4D2862E-A3CE-4FB6-A99D-300D5B0CCBC3}"/>
              </a:ext>
            </a:extLst>
          </p:cNvPr>
          <p:cNvCxnSpPr>
            <a:cxnSpLocks/>
          </p:cNvCxnSpPr>
          <p:nvPr/>
        </p:nvCxnSpPr>
        <p:spPr>
          <a:xfrm flipH="1">
            <a:off x="1074816" y="2401836"/>
            <a:ext cx="6279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96A04D4-1C26-4666-8AEF-B35C91E1AC62}"/>
              </a:ext>
            </a:extLst>
          </p:cNvPr>
          <p:cNvCxnSpPr>
            <a:cxnSpLocks/>
          </p:cNvCxnSpPr>
          <p:nvPr/>
        </p:nvCxnSpPr>
        <p:spPr>
          <a:xfrm>
            <a:off x="1069848" y="3947456"/>
            <a:ext cx="0" cy="43204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4EE4EA7-BA59-4D6C-B91D-1213568627E1}"/>
              </a:ext>
            </a:extLst>
          </p:cNvPr>
          <p:cNvCxnSpPr/>
          <p:nvPr/>
        </p:nvCxnSpPr>
        <p:spPr>
          <a:xfrm>
            <a:off x="1059551" y="4393904"/>
            <a:ext cx="2407659" cy="4433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20DFF01-0268-40AF-9989-44EC83D4BAEF}"/>
              </a:ext>
            </a:extLst>
          </p:cNvPr>
          <p:cNvCxnSpPr>
            <a:cxnSpLocks/>
          </p:cNvCxnSpPr>
          <p:nvPr/>
        </p:nvCxnSpPr>
        <p:spPr>
          <a:xfrm>
            <a:off x="3460010" y="4830094"/>
            <a:ext cx="0" cy="27626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121FB02-457F-45B8-951F-5269213E38EC}"/>
              </a:ext>
            </a:extLst>
          </p:cNvPr>
          <p:cNvCxnSpPr>
            <a:cxnSpLocks/>
          </p:cNvCxnSpPr>
          <p:nvPr/>
        </p:nvCxnSpPr>
        <p:spPr>
          <a:xfrm>
            <a:off x="3457058" y="3961856"/>
            <a:ext cx="0" cy="43204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7E938B1-84FD-47C6-AA87-0A4EAF86C002}"/>
              </a:ext>
            </a:extLst>
          </p:cNvPr>
          <p:cNvCxnSpPr>
            <a:cxnSpLocks/>
          </p:cNvCxnSpPr>
          <p:nvPr/>
        </p:nvCxnSpPr>
        <p:spPr>
          <a:xfrm flipH="1">
            <a:off x="1069848" y="4408304"/>
            <a:ext cx="2387137" cy="4433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6C1FB14-6977-454F-9B8D-DC16544C0B69}"/>
              </a:ext>
            </a:extLst>
          </p:cNvPr>
          <p:cNvCxnSpPr>
            <a:cxnSpLocks/>
          </p:cNvCxnSpPr>
          <p:nvPr/>
        </p:nvCxnSpPr>
        <p:spPr>
          <a:xfrm>
            <a:off x="1077141" y="4830093"/>
            <a:ext cx="0" cy="27626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DAE5499-9C79-412A-A426-D54B73153A4E}"/>
              </a:ext>
            </a:extLst>
          </p:cNvPr>
          <p:cNvCxnSpPr>
            <a:cxnSpLocks/>
          </p:cNvCxnSpPr>
          <p:nvPr/>
        </p:nvCxnSpPr>
        <p:spPr>
          <a:xfrm>
            <a:off x="3466509" y="2420888"/>
            <a:ext cx="0" cy="1349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183B69-7FBF-43B6-847B-62221AC206C3}"/>
              </a:ext>
            </a:extLst>
          </p:cNvPr>
          <p:cNvCxnSpPr>
            <a:cxnSpLocks/>
          </p:cNvCxnSpPr>
          <p:nvPr/>
        </p:nvCxnSpPr>
        <p:spPr>
          <a:xfrm>
            <a:off x="2285348" y="3857071"/>
            <a:ext cx="3936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0A2E32C-4462-490C-B0DD-12921DD7BD61}"/>
              </a:ext>
            </a:extLst>
          </p:cNvPr>
          <p:cNvCxnSpPr/>
          <p:nvPr/>
        </p:nvCxnSpPr>
        <p:spPr>
          <a:xfrm flipV="1">
            <a:off x="2811708" y="3985671"/>
            <a:ext cx="0" cy="331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28DDD0F-136C-470C-A67D-6072364998F5}"/>
              </a:ext>
            </a:extLst>
          </p:cNvPr>
          <p:cNvCxnSpPr>
            <a:cxnSpLocks/>
          </p:cNvCxnSpPr>
          <p:nvPr/>
        </p:nvCxnSpPr>
        <p:spPr>
          <a:xfrm>
            <a:off x="2927154" y="3857071"/>
            <a:ext cx="3936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2AD113E-D7B1-4235-878C-33366B91BE44}"/>
                  </a:ext>
                </a:extLst>
              </p:cNvPr>
              <p:cNvSpPr txBox="1"/>
              <p:nvPr/>
            </p:nvSpPr>
            <p:spPr>
              <a:xfrm>
                <a:off x="3802560" y="4408304"/>
                <a:ext cx="8342111" cy="1901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noAutofit/>
              </a:bodyPr>
              <a:lstStyle>
                <a:defPPr>
                  <a:defRPr lang="zh-CN"/>
                </a:defPPr>
                <a:lvl1pPr algn="l">
                  <a:lnSpc>
                    <a:spcPct val="120000"/>
                  </a:lnSpc>
                  <a:defRPr sz="260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性质：</a:t>
                </a:r>
                <a:endParaRPr lang="en-US" altLang="zh-CN" dirty="0"/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zh-CN" altLang="en-US" sz="2200" b="0" dirty="0">
                    <a:solidFill>
                      <a:schemeClr val="tx1"/>
                    </a:solidFill>
                  </a:rPr>
                  <a:t>非线性变换</a:t>
                </a:r>
                <a14:m>
                  <m:oMath xmlns:m="http://schemas.openxmlformats.org/officeDocument/2006/math">
                    <m:r>
                      <a:rPr lang="en-US" altLang="zh-CN" sz="2200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sz="2200" b="0" dirty="0">
                    <a:solidFill>
                      <a:schemeClr val="tx1"/>
                    </a:solidFill>
                  </a:rPr>
                  <a:t>是双射，即</a:t>
                </a:r>
                <a14:m>
                  <m:oMath xmlns:m="http://schemas.openxmlformats.org/officeDocument/2006/math">
                    <m:r>
                      <a:rPr lang="en-US" altLang="zh-CN" sz="2200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sz="2200" b="0" dirty="0">
                    <a:solidFill>
                      <a:schemeClr val="tx1"/>
                    </a:solidFill>
                  </a:rPr>
                  <a:t>的不同输入对应了不同输出</a:t>
                </a:r>
                <a:endParaRPr lang="en-US" altLang="zh-CN" sz="2200" b="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zh-CN" altLang="en-US" sz="2200" b="0" dirty="0">
                    <a:solidFill>
                      <a:schemeClr val="tx1"/>
                    </a:solidFill>
                  </a:rPr>
                  <a:t>线性变换</a:t>
                </a:r>
                <a14:m>
                  <m:oMath xmlns:m="http://schemas.openxmlformats.org/officeDocument/2006/math">
                    <m:r>
                      <a:rPr lang="en-US" altLang="zh-CN" sz="2200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en-US" sz="2200" b="0" dirty="0">
                    <a:solidFill>
                      <a:schemeClr val="tx1"/>
                    </a:solidFill>
                  </a:rPr>
                  <a:t>是双射，即</a:t>
                </a:r>
                <a14:m>
                  <m:oMath xmlns:m="http://schemas.openxmlformats.org/officeDocument/2006/math">
                    <m:r>
                      <a:rPr lang="en-US" altLang="zh-CN" sz="2200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en-US" sz="2200" b="0" dirty="0">
                    <a:solidFill>
                      <a:schemeClr val="tx1"/>
                    </a:solidFill>
                  </a:rPr>
                  <a:t>的不同输入对应了不同输出</a:t>
                </a:r>
                <a:endParaRPr lang="en-US" altLang="zh-CN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2AD113E-D7B1-4235-878C-33366B91B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60" y="4408304"/>
                <a:ext cx="8342111" cy="1901016"/>
              </a:xfrm>
              <a:prstGeom prst="rect">
                <a:avLst/>
              </a:prstGeom>
              <a:blipFill>
                <a:blip r:embed="rId7"/>
                <a:stretch>
                  <a:fillRect l="-1316" t="-6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3D13D24-FDA0-4378-899C-853D691185E4}"/>
              </a:ext>
            </a:extLst>
          </p:cNvPr>
          <p:cNvSpPr/>
          <p:nvPr/>
        </p:nvSpPr>
        <p:spPr>
          <a:xfrm>
            <a:off x="1059551" y="5589240"/>
            <a:ext cx="2397434" cy="4229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b="1" spc="300" dirty="0">
                <a:ln w="10160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轮函数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223D8467-6611-45E2-BE0F-BB28CDD2BB35}"/>
              </a:ext>
            </a:extLst>
          </p:cNvPr>
          <p:cNvSpPr/>
          <p:nvPr/>
        </p:nvSpPr>
        <p:spPr>
          <a:xfrm>
            <a:off x="1010063" y="971394"/>
            <a:ext cx="4511054" cy="422969"/>
          </a:xfrm>
          <a:prstGeom prst="wedgeRectCallout">
            <a:avLst>
              <a:gd name="adj1" fmla="val -41198"/>
              <a:gd name="adj2" fmla="val 1087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分组长度为</a:t>
            </a:r>
            <a:r>
              <a:rPr lang="en-US" altLang="zh-CN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比特，左右分支各</a:t>
            </a:r>
            <a:r>
              <a:rPr lang="en-US" altLang="zh-CN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</a:t>
            </a:r>
          </a:p>
        </p:txBody>
      </p:sp>
    </p:spTree>
    <p:extLst>
      <p:ext uri="{BB962C8B-B14F-4D97-AF65-F5344CB8AC3E}">
        <p14:creationId xmlns:p14="http://schemas.microsoft.com/office/powerpoint/2010/main" val="16358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9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E90E5-27EE-4C48-9123-B9C993F4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J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/>
              <p:nvPr/>
            </p:nvSpPr>
            <p:spPr>
              <a:xfrm>
                <a:off x="3935760" y="1649231"/>
                <a:ext cx="8136904" cy="2643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𝑅𝐾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𝔦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endPara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≪2</m:t>
                            </m:r>
                          </m:e>
                        </m:d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&amp;(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≪1)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,3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,2</m:t>
                            </m:r>
                          </m:sub>
                        </m:sSub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⋘3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⋘9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⊕(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⋘14)</m:t>
                    </m:r>
                  </m:oMath>
                </a14:m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⊕(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𝑅𝐾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&amp;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,3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l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,3</m:t>
                        </m:r>
                      </m:sub>
                    </m:sSub>
                  </m:oMath>
                </a14:m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49231"/>
                <a:ext cx="8136904" cy="2643865"/>
              </a:xfrm>
              <a:prstGeom prst="rect">
                <a:avLst/>
              </a:prstGeom>
              <a:blipFill>
                <a:blip r:embed="rId2"/>
                <a:stretch>
                  <a:fillRect l="-1124" b="-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58800D1F-46AC-49F4-851D-FCCE553D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469708"/>
            <a:ext cx="2743010" cy="3918585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329C859-1111-4E35-BE68-687B15074B35}"/>
              </a:ext>
            </a:extLst>
          </p:cNvPr>
          <p:cNvCxnSpPr/>
          <p:nvPr/>
        </p:nvCxnSpPr>
        <p:spPr>
          <a:xfrm>
            <a:off x="1077141" y="1772816"/>
            <a:ext cx="0" cy="64807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89C6F6-439F-40C1-893F-8DE3AFB6AC81}"/>
              </a:ext>
            </a:extLst>
          </p:cNvPr>
          <p:cNvCxnSpPr>
            <a:cxnSpLocks/>
          </p:cNvCxnSpPr>
          <p:nvPr/>
        </p:nvCxnSpPr>
        <p:spPr>
          <a:xfrm>
            <a:off x="1069941" y="2435288"/>
            <a:ext cx="4175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BB2373D-C843-4939-A778-EA5A25D3CC9E}"/>
              </a:ext>
            </a:extLst>
          </p:cNvPr>
          <p:cNvCxnSpPr>
            <a:cxnSpLocks/>
          </p:cNvCxnSpPr>
          <p:nvPr/>
        </p:nvCxnSpPr>
        <p:spPr>
          <a:xfrm>
            <a:off x="1618928" y="1933566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94939A-33B8-47BB-A249-009B851FD8B4}"/>
              </a:ext>
            </a:extLst>
          </p:cNvPr>
          <p:cNvCxnSpPr>
            <a:cxnSpLocks/>
          </p:cNvCxnSpPr>
          <p:nvPr/>
        </p:nvCxnSpPr>
        <p:spPr>
          <a:xfrm flipV="1">
            <a:off x="1703018" y="2435288"/>
            <a:ext cx="432542" cy="1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E764B14-9DBB-4F1A-8E90-AF050658B66F}"/>
              </a:ext>
            </a:extLst>
          </p:cNvPr>
          <p:cNvCxnSpPr/>
          <p:nvPr/>
        </p:nvCxnSpPr>
        <p:spPr>
          <a:xfrm>
            <a:off x="3467210" y="1787216"/>
            <a:ext cx="0" cy="64807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305143-DDCC-4579-B2C8-73861406AA92}"/>
              </a:ext>
            </a:extLst>
          </p:cNvPr>
          <p:cNvCxnSpPr/>
          <p:nvPr/>
        </p:nvCxnSpPr>
        <p:spPr>
          <a:xfrm>
            <a:off x="2927154" y="1928669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CE235B-17C6-49EE-A93E-78B8275ABE60}"/>
              </a:ext>
            </a:extLst>
          </p:cNvPr>
          <p:cNvCxnSpPr/>
          <p:nvPr/>
        </p:nvCxnSpPr>
        <p:spPr>
          <a:xfrm flipH="1">
            <a:off x="3071170" y="2435288"/>
            <a:ext cx="3888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E16B24C-0F44-485D-BD56-037C4D71806F}"/>
              </a:ext>
            </a:extLst>
          </p:cNvPr>
          <p:cNvCxnSpPr/>
          <p:nvPr/>
        </p:nvCxnSpPr>
        <p:spPr>
          <a:xfrm flipH="1">
            <a:off x="2401490" y="2435288"/>
            <a:ext cx="3888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79BC5E3-974E-4202-899B-33802B18CA7C}"/>
              </a:ext>
            </a:extLst>
          </p:cNvPr>
          <p:cNvCxnSpPr>
            <a:cxnSpLocks/>
          </p:cNvCxnSpPr>
          <p:nvPr/>
        </p:nvCxnSpPr>
        <p:spPr>
          <a:xfrm>
            <a:off x="2263380" y="2564904"/>
            <a:ext cx="6057" cy="283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0388A61A-6757-4A71-9813-15E8B5C92BD8}"/>
                  </a:ext>
                </a:extLst>
              </p:cNvPr>
              <p:cNvSpPr/>
              <p:nvPr/>
            </p:nvSpPr>
            <p:spPr>
              <a:xfrm>
                <a:off x="2282929" y="2492888"/>
                <a:ext cx="792088" cy="360041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sz="1800" b="0" spc="300" dirty="0">
                  <a:ln w="10160">
                    <a:noFill/>
                    <a:prstDash val="solid"/>
                  </a:ln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0388A61A-6757-4A71-9813-15E8B5C92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29" y="2492888"/>
                <a:ext cx="792088" cy="360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C8AC9710-98F3-429F-B8C2-76F2B8ADCB7B}"/>
                  </a:ext>
                </a:extLst>
              </p:cNvPr>
              <p:cNvSpPr/>
              <p:nvPr/>
            </p:nvSpPr>
            <p:spPr>
              <a:xfrm>
                <a:off x="1213358" y="2976019"/>
                <a:ext cx="792088" cy="360041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sz="1800" b="0" spc="300" dirty="0">
                  <a:ln w="10160">
                    <a:noFill/>
                    <a:prstDash val="solid"/>
                  </a:ln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C8AC9710-98F3-429F-B8C2-76F2B8ADC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58" y="2976019"/>
                <a:ext cx="792088" cy="360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05A1B6B-ECF6-42F7-9E35-7B1285CABE2D}"/>
              </a:ext>
            </a:extLst>
          </p:cNvPr>
          <p:cNvCxnSpPr>
            <a:cxnSpLocks/>
          </p:cNvCxnSpPr>
          <p:nvPr/>
        </p:nvCxnSpPr>
        <p:spPr>
          <a:xfrm>
            <a:off x="2264674" y="3068960"/>
            <a:ext cx="0" cy="267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892FBAB-249C-49B6-A54B-60E783060DC3}"/>
              </a:ext>
            </a:extLst>
          </p:cNvPr>
          <p:cNvCxnSpPr>
            <a:cxnSpLocks/>
          </p:cNvCxnSpPr>
          <p:nvPr/>
        </p:nvCxnSpPr>
        <p:spPr>
          <a:xfrm>
            <a:off x="2264674" y="3521941"/>
            <a:ext cx="9127" cy="35416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A499DB7-5385-422A-8E0F-C070A98CF246}"/>
              </a:ext>
            </a:extLst>
          </p:cNvPr>
          <p:cNvCxnSpPr/>
          <p:nvPr/>
        </p:nvCxnSpPr>
        <p:spPr>
          <a:xfrm flipH="1">
            <a:off x="1213358" y="3860813"/>
            <a:ext cx="10513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4D2862E-A3CE-4FB6-A99D-300D5B0CCBC3}"/>
              </a:ext>
            </a:extLst>
          </p:cNvPr>
          <p:cNvCxnSpPr>
            <a:cxnSpLocks/>
          </p:cNvCxnSpPr>
          <p:nvPr/>
        </p:nvCxnSpPr>
        <p:spPr>
          <a:xfrm flipH="1">
            <a:off x="1074816" y="2401836"/>
            <a:ext cx="6279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96A04D4-1C26-4666-8AEF-B35C91E1AC62}"/>
              </a:ext>
            </a:extLst>
          </p:cNvPr>
          <p:cNvCxnSpPr>
            <a:cxnSpLocks/>
          </p:cNvCxnSpPr>
          <p:nvPr/>
        </p:nvCxnSpPr>
        <p:spPr>
          <a:xfrm>
            <a:off x="1069848" y="3947456"/>
            <a:ext cx="0" cy="43204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4EE4EA7-BA59-4D6C-B91D-1213568627E1}"/>
              </a:ext>
            </a:extLst>
          </p:cNvPr>
          <p:cNvCxnSpPr/>
          <p:nvPr/>
        </p:nvCxnSpPr>
        <p:spPr>
          <a:xfrm>
            <a:off x="1059551" y="4393904"/>
            <a:ext cx="2407659" cy="4433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20DFF01-0268-40AF-9989-44EC83D4BAEF}"/>
              </a:ext>
            </a:extLst>
          </p:cNvPr>
          <p:cNvCxnSpPr>
            <a:cxnSpLocks/>
          </p:cNvCxnSpPr>
          <p:nvPr/>
        </p:nvCxnSpPr>
        <p:spPr>
          <a:xfrm>
            <a:off x="3460010" y="4830094"/>
            <a:ext cx="0" cy="27626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121FB02-457F-45B8-951F-5269213E38EC}"/>
              </a:ext>
            </a:extLst>
          </p:cNvPr>
          <p:cNvCxnSpPr>
            <a:cxnSpLocks/>
          </p:cNvCxnSpPr>
          <p:nvPr/>
        </p:nvCxnSpPr>
        <p:spPr>
          <a:xfrm>
            <a:off x="3457058" y="3961856"/>
            <a:ext cx="0" cy="43204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7E938B1-84FD-47C6-AA87-0A4EAF86C002}"/>
              </a:ext>
            </a:extLst>
          </p:cNvPr>
          <p:cNvCxnSpPr>
            <a:cxnSpLocks/>
          </p:cNvCxnSpPr>
          <p:nvPr/>
        </p:nvCxnSpPr>
        <p:spPr>
          <a:xfrm flipH="1">
            <a:off x="1069848" y="4408304"/>
            <a:ext cx="2387137" cy="4433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6C1FB14-6977-454F-9B8D-DC16544C0B69}"/>
              </a:ext>
            </a:extLst>
          </p:cNvPr>
          <p:cNvCxnSpPr>
            <a:cxnSpLocks/>
          </p:cNvCxnSpPr>
          <p:nvPr/>
        </p:nvCxnSpPr>
        <p:spPr>
          <a:xfrm>
            <a:off x="1077141" y="4830093"/>
            <a:ext cx="0" cy="27626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DAE5499-9C79-412A-A426-D54B73153A4E}"/>
              </a:ext>
            </a:extLst>
          </p:cNvPr>
          <p:cNvCxnSpPr>
            <a:cxnSpLocks/>
          </p:cNvCxnSpPr>
          <p:nvPr/>
        </p:nvCxnSpPr>
        <p:spPr>
          <a:xfrm>
            <a:off x="3466509" y="2420888"/>
            <a:ext cx="0" cy="1349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183B69-7FBF-43B6-847B-62221AC206C3}"/>
              </a:ext>
            </a:extLst>
          </p:cNvPr>
          <p:cNvCxnSpPr>
            <a:cxnSpLocks/>
          </p:cNvCxnSpPr>
          <p:nvPr/>
        </p:nvCxnSpPr>
        <p:spPr>
          <a:xfrm>
            <a:off x="2285348" y="3857071"/>
            <a:ext cx="3936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0A2E32C-4462-490C-B0DD-12921DD7BD61}"/>
              </a:ext>
            </a:extLst>
          </p:cNvPr>
          <p:cNvCxnSpPr/>
          <p:nvPr/>
        </p:nvCxnSpPr>
        <p:spPr>
          <a:xfrm flipV="1">
            <a:off x="2811708" y="3985671"/>
            <a:ext cx="0" cy="331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28DDD0F-136C-470C-A67D-6072364998F5}"/>
              </a:ext>
            </a:extLst>
          </p:cNvPr>
          <p:cNvCxnSpPr>
            <a:cxnSpLocks/>
          </p:cNvCxnSpPr>
          <p:nvPr/>
        </p:nvCxnSpPr>
        <p:spPr>
          <a:xfrm>
            <a:off x="2927154" y="3857071"/>
            <a:ext cx="3936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2AD113E-D7B1-4235-878C-33366B91BE44}"/>
                  </a:ext>
                </a:extLst>
              </p:cNvPr>
              <p:cNvSpPr txBox="1"/>
              <p:nvPr/>
            </p:nvSpPr>
            <p:spPr>
              <a:xfrm>
                <a:off x="3802560" y="4408304"/>
                <a:ext cx="8342111" cy="1901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noAutofit/>
              </a:bodyPr>
              <a:lstStyle>
                <a:defPPr>
                  <a:defRPr lang="zh-CN"/>
                </a:defPPr>
                <a:lvl1pPr algn="l">
                  <a:lnSpc>
                    <a:spcPct val="120000"/>
                  </a:lnSpc>
                  <a:defRPr sz="260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性质：</a:t>
                </a:r>
                <a:endParaRPr lang="en-US" altLang="zh-CN" dirty="0"/>
              </a:p>
              <a:p>
                <a:pPr marL="457200" indent="-457200">
                  <a:buFont typeface="+mj-ea"/>
                  <a:buAutoNum type="circleNumDbPlain" startAt="3"/>
                </a:pPr>
                <a:r>
                  <a:rPr lang="zh-CN" altLang="en-US" sz="2200" b="0" dirty="0">
                    <a:solidFill>
                      <a:schemeClr val="tx1"/>
                    </a:solidFill>
                  </a:rPr>
                  <a:t>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dirty="0">
                    <a:solidFill>
                      <a:schemeClr val="tx1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b="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2AD113E-D7B1-4235-878C-33366B91B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60" y="4408304"/>
                <a:ext cx="8342111" cy="1901016"/>
              </a:xfrm>
              <a:prstGeom prst="rect">
                <a:avLst/>
              </a:prstGeom>
              <a:blipFill>
                <a:blip r:embed="rId7"/>
                <a:stretch>
                  <a:fillRect l="-1316" t="-6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BFE48DA-A2F7-450F-AE76-8F5A5708A473}"/>
              </a:ext>
            </a:extLst>
          </p:cNvPr>
          <p:cNvSpPr/>
          <p:nvPr/>
        </p:nvSpPr>
        <p:spPr>
          <a:xfrm>
            <a:off x="1059551" y="5589240"/>
            <a:ext cx="2397434" cy="4229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b="1" spc="300" dirty="0">
                <a:ln w="10160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E4AF7455-C678-4A5D-97BD-835698B2CFEA}"/>
                  </a:ext>
                </a:extLst>
              </p:cNvPr>
              <p:cNvSpPr/>
              <p:nvPr/>
            </p:nvSpPr>
            <p:spPr>
              <a:xfrm>
                <a:off x="1883536" y="3875061"/>
                <a:ext cx="792088" cy="360041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pc="300" smtClean="0">
                              <a:ln w="10160">
                                <a:noFill/>
                                <a:prstDash val="solid"/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sz="1800" b="0" spc="300" dirty="0">
                  <a:ln w="10160">
                    <a:noFill/>
                    <a:prstDash val="solid"/>
                  </a:ln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E4AF7455-C678-4A5D-97BD-835698B2C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36" y="3875061"/>
                <a:ext cx="792088" cy="360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对话气泡: 矩形 36">
            <a:extLst>
              <a:ext uri="{FF2B5EF4-FFF2-40B4-BE49-F238E27FC236}">
                <a16:creationId xmlns:a16="http://schemas.microsoft.com/office/drawing/2014/main" id="{BC228017-9FC7-4C2A-BA9E-69AB3B589363}"/>
              </a:ext>
            </a:extLst>
          </p:cNvPr>
          <p:cNvSpPr/>
          <p:nvPr/>
        </p:nvSpPr>
        <p:spPr>
          <a:xfrm>
            <a:off x="1010063" y="971394"/>
            <a:ext cx="4511054" cy="422969"/>
          </a:xfrm>
          <a:prstGeom prst="wedgeRectCallout">
            <a:avLst>
              <a:gd name="adj1" fmla="val -41198"/>
              <a:gd name="adj2" fmla="val 1087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分组长度为</a:t>
            </a:r>
            <a:r>
              <a:rPr lang="en-US" altLang="zh-CN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比特，左右分支各</a:t>
            </a:r>
            <a:r>
              <a:rPr lang="en-US" altLang="zh-CN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</a:t>
            </a:r>
          </a:p>
        </p:txBody>
      </p:sp>
    </p:spTree>
    <p:extLst>
      <p:ext uri="{BB962C8B-B14F-4D97-AF65-F5344CB8AC3E}">
        <p14:creationId xmlns:p14="http://schemas.microsoft.com/office/powerpoint/2010/main" val="273099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E90E5-27EE-4C48-9123-B9C993F4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J</a:t>
            </a:r>
            <a:r>
              <a:rPr lang="zh-CN" altLang="en-US" dirty="0"/>
              <a:t>算法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BFE48DA-A2F7-450F-AE76-8F5A5708A473}"/>
              </a:ext>
            </a:extLst>
          </p:cNvPr>
          <p:cNvSpPr/>
          <p:nvPr/>
        </p:nvSpPr>
        <p:spPr>
          <a:xfrm>
            <a:off x="4555016" y="4876352"/>
            <a:ext cx="3096344" cy="4229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pc="300" dirty="0">
                <a:ln w="10160">
                  <a:noFill/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密钥扩展算法</a:t>
            </a:r>
            <a:endParaRPr lang="zh-CN" altLang="en-US" b="1" spc="300" dirty="0">
              <a:ln w="10160">
                <a:noFill/>
                <a:prstDash val="solid"/>
              </a:ln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23E62B-E1A3-4420-BDA8-BCA320A2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37" y="1772816"/>
            <a:ext cx="8133326" cy="2733608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F523AB6B-188B-4F72-B87C-E77C4DC38D4F}"/>
              </a:ext>
            </a:extLst>
          </p:cNvPr>
          <p:cNvSpPr/>
          <p:nvPr/>
        </p:nvSpPr>
        <p:spPr>
          <a:xfrm>
            <a:off x="3745186" y="1558679"/>
            <a:ext cx="4511054" cy="422969"/>
          </a:xfrm>
          <a:prstGeom prst="wedgeRectCallout">
            <a:avLst>
              <a:gd name="adj1" fmla="val 50209"/>
              <a:gd name="adj2" fmla="val 20054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密钥长度为</a:t>
            </a:r>
            <a:r>
              <a:rPr lang="en-US" altLang="zh-CN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比特，每个字节</a:t>
            </a:r>
            <a:r>
              <a:rPr lang="en-US" altLang="zh-CN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b="0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</a:t>
            </a:r>
          </a:p>
        </p:txBody>
      </p:sp>
    </p:spTree>
    <p:extLst>
      <p:ext uri="{BB962C8B-B14F-4D97-AF65-F5344CB8AC3E}">
        <p14:creationId xmlns:p14="http://schemas.microsoft.com/office/powerpoint/2010/main" val="38885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E90E5-27EE-4C48-9123-B9C993F4D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J</a:t>
            </a:r>
            <a:r>
              <a:rPr lang="zh-CN" altLang="en-US" dirty="0"/>
              <a:t>算法密钥恢复攻击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/>
              <p:nvPr/>
            </p:nvSpPr>
            <p:spPr>
              <a:xfrm>
                <a:off x="911424" y="1190657"/>
                <a:ext cx="8136904" cy="5406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 anchorCtr="0">
                <a:noAutofit/>
              </a:bodyPr>
              <a:lstStyle>
                <a:defPPr>
                  <a:defRPr lang="zh-CN"/>
                </a:defPPr>
                <a:lvl1pPr algn="l">
                  <a:lnSpc>
                    <a:spcPct val="120000"/>
                  </a:lnSpc>
                  <a:defRPr sz="2600">
                    <a:ln w="10160">
                      <a:noFill/>
                      <a:prstDash val="solid"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b="0" dirty="0">
                    <a:solidFill>
                      <a:srgbClr val="FF0000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dirty="0">
                    <a:solidFill>
                      <a:srgbClr val="FF0000"/>
                    </a:solidFill>
                  </a:rPr>
                  <a:t>轮</a:t>
                </a:r>
                <a:r>
                  <a:rPr lang="en-US" altLang="zh-CN" b="0" dirty="0">
                    <a:solidFill>
                      <a:srgbClr val="FF0000"/>
                    </a:solidFill>
                  </a:rPr>
                  <a:t>J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算法的密钥恢复攻击（方法一）</a:t>
                </a:r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r>
                  <a:rPr lang="zh-CN" altLang="en-US" b="0" dirty="0">
                    <a:solidFill>
                      <a:schemeClr val="tx2">
                        <a:lumMod val="50000"/>
                      </a:schemeClr>
                    </a:solidFill>
                  </a:rPr>
                  <a:t>分析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：设明文为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，则密文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满足：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&amp;&amp;&amp;&amp;&amp;&amp;&amp;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ea"/>
                  <a:buAutoNum type="circleNumDbPlain"/>
                </a:pPr>
                <a:r>
                  <a:rPr lang="zh-CN" altLang="en-US" b="0" dirty="0">
                    <a:solidFill>
                      <a:schemeClr val="tx1"/>
                    </a:solidFill>
                  </a:rPr>
                  <a:t>任意选取明文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，其密文为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，计算</a:t>
                </a:r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ea"/>
                  <a:buAutoNum type="circleNumDbPlain" startAt="2"/>
                </a:pPr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依次观测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0,1,…,15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位：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96938" indent="-3619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位为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96938" indent="-361950">
                  <a:buFont typeface="Arial" panose="020B0604020202020204" pitchFamily="34" charset="0"/>
                  <a:buChar char="•"/>
                </a:pPr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次实验，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位为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zh-CN" altLang="zh-CN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16C904-A5DB-4782-B8BD-AB79CA70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190657"/>
                <a:ext cx="8136904" cy="5406695"/>
              </a:xfrm>
              <a:prstGeom prst="rect">
                <a:avLst/>
              </a:prstGeom>
              <a:blipFill>
                <a:blip r:embed="rId2"/>
                <a:stretch>
                  <a:fillRect l="-1574" t="-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F13148D-E4D9-4905-BB67-88370A0D2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76" y="1484784"/>
            <a:ext cx="2238375" cy="2695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话气泡: 圆角矩形 5">
                <a:extLst>
                  <a:ext uri="{FF2B5EF4-FFF2-40B4-BE49-F238E27FC236}">
                    <a16:creationId xmlns:a16="http://schemas.microsoft.com/office/drawing/2014/main" id="{797F138F-B0EF-40E1-863A-A85B24A57616}"/>
                  </a:ext>
                </a:extLst>
              </p:cNvPr>
              <p:cNvSpPr/>
              <p:nvPr/>
            </p:nvSpPr>
            <p:spPr>
              <a:xfrm>
                <a:off x="8256240" y="2544539"/>
                <a:ext cx="936104" cy="576064"/>
              </a:xfrm>
              <a:prstGeom prst="wedgeRoundRectCallout">
                <a:avLst>
                  <a:gd name="adj1" fmla="val 203758"/>
                  <a:gd name="adj2" fmla="val 93747"/>
                  <a:gd name="adj3" fmla="val 16667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algn="l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pc="300" smtClean="0">
                          <a:ln w="10160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𝒁</m:t>
                      </m:r>
                    </m:oMath>
                  </m:oMathPara>
                </a14:m>
                <a:endParaRPr lang="zh-CN" altLang="en-US" sz="2600" b="1" spc="300" dirty="0">
                  <a:ln w="10160">
                    <a:noFill/>
                    <a:prstDash val="solid"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对话气泡: 圆角矩形 5">
                <a:extLst>
                  <a:ext uri="{FF2B5EF4-FFF2-40B4-BE49-F238E27FC236}">
                    <a16:creationId xmlns:a16="http://schemas.microsoft.com/office/drawing/2014/main" id="{797F138F-B0EF-40E1-863A-A85B24A57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2544539"/>
                <a:ext cx="936104" cy="576064"/>
              </a:xfrm>
              <a:prstGeom prst="wedgeRoundRectCallout">
                <a:avLst>
                  <a:gd name="adj1" fmla="val 203758"/>
                  <a:gd name="adj2" fmla="val 93747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C8663BBC-A4F5-4CC2-B510-2BF6B44825A2}"/>
              </a:ext>
            </a:extLst>
          </p:cNvPr>
          <p:cNvSpPr/>
          <p:nvPr/>
        </p:nvSpPr>
        <p:spPr>
          <a:xfrm>
            <a:off x="9303419" y="4869160"/>
            <a:ext cx="2592288" cy="6650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600" b="1" spc="3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已知明文攻击</a:t>
            </a:r>
          </a:p>
        </p:txBody>
      </p:sp>
    </p:spTree>
    <p:extLst>
      <p:ext uri="{BB962C8B-B14F-4D97-AF65-F5344CB8AC3E}">
        <p14:creationId xmlns:p14="http://schemas.microsoft.com/office/powerpoint/2010/main" val="41099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Office 主题">
  <a:themeElements>
    <a:clrScheme name="自定义 8">
      <a:dk1>
        <a:sysClr val="windowText" lastClr="000000"/>
      </a:dk1>
      <a:lt1>
        <a:sysClr val="window" lastClr="FFFFFF"/>
      </a:lt1>
      <a:dk2>
        <a:srgbClr val="003399"/>
      </a:dk2>
      <a:lt2>
        <a:srgbClr val="00A2E9"/>
      </a:lt2>
      <a:accent1>
        <a:srgbClr val="0054A3"/>
      </a:accent1>
      <a:accent2>
        <a:srgbClr val="C00000"/>
      </a:accent2>
      <a:accent3>
        <a:srgbClr val="FF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wrap="square" rtlCol="0" anchor="ctr">
        <a:noAutofit/>
      </a:bodyPr>
      <a:lstStyle>
        <a:defPPr algn="l">
          <a:spcBef>
            <a:spcPct val="0"/>
          </a:spcBef>
          <a:defRPr b="1" spc="300" dirty="0" smtClean="0">
            <a:ln w="10160">
              <a:noFill/>
              <a:prstDash val="solid"/>
            </a:ln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square">
        <a:spAutoFit/>
      </a:bodyPr>
      <a:lstStyle>
        <a:defPPr algn="l">
          <a:defRPr sz="2800" dirty="0">
            <a:solidFill>
              <a:schemeClr val="tx2"/>
            </a:solidFill>
            <a:latin typeface="+mn-ea"/>
            <a:ea typeface="+mn-ea"/>
            <a:cs typeface="Arial Unicode MS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22670</TotalTime>
  <Words>1099</Words>
  <Application>Microsoft Office PowerPoint</Application>
  <PresentationFormat>宽屏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华文隶书</vt:lpstr>
      <vt:lpstr>隶书</vt:lpstr>
      <vt:lpstr>微软雅黑</vt:lpstr>
      <vt:lpstr>Arial</vt:lpstr>
      <vt:lpstr>Calibri</vt:lpstr>
      <vt:lpstr>Cambria Math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wy</dc:creator>
  <cp:lastModifiedBy>和 林</cp:lastModifiedBy>
  <cp:revision>1434</cp:revision>
  <cp:lastPrinted>2013-01-03T03:15:35Z</cp:lastPrinted>
  <dcterms:created xsi:type="dcterms:W3CDTF">2009-10-11T07:39:03Z</dcterms:created>
  <dcterms:modified xsi:type="dcterms:W3CDTF">2022-04-18T06:13:01Z</dcterms:modified>
</cp:coreProperties>
</file>