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2729976" y="300225"/>
            <a:ext cx="3773700" cy="4413600"/>
          </a:xfrm>
          <a:prstGeom prst="rect">
            <a:avLst/>
          </a:prstGeom>
          <a:solidFill>
            <a:srgbClr val="00FFF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None/>
            </a:pPr>
            <a:r>
              <a:rPr lang="en" sz="3000"/>
              <a:t>Start Menu</a:t>
            </a:r>
          </a:p>
        </p:txBody>
      </p:sp>
      <p:sp>
        <p:nvSpPr>
          <p:cNvPr id="55" name="Shape 55"/>
          <p:cNvSpPr txBox="1"/>
          <p:nvPr/>
        </p:nvSpPr>
        <p:spPr>
          <a:xfrm>
            <a:off x="525900" y="1436550"/>
            <a:ext cx="1316400" cy="2270400"/>
          </a:xfrm>
          <a:prstGeom prst="rect">
            <a:avLst/>
          </a:prstGeom>
          <a:solidFill>
            <a:srgbClr val="0000F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lgn="ctr">
              <a:spcBef>
                <a:spcPts val="0"/>
              </a:spcBef>
              <a:buNone/>
            </a:pPr>
            <a:r>
              <a:rPr lang="en" sz="2400"/>
              <a:t>User</a:t>
            </a:r>
          </a:p>
        </p:txBody>
      </p:sp>
      <p:pic>
        <p:nvPicPr>
          <p:cNvPr descr="1200px-Stick_Figure.svg.png" id="56" name="Shape 56"/>
          <p:cNvPicPr preferRelativeResize="0"/>
          <p:nvPr/>
        </p:nvPicPr>
        <p:blipFill>
          <a:blip r:embed="rId3">
            <a:alphaModFix/>
          </a:blip>
          <a:stretch>
            <a:fillRect/>
          </a:stretch>
        </p:blipFill>
        <p:spPr>
          <a:xfrm>
            <a:off x="667013" y="2076620"/>
            <a:ext cx="1034175" cy="1459902"/>
          </a:xfrm>
          <a:prstGeom prst="rect">
            <a:avLst/>
          </a:prstGeom>
          <a:noFill/>
          <a:ln>
            <a:noFill/>
          </a:ln>
        </p:spPr>
      </p:pic>
      <p:cxnSp>
        <p:nvCxnSpPr>
          <p:cNvPr id="57" name="Shape 57"/>
          <p:cNvCxnSpPr/>
          <p:nvPr/>
        </p:nvCxnSpPr>
        <p:spPr>
          <a:xfrm flipH="1" rot="10800000">
            <a:off x="541050" y="1907800"/>
            <a:ext cx="1307400" cy="6000"/>
          </a:xfrm>
          <a:prstGeom prst="straightConnector1">
            <a:avLst/>
          </a:prstGeom>
          <a:noFill/>
          <a:ln cap="flat" cmpd="sng" w="9525">
            <a:solidFill>
              <a:srgbClr val="000000"/>
            </a:solidFill>
            <a:prstDash val="solid"/>
            <a:round/>
            <a:headEnd len="lg" w="lg" type="none"/>
            <a:tailEnd len="lg" w="lg" type="none"/>
          </a:ln>
        </p:spPr>
      </p:cxnSp>
      <p:cxnSp>
        <p:nvCxnSpPr>
          <p:cNvPr id="58" name="Shape 58"/>
          <p:cNvCxnSpPr/>
          <p:nvPr/>
        </p:nvCxnSpPr>
        <p:spPr>
          <a:xfrm>
            <a:off x="2733353" y="781350"/>
            <a:ext cx="3766800" cy="14100"/>
          </a:xfrm>
          <a:prstGeom prst="straightConnector1">
            <a:avLst/>
          </a:prstGeom>
          <a:noFill/>
          <a:ln cap="flat" cmpd="sng" w="9525">
            <a:solidFill>
              <a:srgbClr val="000000"/>
            </a:solidFill>
            <a:prstDash val="solid"/>
            <a:round/>
            <a:headEnd len="lg" w="lg" type="none"/>
            <a:tailEnd len="lg" w="lg" type="none"/>
          </a:ln>
        </p:spPr>
      </p:cxnSp>
      <p:sp>
        <p:nvSpPr>
          <p:cNvPr id="59" name="Shape 59"/>
          <p:cNvSpPr txBox="1"/>
          <p:nvPr/>
        </p:nvSpPr>
        <p:spPr>
          <a:xfrm>
            <a:off x="2914479" y="932486"/>
            <a:ext cx="3404700" cy="814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lgn="ctr">
              <a:spcBef>
                <a:spcPts val="0"/>
              </a:spcBef>
              <a:buNone/>
            </a:pPr>
            <a:r>
              <a:rPr lang="en"/>
              <a:t>Play Game</a:t>
            </a:r>
          </a:p>
          <a:p>
            <a:pPr indent="0" lvl="0" marL="0">
              <a:spcBef>
                <a:spcPts val="0"/>
              </a:spcBef>
              <a:buNone/>
            </a:pPr>
            <a:r>
              <a:t/>
            </a:r>
            <a:endParaRPr/>
          </a:p>
          <a:p>
            <a:pPr indent="0" lvl="0" marL="0">
              <a:spcBef>
                <a:spcPts val="0"/>
              </a:spcBef>
              <a:buNone/>
            </a:pPr>
            <a:r>
              <a:t/>
            </a:r>
            <a:endParaRPr sz="1000"/>
          </a:p>
          <a:p>
            <a:pPr indent="0" lvl="0" marL="0">
              <a:spcBef>
                <a:spcPts val="0"/>
              </a:spcBef>
              <a:buNone/>
            </a:pPr>
            <a:r>
              <a:rPr lang="en" sz="1000"/>
              <a:t>Only able to interact with the player’s ship</a:t>
            </a:r>
          </a:p>
          <a:p>
            <a:pPr indent="0" lvl="0" marL="0">
              <a:spcBef>
                <a:spcPts val="0"/>
              </a:spcBef>
              <a:buNone/>
            </a:pPr>
            <a:r>
              <a:t/>
            </a:r>
            <a:endParaRPr sz="1000"/>
          </a:p>
        </p:txBody>
      </p:sp>
      <p:sp>
        <p:nvSpPr>
          <p:cNvPr id="60" name="Shape 60"/>
          <p:cNvSpPr txBox="1"/>
          <p:nvPr/>
        </p:nvSpPr>
        <p:spPr>
          <a:xfrm>
            <a:off x="2941850" y="3536525"/>
            <a:ext cx="3411300" cy="1134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t>Test Mode</a:t>
            </a:r>
          </a:p>
          <a:p>
            <a:pPr indent="0" lvl="0" marL="0" rtl="0" algn="ctr">
              <a:spcBef>
                <a:spcPts val="0"/>
              </a:spcBef>
              <a:buNone/>
            </a:pPr>
            <a:r>
              <a:t/>
            </a:r>
            <a:endParaRPr/>
          </a:p>
          <a:p>
            <a:pPr indent="0" lvl="0" marL="0">
              <a:spcBef>
                <a:spcPts val="0"/>
              </a:spcBef>
              <a:buNone/>
            </a:pPr>
            <a:r>
              <a:rPr lang="en" sz="1000"/>
              <a:t>Test mode allows an easier way for the developer to test specific levels or enemies. There is no specific “test mode” button, but are built in test mode states to help the developer</a:t>
            </a:r>
          </a:p>
        </p:txBody>
      </p:sp>
      <p:sp>
        <p:nvSpPr>
          <p:cNvPr id="61" name="Shape 61"/>
          <p:cNvSpPr txBox="1"/>
          <p:nvPr/>
        </p:nvSpPr>
        <p:spPr>
          <a:xfrm>
            <a:off x="2941854" y="1884002"/>
            <a:ext cx="3377100" cy="661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lgn="ctr">
              <a:spcBef>
                <a:spcPts val="0"/>
              </a:spcBef>
              <a:buNone/>
            </a:pPr>
            <a:r>
              <a:rPr lang="en"/>
              <a:t>Pause Game</a:t>
            </a:r>
          </a:p>
        </p:txBody>
      </p:sp>
      <p:cxnSp>
        <p:nvCxnSpPr>
          <p:cNvPr id="62" name="Shape 62"/>
          <p:cNvCxnSpPr/>
          <p:nvPr/>
        </p:nvCxnSpPr>
        <p:spPr>
          <a:xfrm>
            <a:off x="4550094" y="1746975"/>
            <a:ext cx="43800" cy="165900"/>
          </a:xfrm>
          <a:prstGeom prst="straightConnector1">
            <a:avLst/>
          </a:prstGeom>
          <a:noFill/>
          <a:ln cap="flat" cmpd="sng" w="9525">
            <a:solidFill>
              <a:srgbClr val="000000"/>
            </a:solidFill>
            <a:prstDash val="solid"/>
            <a:round/>
            <a:headEnd len="lg" w="lg" type="none"/>
            <a:tailEnd len="lg" w="lg" type="triangle"/>
          </a:ln>
        </p:spPr>
      </p:cxnSp>
      <p:sp>
        <p:nvSpPr>
          <p:cNvPr id="63" name="Shape 63"/>
          <p:cNvSpPr txBox="1"/>
          <p:nvPr/>
        </p:nvSpPr>
        <p:spPr>
          <a:xfrm>
            <a:off x="7385200" y="1516150"/>
            <a:ext cx="1593900" cy="2270400"/>
          </a:xfrm>
          <a:prstGeom prst="rect">
            <a:avLst/>
          </a:prstGeom>
          <a:solidFill>
            <a:srgbClr val="0000F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sz="2400"/>
              <a:t>Developer</a:t>
            </a:r>
          </a:p>
        </p:txBody>
      </p:sp>
      <p:pic>
        <p:nvPicPr>
          <p:cNvPr descr="1200px-Stick_Figure.svg.png" id="64" name="Shape 64"/>
          <p:cNvPicPr preferRelativeResize="0"/>
          <p:nvPr/>
        </p:nvPicPr>
        <p:blipFill>
          <a:blip r:embed="rId3">
            <a:alphaModFix/>
          </a:blip>
          <a:stretch>
            <a:fillRect/>
          </a:stretch>
        </p:blipFill>
        <p:spPr>
          <a:xfrm>
            <a:off x="7654238" y="2137670"/>
            <a:ext cx="1034175" cy="1459902"/>
          </a:xfrm>
          <a:prstGeom prst="rect">
            <a:avLst/>
          </a:prstGeom>
          <a:noFill/>
          <a:ln>
            <a:noFill/>
          </a:ln>
        </p:spPr>
      </p:pic>
      <p:cxnSp>
        <p:nvCxnSpPr>
          <p:cNvPr id="65" name="Shape 65"/>
          <p:cNvCxnSpPr/>
          <p:nvPr/>
        </p:nvCxnSpPr>
        <p:spPr>
          <a:xfrm>
            <a:off x="7412350" y="1987450"/>
            <a:ext cx="1572900" cy="0"/>
          </a:xfrm>
          <a:prstGeom prst="straightConnector1">
            <a:avLst/>
          </a:prstGeom>
          <a:noFill/>
          <a:ln cap="flat" cmpd="sng" w="9525">
            <a:solidFill>
              <a:srgbClr val="000000"/>
            </a:solidFill>
            <a:prstDash val="solid"/>
            <a:round/>
            <a:headEnd len="lg" w="lg" type="none"/>
            <a:tailEnd len="lg" w="lg" type="none"/>
          </a:ln>
        </p:spPr>
      </p:cxnSp>
      <p:cxnSp>
        <p:nvCxnSpPr>
          <p:cNvPr id="66" name="Shape 66"/>
          <p:cNvCxnSpPr>
            <a:stCxn id="55" idx="3"/>
            <a:endCxn id="59" idx="1"/>
          </p:cNvCxnSpPr>
          <p:nvPr/>
        </p:nvCxnSpPr>
        <p:spPr>
          <a:xfrm flipH="1" rot="10800000">
            <a:off x="1842300" y="1339650"/>
            <a:ext cx="1072200" cy="1232100"/>
          </a:xfrm>
          <a:prstGeom prst="straightConnector1">
            <a:avLst/>
          </a:prstGeom>
          <a:noFill/>
          <a:ln cap="flat" cmpd="sng" w="9525">
            <a:solidFill>
              <a:schemeClr val="dk2"/>
            </a:solidFill>
            <a:prstDash val="solid"/>
            <a:round/>
            <a:headEnd len="lg" w="lg" type="none"/>
            <a:tailEnd len="lg" w="lg" type="triangle"/>
          </a:ln>
        </p:spPr>
      </p:cxnSp>
      <p:cxnSp>
        <p:nvCxnSpPr>
          <p:cNvPr id="67" name="Shape 67"/>
          <p:cNvCxnSpPr>
            <a:stCxn id="55" idx="3"/>
            <a:endCxn id="61" idx="1"/>
          </p:cNvCxnSpPr>
          <p:nvPr/>
        </p:nvCxnSpPr>
        <p:spPr>
          <a:xfrm flipH="1" rot="10800000">
            <a:off x="1842300" y="2214750"/>
            <a:ext cx="1099500" cy="357000"/>
          </a:xfrm>
          <a:prstGeom prst="straightConnector1">
            <a:avLst/>
          </a:prstGeom>
          <a:noFill/>
          <a:ln cap="flat" cmpd="sng" w="9525">
            <a:solidFill>
              <a:schemeClr val="dk2"/>
            </a:solidFill>
            <a:prstDash val="solid"/>
            <a:round/>
            <a:headEnd len="lg" w="lg" type="none"/>
            <a:tailEnd len="lg" w="lg" type="triangle"/>
          </a:ln>
        </p:spPr>
      </p:cxnSp>
      <p:cxnSp>
        <p:nvCxnSpPr>
          <p:cNvPr id="68" name="Shape 68"/>
          <p:cNvCxnSpPr>
            <a:stCxn id="63" idx="1"/>
            <a:endCxn id="59" idx="3"/>
          </p:cNvCxnSpPr>
          <p:nvPr/>
        </p:nvCxnSpPr>
        <p:spPr>
          <a:xfrm rot="10800000">
            <a:off x="6319300" y="1339750"/>
            <a:ext cx="1065900" cy="1311600"/>
          </a:xfrm>
          <a:prstGeom prst="straightConnector1">
            <a:avLst/>
          </a:prstGeom>
          <a:noFill/>
          <a:ln cap="flat" cmpd="sng" w="9525">
            <a:solidFill>
              <a:schemeClr val="dk2"/>
            </a:solidFill>
            <a:prstDash val="solid"/>
            <a:round/>
            <a:headEnd len="lg" w="lg" type="none"/>
            <a:tailEnd len="lg" w="lg" type="triangle"/>
          </a:ln>
        </p:spPr>
      </p:cxnSp>
      <p:cxnSp>
        <p:nvCxnSpPr>
          <p:cNvPr id="69" name="Shape 69"/>
          <p:cNvCxnSpPr>
            <a:stCxn id="63" idx="1"/>
            <a:endCxn id="61" idx="3"/>
          </p:cNvCxnSpPr>
          <p:nvPr/>
        </p:nvCxnSpPr>
        <p:spPr>
          <a:xfrm rot="10800000">
            <a:off x="6319000" y="2214850"/>
            <a:ext cx="1066200" cy="436500"/>
          </a:xfrm>
          <a:prstGeom prst="straightConnector1">
            <a:avLst/>
          </a:prstGeom>
          <a:noFill/>
          <a:ln cap="flat" cmpd="sng" w="9525">
            <a:solidFill>
              <a:schemeClr val="dk2"/>
            </a:solidFill>
            <a:prstDash val="solid"/>
            <a:round/>
            <a:headEnd len="lg" w="lg" type="none"/>
            <a:tailEnd len="lg" w="lg" type="triangle"/>
          </a:ln>
        </p:spPr>
      </p:cxnSp>
      <p:cxnSp>
        <p:nvCxnSpPr>
          <p:cNvPr id="70" name="Shape 70"/>
          <p:cNvCxnSpPr>
            <a:stCxn id="63" idx="1"/>
            <a:endCxn id="60" idx="3"/>
          </p:cNvCxnSpPr>
          <p:nvPr/>
        </p:nvCxnSpPr>
        <p:spPr>
          <a:xfrm flipH="1">
            <a:off x="6353200" y="2651350"/>
            <a:ext cx="1032000" cy="1452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