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307" r:id="rId2"/>
    <p:sldId id="256" r:id="rId3"/>
    <p:sldId id="308" r:id="rId4"/>
    <p:sldId id="309" r:id="rId5"/>
    <p:sldId id="310" r:id="rId6"/>
    <p:sldId id="312" r:id="rId7"/>
    <p:sldId id="316" r:id="rId8"/>
    <p:sldId id="317" r:id="rId9"/>
    <p:sldId id="327" r:id="rId10"/>
    <p:sldId id="315" r:id="rId11"/>
    <p:sldId id="314" r:id="rId12"/>
    <p:sldId id="313" r:id="rId13"/>
    <p:sldId id="311" r:id="rId14"/>
    <p:sldId id="344" r:id="rId15"/>
    <p:sldId id="358" r:id="rId16"/>
    <p:sldId id="345" r:id="rId17"/>
    <p:sldId id="346" r:id="rId18"/>
    <p:sldId id="335" r:id="rId19"/>
    <p:sldId id="336" r:id="rId20"/>
    <p:sldId id="333" r:id="rId21"/>
    <p:sldId id="347" r:id="rId22"/>
    <p:sldId id="340" r:id="rId23"/>
    <p:sldId id="348" r:id="rId24"/>
    <p:sldId id="349" r:id="rId25"/>
    <p:sldId id="350" r:id="rId26"/>
    <p:sldId id="351" r:id="rId27"/>
    <p:sldId id="352" r:id="rId28"/>
    <p:sldId id="353" r:id="rId29"/>
    <p:sldId id="354" r:id="rId30"/>
    <p:sldId id="355" r:id="rId31"/>
    <p:sldId id="356" r:id="rId32"/>
    <p:sldId id="30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28B9-D724-4879-9833-2ECD99A33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FDDD2F-F352-4598-98D0-1FA764D55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E77AB1-FA80-40B6-BD9E-12678B817715}"/>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5" name="Footer Placeholder 4">
            <a:extLst>
              <a:ext uri="{FF2B5EF4-FFF2-40B4-BE49-F238E27FC236}">
                <a16:creationId xmlns:a16="http://schemas.microsoft.com/office/drawing/2014/main" id="{F0332DE0-8C73-47FE-B4F5-AC39F174A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4CD00-6BA1-43CA-9E20-D4AC6EE00CE3}"/>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817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3A1E-49A7-4476-A4EA-CC8D3249A1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7CB0BB-F43C-4DC3-AF20-B08831DC7E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49019-AEF6-428D-AAA8-B50826373BF3}"/>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5" name="Footer Placeholder 4">
            <a:extLst>
              <a:ext uri="{FF2B5EF4-FFF2-40B4-BE49-F238E27FC236}">
                <a16:creationId xmlns:a16="http://schemas.microsoft.com/office/drawing/2014/main" id="{C82CA10D-C2E4-4A24-A591-1561DE320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03A0C-103C-4882-BE5B-BD095461DE6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07668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E00BB-DB20-45B1-8CD8-782CD1364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8D6C2F-C770-4E09-9A1F-8D36450D0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86949-F9FD-454F-B20A-E42592D0BE6A}"/>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5" name="Footer Placeholder 4">
            <a:extLst>
              <a:ext uri="{FF2B5EF4-FFF2-40B4-BE49-F238E27FC236}">
                <a16:creationId xmlns:a16="http://schemas.microsoft.com/office/drawing/2014/main" id="{7D3EB560-B9BA-476B-8680-32875C38C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3CBAC-58B6-4488-A739-A604289F3AB5}"/>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0938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0789-7E16-4088-ABBE-04ED4F525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C7C80-3B9C-445C-901C-60921D5CB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F1DFB0-6F04-463D-9820-9EC3C7951F38}"/>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5" name="Footer Placeholder 4">
            <a:extLst>
              <a:ext uri="{FF2B5EF4-FFF2-40B4-BE49-F238E27FC236}">
                <a16:creationId xmlns:a16="http://schemas.microsoft.com/office/drawing/2014/main" id="{24C3BD90-0704-46F7-B54E-B058E997A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978B3-31D7-4E20-BB0D-D89D16A5EBE3}"/>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789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3730-AC6C-4022-84F5-E399B9A455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CFCD3-422E-4520-9EB8-6B01A3CED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EAA8C-310F-49F1-987F-A36D91013C08}"/>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5" name="Footer Placeholder 4">
            <a:extLst>
              <a:ext uri="{FF2B5EF4-FFF2-40B4-BE49-F238E27FC236}">
                <a16:creationId xmlns:a16="http://schemas.microsoft.com/office/drawing/2014/main" id="{E4327E01-D6B0-4D47-9341-C4AE457C5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84AA3-FB90-4804-9D1E-719329D23C8C}"/>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4549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6A482-F876-4AA0-A92B-11B2F3A05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6CD8C-8621-4644-B446-3C94FCE0F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663C81-FCC0-4851-9D40-B7145A464B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F401E-0A13-4B40-9E89-5329FAE983E6}"/>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6" name="Footer Placeholder 5">
            <a:extLst>
              <a:ext uri="{FF2B5EF4-FFF2-40B4-BE49-F238E27FC236}">
                <a16:creationId xmlns:a16="http://schemas.microsoft.com/office/drawing/2014/main" id="{622499A7-F02C-4F0A-998E-DBEC28F74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AE1167-7841-46CE-A710-B4CC4B83859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16424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7480-1945-405B-B678-E15BBA7BAF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DA511B-7F43-4B0B-89F0-F8E492D986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68F616-844D-457B-AD8D-58FE5A3D0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F811CC-3F96-4AA2-9B7B-9FE32D511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7C2C6C-81A8-479F-84A1-4C12A10D6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802E8-2392-4701-8CC5-80FB54FA22D6}"/>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8" name="Footer Placeholder 7">
            <a:extLst>
              <a:ext uri="{FF2B5EF4-FFF2-40B4-BE49-F238E27FC236}">
                <a16:creationId xmlns:a16="http://schemas.microsoft.com/office/drawing/2014/main" id="{FCEA4E01-5FA3-4AFA-BDD9-9E3D05CF16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B1A605-D3D2-474F-8D59-64FB81EE8CF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1492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74A8-AFCE-4859-BA2E-E2D36E5470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FF709E-0AB3-49A8-8838-D2576A33B1CD}"/>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4" name="Footer Placeholder 3">
            <a:extLst>
              <a:ext uri="{FF2B5EF4-FFF2-40B4-BE49-F238E27FC236}">
                <a16:creationId xmlns:a16="http://schemas.microsoft.com/office/drawing/2014/main" id="{E94AF8AF-5A93-45E7-957C-A6994DD334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A2FB39-DD5E-4D65-AA64-811A16868E05}"/>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783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9DEE4-D58D-4047-A0FF-907E6741108F}"/>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3" name="Footer Placeholder 2">
            <a:extLst>
              <a:ext uri="{FF2B5EF4-FFF2-40B4-BE49-F238E27FC236}">
                <a16:creationId xmlns:a16="http://schemas.microsoft.com/office/drawing/2014/main" id="{03401E27-A76F-4D34-A5A8-1C791E9B2C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14A1F-F635-4962-89A2-16CC5DE8846F}"/>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3378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C560-B77B-4E6E-8B56-1701DA440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328E0-2332-4A52-8EC2-AB5A57376E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F29FDE-2EC8-4F12-9329-243D41E81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6E63A-0813-4842-9E46-4BBEEC04846A}"/>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6" name="Footer Placeholder 5">
            <a:extLst>
              <a:ext uri="{FF2B5EF4-FFF2-40B4-BE49-F238E27FC236}">
                <a16:creationId xmlns:a16="http://schemas.microsoft.com/office/drawing/2014/main" id="{5E72B8C3-43A7-4169-BDB4-5D50855DF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3E9B10-10A0-47A9-AA6F-07C39AB84DE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6481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A6B6-0F65-4705-A0D1-33C1024F97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385DEF-D196-4E80-A8CC-F6BBE8B3C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13CEF-5648-4573-A968-449915A2F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C18782-CAEC-4190-BAE3-65286D59A722}"/>
              </a:ext>
            </a:extLst>
          </p:cNvPr>
          <p:cNvSpPr>
            <a:spLocks noGrp="1"/>
          </p:cNvSpPr>
          <p:nvPr>
            <p:ph type="dt" sz="half" idx="10"/>
          </p:nvPr>
        </p:nvSpPr>
        <p:spPr/>
        <p:txBody>
          <a:bodyPr/>
          <a:lstStyle/>
          <a:p>
            <a:fld id="{1E351CED-465B-40B5-ADCE-957C918F227B}" type="datetimeFigureOut">
              <a:rPr lang="en-US" smtClean="0"/>
              <a:t>4/24/2023</a:t>
            </a:fld>
            <a:endParaRPr lang="en-US"/>
          </a:p>
        </p:txBody>
      </p:sp>
      <p:sp>
        <p:nvSpPr>
          <p:cNvPr id="6" name="Footer Placeholder 5">
            <a:extLst>
              <a:ext uri="{FF2B5EF4-FFF2-40B4-BE49-F238E27FC236}">
                <a16:creationId xmlns:a16="http://schemas.microsoft.com/office/drawing/2014/main" id="{F34538CE-8705-47CC-82A5-A38064EB2B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95681-BFC4-4990-8651-B96F6B977FB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0477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D1CA22-61B2-41CE-B6C8-406B72355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22316B-3117-4DE9-BE2E-30C92FA5B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671C5-F881-4554-8684-3C09FA18C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51CED-465B-40B5-ADCE-957C918F227B}" type="datetimeFigureOut">
              <a:rPr lang="en-US" smtClean="0"/>
              <a:t>4/24/2023</a:t>
            </a:fld>
            <a:endParaRPr lang="en-US"/>
          </a:p>
        </p:txBody>
      </p:sp>
      <p:sp>
        <p:nvSpPr>
          <p:cNvPr id="5" name="Footer Placeholder 4">
            <a:extLst>
              <a:ext uri="{FF2B5EF4-FFF2-40B4-BE49-F238E27FC236}">
                <a16:creationId xmlns:a16="http://schemas.microsoft.com/office/drawing/2014/main" id="{5ED2FF3A-FB94-4961-8053-81D100DE0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004CC-763D-423B-8212-147894160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060151349"/>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FBC530-6F96-45EE-B4B4-8DEE5A8393F7}"/>
              </a:ext>
            </a:extLst>
          </p:cNvPr>
          <p:cNvSpPr>
            <a:spLocks noGrp="1"/>
          </p:cNvSpPr>
          <p:nvPr>
            <p:ph type="title"/>
          </p:nvPr>
        </p:nvSpPr>
        <p:spPr>
          <a:xfrm>
            <a:off x="6574587" y="4647265"/>
            <a:ext cx="5276943" cy="1829735"/>
          </a:xfrm>
        </p:spPr>
        <p:txBody>
          <a:bodyPr vert="horz" lIns="91440" tIns="45720" rIns="91440" bIns="45720" rtlCol="0" anchor="t">
            <a:normAutofit fontScale="90000"/>
          </a:bodyPr>
          <a:lstStyle/>
          <a:p>
            <a:r>
              <a:rPr lang="en-US" sz="4000" b="1" kern="1200" dirty="0">
                <a:solidFill>
                  <a:schemeClr val="accent6">
                    <a:lumMod val="75000"/>
                  </a:schemeClr>
                </a:solidFill>
                <a:latin typeface="Arial" panose="020B0604020202020204" pitchFamily="34" charset="0"/>
                <a:cs typeface="Arial" panose="020B0604020202020204" pitchFamily="34" charset="0"/>
              </a:rPr>
              <a:t>PID &amp; A</a:t>
            </a:r>
            <a:r>
              <a:rPr lang="tr-TR" sz="4000" b="1" kern="1200" dirty="0">
                <a:solidFill>
                  <a:schemeClr val="accent6">
                    <a:lumMod val="75000"/>
                  </a:schemeClr>
                </a:solidFill>
                <a:latin typeface="Arial" panose="020B0604020202020204" pitchFamily="34" charset="0"/>
                <a:cs typeface="Arial" panose="020B0604020202020204" pitchFamily="34" charset="0"/>
              </a:rPr>
              <a:t>utotuning </a:t>
            </a:r>
            <a:r>
              <a:rPr lang="en-US" sz="4000" b="1" kern="1200" dirty="0">
                <a:solidFill>
                  <a:schemeClr val="accent6">
                    <a:lumMod val="75000"/>
                  </a:schemeClr>
                </a:solidFill>
                <a:latin typeface="Arial" panose="020B0604020202020204" pitchFamily="34" charset="0"/>
                <a:cs typeface="Arial" panose="020B0604020202020204" pitchFamily="34" charset="0"/>
              </a:rPr>
              <a:t>PID</a:t>
            </a:r>
            <a:br>
              <a:rPr lang="tr-TR" sz="4000" kern="1200" dirty="0">
                <a:solidFill>
                  <a:schemeClr val="accent6">
                    <a:lumMod val="75000"/>
                  </a:schemeClr>
                </a:solidFill>
                <a:latin typeface="+mj-lt"/>
                <a:ea typeface="+mj-ea"/>
                <a:cs typeface="+mj-cs"/>
              </a:rPr>
            </a:br>
            <a:br>
              <a:rPr lang="tr-TR" sz="4000" kern="1200" dirty="0">
                <a:solidFill>
                  <a:schemeClr val="accent6">
                    <a:lumMod val="75000"/>
                  </a:schemeClr>
                </a:solidFill>
                <a:latin typeface="+mj-lt"/>
                <a:ea typeface="+mj-ea"/>
                <a:cs typeface="+mj-cs"/>
              </a:rPr>
            </a:br>
            <a:r>
              <a:rPr lang="en-US" sz="4000" kern="1200" dirty="0">
                <a:solidFill>
                  <a:schemeClr val="accent6">
                    <a:lumMod val="50000"/>
                  </a:schemeClr>
                </a:solidFill>
                <a:latin typeface="+mj-lt"/>
                <a:ea typeface="+mj-ea"/>
                <a:cs typeface="+mj-cs"/>
              </a:rPr>
              <a:t>İsmet KOÇER</a:t>
            </a:r>
          </a:p>
        </p:txBody>
      </p:sp>
      <p:pic>
        <p:nvPicPr>
          <p:cNvPr id="26" name="Graphic 25" descr="Dizüstü Güvenli">
            <a:extLst>
              <a:ext uri="{FF2B5EF4-FFF2-40B4-BE49-F238E27FC236}">
                <a16:creationId xmlns:a16="http://schemas.microsoft.com/office/drawing/2014/main" id="{127EB64A-752D-7D20-38FA-7AC8073D14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8803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419A4860-6170-58F1-834B-E5D767F9B38B}"/>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
        <p:nvSpPr>
          <p:cNvPr id="3" name="Title 1">
            <a:extLst>
              <a:ext uri="{FF2B5EF4-FFF2-40B4-BE49-F238E27FC236}">
                <a16:creationId xmlns:a16="http://schemas.microsoft.com/office/drawing/2014/main" id="{B682C1DC-CBA0-44C2-250C-0558BBD1A066}"/>
              </a:ext>
            </a:extLst>
          </p:cNvPr>
          <p:cNvSpPr>
            <a:spLocks noGrp="1"/>
          </p:cNvSpPr>
          <p:nvPr>
            <p:ph type="title"/>
          </p:nvPr>
        </p:nvSpPr>
        <p:spPr>
          <a:xfrm>
            <a:off x="838200" y="437996"/>
            <a:ext cx="10515600" cy="1238404"/>
          </a:xfrm>
        </p:spPr>
        <p:txBody>
          <a:bodyPr>
            <a:normAutofit fontScale="90000"/>
          </a:bodyPr>
          <a:lstStyle/>
          <a:p>
            <a:pPr>
              <a:lnSpc>
                <a:spcPct val="150000"/>
              </a:lnSpc>
            </a:pPr>
            <a:r>
              <a:rPr lang="tr-TR" sz="3100" dirty="0">
                <a:solidFill>
                  <a:schemeClr val="accent6">
                    <a:lumMod val="50000"/>
                  </a:schemeClr>
                </a:solidFill>
                <a:latin typeface="Arial" panose="020B0604020202020204" pitchFamily="34" charset="0"/>
                <a:cs typeface="Arial" panose="020B0604020202020204" pitchFamily="34" charset="0"/>
              </a:rPr>
              <a:t>2. PID PARAMETRELERİNİN BELİRLENMESİ</a:t>
            </a:r>
            <a:br>
              <a:rPr lang="tr-TR" sz="2800" dirty="0">
                <a:solidFill>
                  <a:schemeClr val="accent6">
                    <a:lumMod val="50000"/>
                  </a:schemeClr>
                </a:solidFill>
                <a:latin typeface="Arial" panose="020B0604020202020204" pitchFamily="34" charset="0"/>
                <a:cs typeface="Arial" panose="020B0604020202020204" pitchFamily="34" charset="0"/>
              </a:rPr>
            </a:br>
            <a:r>
              <a:rPr lang="tr-TR" sz="2800" dirty="0">
                <a:solidFill>
                  <a:schemeClr val="accent6">
                    <a:lumMod val="50000"/>
                  </a:schemeClr>
                </a:solidFill>
                <a:latin typeface="Arial" panose="020B0604020202020204" pitchFamily="34" charset="0"/>
                <a:ea typeface="+mj-ea"/>
                <a:cs typeface="Arial" panose="020B0604020202020204" pitchFamily="34" charset="0"/>
              </a:rPr>
              <a:t>2.1 Açık Hat Dinamik Deneyi</a:t>
            </a:r>
            <a:endParaRPr lang="en-US" sz="2700" dirty="0">
              <a:solidFill>
                <a:schemeClr val="accent6">
                  <a:lumMod val="50000"/>
                </a:schemeClr>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45F5655F-0843-19E2-3B3E-1EA3140AC018}"/>
              </a:ext>
            </a:extLst>
          </p:cNvPr>
          <p:cNvSpPr>
            <a:spLocks noGrp="1"/>
          </p:cNvSpPr>
          <p:nvPr>
            <p:ph idx="1"/>
          </p:nvPr>
        </p:nvSpPr>
        <p:spPr>
          <a:xfrm>
            <a:off x="838200" y="1939925"/>
            <a:ext cx="10515600" cy="936625"/>
          </a:xfrm>
        </p:spPr>
        <p:txBody>
          <a:bodyPr>
            <a:normAutofit fontScale="92500" lnSpcReduction="10000"/>
          </a:bodyPr>
          <a:lstStyle/>
          <a:p>
            <a:pPr algn="just">
              <a:lnSpc>
                <a:spcPct val="150000"/>
              </a:lnSpc>
            </a:pPr>
            <a:r>
              <a:rPr lang="tr-TR" sz="2200" dirty="0">
                <a:latin typeface="Arial" panose="020B0604020202020204" pitchFamily="34" charset="0"/>
                <a:cs typeface="Arial" panose="020B0604020202020204" pitchFamily="34" charset="0"/>
              </a:rPr>
              <a:t>Step etki verilerek çıkış değişkeni grafiğe geçirilir ve proses reaksiyon eğrisi yöntemi ile proses parametreleri hesaplanır.</a:t>
            </a:r>
          </a:p>
        </p:txBody>
      </p:sp>
      <p:grpSp>
        <p:nvGrpSpPr>
          <p:cNvPr id="5" name="Group 11">
            <a:extLst>
              <a:ext uri="{FF2B5EF4-FFF2-40B4-BE49-F238E27FC236}">
                <a16:creationId xmlns:a16="http://schemas.microsoft.com/office/drawing/2014/main" id="{5FE078E8-441C-FB38-509F-30318AF457C8}"/>
              </a:ext>
            </a:extLst>
          </p:cNvPr>
          <p:cNvGrpSpPr/>
          <p:nvPr/>
        </p:nvGrpSpPr>
        <p:grpSpPr>
          <a:xfrm>
            <a:off x="3022266" y="3149600"/>
            <a:ext cx="6502146" cy="2680137"/>
            <a:chOff x="1635990" y="3166745"/>
            <a:chExt cx="6502146" cy="2680137"/>
          </a:xfrm>
        </p:grpSpPr>
        <p:pic>
          <p:nvPicPr>
            <p:cNvPr id="6" name="Picture 4">
              <a:extLst>
                <a:ext uri="{FF2B5EF4-FFF2-40B4-BE49-F238E27FC236}">
                  <a16:creationId xmlns:a16="http://schemas.microsoft.com/office/drawing/2014/main" id="{9AFBFBC1-31E3-A29A-23A3-AC7E745A07A0}"/>
                </a:ext>
              </a:extLst>
            </p:cNvPr>
            <p:cNvPicPr>
              <a:picLocks noChangeAspect="1"/>
            </p:cNvPicPr>
            <p:nvPr/>
          </p:nvPicPr>
          <p:blipFill rotWithShape="1">
            <a:blip r:embed="rId3"/>
            <a:srcRect r="1758" b="3476"/>
            <a:stretch/>
          </p:blipFill>
          <p:spPr>
            <a:xfrm>
              <a:off x="1635990" y="3166745"/>
              <a:ext cx="3659318" cy="2372360"/>
            </a:xfrm>
            <a:prstGeom prst="rect">
              <a:avLst/>
            </a:prstGeom>
          </p:spPr>
        </p:pic>
        <p:pic>
          <p:nvPicPr>
            <p:cNvPr id="7" name="Picture 6">
              <a:extLst>
                <a:ext uri="{FF2B5EF4-FFF2-40B4-BE49-F238E27FC236}">
                  <a16:creationId xmlns:a16="http://schemas.microsoft.com/office/drawing/2014/main" id="{D2832578-254E-7FA5-76EA-B17ED105B9A5}"/>
                </a:ext>
              </a:extLst>
            </p:cNvPr>
            <p:cNvPicPr>
              <a:picLocks noChangeAspect="1"/>
            </p:cNvPicPr>
            <p:nvPr/>
          </p:nvPicPr>
          <p:blipFill>
            <a:blip r:embed="rId4"/>
            <a:stretch>
              <a:fillRect/>
            </a:stretch>
          </p:blipFill>
          <p:spPr>
            <a:xfrm>
              <a:off x="6232870" y="3704069"/>
              <a:ext cx="1905266" cy="685896"/>
            </a:xfrm>
            <a:prstGeom prst="rect">
              <a:avLst/>
            </a:prstGeom>
          </p:spPr>
        </p:pic>
        <p:pic>
          <p:nvPicPr>
            <p:cNvPr id="8" name="Picture 8">
              <a:extLst>
                <a:ext uri="{FF2B5EF4-FFF2-40B4-BE49-F238E27FC236}">
                  <a16:creationId xmlns:a16="http://schemas.microsoft.com/office/drawing/2014/main" id="{6F8295B5-CF22-393C-1AFB-851A7D455A38}"/>
                </a:ext>
              </a:extLst>
            </p:cNvPr>
            <p:cNvPicPr>
              <a:picLocks noChangeAspect="1"/>
            </p:cNvPicPr>
            <p:nvPr/>
          </p:nvPicPr>
          <p:blipFill rotWithShape="1">
            <a:blip r:embed="rId5"/>
            <a:srcRect l="-1" t="21260" r="2146" b="2006"/>
            <a:stretch/>
          </p:blipFill>
          <p:spPr>
            <a:xfrm>
              <a:off x="6317107" y="4474781"/>
              <a:ext cx="1736793" cy="314325"/>
            </a:xfrm>
            <a:prstGeom prst="rect">
              <a:avLst/>
            </a:prstGeom>
          </p:spPr>
        </p:pic>
        <p:sp>
          <p:nvSpPr>
            <p:cNvPr id="9" name="TextBox 10">
              <a:extLst>
                <a:ext uri="{FF2B5EF4-FFF2-40B4-BE49-F238E27FC236}">
                  <a16:creationId xmlns:a16="http://schemas.microsoft.com/office/drawing/2014/main" id="{3A92B40E-07D4-6EED-BB7B-6650E01D5C24}"/>
                </a:ext>
              </a:extLst>
            </p:cNvPr>
            <p:cNvSpPr txBox="1"/>
            <p:nvPr/>
          </p:nvSpPr>
          <p:spPr>
            <a:xfrm>
              <a:off x="1731932" y="5539105"/>
              <a:ext cx="3467434" cy="307777"/>
            </a:xfrm>
            <a:prstGeom prst="rect">
              <a:avLst/>
            </a:prstGeom>
            <a:noFill/>
          </p:spPr>
          <p:txBody>
            <a:bodyPr wrap="square">
              <a:spAutoFit/>
            </a:bodyPr>
            <a:lstStyle/>
            <a:p>
              <a:r>
                <a:rPr lang="tr-TR" sz="1400" b="1" dirty="0">
                  <a:solidFill>
                    <a:schemeClr val="tx1">
                      <a:lumMod val="95000"/>
                      <a:lumOff val="5000"/>
                    </a:schemeClr>
                  </a:solidFill>
                  <a:latin typeface="Arial" panose="020B0604020202020204" pitchFamily="34" charset="0"/>
                  <a:cs typeface="Arial" panose="020B0604020202020204" pitchFamily="34" charset="0"/>
                </a:rPr>
                <a:t> Şekil 5. </a:t>
              </a:r>
              <a:r>
                <a:rPr lang="tr-TR" sz="1400" dirty="0">
                  <a:solidFill>
                    <a:schemeClr val="tx1">
                      <a:lumMod val="95000"/>
                      <a:lumOff val="5000"/>
                    </a:schemeClr>
                  </a:solidFill>
                  <a:latin typeface="Arial" panose="020B0604020202020204" pitchFamily="34" charset="0"/>
                  <a:cs typeface="Arial" panose="020B0604020202020204" pitchFamily="34" charset="0"/>
                </a:rPr>
                <a:t>Proses Reaksiyon Eğrisi Grafiği</a:t>
              </a:r>
              <a:endParaRPr lang="en-US" sz="1400" dirty="0">
                <a:solidFill>
                  <a:schemeClr val="tx1">
                    <a:lumMod val="95000"/>
                    <a:lumOff val="5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2216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2F8A598C-5430-167F-0690-74E28598D7FE}"/>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
        <p:nvSpPr>
          <p:cNvPr id="3" name="Title 1">
            <a:extLst>
              <a:ext uri="{FF2B5EF4-FFF2-40B4-BE49-F238E27FC236}">
                <a16:creationId xmlns:a16="http://schemas.microsoft.com/office/drawing/2014/main" id="{ECBE81FD-32EA-4CEE-E0C1-464342C6CBA0}"/>
              </a:ext>
            </a:extLst>
          </p:cNvPr>
          <p:cNvSpPr>
            <a:spLocks noGrp="1"/>
          </p:cNvSpPr>
          <p:nvPr>
            <p:ph type="title"/>
          </p:nvPr>
        </p:nvSpPr>
        <p:spPr>
          <a:xfrm>
            <a:off x="1057468" y="892120"/>
            <a:ext cx="10515600" cy="511283"/>
          </a:xfrm>
        </p:spPr>
        <p:txBody>
          <a:bodyPr>
            <a:normAutofit/>
          </a:bodyPr>
          <a:lstStyle/>
          <a:p>
            <a:r>
              <a:rPr lang="tr-TR" sz="2400" dirty="0">
                <a:solidFill>
                  <a:schemeClr val="accent6">
                    <a:lumMod val="50000"/>
                  </a:schemeClr>
                </a:solidFill>
                <a:latin typeface="Arial" panose="020B0604020202020204" pitchFamily="34" charset="0"/>
                <a:cs typeface="Arial" panose="020B0604020202020204" pitchFamily="34" charset="0"/>
              </a:rPr>
              <a:t>2.2 Transfer Fonksiyonu ile PID  Parametreleri Hesaplanması</a:t>
            </a:r>
            <a:endParaRPr lang="en-US" sz="2400" dirty="0">
              <a:solidFill>
                <a:schemeClr val="accent6">
                  <a:lumMod val="50000"/>
                </a:schemeClr>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4" name="Table 4">
                <a:extLst>
                  <a:ext uri="{FF2B5EF4-FFF2-40B4-BE49-F238E27FC236}">
                    <a16:creationId xmlns:a16="http://schemas.microsoft.com/office/drawing/2014/main" id="{CDBADC76-7EC8-DC5C-E954-28830163CBF6}"/>
                  </a:ext>
                </a:extLst>
              </p:cNvPr>
              <p:cNvGraphicFramePr>
                <a:graphicFrameLocks noGrp="1"/>
              </p:cNvGraphicFramePr>
              <p:nvPr>
                <p:extLst>
                  <p:ext uri="{D42A27DB-BD31-4B8C-83A1-F6EECF244321}">
                    <p14:modId xmlns:p14="http://schemas.microsoft.com/office/powerpoint/2010/main" val="1500636259"/>
                  </p:ext>
                </p:extLst>
              </p:nvPr>
            </p:nvGraphicFramePr>
            <p:xfrm>
              <a:off x="1057468" y="2539966"/>
              <a:ext cx="10077063" cy="2188210"/>
            </p:xfrm>
            <a:graphic>
              <a:graphicData uri="http://schemas.openxmlformats.org/drawingml/2006/table">
                <a:tbl>
                  <a:tblPr firstRow="1" bandRow="1">
                    <a:tableStyleId>{69012ECD-51FC-41F1-AA8D-1B2483CD663E}</a:tableStyleId>
                  </a:tblPr>
                  <a:tblGrid>
                    <a:gridCol w="2519265">
                      <a:extLst>
                        <a:ext uri="{9D8B030D-6E8A-4147-A177-3AD203B41FA5}">
                          <a16:colId xmlns:a16="http://schemas.microsoft.com/office/drawing/2014/main" val="1944965428"/>
                        </a:ext>
                      </a:extLst>
                    </a:gridCol>
                    <a:gridCol w="2537927">
                      <a:extLst>
                        <a:ext uri="{9D8B030D-6E8A-4147-A177-3AD203B41FA5}">
                          <a16:colId xmlns:a16="http://schemas.microsoft.com/office/drawing/2014/main" val="1812783470"/>
                        </a:ext>
                      </a:extLst>
                    </a:gridCol>
                    <a:gridCol w="2621902">
                      <a:extLst>
                        <a:ext uri="{9D8B030D-6E8A-4147-A177-3AD203B41FA5}">
                          <a16:colId xmlns:a16="http://schemas.microsoft.com/office/drawing/2014/main" val="969575930"/>
                        </a:ext>
                      </a:extLst>
                    </a:gridCol>
                    <a:gridCol w="2397969">
                      <a:extLst>
                        <a:ext uri="{9D8B030D-6E8A-4147-A177-3AD203B41FA5}">
                          <a16:colId xmlns:a16="http://schemas.microsoft.com/office/drawing/2014/main" val="318409699"/>
                        </a:ext>
                      </a:extLst>
                    </a:gridCol>
                  </a:tblGrid>
                  <a:tr h="316686">
                    <a:tc>
                      <a:txBody>
                        <a:bodyPr/>
                        <a:lstStyle/>
                        <a:p>
                          <a:endParaRPr lang="en-US" dirty="0"/>
                        </a:p>
                      </a:txBody>
                      <a:tcPr/>
                    </a:tc>
                    <a:tc>
                      <a:txBody>
                        <a:bodyPr/>
                        <a:lstStyle/>
                        <a:p>
                          <a:pPr algn="ctr"/>
                          <a:r>
                            <a:rPr lang="tr-TR" dirty="0"/>
                            <a:t>P</a:t>
                          </a:r>
                          <a:endParaRPr lang="en-US" dirty="0"/>
                        </a:p>
                      </a:txBody>
                      <a:tcPr/>
                    </a:tc>
                    <a:tc>
                      <a:txBody>
                        <a:bodyPr/>
                        <a:lstStyle/>
                        <a:p>
                          <a:pPr algn="ctr"/>
                          <a:r>
                            <a:rPr lang="tr-TR" dirty="0"/>
                            <a:t>I</a:t>
                          </a:r>
                          <a:endParaRPr lang="en-US" dirty="0"/>
                        </a:p>
                      </a:txBody>
                      <a:tcPr/>
                    </a:tc>
                    <a:tc>
                      <a:txBody>
                        <a:bodyPr/>
                        <a:lstStyle/>
                        <a:p>
                          <a:pPr algn="ctr"/>
                          <a:r>
                            <a:rPr lang="tr-TR" dirty="0"/>
                            <a:t>D</a:t>
                          </a:r>
                          <a:endParaRPr lang="en-US" dirty="0"/>
                        </a:p>
                      </a:txBody>
                      <a:tcPr/>
                    </a:tc>
                    <a:extLst>
                      <a:ext uri="{0D108BD9-81ED-4DB2-BD59-A6C34878D82A}">
                        <a16:rowId xmlns:a16="http://schemas.microsoft.com/office/drawing/2014/main" val="3758102617"/>
                      </a:ext>
                    </a:extLst>
                  </a:tr>
                  <a:tr h="370840">
                    <a:tc>
                      <a:txBody>
                        <a:bodyPr/>
                        <a:lstStyle/>
                        <a:p>
                          <a:r>
                            <a:rPr lang="tr-TR" dirty="0"/>
                            <a:t>ITAE- disturbance</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tr-TR" b="0" smtClean="0">
                                    <a:latin typeface="Cambria Math" panose="02040503050406030204" pitchFamily="18" charset="0"/>
                                  </a:rPr>
                                  <m:t>𝑘</m:t>
                                </m:r>
                                <m:sSub>
                                  <m:sSubPr>
                                    <m:ctrlPr>
                                      <a:rPr lang="tr-TR" b="0" i="1" smtClean="0">
                                        <a:latin typeface="Cambria Math" panose="02040503050406030204" pitchFamily="18" charset="0"/>
                                      </a:rPr>
                                    </m:ctrlPr>
                                  </m:sSubPr>
                                  <m:e>
                                    <m:r>
                                      <a:rPr lang="tr-TR" b="0" smtClean="0">
                                        <a:latin typeface="Cambria Math" panose="02040503050406030204" pitchFamily="18" charset="0"/>
                                      </a:rPr>
                                      <m:t>𝑘</m:t>
                                    </m:r>
                                  </m:e>
                                  <m:sub>
                                    <m:r>
                                      <a:rPr lang="tr-TR" b="0" smtClean="0">
                                        <a:latin typeface="Cambria Math" panose="02040503050406030204" pitchFamily="18" charset="0"/>
                                      </a:rPr>
                                      <m:t>𝑐</m:t>
                                    </m:r>
                                  </m:sub>
                                </m:sSub>
                                <m:r>
                                  <a:rPr lang="tr-TR" b="0" smtClean="0">
                                    <a:latin typeface="Cambria Math" panose="02040503050406030204" pitchFamily="18" charset="0"/>
                                  </a:rPr>
                                  <m:t>=1.357</m:t>
                                </m:r>
                                <m:sSup>
                                  <m:sSupPr>
                                    <m:ctrlPr>
                                      <a:rPr lang="tr-TR" b="0" i="1" smtClean="0">
                                        <a:latin typeface="Cambria Math" panose="02040503050406030204" pitchFamily="18" charset="0"/>
                                      </a:rPr>
                                    </m:ctrlPr>
                                  </m:sSupPr>
                                  <m:e>
                                    <m:d>
                                      <m:dPr>
                                        <m:ctrlPr>
                                          <a:rPr lang="tr-TR" b="0" i="1" smtClean="0">
                                            <a:latin typeface="Cambria Math" panose="02040503050406030204" pitchFamily="18" charset="0"/>
                                          </a:rPr>
                                        </m:ctrlPr>
                                      </m:dPr>
                                      <m:e>
                                        <m:f>
                                          <m:fPr>
                                            <m:ctrlPr>
                                              <a:rPr lang="tr-TR" b="0" i="1" smtClean="0">
                                                <a:latin typeface="Cambria Math" panose="02040503050406030204" pitchFamily="18" charset="0"/>
                                              </a:rPr>
                                            </m:ctrlPr>
                                          </m:fPr>
                                          <m:num>
                                            <m:r>
                                              <a:rPr lang="tr-TR" b="0" smtClean="0">
                                                <a:latin typeface="Cambria Math" panose="02040503050406030204" pitchFamily="18" charset="0"/>
                                              </a:rPr>
                                              <m:t>𝜃</m:t>
                                            </m:r>
                                          </m:num>
                                          <m:den>
                                            <m:r>
                                              <a:rPr lang="tr-TR" b="0" smtClean="0">
                                                <a:latin typeface="Cambria Math" panose="02040503050406030204" pitchFamily="18" charset="0"/>
                                              </a:rPr>
                                              <m:t>𝜏</m:t>
                                            </m:r>
                                          </m:den>
                                        </m:f>
                                      </m:e>
                                    </m:d>
                                  </m:e>
                                  <m:sup>
                                    <m:r>
                                      <a:rPr lang="tr-TR" b="0" smtClean="0">
                                        <a:latin typeface="Cambria Math" panose="02040503050406030204" pitchFamily="18" charset="0"/>
                                      </a:rPr>
                                      <m:t>−0.947</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tr-TR" b="0" i="1" smtClean="0">
                                        <a:latin typeface="Cambria Math" panose="02040503050406030204" pitchFamily="18" charset="0"/>
                                      </a:rPr>
                                    </m:ctrlPr>
                                  </m:fPr>
                                  <m:num>
                                    <m:r>
                                      <a:rPr lang="tr-TR" b="0" smtClean="0">
                                        <a:latin typeface="Cambria Math" panose="02040503050406030204" pitchFamily="18" charset="0"/>
                                      </a:rPr>
                                      <m:t>𝜏</m:t>
                                    </m:r>
                                  </m:num>
                                  <m:den>
                                    <m:sSub>
                                      <m:sSubPr>
                                        <m:ctrlPr>
                                          <a:rPr lang="tr-TR" b="0" i="1" smtClean="0">
                                            <a:latin typeface="Cambria Math" panose="02040503050406030204" pitchFamily="18" charset="0"/>
                                          </a:rPr>
                                        </m:ctrlPr>
                                      </m:sSubPr>
                                      <m:e>
                                        <m:r>
                                          <a:rPr lang="tr-TR" b="0" smtClean="0">
                                            <a:latin typeface="Cambria Math" panose="02040503050406030204" pitchFamily="18" charset="0"/>
                                          </a:rPr>
                                          <m:t>𝜏</m:t>
                                        </m:r>
                                      </m:e>
                                      <m:sub>
                                        <m:r>
                                          <a:rPr lang="tr-TR" b="0" i="1" smtClean="0">
                                            <a:latin typeface="Cambria Math" panose="02040503050406030204" pitchFamily="18" charset="0"/>
                                          </a:rPr>
                                          <m:t>𝑖</m:t>
                                        </m:r>
                                      </m:sub>
                                    </m:sSub>
                                  </m:den>
                                </m:f>
                                <m:r>
                                  <a:rPr lang="tr-TR" b="0" smtClean="0">
                                    <a:latin typeface="Cambria Math" panose="02040503050406030204" pitchFamily="18" charset="0"/>
                                  </a:rPr>
                                  <m:t>=0.842</m:t>
                                </m:r>
                                <m:sSup>
                                  <m:sSupPr>
                                    <m:ctrlPr>
                                      <a:rPr lang="tr-TR" b="0" i="1" smtClean="0">
                                        <a:latin typeface="Cambria Math" panose="02040503050406030204" pitchFamily="18" charset="0"/>
                                      </a:rPr>
                                    </m:ctrlPr>
                                  </m:sSupPr>
                                  <m:e>
                                    <m:d>
                                      <m:dPr>
                                        <m:ctrlPr>
                                          <a:rPr lang="tr-TR" b="0" i="1" smtClean="0">
                                            <a:latin typeface="Cambria Math" panose="02040503050406030204" pitchFamily="18" charset="0"/>
                                          </a:rPr>
                                        </m:ctrlPr>
                                      </m:dPr>
                                      <m:e>
                                        <m:f>
                                          <m:fPr>
                                            <m:ctrlPr>
                                              <a:rPr lang="tr-TR" b="0" i="1" smtClean="0">
                                                <a:latin typeface="Cambria Math" panose="02040503050406030204" pitchFamily="18" charset="0"/>
                                              </a:rPr>
                                            </m:ctrlPr>
                                          </m:fPr>
                                          <m:num>
                                            <m:r>
                                              <a:rPr lang="tr-TR" b="0" smtClean="0">
                                                <a:latin typeface="Cambria Math" panose="02040503050406030204" pitchFamily="18" charset="0"/>
                                              </a:rPr>
                                              <m:t>𝜃</m:t>
                                            </m:r>
                                          </m:num>
                                          <m:den>
                                            <m:r>
                                              <a:rPr lang="tr-TR" b="0" smtClean="0">
                                                <a:latin typeface="Cambria Math" panose="02040503050406030204" pitchFamily="18" charset="0"/>
                                              </a:rPr>
                                              <m:t>𝜏</m:t>
                                            </m:r>
                                          </m:den>
                                        </m:f>
                                      </m:e>
                                    </m:d>
                                  </m:e>
                                  <m:sup>
                                    <m:r>
                                      <a:rPr lang="tr-TR" b="0" smtClean="0">
                                        <a:latin typeface="Cambria Math" panose="02040503050406030204" pitchFamily="18" charset="0"/>
                                      </a:rPr>
                                      <m:t>−0.738</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tr-TR" b="0" i="1" smtClean="0">
                                        <a:latin typeface="Cambria Math" panose="02040503050406030204" pitchFamily="18" charset="0"/>
                                      </a:rPr>
                                    </m:ctrlPr>
                                  </m:fPr>
                                  <m:num>
                                    <m:sSub>
                                      <m:sSubPr>
                                        <m:ctrlPr>
                                          <a:rPr lang="tr-TR" b="0" i="1" smtClean="0">
                                            <a:latin typeface="Cambria Math" panose="02040503050406030204" pitchFamily="18" charset="0"/>
                                          </a:rPr>
                                        </m:ctrlPr>
                                      </m:sSubPr>
                                      <m:e>
                                        <m:r>
                                          <a:rPr lang="tr-TR" b="0" smtClean="0">
                                            <a:latin typeface="Cambria Math" panose="02040503050406030204" pitchFamily="18" charset="0"/>
                                          </a:rPr>
                                          <m:t>𝜏</m:t>
                                        </m:r>
                                      </m:e>
                                      <m:sub>
                                        <m:r>
                                          <a:rPr lang="tr-TR" b="0" smtClean="0">
                                            <a:latin typeface="Cambria Math" panose="02040503050406030204" pitchFamily="18" charset="0"/>
                                          </a:rPr>
                                          <m:t>𝐷</m:t>
                                        </m:r>
                                      </m:sub>
                                    </m:sSub>
                                  </m:num>
                                  <m:den>
                                    <m:r>
                                      <a:rPr lang="tr-TR" b="0" smtClean="0">
                                        <a:latin typeface="Cambria Math" panose="02040503050406030204" pitchFamily="18" charset="0"/>
                                      </a:rPr>
                                      <m:t>𝜏</m:t>
                                    </m:r>
                                  </m:den>
                                </m:f>
                                <m:r>
                                  <a:rPr lang="tr-TR" b="0" smtClean="0">
                                    <a:latin typeface="Cambria Math" panose="02040503050406030204" pitchFamily="18" charset="0"/>
                                  </a:rPr>
                                  <m:t>=1.357</m:t>
                                </m:r>
                                <m:sSup>
                                  <m:sSupPr>
                                    <m:ctrlPr>
                                      <a:rPr lang="tr-TR" b="0" i="1" smtClean="0">
                                        <a:latin typeface="Cambria Math" panose="02040503050406030204" pitchFamily="18" charset="0"/>
                                      </a:rPr>
                                    </m:ctrlPr>
                                  </m:sSupPr>
                                  <m:e>
                                    <m:d>
                                      <m:dPr>
                                        <m:ctrlPr>
                                          <a:rPr lang="tr-TR" b="0" i="1" smtClean="0">
                                            <a:latin typeface="Cambria Math" panose="02040503050406030204" pitchFamily="18" charset="0"/>
                                          </a:rPr>
                                        </m:ctrlPr>
                                      </m:dPr>
                                      <m:e>
                                        <m:f>
                                          <m:fPr>
                                            <m:ctrlPr>
                                              <a:rPr lang="tr-TR" b="0" i="1" smtClean="0">
                                                <a:latin typeface="Cambria Math" panose="02040503050406030204" pitchFamily="18" charset="0"/>
                                              </a:rPr>
                                            </m:ctrlPr>
                                          </m:fPr>
                                          <m:num>
                                            <m:r>
                                              <a:rPr lang="tr-TR" b="0" smtClean="0">
                                                <a:latin typeface="Cambria Math" panose="02040503050406030204" pitchFamily="18" charset="0"/>
                                              </a:rPr>
                                              <m:t>𝜃</m:t>
                                            </m:r>
                                          </m:num>
                                          <m:den>
                                            <m:r>
                                              <a:rPr lang="tr-TR" b="0" smtClean="0">
                                                <a:latin typeface="Cambria Math" panose="02040503050406030204" pitchFamily="18" charset="0"/>
                                              </a:rPr>
                                              <m:t>𝜏</m:t>
                                            </m:r>
                                          </m:den>
                                        </m:f>
                                      </m:e>
                                    </m:d>
                                  </m:e>
                                  <m:sup>
                                    <m:r>
                                      <a:rPr lang="tr-TR" b="0" smtClean="0">
                                        <a:latin typeface="Cambria Math" panose="02040503050406030204" pitchFamily="18" charset="0"/>
                                      </a:rPr>
                                      <m:t>0.995</m:t>
                                    </m:r>
                                  </m:sup>
                                </m:sSup>
                              </m:oMath>
                            </m:oMathPara>
                          </a14:m>
                          <a:endParaRPr lang="en-US" dirty="0"/>
                        </a:p>
                      </a:txBody>
                      <a:tcPr/>
                    </a:tc>
                    <a:extLst>
                      <a:ext uri="{0D108BD9-81ED-4DB2-BD59-A6C34878D82A}">
                        <a16:rowId xmlns:a16="http://schemas.microsoft.com/office/drawing/2014/main" val="745080702"/>
                      </a:ext>
                    </a:extLst>
                  </a:tr>
                  <a:tr h="281326">
                    <a:tc>
                      <a:txBody>
                        <a:bodyPr/>
                        <a:lstStyle/>
                        <a:p>
                          <a:r>
                            <a:rPr lang="tr-TR" dirty="0"/>
                            <a:t>Cohen-Coon</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tr-TR" b="0" i="1" smtClean="0">
                                        <a:latin typeface="Cambria Math" panose="02040503050406030204" pitchFamily="18" charset="0"/>
                                      </a:rPr>
                                    </m:ctrlPr>
                                  </m:fPr>
                                  <m:num>
                                    <m:r>
                                      <a:rPr lang="en-US" smtClean="0">
                                        <a:latin typeface="Cambria Math" panose="02040503050406030204" pitchFamily="18" charset="0"/>
                                      </a:rPr>
                                      <m:t>𝜏</m:t>
                                    </m:r>
                                  </m:num>
                                  <m:den>
                                    <m:r>
                                      <a:rPr lang="tr-TR" b="0" smtClean="0">
                                        <a:latin typeface="Cambria Math" panose="02040503050406030204" pitchFamily="18" charset="0"/>
                                      </a:rPr>
                                      <m:t>𝑘</m:t>
                                    </m:r>
                                    <m:r>
                                      <a:rPr lang="tr-TR" b="0" smtClean="0">
                                        <a:latin typeface="Cambria Math" panose="02040503050406030204" pitchFamily="18" charset="0"/>
                                      </a:rPr>
                                      <m:t>𝜃</m:t>
                                    </m:r>
                                  </m:den>
                                </m:f>
                                <m:d>
                                  <m:dPr>
                                    <m:begChr m:val="["/>
                                    <m:endChr m:val="]"/>
                                    <m:ctrlPr>
                                      <a:rPr lang="tr-TR" b="0" i="1" smtClean="0">
                                        <a:latin typeface="Cambria Math" panose="02040503050406030204" pitchFamily="18" charset="0"/>
                                      </a:rPr>
                                    </m:ctrlPr>
                                  </m:dPr>
                                  <m:e>
                                    <m:f>
                                      <m:fPr>
                                        <m:ctrlPr>
                                          <a:rPr lang="tr-TR" b="0" i="1" smtClean="0">
                                            <a:latin typeface="Cambria Math" panose="02040503050406030204" pitchFamily="18" charset="0"/>
                                          </a:rPr>
                                        </m:ctrlPr>
                                      </m:fPr>
                                      <m:num>
                                        <m:r>
                                          <a:rPr lang="tr-TR" b="0" smtClean="0">
                                            <a:latin typeface="Cambria Math" panose="02040503050406030204" pitchFamily="18" charset="0"/>
                                          </a:rPr>
                                          <m:t>16+</m:t>
                                        </m:r>
                                        <m:f>
                                          <m:fPr>
                                            <m:ctrlPr>
                                              <a:rPr lang="tr-TR" b="0" i="1" smtClean="0">
                                                <a:latin typeface="Cambria Math" panose="02040503050406030204" pitchFamily="18" charset="0"/>
                                              </a:rPr>
                                            </m:ctrlPr>
                                          </m:fPr>
                                          <m:num>
                                            <m:r>
                                              <a:rPr lang="tr-TR" b="0" smtClean="0">
                                                <a:latin typeface="Cambria Math" panose="02040503050406030204" pitchFamily="18" charset="0"/>
                                              </a:rPr>
                                              <m:t>3</m:t>
                                            </m:r>
                                            <m:r>
                                              <a:rPr lang="tr-TR" b="0" smtClean="0">
                                                <a:latin typeface="Cambria Math" panose="02040503050406030204" pitchFamily="18" charset="0"/>
                                              </a:rPr>
                                              <m:t>𝜃</m:t>
                                            </m:r>
                                          </m:num>
                                          <m:den>
                                            <m:r>
                                              <a:rPr lang="tr-TR" b="0" smtClean="0">
                                                <a:latin typeface="Cambria Math" panose="02040503050406030204" pitchFamily="18" charset="0"/>
                                              </a:rPr>
                                              <m:t>𝜏</m:t>
                                            </m:r>
                                          </m:den>
                                        </m:f>
                                      </m:num>
                                      <m:den>
                                        <m:r>
                                          <a:rPr lang="tr-TR" b="0" smtClean="0">
                                            <a:latin typeface="Cambria Math" panose="02040503050406030204" pitchFamily="18" charset="0"/>
                                          </a:rPr>
                                          <m:t>12</m:t>
                                        </m:r>
                                      </m:den>
                                    </m:f>
                                  </m:e>
                                </m:d>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𝜃</m:t>
                                    </m:r>
                                    <m:d>
                                      <m:dPr>
                                        <m:ctrlPr>
                                          <a:rPr lang="en-US" i="1" smtClean="0">
                                            <a:latin typeface="Cambria Math" panose="02040503050406030204" pitchFamily="18" charset="0"/>
                                          </a:rPr>
                                        </m:ctrlPr>
                                      </m:dPr>
                                      <m:e>
                                        <m:r>
                                          <a:rPr lang="tr-TR" b="0" smtClean="0">
                                            <a:latin typeface="Cambria Math" panose="02040503050406030204" pitchFamily="18" charset="0"/>
                                          </a:rPr>
                                          <m:t>32+</m:t>
                                        </m:r>
                                        <m:f>
                                          <m:fPr>
                                            <m:ctrlPr>
                                              <a:rPr lang="tr-TR" b="0" i="1" smtClean="0">
                                                <a:latin typeface="Cambria Math" panose="02040503050406030204" pitchFamily="18" charset="0"/>
                                              </a:rPr>
                                            </m:ctrlPr>
                                          </m:fPr>
                                          <m:num>
                                            <m:r>
                                              <a:rPr lang="tr-TR" b="0" smtClean="0">
                                                <a:latin typeface="Cambria Math" panose="02040503050406030204" pitchFamily="18" charset="0"/>
                                              </a:rPr>
                                              <m:t>6</m:t>
                                            </m:r>
                                            <m:r>
                                              <a:rPr lang="tr-TR" b="0" smtClean="0">
                                                <a:latin typeface="Cambria Math" panose="02040503050406030204" pitchFamily="18" charset="0"/>
                                              </a:rPr>
                                              <m:t>𝜃</m:t>
                                            </m:r>
                                          </m:num>
                                          <m:den>
                                            <m:r>
                                              <a:rPr lang="tr-TR" b="0" smtClean="0">
                                                <a:latin typeface="Cambria Math" panose="02040503050406030204" pitchFamily="18" charset="0"/>
                                              </a:rPr>
                                              <m:t>𝜏</m:t>
                                            </m:r>
                                          </m:den>
                                        </m:f>
                                      </m:e>
                                    </m:d>
                                  </m:num>
                                  <m:den>
                                    <m:r>
                                      <a:rPr lang="tr-TR" b="0" smtClean="0">
                                        <a:latin typeface="Cambria Math" panose="02040503050406030204" pitchFamily="18" charset="0"/>
                                      </a:rPr>
                                      <m:t>13+</m:t>
                                    </m:r>
                                    <m:f>
                                      <m:fPr>
                                        <m:ctrlPr>
                                          <a:rPr lang="tr-TR" b="0" i="1" smtClean="0">
                                            <a:latin typeface="Cambria Math" panose="02040503050406030204" pitchFamily="18" charset="0"/>
                                          </a:rPr>
                                        </m:ctrlPr>
                                      </m:fPr>
                                      <m:num>
                                        <m:r>
                                          <a:rPr lang="tr-TR" b="0" smtClean="0">
                                            <a:latin typeface="Cambria Math" panose="02040503050406030204" pitchFamily="18" charset="0"/>
                                          </a:rPr>
                                          <m:t>8</m:t>
                                        </m:r>
                                        <m:r>
                                          <a:rPr lang="tr-TR" b="0" smtClean="0">
                                            <a:latin typeface="Cambria Math" panose="02040503050406030204" pitchFamily="18" charset="0"/>
                                          </a:rPr>
                                          <m:t>𝜃</m:t>
                                        </m:r>
                                      </m:num>
                                      <m:den>
                                        <m:r>
                                          <a:rPr lang="tr-TR" b="0" smtClean="0">
                                            <a:latin typeface="Cambria Math" panose="02040503050406030204" pitchFamily="18" charset="0"/>
                                          </a:rPr>
                                          <m:t>𝜏</m:t>
                                        </m:r>
                                      </m:den>
                                    </m:f>
                                  </m:den>
                                </m:f>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tr-TR" b="0" smtClean="0">
                                        <a:latin typeface="Cambria Math" panose="02040503050406030204" pitchFamily="18" charset="0"/>
                                      </a:rPr>
                                      <m:t>4</m:t>
                                    </m:r>
                                    <m:r>
                                      <a:rPr lang="tr-TR" b="0" smtClean="0">
                                        <a:latin typeface="Cambria Math" panose="02040503050406030204" pitchFamily="18" charset="0"/>
                                      </a:rPr>
                                      <m:t>𝜃</m:t>
                                    </m:r>
                                  </m:num>
                                  <m:den>
                                    <m:r>
                                      <a:rPr lang="tr-TR" b="0" smtClean="0">
                                        <a:latin typeface="Cambria Math" panose="02040503050406030204" pitchFamily="18" charset="0"/>
                                      </a:rPr>
                                      <m:t>11+</m:t>
                                    </m:r>
                                    <m:f>
                                      <m:fPr>
                                        <m:ctrlPr>
                                          <a:rPr lang="tr-TR" b="0" i="1" smtClean="0">
                                            <a:latin typeface="Cambria Math" panose="02040503050406030204" pitchFamily="18" charset="0"/>
                                          </a:rPr>
                                        </m:ctrlPr>
                                      </m:fPr>
                                      <m:num>
                                        <m:r>
                                          <a:rPr lang="tr-TR" b="0" smtClean="0">
                                            <a:latin typeface="Cambria Math" panose="02040503050406030204" pitchFamily="18" charset="0"/>
                                          </a:rPr>
                                          <m:t>2</m:t>
                                        </m:r>
                                        <m:r>
                                          <a:rPr lang="tr-TR" b="0" smtClean="0">
                                            <a:latin typeface="Cambria Math" panose="02040503050406030204" pitchFamily="18" charset="0"/>
                                          </a:rPr>
                                          <m:t>𝜃</m:t>
                                        </m:r>
                                      </m:num>
                                      <m:den>
                                        <m:r>
                                          <a:rPr lang="tr-TR" b="0" smtClean="0">
                                            <a:latin typeface="Cambria Math" panose="02040503050406030204" pitchFamily="18" charset="0"/>
                                          </a:rPr>
                                          <m:t>𝜏</m:t>
                                        </m:r>
                                      </m:den>
                                    </m:f>
                                  </m:den>
                                </m:f>
                              </m:oMath>
                            </m:oMathPara>
                          </a14:m>
                          <a:endParaRPr lang="en-US" dirty="0"/>
                        </a:p>
                      </a:txBody>
                      <a:tcPr/>
                    </a:tc>
                    <a:extLst>
                      <a:ext uri="{0D108BD9-81ED-4DB2-BD59-A6C34878D82A}">
                        <a16:rowId xmlns:a16="http://schemas.microsoft.com/office/drawing/2014/main" val="2198016881"/>
                      </a:ext>
                    </a:extLst>
                  </a:tr>
                </a:tbl>
              </a:graphicData>
            </a:graphic>
          </p:graphicFrame>
        </mc:Choice>
        <mc:Fallback>
          <p:graphicFrame>
            <p:nvGraphicFramePr>
              <p:cNvPr id="4" name="Table 4">
                <a:extLst>
                  <a:ext uri="{FF2B5EF4-FFF2-40B4-BE49-F238E27FC236}">
                    <a16:creationId xmlns:a16="http://schemas.microsoft.com/office/drawing/2014/main" id="{CDBADC76-7EC8-DC5C-E954-28830163CBF6}"/>
                  </a:ext>
                </a:extLst>
              </p:cNvPr>
              <p:cNvGraphicFramePr>
                <a:graphicFrameLocks noGrp="1"/>
              </p:cNvGraphicFramePr>
              <p:nvPr>
                <p:extLst>
                  <p:ext uri="{D42A27DB-BD31-4B8C-83A1-F6EECF244321}">
                    <p14:modId xmlns:p14="http://schemas.microsoft.com/office/powerpoint/2010/main" val="1500636259"/>
                  </p:ext>
                </p:extLst>
              </p:nvPr>
            </p:nvGraphicFramePr>
            <p:xfrm>
              <a:off x="1057468" y="2539966"/>
              <a:ext cx="10077063" cy="2188210"/>
            </p:xfrm>
            <a:graphic>
              <a:graphicData uri="http://schemas.openxmlformats.org/drawingml/2006/table">
                <a:tbl>
                  <a:tblPr firstRow="1" bandRow="1">
                    <a:tableStyleId>{69012ECD-51FC-41F1-AA8D-1B2483CD663E}</a:tableStyleId>
                  </a:tblPr>
                  <a:tblGrid>
                    <a:gridCol w="2519265">
                      <a:extLst>
                        <a:ext uri="{9D8B030D-6E8A-4147-A177-3AD203B41FA5}">
                          <a16:colId xmlns:a16="http://schemas.microsoft.com/office/drawing/2014/main" val="1944965428"/>
                        </a:ext>
                      </a:extLst>
                    </a:gridCol>
                    <a:gridCol w="2537927">
                      <a:extLst>
                        <a:ext uri="{9D8B030D-6E8A-4147-A177-3AD203B41FA5}">
                          <a16:colId xmlns:a16="http://schemas.microsoft.com/office/drawing/2014/main" val="1812783470"/>
                        </a:ext>
                      </a:extLst>
                    </a:gridCol>
                    <a:gridCol w="2621902">
                      <a:extLst>
                        <a:ext uri="{9D8B030D-6E8A-4147-A177-3AD203B41FA5}">
                          <a16:colId xmlns:a16="http://schemas.microsoft.com/office/drawing/2014/main" val="969575930"/>
                        </a:ext>
                      </a:extLst>
                    </a:gridCol>
                    <a:gridCol w="2397969">
                      <a:extLst>
                        <a:ext uri="{9D8B030D-6E8A-4147-A177-3AD203B41FA5}">
                          <a16:colId xmlns:a16="http://schemas.microsoft.com/office/drawing/2014/main" val="318409699"/>
                        </a:ext>
                      </a:extLst>
                    </a:gridCol>
                  </a:tblGrid>
                  <a:tr h="365760">
                    <a:tc>
                      <a:txBody>
                        <a:bodyPr/>
                        <a:lstStyle/>
                        <a:p>
                          <a:endParaRPr lang="en-US" dirty="0"/>
                        </a:p>
                      </a:txBody>
                      <a:tcPr/>
                    </a:tc>
                    <a:tc>
                      <a:txBody>
                        <a:bodyPr/>
                        <a:lstStyle/>
                        <a:p>
                          <a:pPr algn="ctr"/>
                          <a:r>
                            <a:rPr lang="tr-TR" dirty="0"/>
                            <a:t>P</a:t>
                          </a:r>
                          <a:endParaRPr lang="en-US" dirty="0"/>
                        </a:p>
                      </a:txBody>
                      <a:tcPr/>
                    </a:tc>
                    <a:tc>
                      <a:txBody>
                        <a:bodyPr/>
                        <a:lstStyle/>
                        <a:p>
                          <a:pPr algn="ctr"/>
                          <a:r>
                            <a:rPr lang="tr-TR" dirty="0"/>
                            <a:t>I</a:t>
                          </a:r>
                          <a:endParaRPr lang="en-US" dirty="0"/>
                        </a:p>
                      </a:txBody>
                      <a:tcPr/>
                    </a:tc>
                    <a:tc>
                      <a:txBody>
                        <a:bodyPr/>
                        <a:lstStyle/>
                        <a:p>
                          <a:pPr algn="ctr"/>
                          <a:r>
                            <a:rPr lang="tr-TR" dirty="0"/>
                            <a:t>D</a:t>
                          </a:r>
                          <a:endParaRPr lang="en-US" dirty="0"/>
                        </a:p>
                      </a:txBody>
                      <a:tcPr/>
                    </a:tc>
                    <a:extLst>
                      <a:ext uri="{0D108BD9-81ED-4DB2-BD59-A6C34878D82A}">
                        <a16:rowId xmlns:a16="http://schemas.microsoft.com/office/drawing/2014/main" val="3758102617"/>
                      </a:ext>
                    </a:extLst>
                  </a:tr>
                  <a:tr h="765810">
                    <a:tc>
                      <a:txBody>
                        <a:bodyPr/>
                        <a:lstStyle/>
                        <a:p>
                          <a:r>
                            <a:rPr lang="tr-TR" dirty="0"/>
                            <a:t>ITAE- disturbance</a:t>
                          </a:r>
                          <a:endParaRPr lang="en-US" dirty="0"/>
                        </a:p>
                      </a:txBody>
                      <a:tcPr/>
                    </a:tc>
                    <a:tc>
                      <a:txBody>
                        <a:bodyPr/>
                        <a:lstStyle/>
                        <a:p>
                          <a:endParaRPr lang="en-US"/>
                        </a:p>
                      </a:txBody>
                      <a:tcPr>
                        <a:blipFill>
                          <a:blip r:embed="rId3"/>
                          <a:stretch>
                            <a:fillRect l="-99281" t="-51587" r="-197842" b="-138889"/>
                          </a:stretch>
                        </a:blipFill>
                      </a:tcPr>
                    </a:tc>
                    <a:tc>
                      <a:txBody>
                        <a:bodyPr/>
                        <a:lstStyle/>
                        <a:p>
                          <a:endParaRPr lang="en-US"/>
                        </a:p>
                      </a:txBody>
                      <a:tcPr>
                        <a:blipFill>
                          <a:blip r:embed="rId3"/>
                          <a:stretch>
                            <a:fillRect l="-193256" t="-51587" r="-91860" b="-138889"/>
                          </a:stretch>
                        </a:blipFill>
                      </a:tcPr>
                    </a:tc>
                    <a:tc>
                      <a:txBody>
                        <a:bodyPr/>
                        <a:lstStyle/>
                        <a:p>
                          <a:endParaRPr lang="en-US"/>
                        </a:p>
                      </a:txBody>
                      <a:tcPr>
                        <a:blipFill>
                          <a:blip r:embed="rId3"/>
                          <a:stretch>
                            <a:fillRect l="-320051" t="-51587" r="-254" b="-138889"/>
                          </a:stretch>
                        </a:blipFill>
                      </a:tcPr>
                    </a:tc>
                    <a:extLst>
                      <a:ext uri="{0D108BD9-81ED-4DB2-BD59-A6C34878D82A}">
                        <a16:rowId xmlns:a16="http://schemas.microsoft.com/office/drawing/2014/main" val="745080702"/>
                      </a:ext>
                    </a:extLst>
                  </a:tr>
                  <a:tr h="1056640">
                    <a:tc>
                      <a:txBody>
                        <a:bodyPr/>
                        <a:lstStyle/>
                        <a:p>
                          <a:r>
                            <a:rPr lang="tr-TR" dirty="0"/>
                            <a:t>Cohen-Coon</a:t>
                          </a:r>
                          <a:endParaRPr lang="en-US" dirty="0"/>
                        </a:p>
                      </a:txBody>
                      <a:tcPr/>
                    </a:tc>
                    <a:tc>
                      <a:txBody>
                        <a:bodyPr/>
                        <a:lstStyle/>
                        <a:p>
                          <a:endParaRPr lang="en-US"/>
                        </a:p>
                      </a:txBody>
                      <a:tcPr>
                        <a:blipFill>
                          <a:blip r:embed="rId3"/>
                          <a:stretch>
                            <a:fillRect l="-99281" t="-109770" r="-197842" b="-575"/>
                          </a:stretch>
                        </a:blipFill>
                      </a:tcPr>
                    </a:tc>
                    <a:tc>
                      <a:txBody>
                        <a:bodyPr/>
                        <a:lstStyle/>
                        <a:p>
                          <a:endParaRPr lang="en-US"/>
                        </a:p>
                      </a:txBody>
                      <a:tcPr>
                        <a:blipFill>
                          <a:blip r:embed="rId3"/>
                          <a:stretch>
                            <a:fillRect l="-193256" t="-109770" r="-91860" b="-575"/>
                          </a:stretch>
                        </a:blipFill>
                      </a:tcPr>
                    </a:tc>
                    <a:tc>
                      <a:txBody>
                        <a:bodyPr/>
                        <a:lstStyle/>
                        <a:p>
                          <a:endParaRPr lang="en-US"/>
                        </a:p>
                      </a:txBody>
                      <a:tcPr>
                        <a:blipFill>
                          <a:blip r:embed="rId3"/>
                          <a:stretch>
                            <a:fillRect l="-320051" t="-109770" r="-254" b="-575"/>
                          </a:stretch>
                        </a:blipFill>
                      </a:tcPr>
                    </a:tc>
                    <a:extLst>
                      <a:ext uri="{0D108BD9-81ED-4DB2-BD59-A6C34878D82A}">
                        <a16:rowId xmlns:a16="http://schemas.microsoft.com/office/drawing/2014/main" val="2198016881"/>
                      </a:ext>
                    </a:extLst>
                  </a:tr>
                </a:tbl>
              </a:graphicData>
            </a:graphic>
          </p:graphicFrame>
        </mc:Fallback>
      </mc:AlternateContent>
      <p:sp>
        <p:nvSpPr>
          <p:cNvPr id="5" name="TextBox 10">
            <a:extLst>
              <a:ext uri="{FF2B5EF4-FFF2-40B4-BE49-F238E27FC236}">
                <a16:creationId xmlns:a16="http://schemas.microsoft.com/office/drawing/2014/main" id="{8E292719-F3BD-64FD-C5C7-8B1BA86BF197}"/>
              </a:ext>
            </a:extLst>
          </p:cNvPr>
          <p:cNvSpPr txBox="1"/>
          <p:nvPr/>
        </p:nvSpPr>
        <p:spPr>
          <a:xfrm>
            <a:off x="3378124" y="2120123"/>
            <a:ext cx="5970298" cy="584775"/>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Tablo1.</a:t>
            </a:r>
            <a:r>
              <a:rPr lang="tr-TR" sz="1400" dirty="0">
                <a:latin typeface="Arial" panose="020B0604020202020204" pitchFamily="34" charset="0"/>
                <a:cs typeface="Arial" panose="020B0604020202020204" pitchFamily="34" charset="0"/>
              </a:rPr>
              <a:t> Cohen-coon ve ITAE-Disturbance PID parametreleri denklemleri</a:t>
            </a:r>
            <a:endParaRPr lang="en-US" sz="1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5307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2738E122-6206-AD74-9F8E-786FDFB72BD4}"/>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
        <p:nvSpPr>
          <p:cNvPr id="6" name="Title 1">
            <a:extLst>
              <a:ext uri="{FF2B5EF4-FFF2-40B4-BE49-F238E27FC236}">
                <a16:creationId xmlns:a16="http://schemas.microsoft.com/office/drawing/2014/main" id="{678D43C2-C604-F7FA-27B8-ECFF6AFF74B2}"/>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2.3 Kapalı Hat Deneyi</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F035B138-2367-043B-9132-22B27145F0D6}"/>
              </a:ext>
            </a:extLst>
          </p:cNvPr>
          <p:cNvSpPr>
            <a:spLocks noGrp="1"/>
          </p:cNvSpPr>
          <p:nvPr>
            <p:ph idx="1"/>
          </p:nvPr>
        </p:nvSpPr>
        <p:spPr>
          <a:xfrm>
            <a:off x="838200" y="1323975"/>
            <a:ext cx="10515600" cy="4852988"/>
          </a:xfrm>
        </p:spPr>
        <p:txBody>
          <a:bodyPr>
            <a:normAutofit/>
          </a:bodyPr>
          <a:lstStyle/>
          <a:p>
            <a:pPr>
              <a:lnSpc>
                <a:spcPct val="150000"/>
              </a:lnSpc>
            </a:pP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Eş</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salınım</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yöntemi</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prosesin</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nihai</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tr-TR"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periyot</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ve</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nihai</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kazancını</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tahmin</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etmek</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için</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000" kern="12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kullanılır</a:t>
            </a:r>
            <a:r>
              <a:rPr lang="en-US" sz="2000" kern="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8" name="Picture 6">
            <a:extLst>
              <a:ext uri="{FF2B5EF4-FFF2-40B4-BE49-F238E27FC236}">
                <a16:creationId xmlns:a16="http://schemas.microsoft.com/office/drawing/2014/main" id="{37F94841-10CB-C271-A668-7EFCAF344053}"/>
              </a:ext>
            </a:extLst>
          </p:cNvPr>
          <p:cNvPicPr>
            <a:picLocks noChangeAspect="1"/>
          </p:cNvPicPr>
          <p:nvPr/>
        </p:nvPicPr>
        <p:blipFill>
          <a:blip r:embed="rId3"/>
          <a:stretch>
            <a:fillRect/>
          </a:stretch>
        </p:blipFill>
        <p:spPr>
          <a:xfrm>
            <a:off x="1235370" y="2438400"/>
            <a:ext cx="9231013" cy="2828925"/>
          </a:xfrm>
          <a:prstGeom prst="rect">
            <a:avLst/>
          </a:prstGeom>
        </p:spPr>
      </p:pic>
      <p:sp>
        <p:nvSpPr>
          <p:cNvPr id="9" name="TextBox 5">
            <a:extLst>
              <a:ext uri="{FF2B5EF4-FFF2-40B4-BE49-F238E27FC236}">
                <a16:creationId xmlns:a16="http://schemas.microsoft.com/office/drawing/2014/main" id="{6FB01A69-35E4-0A53-CFFF-A4B4826B9F5A}"/>
              </a:ext>
            </a:extLst>
          </p:cNvPr>
          <p:cNvSpPr txBox="1"/>
          <p:nvPr/>
        </p:nvSpPr>
        <p:spPr>
          <a:xfrm>
            <a:off x="6997700" y="5113436"/>
            <a:ext cx="2984500" cy="307777"/>
          </a:xfrm>
          <a:prstGeom prst="rect">
            <a:avLst/>
          </a:prstGeom>
          <a:noFill/>
        </p:spPr>
        <p:txBody>
          <a:bodyPr wrap="square">
            <a:spAutoFit/>
          </a:bodyPr>
          <a:lstStyle/>
          <a:p>
            <a:r>
              <a:rPr lang="tr-TR" sz="1400" b="1" dirty="0">
                <a:solidFill>
                  <a:schemeClr val="tx1">
                    <a:lumMod val="95000"/>
                    <a:lumOff val="5000"/>
                  </a:schemeClr>
                </a:solidFill>
                <a:latin typeface="Arial" panose="020B0604020202020204" pitchFamily="34" charset="0"/>
                <a:cs typeface="Arial" panose="020B0604020202020204" pitchFamily="34" charset="0"/>
              </a:rPr>
              <a:t>Şekil 6</a:t>
            </a:r>
            <a:r>
              <a:rPr lang="tr-TR" sz="1400" dirty="0">
                <a:latin typeface="Arial" panose="020B0604020202020204" pitchFamily="34" charset="0"/>
                <a:cs typeface="Arial" panose="020B0604020202020204" pitchFamily="34" charset="0"/>
              </a:rPr>
              <a:t>.  Eş salınım yöntemi grafiği</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340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5FB33E63-9C1C-561B-8CEA-9A568036567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mc:AlternateContent xmlns:mc="http://schemas.openxmlformats.org/markup-compatibility/2006">
        <mc:Choice xmlns:a14="http://schemas.microsoft.com/office/drawing/2010/main" Requires="a14">
          <p:graphicFrame>
            <p:nvGraphicFramePr>
              <p:cNvPr id="3" name="Table 4">
                <a:extLst>
                  <a:ext uri="{FF2B5EF4-FFF2-40B4-BE49-F238E27FC236}">
                    <a16:creationId xmlns:a16="http://schemas.microsoft.com/office/drawing/2014/main" id="{AE6E47B7-6570-D840-DE87-C312B070C687}"/>
                  </a:ext>
                </a:extLst>
              </p:cNvPr>
              <p:cNvGraphicFramePr>
                <a:graphicFrameLocks noGrp="1"/>
              </p:cNvGraphicFramePr>
              <p:nvPr>
                <p:extLst>
                  <p:ext uri="{D42A27DB-BD31-4B8C-83A1-F6EECF244321}">
                    <p14:modId xmlns:p14="http://schemas.microsoft.com/office/powerpoint/2010/main" val="3390120104"/>
                  </p:ext>
                </p:extLst>
              </p:nvPr>
            </p:nvGraphicFramePr>
            <p:xfrm>
              <a:off x="962024" y="2346324"/>
              <a:ext cx="10267952" cy="2165351"/>
            </p:xfrm>
            <a:graphic>
              <a:graphicData uri="http://schemas.openxmlformats.org/drawingml/2006/table">
                <a:tbl>
                  <a:tblPr firstRow="1" bandRow="1">
                    <a:tableStyleId>{69012ECD-51FC-41F1-AA8D-1B2483CD663E}</a:tableStyleId>
                  </a:tblPr>
                  <a:tblGrid>
                    <a:gridCol w="2566988">
                      <a:extLst>
                        <a:ext uri="{9D8B030D-6E8A-4147-A177-3AD203B41FA5}">
                          <a16:colId xmlns:a16="http://schemas.microsoft.com/office/drawing/2014/main" val="977155202"/>
                        </a:ext>
                      </a:extLst>
                    </a:gridCol>
                    <a:gridCol w="2566988">
                      <a:extLst>
                        <a:ext uri="{9D8B030D-6E8A-4147-A177-3AD203B41FA5}">
                          <a16:colId xmlns:a16="http://schemas.microsoft.com/office/drawing/2014/main" val="626742226"/>
                        </a:ext>
                      </a:extLst>
                    </a:gridCol>
                    <a:gridCol w="2566988">
                      <a:extLst>
                        <a:ext uri="{9D8B030D-6E8A-4147-A177-3AD203B41FA5}">
                          <a16:colId xmlns:a16="http://schemas.microsoft.com/office/drawing/2014/main" val="2718489972"/>
                        </a:ext>
                      </a:extLst>
                    </a:gridCol>
                    <a:gridCol w="2566988">
                      <a:extLst>
                        <a:ext uri="{9D8B030D-6E8A-4147-A177-3AD203B41FA5}">
                          <a16:colId xmlns:a16="http://schemas.microsoft.com/office/drawing/2014/main" val="456760331"/>
                        </a:ext>
                      </a:extLst>
                    </a:gridCol>
                  </a:tblGrid>
                  <a:tr h="576847">
                    <a:tc>
                      <a:txBody>
                        <a:bodyPr/>
                        <a:lstStyle/>
                        <a:p>
                          <a:endParaRPr lang="en-US" dirty="0"/>
                        </a:p>
                      </a:txBody>
                      <a:tcPr/>
                    </a:tc>
                    <a:tc>
                      <a:txBody>
                        <a:bodyPr/>
                        <a:lstStyle/>
                        <a:p>
                          <a:pPr algn="ctr"/>
                          <a:r>
                            <a:rPr lang="tr-TR" dirty="0"/>
                            <a:t>P</a:t>
                          </a:r>
                          <a:endParaRPr lang="en-US" dirty="0"/>
                        </a:p>
                      </a:txBody>
                      <a:tcPr/>
                    </a:tc>
                    <a:tc>
                      <a:txBody>
                        <a:bodyPr/>
                        <a:lstStyle/>
                        <a:p>
                          <a:pPr algn="ctr"/>
                          <a:r>
                            <a:rPr lang="tr-TR" dirty="0"/>
                            <a:t>I</a:t>
                          </a:r>
                          <a:endParaRPr lang="en-US" dirty="0"/>
                        </a:p>
                      </a:txBody>
                      <a:tcPr/>
                    </a:tc>
                    <a:tc>
                      <a:txBody>
                        <a:bodyPr/>
                        <a:lstStyle/>
                        <a:p>
                          <a:pPr algn="ctr"/>
                          <a:r>
                            <a:rPr lang="tr-TR" b="0" dirty="0"/>
                            <a:t>D</a:t>
                          </a:r>
                          <a:endParaRPr lang="en-US" b="0" dirty="0"/>
                        </a:p>
                      </a:txBody>
                      <a:tcPr/>
                    </a:tc>
                    <a:extLst>
                      <a:ext uri="{0D108BD9-81ED-4DB2-BD59-A6C34878D82A}">
                        <a16:rowId xmlns:a16="http://schemas.microsoft.com/office/drawing/2014/main" val="152239504"/>
                      </a:ext>
                    </a:extLst>
                  </a:tr>
                  <a:tr h="771731">
                    <a:tc>
                      <a:txBody>
                        <a:bodyPr/>
                        <a:lstStyle/>
                        <a:p>
                          <a:r>
                            <a:rPr lang="tr-TR" dirty="0"/>
                            <a:t>Ziegler-Nichols (ZN)</a:t>
                          </a:r>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tr-TR" b="1" i="1" smtClean="0">
                                        <a:latin typeface="Cambria Math" panose="02040503050406030204" pitchFamily="18" charset="0"/>
                                      </a:rPr>
                                    </m:ctrlPr>
                                  </m:fPr>
                                  <m:num>
                                    <m:sSub>
                                      <m:sSubPr>
                                        <m:ctrlPr>
                                          <a:rPr lang="tr-TR" b="1" i="1" smtClean="0">
                                            <a:latin typeface="Cambria Math" panose="02040503050406030204" pitchFamily="18" charset="0"/>
                                          </a:rPr>
                                        </m:ctrlPr>
                                      </m:sSubPr>
                                      <m:e>
                                        <m:r>
                                          <a:rPr lang="tr-TR" b="1" smtClean="0">
                                            <a:latin typeface="Cambria Math" panose="02040503050406030204" pitchFamily="18" charset="0"/>
                                          </a:rPr>
                                          <m:t>𝑲</m:t>
                                        </m:r>
                                      </m:e>
                                      <m:sub>
                                        <m:r>
                                          <a:rPr lang="tr-TR" b="1" smtClean="0">
                                            <a:latin typeface="Cambria Math" panose="02040503050406030204" pitchFamily="18" charset="0"/>
                                          </a:rPr>
                                          <m:t>𝒖</m:t>
                                        </m:r>
                                      </m:sub>
                                    </m:sSub>
                                  </m:num>
                                  <m:den>
                                    <m:r>
                                      <a:rPr lang="tr-TR" b="1" smtClean="0">
                                        <a:latin typeface="Cambria Math" panose="02040503050406030204" pitchFamily="18" charset="0"/>
                                      </a:rPr>
                                      <m:t>𝟏</m:t>
                                    </m:r>
                                    <m:r>
                                      <a:rPr lang="tr-TR" b="1" smtClean="0">
                                        <a:latin typeface="Cambria Math" panose="02040503050406030204" pitchFamily="18" charset="0"/>
                                      </a:rPr>
                                      <m:t>.</m:t>
                                    </m:r>
                                    <m:r>
                                      <a:rPr lang="tr-TR" b="1" smtClean="0">
                                        <a:latin typeface="Cambria Math" panose="02040503050406030204" pitchFamily="18" charset="0"/>
                                      </a:rPr>
                                      <m:t>𝟕</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tr-TR" b="1" i="1" smtClean="0">
                                        <a:latin typeface="Cambria Math" panose="02040503050406030204" pitchFamily="18" charset="0"/>
                                      </a:rPr>
                                    </m:ctrlPr>
                                  </m:fPr>
                                  <m:num>
                                    <m:sSub>
                                      <m:sSubPr>
                                        <m:ctrlPr>
                                          <a:rPr lang="tr-TR" b="1" i="1" smtClean="0">
                                            <a:latin typeface="Cambria Math" panose="02040503050406030204" pitchFamily="18" charset="0"/>
                                          </a:rPr>
                                        </m:ctrlPr>
                                      </m:sSubPr>
                                      <m:e>
                                        <m:r>
                                          <a:rPr lang="tr-TR" b="1" smtClean="0">
                                            <a:latin typeface="Cambria Math" panose="02040503050406030204" pitchFamily="18" charset="0"/>
                                          </a:rPr>
                                          <m:t>𝑻</m:t>
                                        </m:r>
                                      </m:e>
                                      <m:sub>
                                        <m:r>
                                          <a:rPr lang="tr-TR" b="1" smtClean="0">
                                            <a:latin typeface="Cambria Math" panose="02040503050406030204" pitchFamily="18" charset="0"/>
                                          </a:rPr>
                                          <m:t>𝒖</m:t>
                                        </m:r>
                                      </m:sub>
                                    </m:sSub>
                                  </m:num>
                                  <m:den>
                                    <m:r>
                                      <a:rPr lang="tr-TR" b="1" smtClean="0">
                                        <a:latin typeface="Cambria Math" panose="02040503050406030204" pitchFamily="18" charset="0"/>
                                      </a:rPr>
                                      <m:t>𝟐</m:t>
                                    </m:r>
                                    <m:r>
                                      <a:rPr lang="tr-TR" b="1" smtClean="0">
                                        <a:latin typeface="Cambria Math" panose="02040503050406030204" pitchFamily="18" charset="0"/>
                                      </a:rPr>
                                      <m:t>.</m:t>
                                    </m:r>
                                    <m:r>
                                      <a:rPr lang="tr-TR" b="1" smtClean="0">
                                        <a:latin typeface="Cambria Math" panose="02040503050406030204" pitchFamily="18" charset="0"/>
                                      </a:rPr>
                                      <m:t>𝟎</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tr-TR" b="1" i="1" smtClean="0">
                                        <a:latin typeface="Cambria Math" panose="02040503050406030204" pitchFamily="18" charset="0"/>
                                      </a:rPr>
                                    </m:ctrlPr>
                                  </m:fPr>
                                  <m:num>
                                    <m:sSub>
                                      <m:sSubPr>
                                        <m:ctrlPr>
                                          <a:rPr lang="tr-TR" b="1" i="1" smtClean="0">
                                            <a:latin typeface="Cambria Math" panose="02040503050406030204" pitchFamily="18" charset="0"/>
                                          </a:rPr>
                                        </m:ctrlPr>
                                      </m:sSubPr>
                                      <m:e>
                                        <m:r>
                                          <a:rPr lang="tr-TR" b="1" smtClean="0">
                                            <a:latin typeface="Cambria Math" panose="02040503050406030204" pitchFamily="18" charset="0"/>
                                          </a:rPr>
                                          <m:t>𝑻</m:t>
                                        </m:r>
                                      </m:e>
                                      <m:sub>
                                        <m:r>
                                          <a:rPr lang="tr-TR" b="1" smtClean="0">
                                            <a:latin typeface="Cambria Math" panose="02040503050406030204" pitchFamily="18" charset="0"/>
                                          </a:rPr>
                                          <m:t>𝒖</m:t>
                                        </m:r>
                                      </m:sub>
                                    </m:sSub>
                                  </m:num>
                                  <m:den>
                                    <m:r>
                                      <a:rPr lang="tr-TR" b="1" smtClean="0">
                                        <a:latin typeface="Cambria Math" panose="02040503050406030204" pitchFamily="18" charset="0"/>
                                      </a:rPr>
                                      <m:t>𝟖</m:t>
                                    </m:r>
                                    <m:r>
                                      <a:rPr lang="tr-TR" b="1" smtClean="0">
                                        <a:latin typeface="Cambria Math" panose="02040503050406030204" pitchFamily="18" charset="0"/>
                                      </a:rPr>
                                      <m:t>.</m:t>
                                    </m:r>
                                    <m:r>
                                      <a:rPr lang="tr-TR" b="1" smtClean="0">
                                        <a:latin typeface="Cambria Math" panose="02040503050406030204" pitchFamily="18" charset="0"/>
                                      </a:rPr>
                                      <m:t>𝟎</m:t>
                                    </m:r>
                                  </m:den>
                                </m:f>
                              </m:oMath>
                            </m:oMathPara>
                          </a14:m>
                          <a:endParaRPr lang="en-US" b="0" dirty="0"/>
                        </a:p>
                      </a:txBody>
                      <a:tcPr/>
                    </a:tc>
                    <a:extLst>
                      <a:ext uri="{0D108BD9-81ED-4DB2-BD59-A6C34878D82A}">
                        <a16:rowId xmlns:a16="http://schemas.microsoft.com/office/drawing/2014/main" val="185191671"/>
                      </a:ext>
                    </a:extLst>
                  </a:tr>
                  <a:tr h="816773">
                    <a:tc>
                      <a:txBody>
                        <a:bodyPr/>
                        <a:lstStyle/>
                        <a:p>
                          <a:r>
                            <a:rPr lang="tr-TR" dirty="0"/>
                            <a:t>Tyreus-Luyben</a:t>
                          </a:r>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tr-TR" b="1" i="1" smtClean="0">
                                        <a:latin typeface="Cambria Math" panose="02040503050406030204" pitchFamily="18" charset="0"/>
                                      </a:rPr>
                                    </m:ctrlPr>
                                  </m:fPr>
                                  <m:num>
                                    <m:sSub>
                                      <m:sSubPr>
                                        <m:ctrlPr>
                                          <a:rPr lang="tr-TR" b="1" i="1" smtClean="0">
                                            <a:latin typeface="Cambria Math" panose="02040503050406030204" pitchFamily="18" charset="0"/>
                                          </a:rPr>
                                        </m:ctrlPr>
                                      </m:sSubPr>
                                      <m:e>
                                        <m:r>
                                          <a:rPr lang="tr-TR" b="1" smtClean="0">
                                            <a:latin typeface="Cambria Math" panose="02040503050406030204" pitchFamily="18" charset="0"/>
                                          </a:rPr>
                                          <m:t>𝑲</m:t>
                                        </m:r>
                                      </m:e>
                                      <m:sub>
                                        <m:r>
                                          <a:rPr lang="tr-TR" b="1" smtClean="0">
                                            <a:latin typeface="Cambria Math" panose="02040503050406030204" pitchFamily="18" charset="0"/>
                                          </a:rPr>
                                          <m:t>𝒖</m:t>
                                        </m:r>
                                      </m:sub>
                                    </m:sSub>
                                  </m:num>
                                  <m:den>
                                    <m:r>
                                      <a:rPr lang="tr-TR" b="1" smtClean="0">
                                        <a:latin typeface="Cambria Math" panose="02040503050406030204" pitchFamily="18" charset="0"/>
                                      </a:rPr>
                                      <m:t>𝟐</m:t>
                                    </m:r>
                                    <m:r>
                                      <a:rPr lang="tr-TR" b="1" smtClean="0">
                                        <a:latin typeface="Cambria Math" panose="02040503050406030204" pitchFamily="18" charset="0"/>
                                      </a:rPr>
                                      <m:t>.</m:t>
                                    </m:r>
                                    <m:r>
                                      <a:rPr lang="tr-TR" b="1" smtClean="0">
                                        <a:latin typeface="Cambria Math" panose="02040503050406030204" pitchFamily="18" charset="0"/>
                                      </a:rPr>
                                      <m:t>𝟐</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tr-TR" b="1" i="1" smtClean="0">
                                        <a:latin typeface="Cambria Math" panose="02040503050406030204" pitchFamily="18" charset="0"/>
                                      </a:rPr>
                                    </m:ctrlPr>
                                  </m:fPr>
                                  <m:num>
                                    <m:sSub>
                                      <m:sSubPr>
                                        <m:ctrlPr>
                                          <a:rPr lang="tr-TR" b="1" i="1" smtClean="0">
                                            <a:latin typeface="Cambria Math" panose="02040503050406030204" pitchFamily="18" charset="0"/>
                                          </a:rPr>
                                        </m:ctrlPr>
                                      </m:sSubPr>
                                      <m:e>
                                        <m:r>
                                          <a:rPr lang="tr-TR" b="1" smtClean="0">
                                            <a:latin typeface="Cambria Math" panose="02040503050406030204" pitchFamily="18" charset="0"/>
                                          </a:rPr>
                                          <m:t>𝑻</m:t>
                                        </m:r>
                                      </m:e>
                                      <m:sub>
                                        <m:r>
                                          <a:rPr lang="tr-TR" b="1" smtClean="0">
                                            <a:latin typeface="Cambria Math" panose="02040503050406030204" pitchFamily="18" charset="0"/>
                                          </a:rPr>
                                          <m:t>𝒖</m:t>
                                        </m:r>
                                      </m:sub>
                                    </m:sSub>
                                  </m:num>
                                  <m:den>
                                    <m:r>
                                      <a:rPr lang="tr-TR" b="1" smtClean="0">
                                        <a:latin typeface="Cambria Math" panose="02040503050406030204" pitchFamily="18" charset="0"/>
                                      </a:rPr>
                                      <m:t>𝟐</m:t>
                                    </m:r>
                                    <m:r>
                                      <a:rPr lang="tr-TR" b="1" smtClean="0">
                                        <a:latin typeface="Cambria Math" panose="02040503050406030204" pitchFamily="18" charset="0"/>
                                      </a:rPr>
                                      <m:t>.</m:t>
                                    </m:r>
                                    <m:r>
                                      <a:rPr lang="tr-TR" b="1" smtClean="0">
                                        <a:latin typeface="Cambria Math" panose="02040503050406030204" pitchFamily="18" charset="0"/>
                                      </a:rPr>
                                      <m:t>𝟐</m:t>
                                    </m:r>
                                  </m:den>
                                </m:f>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tr-TR" b="1" i="1" smtClean="0">
                                        <a:latin typeface="Cambria Math" panose="02040503050406030204" pitchFamily="18" charset="0"/>
                                      </a:rPr>
                                    </m:ctrlPr>
                                  </m:fPr>
                                  <m:num>
                                    <m:sSub>
                                      <m:sSubPr>
                                        <m:ctrlPr>
                                          <a:rPr lang="tr-TR" b="1" i="1" smtClean="0">
                                            <a:latin typeface="Cambria Math" panose="02040503050406030204" pitchFamily="18" charset="0"/>
                                          </a:rPr>
                                        </m:ctrlPr>
                                      </m:sSubPr>
                                      <m:e>
                                        <m:r>
                                          <a:rPr lang="tr-TR" b="1" smtClean="0">
                                            <a:latin typeface="Cambria Math" panose="02040503050406030204" pitchFamily="18" charset="0"/>
                                          </a:rPr>
                                          <m:t>𝑻</m:t>
                                        </m:r>
                                      </m:e>
                                      <m:sub>
                                        <m:r>
                                          <a:rPr lang="tr-TR" b="1" smtClean="0">
                                            <a:latin typeface="Cambria Math" panose="02040503050406030204" pitchFamily="18" charset="0"/>
                                          </a:rPr>
                                          <m:t>𝒖</m:t>
                                        </m:r>
                                      </m:sub>
                                    </m:sSub>
                                  </m:num>
                                  <m:den>
                                    <m:r>
                                      <a:rPr lang="tr-TR" b="1" smtClean="0">
                                        <a:latin typeface="Cambria Math" panose="02040503050406030204" pitchFamily="18" charset="0"/>
                                      </a:rPr>
                                      <m:t>𝟔</m:t>
                                    </m:r>
                                    <m:r>
                                      <a:rPr lang="tr-TR" b="1" i="0" smtClean="0">
                                        <a:latin typeface="Cambria Math" panose="02040503050406030204" pitchFamily="18" charset="0"/>
                                      </a:rPr>
                                      <m:t>.</m:t>
                                    </m:r>
                                    <m:r>
                                      <a:rPr lang="tr-TR" b="1" smtClean="0">
                                        <a:latin typeface="Cambria Math" panose="02040503050406030204" pitchFamily="18" charset="0"/>
                                      </a:rPr>
                                      <m:t>𝟑</m:t>
                                    </m:r>
                                  </m:den>
                                </m:f>
                              </m:oMath>
                            </m:oMathPara>
                          </a14:m>
                          <a:endParaRPr lang="en-US" dirty="0"/>
                        </a:p>
                      </a:txBody>
                      <a:tcPr/>
                    </a:tc>
                    <a:extLst>
                      <a:ext uri="{0D108BD9-81ED-4DB2-BD59-A6C34878D82A}">
                        <a16:rowId xmlns:a16="http://schemas.microsoft.com/office/drawing/2014/main" val="3741191384"/>
                      </a:ext>
                    </a:extLst>
                  </a:tr>
                </a:tbl>
              </a:graphicData>
            </a:graphic>
          </p:graphicFrame>
        </mc:Choice>
        <mc:Fallback>
          <p:graphicFrame>
            <p:nvGraphicFramePr>
              <p:cNvPr id="3" name="Table 4">
                <a:extLst>
                  <a:ext uri="{FF2B5EF4-FFF2-40B4-BE49-F238E27FC236}">
                    <a16:creationId xmlns:a16="http://schemas.microsoft.com/office/drawing/2014/main" id="{AE6E47B7-6570-D840-DE87-C312B070C687}"/>
                  </a:ext>
                </a:extLst>
              </p:cNvPr>
              <p:cNvGraphicFramePr>
                <a:graphicFrameLocks noGrp="1"/>
              </p:cNvGraphicFramePr>
              <p:nvPr>
                <p:extLst>
                  <p:ext uri="{D42A27DB-BD31-4B8C-83A1-F6EECF244321}">
                    <p14:modId xmlns:p14="http://schemas.microsoft.com/office/powerpoint/2010/main" val="3390120104"/>
                  </p:ext>
                </p:extLst>
              </p:nvPr>
            </p:nvGraphicFramePr>
            <p:xfrm>
              <a:off x="962024" y="2346324"/>
              <a:ext cx="10267952" cy="2165351"/>
            </p:xfrm>
            <a:graphic>
              <a:graphicData uri="http://schemas.openxmlformats.org/drawingml/2006/table">
                <a:tbl>
                  <a:tblPr firstRow="1" bandRow="1">
                    <a:tableStyleId>{69012ECD-51FC-41F1-AA8D-1B2483CD663E}</a:tableStyleId>
                  </a:tblPr>
                  <a:tblGrid>
                    <a:gridCol w="2566988">
                      <a:extLst>
                        <a:ext uri="{9D8B030D-6E8A-4147-A177-3AD203B41FA5}">
                          <a16:colId xmlns:a16="http://schemas.microsoft.com/office/drawing/2014/main" val="977155202"/>
                        </a:ext>
                      </a:extLst>
                    </a:gridCol>
                    <a:gridCol w="2566988">
                      <a:extLst>
                        <a:ext uri="{9D8B030D-6E8A-4147-A177-3AD203B41FA5}">
                          <a16:colId xmlns:a16="http://schemas.microsoft.com/office/drawing/2014/main" val="626742226"/>
                        </a:ext>
                      </a:extLst>
                    </a:gridCol>
                    <a:gridCol w="2566988">
                      <a:extLst>
                        <a:ext uri="{9D8B030D-6E8A-4147-A177-3AD203B41FA5}">
                          <a16:colId xmlns:a16="http://schemas.microsoft.com/office/drawing/2014/main" val="2718489972"/>
                        </a:ext>
                      </a:extLst>
                    </a:gridCol>
                    <a:gridCol w="2566988">
                      <a:extLst>
                        <a:ext uri="{9D8B030D-6E8A-4147-A177-3AD203B41FA5}">
                          <a16:colId xmlns:a16="http://schemas.microsoft.com/office/drawing/2014/main" val="456760331"/>
                        </a:ext>
                      </a:extLst>
                    </a:gridCol>
                  </a:tblGrid>
                  <a:tr h="576847">
                    <a:tc>
                      <a:txBody>
                        <a:bodyPr/>
                        <a:lstStyle/>
                        <a:p>
                          <a:endParaRPr lang="en-US" dirty="0"/>
                        </a:p>
                      </a:txBody>
                      <a:tcPr/>
                    </a:tc>
                    <a:tc>
                      <a:txBody>
                        <a:bodyPr/>
                        <a:lstStyle/>
                        <a:p>
                          <a:pPr algn="ctr"/>
                          <a:r>
                            <a:rPr lang="tr-TR" dirty="0"/>
                            <a:t>P</a:t>
                          </a:r>
                          <a:endParaRPr lang="en-US" dirty="0"/>
                        </a:p>
                      </a:txBody>
                      <a:tcPr/>
                    </a:tc>
                    <a:tc>
                      <a:txBody>
                        <a:bodyPr/>
                        <a:lstStyle/>
                        <a:p>
                          <a:pPr algn="ctr"/>
                          <a:r>
                            <a:rPr lang="tr-TR" dirty="0"/>
                            <a:t>I</a:t>
                          </a:r>
                          <a:endParaRPr lang="en-US" dirty="0"/>
                        </a:p>
                      </a:txBody>
                      <a:tcPr/>
                    </a:tc>
                    <a:tc>
                      <a:txBody>
                        <a:bodyPr/>
                        <a:lstStyle/>
                        <a:p>
                          <a:pPr algn="ctr"/>
                          <a:r>
                            <a:rPr lang="tr-TR" b="0" dirty="0"/>
                            <a:t>D</a:t>
                          </a:r>
                          <a:endParaRPr lang="en-US" b="0" dirty="0"/>
                        </a:p>
                      </a:txBody>
                      <a:tcPr/>
                    </a:tc>
                    <a:extLst>
                      <a:ext uri="{0D108BD9-81ED-4DB2-BD59-A6C34878D82A}">
                        <a16:rowId xmlns:a16="http://schemas.microsoft.com/office/drawing/2014/main" val="152239504"/>
                      </a:ext>
                    </a:extLst>
                  </a:tr>
                  <a:tr h="771731">
                    <a:tc>
                      <a:txBody>
                        <a:bodyPr/>
                        <a:lstStyle/>
                        <a:p>
                          <a:r>
                            <a:rPr lang="tr-TR" dirty="0"/>
                            <a:t>Ziegler-Nichols (ZN)</a:t>
                          </a:r>
                          <a:endParaRPr lang="en-US" dirty="0"/>
                        </a:p>
                      </a:txBody>
                      <a:tcPr/>
                    </a:tc>
                    <a:tc>
                      <a:txBody>
                        <a:bodyPr/>
                        <a:lstStyle/>
                        <a:p>
                          <a:endParaRPr lang="en-US"/>
                        </a:p>
                      </a:txBody>
                      <a:tcPr>
                        <a:blipFill>
                          <a:blip r:embed="rId3"/>
                          <a:stretch>
                            <a:fillRect l="-100238" t="-78740" r="-200475" b="-107087"/>
                          </a:stretch>
                        </a:blipFill>
                      </a:tcPr>
                    </a:tc>
                    <a:tc>
                      <a:txBody>
                        <a:bodyPr/>
                        <a:lstStyle/>
                        <a:p>
                          <a:endParaRPr lang="en-US"/>
                        </a:p>
                      </a:txBody>
                      <a:tcPr>
                        <a:blipFill>
                          <a:blip r:embed="rId3"/>
                          <a:stretch>
                            <a:fillRect l="-199763" t="-78740" r="-100000" b="-107087"/>
                          </a:stretch>
                        </a:blipFill>
                      </a:tcPr>
                    </a:tc>
                    <a:tc>
                      <a:txBody>
                        <a:bodyPr/>
                        <a:lstStyle/>
                        <a:p>
                          <a:endParaRPr lang="en-US"/>
                        </a:p>
                      </a:txBody>
                      <a:tcPr>
                        <a:blipFill>
                          <a:blip r:embed="rId3"/>
                          <a:stretch>
                            <a:fillRect l="-300475" t="-78740" r="-238" b="-107087"/>
                          </a:stretch>
                        </a:blipFill>
                      </a:tcPr>
                    </a:tc>
                    <a:extLst>
                      <a:ext uri="{0D108BD9-81ED-4DB2-BD59-A6C34878D82A}">
                        <a16:rowId xmlns:a16="http://schemas.microsoft.com/office/drawing/2014/main" val="185191671"/>
                      </a:ext>
                    </a:extLst>
                  </a:tr>
                  <a:tr h="816773">
                    <a:tc>
                      <a:txBody>
                        <a:bodyPr/>
                        <a:lstStyle/>
                        <a:p>
                          <a:r>
                            <a:rPr lang="tr-TR" dirty="0"/>
                            <a:t>Tyreus-Luyben</a:t>
                          </a:r>
                          <a:endParaRPr lang="en-US" dirty="0"/>
                        </a:p>
                      </a:txBody>
                      <a:tcPr/>
                    </a:tc>
                    <a:tc>
                      <a:txBody>
                        <a:bodyPr/>
                        <a:lstStyle/>
                        <a:p>
                          <a:endParaRPr lang="en-US"/>
                        </a:p>
                      </a:txBody>
                      <a:tcPr>
                        <a:blipFill>
                          <a:blip r:embed="rId3"/>
                          <a:stretch>
                            <a:fillRect l="-100238" t="-168148" r="-200475" b="-741"/>
                          </a:stretch>
                        </a:blipFill>
                      </a:tcPr>
                    </a:tc>
                    <a:tc>
                      <a:txBody>
                        <a:bodyPr/>
                        <a:lstStyle/>
                        <a:p>
                          <a:endParaRPr lang="en-US"/>
                        </a:p>
                      </a:txBody>
                      <a:tcPr>
                        <a:blipFill>
                          <a:blip r:embed="rId3"/>
                          <a:stretch>
                            <a:fillRect l="-199763" t="-168148" r="-100000" b="-741"/>
                          </a:stretch>
                        </a:blipFill>
                      </a:tcPr>
                    </a:tc>
                    <a:tc>
                      <a:txBody>
                        <a:bodyPr/>
                        <a:lstStyle/>
                        <a:p>
                          <a:endParaRPr lang="en-US"/>
                        </a:p>
                      </a:txBody>
                      <a:tcPr>
                        <a:blipFill>
                          <a:blip r:embed="rId3"/>
                          <a:stretch>
                            <a:fillRect l="-300475" t="-168148" r="-238" b="-741"/>
                          </a:stretch>
                        </a:blipFill>
                      </a:tcPr>
                    </a:tc>
                    <a:extLst>
                      <a:ext uri="{0D108BD9-81ED-4DB2-BD59-A6C34878D82A}">
                        <a16:rowId xmlns:a16="http://schemas.microsoft.com/office/drawing/2014/main" val="3741191384"/>
                      </a:ext>
                    </a:extLst>
                  </a:tr>
                </a:tbl>
              </a:graphicData>
            </a:graphic>
          </p:graphicFrame>
        </mc:Fallback>
      </mc:AlternateContent>
      <p:sp>
        <p:nvSpPr>
          <p:cNvPr id="4" name="TextBox 5">
            <a:extLst>
              <a:ext uri="{FF2B5EF4-FFF2-40B4-BE49-F238E27FC236}">
                <a16:creationId xmlns:a16="http://schemas.microsoft.com/office/drawing/2014/main" id="{4EB47E79-748F-CB24-78A1-2E1FCC935AD4}"/>
              </a:ext>
            </a:extLst>
          </p:cNvPr>
          <p:cNvSpPr txBox="1"/>
          <p:nvPr/>
        </p:nvSpPr>
        <p:spPr>
          <a:xfrm>
            <a:off x="3017838" y="2004983"/>
            <a:ext cx="6156324" cy="307777"/>
          </a:xfrm>
          <a:prstGeom prst="rect">
            <a:avLst/>
          </a:prstGeom>
          <a:noFill/>
        </p:spPr>
        <p:txBody>
          <a:bodyPr wrap="square">
            <a:spAutoFit/>
          </a:bodyPr>
          <a:lstStyle/>
          <a:p>
            <a:r>
              <a:rPr lang="tr-TR" sz="1400" b="1" dirty="0">
                <a:latin typeface="Arial" panose="020B0604020202020204" pitchFamily="34" charset="0"/>
                <a:cs typeface="Arial" panose="020B0604020202020204" pitchFamily="34" charset="0"/>
              </a:rPr>
              <a:t>Tablo2.</a:t>
            </a:r>
            <a:r>
              <a:rPr lang="tr-TR" sz="1400" dirty="0">
                <a:latin typeface="Arial" panose="020B0604020202020204" pitchFamily="34" charset="0"/>
                <a:cs typeface="Arial" panose="020B0604020202020204" pitchFamily="34" charset="0"/>
              </a:rPr>
              <a:t> ZN-CL ve Tyreus Luyben yöntemleri ile PID parametre denklemleri</a:t>
            </a:r>
            <a:endParaRPr lang="en-US" sz="14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1A15798-CA6C-9FE2-98CA-F9BFC1FC5EA6}"/>
              </a:ext>
            </a:extLst>
          </p:cNvPr>
          <p:cNvSpPr txBox="1">
            <a:spLocks/>
          </p:cNvSpPr>
          <p:nvPr/>
        </p:nvSpPr>
        <p:spPr>
          <a:xfrm>
            <a:off x="838200" y="883495"/>
            <a:ext cx="10515600" cy="511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solidFill>
                  <a:schemeClr val="accent6">
                    <a:lumMod val="50000"/>
                  </a:schemeClr>
                </a:solidFill>
                <a:latin typeface="Arial" panose="020B0604020202020204" pitchFamily="34" charset="0"/>
                <a:cs typeface="Arial" panose="020B0604020202020204" pitchFamily="34" charset="0"/>
              </a:rPr>
              <a:t>2.4 Kapalı Hat PID Parametrelerinin Hesaplanması</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30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204D6-7F65-4423-8993-B7C038CB9DEF}"/>
              </a:ext>
            </a:extLst>
          </p:cNvPr>
          <p:cNvSpPr>
            <a:spLocks noGrp="1"/>
          </p:cNvSpPr>
          <p:nvPr>
            <p:ph idx="1"/>
          </p:nvPr>
        </p:nvSpPr>
        <p:spPr/>
        <p:txBody>
          <a:bodyPr/>
          <a:lstStyle/>
          <a:p>
            <a:pPr>
              <a:lnSpc>
                <a:spcPct val="150000"/>
              </a:lnSpc>
            </a:pPr>
            <a:r>
              <a:rPr lang="tr-TR" sz="2000" dirty="0">
                <a:latin typeface="Arial" panose="020B0604020202020204" pitchFamily="34" charset="0"/>
                <a:cs typeface="Arial" panose="020B0604020202020204" pitchFamily="34" charset="0"/>
              </a:rPr>
              <a:t>Autotuning metodu</a:t>
            </a:r>
            <a:r>
              <a:rPr lang="en-US" sz="2000" dirty="0">
                <a:latin typeface="Arial" panose="020B0604020202020204" pitchFamily="34" charset="0"/>
                <a:cs typeface="Arial" panose="020B0604020202020204" pitchFamily="34" charset="0"/>
              </a:rPr>
              <a:t>,</a:t>
            </a:r>
            <a:r>
              <a:rPr lang="tr-TR" sz="2000" dirty="0">
                <a:latin typeface="Arial" panose="020B0604020202020204" pitchFamily="34" charset="0"/>
                <a:cs typeface="Arial" panose="020B0604020202020204" pitchFamily="34" charset="0"/>
              </a:rPr>
              <a:t> nihai periyot ve nihai kazanç değerini tahmin etmek için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bir</a:t>
            </a:r>
            <a:r>
              <a:rPr lang="en-US" sz="2000" dirty="0">
                <a:latin typeface="Arial" panose="020B0604020202020204" pitchFamily="34" charset="0"/>
                <a:cs typeface="Arial" panose="020B0604020202020204" pitchFamily="34" charset="0"/>
              </a:rPr>
              <a:t> test </a:t>
            </a:r>
            <a:r>
              <a:rPr lang="en-US" sz="2000" dirty="0" err="1">
                <a:latin typeface="Arial" panose="020B0604020202020204" pitchFamily="34" charset="0"/>
                <a:cs typeface="Arial" panose="020B0604020202020204" pitchFamily="34" charset="0"/>
              </a:rPr>
              <a:t>sinyali</a:t>
            </a:r>
            <a:r>
              <a:rPr lang="en-US" sz="2000" dirty="0">
                <a:latin typeface="Arial" panose="020B0604020202020204" pitchFamily="34" charset="0"/>
                <a:cs typeface="Arial" panose="020B0604020202020204" pitchFamily="34" charset="0"/>
              </a:rPr>
              <a:t> </a:t>
            </a:r>
            <a:r>
              <a:rPr lang="tr-TR" sz="2000" dirty="0">
                <a:latin typeface="Arial" panose="020B0604020202020204" pitchFamily="34" charset="0"/>
                <a:cs typeface="Arial" panose="020B0604020202020204" pitchFamily="34" charset="0"/>
              </a:rPr>
              <a:t>(role / on-off) </a:t>
            </a:r>
            <a:r>
              <a:rPr lang="en-US" sz="2000" dirty="0" err="1">
                <a:latin typeface="Arial" panose="020B0604020202020204" pitchFamily="34" charset="0"/>
                <a:cs typeface="Arial" panose="020B0604020202020204" pitchFamily="34" charset="0"/>
              </a:rPr>
              <a:t>kullanır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sinyale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verilen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yanıtı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analiz</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ederek</a:t>
            </a:r>
            <a:r>
              <a:rPr lang="en-US" sz="2000" dirty="0">
                <a:latin typeface="Arial" panose="020B0604020202020204" pitchFamily="34" charset="0"/>
                <a:cs typeface="Arial" panose="020B0604020202020204" pitchFamily="34" charset="0"/>
              </a:rPr>
              <a:t> PID </a:t>
            </a:r>
            <a:r>
              <a:rPr lang="en-US" sz="2000" dirty="0" err="1">
                <a:latin typeface="Arial" panose="020B0604020202020204" pitchFamily="34" charset="0"/>
                <a:cs typeface="Arial" panose="020B0604020202020204" pitchFamily="34" charset="0"/>
              </a:rPr>
              <a:t>parametrelerini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otomatik</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olarak</a:t>
            </a:r>
            <a:r>
              <a:rPr lang="tr-TR" sz="2000" dirty="0">
                <a:latin typeface="Arial" panose="020B0604020202020204" pitchFamily="34" charset="0"/>
                <a:cs typeface="Arial" panose="020B0604020202020204" pitchFamily="34" charset="0"/>
              </a:rPr>
              <a:t> hesaplar.</a:t>
            </a:r>
          </a:p>
          <a:p>
            <a:pPr>
              <a:lnSpc>
                <a:spcPct val="150000"/>
              </a:lnSpc>
            </a:pP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5D57FEA-9FCA-4AC3-A893-D9D3918E9836}"/>
              </a:ext>
            </a:extLst>
          </p:cNvPr>
          <p:cNvSpPr txBox="1">
            <a:spLocks/>
          </p:cNvSpPr>
          <p:nvPr/>
        </p:nvSpPr>
        <p:spPr>
          <a:xfrm>
            <a:off x="838200" y="883495"/>
            <a:ext cx="10515600" cy="511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solidFill>
                  <a:schemeClr val="accent6">
                    <a:lumMod val="50000"/>
                  </a:schemeClr>
                </a:solidFill>
                <a:latin typeface="Arial" panose="020B0604020202020204" pitchFamily="34" charset="0"/>
                <a:cs typeface="Arial" panose="020B0604020202020204" pitchFamily="34" charset="0"/>
              </a:rPr>
              <a:t>2.5 Autotuning PID</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7AB0C6-5EE2-4B4C-B796-A62090213EFD}"/>
              </a:ext>
            </a:extLst>
          </p:cNvPr>
          <p:cNvPicPr>
            <a:picLocks noChangeAspect="1"/>
          </p:cNvPicPr>
          <p:nvPr/>
        </p:nvPicPr>
        <p:blipFill>
          <a:blip r:embed="rId2"/>
          <a:stretch>
            <a:fillRect/>
          </a:stretch>
        </p:blipFill>
        <p:spPr>
          <a:xfrm>
            <a:off x="4194141" y="3030674"/>
            <a:ext cx="4943474" cy="2838512"/>
          </a:xfrm>
          <a:prstGeom prst="rect">
            <a:avLst/>
          </a:prstGeom>
        </p:spPr>
      </p:pic>
      <p:sp>
        <p:nvSpPr>
          <p:cNvPr id="7" name="TextBox 2">
            <a:extLst>
              <a:ext uri="{FF2B5EF4-FFF2-40B4-BE49-F238E27FC236}">
                <a16:creationId xmlns:a16="http://schemas.microsoft.com/office/drawing/2014/main" id="{6C1971B4-E2EA-49CF-BFAD-DA7F37C4471B}"/>
              </a:ext>
            </a:extLst>
          </p:cNvPr>
          <p:cNvSpPr txBox="1"/>
          <p:nvPr/>
        </p:nvSpPr>
        <p:spPr>
          <a:xfrm>
            <a:off x="4438650" y="6055895"/>
            <a:ext cx="4698965" cy="307777"/>
          </a:xfrm>
          <a:prstGeom prst="rect">
            <a:avLst/>
          </a:prstGeom>
          <a:noFill/>
        </p:spPr>
        <p:txBody>
          <a:bodyPr wrap="square" rtlCol="0">
            <a:spAutoFit/>
          </a:bodyPr>
          <a:lstStyle/>
          <a:p>
            <a:r>
              <a:rPr lang="tr-TR" sz="1400" b="1" dirty="0">
                <a:latin typeface="Arial" panose="020B0604020202020204" pitchFamily="34" charset="0"/>
                <a:cs typeface="Arial" panose="020B0604020202020204" pitchFamily="34" charset="0"/>
              </a:rPr>
              <a:t>Şekil 7. Proses ve kontrol edici çıkış grafiği</a:t>
            </a:r>
            <a:endParaRPr lang="en-US" sz="1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984C85-55A7-4488-A68E-F3F3EAFCB1E2}"/>
                  </a:ext>
                </a:extLst>
              </p:cNvPr>
              <p:cNvSpPr txBox="1"/>
              <p:nvPr/>
            </p:nvSpPr>
            <p:spPr>
              <a:xfrm>
                <a:off x="-637364" y="3510006"/>
                <a:ext cx="6096000" cy="491288"/>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tr-TR" sz="18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tr-TR" sz="1800" i="1">
                              <a:effectLst/>
                              <a:latin typeface="Cambria Math" panose="02040503050406030204" pitchFamily="18" charset="0"/>
                              <a:ea typeface="Calibri" panose="020F0502020204030204" pitchFamily="34" charset="0"/>
                              <a:cs typeface="Times New Roman" panose="02020603050405020304" pitchFamily="18" charset="0"/>
                            </a:rPr>
                            <m:t>𝑢</m:t>
                          </m:r>
                        </m:sub>
                      </m:sSub>
                      <m:r>
                        <a:rPr lang="tr-TR" sz="1800" i="1">
                          <a:effectLst/>
                          <a:latin typeface="Cambria Math" panose="02040503050406030204" pitchFamily="18" charset="0"/>
                          <a:ea typeface="Calibri" panose="020F0502020204030204" pitchFamily="34" charset="0"/>
                          <a:cs typeface="Times New Roman" panose="02020603050405020304" pitchFamily="18" charset="0"/>
                        </a:rPr>
                        <m:t>=4</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𝑑</m:t>
                      </m:r>
                      <m:r>
                        <a:rPr lang="tr-TR" sz="1800" i="1">
                          <a:effectLst/>
                          <a:latin typeface="Cambria Math" panose="02040503050406030204" pitchFamily="18" charset="0"/>
                          <a:ea typeface="Calibri" panose="020F0502020204030204" pitchFamily="34" charset="0"/>
                          <a:cs typeface="Times New Roman" panose="02020603050405020304" pitchFamily="18" charset="0"/>
                        </a:rPr>
                        <m:t>/</m:t>
                      </m:r>
                      <m:r>
                        <a:rPr lang="tr-TR" sz="1800" i="1">
                          <a:effectLst/>
                          <a:latin typeface="Cambria Math" panose="02040503050406030204" pitchFamily="18" charset="0"/>
                          <a:ea typeface="Calibri" panose="020F0502020204030204" pitchFamily="34" charset="0"/>
                          <a:cs typeface="Times New Roman" panose="02020603050405020304" pitchFamily="18" charset="0"/>
                        </a:rPr>
                        <m:t>𝜋</m:t>
                      </m:r>
                      <m:r>
                        <a:rPr lang="tr-TR" sz="1800" i="1">
                          <a:effectLst/>
                          <a:latin typeface="Cambria Math" panose="02040503050406030204" pitchFamily="18" charset="0"/>
                          <a:ea typeface="Calibri" panose="020F0502020204030204" pitchFamily="34" charset="0"/>
                          <a:cs typeface="Times New Roman" panose="02020603050405020304" pitchFamily="18" charset="0"/>
                        </a:rPr>
                        <m:t>𝑎</m:t>
                      </m:r>
                    </m:oMath>
                  </m:oMathPara>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984C85-55A7-4488-A68E-F3F3EAFCB1E2}"/>
                  </a:ext>
                </a:extLst>
              </p:cNvPr>
              <p:cNvSpPr txBox="1">
                <a:spLocks noRot="1" noChangeAspect="1" noMove="1" noResize="1" noEditPoints="1" noAdjustHandles="1" noChangeArrowheads="1" noChangeShapeType="1" noTextEdit="1"/>
              </p:cNvSpPr>
              <p:nvPr/>
            </p:nvSpPr>
            <p:spPr>
              <a:xfrm>
                <a:off x="-637364" y="3510006"/>
                <a:ext cx="6096000" cy="49128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2344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E022EE-7E1C-4BB0-92C9-344A75D3D30F}"/>
                  </a:ext>
                </a:extLst>
              </p:cNvPr>
              <p:cNvSpPr>
                <a:spLocks noGrp="1"/>
              </p:cNvSpPr>
              <p:nvPr>
                <p:ph idx="1"/>
              </p:nvPr>
            </p:nvSpPr>
            <p:spPr>
              <a:xfrm>
                <a:off x="838200" y="1394778"/>
                <a:ext cx="10515600" cy="5120321"/>
              </a:xfrm>
            </p:spPr>
            <p:txBody>
              <a:bodyPr>
                <a:normAutofit/>
              </a:bodyPr>
              <a:lstStyle/>
              <a:p>
                <a:pPr>
                  <a:lnSpc>
                    <a:spcPct val="150000"/>
                  </a:lnSpc>
                </a:pPr>
                <a:r>
                  <a:rPr lang="tr-TR" sz="2000" dirty="0">
                    <a:latin typeface="Arial" panose="020B0604020202020204" pitchFamily="34" charset="0"/>
                    <a:cs typeface="Arial" panose="020B0604020202020204" pitchFamily="34" charset="0"/>
                  </a:rPr>
                  <a:t>Autotuning metodu ile prosesin transfer fonksiyonu elde edilerek PID parametreleri hesaplanabilir.</a:t>
                </a:r>
                <a:endParaRPr lang="tr-TR" dirty="0"/>
              </a:p>
              <a:p>
                <a:pPr marL="0" indent="0">
                  <a:buNone/>
                </a:pPr>
                <a:r>
                  <a:rPr lang="tr-TR" sz="1800" dirty="0">
                    <a:effectLst/>
                    <a:ea typeface="Calibri" panose="020F0502020204030204" pitchFamily="34" charset="0"/>
                    <a:cs typeface="Times New Roman" panose="02020603050405020304" pitchFamily="18" charset="0"/>
                  </a:rPr>
                  <a:t>                                                                         </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𝑘𝑝𝑒𝑥𝑝</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𝐷𝑠</m:t>
                            </m:r>
                          </m:e>
                        </m:d>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𝜏</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den>
                    </m:f>
                  </m:oMath>
                </a14:m>
                <a:endParaRPr lang="tr-TR"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dirty="0">
                    <a:effectLst/>
                    <a:ea typeface="Calibri" panose="020F0502020204030204" pitchFamily="34"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𝑘𝑝</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sub>
                        </m:sSub>
                      </m:num>
                      <m:den>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sub>
                        </m:sSub>
                      </m:den>
                    </m:f>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dirty="0">
                    <a:effectLst/>
                    <a:ea typeface="Calibri" panose="020F0502020204030204" pitchFamily="34" charset="0"/>
                    <a:cs typeface="Times New Roman" panose="02020603050405020304" pitchFamily="18" charset="0"/>
                  </a:rPr>
                  <a:t>                                                                            </a:t>
                </a: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𝜏</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𝑢</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den>
                        </m:f>
                      </m:num>
                      <m:den>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num>
                          <m:den>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tr-TR" sz="1800" dirty="0">
                    <a:effectLst/>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𝑢</m:t>
                                    </m:r>
                                  </m:sub>
                                </m:sSub>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ln</m:t>
                                </m:r>
                              </m:fName>
                              <m:e>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num>
                                      <m:den>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𝑝</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den>
                                    </m:f>
                                  </m:e>
                                </m:d>
                              </m:e>
                            </m:func>
                          </m:e>
                        </m:d>
                      </m:num>
                      <m:den>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ln</m:t>
                        </m:r>
                        <m:r>
                          <a:rPr lang="en-US" sz="18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num>
                          <m:den>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2DE022EE-7E1C-4BB0-92C9-344A75D3D30F}"/>
                  </a:ext>
                </a:extLst>
              </p:cNvPr>
              <p:cNvSpPr>
                <a:spLocks noGrp="1" noRot="1" noChangeAspect="1" noMove="1" noResize="1" noEditPoints="1" noAdjustHandles="1" noChangeArrowheads="1" noChangeShapeType="1" noTextEdit="1"/>
              </p:cNvSpPr>
              <p:nvPr>
                <p:ph idx="1"/>
              </p:nvPr>
            </p:nvSpPr>
            <p:spPr>
              <a:xfrm>
                <a:off x="838200" y="1394778"/>
                <a:ext cx="10515600" cy="5120321"/>
              </a:xfrm>
              <a:blipFill>
                <a:blip r:embed="rId2"/>
                <a:stretch>
                  <a:fillRect l="-522"/>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5A8B5DCC-74A2-4E58-96A3-8FA86FCB7AE7}"/>
              </a:ext>
            </a:extLst>
          </p:cNvPr>
          <p:cNvSpPr txBox="1">
            <a:spLocks/>
          </p:cNvSpPr>
          <p:nvPr/>
        </p:nvSpPr>
        <p:spPr>
          <a:xfrm>
            <a:off x="838200" y="883495"/>
            <a:ext cx="10515600" cy="511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solidFill>
                  <a:schemeClr val="accent6">
                    <a:lumMod val="50000"/>
                  </a:schemeClr>
                </a:solidFill>
                <a:latin typeface="Arial" panose="020B0604020202020204" pitchFamily="34" charset="0"/>
                <a:cs typeface="Arial" panose="020B0604020202020204" pitchFamily="34" charset="0"/>
              </a:rPr>
              <a:t>2.5 Autotuning PID</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14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526C3-A1E9-416F-AAD8-523687420DA2}"/>
              </a:ext>
            </a:extLst>
          </p:cNvPr>
          <p:cNvSpPr>
            <a:spLocks noGrp="1"/>
          </p:cNvSpPr>
          <p:nvPr>
            <p:ph idx="1"/>
          </p:nvPr>
        </p:nvSpPr>
        <p:spPr/>
        <p:txBody>
          <a:bodyPr/>
          <a:lstStyle/>
          <a:p>
            <a:pPr>
              <a:lnSpc>
                <a:spcPct val="150000"/>
              </a:lnSpc>
            </a:pPr>
            <a:r>
              <a:rPr lang="tr-TR" sz="2000" dirty="0">
                <a:latin typeface="Arial" panose="020B0604020202020204" pitchFamily="34" charset="0"/>
                <a:cs typeface="Arial" panose="020B0604020202020204" pitchFamily="34" charset="0"/>
              </a:rPr>
              <a:t>Adım 1(Aktivasyon): Bir buton yardımıyla PID kontrol geçici olarak on/off kontrol ile yer değiştirilir.</a:t>
            </a:r>
          </a:p>
          <a:p>
            <a:pPr>
              <a:lnSpc>
                <a:spcPct val="150000"/>
              </a:lnSpc>
            </a:pPr>
            <a:r>
              <a:rPr lang="tr-TR" sz="2000" dirty="0">
                <a:latin typeface="Arial" panose="020B0604020202020204" pitchFamily="34" charset="0"/>
                <a:cs typeface="Arial" panose="020B0604020202020204" pitchFamily="34" charset="0"/>
              </a:rPr>
              <a:t>Adım 2(Modelleme): Proses çıkış değerinin tepe noktası ve role çıkışının büyüklüğü ile nihai kazanç, osilasyonun periyodu ile nihai periyot hesaplanır.</a:t>
            </a:r>
          </a:p>
          <a:p>
            <a:pPr>
              <a:lnSpc>
                <a:spcPct val="150000"/>
              </a:lnSpc>
            </a:pPr>
            <a:r>
              <a:rPr lang="tr-TR" sz="2000" dirty="0">
                <a:latin typeface="Arial" panose="020B0604020202020204" pitchFamily="34" charset="0"/>
                <a:cs typeface="Arial" panose="020B0604020202020204" pitchFamily="34" charset="0"/>
              </a:rPr>
              <a:t>Adım 3(Ayar): Uygun parametre hesap yöntemi(ZN, TL, CC) ile PID parametreleri belirlenir.</a:t>
            </a:r>
          </a:p>
          <a:p>
            <a:pPr>
              <a:lnSpc>
                <a:spcPct val="150000"/>
              </a:lnSpc>
            </a:pPr>
            <a:r>
              <a:rPr lang="tr-TR" sz="2000" dirty="0">
                <a:latin typeface="Arial" panose="020B0604020202020204" pitchFamily="34" charset="0"/>
                <a:cs typeface="Arial" panose="020B0604020202020204" pitchFamily="34" charset="0"/>
              </a:rPr>
              <a:t>Adım 4(Yükleme): Ayar parametreleri PID kontrol ediciye aktarılır ve PID kontrol tekrar devreye alınır.</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82C088E-99C5-4104-ACB3-3748A1864D78}"/>
              </a:ext>
            </a:extLst>
          </p:cNvPr>
          <p:cNvSpPr txBox="1">
            <a:spLocks/>
          </p:cNvSpPr>
          <p:nvPr/>
        </p:nvSpPr>
        <p:spPr>
          <a:xfrm>
            <a:off x="838200" y="883495"/>
            <a:ext cx="10515600" cy="511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solidFill>
                  <a:schemeClr val="accent6">
                    <a:lumMod val="50000"/>
                  </a:schemeClr>
                </a:solidFill>
                <a:latin typeface="Arial" panose="020B0604020202020204" pitchFamily="34" charset="0"/>
                <a:cs typeface="Arial" panose="020B0604020202020204" pitchFamily="34" charset="0"/>
              </a:rPr>
              <a:t>2.5 Autotuning PID</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72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4A609F0-1D57-4ED0-BD8D-B37F3389D7C0}"/>
              </a:ext>
            </a:extLst>
          </p:cNvPr>
          <p:cNvPicPr>
            <a:picLocks noGrp="1" noChangeAspect="1"/>
          </p:cNvPicPr>
          <p:nvPr>
            <p:ph idx="1"/>
          </p:nvPr>
        </p:nvPicPr>
        <p:blipFill>
          <a:blip r:embed="rId2"/>
          <a:stretch>
            <a:fillRect/>
          </a:stretch>
        </p:blipFill>
        <p:spPr>
          <a:xfrm>
            <a:off x="479276" y="1037907"/>
            <a:ext cx="11484124" cy="5677218"/>
          </a:xfrm>
        </p:spPr>
      </p:pic>
      <p:sp>
        <p:nvSpPr>
          <p:cNvPr id="5" name="Title 1">
            <a:extLst>
              <a:ext uri="{FF2B5EF4-FFF2-40B4-BE49-F238E27FC236}">
                <a16:creationId xmlns:a16="http://schemas.microsoft.com/office/drawing/2014/main" id="{47A61069-2818-43B3-9F76-3120654B42F9}"/>
              </a:ext>
            </a:extLst>
          </p:cNvPr>
          <p:cNvSpPr txBox="1">
            <a:spLocks/>
          </p:cNvSpPr>
          <p:nvPr/>
        </p:nvSpPr>
        <p:spPr>
          <a:xfrm>
            <a:off x="723900" y="264370"/>
            <a:ext cx="10515600" cy="5112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solidFill>
                  <a:schemeClr val="accent6">
                    <a:lumMod val="50000"/>
                  </a:schemeClr>
                </a:solidFill>
                <a:latin typeface="Arial" panose="020B0604020202020204" pitchFamily="34" charset="0"/>
                <a:cs typeface="Arial" panose="020B0604020202020204" pitchFamily="34" charset="0"/>
              </a:rPr>
              <a:t>2.5 Autotuning PID MATLAB Simulink Blok Diyagramı</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51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5FB33E63-9C1C-561B-8CEA-9A568036567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pic>
        <p:nvPicPr>
          <p:cNvPr id="3" name="Content Placeholder 8">
            <a:extLst>
              <a:ext uri="{FF2B5EF4-FFF2-40B4-BE49-F238E27FC236}">
                <a16:creationId xmlns:a16="http://schemas.microsoft.com/office/drawing/2014/main" id="{E874E36C-B8CC-CC4F-E4F1-A33276348DF9}"/>
              </a:ext>
            </a:extLst>
          </p:cNvPr>
          <p:cNvPicPr>
            <a:picLocks noGrp="1" noChangeAspect="1"/>
          </p:cNvPicPr>
          <p:nvPr>
            <p:ph idx="1"/>
          </p:nvPr>
        </p:nvPicPr>
        <p:blipFill>
          <a:blip r:embed="rId3"/>
          <a:stretch>
            <a:fillRect/>
          </a:stretch>
        </p:blipFill>
        <p:spPr>
          <a:xfrm>
            <a:off x="838201" y="1771651"/>
            <a:ext cx="10086974" cy="3695700"/>
          </a:xfrm>
        </p:spPr>
      </p:pic>
      <p:sp>
        <p:nvSpPr>
          <p:cNvPr id="4" name="Title 1">
            <a:extLst>
              <a:ext uri="{FF2B5EF4-FFF2-40B4-BE49-F238E27FC236}">
                <a16:creationId xmlns:a16="http://schemas.microsoft.com/office/drawing/2014/main" id="{5A12F236-2026-C9A3-4B9C-306FF0844B95}"/>
              </a:ext>
            </a:extLst>
          </p:cNvPr>
          <p:cNvSpPr>
            <a:spLocks noGrp="1"/>
          </p:cNvSpPr>
          <p:nvPr>
            <p:ph type="title"/>
          </p:nvPr>
        </p:nvSpPr>
        <p:spPr>
          <a:xfrm>
            <a:off x="838200" y="437996"/>
            <a:ext cx="10515600" cy="1238404"/>
          </a:xfrm>
        </p:spPr>
        <p:txBody>
          <a:bodyPr>
            <a:normAutofit fontScale="90000"/>
          </a:bodyPr>
          <a:lstStyle/>
          <a:p>
            <a:pPr>
              <a:lnSpc>
                <a:spcPct val="150000"/>
              </a:lnSpc>
            </a:pPr>
            <a:r>
              <a:rPr lang="tr-TR" sz="3100" dirty="0">
                <a:solidFill>
                  <a:schemeClr val="accent6">
                    <a:lumMod val="50000"/>
                  </a:schemeClr>
                </a:solidFill>
                <a:latin typeface="Arial" panose="020B0604020202020204" pitchFamily="34" charset="0"/>
                <a:cs typeface="Arial" panose="020B0604020202020204" pitchFamily="34" charset="0"/>
              </a:rPr>
              <a:t>6. DENEY SONUÇLARI</a:t>
            </a:r>
            <a:br>
              <a:rPr lang="tr-TR" sz="2800" dirty="0">
                <a:solidFill>
                  <a:schemeClr val="accent6">
                    <a:lumMod val="50000"/>
                  </a:schemeClr>
                </a:solidFill>
                <a:latin typeface="Arial" panose="020B0604020202020204" pitchFamily="34" charset="0"/>
                <a:cs typeface="Arial" panose="020B0604020202020204" pitchFamily="34" charset="0"/>
              </a:rPr>
            </a:br>
            <a:r>
              <a:rPr lang="tr-TR" sz="2800" dirty="0">
                <a:solidFill>
                  <a:schemeClr val="accent6">
                    <a:lumMod val="50000"/>
                  </a:schemeClr>
                </a:solidFill>
                <a:latin typeface="Arial" panose="020B0604020202020204" pitchFamily="34" charset="0"/>
                <a:cs typeface="Arial" panose="020B0604020202020204" pitchFamily="34" charset="0"/>
              </a:rPr>
              <a:t>6</a:t>
            </a:r>
            <a:r>
              <a:rPr lang="tr-TR" sz="2800" dirty="0">
                <a:solidFill>
                  <a:schemeClr val="accent6">
                    <a:lumMod val="50000"/>
                  </a:schemeClr>
                </a:solidFill>
                <a:latin typeface="Arial" panose="020B0604020202020204" pitchFamily="34" charset="0"/>
                <a:ea typeface="+mj-ea"/>
                <a:cs typeface="Arial" panose="020B0604020202020204" pitchFamily="34" charset="0"/>
              </a:rPr>
              <a:t>.1 </a:t>
            </a:r>
            <a:r>
              <a:rPr lang="tr-TR" sz="2700" dirty="0">
                <a:solidFill>
                  <a:schemeClr val="accent6">
                    <a:lumMod val="50000"/>
                  </a:schemeClr>
                </a:solidFill>
                <a:latin typeface="Arial" panose="020B0604020202020204" pitchFamily="34" charset="0"/>
                <a:ea typeface="+mj-ea"/>
                <a:cs typeface="Arial" panose="020B0604020202020204" pitchFamily="34" charset="0"/>
              </a:rPr>
              <a:t>Açık Hat Deneyi (Proses Reaksiyon Eğrisi)</a:t>
            </a:r>
            <a:endParaRPr lang="en-US" sz="2700" dirty="0">
              <a:solidFill>
                <a:schemeClr val="accent6">
                  <a:lumMod val="50000"/>
                </a:schemeClr>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BB81174D-F8E0-F98A-06C6-F15976884274}"/>
              </a:ext>
            </a:extLst>
          </p:cNvPr>
          <p:cNvSpPr txBox="1">
            <a:spLocks/>
          </p:cNvSpPr>
          <p:nvPr/>
        </p:nvSpPr>
        <p:spPr>
          <a:xfrm>
            <a:off x="4568284" y="5593698"/>
            <a:ext cx="2826831" cy="2769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16. </a:t>
            </a:r>
            <a:r>
              <a:rPr lang="tr-TR" sz="1400" dirty="0">
                <a:latin typeface="Arial" panose="020B0604020202020204" pitchFamily="34" charset="0"/>
                <a:cs typeface="Arial" panose="020B0604020202020204" pitchFamily="34" charset="0"/>
              </a:rPr>
              <a:t>Açık hat deney grafiği</a:t>
            </a:r>
            <a:endParaRPr lang="en-US" sz="1400" dirty="0">
              <a:latin typeface="Arial" panose="020B0604020202020204" pitchFamily="34" charset="0"/>
              <a:cs typeface="Arial" panose="020B0604020202020204" pitchFamily="34" charset="0"/>
            </a:endParaRPr>
          </a:p>
        </p:txBody>
      </p:sp>
      <p:sp>
        <p:nvSpPr>
          <p:cNvPr id="6" name="TextBox 4">
            <a:extLst>
              <a:ext uri="{FF2B5EF4-FFF2-40B4-BE49-F238E27FC236}">
                <a16:creationId xmlns:a16="http://schemas.microsoft.com/office/drawing/2014/main" id="{5A0130F5-A0B8-1C1A-8308-72A3DFDE7505}"/>
              </a:ext>
            </a:extLst>
          </p:cNvPr>
          <p:cNvSpPr txBox="1"/>
          <p:nvPr/>
        </p:nvSpPr>
        <p:spPr>
          <a:xfrm>
            <a:off x="826800" y="2323955"/>
            <a:ext cx="557500"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%oks</a:t>
            </a:r>
            <a:endParaRPr lang="en-US" sz="1200" i="1" dirty="0">
              <a:latin typeface="Arial" panose="020B0604020202020204" pitchFamily="34" charset="0"/>
              <a:cs typeface="Arial" panose="020B0604020202020204" pitchFamily="34" charset="0"/>
            </a:endParaRPr>
          </a:p>
        </p:txBody>
      </p:sp>
      <p:sp>
        <p:nvSpPr>
          <p:cNvPr id="7" name="TextBox 5">
            <a:extLst>
              <a:ext uri="{FF2B5EF4-FFF2-40B4-BE49-F238E27FC236}">
                <a16:creationId xmlns:a16="http://schemas.microsoft.com/office/drawing/2014/main" id="{5C6F86B1-EB65-0576-A38A-127CC93F6A38}"/>
              </a:ext>
            </a:extLst>
          </p:cNvPr>
          <p:cNvSpPr txBox="1"/>
          <p:nvPr/>
        </p:nvSpPr>
        <p:spPr>
          <a:xfrm>
            <a:off x="5358824" y="3290500"/>
            <a:ext cx="622875"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time,s</a:t>
            </a:r>
            <a:endParaRPr lang="en-US" sz="1200" i="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7619A22-1B8E-F6F2-995B-9C49C1E57427}"/>
              </a:ext>
            </a:extLst>
          </p:cNvPr>
          <p:cNvSpPr txBox="1"/>
          <p:nvPr/>
        </p:nvSpPr>
        <p:spPr>
          <a:xfrm>
            <a:off x="5358825" y="5376732"/>
            <a:ext cx="642431"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time,s</a:t>
            </a:r>
            <a:endParaRPr lang="en-US" sz="1200" i="1" dirty="0">
              <a:latin typeface="Arial" panose="020B0604020202020204" pitchFamily="34" charset="0"/>
              <a:cs typeface="Arial" panose="020B0604020202020204" pitchFamily="34" charset="0"/>
            </a:endParaRPr>
          </a:p>
        </p:txBody>
      </p:sp>
      <p:sp>
        <p:nvSpPr>
          <p:cNvPr id="9" name="TextBox 10">
            <a:extLst>
              <a:ext uri="{FF2B5EF4-FFF2-40B4-BE49-F238E27FC236}">
                <a16:creationId xmlns:a16="http://schemas.microsoft.com/office/drawing/2014/main" id="{FEC39EB3-29D1-C0F9-EE06-082CDA7FDFE4}"/>
              </a:ext>
            </a:extLst>
          </p:cNvPr>
          <p:cNvSpPr txBox="1"/>
          <p:nvPr/>
        </p:nvSpPr>
        <p:spPr>
          <a:xfrm>
            <a:off x="665525" y="4467379"/>
            <a:ext cx="880050"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Q(L/min)</a:t>
            </a:r>
            <a:endParaRPr lang="en-US" sz="1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6687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5FB33E63-9C1C-561B-8CEA-9A568036567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
        <p:nvSpPr>
          <p:cNvPr id="8" name="Title 1">
            <a:extLst>
              <a:ext uri="{FF2B5EF4-FFF2-40B4-BE49-F238E27FC236}">
                <a16:creationId xmlns:a16="http://schemas.microsoft.com/office/drawing/2014/main" id="{86AAB7C3-EF9B-6A90-AB4A-7C7E6965A06B}"/>
              </a:ext>
            </a:extLst>
          </p:cNvPr>
          <p:cNvSpPr>
            <a:spLocks noGrp="1"/>
          </p:cNvSpPr>
          <p:nvPr>
            <p:ph type="title"/>
          </p:nvPr>
        </p:nvSpPr>
        <p:spPr>
          <a:xfrm>
            <a:off x="838200" y="431801"/>
            <a:ext cx="10515600" cy="795626"/>
          </a:xfrm>
        </p:spPr>
        <p:txBody>
          <a:bodyPr>
            <a:normAutofit/>
          </a:bodyPr>
          <a:lstStyle/>
          <a:p>
            <a:r>
              <a:rPr lang="tr-TR" sz="2400" dirty="0">
                <a:solidFill>
                  <a:schemeClr val="accent6">
                    <a:lumMod val="50000"/>
                  </a:schemeClr>
                </a:solidFill>
                <a:latin typeface="Arial" panose="020B0604020202020204" pitchFamily="34" charset="0"/>
                <a:cs typeface="Arial" panose="020B0604020202020204" pitchFamily="34" charset="0"/>
              </a:rPr>
              <a:t>6.2 Kapalı Hat Deneyi</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3E566632-69AB-E53E-9CE7-11FA51E81414}"/>
              </a:ext>
            </a:extLst>
          </p:cNvPr>
          <p:cNvSpPr txBox="1">
            <a:spLocks/>
          </p:cNvSpPr>
          <p:nvPr/>
        </p:nvSpPr>
        <p:spPr>
          <a:xfrm>
            <a:off x="4580445" y="5383777"/>
            <a:ext cx="2810956"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17. </a:t>
            </a:r>
            <a:r>
              <a:rPr lang="tr-TR" sz="1400" dirty="0">
                <a:latin typeface="Arial" panose="020B0604020202020204" pitchFamily="34" charset="0"/>
                <a:cs typeface="Arial" panose="020B0604020202020204" pitchFamily="34" charset="0"/>
              </a:rPr>
              <a:t>Kapalı hat deney grafiği</a:t>
            </a:r>
            <a:endParaRPr lang="en-US" sz="1400" dirty="0">
              <a:latin typeface="Arial" panose="020B0604020202020204" pitchFamily="34" charset="0"/>
              <a:cs typeface="Arial" panose="020B0604020202020204" pitchFamily="34" charset="0"/>
            </a:endParaRPr>
          </a:p>
        </p:txBody>
      </p:sp>
      <p:pic>
        <p:nvPicPr>
          <p:cNvPr id="13" name="Content Placeholder 10">
            <a:extLst>
              <a:ext uri="{FF2B5EF4-FFF2-40B4-BE49-F238E27FC236}">
                <a16:creationId xmlns:a16="http://schemas.microsoft.com/office/drawing/2014/main" id="{DABEDF84-8C5E-67BD-9301-7A157258CFB2}"/>
              </a:ext>
            </a:extLst>
          </p:cNvPr>
          <p:cNvPicPr>
            <a:picLocks noGrp="1" noChangeAspect="1"/>
          </p:cNvPicPr>
          <p:nvPr>
            <p:ph idx="1"/>
          </p:nvPr>
        </p:nvPicPr>
        <p:blipFill>
          <a:blip r:embed="rId3"/>
          <a:stretch>
            <a:fillRect/>
          </a:stretch>
        </p:blipFill>
        <p:spPr>
          <a:xfrm>
            <a:off x="0" y="1227427"/>
            <a:ext cx="12192000" cy="3964347"/>
          </a:xfrm>
        </p:spPr>
      </p:pic>
    </p:spTree>
    <p:extLst>
      <p:ext uri="{BB962C8B-B14F-4D97-AF65-F5344CB8AC3E}">
        <p14:creationId xmlns:p14="http://schemas.microsoft.com/office/powerpoint/2010/main" val="278477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0" name="Freeform: Shape 19">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Metin kutusu 1">
            <a:extLst>
              <a:ext uri="{FF2B5EF4-FFF2-40B4-BE49-F238E27FC236}">
                <a16:creationId xmlns:a16="http://schemas.microsoft.com/office/drawing/2014/main" id="{7C40BDDE-143F-3C24-9E10-FB2C7DACD665}"/>
              </a:ext>
            </a:extLst>
          </p:cNvPr>
          <p:cNvSpPr txBox="1"/>
          <p:nvPr/>
        </p:nvSpPr>
        <p:spPr>
          <a:xfrm>
            <a:off x="1571795" y="1833980"/>
            <a:ext cx="5504803" cy="3190040"/>
          </a:xfrm>
          <a:prstGeom prst="rect">
            <a:avLst/>
          </a:prstGeom>
          <a:noFill/>
        </p:spPr>
        <p:txBody>
          <a:bodyPr wrap="square" rtlCol="0">
            <a:spAutoFit/>
          </a:bodyPr>
          <a:lstStyle/>
          <a:p>
            <a:pPr marL="342900" indent="-342900">
              <a:lnSpc>
                <a:spcPct val="150000"/>
              </a:lnSpc>
              <a:spcAft>
                <a:spcPts val="600"/>
              </a:spcAft>
              <a:buAutoNum type="arabicPeriod"/>
            </a:pPr>
            <a:r>
              <a:rPr lang="tr-TR" sz="2000" dirty="0">
                <a:latin typeface="Arial" panose="020B0604020202020204" pitchFamily="34" charset="0"/>
                <a:cs typeface="Arial" panose="020B0604020202020204" pitchFamily="34" charset="0"/>
              </a:rPr>
              <a:t>PID KONTROL</a:t>
            </a:r>
          </a:p>
          <a:p>
            <a:pPr marL="342900" indent="-342900">
              <a:lnSpc>
                <a:spcPct val="150000"/>
              </a:lnSpc>
              <a:spcAft>
                <a:spcPts val="600"/>
              </a:spcAft>
              <a:buAutoNum type="arabicPeriod"/>
            </a:pPr>
            <a:r>
              <a:rPr lang="tr-TR" sz="2000" dirty="0">
                <a:latin typeface="Arial" panose="020B0604020202020204" pitchFamily="34" charset="0"/>
                <a:cs typeface="Arial" panose="020B0604020202020204" pitchFamily="34" charset="0"/>
              </a:rPr>
              <a:t>PID PARAMETRELERİN BELİRLENMESİ</a:t>
            </a:r>
          </a:p>
          <a:p>
            <a:pPr marL="342900" indent="-342900">
              <a:lnSpc>
                <a:spcPct val="150000"/>
              </a:lnSpc>
              <a:spcAft>
                <a:spcPts val="600"/>
              </a:spcAft>
              <a:buFontTx/>
              <a:buAutoNum type="arabicPeriod"/>
            </a:pPr>
            <a:r>
              <a:rPr lang="tr-TR" sz="2000" dirty="0">
                <a:latin typeface="Arial" panose="020B0604020202020204" pitchFamily="34" charset="0"/>
                <a:cs typeface="Arial" panose="020B0604020202020204" pitchFamily="34" charset="0"/>
              </a:rPr>
              <a:t>ADAPTIVE PID KONTROL</a:t>
            </a:r>
          </a:p>
          <a:p>
            <a:pPr marL="342900" indent="-342900">
              <a:lnSpc>
                <a:spcPct val="150000"/>
              </a:lnSpc>
              <a:spcAft>
                <a:spcPts val="600"/>
              </a:spcAft>
              <a:buFontTx/>
              <a:buAutoNum type="arabicPeriod"/>
            </a:pPr>
            <a:r>
              <a:rPr lang="tr-TR" sz="2000" dirty="0">
                <a:latin typeface="Arial" panose="020B0604020202020204" pitchFamily="34" charset="0"/>
                <a:cs typeface="Arial" panose="020B0604020202020204" pitchFamily="34" charset="0"/>
              </a:rPr>
              <a:t>FİLTRELER</a:t>
            </a:r>
          </a:p>
          <a:p>
            <a:pPr marL="342900" indent="-342900">
              <a:lnSpc>
                <a:spcPct val="150000"/>
              </a:lnSpc>
              <a:spcAft>
                <a:spcPts val="600"/>
              </a:spcAft>
              <a:buFontTx/>
              <a:buAutoNum type="arabicPeriod"/>
            </a:pPr>
            <a:r>
              <a:rPr lang="tr-TR" sz="2000" dirty="0">
                <a:latin typeface="Arial" panose="020B0604020202020204" pitchFamily="34" charset="0"/>
                <a:cs typeface="Arial" panose="020B0604020202020204" pitchFamily="34" charset="0"/>
              </a:rPr>
              <a:t>MATLAB SİMULASYONLARI</a:t>
            </a:r>
          </a:p>
          <a:p>
            <a:pPr marL="342900" indent="-342900">
              <a:lnSpc>
                <a:spcPct val="150000"/>
              </a:lnSpc>
              <a:spcAft>
                <a:spcPts val="600"/>
              </a:spcAft>
              <a:buFontTx/>
              <a:buAutoNum type="arabicPeriod"/>
            </a:pPr>
            <a:r>
              <a:rPr lang="tr-TR" sz="2000" dirty="0">
                <a:latin typeface="Arial" panose="020B0604020202020204" pitchFamily="34" charset="0"/>
                <a:cs typeface="Arial" panose="020B0604020202020204" pitchFamily="34" charset="0"/>
              </a:rPr>
              <a:t>DENEY SONUÇLARI</a:t>
            </a:r>
          </a:p>
        </p:txBody>
      </p:sp>
      <p:sp>
        <p:nvSpPr>
          <p:cNvPr id="10" name="Alt Başlık 9">
            <a:extLst>
              <a:ext uri="{FF2B5EF4-FFF2-40B4-BE49-F238E27FC236}">
                <a16:creationId xmlns:a16="http://schemas.microsoft.com/office/drawing/2014/main" id="{FF1E7443-E888-4BF1-B231-7ADD427A32D0}"/>
              </a:ext>
            </a:extLst>
          </p:cNvPr>
          <p:cNvSpPr>
            <a:spLocks noGrp="1"/>
          </p:cNvSpPr>
          <p:nvPr>
            <p:ph type="subTitle" idx="1"/>
          </p:nvPr>
        </p:nvSpPr>
        <p:spPr>
          <a:xfrm>
            <a:off x="4914670" y="841567"/>
            <a:ext cx="2362353" cy="473624"/>
          </a:xfrm>
        </p:spPr>
        <p:txBody>
          <a:bodyPr>
            <a:normAutofit lnSpcReduction="10000"/>
          </a:bodyPr>
          <a:lstStyle/>
          <a:p>
            <a:r>
              <a:rPr lang="tr-TR" sz="2800" b="1" dirty="0">
                <a:solidFill>
                  <a:schemeClr val="accent6">
                    <a:lumMod val="50000"/>
                  </a:schemeClr>
                </a:solidFill>
                <a:latin typeface="Arial" panose="020B0604020202020204" pitchFamily="34" charset="0"/>
                <a:cs typeface="Arial" panose="020B0604020202020204" pitchFamily="34" charset="0"/>
              </a:rPr>
              <a:t>İÇERİK</a:t>
            </a:r>
          </a:p>
        </p:txBody>
      </p:sp>
      <p:pic>
        <p:nvPicPr>
          <p:cNvPr id="12" name="Resim 11">
            <a:extLst>
              <a:ext uri="{FF2B5EF4-FFF2-40B4-BE49-F238E27FC236}">
                <a16:creationId xmlns:a16="http://schemas.microsoft.com/office/drawing/2014/main" id="{E2B87E9B-50E9-7DE3-727C-62D88D177BDC}"/>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3870254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5FB33E63-9C1C-561B-8CEA-9A568036567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
        <p:nvSpPr>
          <p:cNvPr id="3" name="Title 1">
            <a:extLst>
              <a:ext uri="{FF2B5EF4-FFF2-40B4-BE49-F238E27FC236}">
                <a16:creationId xmlns:a16="http://schemas.microsoft.com/office/drawing/2014/main" id="{06C129B7-B9A7-9E54-3B5E-C663159F376D}"/>
              </a:ext>
            </a:extLst>
          </p:cNvPr>
          <p:cNvSpPr>
            <a:spLocks noGrp="1"/>
          </p:cNvSpPr>
          <p:nvPr>
            <p:ph type="title"/>
          </p:nvPr>
        </p:nvSpPr>
        <p:spPr>
          <a:xfrm>
            <a:off x="838200" y="431801"/>
            <a:ext cx="10515600" cy="795626"/>
          </a:xfrm>
        </p:spPr>
        <p:txBody>
          <a:bodyPr>
            <a:normAutofit/>
          </a:bodyPr>
          <a:lstStyle/>
          <a:p>
            <a:r>
              <a:rPr lang="tr-TR" sz="2400" dirty="0">
                <a:solidFill>
                  <a:schemeClr val="accent6">
                    <a:lumMod val="50000"/>
                  </a:schemeClr>
                </a:solidFill>
                <a:latin typeface="Arial" panose="020B0604020202020204" pitchFamily="34" charset="0"/>
                <a:cs typeface="Arial" panose="020B0604020202020204" pitchFamily="34" charset="0"/>
              </a:rPr>
              <a:t>6.3 Hesaplanan Parametreler</a:t>
            </a:r>
            <a:endParaRPr lang="en-US" sz="2400" dirty="0">
              <a:solidFill>
                <a:schemeClr val="accent6">
                  <a:lumMod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5">
                <a:extLst>
                  <a:ext uri="{FF2B5EF4-FFF2-40B4-BE49-F238E27FC236}">
                    <a16:creationId xmlns:a16="http://schemas.microsoft.com/office/drawing/2014/main" id="{1A707E8F-42F2-43B9-6615-D0FE6948D36A}"/>
                  </a:ext>
                </a:extLst>
              </p:cNvPr>
              <p:cNvSpPr txBox="1"/>
              <p:nvPr/>
            </p:nvSpPr>
            <p:spPr>
              <a:xfrm>
                <a:off x="1295399" y="1775763"/>
                <a:ext cx="5743575" cy="652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𝑇𝑓</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72.35</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𝑒</m:t>
                              </m:r>
                            </m:e>
                            <m:sup>
                              <m:r>
                                <a:rPr lang="en-US" i="0">
                                  <a:latin typeface="Cambria Math" panose="02040503050406030204" pitchFamily="18" charset="0"/>
                                </a:rPr>
                                <m:t>−23</m:t>
                              </m:r>
                              <m:r>
                                <a:rPr lang="en-US" i="1">
                                  <a:latin typeface="Cambria Math" panose="02040503050406030204" pitchFamily="18" charset="0"/>
                                </a:rPr>
                                <m:t>𝑠</m:t>
                              </m:r>
                            </m:sup>
                          </m:sSup>
                        </m:num>
                        <m:den>
                          <m:r>
                            <a:rPr lang="en-US" i="0">
                              <a:latin typeface="Cambria Math" panose="02040503050406030204" pitchFamily="18" charset="0"/>
                            </a:rPr>
                            <m:t>177</m:t>
                          </m:r>
                          <m:r>
                            <a:rPr lang="en-US" i="1">
                              <a:latin typeface="Cambria Math" panose="02040503050406030204" pitchFamily="18" charset="0"/>
                            </a:rPr>
                            <m:t>𝑠</m:t>
                          </m:r>
                          <m:r>
                            <a:rPr lang="en-US" i="0">
                              <a:latin typeface="Cambria Math" panose="02040503050406030204" pitchFamily="18" charset="0"/>
                            </a:rPr>
                            <m:t>+1</m:t>
                          </m:r>
                        </m:den>
                      </m:f>
                    </m:oMath>
                  </m:oMathPara>
                </a14:m>
                <a:endParaRPr lang="en-US" dirty="0"/>
              </a:p>
            </p:txBody>
          </p:sp>
        </mc:Choice>
        <mc:Fallback xmlns="">
          <p:sp>
            <p:nvSpPr>
              <p:cNvPr id="4" name="TextBox 5">
                <a:extLst>
                  <a:ext uri="{FF2B5EF4-FFF2-40B4-BE49-F238E27FC236}">
                    <a16:creationId xmlns:a16="http://schemas.microsoft.com/office/drawing/2014/main" id="{1A707E8F-42F2-43B9-6615-D0FE6948D36A}"/>
                  </a:ext>
                </a:extLst>
              </p:cNvPr>
              <p:cNvSpPr txBox="1">
                <a:spLocks noRot="1" noChangeAspect="1" noMove="1" noResize="1" noEditPoints="1" noAdjustHandles="1" noChangeArrowheads="1" noChangeShapeType="1" noTextEdit="1"/>
              </p:cNvSpPr>
              <p:nvPr/>
            </p:nvSpPr>
            <p:spPr>
              <a:xfrm>
                <a:off x="1295399" y="1775763"/>
                <a:ext cx="5743575" cy="652743"/>
              </a:xfrm>
              <a:prstGeom prst="rect">
                <a:avLst/>
              </a:prstGeom>
              <a:blipFill>
                <a:blip r:embed="rId3"/>
                <a:stretch>
                  <a:fillRect/>
                </a:stretch>
              </a:blipFill>
            </p:spPr>
            <p:txBody>
              <a:bodyPr/>
              <a:lstStyle/>
              <a:p>
                <a:r>
                  <a:rPr lang="tr-TR">
                    <a:noFill/>
                  </a:rPr>
                  <a:t> </a:t>
                </a:r>
              </a:p>
            </p:txBody>
          </p:sp>
        </mc:Fallback>
      </mc:AlternateContent>
      <p:sp>
        <p:nvSpPr>
          <p:cNvPr id="5" name="TextBox 7">
            <a:extLst>
              <a:ext uri="{FF2B5EF4-FFF2-40B4-BE49-F238E27FC236}">
                <a16:creationId xmlns:a16="http://schemas.microsoft.com/office/drawing/2014/main" id="{EAE62DD0-3775-C329-7ADB-BCD52E068319}"/>
              </a:ext>
            </a:extLst>
          </p:cNvPr>
          <p:cNvSpPr txBox="1"/>
          <p:nvPr/>
        </p:nvSpPr>
        <p:spPr>
          <a:xfrm>
            <a:off x="7410450" y="2143138"/>
            <a:ext cx="6324600"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Ku = 0.4, Pu = 213</a:t>
            </a:r>
          </a:p>
        </p:txBody>
      </p:sp>
      <p:graphicFrame>
        <p:nvGraphicFramePr>
          <p:cNvPr id="6" name="Table 8">
            <a:extLst>
              <a:ext uri="{FF2B5EF4-FFF2-40B4-BE49-F238E27FC236}">
                <a16:creationId xmlns:a16="http://schemas.microsoft.com/office/drawing/2014/main" id="{89E0A68C-4821-DCA4-3797-BB33CEAE9D7F}"/>
              </a:ext>
            </a:extLst>
          </p:cNvPr>
          <p:cNvGraphicFramePr>
            <a:graphicFrameLocks noGrp="1"/>
          </p:cNvGraphicFramePr>
          <p:nvPr>
            <p:extLst>
              <p:ext uri="{D42A27DB-BD31-4B8C-83A1-F6EECF244321}">
                <p14:modId xmlns:p14="http://schemas.microsoft.com/office/powerpoint/2010/main" val="1325402862"/>
              </p:ext>
            </p:extLst>
          </p:nvPr>
        </p:nvGraphicFramePr>
        <p:xfrm>
          <a:off x="1757362" y="3021899"/>
          <a:ext cx="8677273" cy="2100152"/>
        </p:xfrm>
        <a:graphic>
          <a:graphicData uri="http://schemas.openxmlformats.org/drawingml/2006/table">
            <a:tbl>
              <a:tblPr firstRow="1" firstCol="1" bandRow="1">
                <a:tableStyleId>{5C22544A-7EE6-4342-B048-85BDC9FD1C3A}</a:tableStyleId>
              </a:tblPr>
              <a:tblGrid>
                <a:gridCol w="832816">
                  <a:extLst>
                    <a:ext uri="{9D8B030D-6E8A-4147-A177-3AD203B41FA5}">
                      <a16:colId xmlns:a16="http://schemas.microsoft.com/office/drawing/2014/main" val="782765909"/>
                    </a:ext>
                  </a:extLst>
                </a:gridCol>
                <a:gridCol w="1928030">
                  <a:extLst>
                    <a:ext uri="{9D8B030D-6E8A-4147-A177-3AD203B41FA5}">
                      <a16:colId xmlns:a16="http://schemas.microsoft.com/office/drawing/2014/main" val="3949138149"/>
                    </a:ext>
                  </a:extLst>
                </a:gridCol>
                <a:gridCol w="1962255">
                  <a:extLst>
                    <a:ext uri="{9D8B030D-6E8A-4147-A177-3AD203B41FA5}">
                      <a16:colId xmlns:a16="http://schemas.microsoft.com/office/drawing/2014/main" val="384651232"/>
                    </a:ext>
                  </a:extLst>
                </a:gridCol>
                <a:gridCol w="2103720">
                  <a:extLst>
                    <a:ext uri="{9D8B030D-6E8A-4147-A177-3AD203B41FA5}">
                      <a16:colId xmlns:a16="http://schemas.microsoft.com/office/drawing/2014/main" val="4019628023"/>
                    </a:ext>
                  </a:extLst>
                </a:gridCol>
                <a:gridCol w="1850452">
                  <a:extLst>
                    <a:ext uri="{9D8B030D-6E8A-4147-A177-3AD203B41FA5}">
                      <a16:colId xmlns:a16="http://schemas.microsoft.com/office/drawing/2014/main" val="226953766"/>
                    </a:ext>
                  </a:extLst>
                </a:gridCol>
              </a:tblGrid>
              <a:tr h="481146">
                <a:tc>
                  <a:txBody>
                    <a:bodyPr/>
                    <a:lstStyle/>
                    <a:p>
                      <a:pPr marL="0" marR="0" algn="ctr">
                        <a:lnSpc>
                          <a:spcPct val="107000"/>
                        </a:lnSpc>
                        <a:spcBef>
                          <a:spcPts val="0"/>
                        </a:spcBef>
                        <a:spcAft>
                          <a:spcPts val="0"/>
                        </a:spcAft>
                      </a:pPr>
                      <a:r>
                        <a:rPr lang="en-US" sz="20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Cohen-Coon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ITAE-Dist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Ziegler-Nichols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nSpc>
                          <a:spcPct val="107000"/>
                        </a:lnSpc>
                        <a:spcBef>
                          <a:spcPts val="0"/>
                        </a:spcBef>
                        <a:spcAft>
                          <a:spcPts val="0"/>
                        </a:spcAft>
                      </a:pPr>
                      <a:r>
                        <a:rPr lang="en-US" sz="2000" dirty="0" err="1">
                          <a:effectLst/>
                        </a:rPr>
                        <a:t>Tyreus-Luyben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430362592"/>
                  </a:ext>
                </a:extLst>
              </a:tr>
              <a:tr h="522960">
                <a:tc>
                  <a:txBody>
                    <a:bodyPr/>
                    <a:lstStyle/>
                    <a:p>
                      <a:pPr marL="0" marR="0">
                        <a:lnSpc>
                          <a:spcPct val="107000"/>
                        </a:lnSpc>
                        <a:spcBef>
                          <a:spcPts val="0"/>
                        </a:spcBef>
                        <a:spcAft>
                          <a:spcPts val="0"/>
                        </a:spcAft>
                      </a:pPr>
                      <a:r>
                        <a:rPr lang="en-US" sz="2000" dirty="0">
                          <a:effectLst/>
                        </a:rPr>
                        <a:t>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0.145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0.13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0.23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nSpc>
                          <a:spcPct val="107000"/>
                        </a:lnSpc>
                        <a:spcBef>
                          <a:spcPts val="0"/>
                        </a:spcBef>
                        <a:spcAft>
                          <a:spcPts val="0"/>
                        </a:spcAft>
                      </a:pPr>
                      <a:r>
                        <a:rPr lang="en-US" sz="2000" dirty="0">
                          <a:effectLst/>
                        </a:rPr>
                        <a:t>0.18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1596760338"/>
                  </a:ext>
                </a:extLst>
              </a:tr>
              <a:tr h="573086">
                <a:tc>
                  <a:txBody>
                    <a:bodyPr/>
                    <a:lstStyle/>
                    <a:p>
                      <a:pPr marL="0" marR="0">
                        <a:lnSpc>
                          <a:spcPct val="107000"/>
                        </a:lnSpc>
                        <a:spcBef>
                          <a:spcPts val="0"/>
                        </a:spcBef>
                        <a:spcAft>
                          <a:spcPts val="0"/>
                        </a:spcAft>
                      </a:pPr>
                      <a:r>
                        <a:rPr lang="en-US" sz="2000">
                          <a:effectLst/>
                        </a:rPr>
                        <a:t>I</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53.70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46.62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101.5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nSpc>
                          <a:spcPct val="107000"/>
                        </a:lnSpc>
                        <a:spcBef>
                          <a:spcPts val="0"/>
                        </a:spcBef>
                        <a:spcAft>
                          <a:spcPts val="0"/>
                        </a:spcAft>
                      </a:pPr>
                      <a:r>
                        <a:rPr lang="en-US" sz="2000" dirty="0">
                          <a:effectLst/>
                        </a:rPr>
                        <a:t>444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738125551"/>
                  </a:ext>
                </a:extLst>
              </a:tr>
              <a:tr h="522960">
                <a:tc>
                  <a:txBody>
                    <a:bodyPr/>
                    <a:lstStyle/>
                    <a:p>
                      <a:pPr marL="0" marR="0">
                        <a:lnSpc>
                          <a:spcPct val="107000"/>
                        </a:lnSpc>
                        <a:spcBef>
                          <a:spcPts val="0"/>
                        </a:spcBef>
                        <a:spcAft>
                          <a:spcPts val="0"/>
                        </a:spcAft>
                      </a:pPr>
                      <a:r>
                        <a:rPr lang="en-US" sz="2000">
                          <a:effectLst/>
                        </a:rPr>
                        <a:t>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8.17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8.83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25.37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marL="0" marR="0">
                        <a:lnSpc>
                          <a:spcPct val="107000"/>
                        </a:lnSpc>
                        <a:spcBef>
                          <a:spcPts val="0"/>
                        </a:spcBef>
                        <a:spcAft>
                          <a:spcPts val="0"/>
                        </a:spcAft>
                      </a:pPr>
                      <a:r>
                        <a:rPr lang="en-US" sz="2000" dirty="0">
                          <a:effectLst/>
                        </a:rPr>
                        <a:t>32.22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775607227"/>
                  </a:ext>
                </a:extLst>
              </a:tr>
            </a:tbl>
          </a:graphicData>
        </a:graphic>
      </p:graphicFrame>
      <p:sp>
        <p:nvSpPr>
          <p:cNvPr id="7" name="Content Placeholder 2">
            <a:extLst>
              <a:ext uri="{FF2B5EF4-FFF2-40B4-BE49-F238E27FC236}">
                <a16:creationId xmlns:a16="http://schemas.microsoft.com/office/drawing/2014/main" id="{27612065-35AB-D0D6-108D-4737155F0D1A}"/>
              </a:ext>
            </a:extLst>
          </p:cNvPr>
          <p:cNvSpPr txBox="1">
            <a:spLocks/>
          </p:cNvSpPr>
          <p:nvPr/>
        </p:nvSpPr>
        <p:spPr>
          <a:xfrm>
            <a:off x="3622132" y="2730046"/>
            <a:ext cx="494773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Tablo3. </a:t>
            </a:r>
            <a:r>
              <a:rPr lang="tr-TR" sz="1400" dirty="0">
                <a:latin typeface="Arial" panose="020B0604020202020204" pitchFamily="34" charset="0"/>
                <a:cs typeface="Arial" panose="020B0604020202020204" pitchFamily="34" charset="0"/>
              </a:rPr>
              <a:t>Farkı denklemlerle hesaplanan PID parametreleri</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2205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DB9C754-F12D-4795-82F2-D4CE6A869D95}"/>
              </a:ext>
            </a:extLst>
          </p:cNvPr>
          <p:cNvPicPr>
            <a:picLocks noGrp="1" noChangeAspect="1"/>
          </p:cNvPicPr>
          <p:nvPr>
            <p:ph idx="1"/>
          </p:nvPr>
        </p:nvPicPr>
        <p:blipFill>
          <a:blip r:embed="rId2"/>
          <a:stretch>
            <a:fillRect/>
          </a:stretch>
        </p:blipFill>
        <p:spPr>
          <a:xfrm>
            <a:off x="1257300" y="1390147"/>
            <a:ext cx="9772649" cy="4786816"/>
          </a:xfrm>
        </p:spPr>
      </p:pic>
      <p:sp>
        <p:nvSpPr>
          <p:cNvPr id="4" name="Title 1">
            <a:extLst>
              <a:ext uri="{FF2B5EF4-FFF2-40B4-BE49-F238E27FC236}">
                <a16:creationId xmlns:a16="http://schemas.microsoft.com/office/drawing/2014/main" id="{A05C7733-50B8-41F4-A6F8-E053CF6E7A68}"/>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Cohen-Coon ile ayarlanan PID Deney Sonucu</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7A4C29E6-11B3-4754-BFB8-BD40D169B0D5}"/>
              </a:ext>
            </a:extLst>
          </p:cNvPr>
          <p:cNvSpPr txBox="1">
            <a:spLocks/>
          </p:cNvSpPr>
          <p:nvPr/>
        </p:nvSpPr>
        <p:spPr>
          <a:xfrm>
            <a:off x="4475669" y="6216285"/>
            <a:ext cx="394443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18. </a:t>
            </a:r>
            <a:r>
              <a:rPr lang="tr-TR" sz="1400" dirty="0">
                <a:latin typeface="Arial" panose="020B0604020202020204" pitchFamily="34" charset="0"/>
                <a:cs typeface="Arial" panose="020B0604020202020204" pitchFamily="34" charset="0"/>
              </a:rPr>
              <a:t>PID Cohen-Coon deney sonuçları</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9922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5FB33E63-9C1C-561B-8CEA-9A568036567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
        <p:nvSpPr>
          <p:cNvPr id="3" name="Title 1">
            <a:extLst>
              <a:ext uri="{FF2B5EF4-FFF2-40B4-BE49-F238E27FC236}">
                <a16:creationId xmlns:a16="http://schemas.microsoft.com/office/drawing/2014/main" id="{8B340CD1-97F4-9E2E-5ED7-06E213430263}"/>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Tyreus Luyben ile ayarlanan PID Deney Sonucu</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pic>
        <p:nvPicPr>
          <p:cNvPr id="4" name="Content Placeholder 4">
            <a:extLst>
              <a:ext uri="{FF2B5EF4-FFF2-40B4-BE49-F238E27FC236}">
                <a16:creationId xmlns:a16="http://schemas.microsoft.com/office/drawing/2014/main" id="{76BF9664-1677-95D2-F53E-751644F6BD96}"/>
              </a:ext>
            </a:extLst>
          </p:cNvPr>
          <p:cNvPicPr>
            <a:picLocks noGrp="1" noChangeAspect="1"/>
          </p:cNvPicPr>
          <p:nvPr>
            <p:ph idx="1"/>
          </p:nvPr>
        </p:nvPicPr>
        <p:blipFill>
          <a:blip r:embed="rId3"/>
          <a:stretch>
            <a:fillRect/>
          </a:stretch>
        </p:blipFill>
        <p:spPr>
          <a:xfrm>
            <a:off x="860087" y="983922"/>
            <a:ext cx="10515599" cy="4351338"/>
          </a:xfrm>
          <a:prstGeom prst="rect">
            <a:avLst/>
          </a:prstGeom>
        </p:spPr>
      </p:pic>
      <p:sp>
        <p:nvSpPr>
          <p:cNvPr id="17" name="Content Placeholder 2">
            <a:extLst>
              <a:ext uri="{FF2B5EF4-FFF2-40B4-BE49-F238E27FC236}">
                <a16:creationId xmlns:a16="http://schemas.microsoft.com/office/drawing/2014/main" id="{636C1683-4A66-4B74-8F4B-AF604E39F306}"/>
              </a:ext>
            </a:extLst>
          </p:cNvPr>
          <p:cNvSpPr txBox="1">
            <a:spLocks/>
          </p:cNvSpPr>
          <p:nvPr/>
        </p:nvSpPr>
        <p:spPr>
          <a:xfrm>
            <a:off x="4565948" y="5555271"/>
            <a:ext cx="396845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19. </a:t>
            </a:r>
            <a:r>
              <a:rPr lang="tr-TR" sz="1400" dirty="0">
                <a:latin typeface="Arial" panose="020B0604020202020204" pitchFamily="34" charset="0"/>
                <a:cs typeface="Arial" panose="020B0604020202020204" pitchFamily="34" charset="0"/>
              </a:rPr>
              <a:t>PID Tyreus Luyben Deney Sonuçları</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114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135319-05FC-43FE-AC91-9B20C8D255C6}"/>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PID -  Oksijen Kontrol -  (ZNCL – TLCL)</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7ED0822E-D372-4B9F-A0C3-B8395903D643}"/>
              </a:ext>
            </a:extLst>
          </p:cNvPr>
          <p:cNvPicPr>
            <a:picLocks noGrp="1"/>
          </p:cNvPicPr>
          <p:nvPr>
            <p:ph idx="1"/>
          </p:nvPr>
        </p:nvPicPr>
        <p:blipFill>
          <a:blip r:embed="rId2"/>
          <a:stretch>
            <a:fillRect/>
          </a:stretch>
        </p:blipFill>
        <p:spPr>
          <a:xfrm>
            <a:off x="666750" y="990600"/>
            <a:ext cx="11353800" cy="5435599"/>
          </a:xfrm>
          <a:prstGeom prst="rect">
            <a:avLst/>
          </a:prstGeom>
        </p:spPr>
      </p:pic>
      <p:sp>
        <p:nvSpPr>
          <p:cNvPr id="6" name="Content Placeholder 2">
            <a:extLst>
              <a:ext uri="{FF2B5EF4-FFF2-40B4-BE49-F238E27FC236}">
                <a16:creationId xmlns:a16="http://schemas.microsoft.com/office/drawing/2014/main" id="{D84A33F1-D880-4712-82A9-49B2FF3FB18E}"/>
              </a:ext>
            </a:extLst>
          </p:cNvPr>
          <p:cNvSpPr txBox="1">
            <a:spLocks/>
          </p:cNvSpPr>
          <p:nvPr/>
        </p:nvSpPr>
        <p:spPr>
          <a:xfrm>
            <a:off x="4294695" y="6507727"/>
            <a:ext cx="3811080"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20. </a:t>
            </a:r>
            <a:r>
              <a:rPr lang="tr-TR" sz="1400" dirty="0">
                <a:latin typeface="Arial" panose="020B0604020202020204" pitchFamily="34" charset="0"/>
                <a:cs typeface="Arial" panose="020B0604020202020204" pitchFamily="34" charset="0"/>
              </a:rPr>
              <a:t>Autotuning PID  deney sonuçları</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73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75468C84-4A39-48BD-B41A-2FB24338F5AC}"/>
              </a:ext>
            </a:extLst>
          </p:cNvPr>
          <p:cNvPicPr>
            <a:picLocks noGrp="1" noChangeAspect="1"/>
          </p:cNvPicPr>
          <p:nvPr>
            <p:ph idx="1"/>
          </p:nvPr>
        </p:nvPicPr>
        <p:blipFill>
          <a:blip r:embed="rId2"/>
          <a:stretch>
            <a:fillRect/>
          </a:stretch>
        </p:blipFill>
        <p:spPr>
          <a:xfrm>
            <a:off x="723900" y="1825625"/>
            <a:ext cx="10629899" cy="4351338"/>
          </a:xfrm>
        </p:spPr>
      </p:pic>
      <p:sp>
        <p:nvSpPr>
          <p:cNvPr id="12" name="Title 1">
            <a:extLst>
              <a:ext uri="{FF2B5EF4-FFF2-40B4-BE49-F238E27FC236}">
                <a16:creationId xmlns:a16="http://schemas.microsoft.com/office/drawing/2014/main" id="{4A4DA27A-E6C7-48AA-AAEE-6D5A125F9868}"/>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PID -  Oksijen Kontrol -  (ZNCL - TLCL) Filtreli Sonuçlar</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05E77D11-1516-4C7B-96FC-D6A2997D93D4}"/>
              </a:ext>
            </a:extLst>
          </p:cNvPr>
          <p:cNvSpPr txBox="1">
            <a:spLocks/>
          </p:cNvSpPr>
          <p:nvPr/>
        </p:nvSpPr>
        <p:spPr>
          <a:xfrm>
            <a:off x="4142295" y="6302801"/>
            <a:ext cx="4858830"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21. </a:t>
            </a:r>
            <a:r>
              <a:rPr lang="tr-TR" sz="1400" dirty="0">
                <a:latin typeface="Arial" panose="020B0604020202020204" pitchFamily="34" charset="0"/>
                <a:cs typeface="Arial" panose="020B0604020202020204" pitchFamily="34" charset="0"/>
              </a:rPr>
              <a:t>Autotuning PID  Filtreli Değerler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001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E83CBF-8C13-42C7-8DEE-F54F340AFA43}"/>
              </a:ext>
            </a:extLst>
          </p:cNvPr>
          <p:cNvPicPr>
            <a:picLocks noGrp="1" noChangeAspect="1"/>
          </p:cNvPicPr>
          <p:nvPr>
            <p:ph idx="1"/>
          </p:nvPr>
        </p:nvPicPr>
        <p:blipFill>
          <a:blip r:embed="rId2"/>
          <a:stretch>
            <a:fillRect/>
          </a:stretch>
        </p:blipFill>
        <p:spPr>
          <a:xfrm>
            <a:off x="1100456" y="1227428"/>
            <a:ext cx="9919970" cy="4729923"/>
          </a:xfrm>
        </p:spPr>
      </p:pic>
      <p:sp>
        <p:nvSpPr>
          <p:cNvPr id="6" name="Title 1">
            <a:extLst>
              <a:ext uri="{FF2B5EF4-FFF2-40B4-BE49-F238E27FC236}">
                <a16:creationId xmlns:a16="http://schemas.microsoft.com/office/drawing/2014/main" id="{5B42E761-8FCD-4BBB-BA27-9E6A6DF2EBC5}"/>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PID -  Oksijen Kontrol -  Açık Hat – (CC ve Ciancone)</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B111F96F-10C7-45CF-A235-51D80CCA9334}"/>
              </a:ext>
            </a:extLst>
          </p:cNvPr>
          <p:cNvSpPr txBox="1">
            <a:spLocks/>
          </p:cNvSpPr>
          <p:nvPr/>
        </p:nvSpPr>
        <p:spPr>
          <a:xfrm>
            <a:off x="4418520" y="6179403"/>
            <a:ext cx="2810956"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22. </a:t>
            </a:r>
            <a:r>
              <a:rPr lang="tr-TR" sz="1400" dirty="0">
                <a:latin typeface="Arial" panose="020B0604020202020204" pitchFamily="34" charset="0"/>
                <a:cs typeface="Arial" panose="020B0604020202020204" pitchFamily="34" charset="0"/>
              </a:rPr>
              <a:t>Autotunig PID </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7869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F20E364-33A1-44E3-BE22-38CA305C4DD9}"/>
              </a:ext>
            </a:extLst>
          </p:cNvPr>
          <p:cNvPicPr>
            <a:picLocks noGrp="1" noChangeAspect="1"/>
          </p:cNvPicPr>
          <p:nvPr>
            <p:ph idx="1"/>
          </p:nvPr>
        </p:nvPicPr>
        <p:blipFill>
          <a:blip r:embed="rId2"/>
          <a:stretch>
            <a:fillRect/>
          </a:stretch>
        </p:blipFill>
        <p:spPr>
          <a:xfrm>
            <a:off x="728123" y="1644650"/>
            <a:ext cx="10515600" cy="4351338"/>
          </a:xfrm>
        </p:spPr>
      </p:pic>
      <p:sp>
        <p:nvSpPr>
          <p:cNvPr id="4" name="Title 1">
            <a:extLst>
              <a:ext uri="{FF2B5EF4-FFF2-40B4-BE49-F238E27FC236}">
                <a16:creationId xmlns:a16="http://schemas.microsoft.com/office/drawing/2014/main" id="{19D67476-A42C-4DD3-808B-52C0A5761CB6}"/>
              </a:ext>
            </a:extLst>
          </p:cNvPr>
          <p:cNvSpPr>
            <a:spLocks noGrp="1"/>
          </p:cNvSpPr>
          <p:nvPr>
            <p:ph type="title"/>
          </p:nvPr>
        </p:nvSpPr>
        <p:spPr>
          <a:xfrm>
            <a:off x="838200" y="431801"/>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PID -  Oksijen Kontrol -  Açık Hat – (CC ve Ciancone) Filtreli Değerler</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C30F5BB-18D9-4A15-9C6B-46753170A751}"/>
              </a:ext>
            </a:extLst>
          </p:cNvPr>
          <p:cNvSpPr txBox="1">
            <a:spLocks/>
          </p:cNvSpPr>
          <p:nvPr/>
        </p:nvSpPr>
        <p:spPr>
          <a:xfrm>
            <a:off x="4494720" y="6166415"/>
            <a:ext cx="3506280"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23. </a:t>
            </a:r>
            <a:r>
              <a:rPr lang="tr-TR" sz="1400" dirty="0">
                <a:latin typeface="Arial" panose="020B0604020202020204" pitchFamily="34" charset="0"/>
                <a:cs typeface="Arial" panose="020B0604020202020204" pitchFamily="34" charset="0"/>
              </a:rPr>
              <a:t>Autotuning PID Filtreli Değerler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819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4AD67A6-52CE-4C9B-A6DF-C3DF78437F3A}"/>
              </a:ext>
            </a:extLst>
          </p:cNvPr>
          <p:cNvPicPr>
            <a:picLocks noGrp="1" noChangeAspect="1"/>
          </p:cNvPicPr>
          <p:nvPr>
            <p:ph idx="1"/>
          </p:nvPr>
        </p:nvPicPr>
        <p:blipFill>
          <a:blip r:embed="rId2"/>
          <a:stretch>
            <a:fillRect/>
          </a:stretch>
        </p:blipFill>
        <p:spPr>
          <a:xfrm>
            <a:off x="838200" y="1600201"/>
            <a:ext cx="10515600" cy="4368074"/>
          </a:xfrm>
        </p:spPr>
      </p:pic>
      <p:sp>
        <p:nvSpPr>
          <p:cNvPr id="4" name="Title 1">
            <a:extLst>
              <a:ext uri="{FF2B5EF4-FFF2-40B4-BE49-F238E27FC236}">
                <a16:creationId xmlns:a16="http://schemas.microsoft.com/office/drawing/2014/main" id="{F069B991-E27B-4313-8334-22E89117B419}"/>
              </a:ext>
            </a:extLst>
          </p:cNvPr>
          <p:cNvSpPr>
            <a:spLocks noGrp="1"/>
          </p:cNvSpPr>
          <p:nvPr>
            <p:ph type="title"/>
          </p:nvPr>
        </p:nvSpPr>
        <p:spPr>
          <a:xfrm>
            <a:off x="838200" y="365125"/>
            <a:ext cx="10515600" cy="1325563"/>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PID pH kontrol Kapalı Hat Yöntemler</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2721370D-9314-4100-A2AF-CF4962E8816A}"/>
              </a:ext>
            </a:extLst>
          </p:cNvPr>
          <p:cNvSpPr txBox="1">
            <a:spLocks/>
          </p:cNvSpPr>
          <p:nvPr/>
        </p:nvSpPr>
        <p:spPr>
          <a:xfrm>
            <a:off x="4332795" y="6246079"/>
            <a:ext cx="2810956"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24. </a:t>
            </a:r>
            <a:r>
              <a:rPr lang="tr-TR" sz="1400" dirty="0">
                <a:latin typeface="Arial" panose="020B0604020202020204" pitchFamily="34" charset="0"/>
                <a:cs typeface="Arial" panose="020B0604020202020204" pitchFamily="34" charset="0"/>
              </a:rPr>
              <a:t>Autotuning PID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986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32F4A4-AFE7-4C0F-ADBB-882EF177EB4A}"/>
              </a:ext>
            </a:extLst>
          </p:cNvPr>
          <p:cNvSpPr>
            <a:spLocks noGrp="1"/>
          </p:cNvSpPr>
          <p:nvPr>
            <p:ph type="title"/>
          </p:nvPr>
        </p:nvSpPr>
        <p:spPr>
          <a:xfrm>
            <a:off x="838200" y="365125"/>
            <a:ext cx="10515600" cy="796925"/>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PID pH kontrol Açık Hat Yöntemler</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pic>
        <p:nvPicPr>
          <p:cNvPr id="10" name="Content Placeholder 9">
            <a:extLst>
              <a:ext uri="{FF2B5EF4-FFF2-40B4-BE49-F238E27FC236}">
                <a16:creationId xmlns:a16="http://schemas.microsoft.com/office/drawing/2014/main" id="{BE2B5144-03A1-453F-9EC5-81E52E3FA04C}"/>
              </a:ext>
            </a:extLst>
          </p:cNvPr>
          <p:cNvPicPr>
            <a:picLocks noGrp="1" noChangeAspect="1"/>
          </p:cNvPicPr>
          <p:nvPr>
            <p:ph idx="1"/>
          </p:nvPr>
        </p:nvPicPr>
        <p:blipFill>
          <a:blip r:embed="rId2"/>
          <a:stretch>
            <a:fillRect/>
          </a:stretch>
        </p:blipFill>
        <p:spPr>
          <a:xfrm>
            <a:off x="723901" y="1057914"/>
            <a:ext cx="10848974" cy="5187133"/>
          </a:xfrm>
        </p:spPr>
      </p:pic>
      <p:sp>
        <p:nvSpPr>
          <p:cNvPr id="5" name="Content Placeholder 2">
            <a:extLst>
              <a:ext uri="{FF2B5EF4-FFF2-40B4-BE49-F238E27FC236}">
                <a16:creationId xmlns:a16="http://schemas.microsoft.com/office/drawing/2014/main" id="{317E80F5-AF92-4057-B132-B0B9FEDD785C}"/>
              </a:ext>
            </a:extLst>
          </p:cNvPr>
          <p:cNvSpPr txBox="1">
            <a:spLocks/>
          </p:cNvSpPr>
          <p:nvPr/>
        </p:nvSpPr>
        <p:spPr>
          <a:xfrm>
            <a:off x="4332795" y="6369477"/>
            <a:ext cx="2810956"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Şekil 25. </a:t>
            </a:r>
            <a:r>
              <a:rPr lang="tr-TR" sz="1400" dirty="0">
                <a:latin typeface="Arial" panose="020B0604020202020204" pitchFamily="34" charset="0"/>
                <a:cs typeface="Arial" panose="020B0604020202020204" pitchFamily="34" charset="0"/>
              </a:rPr>
              <a:t>Autotuning PID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1461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4C096E8-624C-4FE6-A9AD-0C75C562715F}"/>
              </a:ext>
            </a:extLst>
          </p:cNvPr>
          <p:cNvGraphicFramePr>
            <a:graphicFrameLocks noGrp="1"/>
          </p:cNvGraphicFramePr>
          <p:nvPr>
            <p:ph idx="1"/>
            <p:extLst>
              <p:ext uri="{D42A27DB-BD31-4B8C-83A1-F6EECF244321}">
                <p14:modId xmlns:p14="http://schemas.microsoft.com/office/powerpoint/2010/main" val="1872101580"/>
              </p:ext>
            </p:extLst>
          </p:nvPr>
        </p:nvGraphicFramePr>
        <p:xfrm>
          <a:off x="717549" y="2092324"/>
          <a:ext cx="8855076" cy="1713992"/>
        </p:xfrm>
        <a:graphic>
          <a:graphicData uri="http://schemas.openxmlformats.org/drawingml/2006/table">
            <a:tbl>
              <a:tblPr firstRow="1" firstCol="1" bandRow="1">
                <a:tableStyleId>{5C22544A-7EE6-4342-B048-85BDC9FD1C3A}</a:tableStyleId>
              </a:tblPr>
              <a:tblGrid>
                <a:gridCol w="2213295">
                  <a:extLst>
                    <a:ext uri="{9D8B030D-6E8A-4147-A177-3AD203B41FA5}">
                      <a16:colId xmlns:a16="http://schemas.microsoft.com/office/drawing/2014/main" val="3609727531"/>
                    </a:ext>
                  </a:extLst>
                </a:gridCol>
                <a:gridCol w="2213295">
                  <a:extLst>
                    <a:ext uri="{9D8B030D-6E8A-4147-A177-3AD203B41FA5}">
                      <a16:colId xmlns:a16="http://schemas.microsoft.com/office/drawing/2014/main" val="69860181"/>
                    </a:ext>
                  </a:extLst>
                </a:gridCol>
                <a:gridCol w="2214243">
                  <a:extLst>
                    <a:ext uri="{9D8B030D-6E8A-4147-A177-3AD203B41FA5}">
                      <a16:colId xmlns:a16="http://schemas.microsoft.com/office/drawing/2014/main" val="3700582076"/>
                    </a:ext>
                  </a:extLst>
                </a:gridCol>
                <a:gridCol w="2214243">
                  <a:extLst>
                    <a:ext uri="{9D8B030D-6E8A-4147-A177-3AD203B41FA5}">
                      <a16:colId xmlns:a16="http://schemas.microsoft.com/office/drawing/2014/main" val="1628511530"/>
                    </a:ext>
                  </a:extLst>
                </a:gridCol>
              </a:tblGrid>
              <a:tr h="212726">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rPr>
                        <a:t>Başlangıç</a:t>
                      </a:r>
                      <a:r>
                        <a:rPr lang="en-US" sz="1400" dirty="0">
                          <a:effectLst/>
                        </a:rPr>
                        <a:t>(Step </a:t>
                      </a:r>
                      <a:r>
                        <a:rPr lang="en-US" sz="1400" dirty="0" err="1">
                          <a:effectLst/>
                        </a:rPr>
                        <a:t>etki</a:t>
                      </a:r>
                      <a:r>
                        <a:rPr lang="en-US" sz="1400" dirty="0">
                          <a:effectLst/>
                        </a:rPr>
                        <a:t> TL)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Autotune ZN-CL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Autotune TL-CL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1227121"/>
                  </a:ext>
                </a:extLst>
              </a:tr>
              <a:tr h="234496">
                <a:tc>
                  <a:txBody>
                    <a:bodyPr/>
                    <a:lstStyle/>
                    <a:p>
                      <a:pPr marL="0" marR="0">
                        <a:lnSpc>
                          <a:spcPct val="107000"/>
                        </a:lnSpc>
                        <a:spcBef>
                          <a:spcPts val="0"/>
                        </a:spcBef>
                        <a:spcAft>
                          <a:spcPts val="0"/>
                        </a:spcAft>
                      </a:pPr>
                      <a:r>
                        <a:rPr lang="en-US" sz="1100">
                          <a:effectLst/>
                        </a:rPr>
                        <a:t>KC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0.18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0.128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0.09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4419361"/>
                  </a:ext>
                </a:extLst>
              </a:tr>
              <a:tr h="234496">
                <a:tc>
                  <a:txBody>
                    <a:bodyPr/>
                    <a:lstStyle/>
                    <a:p>
                      <a:pPr marL="0" marR="0">
                        <a:lnSpc>
                          <a:spcPct val="107000"/>
                        </a:lnSpc>
                        <a:spcBef>
                          <a:spcPts val="0"/>
                        </a:spcBef>
                        <a:spcAft>
                          <a:spcPts val="0"/>
                        </a:spcAft>
                      </a:pPr>
                      <a:r>
                        <a:rPr lang="en-US" sz="1100">
                          <a:effectLst/>
                        </a:rPr>
                        <a:t>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444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95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418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608280"/>
                  </a:ext>
                </a:extLst>
              </a:tr>
              <a:tr h="234496">
                <a:tc>
                  <a:txBody>
                    <a:bodyPr/>
                    <a:lstStyle/>
                    <a:p>
                      <a:pPr marL="0" marR="0">
                        <a:lnSpc>
                          <a:spcPct val="107000"/>
                        </a:lnSpc>
                        <a:spcBef>
                          <a:spcPts val="0"/>
                        </a:spcBef>
                        <a:spcAft>
                          <a:spcPts val="0"/>
                        </a:spcAft>
                      </a:pPr>
                      <a:r>
                        <a:rPr lang="en-US" sz="1100">
                          <a:effectLst/>
                        </a:rPr>
                        <a:t>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25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23.7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30.15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879833"/>
                  </a:ext>
                </a:extLst>
              </a:tr>
              <a:tr h="234496">
                <a:tc>
                  <a:txBody>
                    <a:bodyPr/>
                    <a:lstStyle/>
                    <a:p>
                      <a:pPr marL="0" marR="0">
                        <a:lnSpc>
                          <a:spcPct val="107000"/>
                        </a:lnSpc>
                        <a:spcBef>
                          <a:spcPts val="0"/>
                        </a:spcBef>
                        <a:spcAft>
                          <a:spcPts val="0"/>
                        </a:spcAft>
                      </a:pPr>
                      <a:r>
                        <a:rPr lang="en-US" sz="1100">
                          <a:effectLst/>
                        </a:rPr>
                        <a:t>Settling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406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355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308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9176567"/>
                  </a:ext>
                </a:extLst>
              </a:tr>
              <a:tr h="234496">
                <a:tc>
                  <a:txBody>
                    <a:bodyPr/>
                    <a:lstStyle/>
                    <a:p>
                      <a:pPr marL="0" marR="0">
                        <a:lnSpc>
                          <a:spcPct val="107000"/>
                        </a:lnSpc>
                        <a:spcBef>
                          <a:spcPts val="0"/>
                        </a:spcBef>
                        <a:spcAft>
                          <a:spcPts val="0"/>
                        </a:spcAft>
                      </a:pPr>
                      <a:r>
                        <a:rPr lang="en-US" sz="1100">
                          <a:effectLst/>
                        </a:rPr>
                        <a:t>Peak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55.75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57.39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55.88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1371853"/>
                  </a:ext>
                </a:extLst>
              </a:tr>
              <a:tr h="234496">
                <a:tc>
                  <a:txBody>
                    <a:bodyPr/>
                    <a:lstStyle/>
                    <a:p>
                      <a:pPr marL="0" marR="0">
                        <a:lnSpc>
                          <a:spcPct val="107000"/>
                        </a:lnSpc>
                        <a:spcBef>
                          <a:spcPts val="0"/>
                        </a:spcBef>
                        <a:spcAft>
                          <a:spcPts val="0"/>
                        </a:spcAft>
                      </a:pPr>
                      <a:r>
                        <a:rPr lang="en-US" sz="1100">
                          <a:effectLst/>
                        </a:rPr>
                        <a:t>Settling Time(Dist)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177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248</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7470543"/>
                  </a:ext>
                </a:extLst>
              </a:tr>
            </a:tbl>
          </a:graphicData>
        </a:graphic>
      </p:graphicFrame>
      <p:sp>
        <p:nvSpPr>
          <p:cNvPr id="5" name="Content Placeholder 2">
            <a:extLst>
              <a:ext uri="{FF2B5EF4-FFF2-40B4-BE49-F238E27FC236}">
                <a16:creationId xmlns:a16="http://schemas.microsoft.com/office/drawing/2014/main" id="{278861B1-11C2-4BD0-99E3-A91EE7A2F1DB}"/>
              </a:ext>
            </a:extLst>
          </p:cNvPr>
          <p:cNvSpPr txBox="1">
            <a:spLocks/>
          </p:cNvSpPr>
          <p:nvPr/>
        </p:nvSpPr>
        <p:spPr>
          <a:xfrm>
            <a:off x="1148269" y="1765330"/>
            <a:ext cx="494773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Tablo3. Oksijen Kontrol Kapalı Hat Yöntemler</a:t>
            </a:r>
            <a:endParaRPr lang="en-US" sz="1400"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C5C31D31-E217-4413-9CD3-12637E373C69}"/>
              </a:ext>
            </a:extLst>
          </p:cNvPr>
          <p:cNvGraphicFramePr>
            <a:graphicFrameLocks noGrp="1"/>
          </p:cNvGraphicFramePr>
          <p:nvPr>
            <p:extLst>
              <p:ext uri="{D42A27DB-BD31-4B8C-83A1-F6EECF244321}">
                <p14:modId xmlns:p14="http://schemas.microsoft.com/office/powerpoint/2010/main" val="2062546406"/>
              </p:ext>
            </p:extLst>
          </p:nvPr>
        </p:nvGraphicFramePr>
        <p:xfrm>
          <a:off x="717549" y="4225924"/>
          <a:ext cx="8626474" cy="1981085"/>
        </p:xfrm>
        <a:graphic>
          <a:graphicData uri="http://schemas.openxmlformats.org/drawingml/2006/table">
            <a:tbl>
              <a:tblPr firstRow="1" firstCol="1" bandRow="1">
                <a:tableStyleId>{5C22544A-7EE6-4342-B048-85BDC9FD1C3A}</a:tableStyleId>
              </a:tblPr>
              <a:tblGrid>
                <a:gridCol w="2130426">
                  <a:extLst>
                    <a:ext uri="{9D8B030D-6E8A-4147-A177-3AD203B41FA5}">
                      <a16:colId xmlns:a16="http://schemas.microsoft.com/office/drawing/2014/main" val="2612431279"/>
                    </a:ext>
                  </a:extLst>
                </a:gridCol>
                <a:gridCol w="2552700">
                  <a:extLst>
                    <a:ext uri="{9D8B030D-6E8A-4147-A177-3AD203B41FA5}">
                      <a16:colId xmlns:a16="http://schemas.microsoft.com/office/drawing/2014/main" val="4227350011"/>
                    </a:ext>
                  </a:extLst>
                </a:gridCol>
                <a:gridCol w="1786268">
                  <a:extLst>
                    <a:ext uri="{9D8B030D-6E8A-4147-A177-3AD203B41FA5}">
                      <a16:colId xmlns:a16="http://schemas.microsoft.com/office/drawing/2014/main" val="4212607038"/>
                    </a:ext>
                  </a:extLst>
                </a:gridCol>
                <a:gridCol w="2157080">
                  <a:extLst>
                    <a:ext uri="{9D8B030D-6E8A-4147-A177-3AD203B41FA5}">
                      <a16:colId xmlns:a16="http://schemas.microsoft.com/office/drawing/2014/main" val="3119092896"/>
                    </a:ext>
                  </a:extLst>
                </a:gridCol>
              </a:tblGrid>
              <a:tr h="48527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err="1">
                          <a:effectLst/>
                        </a:rPr>
                        <a:t>Başlangıç</a:t>
                      </a:r>
                      <a:r>
                        <a:rPr lang="en-US" sz="1400" dirty="0">
                          <a:effectLst/>
                        </a:rPr>
                        <a:t>(Step </a:t>
                      </a:r>
                      <a:r>
                        <a:rPr lang="en-US" sz="1400" dirty="0" err="1">
                          <a:effectLst/>
                        </a:rPr>
                        <a:t>etki</a:t>
                      </a:r>
                      <a:r>
                        <a:rPr lang="en-US" sz="1400" dirty="0">
                          <a:effectLst/>
                        </a:rPr>
                        <a:t> Cohen-Coon)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Autotune Cohen-Coon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Autotune </a:t>
                      </a:r>
                      <a:r>
                        <a:rPr lang="tr-TR" sz="1400" dirty="0">
                          <a:effectLst/>
                        </a:rPr>
                        <a:t>CianCone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1695886"/>
                  </a:ext>
                </a:extLst>
              </a:tr>
              <a:tr h="237149">
                <a:tc>
                  <a:txBody>
                    <a:bodyPr/>
                    <a:lstStyle/>
                    <a:p>
                      <a:pPr marL="0" marR="0">
                        <a:lnSpc>
                          <a:spcPct val="107000"/>
                        </a:lnSpc>
                        <a:spcBef>
                          <a:spcPts val="0"/>
                        </a:spcBef>
                        <a:spcAft>
                          <a:spcPts val="0"/>
                        </a:spcAft>
                      </a:pPr>
                      <a:r>
                        <a:rPr lang="en-US" sz="1100">
                          <a:effectLst/>
                        </a:rPr>
                        <a:t>KC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0.145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0.19</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0.09</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8187673"/>
                  </a:ext>
                </a:extLst>
              </a:tr>
              <a:tr h="237149">
                <a:tc>
                  <a:txBody>
                    <a:bodyPr/>
                    <a:lstStyle/>
                    <a:p>
                      <a:pPr marL="0" marR="0">
                        <a:lnSpc>
                          <a:spcPct val="107000"/>
                        </a:lnSpc>
                        <a:spcBef>
                          <a:spcPts val="0"/>
                        </a:spcBef>
                        <a:spcAft>
                          <a:spcPts val="0"/>
                        </a:spcAft>
                      </a:pPr>
                      <a:r>
                        <a:rPr lang="en-US" sz="1100">
                          <a:effectLst/>
                        </a:rPr>
                        <a:t>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53.70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102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652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0238723"/>
                  </a:ext>
                </a:extLst>
              </a:tr>
              <a:tr h="237149">
                <a:tc>
                  <a:txBody>
                    <a:bodyPr/>
                    <a:lstStyle/>
                    <a:p>
                      <a:pPr marL="0" marR="0">
                        <a:lnSpc>
                          <a:spcPct val="107000"/>
                        </a:lnSpc>
                        <a:spcBef>
                          <a:spcPts val="0"/>
                        </a:spcBef>
                        <a:spcAft>
                          <a:spcPts val="0"/>
                        </a:spcAft>
                      </a:pPr>
                      <a:r>
                        <a:rPr lang="en-US" sz="1100">
                          <a:effectLst/>
                        </a:rPr>
                        <a:t>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8.17</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45.3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3650562"/>
                  </a:ext>
                </a:extLst>
              </a:tr>
              <a:tr h="237149">
                <a:tc>
                  <a:txBody>
                    <a:bodyPr/>
                    <a:lstStyle/>
                    <a:p>
                      <a:pPr marL="0" marR="0">
                        <a:lnSpc>
                          <a:spcPct val="107000"/>
                        </a:lnSpc>
                        <a:spcBef>
                          <a:spcPts val="0"/>
                        </a:spcBef>
                        <a:spcAft>
                          <a:spcPts val="0"/>
                        </a:spcAft>
                      </a:pPr>
                      <a:r>
                        <a:rPr lang="en-US" sz="1100">
                          <a:effectLst/>
                        </a:rPr>
                        <a:t>Settling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tr-TR" sz="1600" dirty="0">
                          <a:effectLst/>
                          <a:latin typeface="Calibri" panose="020F0502020204030204" pitchFamily="34"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0853994"/>
                  </a:ext>
                </a:extLst>
              </a:tr>
              <a:tr h="237149">
                <a:tc>
                  <a:txBody>
                    <a:bodyPr/>
                    <a:lstStyle/>
                    <a:p>
                      <a:pPr marL="0" marR="0">
                        <a:lnSpc>
                          <a:spcPct val="107000"/>
                        </a:lnSpc>
                        <a:spcBef>
                          <a:spcPts val="0"/>
                        </a:spcBef>
                        <a:spcAft>
                          <a:spcPts val="0"/>
                        </a:spcAft>
                      </a:pPr>
                      <a:r>
                        <a:rPr lang="en-US" sz="1100">
                          <a:effectLst/>
                        </a:rPr>
                        <a:t>Peak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3667457"/>
                  </a:ext>
                </a:extLst>
              </a:tr>
              <a:tr h="237149">
                <a:tc>
                  <a:txBody>
                    <a:bodyPr/>
                    <a:lstStyle/>
                    <a:p>
                      <a:pPr marL="0" marR="0">
                        <a:lnSpc>
                          <a:spcPct val="107000"/>
                        </a:lnSpc>
                        <a:spcBef>
                          <a:spcPts val="0"/>
                        </a:spcBef>
                        <a:spcAft>
                          <a:spcPts val="0"/>
                        </a:spcAft>
                      </a:pPr>
                      <a:r>
                        <a:rPr lang="en-US" sz="1100">
                          <a:effectLst/>
                        </a:rPr>
                        <a:t>Settling Time(Dist)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173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0152279"/>
                  </a:ext>
                </a:extLst>
              </a:tr>
            </a:tbl>
          </a:graphicData>
        </a:graphic>
      </p:graphicFrame>
      <p:sp>
        <p:nvSpPr>
          <p:cNvPr id="7" name="Content Placeholder 2">
            <a:extLst>
              <a:ext uri="{FF2B5EF4-FFF2-40B4-BE49-F238E27FC236}">
                <a16:creationId xmlns:a16="http://schemas.microsoft.com/office/drawing/2014/main" id="{E5509173-7304-4C28-9F1C-CBE571EE9BA0}"/>
              </a:ext>
            </a:extLst>
          </p:cNvPr>
          <p:cNvSpPr txBox="1">
            <a:spLocks/>
          </p:cNvSpPr>
          <p:nvPr/>
        </p:nvSpPr>
        <p:spPr>
          <a:xfrm>
            <a:off x="1148268" y="3898930"/>
            <a:ext cx="494773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Tablo3. Oksijen Kontrol Açık Hat Yöntemler</a:t>
            </a:r>
            <a:endParaRPr lang="en-US" sz="14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2AC31EC5-A78B-44F4-87E2-A9CDCA45CC2D}"/>
              </a:ext>
            </a:extLst>
          </p:cNvPr>
          <p:cNvSpPr>
            <a:spLocks noGrp="1"/>
          </p:cNvSpPr>
          <p:nvPr>
            <p:ph type="title"/>
          </p:nvPr>
        </p:nvSpPr>
        <p:spPr>
          <a:xfrm>
            <a:off x="838200" y="437996"/>
            <a:ext cx="10515600" cy="1238404"/>
          </a:xfrm>
        </p:spPr>
        <p:txBody>
          <a:bodyPr>
            <a:normAutofit fontScale="90000"/>
          </a:bodyPr>
          <a:lstStyle/>
          <a:p>
            <a:pPr>
              <a:lnSpc>
                <a:spcPct val="150000"/>
              </a:lnSpc>
            </a:pPr>
            <a:r>
              <a:rPr lang="tr-TR" sz="3100" dirty="0">
                <a:solidFill>
                  <a:schemeClr val="accent6">
                    <a:lumMod val="50000"/>
                  </a:schemeClr>
                </a:solidFill>
                <a:latin typeface="Arial" panose="020B0604020202020204" pitchFamily="34" charset="0"/>
                <a:cs typeface="Arial" panose="020B0604020202020204" pitchFamily="34" charset="0"/>
              </a:rPr>
              <a:t>6. SONUÇLAR</a:t>
            </a:r>
            <a:br>
              <a:rPr lang="tr-TR" sz="2800" dirty="0">
                <a:solidFill>
                  <a:schemeClr val="accent6">
                    <a:lumMod val="50000"/>
                  </a:schemeClr>
                </a:solidFill>
                <a:latin typeface="Arial" panose="020B0604020202020204" pitchFamily="34" charset="0"/>
                <a:cs typeface="Arial" panose="020B0604020202020204" pitchFamily="34" charset="0"/>
              </a:rPr>
            </a:br>
            <a:r>
              <a:rPr lang="tr-TR" sz="2800" dirty="0">
                <a:solidFill>
                  <a:schemeClr val="accent6">
                    <a:lumMod val="50000"/>
                  </a:schemeClr>
                </a:solidFill>
                <a:latin typeface="Arial" panose="020B0604020202020204" pitchFamily="34" charset="0"/>
                <a:cs typeface="Arial" panose="020B0604020202020204" pitchFamily="34" charset="0"/>
              </a:rPr>
              <a:t>6</a:t>
            </a:r>
            <a:r>
              <a:rPr lang="tr-TR" sz="2800" dirty="0">
                <a:solidFill>
                  <a:schemeClr val="accent6">
                    <a:lumMod val="50000"/>
                  </a:schemeClr>
                </a:solidFill>
                <a:latin typeface="Arial" panose="020B0604020202020204" pitchFamily="34" charset="0"/>
                <a:ea typeface="+mj-ea"/>
                <a:cs typeface="Arial" panose="020B0604020202020204" pitchFamily="34" charset="0"/>
              </a:rPr>
              <a:t>.1 Autotuning Oksijen Kontrol Performans Değerleri</a:t>
            </a:r>
            <a:endParaRPr lang="en-US" sz="270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04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E94554C5-05AA-932C-A432-3577476E6B63}"/>
              </a:ext>
            </a:extLst>
          </p:cNvPr>
          <p:cNvSpPr>
            <a:spLocks noGrp="1"/>
          </p:cNvSpPr>
          <p:nvPr>
            <p:ph type="title"/>
          </p:nvPr>
        </p:nvSpPr>
        <p:spPr>
          <a:xfrm>
            <a:off x="1066800" y="528831"/>
            <a:ext cx="10058400" cy="556921"/>
          </a:xfrm>
        </p:spPr>
        <p:txBody>
          <a:bodyPr>
            <a:normAutofit/>
          </a:bodyPr>
          <a:lstStyle/>
          <a:p>
            <a:r>
              <a:rPr lang="tr-TR" sz="2800" dirty="0">
                <a:solidFill>
                  <a:schemeClr val="accent6">
                    <a:lumMod val="50000"/>
                  </a:schemeClr>
                </a:solidFill>
                <a:latin typeface="Arial" panose="020B0604020202020204" pitchFamily="34" charset="0"/>
                <a:cs typeface="Arial" panose="020B0604020202020204" pitchFamily="34" charset="0"/>
              </a:rPr>
              <a:t>1. PID KONTROL</a:t>
            </a:r>
            <a:endParaRPr lang="en-US" sz="2800" dirty="0">
              <a:solidFill>
                <a:schemeClr val="accent6">
                  <a:lumMod val="50000"/>
                </a:schemeClr>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A72135A3-DBD2-77BF-1157-033E8E546363}"/>
              </a:ext>
            </a:extLst>
          </p:cNvPr>
          <p:cNvSpPr>
            <a:spLocks noGrp="1"/>
          </p:cNvSpPr>
          <p:nvPr>
            <p:ph idx="1"/>
          </p:nvPr>
        </p:nvSpPr>
        <p:spPr>
          <a:xfrm>
            <a:off x="1154954" y="1234653"/>
            <a:ext cx="9970246" cy="2590799"/>
          </a:xfrm>
        </p:spPr>
        <p:txBody>
          <a:bodyPr>
            <a:normAutofit fontScale="70000" lnSpcReduction="20000"/>
          </a:bodyPr>
          <a:lstStyle/>
          <a:p>
            <a:pPr algn="just">
              <a:lnSpc>
                <a:spcPct val="170000"/>
              </a:lnSpc>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cs typeface="Arial" panose="020B0604020202020204" pitchFamily="34" charset="0"/>
              </a:rPr>
              <a:t>PID (Proportional-Integral-Derivative) kontrolü, birçok endüstriyel kontrol uygulamasında yaygın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olarak</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kullanılan</a:t>
            </a:r>
            <a:r>
              <a:rPr lang="en-US" b="0" i="0" dirty="0">
                <a:solidFill>
                  <a:schemeClr val="tx1">
                    <a:lumMod val="95000"/>
                    <a:lumOff val="5000"/>
                  </a:schemeClr>
                </a:solidFill>
                <a:effectLst/>
                <a:latin typeface="Arial" panose="020B0604020202020204" pitchFamily="34" charset="0"/>
                <a:cs typeface="Arial" panose="020B0604020202020204" pitchFamily="34" charset="0"/>
              </a:rPr>
              <a:t> bir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geri</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besleme</a:t>
            </a:r>
            <a:r>
              <a:rPr lang="en-US" b="0" i="0" dirty="0">
                <a:solidFill>
                  <a:schemeClr val="tx1">
                    <a:lumMod val="95000"/>
                    <a:lumOff val="5000"/>
                  </a:schemeClr>
                </a:solidFill>
                <a:effectLst/>
                <a:latin typeface="Arial" panose="020B0604020202020204" pitchFamily="34" charset="0"/>
                <a:cs typeface="Arial" panose="020B0604020202020204" pitchFamily="34" charset="0"/>
              </a:rPr>
              <a:t> kontrol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algoritmasıdır</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endParaRPr lang="tr-TR" b="0" i="0" dirty="0">
              <a:solidFill>
                <a:schemeClr val="tx1">
                  <a:lumMod val="95000"/>
                  <a:lumOff val="5000"/>
                </a:schemeClr>
              </a:solidFill>
              <a:effectLst/>
              <a:latin typeface="Arial" panose="020B0604020202020204" pitchFamily="34" charset="0"/>
              <a:cs typeface="Arial" panose="020B0604020202020204" pitchFamily="34" charset="0"/>
            </a:endParaRPr>
          </a:p>
          <a:p>
            <a:pPr algn="just">
              <a:lnSpc>
                <a:spcPct val="170000"/>
              </a:lnSpc>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cs typeface="Arial" panose="020B0604020202020204" pitchFamily="34" charset="0"/>
              </a:rPr>
              <a:t>PID kontrolü,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bir</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dirty="0">
                <a:solidFill>
                  <a:schemeClr val="tx1">
                    <a:lumMod val="95000"/>
                    <a:lumOff val="5000"/>
                  </a:schemeClr>
                </a:solidFill>
                <a:latin typeface="Arial" panose="020B0604020202020204" pitchFamily="34" charset="0"/>
                <a:cs typeface="Arial" panose="020B0604020202020204" pitchFamily="34" charset="0"/>
              </a:rPr>
              <a:t>prosesin çıkış değişkeninin </a:t>
            </a:r>
            <a:r>
              <a:rPr lang="en-US" b="0" i="0" dirty="0">
                <a:solidFill>
                  <a:schemeClr val="tx1">
                    <a:lumMod val="95000"/>
                    <a:lumOff val="5000"/>
                  </a:schemeClr>
                </a:solidFill>
                <a:effectLst/>
                <a:latin typeface="Arial" panose="020B0604020202020204" pitchFamily="34" charset="0"/>
                <a:cs typeface="Arial" panose="020B0604020202020204" pitchFamily="34" charset="0"/>
              </a:rPr>
              <a:t>(</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örneğin</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sıcaklık</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b="0" i="0" dirty="0">
                <a:solidFill>
                  <a:schemeClr val="tx1">
                    <a:lumMod val="95000"/>
                    <a:lumOff val="5000"/>
                  </a:schemeClr>
                </a:solidFill>
                <a:effectLst/>
                <a:latin typeface="Arial" panose="020B0604020202020204" pitchFamily="34" charset="0"/>
                <a:cs typeface="Arial" panose="020B0604020202020204" pitchFamily="34" charset="0"/>
              </a:rPr>
              <a:t>çözünmüş oksijen derişimi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veya</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b="0" i="0" dirty="0">
                <a:solidFill>
                  <a:schemeClr val="tx1">
                    <a:lumMod val="95000"/>
                    <a:lumOff val="5000"/>
                  </a:schemeClr>
                </a:solidFill>
                <a:effectLst/>
                <a:latin typeface="Arial" panose="020B0604020202020204" pitchFamily="34" charset="0"/>
                <a:cs typeface="Arial" panose="020B0604020202020204" pitchFamily="34" charset="0"/>
              </a:rPr>
              <a:t>pH</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gibi</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dirty="0">
                <a:solidFill>
                  <a:schemeClr val="tx1">
                    <a:lumMod val="95000"/>
                    <a:lumOff val="5000"/>
                  </a:schemeClr>
                </a:solidFill>
                <a:latin typeface="Arial" panose="020B0604020202020204" pitchFamily="34" charset="0"/>
                <a:cs typeface="Arial" panose="020B0604020202020204" pitchFamily="34" charset="0"/>
              </a:rPr>
              <a:t>set</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b="0" i="0" dirty="0">
                <a:solidFill>
                  <a:schemeClr val="tx1">
                    <a:lumMod val="95000"/>
                    <a:lumOff val="5000"/>
                  </a:schemeClr>
                </a:solidFill>
                <a:effectLst/>
                <a:latin typeface="Arial" panose="020B0604020202020204" pitchFamily="34" charset="0"/>
                <a:cs typeface="Arial" panose="020B0604020202020204" pitchFamily="34" charset="0"/>
              </a:rPr>
              <a:t>noktasında</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b="0" i="0" dirty="0">
                <a:solidFill>
                  <a:schemeClr val="tx1">
                    <a:lumMod val="95000"/>
                    <a:lumOff val="5000"/>
                  </a:schemeClr>
                </a:solidFill>
                <a:effectLst/>
                <a:latin typeface="Arial" panose="020B0604020202020204" pitchFamily="34" charset="0"/>
                <a:cs typeface="Arial" panose="020B0604020202020204" pitchFamily="34" charset="0"/>
              </a:rPr>
              <a:t>kontrol edilebilmesi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için</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bir</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b="0" i="0" dirty="0">
                <a:solidFill>
                  <a:schemeClr val="tx1">
                    <a:lumMod val="95000"/>
                    <a:lumOff val="5000"/>
                  </a:schemeClr>
                </a:solidFill>
                <a:effectLst/>
                <a:latin typeface="Arial" panose="020B0604020202020204" pitchFamily="34" charset="0"/>
                <a:cs typeface="Arial" panose="020B0604020202020204" pitchFamily="34" charset="0"/>
              </a:rPr>
              <a:t>ayar</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değişkenini</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örneğin</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bir</a:t>
            </a:r>
            <a:r>
              <a:rPr lang="en-US" b="0" i="0" dirty="0">
                <a:solidFill>
                  <a:schemeClr val="tx1">
                    <a:lumMod val="95000"/>
                    <a:lumOff val="5000"/>
                  </a:schemeClr>
                </a:solidFill>
                <a:effectLst/>
                <a:latin typeface="Arial" panose="020B0604020202020204" pitchFamily="34" charset="0"/>
                <a:cs typeface="Arial" panose="020B0604020202020204" pitchFamily="34" charset="0"/>
              </a:rPr>
              <a:t> v</a:t>
            </a:r>
            <a:r>
              <a:rPr lang="tr-TR" dirty="0">
                <a:solidFill>
                  <a:schemeClr val="tx1">
                    <a:lumMod val="95000"/>
                    <a:lumOff val="5000"/>
                  </a:schemeClr>
                </a:solidFill>
                <a:latin typeface="Arial" panose="020B0604020202020204" pitchFamily="34" charset="0"/>
                <a:cs typeface="Arial" panose="020B0604020202020204" pitchFamily="34" charset="0"/>
              </a:rPr>
              <a:t>ana açıklığı</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en-US" b="0" i="0" dirty="0" err="1">
                <a:solidFill>
                  <a:schemeClr val="tx1">
                    <a:lumMod val="95000"/>
                    <a:lumOff val="5000"/>
                  </a:schemeClr>
                </a:solidFill>
                <a:effectLst/>
                <a:latin typeface="Arial" panose="020B0604020202020204" pitchFamily="34" charset="0"/>
                <a:cs typeface="Arial" panose="020B0604020202020204" pitchFamily="34" charset="0"/>
              </a:rPr>
              <a:t>veya</a:t>
            </a:r>
            <a:r>
              <a:rPr lang="en-US" b="0" i="0" dirty="0">
                <a:solidFill>
                  <a:schemeClr val="tx1">
                    <a:lumMod val="95000"/>
                    <a:lumOff val="5000"/>
                  </a:schemeClr>
                </a:solidFill>
                <a:effectLst/>
                <a:latin typeface="Arial" panose="020B0604020202020204" pitchFamily="34" charset="0"/>
                <a:cs typeface="Arial" panose="020B0604020202020204" pitchFamily="34" charset="0"/>
              </a:rPr>
              <a:t> </a:t>
            </a:r>
            <a:r>
              <a:rPr lang="tr-TR" dirty="0">
                <a:solidFill>
                  <a:schemeClr val="tx1">
                    <a:lumMod val="95000"/>
                    <a:lumOff val="5000"/>
                  </a:schemeClr>
                </a:solidFill>
                <a:latin typeface="Arial" panose="020B0604020202020204" pitchFamily="34" charset="0"/>
                <a:cs typeface="Arial" panose="020B0604020202020204" pitchFamily="34" charset="0"/>
              </a:rPr>
              <a:t>pompa akış hızı</a:t>
            </a:r>
            <a:r>
              <a:rPr lang="en-US" b="0" i="0" dirty="0">
                <a:solidFill>
                  <a:schemeClr val="tx1">
                    <a:lumMod val="95000"/>
                    <a:lumOff val="5000"/>
                  </a:schemeClr>
                </a:solidFill>
                <a:effectLst/>
                <a:latin typeface="Arial" panose="020B0604020202020204" pitchFamily="34" charset="0"/>
                <a:cs typeface="Arial" panose="020B0604020202020204" pitchFamily="34" charset="0"/>
              </a:rPr>
              <a:t>)</a:t>
            </a:r>
            <a:r>
              <a:rPr lang="tr-TR" b="0" i="0" dirty="0">
                <a:solidFill>
                  <a:schemeClr val="tx1">
                    <a:lumMod val="95000"/>
                    <a:lumOff val="5000"/>
                  </a:schemeClr>
                </a:solidFill>
                <a:effectLst/>
                <a:latin typeface="Arial" panose="020B0604020202020204" pitchFamily="34" charset="0"/>
                <a:cs typeface="Arial" panose="020B0604020202020204" pitchFamily="34" charset="0"/>
              </a:rPr>
              <a:t> ayarlamak için kullanılır</a:t>
            </a:r>
            <a:r>
              <a:rPr lang="en-US" b="0" i="0" dirty="0">
                <a:solidFill>
                  <a:schemeClr val="tx1">
                    <a:lumMod val="95000"/>
                    <a:lumOff val="5000"/>
                  </a:schemeClr>
                </a:solidFill>
                <a:effectLst/>
                <a:latin typeface="Arial" panose="020B0604020202020204" pitchFamily="34" charset="0"/>
                <a:cs typeface="Arial" panose="020B0604020202020204" pitchFamily="34" charset="0"/>
              </a:rPr>
              <a:t>.</a:t>
            </a:r>
            <a:endParaRPr lang="tr-TR" b="0" i="0" dirty="0">
              <a:solidFill>
                <a:schemeClr val="tx1">
                  <a:lumMod val="95000"/>
                  <a:lumOff val="5000"/>
                </a:schemeClr>
              </a:solidFill>
              <a:effectLst/>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60751689-8D6D-EB59-E3D0-5E8D2341FB03}"/>
              </a:ext>
            </a:extLst>
          </p:cNvPr>
          <p:cNvGrpSpPr/>
          <p:nvPr/>
        </p:nvGrpSpPr>
        <p:grpSpPr>
          <a:xfrm>
            <a:off x="3548915" y="3935512"/>
            <a:ext cx="5182323" cy="2220552"/>
            <a:chOff x="3548915" y="3816804"/>
            <a:chExt cx="5182323" cy="2220552"/>
          </a:xfrm>
        </p:grpSpPr>
        <p:pic>
          <p:nvPicPr>
            <p:cNvPr id="8" name="Picture 4">
              <a:extLst>
                <a:ext uri="{FF2B5EF4-FFF2-40B4-BE49-F238E27FC236}">
                  <a16:creationId xmlns:a16="http://schemas.microsoft.com/office/drawing/2014/main" id="{14F623B2-E3B1-5110-73A9-61A39374DB9D}"/>
                </a:ext>
              </a:extLst>
            </p:cNvPr>
            <p:cNvPicPr>
              <a:picLocks noChangeAspect="1"/>
            </p:cNvPicPr>
            <p:nvPr/>
          </p:nvPicPr>
          <p:blipFill>
            <a:blip r:embed="rId2"/>
            <a:stretch>
              <a:fillRect/>
            </a:stretch>
          </p:blipFill>
          <p:spPr>
            <a:xfrm>
              <a:off x="3548915" y="3816804"/>
              <a:ext cx="5182323" cy="1912775"/>
            </a:xfrm>
            <a:prstGeom prst="rect">
              <a:avLst/>
            </a:prstGeom>
          </p:spPr>
        </p:pic>
        <p:sp>
          <p:nvSpPr>
            <p:cNvPr id="9" name="TextBox 5">
              <a:extLst>
                <a:ext uri="{FF2B5EF4-FFF2-40B4-BE49-F238E27FC236}">
                  <a16:creationId xmlns:a16="http://schemas.microsoft.com/office/drawing/2014/main" id="{8B42FBD1-C566-F5F7-E47D-5B9789450285}"/>
                </a:ext>
              </a:extLst>
            </p:cNvPr>
            <p:cNvSpPr txBox="1"/>
            <p:nvPr/>
          </p:nvSpPr>
          <p:spPr>
            <a:xfrm>
              <a:off x="4619251" y="5729579"/>
              <a:ext cx="3041650" cy="307777"/>
            </a:xfrm>
            <a:prstGeom prst="rect">
              <a:avLst/>
            </a:prstGeom>
            <a:noFill/>
          </p:spPr>
          <p:txBody>
            <a:bodyPr wrap="square">
              <a:spAutoFit/>
            </a:bodyPr>
            <a:lstStyle/>
            <a:p>
              <a:r>
                <a:rPr lang="tr-TR" sz="1400" b="1" dirty="0">
                  <a:solidFill>
                    <a:schemeClr val="tx1">
                      <a:lumMod val="95000"/>
                      <a:lumOff val="5000"/>
                    </a:schemeClr>
                  </a:solidFill>
                  <a:latin typeface="Arial" panose="020B0604020202020204" pitchFamily="34" charset="0"/>
                  <a:cs typeface="Arial" panose="020B0604020202020204" pitchFamily="34" charset="0"/>
                </a:rPr>
                <a:t>Şekil 1. </a:t>
              </a:r>
              <a:r>
                <a:rPr lang="tr-TR" sz="1400" dirty="0">
                  <a:solidFill>
                    <a:schemeClr val="tx1">
                      <a:lumMod val="95000"/>
                      <a:lumOff val="5000"/>
                    </a:schemeClr>
                  </a:solidFill>
                  <a:latin typeface="Arial" panose="020B0604020202020204" pitchFamily="34" charset="0"/>
                  <a:cs typeface="Arial" panose="020B0604020202020204" pitchFamily="34" charset="0"/>
                </a:rPr>
                <a:t>PID Kontrol Blok Diyagramı</a:t>
              </a:r>
              <a:endParaRPr lang="en-US" sz="1400" dirty="0">
                <a:latin typeface="Arial" panose="020B0604020202020204" pitchFamily="34" charset="0"/>
                <a:cs typeface="Arial" panose="020B0604020202020204" pitchFamily="34" charset="0"/>
              </a:endParaRPr>
            </a:p>
          </p:txBody>
        </p:sp>
      </p:grpSp>
      <p:pic>
        <p:nvPicPr>
          <p:cNvPr id="10" name="Resim 9">
            <a:extLst>
              <a:ext uri="{FF2B5EF4-FFF2-40B4-BE49-F238E27FC236}">
                <a16:creationId xmlns:a16="http://schemas.microsoft.com/office/drawing/2014/main" id="{7B506AE4-40A5-3706-4B9B-AFC6B2FD1124}"/>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2144818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944D5D6-1F20-493C-B647-9510CE3507EE}"/>
              </a:ext>
            </a:extLst>
          </p:cNvPr>
          <p:cNvGraphicFramePr>
            <a:graphicFrameLocks noGrp="1"/>
          </p:cNvGraphicFramePr>
          <p:nvPr>
            <p:ph idx="1"/>
            <p:extLst>
              <p:ext uri="{D42A27DB-BD31-4B8C-83A1-F6EECF244321}">
                <p14:modId xmlns:p14="http://schemas.microsoft.com/office/powerpoint/2010/main" val="4890655"/>
              </p:ext>
            </p:extLst>
          </p:nvPr>
        </p:nvGraphicFramePr>
        <p:xfrm>
          <a:off x="1146175" y="1848644"/>
          <a:ext cx="9045576" cy="1637503"/>
        </p:xfrm>
        <a:graphic>
          <a:graphicData uri="http://schemas.openxmlformats.org/drawingml/2006/table">
            <a:tbl>
              <a:tblPr firstRow="1" firstCol="1" bandRow="1">
                <a:tableStyleId>{5C22544A-7EE6-4342-B048-85BDC9FD1C3A}</a:tableStyleId>
              </a:tblPr>
              <a:tblGrid>
                <a:gridCol w="2260910">
                  <a:extLst>
                    <a:ext uri="{9D8B030D-6E8A-4147-A177-3AD203B41FA5}">
                      <a16:colId xmlns:a16="http://schemas.microsoft.com/office/drawing/2014/main" val="2506983707"/>
                    </a:ext>
                  </a:extLst>
                </a:gridCol>
                <a:gridCol w="2260910">
                  <a:extLst>
                    <a:ext uri="{9D8B030D-6E8A-4147-A177-3AD203B41FA5}">
                      <a16:colId xmlns:a16="http://schemas.microsoft.com/office/drawing/2014/main" val="3490583594"/>
                    </a:ext>
                  </a:extLst>
                </a:gridCol>
                <a:gridCol w="2261878">
                  <a:extLst>
                    <a:ext uri="{9D8B030D-6E8A-4147-A177-3AD203B41FA5}">
                      <a16:colId xmlns:a16="http://schemas.microsoft.com/office/drawing/2014/main" val="824320117"/>
                    </a:ext>
                  </a:extLst>
                </a:gridCol>
                <a:gridCol w="2261878">
                  <a:extLst>
                    <a:ext uri="{9D8B030D-6E8A-4147-A177-3AD203B41FA5}">
                      <a16:colId xmlns:a16="http://schemas.microsoft.com/office/drawing/2014/main" val="2054165783"/>
                    </a:ext>
                  </a:extLst>
                </a:gridCol>
              </a:tblGrid>
              <a:tr h="233929">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Başlangıç(Step etki 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Autotune ZN-CL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Autotune TL-CL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6422095"/>
                  </a:ext>
                </a:extLst>
              </a:tr>
              <a:tr h="233929">
                <a:tc>
                  <a:txBody>
                    <a:bodyPr/>
                    <a:lstStyle/>
                    <a:p>
                      <a:pPr marL="0" marR="0">
                        <a:lnSpc>
                          <a:spcPct val="107000"/>
                        </a:lnSpc>
                        <a:spcBef>
                          <a:spcPts val="0"/>
                        </a:spcBef>
                        <a:spcAft>
                          <a:spcPts val="0"/>
                        </a:spcAft>
                      </a:pPr>
                      <a:r>
                        <a:rPr lang="en-US" sz="1100">
                          <a:effectLst/>
                        </a:rPr>
                        <a:t>KC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18.5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94.26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61.99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110099"/>
                  </a:ext>
                </a:extLst>
              </a:tr>
              <a:tr h="233929">
                <a:tc>
                  <a:txBody>
                    <a:bodyPr/>
                    <a:lstStyle/>
                    <a:p>
                      <a:pPr marL="0" marR="0">
                        <a:lnSpc>
                          <a:spcPct val="107000"/>
                        </a:lnSpc>
                        <a:spcBef>
                          <a:spcPts val="0"/>
                        </a:spcBef>
                        <a:spcAft>
                          <a:spcPts val="0"/>
                        </a:spcAft>
                      </a:pPr>
                      <a:r>
                        <a:rPr lang="en-US" sz="1100">
                          <a:effectLst/>
                        </a:rPr>
                        <a:t>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54.6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21.64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137.77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6568332"/>
                  </a:ext>
                </a:extLst>
              </a:tr>
              <a:tr h="233929">
                <a:tc>
                  <a:txBody>
                    <a:bodyPr/>
                    <a:lstStyle/>
                    <a:p>
                      <a:pPr marL="0" marR="0">
                        <a:lnSpc>
                          <a:spcPct val="107000"/>
                        </a:lnSpc>
                        <a:spcBef>
                          <a:spcPts val="0"/>
                        </a:spcBef>
                        <a:spcAft>
                          <a:spcPts val="0"/>
                        </a:spcAft>
                      </a:pPr>
                      <a:r>
                        <a:rPr lang="en-US" sz="1100">
                          <a:effectLst/>
                        </a:rPr>
                        <a:t>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1.76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4641972"/>
                  </a:ext>
                </a:extLst>
              </a:tr>
              <a:tr h="233929">
                <a:tc>
                  <a:txBody>
                    <a:bodyPr/>
                    <a:lstStyle/>
                    <a:p>
                      <a:pPr marL="0" marR="0">
                        <a:lnSpc>
                          <a:spcPct val="107000"/>
                        </a:lnSpc>
                        <a:spcBef>
                          <a:spcPts val="0"/>
                        </a:spcBef>
                        <a:spcAft>
                          <a:spcPts val="0"/>
                        </a:spcAft>
                      </a:pPr>
                      <a:r>
                        <a:rPr lang="en-US" sz="1100">
                          <a:effectLst/>
                        </a:rPr>
                        <a:t>Settling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154.5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2063957"/>
                  </a:ext>
                </a:extLst>
              </a:tr>
              <a:tr h="233929">
                <a:tc>
                  <a:txBody>
                    <a:bodyPr/>
                    <a:lstStyle/>
                    <a:p>
                      <a:pPr marL="0" marR="0">
                        <a:lnSpc>
                          <a:spcPct val="107000"/>
                        </a:lnSpc>
                        <a:spcBef>
                          <a:spcPts val="0"/>
                        </a:spcBef>
                        <a:spcAft>
                          <a:spcPts val="0"/>
                        </a:spcAft>
                      </a:pPr>
                      <a:r>
                        <a:rPr lang="en-US" sz="1100">
                          <a:effectLst/>
                        </a:rPr>
                        <a:t>Peak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9.31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0518016"/>
                  </a:ext>
                </a:extLst>
              </a:tr>
              <a:tr h="233929">
                <a:tc>
                  <a:txBody>
                    <a:bodyPr/>
                    <a:lstStyle/>
                    <a:p>
                      <a:pPr marL="0" marR="0">
                        <a:lnSpc>
                          <a:spcPct val="107000"/>
                        </a:lnSpc>
                        <a:spcBef>
                          <a:spcPts val="0"/>
                        </a:spcBef>
                        <a:spcAft>
                          <a:spcPts val="0"/>
                        </a:spcAft>
                      </a:pPr>
                      <a:r>
                        <a:rPr lang="en-US" sz="1100">
                          <a:effectLst/>
                        </a:rPr>
                        <a:t>Settling Time(Dist)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363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33880423"/>
                  </a:ext>
                </a:extLst>
              </a:tr>
            </a:tbl>
          </a:graphicData>
        </a:graphic>
      </p:graphicFrame>
      <p:sp>
        <p:nvSpPr>
          <p:cNvPr id="4" name="Title 1">
            <a:extLst>
              <a:ext uri="{FF2B5EF4-FFF2-40B4-BE49-F238E27FC236}">
                <a16:creationId xmlns:a16="http://schemas.microsoft.com/office/drawing/2014/main" id="{6C9BD7FB-61C2-4E86-A5F0-043A4CF5702C}"/>
              </a:ext>
            </a:extLst>
          </p:cNvPr>
          <p:cNvSpPr>
            <a:spLocks noGrp="1"/>
          </p:cNvSpPr>
          <p:nvPr>
            <p:ph type="title"/>
          </p:nvPr>
        </p:nvSpPr>
        <p:spPr>
          <a:xfrm>
            <a:off x="838200" y="365125"/>
            <a:ext cx="10515600" cy="796925"/>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4.2 Autotuning pH Kontrol Performans Değerleri</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6D8040F0-AD78-45E8-A3EA-7BCD685ED214}"/>
              </a:ext>
            </a:extLst>
          </p:cNvPr>
          <p:cNvGraphicFramePr>
            <a:graphicFrameLocks noGrp="1"/>
          </p:cNvGraphicFramePr>
          <p:nvPr>
            <p:extLst>
              <p:ext uri="{D42A27DB-BD31-4B8C-83A1-F6EECF244321}">
                <p14:modId xmlns:p14="http://schemas.microsoft.com/office/powerpoint/2010/main" val="21912316"/>
              </p:ext>
            </p:extLst>
          </p:nvPr>
        </p:nvGraphicFramePr>
        <p:xfrm>
          <a:off x="1146175" y="4315619"/>
          <a:ext cx="9045576" cy="1637504"/>
        </p:xfrm>
        <a:graphic>
          <a:graphicData uri="http://schemas.openxmlformats.org/drawingml/2006/table">
            <a:tbl>
              <a:tblPr firstRow="1" firstCol="1" bandRow="1">
                <a:tableStyleId>{5C22544A-7EE6-4342-B048-85BDC9FD1C3A}</a:tableStyleId>
              </a:tblPr>
              <a:tblGrid>
                <a:gridCol w="3014332">
                  <a:extLst>
                    <a:ext uri="{9D8B030D-6E8A-4147-A177-3AD203B41FA5}">
                      <a16:colId xmlns:a16="http://schemas.microsoft.com/office/drawing/2014/main" val="2402353485"/>
                    </a:ext>
                  </a:extLst>
                </a:gridCol>
                <a:gridCol w="3015622">
                  <a:extLst>
                    <a:ext uri="{9D8B030D-6E8A-4147-A177-3AD203B41FA5}">
                      <a16:colId xmlns:a16="http://schemas.microsoft.com/office/drawing/2014/main" val="1537567577"/>
                    </a:ext>
                  </a:extLst>
                </a:gridCol>
                <a:gridCol w="3015622">
                  <a:extLst>
                    <a:ext uri="{9D8B030D-6E8A-4147-A177-3AD203B41FA5}">
                      <a16:colId xmlns:a16="http://schemas.microsoft.com/office/drawing/2014/main" val="1678378656"/>
                    </a:ext>
                  </a:extLst>
                </a:gridCol>
              </a:tblGrid>
              <a:tr h="223437">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Autotune ZN-OP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Autotune CohenCoon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18462"/>
                  </a:ext>
                </a:extLst>
              </a:tr>
              <a:tr h="296882">
                <a:tc>
                  <a:txBody>
                    <a:bodyPr/>
                    <a:lstStyle/>
                    <a:p>
                      <a:pPr marL="0" marR="0">
                        <a:lnSpc>
                          <a:spcPct val="107000"/>
                        </a:lnSpc>
                        <a:spcBef>
                          <a:spcPts val="0"/>
                        </a:spcBef>
                        <a:spcAft>
                          <a:spcPts val="0"/>
                        </a:spcAft>
                      </a:pPr>
                      <a:r>
                        <a:rPr lang="en-US" sz="1100">
                          <a:effectLst/>
                        </a:rPr>
                        <a:t>KC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61.05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68.19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993968"/>
                  </a:ext>
                </a:extLst>
              </a:tr>
              <a:tr h="223437">
                <a:tc>
                  <a:txBody>
                    <a:bodyPr/>
                    <a:lstStyle/>
                    <a:p>
                      <a:pPr marL="0" marR="0">
                        <a:lnSpc>
                          <a:spcPct val="107000"/>
                        </a:lnSpc>
                        <a:spcBef>
                          <a:spcPts val="0"/>
                        </a:spcBef>
                        <a:spcAft>
                          <a:spcPts val="0"/>
                        </a:spcAft>
                      </a:pPr>
                      <a:r>
                        <a:rPr lang="en-US" sz="1100">
                          <a:effectLst/>
                        </a:rPr>
                        <a:t>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59.51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5948084"/>
                  </a:ext>
                </a:extLst>
              </a:tr>
              <a:tr h="223437">
                <a:tc>
                  <a:txBody>
                    <a:bodyPr/>
                    <a:lstStyle/>
                    <a:p>
                      <a:pPr marL="0" marR="0">
                        <a:lnSpc>
                          <a:spcPct val="107000"/>
                        </a:lnSpc>
                        <a:spcBef>
                          <a:spcPts val="0"/>
                        </a:spcBef>
                        <a:spcAft>
                          <a:spcPts val="0"/>
                        </a:spcAft>
                      </a:pPr>
                      <a:r>
                        <a:rPr lang="en-US" sz="1100">
                          <a:effectLst/>
                        </a:rPr>
                        <a:t>TD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18.23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8.86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3301108"/>
                  </a:ext>
                </a:extLst>
              </a:tr>
              <a:tr h="223437">
                <a:tc>
                  <a:txBody>
                    <a:bodyPr/>
                    <a:lstStyle/>
                    <a:p>
                      <a:pPr marL="0" marR="0">
                        <a:lnSpc>
                          <a:spcPct val="107000"/>
                        </a:lnSpc>
                        <a:spcBef>
                          <a:spcPts val="0"/>
                        </a:spcBef>
                        <a:spcAft>
                          <a:spcPts val="0"/>
                        </a:spcAft>
                      </a:pPr>
                      <a:r>
                        <a:rPr lang="en-US" sz="1100">
                          <a:effectLst/>
                        </a:rPr>
                        <a:t>Settling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217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9972150"/>
                  </a:ext>
                </a:extLst>
              </a:tr>
              <a:tr h="223437">
                <a:tc>
                  <a:txBody>
                    <a:bodyPr/>
                    <a:lstStyle/>
                    <a:p>
                      <a:pPr marL="0" marR="0">
                        <a:lnSpc>
                          <a:spcPct val="107000"/>
                        </a:lnSpc>
                        <a:spcBef>
                          <a:spcPts val="0"/>
                        </a:spcBef>
                        <a:spcAft>
                          <a:spcPts val="0"/>
                        </a:spcAft>
                      </a:pPr>
                      <a:r>
                        <a:rPr lang="en-US" sz="1100">
                          <a:effectLst/>
                        </a:rPr>
                        <a:t>Peak Value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4533091"/>
                  </a:ext>
                </a:extLst>
              </a:tr>
              <a:tr h="223437">
                <a:tc>
                  <a:txBody>
                    <a:bodyPr/>
                    <a:lstStyle/>
                    <a:p>
                      <a:pPr marL="0" marR="0">
                        <a:lnSpc>
                          <a:spcPct val="107000"/>
                        </a:lnSpc>
                        <a:spcBef>
                          <a:spcPts val="0"/>
                        </a:spcBef>
                        <a:spcAft>
                          <a:spcPts val="0"/>
                        </a:spcAft>
                      </a:pPr>
                      <a:r>
                        <a:rPr lang="en-US" sz="1100">
                          <a:effectLst/>
                        </a:rPr>
                        <a:t>Settling Time(Dist)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263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258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455400"/>
                  </a:ext>
                </a:extLst>
              </a:tr>
            </a:tbl>
          </a:graphicData>
        </a:graphic>
      </p:graphicFrame>
      <p:sp>
        <p:nvSpPr>
          <p:cNvPr id="7" name="Content Placeholder 2">
            <a:extLst>
              <a:ext uri="{FF2B5EF4-FFF2-40B4-BE49-F238E27FC236}">
                <a16:creationId xmlns:a16="http://schemas.microsoft.com/office/drawing/2014/main" id="{33E357F8-9950-407A-B436-75FCC3565EB5}"/>
              </a:ext>
            </a:extLst>
          </p:cNvPr>
          <p:cNvSpPr txBox="1">
            <a:spLocks/>
          </p:cNvSpPr>
          <p:nvPr/>
        </p:nvSpPr>
        <p:spPr>
          <a:xfrm>
            <a:off x="1146175" y="1258551"/>
            <a:ext cx="494773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Tablo3. pH Kontrol Kapalı Hat Yöntemler</a:t>
            </a:r>
            <a:endParaRPr lang="en-US" sz="14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05CAAEE-02C1-4A54-A71A-A8E14AF70D52}"/>
              </a:ext>
            </a:extLst>
          </p:cNvPr>
          <p:cNvSpPr txBox="1">
            <a:spLocks/>
          </p:cNvSpPr>
          <p:nvPr/>
        </p:nvSpPr>
        <p:spPr>
          <a:xfrm>
            <a:off x="1003300" y="3963651"/>
            <a:ext cx="4947731" cy="246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indent="0" algn="just">
              <a:buNone/>
            </a:pPr>
            <a:r>
              <a:rPr lang="tr-TR" sz="1400" b="1" dirty="0">
                <a:latin typeface="Arial" panose="020B0604020202020204" pitchFamily="34" charset="0"/>
                <a:cs typeface="Arial" panose="020B0604020202020204" pitchFamily="34" charset="0"/>
              </a:rPr>
              <a:t>Tablo3. pH Kontrol Açık Hat Yöntemler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3118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EBB2D-C61D-4D3E-84E3-9B5E56597C7A}"/>
              </a:ext>
            </a:extLst>
          </p:cNvPr>
          <p:cNvSpPr>
            <a:spLocks noGrp="1"/>
          </p:cNvSpPr>
          <p:nvPr>
            <p:ph idx="1"/>
          </p:nvPr>
        </p:nvSpPr>
        <p:spPr>
          <a:xfrm>
            <a:off x="838200" y="1733549"/>
            <a:ext cx="10515600" cy="4443413"/>
          </a:xfrm>
        </p:spPr>
        <p:txBody>
          <a:bodyPr/>
          <a:lstStyle/>
          <a:p>
            <a:pPr marL="0" indent="0">
              <a:lnSpc>
                <a:spcPct val="150000"/>
              </a:lnSpc>
              <a:buNone/>
            </a:pPr>
            <a:r>
              <a:rPr lang="tr-TR" sz="2000" dirty="0">
                <a:latin typeface="Arial" panose="020B0604020202020204" pitchFamily="34" charset="0"/>
                <a:cs typeface="Arial" panose="020B0604020202020204" pitchFamily="34" charset="0"/>
              </a:rPr>
              <a:t>Oksijen kontrolü için, Tyreus Luyben yöntemi ile hesaplanan parametreler ile en iyi sonuç elde edildi.  ZN-CL ve Cohen-Coon yöntemi ile hesaplanan parametrelerde integral terimin etkisinin yüksek olması sebebi ile overshoot ve settling time arttı.</a:t>
            </a:r>
          </a:p>
          <a:p>
            <a:pPr marL="0" indent="0">
              <a:lnSpc>
                <a:spcPct val="150000"/>
              </a:lnSpc>
              <a:buNone/>
            </a:pPr>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6118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31" name="Group 3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32" name="Freeform: Shape 3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6" name="Title 1">
            <a:extLst>
              <a:ext uri="{FF2B5EF4-FFF2-40B4-BE49-F238E27FC236}">
                <a16:creationId xmlns:a16="http://schemas.microsoft.com/office/drawing/2014/main" id="{B4FBC530-6F96-45EE-B4B4-8DEE5A8393F7}"/>
              </a:ext>
            </a:extLst>
          </p:cNvPr>
          <p:cNvSpPr>
            <a:spLocks noGrp="1"/>
          </p:cNvSpPr>
          <p:nvPr>
            <p:ph type="title"/>
          </p:nvPr>
        </p:nvSpPr>
        <p:spPr>
          <a:xfrm>
            <a:off x="2760284" y="2953741"/>
            <a:ext cx="6913550" cy="950518"/>
          </a:xfrm>
        </p:spPr>
        <p:txBody>
          <a:bodyPr vert="horz" lIns="91440" tIns="45720" rIns="91440" bIns="45720" rtlCol="0" anchor="b">
            <a:noAutofit/>
          </a:bodyPr>
          <a:lstStyle/>
          <a:p>
            <a:pPr algn="ctr"/>
            <a:r>
              <a:rPr lang="en-US" sz="6000" kern="1200" dirty="0">
                <a:solidFill>
                  <a:schemeClr val="accent6">
                    <a:lumMod val="50000"/>
                  </a:schemeClr>
                </a:solidFill>
                <a:latin typeface="Arial" panose="020B0604020202020204" pitchFamily="34" charset="0"/>
                <a:cs typeface="Arial" panose="020B0604020202020204" pitchFamily="34" charset="0"/>
              </a:rPr>
              <a:t>TEŞEKKÜRLER…</a:t>
            </a:r>
          </a:p>
        </p:txBody>
      </p:sp>
      <p:pic>
        <p:nvPicPr>
          <p:cNvPr id="2" name="Resim 1">
            <a:extLst>
              <a:ext uri="{FF2B5EF4-FFF2-40B4-BE49-F238E27FC236}">
                <a16:creationId xmlns:a16="http://schemas.microsoft.com/office/drawing/2014/main" id="{D60D0F55-41C6-0428-FE44-A3E444C8F037}"/>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346545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398E9743-EB63-54D9-B35D-62FD9B3D1FFE}"/>
              </a:ext>
            </a:extLst>
          </p:cNvPr>
          <p:cNvSpPr>
            <a:spLocks noGrp="1"/>
          </p:cNvSpPr>
          <p:nvPr>
            <p:ph type="title"/>
          </p:nvPr>
        </p:nvSpPr>
        <p:spPr>
          <a:xfrm>
            <a:off x="838200" y="433933"/>
            <a:ext cx="10515600" cy="520699"/>
          </a:xfrm>
        </p:spPr>
        <p:txBody>
          <a:bodyPr>
            <a:noAutofit/>
          </a:bodyPr>
          <a:lstStyle/>
          <a:p>
            <a:r>
              <a:rPr lang="tr-TR" sz="2400" dirty="0">
                <a:solidFill>
                  <a:schemeClr val="accent6">
                    <a:lumMod val="50000"/>
                  </a:schemeClr>
                </a:solidFill>
                <a:latin typeface="Arial" panose="020B0604020202020204" pitchFamily="34" charset="0"/>
                <a:cs typeface="Arial" panose="020B0604020202020204" pitchFamily="34" charset="0"/>
              </a:rPr>
              <a:t>1.1 Oransal (Proportional) Terimi</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7DF7E5CD-274B-E793-5CC1-01334ED24533}"/>
              </a:ext>
            </a:extLst>
          </p:cNvPr>
          <p:cNvSpPr>
            <a:spLocks noGrp="1"/>
          </p:cNvSpPr>
          <p:nvPr>
            <p:ph idx="1"/>
          </p:nvPr>
        </p:nvSpPr>
        <p:spPr>
          <a:xfrm>
            <a:off x="964454" y="1241425"/>
            <a:ext cx="10515600" cy="1196975"/>
          </a:xfrm>
        </p:spPr>
        <p:txBody>
          <a:bodyPr>
            <a:normAutofit fontScale="85000" lnSpcReduction="20000"/>
          </a:bodyPr>
          <a:lstStyle/>
          <a:p>
            <a:pPr algn="just">
              <a:lnSpc>
                <a:spcPct val="160000"/>
              </a:lnSpc>
            </a:pPr>
            <a:r>
              <a:rPr lang="tr-TR" sz="2000" dirty="0">
                <a:solidFill>
                  <a:schemeClr val="tx1">
                    <a:lumMod val="95000"/>
                    <a:lumOff val="5000"/>
                  </a:schemeClr>
                </a:solidFill>
                <a:latin typeface="Arial" panose="020B0604020202020204" pitchFamily="34" charset="0"/>
                <a:cs typeface="Arial" panose="020B0604020202020204" pitchFamily="34" charset="0"/>
              </a:rPr>
              <a:t>B</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ir</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tr-TR" sz="2000" b="0" i="0" dirty="0">
                <a:solidFill>
                  <a:schemeClr val="tx1">
                    <a:lumMod val="95000"/>
                    <a:lumOff val="5000"/>
                  </a:schemeClr>
                </a:solidFill>
                <a:effectLst/>
                <a:latin typeface="Arial" panose="020B0604020202020204" pitchFamily="34" charset="0"/>
                <a:cs typeface="Arial" panose="020B0604020202020204" pitchFamily="34" charset="0"/>
              </a:rPr>
              <a:t>k</a:t>
            </a:r>
            <a:r>
              <a:rPr lang="tr-TR" sz="2000" dirty="0">
                <a:solidFill>
                  <a:schemeClr val="tx1">
                    <a:lumMod val="95000"/>
                    <a:lumOff val="5000"/>
                  </a:schemeClr>
                </a:solidFill>
                <a:latin typeface="Arial" panose="020B0604020202020204" pitchFamily="34" charset="0"/>
                <a:cs typeface="Arial" panose="020B0604020202020204" pitchFamily="34" charset="0"/>
              </a:rPr>
              <a:t>ontrol edici proses çıkış</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değişkeni</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ile</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set noktası</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arasındaki</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farka</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göre</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çıkış değeri</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üretir</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P kontrolü, </a:t>
            </a:r>
            <a:r>
              <a:rPr lang="tr-TR" sz="2000" dirty="0">
                <a:solidFill>
                  <a:schemeClr val="tx1">
                    <a:lumMod val="95000"/>
                    <a:lumOff val="5000"/>
                  </a:schemeClr>
                </a:solidFill>
                <a:latin typeface="Arial" panose="020B0604020202020204" pitchFamily="34" charset="0"/>
                <a:cs typeface="Arial" panose="020B0604020202020204" pitchFamily="34" charset="0"/>
              </a:rPr>
              <a:t>proses</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değişkeninin</a:t>
            </a:r>
            <a:r>
              <a:rPr lang="tr-TR" sz="2000" dirty="0">
                <a:solidFill>
                  <a:schemeClr val="tx1">
                    <a:lumMod val="95000"/>
                    <a:lumOff val="5000"/>
                  </a:schemeClr>
                </a:solidFill>
                <a:latin typeface="Arial" panose="020B0604020202020204" pitchFamily="34" charset="0"/>
                <a:cs typeface="Arial" panose="020B0604020202020204" pitchFamily="34" charset="0"/>
              </a:rPr>
              <a:t> set noktasından</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ne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kadar</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uzak</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olduğuna</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bağlı</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olarak</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tr-TR" sz="2000" b="0" i="0" dirty="0">
                <a:solidFill>
                  <a:schemeClr val="tx1">
                    <a:lumMod val="95000"/>
                    <a:lumOff val="5000"/>
                  </a:schemeClr>
                </a:solidFill>
                <a:effectLst/>
                <a:latin typeface="Arial" panose="020B0604020202020204" pitchFamily="34" charset="0"/>
                <a:cs typeface="Arial" panose="020B0604020202020204" pitchFamily="34" charset="0"/>
              </a:rPr>
              <a:t>ayar değişkeni değerini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artırır</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veya</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 </a:t>
            </a:r>
            <a:r>
              <a:rPr lang="en-US" sz="2000" b="0" i="0" dirty="0" err="1">
                <a:solidFill>
                  <a:schemeClr val="tx1">
                    <a:lumMod val="95000"/>
                    <a:lumOff val="5000"/>
                  </a:schemeClr>
                </a:solidFill>
                <a:effectLst/>
                <a:latin typeface="Arial" panose="020B0604020202020204" pitchFamily="34" charset="0"/>
                <a:cs typeface="Arial" panose="020B0604020202020204" pitchFamily="34" charset="0"/>
              </a:rPr>
              <a:t>azaltır</a:t>
            </a: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a:t>
            </a:r>
          </a:p>
          <a:p>
            <a:pPr marL="2286000" lvl="5" indent="0">
              <a:buNone/>
            </a:pPr>
            <a:endParaRPr lang="en-US" dirty="0">
              <a:solidFill>
                <a:schemeClr val="tx1">
                  <a:lumMod val="95000"/>
                  <a:lumOff val="5000"/>
                </a:schemeClr>
              </a:solidFill>
            </a:endParaRPr>
          </a:p>
        </p:txBody>
      </p:sp>
      <p:grpSp>
        <p:nvGrpSpPr>
          <p:cNvPr id="7" name="Group 8">
            <a:extLst>
              <a:ext uri="{FF2B5EF4-FFF2-40B4-BE49-F238E27FC236}">
                <a16:creationId xmlns:a16="http://schemas.microsoft.com/office/drawing/2014/main" id="{54692E7E-BBAA-9686-0938-2B3E9C040141}"/>
              </a:ext>
            </a:extLst>
          </p:cNvPr>
          <p:cNvGrpSpPr/>
          <p:nvPr/>
        </p:nvGrpSpPr>
        <p:grpSpPr>
          <a:xfrm>
            <a:off x="1962149" y="2831838"/>
            <a:ext cx="7041793" cy="3095689"/>
            <a:chOff x="1676399" y="2879209"/>
            <a:chExt cx="7041793" cy="3095689"/>
          </a:xfrm>
        </p:grpSpPr>
        <p:pic>
          <p:nvPicPr>
            <p:cNvPr id="8" name="Picture 6">
              <a:extLst>
                <a:ext uri="{FF2B5EF4-FFF2-40B4-BE49-F238E27FC236}">
                  <a16:creationId xmlns:a16="http://schemas.microsoft.com/office/drawing/2014/main" id="{23985EAC-F08F-6309-8D85-A135A7959BC6}"/>
                </a:ext>
              </a:extLst>
            </p:cNvPr>
            <p:cNvPicPr>
              <a:picLocks noChangeAspect="1"/>
            </p:cNvPicPr>
            <p:nvPr/>
          </p:nvPicPr>
          <p:blipFill>
            <a:blip r:embed="rId2"/>
            <a:stretch>
              <a:fillRect/>
            </a:stretch>
          </p:blipFill>
          <p:spPr>
            <a:xfrm>
              <a:off x="3726315" y="2879209"/>
              <a:ext cx="4991877" cy="2734717"/>
            </a:xfrm>
            <a:prstGeom prst="rect">
              <a:avLst/>
            </a:prstGeom>
          </p:spPr>
        </p:pic>
        <p:sp>
          <p:nvSpPr>
            <p:cNvPr id="9" name="TextBox 5">
              <a:extLst>
                <a:ext uri="{FF2B5EF4-FFF2-40B4-BE49-F238E27FC236}">
                  <a16:creationId xmlns:a16="http://schemas.microsoft.com/office/drawing/2014/main" id="{817C115D-DFAA-FD21-8150-CF09639C15DA}"/>
                </a:ext>
              </a:extLst>
            </p:cNvPr>
            <p:cNvSpPr txBox="1"/>
            <p:nvPr/>
          </p:nvSpPr>
          <p:spPr>
            <a:xfrm>
              <a:off x="1676399" y="4050269"/>
              <a:ext cx="1876425" cy="369332"/>
            </a:xfrm>
            <a:prstGeom prst="rect">
              <a:avLst/>
            </a:prstGeom>
            <a:noFill/>
          </p:spPr>
          <p:txBody>
            <a:bodyPr wrap="square">
              <a:spAutoFit/>
            </a:bodyPr>
            <a:lstStyle/>
            <a:p>
              <a:pPr marL="0" indent="0">
                <a:buNone/>
              </a:pPr>
              <a:r>
                <a:rPr lang="tr-TR" dirty="0">
                  <a:solidFill>
                    <a:schemeClr val="tx1">
                      <a:lumMod val="95000"/>
                      <a:lumOff val="5000"/>
                    </a:schemeClr>
                  </a:solidFill>
                  <a:latin typeface="Arial" panose="020B0604020202020204" pitchFamily="34" charset="0"/>
                  <a:cs typeface="Arial" panose="020B0604020202020204" pitchFamily="34" charset="0"/>
                </a:rPr>
                <a:t>Up = (K_c*error)</a:t>
              </a:r>
            </a:p>
          </p:txBody>
        </p:sp>
        <p:sp>
          <p:nvSpPr>
            <p:cNvPr id="10" name="TextBox 7">
              <a:extLst>
                <a:ext uri="{FF2B5EF4-FFF2-40B4-BE49-F238E27FC236}">
                  <a16:creationId xmlns:a16="http://schemas.microsoft.com/office/drawing/2014/main" id="{DCB30FDE-F26E-D391-6C2F-64641D6B7A15}"/>
                </a:ext>
              </a:extLst>
            </p:cNvPr>
            <p:cNvSpPr txBox="1"/>
            <p:nvPr/>
          </p:nvSpPr>
          <p:spPr>
            <a:xfrm>
              <a:off x="4620885" y="5667121"/>
              <a:ext cx="3202735" cy="307777"/>
            </a:xfrm>
            <a:prstGeom prst="rect">
              <a:avLst/>
            </a:prstGeom>
            <a:noFill/>
          </p:spPr>
          <p:txBody>
            <a:bodyPr wrap="square">
              <a:spAutoFit/>
            </a:bodyPr>
            <a:lstStyle/>
            <a:p>
              <a:r>
                <a:rPr lang="tr-TR" sz="1400" b="1" dirty="0">
                  <a:solidFill>
                    <a:schemeClr val="tx1">
                      <a:lumMod val="95000"/>
                      <a:lumOff val="5000"/>
                    </a:schemeClr>
                  </a:solidFill>
                  <a:latin typeface="Arial" panose="020B0604020202020204" pitchFamily="34" charset="0"/>
                  <a:cs typeface="Arial" panose="020B0604020202020204" pitchFamily="34" charset="0"/>
                </a:rPr>
                <a:t>Şekil 2. </a:t>
              </a:r>
              <a:r>
                <a:rPr lang="tr-TR" sz="1400" dirty="0">
                  <a:solidFill>
                    <a:schemeClr val="tx1">
                      <a:lumMod val="95000"/>
                      <a:lumOff val="5000"/>
                    </a:schemeClr>
                  </a:solidFill>
                  <a:latin typeface="Arial" panose="020B0604020202020204" pitchFamily="34" charset="0"/>
                  <a:cs typeface="Arial" panose="020B0604020202020204" pitchFamily="34" charset="0"/>
                </a:rPr>
                <a:t>P terimi çıkışı ve  hata grafiği</a:t>
              </a:r>
              <a:endParaRPr lang="en-US" sz="1400" dirty="0">
                <a:latin typeface="Arial" panose="020B0604020202020204" pitchFamily="34" charset="0"/>
                <a:cs typeface="Arial" panose="020B0604020202020204" pitchFamily="34" charset="0"/>
              </a:endParaRPr>
            </a:p>
          </p:txBody>
        </p:sp>
      </p:grpSp>
      <p:pic>
        <p:nvPicPr>
          <p:cNvPr id="11" name="Resim 10">
            <a:extLst>
              <a:ext uri="{FF2B5EF4-FFF2-40B4-BE49-F238E27FC236}">
                <a16:creationId xmlns:a16="http://schemas.microsoft.com/office/drawing/2014/main" id="{57540E63-351A-BA47-CD1F-A5BADCD3EEA1}"/>
              </a:ext>
            </a:extLst>
          </p:cNvPr>
          <p:cNvPicPr>
            <a:picLocks noChangeAspect="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209843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ontent Placeholder 2">
            <a:extLst>
              <a:ext uri="{FF2B5EF4-FFF2-40B4-BE49-F238E27FC236}">
                <a16:creationId xmlns:a16="http://schemas.microsoft.com/office/drawing/2014/main" id="{7CD661FF-6587-9A15-1943-0CB4D95AE3AE}"/>
              </a:ext>
            </a:extLst>
          </p:cNvPr>
          <p:cNvSpPr>
            <a:spLocks noGrp="1"/>
          </p:cNvSpPr>
          <p:nvPr>
            <p:ph idx="1"/>
          </p:nvPr>
        </p:nvSpPr>
        <p:spPr>
          <a:xfrm>
            <a:off x="742950" y="1205103"/>
            <a:ext cx="10515600" cy="1619476"/>
          </a:xfrm>
        </p:spPr>
        <p:txBody>
          <a:bodyPr>
            <a:normAutofit/>
          </a:bodyPr>
          <a:lstStyle/>
          <a:p>
            <a:pPr algn="just">
              <a:lnSpc>
                <a:spcPct val="160000"/>
              </a:lnSpc>
            </a:pPr>
            <a:r>
              <a:rPr lang="en-US" sz="2000" dirty="0">
                <a:solidFill>
                  <a:schemeClr val="tx1">
                    <a:lumMod val="95000"/>
                    <a:lumOff val="5000"/>
                  </a:schemeClr>
                </a:solidFill>
                <a:latin typeface="Arial" panose="020B0604020202020204" pitchFamily="34" charset="0"/>
                <a:cs typeface="Arial" panose="020B0604020202020204" pitchFamily="34" charset="0"/>
              </a:rPr>
              <a:t>I kontrolü, </a:t>
            </a:r>
            <a:r>
              <a:rPr lang="en-US" sz="2000" dirty="0" err="1">
                <a:solidFill>
                  <a:schemeClr val="tx1">
                    <a:lumMod val="95000"/>
                    <a:lumOff val="5000"/>
                  </a:schemeClr>
                </a:solidFill>
                <a:latin typeface="Arial" panose="020B0604020202020204" pitchFamily="34" charset="0"/>
                <a:cs typeface="Arial" panose="020B0604020202020204" pitchFamily="34" charset="0"/>
              </a:rPr>
              <a:t>geçmiş</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zamanlarda</a:t>
            </a:r>
            <a:r>
              <a:rPr lang="tr-TR" sz="2000" dirty="0">
                <a:solidFill>
                  <a:schemeClr val="tx1">
                    <a:lumMod val="95000"/>
                    <a:lumOff val="5000"/>
                  </a:schemeClr>
                </a:solidFill>
                <a:latin typeface="Arial" panose="020B0604020202020204" pitchFamily="34" charset="0"/>
                <a:cs typeface="Arial" panose="020B0604020202020204" pitchFamily="34" charset="0"/>
              </a:rPr>
              <a:t>ki</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hataların</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toplamını</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kullanarak</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kontrol edici </a:t>
            </a:r>
            <a:r>
              <a:rPr lang="en-US" sz="2000" dirty="0" err="1">
                <a:solidFill>
                  <a:schemeClr val="tx1">
                    <a:lumMod val="95000"/>
                    <a:lumOff val="5000"/>
                  </a:schemeClr>
                </a:solidFill>
                <a:latin typeface="Arial" panose="020B0604020202020204" pitchFamily="34" charset="0"/>
                <a:cs typeface="Arial" panose="020B0604020202020204" pitchFamily="34" charset="0"/>
              </a:rPr>
              <a:t>çıkışını</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hesaplar</a:t>
            </a:r>
            <a:r>
              <a:rPr lang="en-US" sz="2000" dirty="0">
                <a:solidFill>
                  <a:schemeClr val="tx1">
                    <a:lumMod val="95000"/>
                    <a:lumOff val="5000"/>
                  </a:schemeClr>
                </a:solidFill>
                <a:latin typeface="Arial" panose="020B0604020202020204" pitchFamily="34" charset="0"/>
                <a:cs typeface="Arial" panose="020B0604020202020204" pitchFamily="34" charset="0"/>
              </a:rPr>
              <a:t>.</a:t>
            </a:r>
            <a:endParaRPr lang="tr-TR" dirty="0">
              <a:solidFill>
                <a:schemeClr val="tx1">
                  <a:lumMod val="95000"/>
                  <a:lumOff val="5000"/>
                </a:schemeClr>
              </a:solidFill>
            </a:endParaRPr>
          </a:p>
        </p:txBody>
      </p:sp>
      <p:sp>
        <p:nvSpPr>
          <p:cNvPr id="3" name="Title 1">
            <a:extLst>
              <a:ext uri="{FF2B5EF4-FFF2-40B4-BE49-F238E27FC236}">
                <a16:creationId xmlns:a16="http://schemas.microsoft.com/office/drawing/2014/main" id="{B387B4ED-124E-4F45-5640-6C6251D85A25}"/>
              </a:ext>
            </a:extLst>
          </p:cNvPr>
          <p:cNvSpPr txBox="1">
            <a:spLocks/>
          </p:cNvSpPr>
          <p:nvPr/>
        </p:nvSpPr>
        <p:spPr>
          <a:xfrm>
            <a:off x="838200" y="433933"/>
            <a:ext cx="10515600" cy="5206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400" dirty="0">
                <a:solidFill>
                  <a:schemeClr val="accent6">
                    <a:lumMod val="50000"/>
                  </a:schemeClr>
                </a:solidFill>
                <a:latin typeface="Arial" panose="020B0604020202020204" pitchFamily="34" charset="0"/>
                <a:cs typeface="Arial" panose="020B0604020202020204" pitchFamily="34" charset="0"/>
              </a:rPr>
              <a:t>1.2 Integral(I) Terimi</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grpSp>
        <p:nvGrpSpPr>
          <p:cNvPr id="4" name="Group 10">
            <a:extLst>
              <a:ext uri="{FF2B5EF4-FFF2-40B4-BE49-F238E27FC236}">
                <a16:creationId xmlns:a16="http://schemas.microsoft.com/office/drawing/2014/main" id="{DEEC3079-7F46-EC65-262B-00F735C47A07}"/>
              </a:ext>
            </a:extLst>
          </p:cNvPr>
          <p:cNvGrpSpPr/>
          <p:nvPr/>
        </p:nvGrpSpPr>
        <p:grpSpPr>
          <a:xfrm>
            <a:off x="2040941" y="2796009"/>
            <a:ext cx="7919617" cy="3232629"/>
            <a:chOff x="609600" y="3043158"/>
            <a:chExt cx="7919617" cy="3232629"/>
          </a:xfrm>
        </p:grpSpPr>
        <p:pic>
          <p:nvPicPr>
            <p:cNvPr id="5" name="Picture 4">
              <a:extLst>
                <a:ext uri="{FF2B5EF4-FFF2-40B4-BE49-F238E27FC236}">
                  <a16:creationId xmlns:a16="http://schemas.microsoft.com/office/drawing/2014/main" id="{02EDC867-EACC-9ADB-46C5-20877FCBC047}"/>
                </a:ext>
              </a:extLst>
            </p:cNvPr>
            <p:cNvPicPr>
              <a:picLocks noChangeAspect="1"/>
            </p:cNvPicPr>
            <p:nvPr/>
          </p:nvPicPr>
          <p:blipFill rotWithShape="1">
            <a:blip r:embed="rId2"/>
            <a:srcRect t="4578"/>
            <a:stretch/>
          </p:blipFill>
          <p:spPr>
            <a:xfrm>
              <a:off x="3567533" y="3043158"/>
              <a:ext cx="4961684" cy="3078741"/>
            </a:xfrm>
            <a:prstGeom prst="rect">
              <a:avLst/>
            </a:prstGeom>
          </p:spPr>
        </p:pic>
        <p:pic>
          <p:nvPicPr>
            <p:cNvPr id="6" name="Picture 6">
              <a:extLst>
                <a:ext uri="{FF2B5EF4-FFF2-40B4-BE49-F238E27FC236}">
                  <a16:creationId xmlns:a16="http://schemas.microsoft.com/office/drawing/2014/main" id="{473AAD5B-5CED-9BB4-356A-1EA290913FE6}"/>
                </a:ext>
              </a:extLst>
            </p:cNvPr>
            <p:cNvPicPr>
              <a:picLocks noChangeAspect="1"/>
            </p:cNvPicPr>
            <p:nvPr/>
          </p:nvPicPr>
          <p:blipFill>
            <a:blip r:embed="rId3"/>
            <a:stretch>
              <a:fillRect/>
            </a:stretch>
          </p:blipFill>
          <p:spPr>
            <a:xfrm>
              <a:off x="2059879" y="3698931"/>
              <a:ext cx="1619476" cy="1619476"/>
            </a:xfrm>
            <a:prstGeom prst="rect">
              <a:avLst/>
            </a:prstGeom>
          </p:spPr>
        </p:pic>
        <p:sp>
          <p:nvSpPr>
            <p:cNvPr id="7" name="TextBox 7">
              <a:extLst>
                <a:ext uri="{FF2B5EF4-FFF2-40B4-BE49-F238E27FC236}">
                  <a16:creationId xmlns:a16="http://schemas.microsoft.com/office/drawing/2014/main" id="{943ED29E-6607-AD2F-9CF3-102982E604B0}"/>
                </a:ext>
              </a:extLst>
            </p:cNvPr>
            <p:cNvSpPr txBox="1"/>
            <p:nvPr/>
          </p:nvSpPr>
          <p:spPr>
            <a:xfrm>
              <a:off x="609600" y="4324003"/>
              <a:ext cx="1562100" cy="369332"/>
            </a:xfrm>
            <a:prstGeom prst="rect">
              <a:avLst/>
            </a:prstGeom>
            <a:noFill/>
          </p:spPr>
          <p:txBody>
            <a:bodyPr wrap="square">
              <a:spAutoFit/>
            </a:bodyPr>
            <a:lstStyle/>
            <a:p>
              <a:pPr lvl="1"/>
              <a:r>
                <a:rPr lang="tr-TR" dirty="0">
                  <a:solidFill>
                    <a:schemeClr val="tx1">
                      <a:lumMod val="95000"/>
                      <a:lumOff val="5000"/>
                    </a:schemeClr>
                  </a:solidFill>
                </a:rPr>
                <a:t>U_int = </a:t>
              </a:r>
            </a:p>
          </p:txBody>
        </p:sp>
        <p:sp>
          <p:nvSpPr>
            <p:cNvPr id="8" name="TextBox 9">
              <a:extLst>
                <a:ext uri="{FF2B5EF4-FFF2-40B4-BE49-F238E27FC236}">
                  <a16:creationId xmlns:a16="http://schemas.microsoft.com/office/drawing/2014/main" id="{8E414ECC-DF49-3570-C6C6-266D73AF5EC4}"/>
                </a:ext>
              </a:extLst>
            </p:cNvPr>
            <p:cNvSpPr txBox="1"/>
            <p:nvPr/>
          </p:nvSpPr>
          <p:spPr>
            <a:xfrm>
              <a:off x="4051300" y="5968010"/>
              <a:ext cx="3712159" cy="307777"/>
            </a:xfrm>
            <a:prstGeom prst="rect">
              <a:avLst/>
            </a:prstGeom>
            <a:noFill/>
          </p:spPr>
          <p:txBody>
            <a:bodyPr wrap="square">
              <a:spAutoFit/>
            </a:bodyPr>
            <a:lstStyle/>
            <a:p>
              <a:r>
                <a:rPr lang="tr-TR" sz="1400" b="1" dirty="0">
                  <a:solidFill>
                    <a:schemeClr val="tx1">
                      <a:lumMod val="95000"/>
                      <a:lumOff val="5000"/>
                    </a:schemeClr>
                  </a:solidFill>
                  <a:latin typeface="Arial" panose="020B0604020202020204" pitchFamily="34" charset="0"/>
                  <a:cs typeface="Arial" panose="020B0604020202020204" pitchFamily="34" charset="0"/>
                </a:rPr>
                <a:t> Şekil 3. </a:t>
              </a:r>
              <a:r>
                <a:rPr lang="tr-TR" sz="1400" dirty="0">
                  <a:solidFill>
                    <a:schemeClr val="tx1">
                      <a:lumMod val="95000"/>
                      <a:lumOff val="5000"/>
                    </a:schemeClr>
                  </a:solidFill>
                  <a:latin typeface="Arial" panose="020B0604020202020204" pitchFamily="34" charset="0"/>
                  <a:cs typeface="Arial" panose="020B0604020202020204" pitchFamily="34" charset="0"/>
                </a:rPr>
                <a:t>İntegral terimi çıkışı ve hata grafiği</a:t>
              </a:r>
              <a:endParaRPr lang="en-US" sz="1400" dirty="0">
                <a:latin typeface="Arial" panose="020B0604020202020204" pitchFamily="34" charset="0"/>
                <a:cs typeface="Arial" panose="020B0604020202020204" pitchFamily="34" charset="0"/>
              </a:endParaRPr>
            </a:p>
          </p:txBody>
        </p:sp>
      </p:grpSp>
      <p:pic>
        <p:nvPicPr>
          <p:cNvPr id="9" name="Resim 8">
            <a:extLst>
              <a:ext uri="{FF2B5EF4-FFF2-40B4-BE49-F238E27FC236}">
                <a16:creationId xmlns:a16="http://schemas.microsoft.com/office/drawing/2014/main" id="{9BC75DF1-D18F-7483-4189-7E38F13C257E}"/>
              </a:ext>
            </a:extLst>
          </p:cNvPr>
          <p:cNvPicPr>
            <a:picLocks noChangeAspect="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374939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Content Placeholder 2">
            <a:extLst>
              <a:ext uri="{FF2B5EF4-FFF2-40B4-BE49-F238E27FC236}">
                <a16:creationId xmlns:a16="http://schemas.microsoft.com/office/drawing/2014/main" id="{F4939754-8E85-667B-ED80-89ECC5D35C6E}"/>
              </a:ext>
            </a:extLst>
          </p:cNvPr>
          <p:cNvSpPr>
            <a:spLocks noGrp="1"/>
          </p:cNvSpPr>
          <p:nvPr>
            <p:ph idx="1"/>
          </p:nvPr>
        </p:nvSpPr>
        <p:spPr>
          <a:xfrm>
            <a:off x="838200" y="1825625"/>
            <a:ext cx="10515600" cy="3940175"/>
          </a:xfrm>
        </p:spPr>
        <p:txBody>
          <a:bodyPr>
            <a:normAutofit/>
          </a:bodyPr>
          <a:lstStyle/>
          <a:p>
            <a:pPr>
              <a:lnSpc>
                <a:spcPct val="150000"/>
              </a:lnSpc>
            </a:pPr>
            <a:r>
              <a:rPr lang="tr-TR" sz="2000" dirty="0">
                <a:latin typeface="Arial" panose="020B0604020202020204" pitchFamily="34" charset="0"/>
                <a:cs typeface="Arial" panose="020B0604020202020204" pitchFamily="34" charset="0"/>
              </a:rPr>
              <a:t>İ</a:t>
            </a:r>
            <a:r>
              <a:rPr lang="tr-TR" sz="2000" dirty="0">
                <a:solidFill>
                  <a:schemeClr val="tx1"/>
                </a:solidFill>
                <a:latin typeface="Arial" panose="020B0604020202020204" pitchFamily="34" charset="0"/>
                <a:cs typeface="Arial" panose="020B0604020202020204" pitchFamily="34" charset="0"/>
              </a:rPr>
              <a:t>ntegral</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sarması,kontrol</a:t>
            </a:r>
            <a:r>
              <a:rPr lang="tr-TR" sz="2000" dirty="0">
                <a:latin typeface="Arial" panose="020B0604020202020204" pitchFamily="34" charset="0"/>
                <a:cs typeface="Arial" panose="020B0604020202020204" pitchFamily="34" charset="0"/>
              </a:rPr>
              <a:t> edici çıkışının, son kontrol elemanının sınırları dışına çıktığı durumda </a:t>
            </a:r>
            <a:r>
              <a:rPr lang="tr-TR" sz="2000" dirty="0" err="1">
                <a:latin typeface="Arial" panose="020B0604020202020204" pitchFamily="34" charset="0"/>
                <a:cs typeface="Arial" panose="020B0604020202020204" pitchFamily="34" charset="0"/>
              </a:rPr>
              <a:t>oluşur.Örneğin</a:t>
            </a:r>
            <a:r>
              <a:rPr lang="tr-TR" sz="2000" dirty="0">
                <a:latin typeface="Arial" panose="020B0604020202020204" pitchFamily="34" charset="0"/>
                <a:cs typeface="Arial" panose="020B0604020202020204" pitchFamily="34" charset="0"/>
              </a:rPr>
              <a:t> bir valf maksimum veya minimum açıklığa sahiptir. Kontrol edicinin çıkışı sınırlansa dahi,  hata değeri sıfıra eşit olmadığı sürece integral terimi büyümeye ya da azalmaya devam edecektir ve bu durum sistemde istenmeyen aşırı </a:t>
            </a:r>
            <a:r>
              <a:rPr lang="tr-TR" sz="2000" dirty="0" err="1">
                <a:latin typeface="Arial" panose="020B0604020202020204" pitchFamily="34" charset="0"/>
                <a:cs typeface="Arial" panose="020B0604020202020204" pitchFamily="34" charset="0"/>
              </a:rPr>
              <a:t>dalgalanmaralara</a:t>
            </a:r>
            <a:r>
              <a:rPr lang="tr-TR" sz="2000" dirty="0">
                <a:latin typeface="Arial" panose="020B0604020202020204" pitchFamily="34" charset="0"/>
                <a:cs typeface="Arial" panose="020B0604020202020204" pitchFamily="34" charset="0"/>
              </a:rPr>
              <a:t> neden olabilir.</a:t>
            </a:r>
          </a:p>
          <a:p>
            <a:pPr>
              <a:lnSpc>
                <a:spcPct val="150000"/>
              </a:lnSpc>
            </a:pPr>
            <a:r>
              <a:rPr lang="en-US" sz="2000" b="0" i="0" dirty="0">
                <a:effectLst/>
                <a:latin typeface="Arial" panose="020B0604020202020204" pitchFamily="34" charset="0"/>
                <a:cs typeface="Arial" panose="020B0604020202020204" pitchFamily="34" charset="0"/>
              </a:rPr>
              <a:t>Integral-</a:t>
            </a:r>
            <a:r>
              <a:rPr lang="en-US" sz="2000" b="0" i="0" dirty="0" err="1">
                <a:effectLst/>
                <a:latin typeface="Arial" panose="020B0604020202020204" pitchFamily="34" charset="0"/>
                <a:cs typeface="Arial" panose="020B0604020202020204" pitchFamily="34" charset="0"/>
              </a:rPr>
              <a:t>Windup'u</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önlemek</a:t>
            </a:r>
            <a:r>
              <a:rPr lang="en-US" sz="2000" b="0" i="0" dirty="0">
                <a:effectLst/>
                <a:latin typeface="Arial" panose="020B0604020202020204" pitchFamily="34" charset="0"/>
                <a:cs typeface="Arial" panose="020B0604020202020204" pitchFamily="34" charset="0"/>
              </a:rPr>
              <a:t> için, birçok PID kontrol </a:t>
            </a:r>
            <a:r>
              <a:rPr lang="en-US" sz="2000" b="0" i="0" dirty="0" err="1">
                <a:effectLst/>
                <a:latin typeface="Arial" panose="020B0604020202020204" pitchFamily="34" charset="0"/>
                <a:cs typeface="Arial" panose="020B0604020202020204" pitchFamily="34" charset="0"/>
              </a:rPr>
              <a:t>cihazı</a:t>
            </a:r>
            <a:r>
              <a:rPr lang="en-US" sz="2000" b="0" i="0" dirty="0">
                <a:effectLst/>
                <a:latin typeface="Arial" panose="020B0604020202020204" pitchFamily="34" charset="0"/>
                <a:cs typeface="Arial" panose="020B0604020202020204" pitchFamily="34" charset="0"/>
              </a:rPr>
              <a:t>, I </a:t>
            </a:r>
            <a:r>
              <a:rPr lang="en-US" sz="2000" b="0" i="0" dirty="0" err="1">
                <a:effectLst/>
                <a:latin typeface="Arial" panose="020B0604020202020204" pitchFamily="34" charset="0"/>
                <a:cs typeface="Arial" panose="020B0604020202020204" pitchFamily="34" charset="0"/>
              </a:rPr>
              <a:t>bileşeninin</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çıkışını</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sınırlayan</a:t>
            </a:r>
            <a:r>
              <a:rPr lang="en-US" sz="2000" b="0" i="0" dirty="0">
                <a:effectLst/>
                <a:latin typeface="Arial" panose="020B0604020202020204" pitchFamily="34" charset="0"/>
                <a:cs typeface="Arial" panose="020B0604020202020204" pitchFamily="34" charset="0"/>
              </a:rPr>
              <a:t> bir </a:t>
            </a:r>
            <a:r>
              <a:rPr lang="en-US" sz="2000" b="0" i="0" dirty="0" err="1">
                <a:effectLst/>
                <a:latin typeface="Arial" panose="020B0604020202020204" pitchFamily="34" charset="0"/>
                <a:cs typeface="Arial" panose="020B0604020202020204" pitchFamily="34" charset="0"/>
              </a:rPr>
              <a:t>sınırlandırma</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fonksiyonu</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kullanır</a:t>
            </a:r>
            <a:r>
              <a:rPr lang="en-US" sz="2000" b="0" i="0" dirty="0">
                <a:effectLst/>
                <a:latin typeface="Arial" panose="020B0604020202020204" pitchFamily="34" charset="0"/>
                <a:cs typeface="Arial" panose="020B0604020202020204" pitchFamily="34" charset="0"/>
              </a:rPr>
              <a:t>. Bu </a:t>
            </a:r>
            <a:r>
              <a:rPr lang="en-US" sz="2000" b="0" i="0" dirty="0" err="1">
                <a:effectLst/>
                <a:latin typeface="Arial" panose="020B0604020202020204" pitchFamily="34" charset="0"/>
                <a:cs typeface="Arial" panose="020B0604020202020204" pitchFamily="34" charset="0"/>
              </a:rPr>
              <a:t>fonksiyon</a:t>
            </a:r>
            <a:r>
              <a:rPr lang="en-US" sz="2000" b="0" i="0" dirty="0">
                <a:effectLst/>
                <a:latin typeface="Arial" panose="020B0604020202020204" pitchFamily="34" charset="0"/>
                <a:cs typeface="Arial" panose="020B0604020202020204" pitchFamily="34" charset="0"/>
              </a:rPr>
              <a:t>, I </a:t>
            </a:r>
            <a:r>
              <a:rPr lang="en-US" sz="2000" b="0" i="0" dirty="0" err="1">
                <a:effectLst/>
                <a:latin typeface="Arial" panose="020B0604020202020204" pitchFamily="34" charset="0"/>
                <a:cs typeface="Arial" panose="020B0604020202020204" pitchFamily="34" charset="0"/>
              </a:rPr>
              <a:t>bileşeninin</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çıkışını</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sınırlar</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ve</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çıkış</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sınırlarının</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dışındaki</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hataların</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birikmesini</a:t>
            </a:r>
            <a:r>
              <a:rPr lang="en-US" sz="2000" b="0" i="0" dirty="0">
                <a:effectLst/>
                <a:latin typeface="Arial" panose="020B0604020202020204" pitchFamily="34" charset="0"/>
                <a:cs typeface="Arial" panose="020B0604020202020204" pitchFamily="34" charset="0"/>
              </a:rPr>
              <a:t> </a:t>
            </a:r>
            <a:r>
              <a:rPr lang="en-US" sz="2000" b="0" i="0" dirty="0" err="1">
                <a:effectLst/>
                <a:latin typeface="Arial" panose="020B0604020202020204" pitchFamily="34" charset="0"/>
                <a:cs typeface="Arial" panose="020B0604020202020204" pitchFamily="34" charset="0"/>
              </a:rPr>
              <a:t>önler</a:t>
            </a:r>
            <a:r>
              <a:rPr lang="tr-TR" sz="2000" b="0" i="0" dirty="0">
                <a:effectLst/>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3" name="Title 1">
            <a:extLst>
              <a:ext uri="{FF2B5EF4-FFF2-40B4-BE49-F238E27FC236}">
                <a16:creationId xmlns:a16="http://schemas.microsoft.com/office/drawing/2014/main" id="{8469C7E8-4DDD-CD70-781E-C06F42AC7139}"/>
              </a:ext>
            </a:extLst>
          </p:cNvPr>
          <p:cNvSpPr>
            <a:spLocks noGrp="1"/>
          </p:cNvSpPr>
          <p:nvPr>
            <p:ph type="title"/>
          </p:nvPr>
        </p:nvSpPr>
        <p:spPr>
          <a:xfrm>
            <a:off x="838200" y="365125"/>
            <a:ext cx="10515600" cy="1325563"/>
          </a:xfrm>
        </p:spPr>
        <p:txBody>
          <a:bodyPr/>
          <a:lstStyle/>
          <a:p>
            <a:r>
              <a:rPr lang="tr-TR" dirty="0">
                <a:solidFill>
                  <a:schemeClr val="accent6">
                    <a:lumMod val="50000"/>
                  </a:schemeClr>
                </a:solidFill>
              </a:rPr>
              <a:t>İntegral Sarması(</a:t>
            </a:r>
            <a:r>
              <a:rPr lang="tr-TR" dirty="0" err="1">
                <a:solidFill>
                  <a:schemeClr val="accent6">
                    <a:lumMod val="50000"/>
                  </a:schemeClr>
                </a:solidFill>
              </a:rPr>
              <a:t>Wind-up</a:t>
            </a:r>
            <a:r>
              <a:rPr lang="tr-TR" dirty="0">
                <a:solidFill>
                  <a:schemeClr val="accent6">
                    <a:lumMod val="50000"/>
                  </a:schemeClr>
                </a:solidFill>
              </a:rPr>
              <a:t>)</a:t>
            </a:r>
            <a:endParaRPr lang="en-US" dirty="0">
              <a:solidFill>
                <a:schemeClr val="accent6">
                  <a:lumMod val="50000"/>
                </a:schemeClr>
              </a:solidFill>
            </a:endParaRPr>
          </a:p>
        </p:txBody>
      </p:sp>
      <p:pic>
        <p:nvPicPr>
          <p:cNvPr id="4" name="Resim 3">
            <a:extLst>
              <a:ext uri="{FF2B5EF4-FFF2-40B4-BE49-F238E27FC236}">
                <a16:creationId xmlns:a16="http://schemas.microsoft.com/office/drawing/2014/main" id="{C8B33630-B32E-E264-8CCD-3193F508DD64}"/>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4054004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B668779-A0EE-09CC-4438-E4222052A83E}"/>
              </a:ext>
            </a:extLst>
          </p:cNvPr>
          <p:cNvSpPr>
            <a:spLocks noGrp="1"/>
          </p:cNvSpPr>
          <p:nvPr>
            <p:ph type="title"/>
          </p:nvPr>
        </p:nvSpPr>
        <p:spPr>
          <a:xfrm>
            <a:off x="838200" y="450007"/>
            <a:ext cx="10515600" cy="587375"/>
          </a:xfrm>
        </p:spPr>
        <p:txBody>
          <a:bodyPr/>
          <a:lstStyle/>
          <a:p>
            <a:r>
              <a:rPr lang="tr-TR" sz="2400" dirty="0">
                <a:solidFill>
                  <a:schemeClr val="accent6">
                    <a:lumMod val="50000"/>
                  </a:schemeClr>
                </a:solidFill>
                <a:latin typeface="Arial" panose="020B0604020202020204" pitchFamily="34" charset="0"/>
                <a:cs typeface="Arial" panose="020B0604020202020204" pitchFamily="34" charset="0"/>
              </a:rPr>
              <a:t>1.3 Derivative (D) Terimi</a:t>
            </a:r>
            <a:endParaRPr lang="en-US" sz="2400" dirty="0">
              <a:solidFill>
                <a:schemeClr val="accent6">
                  <a:lumMod val="50000"/>
                </a:schemeClr>
              </a:solidFill>
              <a:latin typeface="Arial" panose="020B0604020202020204" pitchFamily="34" charset="0"/>
              <a:cs typeface="Arial" panose="020B0604020202020204" pitchFamily="34" charset="0"/>
            </a:endParaRPr>
          </a:p>
        </p:txBody>
      </p:sp>
      <p:sp>
        <p:nvSpPr>
          <p:cNvPr id="3" name="Content Placeholder 8">
            <a:extLst>
              <a:ext uri="{FF2B5EF4-FFF2-40B4-BE49-F238E27FC236}">
                <a16:creationId xmlns:a16="http://schemas.microsoft.com/office/drawing/2014/main" id="{D4932BC9-48A4-A40E-4C57-7E6A619FFCBD}"/>
              </a:ext>
            </a:extLst>
          </p:cNvPr>
          <p:cNvSpPr>
            <a:spLocks noGrp="1"/>
          </p:cNvSpPr>
          <p:nvPr>
            <p:ph idx="1"/>
          </p:nvPr>
        </p:nvSpPr>
        <p:spPr>
          <a:xfrm>
            <a:off x="838200" y="1261902"/>
            <a:ext cx="10515600" cy="1455898"/>
          </a:xfrm>
        </p:spPr>
        <p:txBody>
          <a:bodyPr>
            <a:normAutofit lnSpcReduction="10000"/>
          </a:bodyPr>
          <a:lstStyle/>
          <a:p>
            <a:pPr algn="just">
              <a:lnSpc>
                <a:spcPct val="160000"/>
              </a:lnSpc>
            </a:pPr>
            <a:r>
              <a:rPr lang="en-US" sz="2000" dirty="0">
                <a:solidFill>
                  <a:schemeClr val="tx1">
                    <a:lumMod val="95000"/>
                    <a:lumOff val="5000"/>
                  </a:schemeClr>
                </a:solidFill>
                <a:latin typeface="Arial" panose="020B0604020202020204" pitchFamily="34" charset="0"/>
                <a:cs typeface="Arial" panose="020B0604020202020204" pitchFamily="34" charset="0"/>
              </a:rPr>
              <a:t>D kontrolü, </a:t>
            </a:r>
            <a:r>
              <a:rPr lang="tr-TR" sz="2000" dirty="0">
                <a:solidFill>
                  <a:schemeClr val="tx1">
                    <a:lumMod val="95000"/>
                    <a:lumOff val="5000"/>
                  </a:schemeClr>
                </a:solidFill>
                <a:latin typeface="Arial" panose="020B0604020202020204" pitchFamily="34" charset="0"/>
                <a:cs typeface="Arial" panose="020B0604020202020204" pitchFamily="34" charset="0"/>
              </a:rPr>
              <a:t>proses çıkış değişkenindeki değişim </a:t>
            </a:r>
            <a:r>
              <a:rPr lang="en-US" sz="2000" dirty="0" err="1">
                <a:solidFill>
                  <a:schemeClr val="tx1">
                    <a:lumMod val="95000"/>
                    <a:lumOff val="5000"/>
                  </a:schemeClr>
                </a:solidFill>
                <a:latin typeface="Arial" panose="020B0604020202020204" pitchFamily="34" charset="0"/>
                <a:cs typeface="Arial" panose="020B0604020202020204" pitchFamily="34" charset="0"/>
              </a:rPr>
              <a:t>hızını</a:t>
            </a:r>
            <a:r>
              <a:rPr lang="tr-TR" sz="2000" dirty="0">
                <a:solidFill>
                  <a:schemeClr val="tx1">
                    <a:lumMod val="95000"/>
                    <a:lumOff val="5000"/>
                  </a:schemeClr>
                </a:solidFill>
                <a:latin typeface="Arial" panose="020B0604020202020204" pitchFamily="34" charset="0"/>
                <a:cs typeface="Arial" panose="020B0604020202020204" pitchFamily="34" charset="0"/>
              </a:rPr>
              <a:t> dolayısıyla hatanın değişim hızını</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ölçer</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ve</a:t>
            </a:r>
            <a:r>
              <a:rPr lang="en-US" sz="2000" dirty="0">
                <a:solidFill>
                  <a:schemeClr val="tx1">
                    <a:lumMod val="95000"/>
                    <a:lumOff val="5000"/>
                  </a:schemeClr>
                </a:solidFill>
                <a:latin typeface="Arial" panose="020B0604020202020204" pitchFamily="34" charset="0"/>
                <a:cs typeface="Arial" panose="020B0604020202020204" pitchFamily="34" charset="0"/>
              </a:rPr>
              <a:t> buna </a:t>
            </a:r>
            <a:r>
              <a:rPr lang="en-US" sz="2000" dirty="0" err="1">
                <a:solidFill>
                  <a:schemeClr val="tx1">
                    <a:lumMod val="95000"/>
                    <a:lumOff val="5000"/>
                  </a:schemeClr>
                </a:solidFill>
                <a:latin typeface="Arial" panose="020B0604020202020204" pitchFamily="34" charset="0"/>
                <a:cs typeface="Arial" panose="020B0604020202020204" pitchFamily="34" charset="0"/>
              </a:rPr>
              <a:t>göre</a:t>
            </a:r>
            <a:r>
              <a:rPr lang="tr-TR" sz="2000" dirty="0">
                <a:solidFill>
                  <a:schemeClr val="tx1">
                    <a:lumMod val="95000"/>
                    <a:lumOff val="5000"/>
                  </a:schemeClr>
                </a:solidFill>
                <a:latin typeface="Arial" panose="020B0604020202020204" pitchFamily="34" charset="0"/>
                <a:cs typeface="Arial" panose="020B0604020202020204" pitchFamily="34" charset="0"/>
              </a:rPr>
              <a:t> kontrol edici</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çıkışını</a:t>
            </a:r>
            <a:r>
              <a:rPr lang="tr-TR" sz="2000" dirty="0">
                <a:solidFill>
                  <a:schemeClr val="tx1">
                    <a:lumMod val="95000"/>
                    <a:lumOff val="5000"/>
                  </a:schemeClr>
                </a:solidFill>
                <a:latin typeface="Arial" panose="020B0604020202020204" pitchFamily="34" charset="0"/>
                <a:cs typeface="Arial" panose="020B0604020202020204" pitchFamily="34" charset="0"/>
              </a:rPr>
              <a:t> hesaplar</a:t>
            </a:r>
            <a:r>
              <a:rPr lang="en-US" sz="2000" dirty="0">
                <a:solidFill>
                  <a:schemeClr val="tx1">
                    <a:lumMod val="95000"/>
                    <a:lumOff val="5000"/>
                  </a:schemeClr>
                </a:solidFill>
                <a:latin typeface="Arial" panose="020B0604020202020204" pitchFamily="34" charset="0"/>
                <a:cs typeface="Arial" panose="020B0604020202020204" pitchFamily="34" charset="0"/>
              </a:rPr>
              <a:t>. Bu, </a:t>
            </a:r>
            <a:r>
              <a:rPr lang="en-US" sz="2000" dirty="0" err="1">
                <a:solidFill>
                  <a:schemeClr val="tx1">
                    <a:lumMod val="95000"/>
                    <a:lumOff val="5000"/>
                  </a:schemeClr>
                </a:solidFill>
                <a:latin typeface="Arial" panose="020B0604020202020204" pitchFamily="34" charset="0"/>
                <a:cs typeface="Arial" panose="020B0604020202020204" pitchFamily="34" charset="0"/>
              </a:rPr>
              <a:t>sistemdeki</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aşırı</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dalgalanmaları</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azaltır</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ve</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proses değişkeninin </a:t>
            </a:r>
            <a:r>
              <a:rPr lang="en-US" sz="2000" dirty="0" err="1">
                <a:solidFill>
                  <a:schemeClr val="tx1">
                    <a:lumMod val="95000"/>
                    <a:lumOff val="5000"/>
                  </a:schemeClr>
                </a:solidFill>
                <a:latin typeface="Arial" panose="020B0604020202020204" pitchFamily="34" charset="0"/>
                <a:cs typeface="Arial" panose="020B0604020202020204" pitchFamily="34" charset="0"/>
              </a:rPr>
              <a:t>daha</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hızlı</a:t>
            </a:r>
            <a:r>
              <a:rPr lang="en-US" sz="2000" dirty="0">
                <a:solidFill>
                  <a:schemeClr val="tx1">
                    <a:lumMod val="95000"/>
                    <a:lumOff val="5000"/>
                  </a:schemeClr>
                </a:solidFill>
                <a:latin typeface="Arial" panose="020B0604020202020204" pitchFamily="34" charset="0"/>
                <a:cs typeface="Arial" panose="020B0604020202020204" pitchFamily="34" charset="0"/>
              </a:rPr>
              <a:t> bir </a:t>
            </a:r>
            <a:r>
              <a:rPr lang="en-US" sz="2000" dirty="0" err="1">
                <a:solidFill>
                  <a:schemeClr val="tx1">
                    <a:lumMod val="95000"/>
                    <a:lumOff val="5000"/>
                  </a:schemeClr>
                </a:solidFill>
                <a:latin typeface="Arial" panose="020B0604020202020204" pitchFamily="34" charset="0"/>
                <a:cs typeface="Arial" panose="020B0604020202020204" pitchFamily="34" charset="0"/>
              </a:rPr>
              <a:t>şekilde</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tr-TR" sz="2000" dirty="0">
                <a:solidFill>
                  <a:schemeClr val="tx1">
                    <a:lumMod val="95000"/>
                    <a:lumOff val="5000"/>
                  </a:schemeClr>
                </a:solidFill>
                <a:latin typeface="Arial" panose="020B0604020202020204" pitchFamily="34" charset="0"/>
                <a:cs typeface="Arial" panose="020B0604020202020204" pitchFamily="34" charset="0"/>
              </a:rPr>
              <a:t>set noktasına </a:t>
            </a:r>
            <a:r>
              <a:rPr lang="en-US" sz="2000" dirty="0" err="1">
                <a:solidFill>
                  <a:schemeClr val="tx1">
                    <a:lumMod val="95000"/>
                    <a:lumOff val="5000"/>
                  </a:schemeClr>
                </a:solidFill>
                <a:latin typeface="Arial" panose="020B0604020202020204" pitchFamily="34" charset="0"/>
                <a:cs typeface="Arial" panose="020B0604020202020204" pitchFamily="34" charset="0"/>
              </a:rPr>
              <a:t>ulaşmasını</a:t>
            </a:r>
            <a:r>
              <a:rPr lang="en-US" sz="2000" dirty="0">
                <a:solidFill>
                  <a:schemeClr val="tx1">
                    <a:lumMod val="95000"/>
                    <a:lumOff val="5000"/>
                  </a:schemeClr>
                </a:solidFill>
                <a:latin typeface="Arial" panose="020B0604020202020204" pitchFamily="34" charset="0"/>
                <a:cs typeface="Arial" panose="020B0604020202020204" pitchFamily="34" charset="0"/>
              </a:rPr>
              <a:t> </a:t>
            </a:r>
            <a:r>
              <a:rPr lang="en-US" sz="2000" dirty="0" err="1">
                <a:solidFill>
                  <a:schemeClr val="tx1">
                    <a:lumMod val="95000"/>
                    <a:lumOff val="5000"/>
                  </a:schemeClr>
                </a:solidFill>
                <a:latin typeface="Arial" panose="020B0604020202020204" pitchFamily="34" charset="0"/>
                <a:cs typeface="Arial" panose="020B0604020202020204" pitchFamily="34" charset="0"/>
              </a:rPr>
              <a:t>sağlar</a:t>
            </a:r>
            <a:r>
              <a:rPr lang="en-US" sz="2000" dirty="0">
                <a:solidFill>
                  <a:schemeClr val="tx1">
                    <a:lumMod val="95000"/>
                    <a:lumOff val="5000"/>
                  </a:schemeClr>
                </a:solidFill>
                <a:latin typeface="Arial" panose="020B0604020202020204" pitchFamily="34" charset="0"/>
                <a:cs typeface="Arial" panose="020B0604020202020204" pitchFamily="34" charset="0"/>
              </a:rPr>
              <a:t>.</a:t>
            </a:r>
            <a:endParaRPr lang="tr-TR" sz="20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10">
            <a:extLst>
              <a:ext uri="{FF2B5EF4-FFF2-40B4-BE49-F238E27FC236}">
                <a16:creationId xmlns:a16="http://schemas.microsoft.com/office/drawing/2014/main" id="{DD6FF135-29AE-CF8A-3D9F-5032E2CFE349}"/>
              </a:ext>
            </a:extLst>
          </p:cNvPr>
          <p:cNvPicPr>
            <a:picLocks noChangeAspect="1"/>
          </p:cNvPicPr>
          <p:nvPr/>
        </p:nvPicPr>
        <p:blipFill>
          <a:blip r:embed="rId2"/>
          <a:stretch>
            <a:fillRect/>
          </a:stretch>
        </p:blipFill>
        <p:spPr>
          <a:xfrm>
            <a:off x="2808087" y="3524145"/>
            <a:ext cx="1528963" cy="1334603"/>
          </a:xfrm>
          <a:prstGeom prst="rect">
            <a:avLst/>
          </a:prstGeom>
        </p:spPr>
      </p:pic>
      <p:grpSp>
        <p:nvGrpSpPr>
          <p:cNvPr id="5" name="Group 3">
            <a:extLst>
              <a:ext uri="{FF2B5EF4-FFF2-40B4-BE49-F238E27FC236}">
                <a16:creationId xmlns:a16="http://schemas.microsoft.com/office/drawing/2014/main" id="{D0D8CB1A-A6E2-88A4-F3DE-4B6BE38BECAF}"/>
              </a:ext>
            </a:extLst>
          </p:cNvPr>
          <p:cNvGrpSpPr/>
          <p:nvPr/>
        </p:nvGrpSpPr>
        <p:grpSpPr>
          <a:xfrm>
            <a:off x="5166381" y="2897801"/>
            <a:ext cx="4863369" cy="2854675"/>
            <a:chOff x="5819482" y="3429000"/>
            <a:chExt cx="4229690" cy="2274549"/>
          </a:xfrm>
        </p:grpSpPr>
        <p:pic>
          <p:nvPicPr>
            <p:cNvPr id="6" name="Picture 12">
              <a:extLst>
                <a:ext uri="{FF2B5EF4-FFF2-40B4-BE49-F238E27FC236}">
                  <a16:creationId xmlns:a16="http://schemas.microsoft.com/office/drawing/2014/main" id="{BE683B9E-7FC5-C6BB-54E8-F2578D5373EB}"/>
                </a:ext>
              </a:extLst>
            </p:cNvPr>
            <p:cNvPicPr>
              <a:picLocks noChangeAspect="1"/>
            </p:cNvPicPr>
            <p:nvPr/>
          </p:nvPicPr>
          <p:blipFill>
            <a:blip r:embed="rId3"/>
            <a:stretch>
              <a:fillRect/>
            </a:stretch>
          </p:blipFill>
          <p:spPr>
            <a:xfrm>
              <a:off x="5819482" y="3429000"/>
              <a:ext cx="4229690" cy="2038635"/>
            </a:xfrm>
            <a:prstGeom prst="rect">
              <a:avLst/>
            </a:prstGeom>
          </p:spPr>
        </p:pic>
        <p:sp>
          <p:nvSpPr>
            <p:cNvPr id="7" name="TextBox 2">
              <a:extLst>
                <a:ext uri="{FF2B5EF4-FFF2-40B4-BE49-F238E27FC236}">
                  <a16:creationId xmlns:a16="http://schemas.microsoft.com/office/drawing/2014/main" id="{89861D0F-006C-9439-7D17-A2256B446810}"/>
                </a:ext>
              </a:extLst>
            </p:cNvPr>
            <p:cNvSpPr txBox="1"/>
            <p:nvPr/>
          </p:nvSpPr>
          <p:spPr>
            <a:xfrm>
              <a:off x="6517337" y="5458318"/>
              <a:ext cx="2833979" cy="245231"/>
            </a:xfrm>
            <a:prstGeom prst="rect">
              <a:avLst/>
            </a:prstGeom>
            <a:noFill/>
          </p:spPr>
          <p:txBody>
            <a:bodyPr wrap="square" rtlCol="0">
              <a:spAutoFit/>
            </a:bodyPr>
            <a:lstStyle/>
            <a:p>
              <a:r>
                <a:rPr lang="tr-TR" sz="1400" dirty="0">
                  <a:solidFill>
                    <a:schemeClr val="tx1">
                      <a:lumMod val="95000"/>
                      <a:lumOff val="5000"/>
                    </a:schemeClr>
                  </a:solidFill>
                  <a:latin typeface="Arial" panose="020B0604020202020204" pitchFamily="34" charset="0"/>
                  <a:cs typeface="Arial" panose="020B0604020202020204" pitchFamily="34" charset="0"/>
                </a:rPr>
                <a:t> </a:t>
              </a:r>
              <a:r>
                <a:rPr lang="tr-TR" sz="1400" b="1" dirty="0">
                  <a:solidFill>
                    <a:schemeClr val="tx1">
                      <a:lumMod val="95000"/>
                      <a:lumOff val="5000"/>
                    </a:schemeClr>
                  </a:solidFill>
                  <a:latin typeface="Arial" panose="020B0604020202020204" pitchFamily="34" charset="0"/>
                  <a:cs typeface="Arial" panose="020B0604020202020204" pitchFamily="34" charset="0"/>
                </a:rPr>
                <a:t>Şekil 4. </a:t>
              </a:r>
              <a:r>
                <a:rPr lang="tr-TR" sz="1400" dirty="0">
                  <a:solidFill>
                    <a:schemeClr val="tx1">
                      <a:lumMod val="95000"/>
                      <a:lumOff val="5000"/>
                    </a:schemeClr>
                  </a:solidFill>
                  <a:latin typeface="Arial" panose="020B0604020202020204" pitchFamily="34" charset="0"/>
                  <a:cs typeface="Arial" panose="020B0604020202020204" pitchFamily="34" charset="0"/>
                </a:rPr>
                <a:t>Türevsel çıkış ve hata grafiği </a:t>
              </a:r>
              <a:endParaRPr lang="en-US" sz="1400" dirty="0">
                <a:solidFill>
                  <a:schemeClr val="tx1">
                    <a:lumMod val="95000"/>
                    <a:lumOff val="5000"/>
                  </a:schemeClr>
                </a:solidFill>
                <a:latin typeface="Arial" panose="020B0604020202020204" pitchFamily="34" charset="0"/>
                <a:cs typeface="Arial" panose="020B0604020202020204" pitchFamily="34" charset="0"/>
              </a:endParaRPr>
            </a:p>
          </p:txBody>
        </p:sp>
      </p:grpSp>
      <p:sp>
        <p:nvSpPr>
          <p:cNvPr id="8" name="TextBox 9">
            <a:extLst>
              <a:ext uri="{FF2B5EF4-FFF2-40B4-BE49-F238E27FC236}">
                <a16:creationId xmlns:a16="http://schemas.microsoft.com/office/drawing/2014/main" id="{72EFD092-1FBE-6F57-BA05-5D3DBB495479}"/>
              </a:ext>
            </a:extLst>
          </p:cNvPr>
          <p:cNvSpPr txBox="1"/>
          <p:nvPr/>
        </p:nvSpPr>
        <p:spPr>
          <a:xfrm>
            <a:off x="1978756" y="4006781"/>
            <a:ext cx="933450" cy="369332"/>
          </a:xfrm>
          <a:prstGeom prst="rect">
            <a:avLst/>
          </a:prstGeom>
          <a:noFill/>
        </p:spPr>
        <p:txBody>
          <a:bodyPr wrap="square">
            <a:spAutoFit/>
          </a:bodyPr>
          <a:lstStyle/>
          <a:p>
            <a:r>
              <a:rPr lang="tr-TR" dirty="0">
                <a:solidFill>
                  <a:schemeClr val="tx1">
                    <a:lumMod val="95000"/>
                    <a:lumOff val="5000"/>
                  </a:schemeClr>
                </a:solidFill>
                <a:latin typeface="Arial" panose="020B0604020202020204" pitchFamily="34" charset="0"/>
                <a:cs typeface="Arial" panose="020B0604020202020204" pitchFamily="34" charset="0"/>
              </a:rPr>
              <a:t>U_d = </a:t>
            </a:r>
            <a:endParaRPr lang="en-US" dirty="0"/>
          </a:p>
        </p:txBody>
      </p:sp>
      <p:pic>
        <p:nvPicPr>
          <p:cNvPr id="9" name="Resim 8">
            <a:extLst>
              <a:ext uri="{FF2B5EF4-FFF2-40B4-BE49-F238E27FC236}">
                <a16:creationId xmlns:a16="http://schemas.microsoft.com/office/drawing/2014/main" id="{494B0E7B-1FFD-5EEC-EC54-730AAE7DD1C4}"/>
              </a:ext>
            </a:extLst>
          </p:cNvPr>
          <p:cNvPicPr>
            <a:picLocks noChangeAspect="1"/>
          </p:cNvPicPr>
          <p:nvPr/>
        </p:nvPicPr>
        <p:blipFill rotWithShape="1">
          <a:blip r:embed="rId4">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p:spTree>
    <p:extLst>
      <p:ext uri="{BB962C8B-B14F-4D97-AF65-F5344CB8AC3E}">
        <p14:creationId xmlns:p14="http://schemas.microsoft.com/office/powerpoint/2010/main" val="2134607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Resim 1">
            <a:extLst>
              <a:ext uri="{FF2B5EF4-FFF2-40B4-BE49-F238E27FC236}">
                <a16:creationId xmlns:a16="http://schemas.microsoft.com/office/drawing/2014/main" id="{5FB33E63-9C1C-561B-8CEA-9A5680365673}"/>
              </a:ext>
            </a:extLst>
          </p:cNvPr>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t="4896" b="87358"/>
          <a:stretch/>
        </p:blipFill>
        <p:spPr>
          <a:xfrm>
            <a:off x="0" y="6347640"/>
            <a:ext cx="12192000" cy="510359"/>
          </a:xfrm>
          <a:prstGeom prst="rect">
            <a:avLst/>
          </a:prstGeom>
          <a:effectLst>
            <a:glow>
              <a:schemeClr val="accent1"/>
            </a:glow>
          </a:effectLst>
        </p:spPr>
      </p:pic>
      <mc:AlternateContent xmlns:mc="http://schemas.openxmlformats.org/markup-compatibility/2006" xmlns:a14="http://schemas.microsoft.com/office/drawing/2010/main">
        <mc:Choice Requires="a14">
          <p:sp>
            <p:nvSpPr>
              <p:cNvPr id="3" name="Content Placeholder 8">
                <a:extLst>
                  <a:ext uri="{FF2B5EF4-FFF2-40B4-BE49-F238E27FC236}">
                    <a16:creationId xmlns:a16="http://schemas.microsoft.com/office/drawing/2014/main" id="{70A10A1A-49D2-03C0-FA5B-1F5CA80244F5}"/>
                  </a:ext>
                </a:extLst>
              </p:cNvPr>
              <p:cNvSpPr>
                <a:spLocks noGrp="1"/>
              </p:cNvSpPr>
              <p:nvPr>
                <p:ph idx="1"/>
              </p:nvPr>
            </p:nvSpPr>
            <p:spPr>
              <a:xfrm>
                <a:off x="1463675" y="2107957"/>
                <a:ext cx="10515600" cy="924283"/>
              </a:xfrm>
            </p:spPr>
            <p:txBody>
              <a:bodyPr>
                <a:normAutofit fontScale="85000" lnSpcReduction="20000"/>
              </a:bodyPr>
              <a:lstStyle/>
              <a:p>
                <a:pPr marL="0" indent="0">
                  <a:buNone/>
                </a:pPr>
                <a:endParaRPr lang="tr-TR" dirty="0"/>
              </a:p>
              <a:p>
                <a:pPr marL="0" indent="0">
                  <a:buNone/>
                </a:pPr>
                <a:r>
                  <a:rPr lang="tr-TR" dirty="0">
                    <a:solidFill>
                      <a:schemeClr val="accent2">
                        <a:lumMod val="50000"/>
                      </a:schemeClr>
                    </a:solidFill>
                  </a:rPr>
                  <a:t>T – Domain</a:t>
                </a:r>
                <a:r>
                  <a:rPr lang="tr-TR" dirty="0"/>
                  <a:t>	</a:t>
                </a:r>
                <a14:m>
                  <m:oMath xmlns:m="http://schemas.openxmlformats.org/officeDocument/2006/math">
                    <m:r>
                      <a:rPr lang="tr-TR" b="0" i="1" smtClean="0">
                        <a:latin typeface="Cambria Math" panose="02040503050406030204" pitchFamily="18" charset="0"/>
                      </a:rPr>
                      <m:t>𝑢</m:t>
                    </m:r>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𝐾</m:t>
                        </m:r>
                      </m:e>
                      <m:sub>
                        <m:r>
                          <a:rPr lang="tr-TR" b="0" i="1" smtClean="0">
                            <a:latin typeface="Cambria Math" panose="02040503050406030204" pitchFamily="18" charset="0"/>
                          </a:rPr>
                          <m:t>𝑐</m:t>
                        </m:r>
                      </m:sub>
                    </m:sSub>
                    <m:r>
                      <a:rPr lang="tr-TR" b="0" i="1" smtClean="0">
                        <a:latin typeface="Cambria Math" panose="02040503050406030204" pitchFamily="18" charset="0"/>
                      </a:rPr>
                      <m:t>(</m:t>
                    </m:r>
                    <m:r>
                      <a:rPr lang="tr-TR" b="0" i="1" smtClean="0">
                        <a:latin typeface="Cambria Math" panose="02040503050406030204" pitchFamily="18" charset="0"/>
                      </a:rPr>
                      <m:t>𝑒</m:t>
                    </m:r>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b="0" i="1" smtClean="0">
                        <a:latin typeface="Cambria Math" panose="02040503050406030204" pitchFamily="18" charset="0"/>
                      </a:rPr>
                      <m:t>+</m:t>
                    </m:r>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sSub>
                          <m:sSubPr>
                            <m:ctrlPr>
                              <a:rPr lang="tr-TR" b="0" i="1" smtClean="0">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𝑖</m:t>
                            </m:r>
                          </m:sub>
                        </m:sSub>
                      </m:den>
                    </m:f>
                    <m:nary>
                      <m:naryPr>
                        <m:limLoc m:val="undOvr"/>
                        <m:subHide m:val="on"/>
                        <m:supHide m:val="on"/>
                        <m:ctrlPr>
                          <a:rPr lang="tr-TR" b="0" i="1" smtClean="0">
                            <a:latin typeface="Cambria Math" panose="02040503050406030204" pitchFamily="18" charset="0"/>
                          </a:rPr>
                        </m:ctrlPr>
                      </m:naryPr>
                      <m:sub/>
                      <m:sup/>
                      <m:e>
                        <m:r>
                          <a:rPr lang="tr-TR" b="0" i="1" smtClean="0">
                            <a:latin typeface="Cambria Math" panose="02040503050406030204" pitchFamily="18" charset="0"/>
                          </a:rPr>
                          <m:t>𝑒</m:t>
                        </m:r>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b="0" i="1" smtClean="0">
                            <a:latin typeface="Cambria Math" panose="02040503050406030204" pitchFamily="18" charset="0"/>
                          </a:rPr>
                          <m:t>𝑑𝑡</m:t>
                        </m:r>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𝑑</m:t>
                            </m:r>
                          </m:sub>
                        </m:sSub>
                        <m:f>
                          <m:fPr>
                            <m:ctrlPr>
                              <a:rPr lang="tr-TR" b="0" i="1" smtClean="0">
                                <a:latin typeface="Cambria Math" panose="02040503050406030204" pitchFamily="18" charset="0"/>
                              </a:rPr>
                            </m:ctrlPr>
                          </m:fPr>
                          <m:num>
                            <m:r>
                              <a:rPr lang="tr-TR" b="0" i="1" smtClean="0">
                                <a:latin typeface="Cambria Math" panose="02040503050406030204" pitchFamily="18" charset="0"/>
                              </a:rPr>
                              <m:t>𝑑𝑒</m:t>
                            </m:r>
                          </m:num>
                          <m:den>
                            <m:r>
                              <a:rPr lang="tr-TR" b="0" i="1" smtClean="0">
                                <a:latin typeface="Cambria Math" panose="02040503050406030204" pitchFamily="18" charset="0"/>
                              </a:rPr>
                              <m:t>𝑑𝑡</m:t>
                            </m:r>
                          </m:den>
                        </m:f>
                      </m:e>
                    </m:nary>
                  </m:oMath>
                </a14:m>
                <a:r>
                  <a:rPr lang="tr-TR" dirty="0"/>
                  <a:t>)</a:t>
                </a:r>
              </a:p>
            </p:txBody>
          </p:sp>
        </mc:Choice>
        <mc:Fallback xmlns="">
          <p:sp>
            <p:nvSpPr>
              <p:cNvPr id="3" name="Content Placeholder 8">
                <a:extLst>
                  <a:ext uri="{FF2B5EF4-FFF2-40B4-BE49-F238E27FC236}">
                    <a16:creationId xmlns:a16="http://schemas.microsoft.com/office/drawing/2014/main" id="{70A10A1A-49D2-03C0-FA5B-1F5CA80244F5}"/>
                  </a:ext>
                </a:extLst>
              </p:cNvPr>
              <p:cNvSpPr>
                <a:spLocks noGrp="1" noRot="1" noChangeAspect="1" noMove="1" noResize="1" noEditPoints="1" noAdjustHandles="1" noChangeArrowheads="1" noChangeShapeType="1" noTextEdit="1"/>
              </p:cNvSpPr>
              <p:nvPr>
                <p:ph idx="1"/>
              </p:nvPr>
            </p:nvSpPr>
            <p:spPr>
              <a:xfrm>
                <a:off x="1463675" y="2107957"/>
                <a:ext cx="10515600" cy="924283"/>
              </a:xfrm>
              <a:blipFill>
                <a:blip r:embed="rId3"/>
                <a:stretch>
                  <a:fillRect l="-870" b="-19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4">
                <a:extLst>
                  <a:ext uri="{FF2B5EF4-FFF2-40B4-BE49-F238E27FC236}">
                    <a16:creationId xmlns:a16="http://schemas.microsoft.com/office/drawing/2014/main" id="{078F369A-562A-3FF8-D1E5-63645B68F490}"/>
                  </a:ext>
                </a:extLst>
              </p:cNvPr>
              <p:cNvSpPr txBox="1"/>
              <p:nvPr/>
            </p:nvSpPr>
            <p:spPr>
              <a:xfrm>
                <a:off x="1463675" y="3429000"/>
                <a:ext cx="9944100" cy="922176"/>
              </a:xfrm>
              <a:prstGeom prst="rect">
                <a:avLst/>
              </a:prstGeom>
              <a:noFill/>
            </p:spPr>
            <p:txBody>
              <a:bodyPr wrap="square">
                <a:spAutoFit/>
              </a:bodyPr>
              <a:lstStyle/>
              <a:p>
                <a:r>
                  <a:rPr lang="tr-TR" sz="2400" dirty="0">
                    <a:solidFill>
                      <a:schemeClr val="accent2">
                        <a:lumMod val="50000"/>
                      </a:schemeClr>
                    </a:solidFill>
                  </a:rPr>
                  <a:t>Z- Domain	</a:t>
                </a:r>
                <a14:m>
                  <m:oMath xmlns:m="http://schemas.openxmlformats.org/officeDocument/2006/math">
                    <m:r>
                      <a:rPr lang="tr-TR" sz="2400">
                        <a:latin typeface="Cambria Math" panose="02040503050406030204" pitchFamily="18" charset="0"/>
                      </a:rPr>
                      <m:t>𝑢</m:t>
                    </m:r>
                    <m:d>
                      <m:dPr>
                        <m:begChr m:val="["/>
                        <m:endChr m:val="]"/>
                        <m:ctrlPr>
                          <a:rPr lang="tr-TR" sz="2400" i="1">
                            <a:latin typeface="Cambria Math" panose="02040503050406030204" pitchFamily="18" charset="0"/>
                          </a:rPr>
                        </m:ctrlPr>
                      </m:dPr>
                      <m:e>
                        <m:r>
                          <a:rPr lang="tr-TR" sz="2400">
                            <a:latin typeface="Cambria Math" panose="02040503050406030204" pitchFamily="18" charset="0"/>
                          </a:rPr>
                          <m:t>𝑘</m:t>
                        </m:r>
                      </m:e>
                    </m:d>
                    <m:r>
                      <a:rPr lang="tr-TR" sz="2400">
                        <a:latin typeface="Cambria Math" panose="02040503050406030204" pitchFamily="18" charset="0"/>
                      </a:rPr>
                      <m:t>=</m:t>
                    </m:r>
                    <m:sSub>
                      <m:sSubPr>
                        <m:ctrlPr>
                          <a:rPr lang="tr-TR" sz="2400" i="1">
                            <a:latin typeface="Cambria Math" panose="02040503050406030204" pitchFamily="18" charset="0"/>
                          </a:rPr>
                        </m:ctrlPr>
                      </m:sSubPr>
                      <m:e>
                        <m:r>
                          <a:rPr lang="tr-TR" sz="2400">
                            <a:latin typeface="Cambria Math" panose="02040503050406030204" pitchFamily="18" charset="0"/>
                          </a:rPr>
                          <m:t>𝐾</m:t>
                        </m:r>
                      </m:e>
                      <m:sub>
                        <m:r>
                          <a:rPr lang="tr-TR" sz="2400" b="0" i="1" smtClean="0">
                            <a:latin typeface="Cambria Math" panose="02040503050406030204" pitchFamily="18" charset="0"/>
                          </a:rPr>
                          <m:t>𝑐</m:t>
                        </m:r>
                      </m:sub>
                    </m:sSub>
                    <m:d>
                      <m:dPr>
                        <m:ctrlPr>
                          <a:rPr lang="tr-TR" sz="2400" i="1">
                            <a:latin typeface="Cambria Math" panose="02040503050406030204" pitchFamily="18" charset="0"/>
                          </a:rPr>
                        </m:ctrlPr>
                      </m:dPr>
                      <m:e>
                        <m:r>
                          <a:rPr lang="tr-TR" sz="2400">
                            <a:latin typeface="Cambria Math" panose="02040503050406030204" pitchFamily="18" charset="0"/>
                          </a:rPr>
                          <m:t>𝑒</m:t>
                        </m:r>
                        <m:d>
                          <m:dPr>
                            <m:begChr m:val="["/>
                            <m:endChr m:val="]"/>
                            <m:ctrlPr>
                              <a:rPr lang="tr-TR" sz="2400" i="1">
                                <a:latin typeface="Cambria Math" panose="02040503050406030204" pitchFamily="18" charset="0"/>
                              </a:rPr>
                            </m:ctrlPr>
                          </m:dPr>
                          <m:e>
                            <m:r>
                              <a:rPr lang="tr-TR" sz="2400">
                                <a:latin typeface="Cambria Math" panose="02040503050406030204" pitchFamily="18" charset="0"/>
                              </a:rPr>
                              <m:t>𝑘</m:t>
                            </m:r>
                          </m:e>
                        </m:d>
                        <m:r>
                          <a:rPr lang="tr-TR" sz="2400">
                            <a:latin typeface="Cambria Math" panose="02040503050406030204" pitchFamily="18" charset="0"/>
                          </a:rPr>
                          <m:t>+</m:t>
                        </m:r>
                        <m:f>
                          <m:fPr>
                            <m:ctrlPr>
                              <a:rPr lang="tr-TR" sz="2400" i="1">
                                <a:latin typeface="Cambria Math" panose="02040503050406030204" pitchFamily="18" charset="0"/>
                              </a:rPr>
                            </m:ctrlPr>
                          </m:fPr>
                          <m:num>
                            <m:r>
                              <a:rPr lang="tr-TR" sz="2400">
                                <a:latin typeface="Cambria Math" panose="02040503050406030204" pitchFamily="18" charset="0"/>
                              </a:rPr>
                              <m:t>𝑇</m:t>
                            </m:r>
                          </m:num>
                          <m:den>
                            <m:sSub>
                              <m:sSubPr>
                                <m:ctrlPr>
                                  <a:rPr lang="tr-TR" sz="2400" i="1">
                                    <a:latin typeface="Cambria Math" panose="02040503050406030204" pitchFamily="18" charset="0"/>
                                  </a:rPr>
                                </m:ctrlPr>
                              </m:sSubPr>
                              <m:e>
                                <m:r>
                                  <a:rPr lang="tr-TR" sz="2400">
                                    <a:latin typeface="Cambria Math" panose="02040503050406030204" pitchFamily="18" charset="0"/>
                                  </a:rPr>
                                  <m:t>𝑇</m:t>
                                </m:r>
                              </m:e>
                              <m:sub>
                                <m:r>
                                  <a:rPr lang="tr-TR" sz="2400">
                                    <a:latin typeface="Cambria Math" panose="02040503050406030204" pitchFamily="18" charset="0"/>
                                  </a:rPr>
                                  <m:t>𝑖</m:t>
                                </m:r>
                              </m:sub>
                            </m:sSub>
                          </m:den>
                        </m:f>
                        <m:nary>
                          <m:naryPr>
                            <m:chr m:val="∑"/>
                            <m:ctrlPr>
                              <a:rPr lang="tr-TR" sz="2400" i="1">
                                <a:latin typeface="Cambria Math" panose="02040503050406030204" pitchFamily="18" charset="0"/>
                              </a:rPr>
                            </m:ctrlPr>
                          </m:naryPr>
                          <m:sub>
                            <m:r>
                              <m:rPr>
                                <m:brk m:alnAt="23"/>
                              </m:rPr>
                              <a:rPr lang="tr-TR" sz="2400">
                                <a:latin typeface="Cambria Math" panose="02040503050406030204" pitchFamily="18" charset="0"/>
                              </a:rPr>
                              <m:t>𝑗</m:t>
                            </m:r>
                            <m:r>
                              <a:rPr lang="tr-TR" sz="2400">
                                <a:latin typeface="Cambria Math" panose="02040503050406030204" pitchFamily="18" charset="0"/>
                              </a:rPr>
                              <m:t>=0</m:t>
                            </m:r>
                          </m:sub>
                          <m:sup>
                            <m:r>
                              <a:rPr lang="tr-TR" sz="2400">
                                <a:latin typeface="Cambria Math" panose="02040503050406030204" pitchFamily="18" charset="0"/>
                              </a:rPr>
                              <m:t>𝑘</m:t>
                            </m:r>
                          </m:sup>
                          <m:e>
                            <m:r>
                              <a:rPr lang="tr-TR" sz="2400">
                                <a:latin typeface="Cambria Math" panose="02040503050406030204" pitchFamily="18" charset="0"/>
                              </a:rPr>
                              <m:t>𝑒</m:t>
                            </m:r>
                            <m:d>
                              <m:dPr>
                                <m:begChr m:val="["/>
                                <m:endChr m:val="]"/>
                                <m:ctrlPr>
                                  <a:rPr lang="tr-TR" sz="2400" i="1">
                                    <a:latin typeface="Cambria Math" panose="02040503050406030204" pitchFamily="18" charset="0"/>
                                  </a:rPr>
                                </m:ctrlPr>
                              </m:dPr>
                              <m:e>
                                <m:r>
                                  <a:rPr lang="tr-TR" sz="2400">
                                    <a:latin typeface="Cambria Math" panose="02040503050406030204" pitchFamily="18" charset="0"/>
                                  </a:rPr>
                                  <m:t>𝑗</m:t>
                                </m:r>
                              </m:e>
                            </m:d>
                          </m:e>
                        </m:nary>
                        <m:r>
                          <a:rPr lang="tr-TR" sz="2400">
                            <a:latin typeface="Cambria Math" panose="02040503050406030204" pitchFamily="18" charset="0"/>
                          </a:rPr>
                          <m:t>+</m:t>
                        </m:r>
                        <m:f>
                          <m:fPr>
                            <m:ctrlPr>
                              <a:rPr lang="tr-TR" sz="2400" i="1">
                                <a:latin typeface="Cambria Math" panose="02040503050406030204" pitchFamily="18" charset="0"/>
                              </a:rPr>
                            </m:ctrlPr>
                          </m:fPr>
                          <m:num>
                            <m:sSub>
                              <m:sSubPr>
                                <m:ctrlPr>
                                  <a:rPr lang="tr-TR" sz="2400" i="1">
                                    <a:latin typeface="Cambria Math" panose="02040503050406030204" pitchFamily="18" charset="0"/>
                                  </a:rPr>
                                </m:ctrlPr>
                              </m:sSubPr>
                              <m:e>
                                <m:r>
                                  <a:rPr lang="tr-TR" sz="2400">
                                    <a:latin typeface="Cambria Math" panose="02040503050406030204" pitchFamily="18" charset="0"/>
                                  </a:rPr>
                                  <m:t>𝑇</m:t>
                                </m:r>
                              </m:e>
                              <m:sub>
                                <m:r>
                                  <a:rPr lang="tr-TR" sz="2400">
                                    <a:latin typeface="Cambria Math" panose="02040503050406030204" pitchFamily="18" charset="0"/>
                                  </a:rPr>
                                  <m:t>𝑑</m:t>
                                </m:r>
                              </m:sub>
                            </m:sSub>
                          </m:num>
                          <m:den>
                            <m:r>
                              <a:rPr lang="tr-TR" sz="2400">
                                <a:latin typeface="Cambria Math" panose="02040503050406030204" pitchFamily="18" charset="0"/>
                              </a:rPr>
                              <m:t>𝑇</m:t>
                            </m:r>
                          </m:den>
                        </m:f>
                        <m:d>
                          <m:dPr>
                            <m:ctrlPr>
                              <a:rPr lang="tr-TR" sz="2400" i="1">
                                <a:latin typeface="Cambria Math" panose="02040503050406030204" pitchFamily="18" charset="0"/>
                              </a:rPr>
                            </m:ctrlPr>
                          </m:dPr>
                          <m:e>
                            <m:r>
                              <a:rPr lang="tr-TR" sz="2400">
                                <a:latin typeface="Cambria Math" panose="02040503050406030204" pitchFamily="18" charset="0"/>
                              </a:rPr>
                              <m:t>𝑒</m:t>
                            </m:r>
                            <m:d>
                              <m:dPr>
                                <m:begChr m:val="["/>
                                <m:endChr m:val="]"/>
                                <m:ctrlPr>
                                  <a:rPr lang="tr-TR" sz="2400" i="1">
                                    <a:latin typeface="Cambria Math" panose="02040503050406030204" pitchFamily="18" charset="0"/>
                                  </a:rPr>
                                </m:ctrlPr>
                              </m:dPr>
                              <m:e>
                                <m:r>
                                  <a:rPr lang="tr-TR" sz="2400">
                                    <a:latin typeface="Cambria Math" panose="02040503050406030204" pitchFamily="18" charset="0"/>
                                  </a:rPr>
                                  <m:t>𝑘</m:t>
                                </m:r>
                              </m:e>
                            </m:d>
                            <m:r>
                              <a:rPr lang="tr-TR" sz="2400">
                                <a:latin typeface="Cambria Math" panose="02040503050406030204" pitchFamily="18" charset="0"/>
                              </a:rPr>
                              <m:t>−</m:t>
                            </m:r>
                            <m:r>
                              <a:rPr lang="tr-TR" sz="2400">
                                <a:latin typeface="Cambria Math" panose="02040503050406030204" pitchFamily="18" charset="0"/>
                              </a:rPr>
                              <m:t>𝑒</m:t>
                            </m:r>
                            <m:d>
                              <m:dPr>
                                <m:begChr m:val="["/>
                                <m:endChr m:val="]"/>
                                <m:ctrlPr>
                                  <a:rPr lang="tr-TR" sz="2400" i="1">
                                    <a:latin typeface="Cambria Math" panose="02040503050406030204" pitchFamily="18" charset="0"/>
                                  </a:rPr>
                                </m:ctrlPr>
                              </m:dPr>
                              <m:e>
                                <m:r>
                                  <a:rPr lang="tr-TR" sz="2400">
                                    <a:latin typeface="Cambria Math" panose="02040503050406030204" pitchFamily="18" charset="0"/>
                                  </a:rPr>
                                  <m:t>𝑘</m:t>
                                </m:r>
                                <m:r>
                                  <a:rPr lang="tr-TR" sz="2400">
                                    <a:latin typeface="Cambria Math" panose="02040503050406030204" pitchFamily="18" charset="0"/>
                                  </a:rPr>
                                  <m:t>−1</m:t>
                                </m:r>
                              </m:e>
                            </m:d>
                          </m:e>
                        </m:d>
                      </m:e>
                    </m:d>
                  </m:oMath>
                </a14:m>
                <a:endParaRPr lang="en-US" sz="2400" dirty="0"/>
              </a:p>
            </p:txBody>
          </p:sp>
        </mc:Choice>
        <mc:Fallback xmlns="">
          <p:sp>
            <p:nvSpPr>
              <p:cNvPr id="4" name="TextBox 4">
                <a:extLst>
                  <a:ext uri="{FF2B5EF4-FFF2-40B4-BE49-F238E27FC236}">
                    <a16:creationId xmlns:a16="http://schemas.microsoft.com/office/drawing/2014/main" id="{078F369A-562A-3FF8-D1E5-63645B68F490}"/>
                  </a:ext>
                </a:extLst>
              </p:cNvPr>
              <p:cNvSpPr txBox="1">
                <a:spLocks noRot="1" noChangeAspect="1" noMove="1" noResize="1" noEditPoints="1" noAdjustHandles="1" noChangeArrowheads="1" noChangeShapeType="1" noTextEdit="1"/>
              </p:cNvSpPr>
              <p:nvPr/>
            </p:nvSpPr>
            <p:spPr>
              <a:xfrm>
                <a:off x="1463675" y="3429000"/>
                <a:ext cx="9944100" cy="922176"/>
              </a:xfrm>
              <a:prstGeom prst="rect">
                <a:avLst/>
              </a:prstGeom>
              <a:blipFill>
                <a:blip r:embed="rId4"/>
                <a:stretch>
                  <a:fillRect l="-92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9F1F1733-F246-FBC6-D916-BA9E9F466C0C}"/>
              </a:ext>
            </a:extLst>
          </p:cNvPr>
          <p:cNvSpPr>
            <a:spLocks noGrp="1"/>
          </p:cNvSpPr>
          <p:nvPr>
            <p:ph type="title"/>
          </p:nvPr>
        </p:nvSpPr>
        <p:spPr>
          <a:xfrm>
            <a:off x="838200" y="937283"/>
            <a:ext cx="10515600" cy="795626"/>
          </a:xfrm>
        </p:spPr>
        <p:txBody>
          <a:bodyPr/>
          <a:lstStyle/>
          <a:p>
            <a:r>
              <a:rPr lang="tr-TR" sz="2500" dirty="0">
                <a:solidFill>
                  <a:schemeClr val="accent6">
                    <a:lumMod val="50000"/>
                  </a:schemeClr>
                </a:solidFill>
                <a:latin typeface="Arial" panose="020B0604020202020204" pitchFamily="34" charset="0"/>
                <a:cs typeface="Arial" panose="020B0604020202020204" pitchFamily="34" charset="0"/>
              </a:rPr>
              <a:t>2.5 Kesikli Zamanda PID Denklemi</a:t>
            </a:r>
            <a:endParaRPr lang="en-US" sz="2500"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83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6" name="Freeform: Shape 4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9" name="Freeform: Shape 4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1" name="Group 5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2" name="Freeform: Shape 5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eform: Shape 5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73E6B44-4E61-E984-AACF-874CE9AD9E16}"/>
              </a:ext>
            </a:extLst>
          </p:cNvPr>
          <p:cNvSpPr txBox="1">
            <a:spLocks/>
          </p:cNvSpPr>
          <p:nvPr/>
        </p:nvSpPr>
        <p:spPr>
          <a:xfrm>
            <a:off x="518727" y="3622938"/>
            <a:ext cx="4220281" cy="33427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6" algn="just"/>
            <a:r>
              <a:rPr lang="tr-TR" sz="1400" b="1">
                <a:latin typeface="Arial" panose="020B0604020202020204" pitchFamily="34" charset="0"/>
                <a:cs typeface="Arial" panose="020B0604020202020204" pitchFamily="34" charset="0"/>
              </a:rPr>
              <a:t>Şekil 9. </a:t>
            </a:r>
            <a:r>
              <a:rPr lang="tr-TR" sz="1400">
                <a:latin typeface="Arial" panose="020B0604020202020204" pitchFamily="34" charset="0"/>
                <a:cs typeface="Arial" panose="020B0604020202020204" pitchFamily="34" charset="0"/>
              </a:rPr>
              <a:t>KC değerinin kontrol performansına etkisi</a:t>
            </a:r>
            <a:endParaRPr lang="en-US" sz="1400" dirty="0">
              <a:latin typeface="Arial" panose="020B0604020202020204" pitchFamily="34" charset="0"/>
              <a:cs typeface="Arial" panose="020B0604020202020204" pitchFamily="34" charset="0"/>
            </a:endParaRPr>
          </a:p>
        </p:txBody>
      </p:sp>
      <p:pic>
        <p:nvPicPr>
          <p:cNvPr id="4" name="Picture 4">
            <a:extLst>
              <a:ext uri="{FF2B5EF4-FFF2-40B4-BE49-F238E27FC236}">
                <a16:creationId xmlns:a16="http://schemas.microsoft.com/office/drawing/2014/main" id="{52B9A250-6A4D-37E2-15BA-D40B7913EA5B}"/>
              </a:ext>
            </a:extLst>
          </p:cNvPr>
          <p:cNvPicPr>
            <a:picLocks noChangeAspect="1"/>
          </p:cNvPicPr>
          <p:nvPr/>
        </p:nvPicPr>
        <p:blipFill>
          <a:blip r:embed="rId2"/>
          <a:stretch>
            <a:fillRect/>
          </a:stretch>
        </p:blipFill>
        <p:spPr>
          <a:xfrm>
            <a:off x="437444" y="318156"/>
            <a:ext cx="4359166" cy="3304782"/>
          </a:xfrm>
          <a:prstGeom prst="rect">
            <a:avLst/>
          </a:prstGeom>
        </p:spPr>
      </p:pic>
      <p:pic>
        <p:nvPicPr>
          <p:cNvPr id="5" name="Picture 6">
            <a:extLst>
              <a:ext uri="{FF2B5EF4-FFF2-40B4-BE49-F238E27FC236}">
                <a16:creationId xmlns:a16="http://schemas.microsoft.com/office/drawing/2014/main" id="{4651DB17-678A-82DA-B076-8BD211815E87}"/>
              </a:ext>
            </a:extLst>
          </p:cNvPr>
          <p:cNvPicPr>
            <a:picLocks noChangeAspect="1"/>
          </p:cNvPicPr>
          <p:nvPr/>
        </p:nvPicPr>
        <p:blipFill>
          <a:blip r:embed="rId3"/>
          <a:stretch>
            <a:fillRect/>
          </a:stretch>
        </p:blipFill>
        <p:spPr>
          <a:xfrm>
            <a:off x="6055763" y="318156"/>
            <a:ext cx="5691846" cy="3197180"/>
          </a:xfrm>
          <a:prstGeom prst="rect">
            <a:avLst/>
          </a:prstGeom>
        </p:spPr>
      </p:pic>
      <p:sp>
        <p:nvSpPr>
          <p:cNvPr id="6" name="Content Placeholder 2">
            <a:extLst>
              <a:ext uri="{FF2B5EF4-FFF2-40B4-BE49-F238E27FC236}">
                <a16:creationId xmlns:a16="http://schemas.microsoft.com/office/drawing/2014/main" id="{A331FC29-DDE9-AE46-6C4D-24280BF3CECF}"/>
              </a:ext>
            </a:extLst>
          </p:cNvPr>
          <p:cNvSpPr txBox="1">
            <a:spLocks/>
          </p:cNvSpPr>
          <p:nvPr/>
        </p:nvSpPr>
        <p:spPr>
          <a:xfrm>
            <a:off x="5980525" y="3555783"/>
            <a:ext cx="4645799" cy="22305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tr-TR" sz="1400" b="1" dirty="0">
                <a:solidFill>
                  <a:schemeClr val="tx1"/>
                </a:solidFill>
                <a:latin typeface="Arial" panose="020B0604020202020204" pitchFamily="34" charset="0"/>
                <a:cs typeface="Arial" panose="020B0604020202020204" pitchFamily="34" charset="0"/>
              </a:rPr>
              <a:t>Şekil 10 . </a:t>
            </a:r>
            <a:r>
              <a:rPr lang="tr-TR" sz="1400" dirty="0">
                <a:solidFill>
                  <a:schemeClr val="tx1"/>
                </a:solidFill>
                <a:latin typeface="Arial" panose="020B0604020202020204" pitchFamily="34" charset="0"/>
                <a:cs typeface="Arial" panose="020B0604020202020204" pitchFamily="34" charset="0"/>
              </a:rPr>
              <a:t>TI değerinin kontrol performansına etkisi</a:t>
            </a:r>
          </a:p>
        </p:txBody>
      </p:sp>
      <p:pic>
        <p:nvPicPr>
          <p:cNvPr id="7" name="Picture 8">
            <a:extLst>
              <a:ext uri="{FF2B5EF4-FFF2-40B4-BE49-F238E27FC236}">
                <a16:creationId xmlns:a16="http://schemas.microsoft.com/office/drawing/2014/main" id="{FE9EFC1D-22F9-3111-3D96-4041B32F2F7F}"/>
              </a:ext>
            </a:extLst>
          </p:cNvPr>
          <p:cNvPicPr>
            <a:picLocks noChangeAspect="1"/>
          </p:cNvPicPr>
          <p:nvPr/>
        </p:nvPicPr>
        <p:blipFill>
          <a:blip r:embed="rId4"/>
          <a:stretch>
            <a:fillRect/>
          </a:stretch>
        </p:blipFill>
        <p:spPr>
          <a:xfrm>
            <a:off x="4298086" y="4150908"/>
            <a:ext cx="3202084" cy="2412916"/>
          </a:xfrm>
          <a:prstGeom prst="rect">
            <a:avLst/>
          </a:prstGeom>
        </p:spPr>
      </p:pic>
      <p:sp>
        <p:nvSpPr>
          <p:cNvPr id="8" name="Content Placeholder 2">
            <a:extLst>
              <a:ext uri="{FF2B5EF4-FFF2-40B4-BE49-F238E27FC236}">
                <a16:creationId xmlns:a16="http://schemas.microsoft.com/office/drawing/2014/main" id="{D124D420-24E3-AAB6-04F5-712E2E250BE1}"/>
              </a:ext>
            </a:extLst>
          </p:cNvPr>
          <p:cNvSpPr txBox="1">
            <a:spLocks/>
          </p:cNvSpPr>
          <p:nvPr/>
        </p:nvSpPr>
        <p:spPr>
          <a:xfrm>
            <a:off x="3723615" y="6559262"/>
            <a:ext cx="4351025" cy="294176"/>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0" lvl="5"/>
            <a:r>
              <a:rPr lang="tr-TR" b="1" dirty="0">
                <a:solidFill>
                  <a:schemeClr val="tx1"/>
                </a:solidFill>
                <a:latin typeface="Arial" panose="020B0604020202020204" pitchFamily="34" charset="0"/>
                <a:cs typeface="Arial" panose="020B0604020202020204" pitchFamily="34" charset="0"/>
              </a:rPr>
              <a:t>Şekil 11 . </a:t>
            </a:r>
            <a:r>
              <a:rPr lang="tr-TR" dirty="0">
                <a:solidFill>
                  <a:schemeClr val="tx1"/>
                </a:solidFill>
                <a:latin typeface="Arial" panose="020B0604020202020204" pitchFamily="34" charset="0"/>
                <a:cs typeface="Arial" panose="020B0604020202020204" pitchFamily="34" charset="0"/>
              </a:rPr>
              <a:t>TD değerinin kontrol performansına etkisi</a:t>
            </a:r>
          </a:p>
        </p:txBody>
      </p:sp>
      <p:sp>
        <p:nvSpPr>
          <p:cNvPr id="9" name="TextBox 10">
            <a:extLst>
              <a:ext uri="{FF2B5EF4-FFF2-40B4-BE49-F238E27FC236}">
                <a16:creationId xmlns:a16="http://schemas.microsoft.com/office/drawing/2014/main" id="{5F9EA6BA-ED1A-0628-4A42-BE43E130E986}"/>
              </a:ext>
            </a:extLst>
          </p:cNvPr>
          <p:cNvSpPr txBox="1"/>
          <p:nvPr/>
        </p:nvSpPr>
        <p:spPr>
          <a:xfrm>
            <a:off x="6220496" y="1762857"/>
            <a:ext cx="419101"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y</a:t>
            </a:r>
            <a:endParaRPr lang="en-US" sz="1200" i="1" dirty="0">
              <a:latin typeface="Arial" panose="020B0604020202020204" pitchFamily="34" charset="0"/>
              <a:cs typeface="Arial" panose="020B0604020202020204" pitchFamily="34" charset="0"/>
            </a:endParaRPr>
          </a:p>
        </p:txBody>
      </p:sp>
      <p:sp>
        <p:nvSpPr>
          <p:cNvPr id="10" name="TextBox 11">
            <a:extLst>
              <a:ext uri="{FF2B5EF4-FFF2-40B4-BE49-F238E27FC236}">
                <a16:creationId xmlns:a16="http://schemas.microsoft.com/office/drawing/2014/main" id="{07BBD6FA-F630-2798-080A-E80966CAE4DE}"/>
              </a:ext>
            </a:extLst>
          </p:cNvPr>
          <p:cNvSpPr txBox="1"/>
          <p:nvPr/>
        </p:nvSpPr>
        <p:spPr>
          <a:xfrm>
            <a:off x="8901686" y="3266142"/>
            <a:ext cx="480379"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time</a:t>
            </a:r>
          </a:p>
        </p:txBody>
      </p:sp>
      <p:sp>
        <p:nvSpPr>
          <p:cNvPr id="11" name="TextBox 12">
            <a:extLst>
              <a:ext uri="{FF2B5EF4-FFF2-40B4-BE49-F238E27FC236}">
                <a16:creationId xmlns:a16="http://schemas.microsoft.com/office/drawing/2014/main" id="{BD1112D4-E5DE-37CB-0694-F88E4682864B}"/>
              </a:ext>
            </a:extLst>
          </p:cNvPr>
          <p:cNvSpPr txBox="1"/>
          <p:nvPr/>
        </p:nvSpPr>
        <p:spPr>
          <a:xfrm>
            <a:off x="506886" y="1455080"/>
            <a:ext cx="419101"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y</a:t>
            </a:r>
            <a:endParaRPr lang="en-US" sz="1200" i="1" dirty="0">
              <a:latin typeface="Arial" panose="020B0604020202020204" pitchFamily="34" charset="0"/>
              <a:cs typeface="Arial" panose="020B0604020202020204" pitchFamily="34" charset="0"/>
            </a:endParaRPr>
          </a:p>
        </p:txBody>
      </p:sp>
      <p:sp>
        <p:nvSpPr>
          <p:cNvPr id="12" name="TextBox 13">
            <a:extLst>
              <a:ext uri="{FF2B5EF4-FFF2-40B4-BE49-F238E27FC236}">
                <a16:creationId xmlns:a16="http://schemas.microsoft.com/office/drawing/2014/main" id="{21174A79-5618-D467-E542-6CD8F84F306C}"/>
              </a:ext>
            </a:extLst>
          </p:cNvPr>
          <p:cNvSpPr txBox="1"/>
          <p:nvPr/>
        </p:nvSpPr>
        <p:spPr>
          <a:xfrm>
            <a:off x="2007425" y="3389252"/>
            <a:ext cx="707200"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time</a:t>
            </a:r>
            <a:endParaRPr lang="en-US" sz="1200" i="1" dirty="0">
              <a:latin typeface="Arial" panose="020B0604020202020204" pitchFamily="34" charset="0"/>
              <a:cs typeface="Arial" panose="020B0604020202020204" pitchFamily="34" charset="0"/>
            </a:endParaRPr>
          </a:p>
        </p:txBody>
      </p:sp>
      <p:sp>
        <p:nvSpPr>
          <p:cNvPr id="13" name="TextBox 14">
            <a:extLst>
              <a:ext uri="{FF2B5EF4-FFF2-40B4-BE49-F238E27FC236}">
                <a16:creationId xmlns:a16="http://schemas.microsoft.com/office/drawing/2014/main" id="{A47A18B3-0D14-2661-2D26-88E7E6274317}"/>
              </a:ext>
            </a:extLst>
          </p:cNvPr>
          <p:cNvSpPr txBox="1"/>
          <p:nvPr/>
        </p:nvSpPr>
        <p:spPr>
          <a:xfrm>
            <a:off x="5626925" y="6338729"/>
            <a:ext cx="707200"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time</a:t>
            </a:r>
            <a:endParaRPr lang="en-US" sz="1200" i="1" dirty="0">
              <a:latin typeface="Arial" panose="020B0604020202020204" pitchFamily="34" charset="0"/>
              <a:cs typeface="Arial" panose="020B0604020202020204" pitchFamily="34" charset="0"/>
            </a:endParaRPr>
          </a:p>
        </p:txBody>
      </p:sp>
      <p:sp>
        <p:nvSpPr>
          <p:cNvPr id="14" name="TextBox 15">
            <a:extLst>
              <a:ext uri="{FF2B5EF4-FFF2-40B4-BE49-F238E27FC236}">
                <a16:creationId xmlns:a16="http://schemas.microsoft.com/office/drawing/2014/main" id="{C4A3493C-3973-1C5E-BEB8-DD2EFE553F89}"/>
              </a:ext>
            </a:extLst>
          </p:cNvPr>
          <p:cNvSpPr txBox="1"/>
          <p:nvPr/>
        </p:nvSpPr>
        <p:spPr>
          <a:xfrm>
            <a:off x="4377509" y="5015117"/>
            <a:ext cx="419101" cy="276999"/>
          </a:xfrm>
          <a:prstGeom prst="rect">
            <a:avLst/>
          </a:prstGeom>
          <a:noFill/>
        </p:spPr>
        <p:txBody>
          <a:bodyPr wrap="square" rtlCol="0">
            <a:spAutoFit/>
          </a:bodyPr>
          <a:lstStyle/>
          <a:p>
            <a:r>
              <a:rPr lang="tr-TR" sz="1200" i="1" dirty="0">
                <a:latin typeface="Arial" panose="020B0604020202020204" pitchFamily="34" charset="0"/>
                <a:cs typeface="Arial" panose="020B0604020202020204" pitchFamily="34" charset="0"/>
              </a:rPr>
              <a:t>y</a:t>
            </a:r>
            <a:endParaRPr lang="en-US" sz="1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885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4013</TotalTime>
  <Words>1167</Words>
  <Application>Microsoft Office PowerPoint</Application>
  <PresentationFormat>Widescreen</PresentationFormat>
  <Paragraphs>252</Paragraphs>
  <Slides>32</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PID &amp; Autotuning PID  İsmet KOÇER</vt:lpstr>
      <vt:lpstr>PowerPoint Presentation</vt:lpstr>
      <vt:lpstr>1. PID KONTROL</vt:lpstr>
      <vt:lpstr>1.1 Oransal (Proportional) Terimi</vt:lpstr>
      <vt:lpstr>PowerPoint Presentation</vt:lpstr>
      <vt:lpstr>İntegral Sarması(Wind-up)</vt:lpstr>
      <vt:lpstr>1.3 Derivative (D) Terimi</vt:lpstr>
      <vt:lpstr>2.5 Kesikli Zamanda PID Denklemi</vt:lpstr>
      <vt:lpstr>PowerPoint Presentation</vt:lpstr>
      <vt:lpstr>2. PID PARAMETRELERİNİN BELİRLENMESİ 2.1 Açık Hat Dinamik Deneyi</vt:lpstr>
      <vt:lpstr>2.2 Transfer Fonksiyonu ile PID  Parametreleri Hesaplanması</vt:lpstr>
      <vt:lpstr>2.3 Kapalı Hat Deneyi</vt:lpstr>
      <vt:lpstr>PowerPoint Presentation</vt:lpstr>
      <vt:lpstr>PowerPoint Presentation</vt:lpstr>
      <vt:lpstr>PowerPoint Presentation</vt:lpstr>
      <vt:lpstr>PowerPoint Presentation</vt:lpstr>
      <vt:lpstr>PowerPoint Presentation</vt:lpstr>
      <vt:lpstr>6. DENEY SONUÇLARI 6.1 Açık Hat Deneyi (Proses Reaksiyon Eğrisi)</vt:lpstr>
      <vt:lpstr>6.2 Kapalı Hat Deneyi</vt:lpstr>
      <vt:lpstr>6.3 Hesaplanan Parametreler</vt:lpstr>
      <vt:lpstr>4.2 Cohen-Coon ile ayarlanan PID Deney Sonucu</vt:lpstr>
      <vt:lpstr>4.2 Tyreus Luyben ile ayarlanan PID Deney Sonucu</vt:lpstr>
      <vt:lpstr>4.2 Autotuning PID -  Oksijen Kontrol -  (ZNCL – TLCL)</vt:lpstr>
      <vt:lpstr>4.2 Autotuning PID -  Oksijen Kontrol -  (ZNCL - TLCL) Filtreli Sonuçlar</vt:lpstr>
      <vt:lpstr>4.2 Autotuning PID -  Oksijen Kontrol -  Açık Hat – (CC ve Ciancone)</vt:lpstr>
      <vt:lpstr>4.2 Autotuning PID -  Oksijen Kontrol -  Açık Hat – (CC ve Ciancone) Filtreli Değerler</vt:lpstr>
      <vt:lpstr>4.2 Autotuning PID pH kontrol Kapalı Hat Yöntemler</vt:lpstr>
      <vt:lpstr>4.2 Autotuning PID pH kontrol Açık Hat Yöntemler</vt:lpstr>
      <vt:lpstr>6. SONUÇLAR 6.1 Autotuning Oksijen Kontrol Performans Değerleri</vt:lpstr>
      <vt:lpstr>4.2 Autotuning pH Kontrol Performans Değerleri</vt:lpstr>
      <vt:lpstr>PowerPoint Presentation</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Ismet KOCER</dc:creator>
  <cp:lastModifiedBy>Ismet KOCER</cp:lastModifiedBy>
  <cp:revision>240</cp:revision>
  <dcterms:created xsi:type="dcterms:W3CDTF">2023-02-25T15:46:11Z</dcterms:created>
  <dcterms:modified xsi:type="dcterms:W3CDTF">2023-04-24T21:34:29Z</dcterms:modified>
</cp:coreProperties>
</file>