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342" r:id="rId2"/>
    <p:sldId id="351" r:id="rId3"/>
    <p:sldId id="352" r:id="rId4"/>
    <p:sldId id="340" r:id="rId5"/>
    <p:sldId id="353" r:id="rId6"/>
    <p:sldId id="347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" initials="v" lastIdx="1" clrIdx="0">
    <p:extLst>
      <p:ext uri="{19B8F6BF-5375-455C-9EA6-DF929625EA0E}">
        <p15:presenceInfo xmlns:p15="http://schemas.microsoft.com/office/powerpoint/2012/main" userId="v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B2D9"/>
    <a:srgbClr val="769EE9"/>
    <a:srgbClr val="7DD1EB"/>
    <a:srgbClr val="BEBEBE"/>
    <a:srgbClr val="81ECEC"/>
    <a:srgbClr val="6C5DE7"/>
    <a:srgbClr val="A6A6A6"/>
    <a:srgbClr val="80E6EC"/>
    <a:srgbClr val="6C5CE7"/>
    <a:srgbClr val="738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86475" autoAdjust="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Coluna1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Falta de acessibilidade na empresa</c:v>
                </c:pt>
                <c:pt idx="1">
                  <c:v>Baixa qualificação dos profissionais com deficiência</c:v>
                </c:pt>
                <c:pt idx="2">
                  <c:v>Dificuldade em estabelecer vagas para PCD</c:v>
                </c:pt>
                <c:pt idx="3">
                  <c:v>Falta de banco de currículos</c:v>
                </c:pt>
              </c:strCache>
            </c:strRef>
          </c:cat>
          <c:val>
            <c:numRef>
              <c:f>Planilha1!$B$2:$B$5</c:f>
              <c:numCache>
                <c:formatCode>0%</c:formatCode>
                <c:ptCount val="4"/>
                <c:pt idx="0">
                  <c:v>0.49</c:v>
                </c:pt>
                <c:pt idx="1">
                  <c:v>0.46</c:v>
                </c:pt>
                <c:pt idx="2">
                  <c:v>0.4</c:v>
                </c:pt>
                <c:pt idx="3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2D-41EE-A881-50EDF9FA266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378621448"/>
        <c:axId val="379199832"/>
      </c:barChart>
      <c:catAx>
        <c:axId val="378621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9199832"/>
        <c:crosses val="autoZero"/>
        <c:auto val="1"/>
        <c:lblAlgn val="ctr"/>
        <c:lblOffset val="100"/>
        <c:noMultiLvlLbl val="0"/>
      </c:catAx>
      <c:valAx>
        <c:axId val="379199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8621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Coluna1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Elaborar um bom currículo</c:v>
                </c:pt>
                <c:pt idx="1">
                  <c:v>Não encontrar a vaga ideal</c:v>
                </c:pt>
                <c:pt idx="2">
                  <c:v>Sites que cobram taxas</c:v>
                </c:pt>
                <c:pt idx="3">
                  <c:v>Não sabem onde procurar</c:v>
                </c:pt>
              </c:strCache>
            </c:strRef>
          </c:cat>
          <c:val>
            <c:numRef>
              <c:f>Planilha1!$B$2:$B$5</c:f>
              <c:numCache>
                <c:formatCode>0%</c:formatCode>
                <c:ptCount val="4"/>
                <c:pt idx="0">
                  <c:v>0.24</c:v>
                </c:pt>
                <c:pt idx="1">
                  <c:v>0.31</c:v>
                </c:pt>
                <c:pt idx="2">
                  <c:v>0.32</c:v>
                </c:pt>
                <c:pt idx="3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2D-41EE-A881-50EDF9FA266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378621448"/>
        <c:axId val="379199832"/>
      </c:barChart>
      <c:catAx>
        <c:axId val="378621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9199832"/>
        <c:crosses val="autoZero"/>
        <c:auto val="1"/>
        <c:lblAlgn val="ctr"/>
        <c:lblOffset val="100"/>
        <c:noMultiLvlLbl val="0"/>
      </c:catAx>
      <c:valAx>
        <c:axId val="379199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8621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99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65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29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12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54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09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24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85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78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7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53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18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B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8AD3F224-F494-483C-B0FB-821098130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1956" y="2366755"/>
            <a:ext cx="7208088" cy="2124489"/>
          </a:xfrm>
          <a:prstGeom prst="rect">
            <a:avLst/>
          </a:prstGeom>
        </p:spPr>
      </p:pic>
      <p:pic>
        <p:nvPicPr>
          <p:cNvPr id="6" name="Imagem 5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6AB1E191-F912-454C-8521-8F6D38824A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1359" y="-2471658"/>
            <a:ext cx="4943315" cy="4943315"/>
          </a:xfrm>
          <a:prstGeom prst="rect">
            <a:avLst/>
          </a:prstGeom>
        </p:spPr>
      </p:pic>
      <p:pic>
        <p:nvPicPr>
          <p:cNvPr id="7" name="Imagem 6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00D55DF7-B53B-43FA-A2D5-AC26F6EA46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11505" y="4277505"/>
            <a:ext cx="5160989" cy="516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3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9489834-BD31-45E8-B1B6-9AA3E64A460A}"/>
              </a:ext>
            </a:extLst>
          </p:cNvPr>
          <p:cNvSpPr txBox="1"/>
          <p:nvPr/>
        </p:nvSpPr>
        <p:spPr>
          <a:xfrm>
            <a:off x="512561" y="406800"/>
            <a:ext cx="579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pc="6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  <a:ea typeface="Batang" panose="02030600000101010101" pitchFamily="18" charset="-127"/>
              </a:rPr>
              <a:t>DIFICULDADES NO RECRUTAMENTO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0A6787-3AD8-46A0-920A-BEC272CD6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860" y="6391392"/>
            <a:ext cx="366488" cy="366488"/>
          </a:xfrm>
          <a:prstGeom prst="rect">
            <a:avLst/>
          </a:prstGeom>
        </p:spPr>
      </p:pic>
      <p:sp>
        <p:nvSpPr>
          <p:cNvPr id="6" name="Arredondar Retângulo em um Canto Diagonal 53">
            <a:extLst>
              <a:ext uri="{FF2B5EF4-FFF2-40B4-BE49-F238E27FC236}">
                <a16:creationId xmlns:a16="http://schemas.microsoft.com/office/drawing/2014/main" id="{737288A4-C4D9-42D1-AFEE-69604EB63A24}"/>
              </a:ext>
            </a:extLst>
          </p:cNvPr>
          <p:cNvSpPr/>
          <p:nvPr/>
        </p:nvSpPr>
        <p:spPr>
          <a:xfrm flipV="1">
            <a:off x="602012" y="1019777"/>
            <a:ext cx="10808110" cy="36000"/>
          </a:xfrm>
          <a:prstGeom prst="round2DiagRect">
            <a:avLst/>
          </a:prstGeom>
          <a:gradFill flip="none" rotWithShape="1">
            <a:gsLst>
              <a:gs pos="0">
                <a:srgbClr val="6C5CE7"/>
              </a:gs>
              <a:gs pos="100000">
                <a:srgbClr val="81ECE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80FE3F1A-2D81-4861-A682-B864681A54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5949328"/>
              </p:ext>
            </p:extLst>
          </p:nvPr>
        </p:nvGraphicFramePr>
        <p:xfrm>
          <a:off x="5122035" y="1714500"/>
          <a:ext cx="6288087" cy="4244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3633960-F1BC-4BF2-85DC-0A2EFF112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57" y="3028951"/>
            <a:ext cx="4941678" cy="1288378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emon/Milk light" panose="020B0303050302020204" pitchFamily="34" charset="0"/>
              </a:rPr>
              <a:t>Nossa plataforma resolve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emon/Milk light" panose="020B0303050302020204" pitchFamily="34" charset="0"/>
              </a:rPr>
              <a:t>3 dos 4 maiores problemas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emon/Milk light" panose="020B0303050302020204" pitchFamily="34" charset="0"/>
              </a:rPr>
              <a:t>Apontados em recrutamento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emon/Milk light" panose="020B0303050302020204" pitchFamily="34" charset="0"/>
              </a:rPr>
              <a:t>De </a:t>
            </a:r>
            <a:r>
              <a:rPr lang="pt-B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emon/Milk light" panose="020B0303050302020204" pitchFamily="34" charset="0"/>
              </a:rPr>
              <a:t>pcd’s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Lemon/Milk light" panose="020B030305030202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0AE2DC6-9365-4A58-9C0B-7B824A760C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726" y="5992987"/>
            <a:ext cx="398405" cy="39840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02C192F-38FC-4BF5-9255-00B4052069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027" y="6029923"/>
            <a:ext cx="398405" cy="39840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04E68FB-1FB6-442F-A2D0-114D3A6B3E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443" y="6029923"/>
            <a:ext cx="398405" cy="398405"/>
          </a:xfrm>
          <a:prstGeom prst="rect">
            <a:avLst/>
          </a:prstGeom>
        </p:spPr>
      </p:pic>
      <p:pic>
        <p:nvPicPr>
          <p:cNvPr id="17" name="Imagem 16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08CCADF0-C8B6-4230-910E-247EEFC5CB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5378" y="5300744"/>
            <a:ext cx="1557256" cy="1557256"/>
          </a:xfrm>
          <a:prstGeom prst="rect">
            <a:avLst/>
          </a:prstGeom>
        </p:spPr>
      </p:pic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7C7CCC6E-8D1C-4BAF-B4A7-2D73C78CCE3D}"/>
              </a:ext>
            </a:extLst>
          </p:cNvPr>
          <p:cNvSpPr txBox="1">
            <a:spLocks/>
          </p:cNvSpPr>
          <p:nvPr/>
        </p:nvSpPr>
        <p:spPr>
          <a:xfrm>
            <a:off x="121283" y="6366170"/>
            <a:ext cx="2350086" cy="491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  <a:latin typeface="Lemon/Milk light" panose="020B0303050302020204" pitchFamily="34" charset="0"/>
              </a:rPr>
              <a:t>Fonte: </a:t>
            </a:r>
            <a:r>
              <a:rPr lang="pt-BR" sz="1800" dirty="0" err="1">
                <a:solidFill>
                  <a:schemeClr val="bg2">
                    <a:lumMod val="50000"/>
                  </a:schemeClr>
                </a:solidFill>
                <a:latin typeface="Lemon/Milk light" panose="020B0303050302020204" pitchFamily="34" charset="0"/>
              </a:rPr>
              <a:t>isocial</a:t>
            </a:r>
            <a:endParaRPr lang="pt-BR" sz="1800" dirty="0">
              <a:solidFill>
                <a:schemeClr val="bg2">
                  <a:lumMod val="50000"/>
                </a:schemeClr>
              </a:solidFill>
              <a:latin typeface="Lemon/Milk light" panose="020B03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761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9489834-BD31-45E8-B1B6-9AA3E64A460A}"/>
              </a:ext>
            </a:extLst>
          </p:cNvPr>
          <p:cNvSpPr txBox="1"/>
          <p:nvPr/>
        </p:nvSpPr>
        <p:spPr>
          <a:xfrm>
            <a:off x="512561" y="406800"/>
            <a:ext cx="6731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pc="6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  <a:ea typeface="Batang" panose="02030600000101010101" pitchFamily="18" charset="-127"/>
              </a:rPr>
              <a:t>DIFICULDADES NA BUSCA POR EMPREGO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0A6787-3AD8-46A0-920A-BEC272CD6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860" y="6391392"/>
            <a:ext cx="366488" cy="366488"/>
          </a:xfrm>
          <a:prstGeom prst="rect">
            <a:avLst/>
          </a:prstGeom>
        </p:spPr>
      </p:pic>
      <p:sp>
        <p:nvSpPr>
          <p:cNvPr id="6" name="Arredondar Retângulo em um Canto Diagonal 53">
            <a:extLst>
              <a:ext uri="{FF2B5EF4-FFF2-40B4-BE49-F238E27FC236}">
                <a16:creationId xmlns:a16="http://schemas.microsoft.com/office/drawing/2014/main" id="{737288A4-C4D9-42D1-AFEE-69604EB63A24}"/>
              </a:ext>
            </a:extLst>
          </p:cNvPr>
          <p:cNvSpPr/>
          <p:nvPr/>
        </p:nvSpPr>
        <p:spPr>
          <a:xfrm flipV="1">
            <a:off x="602012" y="1019777"/>
            <a:ext cx="10808110" cy="36000"/>
          </a:xfrm>
          <a:prstGeom prst="round2DiagRect">
            <a:avLst/>
          </a:prstGeom>
          <a:gradFill flip="none" rotWithShape="1">
            <a:gsLst>
              <a:gs pos="0">
                <a:srgbClr val="6C5CE7"/>
              </a:gs>
              <a:gs pos="100000">
                <a:srgbClr val="81ECE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80FE3F1A-2D81-4861-A682-B864681A54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6063303"/>
              </p:ext>
            </p:extLst>
          </p:nvPr>
        </p:nvGraphicFramePr>
        <p:xfrm>
          <a:off x="5122035" y="1714500"/>
          <a:ext cx="6288087" cy="4244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3633960-F1BC-4BF2-85DC-0A2EFF112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57" y="3028951"/>
            <a:ext cx="4941678" cy="1288378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emon/Milk light" panose="020B0303050302020204" pitchFamily="34" charset="0"/>
              </a:rPr>
              <a:t>Nossa plataforma resolve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emon/Milk light" panose="020B0303050302020204" pitchFamily="34" charset="0"/>
              </a:rPr>
              <a:t>Todos os maiores problemas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emon/Milk light" panose="020B0303050302020204" pitchFamily="34" charset="0"/>
              </a:rPr>
              <a:t>Apontados na busca por um emprego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0AE2DC6-9365-4A58-9C0B-7B824A760C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726" y="5992987"/>
            <a:ext cx="398405" cy="39840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02C192F-38FC-4BF5-9255-00B4052069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027" y="6029923"/>
            <a:ext cx="398405" cy="39840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04E68FB-1FB6-442F-A2D0-114D3A6B3E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443" y="6029923"/>
            <a:ext cx="398405" cy="398405"/>
          </a:xfrm>
          <a:prstGeom prst="rect">
            <a:avLst/>
          </a:prstGeom>
        </p:spPr>
      </p:pic>
      <p:pic>
        <p:nvPicPr>
          <p:cNvPr id="17" name="Imagem 16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08CCADF0-C8B6-4230-910E-247EEFC5CB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5378" y="5300744"/>
            <a:ext cx="1557256" cy="155725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F546BDE-5365-46F0-91A8-97DD4CAEED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425" y="5992987"/>
            <a:ext cx="398405" cy="398405"/>
          </a:xfrm>
          <a:prstGeom prst="rect">
            <a:avLst/>
          </a:prstGeom>
        </p:spPr>
      </p:pic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EACC0BB7-2C07-46CC-B6F0-E8D7652F4CEC}"/>
              </a:ext>
            </a:extLst>
          </p:cNvPr>
          <p:cNvSpPr txBox="1">
            <a:spLocks/>
          </p:cNvSpPr>
          <p:nvPr/>
        </p:nvSpPr>
        <p:spPr>
          <a:xfrm>
            <a:off x="121283" y="6366170"/>
            <a:ext cx="2350086" cy="491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  <a:latin typeface="Lemon/Milk light" panose="020B0303050302020204" pitchFamily="34" charset="0"/>
              </a:rPr>
              <a:t>Fonte: curriculum</a:t>
            </a:r>
          </a:p>
        </p:txBody>
      </p:sp>
    </p:spTree>
    <p:extLst>
      <p:ext uri="{BB962C8B-B14F-4D97-AF65-F5344CB8AC3E}">
        <p14:creationId xmlns:p14="http://schemas.microsoft.com/office/powerpoint/2010/main" val="2486096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9489834-BD31-45E8-B1B6-9AA3E64A460A}"/>
              </a:ext>
            </a:extLst>
          </p:cNvPr>
          <p:cNvSpPr txBox="1"/>
          <p:nvPr/>
        </p:nvSpPr>
        <p:spPr>
          <a:xfrm>
            <a:off x="512561" y="406800"/>
            <a:ext cx="431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pc="6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  <a:ea typeface="Batang" panose="02030600000101010101" pitchFamily="18" charset="-127"/>
              </a:rPr>
              <a:t>CONCORRÊNCIA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0A6787-3AD8-46A0-920A-BEC272CD6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860" y="6391392"/>
            <a:ext cx="366488" cy="366488"/>
          </a:xfrm>
          <a:prstGeom prst="rect">
            <a:avLst/>
          </a:prstGeom>
        </p:spPr>
      </p:pic>
      <p:sp>
        <p:nvSpPr>
          <p:cNvPr id="6" name="Arredondar Retângulo em um Canto Diagonal 53">
            <a:extLst>
              <a:ext uri="{FF2B5EF4-FFF2-40B4-BE49-F238E27FC236}">
                <a16:creationId xmlns:a16="http://schemas.microsoft.com/office/drawing/2014/main" id="{737288A4-C4D9-42D1-AFEE-69604EB63A24}"/>
              </a:ext>
            </a:extLst>
          </p:cNvPr>
          <p:cNvSpPr/>
          <p:nvPr/>
        </p:nvSpPr>
        <p:spPr>
          <a:xfrm flipV="1">
            <a:off x="602012" y="1019777"/>
            <a:ext cx="10808110" cy="36000"/>
          </a:xfrm>
          <a:prstGeom prst="round2DiagRect">
            <a:avLst/>
          </a:prstGeom>
          <a:gradFill flip="none" rotWithShape="1">
            <a:gsLst>
              <a:gs pos="0">
                <a:srgbClr val="6C5CE7"/>
              </a:gs>
              <a:gs pos="100000">
                <a:srgbClr val="81ECE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35F4F90-4E83-467F-9520-337389419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12" y="1589906"/>
            <a:ext cx="6090336" cy="418961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171B872-4C15-44FC-BF0D-784613CBF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998" y="1589906"/>
            <a:ext cx="2417280" cy="428872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2901CFB-B0AF-47E1-8297-EF8445AB3B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786" y="3579827"/>
            <a:ext cx="209773" cy="20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64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9489834-BD31-45E8-B1B6-9AA3E64A460A}"/>
              </a:ext>
            </a:extLst>
          </p:cNvPr>
          <p:cNvSpPr txBox="1"/>
          <p:nvPr/>
        </p:nvSpPr>
        <p:spPr>
          <a:xfrm>
            <a:off x="512561" y="406800"/>
            <a:ext cx="431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pc="6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  <a:ea typeface="Batang" panose="02030600000101010101" pitchFamily="18" charset="-127"/>
              </a:rPr>
              <a:t>MONETIZAÇÃO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0A6787-3AD8-46A0-920A-BEC272CD6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860" y="6391392"/>
            <a:ext cx="366488" cy="366488"/>
          </a:xfrm>
          <a:prstGeom prst="rect">
            <a:avLst/>
          </a:prstGeom>
        </p:spPr>
      </p:pic>
      <p:sp>
        <p:nvSpPr>
          <p:cNvPr id="6" name="Arredondar Retângulo em um Canto Diagonal 53">
            <a:extLst>
              <a:ext uri="{FF2B5EF4-FFF2-40B4-BE49-F238E27FC236}">
                <a16:creationId xmlns:a16="http://schemas.microsoft.com/office/drawing/2014/main" id="{737288A4-C4D9-42D1-AFEE-69604EB63A24}"/>
              </a:ext>
            </a:extLst>
          </p:cNvPr>
          <p:cNvSpPr/>
          <p:nvPr/>
        </p:nvSpPr>
        <p:spPr>
          <a:xfrm flipV="1">
            <a:off x="602012" y="1019777"/>
            <a:ext cx="10808110" cy="36000"/>
          </a:xfrm>
          <a:prstGeom prst="round2DiagRect">
            <a:avLst/>
          </a:prstGeom>
          <a:gradFill flip="none" rotWithShape="1">
            <a:gsLst>
              <a:gs pos="0">
                <a:srgbClr val="6C5CE7"/>
              </a:gs>
              <a:gs pos="100000">
                <a:srgbClr val="81ECE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1697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B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8AD3F224-F494-483C-B0FB-821098130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1956" y="2366755"/>
            <a:ext cx="7208088" cy="2124489"/>
          </a:xfrm>
          <a:prstGeom prst="rect">
            <a:avLst/>
          </a:prstGeom>
        </p:spPr>
      </p:pic>
      <p:pic>
        <p:nvPicPr>
          <p:cNvPr id="6" name="Imagem 5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6AB1E191-F912-454C-8521-8F6D38824A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1359" y="-2471658"/>
            <a:ext cx="4943315" cy="4943315"/>
          </a:xfrm>
          <a:prstGeom prst="rect">
            <a:avLst/>
          </a:prstGeom>
        </p:spPr>
      </p:pic>
      <p:pic>
        <p:nvPicPr>
          <p:cNvPr id="7" name="Imagem 6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00D55DF7-B53B-43FA-A2D5-AC26F6EA46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11505" y="4277505"/>
            <a:ext cx="5160989" cy="516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7674</TotalTime>
  <Words>42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Agency FB</vt:lpstr>
      <vt:lpstr>Arial</vt:lpstr>
      <vt:lpstr>Calibri</vt:lpstr>
      <vt:lpstr>Calibri Light</vt:lpstr>
      <vt:lpstr>Lemon/Milk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Geni</dc:creator>
  <cp:lastModifiedBy>Nessa Marques</cp:lastModifiedBy>
  <cp:revision>301</cp:revision>
  <dcterms:created xsi:type="dcterms:W3CDTF">2018-03-18T18:28:46Z</dcterms:created>
  <dcterms:modified xsi:type="dcterms:W3CDTF">2019-11-02T05:40:38Z</dcterms:modified>
</cp:coreProperties>
</file>