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54EAF3-01AB-7832-F724-CA02A419E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109663A-4518-3F09-2EF6-92EE285D5E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36ED78-EB12-CF2F-A308-3F2EC545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2EF3-B0A8-4D2C-B2D0-2FF3EEE9DEAF}" type="datetimeFigureOut">
              <a:rPr kumimoji="1" lang="ja-JP" altLang="en-US" smtClean="0"/>
              <a:t>2024/3/10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3931A7-4DA2-74D6-D6FF-8B0DC3200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E30107-8D09-BA08-50F0-296EE520D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44A1E-6F51-423C-BEAC-7856C26DDD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9513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375C6D-401C-E38B-5979-4FC4BB020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E1837DD-69B1-D693-E186-80EC1355F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663410-8470-BFFE-A673-DE28AD6B5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2EF3-B0A8-4D2C-B2D0-2FF3EEE9DEAF}" type="datetimeFigureOut">
              <a:rPr kumimoji="1" lang="ja-JP" altLang="en-US" smtClean="0"/>
              <a:t>2024/3/10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65355D-0B2E-526F-9E95-4B443A1A1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CBF2EB-49B0-3F67-73EC-1678303FE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44A1E-6F51-423C-BEAC-7856C26DDD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3610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4D1715C-E54D-0DB4-5D64-81D3474618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6D88148-0B6E-9F11-13B9-A65B17801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BF23B7-71E4-B8ED-81B5-D80726675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2EF3-B0A8-4D2C-B2D0-2FF3EEE9DEAF}" type="datetimeFigureOut">
              <a:rPr kumimoji="1" lang="ja-JP" altLang="en-US" smtClean="0"/>
              <a:t>2024/3/10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2C4BEA-DD9D-47CA-0EE0-2ECE0856A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7A06C2-6216-03C4-3794-ED9BAD127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44A1E-6F51-423C-BEAC-7856C26DDD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417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B7C7C6-2E49-D541-D8E0-B9994C31C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024A42-7205-927C-C6D5-2C952E7CC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6B4FF3-4490-9A00-352D-77438E0A5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2EF3-B0A8-4D2C-B2D0-2FF3EEE9DEAF}" type="datetimeFigureOut">
              <a:rPr kumimoji="1" lang="ja-JP" altLang="en-US" smtClean="0"/>
              <a:t>2024/3/10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829AE8-2B84-2F4E-94C0-AEB4C6672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1D40FE-82EE-5034-AA8A-6A6470530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44A1E-6F51-423C-BEAC-7856C26DDD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2676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9EF824-B319-16DD-FABB-6BE8B6F1A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873EDA-0774-4A85-2576-0A0F960C8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26C5B6-DA32-8588-2C1F-6630172AA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2EF3-B0A8-4D2C-B2D0-2FF3EEE9DEAF}" type="datetimeFigureOut">
              <a:rPr kumimoji="1" lang="ja-JP" altLang="en-US" smtClean="0"/>
              <a:t>2024/3/10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ED85C4-75B5-66BA-CFB5-F23CB15FA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72962B-FD32-B81D-ACE3-19600BB5E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44A1E-6F51-423C-BEAC-7856C26DDD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2915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D952F8-79FC-D79C-D585-F6F5AB868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561DE6-9A09-619F-74A1-76F743AA11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FD182FA-46AB-1EEF-2DCE-9E10A314B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BB844E5-5DEE-7EF4-5411-22BDE7296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2EF3-B0A8-4D2C-B2D0-2FF3EEE9DEAF}" type="datetimeFigureOut">
              <a:rPr kumimoji="1" lang="ja-JP" altLang="en-US" smtClean="0"/>
              <a:t>2024/3/10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508B971-B791-6D3A-9B6A-49CE04485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C7B62D1-9F67-3E2B-13D1-E2FB4CBA5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44A1E-6F51-423C-BEAC-7856C26DDD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9759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FDB0FF-57AC-4B55-34AC-E77779EFC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931569F-58B8-05C2-5ED3-95EC62575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C919D11-E080-471A-C377-477862D1F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16DCE19-3FA8-A4A9-431C-EC09433B07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09C686D-663B-B4CB-3356-91C0CE65D6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A218419-AAE4-0E04-9DB4-98437D9B3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2EF3-B0A8-4D2C-B2D0-2FF3EEE9DEAF}" type="datetimeFigureOut">
              <a:rPr kumimoji="1" lang="ja-JP" altLang="en-US" smtClean="0"/>
              <a:t>2024/3/10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D43EC70-6040-6FC4-E406-16128DBE3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41D12EF-7F0A-3A30-2C0B-8CC78D34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44A1E-6F51-423C-BEAC-7856C26DDD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3351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D8A911-A858-1D8C-C240-668E13467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B0FD595-737D-6A35-2D6E-90FCBB40B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2EF3-B0A8-4D2C-B2D0-2FF3EEE9DEAF}" type="datetimeFigureOut">
              <a:rPr kumimoji="1" lang="ja-JP" altLang="en-US" smtClean="0"/>
              <a:t>2024/3/10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3F91C23-0A23-31A6-006F-B6C8006CD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0229992-08FE-7F6B-9285-BCDB79E35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44A1E-6F51-423C-BEAC-7856C26DDD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0273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F7D6CB5-5389-1DA4-B226-0E1D26F17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2EF3-B0A8-4D2C-B2D0-2FF3EEE9DEAF}" type="datetimeFigureOut">
              <a:rPr kumimoji="1" lang="ja-JP" altLang="en-US" smtClean="0"/>
              <a:t>2024/3/10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7C43F47-87B9-EEBD-905F-63814FDBD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F1FC253-FD14-01BE-EF63-579E9F72D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44A1E-6F51-423C-BEAC-7856C26DDD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1432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4393D2-AA66-82C1-1675-23D0E6F30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3C87BC-A82B-C9C4-A71D-672FEF542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935A7E4-7C9F-39F0-631A-497EA8C91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FE2ACFB-2494-C6BE-B46E-1C08A1EF5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2EF3-B0A8-4D2C-B2D0-2FF3EEE9DEAF}" type="datetimeFigureOut">
              <a:rPr kumimoji="1" lang="ja-JP" altLang="en-US" smtClean="0"/>
              <a:t>2024/3/10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47F3D7C-5B95-C5A3-F0E7-BACF19DE6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A9073C6-92E2-5318-161D-8CEDDD4BF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44A1E-6F51-423C-BEAC-7856C26DDD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122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713734-1669-C1A3-8EF8-2DF0134AB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5C8B918-19A1-FA88-D6A7-4B9DE52063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78E75E3-D2CD-C01B-17FA-BFBC27A32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047D28-155F-1C0C-39FB-1CE2CFA74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2EF3-B0A8-4D2C-B2D0-2FF3EEE9DEAF}" type="datetimeFigureOut">
              <a:rPr kumimoji="1" lang="ja-JP" altLang="en-US" smtClean="0"/>
              <a:t>2024/3/10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8BEDD74-8599-F5EE-4318-C0BCE3C04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6B74E0-11C3-8240-A744-6F6DE0FC1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44A1E-6F51-423C-BEAC-7856C26DDD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519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16AD5C3-A87F-7EA5-F32A-B13BBDD0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1D56DE5-DDDE-C9F4-8106-5C0B07AB8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24D773-B031-85F1-109F-EE86F7E49A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B2EF3-B0A8-4D2C-B2D0-2FF3EEE9DEAF}" type="datetimeFigureOut">
              <a:rPr kumimoji="1" lang="ja-JP" altLang="en-US" smtClean="0"/>
              <a:t>2024/3/10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C6FC0E-656C-FBA8-467B-582FF77F4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D2B068-2962-774C-516C-2C8CBCF071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44A1E-6F51-423C-BEAC-7856C26DDD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3332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CBD1F0AD-540E-7874-706C-35C80B391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332" y="4007498"/>
            <a:ext cx="3066666" cy="19034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F8613635-5A82-4D97-A202-6F35C43AA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7003" y="4007498"/>
            <a:ext cx="3231503" cy="19034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C10D883E-0EB0-BFFF-2387-14E30D4107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9014" y="1054359"/>
            <a:ext cx="3533969" cy="23559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6FA953F-0BC1-2833-CABD-9279F0FB0B7A}"/>
              </a:ext>
            </a:extLst>
          </p:cNvPr>
          <p:cNvSpPr txBox="1"/>
          <p:nvPr/>
        </p:nvSpPr>
        <p:spPr>
          <a:xfrm>
            <a:off x="4329013" y="382555"/>
            <a:ext cx="3533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/>
              <a:t>株価の変動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2A07FBB-269E-2205-8C6C-9E67C8E5A4AF}"/>
              </a:ext>
            </a:extLst>
          </p:cNvPr>
          <p:cNvSpPr txBox="1"/>
          <p:nvPr/>
        </p:nvSpPr>
        <p:spPr>
          <a:xfrm>
            <a:off x="181948" y="2916168"/>
            <a:ext cx="2407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/>
              <a:t>確定</a:t>
            </a:r>
            <a:r>
              <a:rPr lang="ja-JP" altLang="en-US" sz="2800" dirty="0"/>
              <a:t>的な変動</a:t>
            </a:r>
            <a:endParaRPr kumimoji="1" lang="ja-JP" altLang="en-US" sz="28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26D5987-D74F-2E61-75F1-3CEF9DF51068}"/>
              </a:ext>
            </a:extLst>
          </p:cNvPr>
          <p:cNvSpPr txBox="1"/>
          <p:nvPr/>
        </p:nvSpPr>
        <p:spPr>
          <a:xfrm>
            <a:off x="9602754" y="3167390"/>
            <a:ext cx="2407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/>
              <a:t>確率的な変動</a:t>
            </a:r>
            <a:endParaRPr kumimoji="1" lang="ja-JP" altLang="en-US" sz="2800" dirty="0"/>
          </a:p>
        </p:txBody>
      </p:sp>
      <p:sp>
        <p:nvSpPr>
          <p:cNvPr id="13" name="矢印: 折線 12">
            <a:extLst>
              <a:ext uri="{FF2B5EF4-FFF2-40B4-BE49-F238E27FC236}">
                <a16:creationId xmlns:a16="http://schemas.microsoft.com/office/drawing/2014/main" id="{9A9611BE-2B54-8D1F-95A4-6DA0EDA27DBA}"/>
              </a:ext>
            </a:extLst>
          </p:cNvPr>
          <p:cNvSpPr/>
          <p:nvPr/>
        </p:nvSpPr>
        <p:spPr>
          <a:xfrm rot="5400000">
            <a:off x="8064760" y="2291017"/>
            <a:ext cx="1511561" cy="1250302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矢印: 折線 13">
            <a:extLst>
              <a:ext uri="{FF2B5EF4-FFF2-40B4-BE49-F238E27FC236}">
                <a16:creationId xmlns:a16="http://schemas.microsoft.com/office/drawing/2014/main" id="{5275031A-C9F7-33D9-1942-99CCCA2ABBAA}"/>
              </a:ext>
            </a:extLst>
          </p:cNvPr>
          <p:cNvSpPr/>
          <p:nvPr/>
        </p:nvSpPr>
        <p:spPr>
          <a:xfrm rot="5400000" flipV="1">
            <a:off x="2458617" y="2277725"/>
            <a:ext cx="1511561" cy="1250303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245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2E7D3D4A-2A43-B0CB-AAAB-C226B0210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661224"/>
              </p:ext>
            </p:extLst>
          </p:nvPr>
        </p:nvGraphicFramePr>
        <p:xfrm>
          <a:off x="6966859" y="3004457"/>
          <a:ext cx="4410268" cy="1463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134">
                  <a:extLst>
                    <a:ext uri="{9D8B030D-6E8A-4147-A177-3AD203B41FA5}">
                      <a16:colId xmlns:a16="http://schemas.microsoft.com/office/drawing/2014/main" val="2960679993"/>
                    </a:ext>
                  </a:extLst>
                </a:gridCol>
                <a:gridCol w="2205134">
                  <a:extLst>
                    <a:ext uri="{9D8B030D-6E8A-4147-A177-3AD203B41FA5}">
                      <a16:colId xmlns:a16="http://schemas.microsoft.com/office/drawing/2014/main" val="2310242990"/>
                    </a:ext>
                  </a:extLst>
                </a:gridCol>
              </a:tblGrid>
              <a:tr h="54929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得るもの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払うもの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8105051"/>
                  </a:ext>
                </a:extLst>
              </a:tr>
              <a:tr h="91379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（将来時点の）</a:t>
                      </a:r>
                      <a:endParaRPr kumimoji="1" lang="en-US" altLang="ja-JP" dirty="0"/>
                    </a:p>
                    <a:p>
                      <a:pPr algn="ctr"/>
                      <a:r>
                        <a:rPr kumimoji="1" lang="ja-JP" altLang="en-US" dirty="0"/>
                        <a:t>株式</a:t>
                      </a:r>
                      <a:endParaRPr kumimoji="1" lang="en-US" altLang="ja-JP" dirty="0"/>
                    </a:p>
                    <a:p>
                      <a:pPr algn="ctr"/>
                      <a:r>
                        <a:rPr kumimoji="1" lang="ja-JP" altLang="en-US" dirty="0"/>
                        <a:t>⇒？？？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先渡価格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7632310"/>
                  </a:ext>
                </a:extLst>
              </a:tr>
            </a:tbl>
          </a:graphicData>
        </a:graphic>
      </p:graphicFrame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7EB1A018-F764-8125-1C73-6DAFCDAC799B}"/>
              </a:ext>
            </a:extLst>
          </p:cNvPr>
          <p:cNvCxnSpPr/>
          <p:nvPr/>
        </p:nvCxnSpPr>
        <p:spPr>
          <a:xfrm>
            <a:off x="609600" y="4973217"/>
            <a:ext cx="10972799" cy="6531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205BF4E-4823-B297-77C5-9CDA4E56A7FF}"/>
              </a:ext>
            </a:extLst>
          </p:cNvPr>
          <p:cNvSpPr txBox="1"/>
          <p:nvPr/>
        </p:nvSpPr>
        <p:spPr>
          <a:xfrm>
            <a:off x="8437984" y="2382292"/>
            <a:ext cx="1928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将来時点</a:t>
            </a:r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311742B1-CF20-046E-994A-440BC544F6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789981"/>
              </p:ext>
            </p:extLst>
          </p:nvPr>
        </p:nvGraphicFramePr>
        <p:xfrm>
          <a:off x="724677" y="3004457"/>
          <a:ext cx="4500466" cy="1463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0233">
                  <a:extLst>
                    <a:ext uri="{9D8B030D-6E8A-4147-A177-3AD203B41FA5}">
                      <a16:colId xmlns:a16="http://schemas.microsoft.com/office/drawing/2014/main" val="2960679993"/>
                    </a:ext>
                  </a:extLst>
                </a:gridCol>
                <a:gridCol w="2250233">
                  <a:extLst>
                    <a:ext uri="{9D8B030D-6E8A-4147-A177-3AD203B41FA5}">
                      <a16:colId xmlns:a16="http://schemas.microsoft.com/office/drawing/2014/main" val="2310242990"/>
                    </a:ext>
                  </a:extLst>
                </a:gridCol>
              </a:tblGrid>
              <a:tr h="54929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得るもの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払うもの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8105051"/>
                  </a:ext>
                </a:extLst>
              </a:tr>
              <a:tr h="91379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（現時点の）</a:t>
                      </a:r>
                      <a:endParaRPr kumimoji="1" lang="en-US" altLang="ja-JP" dirty="0"/>
                    </a:p>
                    <a:p>
                      <a:pPr algn="ctr"/>
                      <a:r>
                        <a:rPr kumimoji="1" lang="ja-JP" altLang="en-US" dirty="0"/>
                        <a:t>株式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先渡価格の現在価値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7632310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FD62EF4-D28B-73A9-3F18-805CE28FF1D9}"/>
              </a:ext>
            </a:extLst>
          </p:cNvPr>
          <p:cNvSpPr txBox="1"/>
          <p:nvPr/>
        </p:nvSpPr>
        <p:spPr>
          <a:xfrm>
            <a:off x="2021633" y="2382292"/>
            <a:ext cx="1928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現時点</a:t>
            </a:r>
          </a:p>
        </p:txBody>
      </p:sp>
      <p:sp>
        <p:nvSpPr>
          <p:cNvPr id="10" name="矢印: 下カーブ 9">
            <a:extLst>
              <a:ext uri="{FF2B5EF4-FFF2-40B4-BE49-F238E27FC236}">
                <a16:creationId xmlns:a16="http://schemas.microsoft.com/office/drawing/2014/main" id="{C7E89905-CAEC-1714-B87A-6062369D9290}"/>
              </a:ext>
            </a:extLst>
          </p:cNvPr>
          <p:cNvSpPr/>
          <p:nvPr/>
        </p:nvSpPr>
        <p:spPr>
          <a:xfrm flipH="1">
            <a:off x="3259492" y="1245953"/>
            <a:ext cx="5654351" cy="1101245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6FE4892-45DB-6B16-1E8F-11DD133D1E10}"/>
              </a:ext>
            </a:extLst>
          </p:cNvPr>
          <p:cNvSpPr txBox="1"/>
          <p:nvPr/>
        </p:nvSpPr>
        <p:spPr>
          <a:xfrm>
            <a:off x="4033935" y="1551295"/>
            <a:ext cx="44040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/>
              <a:t>割り引き</a:t>
            </a:r>
            <a:endParaRPr kumimoji="1" lang="en-US" altLang="ja-JP" sz="2400" b="1" dirty="0"/>
          </a:p>
          <a:p>
            <a:pPr algn="ctr"/>
            <a:r>
              <a:rPr lang="ja-JP" altLang="en-US" sz="2400" b="1" dirty="0"/>
              <a:t>⇒ディスカウントファクター</a:t>
            </a:r>
            <a:endParaRPr kumimoji="1" lang="ja-JP" altLang="en-US" sz="2400" b="1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31260AD-35A3-319F-088E-C4311756F254}"/>
              </a:ext>
            </a:extLst>
          </p:cNvPr>
          <p:cNvSpPr txBox="1"/>
          <p:nvPr/>
        </p:nvSpPr>
        <p:spPr>
          <a:xfrm>
            <a:off x="10627567" y="5312760"/>
            <a:ext cx="1225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時刻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05215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5E471BF3-25CA-BBA4-0BD6-2C4375CA3642}"/>
              </a:ext>
            </a:extLst>
          </p:cNvPr>
          <p:cNvCxnSpPr>
            <a:cxnSpLocks/>
          </p:cNvCxnSpPr>
          <p:nvPr/>
        </p:nvCxnSpPr>
        <p:spPr>
          <a:xfrm>
            <a:off x="7719128" y="3456992"/>
            <a:ext cx="1623536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D311419-8F0F-89AF-7BDF-A44DCF6BEE5C}"/>
              </a:ext>
            </a:extLst>
          </p:cNvPr>
          <p:cNvSpPr txBox="1"/>
          <p:nvPr/>
        </p:nvSpPr>
        <p:spPr>
          <a:xfrm>
            <a:off x="4374889" y="3195374"/>
            <a:ext cx="330303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2800" dirty="0"/>
              <a:t>ストライク：</a:t>
            </a:r>
            <a:r>
              <a:rPr kumimoji="1" lang="en-US" altLang="ja-JP" sz="2800" dirty="0"/>
              <a:t>120</a:t>
            </a:r>
            <a:r>
              <a:rPr kumimoji="1" lang="ja-JP" altLang="en-US" sz="2800" dirty="0"/>
              <a:t>円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8C5E426-FDCA-2168-9407-596930FE6578}"/>
              </a:ext>
            </a:extLst>
          </p:cNvPr>
          <p:cNvSpPr txBox="1"/>
          <p:nvPr/>
        </p:nvSpPr>
        <p:spPr>
          <a:xfrm>
            <a:off x="2710150" y="2152623"/>
            <a:ext cx="2827175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2800" dirty="0"/>
              <a:t>満期日の株価</a:t>
            </a:r>
            <a:r>
              <a:rPr kumimoji="1" lang="ja-JP" altLang="en-US" sz="2800" dirty="0"/>
              <a:t>：</a:t>
            </a:r>
            <a:endParaRPr kumimoji="1" lang="en-US" altLang="ja-JP" sz="2800" dirty="0"/>
          </a:p>
          <a:p>
            <a:pPr algn="ctr"/>
            <a:r>
              <a:rPr kumimoji="1" lang="en-US" altLang="ja-JP" sz="2800" dirty="0"/>
              <a:t>130</a:t>
            </a:r>
            <a:r>
              <a:rPr kumimoji="1" lang="ja-JP" altLang="en-US" sz="2800" dirty="0"/>
              <a:t>円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82E1437-EBAA-15AB-05AE-8AC3A489E7C9}"/>
              </a:ext>
            </a:extLst>
          </p:cNvPr>
          <p:cNvSpPr txBox="1"/>
          <p:nvPr/>
        </p:nvSpPr>
        <p:spPr>
          <a:xfrm>
            <a:off x="2710149" y="546332"/>
            <a:ext cx="2827175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2800" dirty="0"/>
              <a:t>満期日の株価</a:t>
            </a:r>
            <a:r>
              <a:rPr kumimoji="1" lang="ja-JP" altLang="en-US" sz="2800" dirty="0"/>
              <a:t>：</a:t>
            </a:r>
            <a:endParaRPr kumimoji="1" lang="en-US" altLang="ja-JP" sz="2800" dirty="0"/>
          </a:p>
          <a:p>
            <a:pPr algn="ctr"/>
            <a:r>
              <a:rPr kumimoji="1" lang="en-US" altLang="ja-JP" sz="2800" dirty="0"/>
              <a:t>140</a:t>
            </a:r>
            <a:r>
              <a:rPr kumimoji="1" lang="ja-JP" altLang="en-US" sz="2800" dirty="0"/>
              <a:t>円</a:t>
            </a:r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99F43BF8-66AD-B984-7274-80A2CC04507D}"/>
              </a:ext>
            </a:extLst>
          </p:cNvPr>
          <p:cNvSpPr/>
          <p:nvPr/>
        </p:nvSpPr>
        <p:spPr>
          <a:xfrm>
            <a:off x="5462680" y="546328"/>
            <a:ext cx="1184989" cy="9541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A581855-E5B8-8A9B-C0F3-1E00823F1683}"/>
              </a:ext>
            </a:extLst>
          </p:cNvPr>
          <p:cNvSpPr txBox="1"/>
          <p:nvPr/>
        </p:nvSpPr>
        <p:spPr>
          <a:xfrm>
            <a:off x="6758078" y="2148445"/>
            <a:ext cx="2827175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2800" dirty="0"/>
              <a:t>得られる利益：</a:t>
            </a:r>
            <a:endParaRPr kumimoji="1" lang="en-US" altLang="ja-JP" sz="2800" dirty="0"/>
          </a:p>
          <a:p>
            <a:pPr algn="ctr"/>
            <a:r>
              <a:rPr lang="en-US" altLang="ja-JP" sz="2800" dirty="0"/>
              <a:t>130-120=10</a:t>
            </a:r>
            <a:r>
              <a:rPr lang="ja-JP" altLang="en-US" sz="2800" dirty="0"/>
              <a:t>円</a:t>
            </a:r>
            <a:endParaRPr kumimoji="1" lang="ja-JP" altLang="en-US" sz="2800" dirty="0"/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76C56F3F-C815-2D5D-059A-BF2D1AD17AA5}"/>
              </a:ext>
            </a:extLst>
          </p:cNvPr>
          <p:cNvSpPr/>
          <p:nvPr/>
        </p:nvSpPr>
        <p:spPr>
          <a:xfrm>
            <a:off x="5458014" y="2001658"/>
            <a:ext cx="1184989" cy="9541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5AC1C74-5985-0166-03F0-B008025415D6}"/>
              </a:ext>
            </a:extLst>
          </p:cNvPr>
          <p:cNvSpPr txBox="1"/>
          <p:nvPr/>
        </p:nvSpPr>
        <p:spPr>
          <a:xfrm>
            <a:off x="6758077" y="546328"/>
            <a:ext cx="2827175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2800" dirty="0"/>
              <a:t>得られる利益：</a:t>
            </a:r>
            <a:endParaRPr kumimoji="1" lang="en-US" altLang="ja-JP" sz="2800" dirty="0"/>
          </a:p>
          <a:p>
            <a:pPr algn="ctr"/>
            <a:r>
              <a:rPr lang="en-US" altLang="ja-JP" sz="2800" dirty="0"/>
              <a:t>140-120=20</a:t>
            </a:r>
            <a:r>
              <a:rPr lang="ja-JP" altLang="en-US" sz="2800" dirty="0"/>
              <a:t>円</a:t>
            </a:r>
            <a:endParaRPr kumimoji="1" lang="ja-JP" altLang="en-US" sz="28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F75D1FB-E534-6C5E-B7A2-0B0B155B3BFA}"/>
              </a:ext>
            </a:extLst>
          </p:cNvPr>
          <p:cNvSpPr txBox="1"/>
          <p:nvPr/>
        </p:nvSpPr>
        <p:spPr>
          <a:xfrm>
            <a:off x="2705483" y="3958224"/>
            <a:ext cx="2827175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2800" dirty="0"/>
              <a:t>満期日の株価</a:t>
            </a:r>
            <a:r>
              <a:rPr kumimoji="1" lang="ja-JP" altLang="en-US" sz="2800" dirty="0"/>
              <a:t>：</a:t>
            </a:r>
            <a:endParaRPr kumimoji="1" lang="en-US" altLang="ja-JP" sz="2800" dirty="0"/>
          </a:p>
          <a:p>
            <a:pPr algn="ctr"/>
            <a:r>
              <a:rPr kumimoji="1" lang="en-US" altLang="ja-JP" sz="2800" dirty="0"/>
              <a:t>110</a:t>
            </a:r>
            <a:r>
              <a:rPr kumimoji="1" lang="ja-JP" altLang="en-US" sz="2800" dirty="0"/>
              <a:t>円</a:t>
            </a:r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4F23B482-B6DA-763D-F1E3-A5B7AB5C25B3}"/>
              </a:ext>
            </a:extLst>
          </p:cNvPr>
          <p:cNvSpPr/>
          <p:nvPr/>
        </p:nvSpPr>
        <p:spPr>
          <a:xfrm>
            <a:off x="5458014" y="3958220"/>
            <a:ext cx="1184989" cy="95410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022F1DC-16AF-8CF0-2571-E23CB67FDEBB}"/>
              </a:ext>
            </a:extLst>
          </p:cNvPr>
          <p:cNvSpPr txBox="1"/>
          <p:nvPr/>
        </p:nvSpPr>
        <p:spPr>
          <a:xfrm>
            <a:off x="6753411" y="3958220"/>
            <a:ext cx="2827175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2800" dirty="0"/>
              <a:t>得られる利益：</a:t>
            </a:r>
            <a:endParaRPr kumimoji="1" lang="en-US" altLang="ja-JP" sz="2800" dirty="0"/>
          </a:p>
          <a:p>
            <a:pPr algn="ctr"/>
            <a:r>
              <a:rPr lang="en-US" altLang="ja-JP" sz="2800" dirty="0"/>
              <a:t>0</a:t>
            </a:r>
            <a:r>
              <a:rPr lang="ja-JP" altLang="en-US" sz="2800" dirty="0"/>
              <a:t>円</a:t>
            </a:r>
            <a:endParaRPr kumimoji="1" lang="ja-JP" altLang="en-US" sz="28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84FC38D-ACE7-733E-177D-CC75478E8DE1}"/>
              </a:ext>
            </a:extLst>
          </p:cNvPr>
          <p:cNvSpPr txBox="1"/>
          <p:nvPr/>
        </p:nvSpPr>
        <p:spPr>
          <a:xfrm>
            <a:off x="2705483" y="5290945"/>
            <a:ext cx="2827175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2800" dirty="0"/>
              <a:t>満期日の株価</a:t>
            </a:r>
            <a:r>
              <a:rPr kumimoji="1" lang="ja-JP" altLang="en-US" sz="2800" dirty="0"/>
              <a:t>：</a:t>
            </a:r>
            <a:endParaRPr kumimoji="1" lang="en-US" altLang="ja-JP" sz="2800" dirty="0"/>
          </a:p>
          <a:p>
            <a:pPr algn="ctr"/>
            <a:r>
              <a:rPr kumimoji="1" lang="en-US" altLang="ja-JP" sz="2800" dirty="0"/>
              <a:t>100</a:t>
            </a:r>
            <a:r>
              <a:rPr kumimoji="1" lang="ja-JP" altLang="en-US" sz="2800" dirty="0"/>
              <a:t>円</a:t>
            </a:r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D248A5F6-AEF0-55AB-5F69-067C9A54CD80}"/>
              </a:ext>
            </a:extLst>
          </p:cNvPr>
          <p:cNvSpPr/>
          <p:nvPr/>
        </p:nvSpPr>
        <p:spPr>
          <a:xfrm>
            <a:off x="5458014" y="5290941"/>
            <a:ext cx="1184989" cy="95410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98B1D19-298D-9556-9337-88A647B502CD}"/>
              </a:ext>
            </a:extLst>
          </p:cNvPr>
          <p:cNvSpPr txBox="1"/>
          <p:nvPr/>
        </p:nvSpPr>
        <p:spPr>
          <a:xfrm>
            <a:off x="6753411" y="5290941"/>
            <a:ext cx="2827175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2800" dirty="0"/>
              <a:t>得られる利益：</a:t>
            </a:r>
            <a:endParaRPr kumimoji="1" lang="en-US" altLang="ja-JP" sz="2800" dirty="0"/>
          </a:p>
          <a:p>
            <a:pPr algn="ctr"/>
            <a:r>
              <a:rPr lang="en-US" altLang="ja-JP" sz="2800" dirty="0"/>
              <a:t>0</a:t>
            </a:r>
            <a:r>
              <a:rPr lang="ja-JP" altLang="en-US" sz="2800" dirty="0"/>
              <a:t>円</a:t>
            </a:r>
            <a:endParaRPr kumimoji="1" lang="ja-JP" altLang="en-US" sz="2800" dirty="0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0A5C4D3C-51A0-9B9B-084A-F8F730B4AB48}"/>
              </a:ext>
            </a:extLst>
          </p:cNvPr>
          <p:cNvCxnSpPr>
            <a:cxnSpLocks/>
          </p:cNvCxnSpPr>
          <p:nvPr/>
        </p:nvCxnSpPr>
        <p:spPr>
          <a:xfrm>
            <a:off x="2504877" y="3456992"/>
            <a:ext cx="1747931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C6FEB05-A91C-F66A-8D32-2D5B2D9EA6B2}"/>
              </a:ext>
            </a:extLst>
          </p:cNvPr>
          <p:cNvSpPr txBox="1"/>
          <p:nvPr/>
        </p:nvSpPr>
        <p:spPr>
          <a:xfrm>
            <a:off x="0" y="3195374"/>
            <a:ext cx="128256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2800" dirty="0"/>
              <a:t>株価</a:t>
            </a:r>
            <a:endParaRPr kumimoji="1" lang="ja-JP" altLang="en-US" sz="2800" dirty="0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389329D-40EE-6836-E612-E7080259BE3F}"/>
              </a:ext>
            </a:extLst>
          </p:cNvPr>
          <p:cNvCxnSpPr>
            <a:stCxn id="30" idx="3"/>
            <a:endCxn id="10" idx="1"/>
          </p:cNvCxnSpPr>
          <p:nvPr/>
        </p:nvCxnSpPr>
        <p:spPr>
          <a:xfrm flipV="1">
            <a:off x="1282568" y="1023386"/>
            <a:ext cx="1427581" cy="243359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FD3828FB-208E-05EB-697F-A4B39DDA71A4}"/>
              </a:ext>
            </a:extLst>
          </p:cNvPr>
          <p:cNvCxnSpPr>
            <a:cxnSpLocks/>
            <a:stCxn id="30" idx="3"/>
            <a:endCxn id="9" idx="1"/>
          </p:cNvCxnSpPr>
          <p:nvPr/>
        </p:nvCxnSpPr>
        <p:spPr>
          <a:xfrm flipV="1">
            <a:off x="1282568" y="2629677"/>
            <a:ext cx="1427582" cy="82730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97CE472B-1F4B-D3D9-EFEF-12D476432FA4}"/>
              </a:ext>
            </a:extLst>
          </p:cNvPr>
          <p:cNvCxnSpPr>
            <a:cxnSpLocks/>
            <a:stCxn id="30" idx="3"/>
            <a:endCxn id="15" idx="1"/>
          </p:cNvCxnSpPr>
          <p:nvPr/>
        </p:nvCxnSpPr>
        <p:spPr>
          <a:xfrm>
            <a:off x="1282568" y="3456984"/>
            <a:ext cx="1422915" cy="97829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E06A314D-F174-7579-CDF3-265E1D0E1D34}"/>
              </a:ext>
            </a:extLst>
          </p:cNvPr>
          <p:cNvCxnSpPr>
            <a:cxnSpLocks/>
            <a:stCxn id="30" idx="3"/>
            <a:endCxn id="18" idx="1"/>
          </p:cNvCxnSpPr>
          <p:nvPr/>
        </p:nvCxnSpPr>
        <p:spPr>
          <a:xfrm>
            <a:off x="1282568" y="3456984"/>
            <a:ext cx="1422915" cy="231101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右中かっこ 47">
            <a:extLst>
              <a:ext uri="{FF2B5EF4-FFF2-40B4-BE49-F238E27FC236}">
                <a16:creationId xmlns:a16="http://schemas.microsoft.com/office/drawing/2014/main" id="{595C0A5E-2103-5574-54C1-1268AB4FC24C}"/>
              </a:ext>
            </a:extLst>
          </p:cNvPr>
          <p:cNvSpPr/>
          <p:nvPr/>
        </p:nvSpPr>
        <p:spPr>
          <a:xfrm>
            <a:off x="9342664" y="438539"/>
            <a:ext cx="352996" cy="2756835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BB55A11-20FD-60AA-6DDE-B87D964A4E0F}"/>
              </a:ext>
            </a:extLst>
          </p:cNvPr>
          <p:cNvSpPr txBox="1"/>
          <p:nvPr/>
        </p:nvSpPr>
        <p:spPr>
          <a:xfrm>
            <a:off x="9797143" y="1317448"/>
            <a:ext cx="21180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u="sng" dirty="0"/>
              <a:t>権利行使</a:t>
            </a:r>
            <a:r>
              <a:rPr lang="ja-JP" altLang="en-US" sz="2400" dirty="0"/>
              <a:t>したほうがお得</a:t>
            </a:r>
            <a:endParaRPr kumimoji="1" lang="ja-JP" altLang="en-US" sz="24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D2993FE-2E75-E7A5-86F5-DBBDC89D7A34}"/>
              </a:ext>
            </a:extLst>
          </p:cNvPr>
          <p:cNvSpPr txBox="1"/>
          <p:nvPr/>
        </p:nvSpPr>
        <p:spPr>
          <a:xfrm>
            <a:off x="9797142" y="4294057"/>
            <a:ext cx="21180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u="sng" dirty="0"/>
              <a:t>権利放棄</a:t>
            </a:r>
            <a:r>
              <a:rPr lang="ja-JP" altLang="en-US" sz="2400" dirty="0"/>
              <a:t>したほうがお得</a:t>
            </a:r>
            <a:endParaRPr kumimoji="1" lang="ja-JP" altLang="en-US" sz="2400" dirty="0"/>
          </a:p>
        </p:txBody>
      </p:sp>
      <p:sp>
        <p:nvSpPr>
          <p:cNvPr id="51" name="右中かっこ 50">
            <a:extLst>
              <a:ext uri="{FF2B5EF4-FFF2-40B4-BE49-F238E27FC236}">
                <a16:creationId xmlns:a16="http://schemas.microsoft.com/office/drawing/2014/main" id="{9584395A-E914-708F-BC14-A83BF7F5D0DA}"/>
              </a:ext>
            </a:extLst>
          </p:cNvPr>
          <p:cNvSpPr/>
          <p:nvPr/>
        </p:nvSpPr>
        <p:spPr>
          <a:xfrm>
            <a:off x="9353554" y="3580790"/>
            <a:ext cx="352996" cy="2756835"/>
          </a:xfrm>
          <a:prstGeom prst="rightBrac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1547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107</Words>
  <Application>Microsoft Office PowerPoint</Application>
  <PresentationFormat>ワイド画面</PresentationFormat>
  <Paragraphs>39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諒 石川</dc:creator>
  <cp:lastModifiedBy>諒 石川</cp:lastModifiedBy>
  <cp:revision>6</cp:revision>
  <dcterms:created xsi:type="dcterms:W3CDTF">2024-02-24T07:37:00Z</dcterms:created>
  <dcterms:modified xsi:type="dcterms:W3CDTF">2024-03-10T08:47:47Z</dcterms:modified>
</cp:coreProperties>
</file>