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86" r:id="rId2"/>
    <p:sldId id="303" r:id="rId3"/>
    <p:sldId id="260" r:id="rId4"/>
    <p:sldId id="263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3" r:id="rId15"/>
    <p:sldId id="272" r:id="rId16"/>
    <p:sldId id="274" r:id="rId17"/>
    <p:sldId id="275" r:id="rId18"/>
    <p:sldId id="276" r:id="rId19"/>
    <p:sldId id="278" r:id="rId20"/>
    <p:sldId id="277" r:id="rId21"/>
    <p:sldId id="279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910" autoAdjust="0"/>
  </p:normalViewPr>
  <p:slideViewPr>
    <p:cSldViewPr snapToGrid="0">
      <p:cViewPr varScale="1">
        <p:scale>
          <a:sx n="64" d="100"/>
          <a:sy n="64" d="100"/>
        </p:scale>
        <p:origin x="954" y="108"/>
      </p:cViewPr>
      <p:guideLst>
        <p:guide orient="horz" pos="2160"/>
        <p:guide pos="38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#1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898426-6124-E54F-BC26-B3292C3B48BF}" type="doc">
      <dgm:prSet loTypeId="urn:microsoft.com/office/officeart/2005/8/layout/vProcess5" loCatId="process" qsTypeId="urn:microsoft.com/office/officeart/2005/8/quickstyle/simple1#1" qsCatId="simple" csTypeId="urn:microsoft.com/office/officeart/2005/8/colors/colorful5#1" csCatId="colorful" phldr="1"/>
      <dgm:spPr/>
      <dgm:t>
        <a:bodyPr/>
        <a:lstStyle/>
        <a:p>
          <a:endParaRPr lang="en-US"/>
        </a:p>
      </dgm:t>
    </dgm:pt>
    <dgm:pt modelId="{50B722C5-B8E7-E54F-8E6A-668DB1E4A2E2}">
      <dgm:prSet/>
      <dgm:spPr/>
      <dgm:t>
        <a:bodyPr/>
        <a:lstStyle/>
        <a:p>
          <a:pPr rtl="0"/>
          <a:r>
            <a:rPr lang="en-US" dirty="0"/>
            <a:t>1.Initial GIT setup</a:t>
          </a:r>
        </a:p>
      </dgm:t>
    </dgm:pt>
    <dgm:pt modelId="{5E307F02-3CBC-D14C-B0C5-A363B4E279F8}" type="parTrans" cxnId="{90E49D23-D9AB-4A45-A0F9-B5B1A62AB173}">
      <dgm:prSet/>
      <dgm:spPr/>
      <dgm:t>
        <a:bodyPr/>
        <a:lstStyle/>
        <a:p>
          <a:endParaRPr lang="en-US"/>
        </a:p>
      </dgm:t>
    </dgm:pt>
    <dgm:pt modelId="{68F96244-657F-0746-BAD0-8CEFEBB65C90}" type="sibTrans" cxnId="{90E49D23-D9AB-4A45-A0F9-B5B1A62AB173}">
      <dgm:prSet/>
      <dgm:spPr/>
      <dgm:t>
        <a:bodyPr/>
        <a:lstStyle/>
        <a:p>
          <a:endParaRPr lang="en-US"/>
        </a:p>
      </dgm:t>
    </dgm:pt>
    <dgm:pt modelId="{0C02E397-4543-CE49-89F8-81EF30686CB6}">
      <dgm:prSet/>
      <dgm:spPr/>
      <dgm:t>
        <a:bodyPr/>
        <a:lstStyle/>
        <a:p>
          <a:pPr rtl="0"/>
          <a:r>
            <a:rPr lang="en-US" dirty="0"/>
            <a:t>2. Initializing Repository.</a:t>
          </a:r>
        </a:p>
      </dgm:t>
    </dgm:pt>
    <dgm:pt modelId="{404F4C40-3CE3-7240-B418-297C112032A1}" type="parTrans" cxnId="{D55AB0A5-7966-7648-9030-8EAF84068B27}">
      <dgm:prSet/>
      <dgm:spPr/>
      <dgm:t>
        <a:bodyPr/>
        <a:lstStyle/>
        <a:p>
          <a:endParaRPr lang="en-US"/>
        </a:p>
      </dgm:t>
    </dgm:pt>
    <dgm:pt modelId="{966032EF-C48D-1E48-99D0-E68E08BF6189}" type="sibTrans" cxnId="{D55AB0A5-7966-7648-9030-8EAF84068B27}">
      <dgm:prSet/>
      <dgm:spPr/>
      <dgm:t>
        <a:bodyPr/>
        <a:lstStyle/>
        <a:p>
          <a:endParaRPr lang="en-US"/>
        </a:p>
      </dgm:t>
    </dgm:pt>
    <dgm:pt modelId="{6275430B-2EC2-2248-81D8-994741F525B1}">
      <dgm:prSet/>
      <dgm:spPr/>
      <dgm:t>
        <a:bodyPr/>
        <a:lstStyle/>
        <a:p>
          <a:pPr rtl="0"/>
          <a:r>
            <a:rPr lang="en-US" dirty="0"/>
            <a:t>3. Saving Changes.</a:t>
          </a:r>
        </a:p>
      </dgm:t>
    </dgm:pt>
    <dgm:pt modelId="{DAA3BB71-3588-6C4F-BE89-8C43F691C584}" type="parTrans" cxnId="{AB6D9473-44C9-C149-8E8E-1EC95D032E02}">
      <dgm:prSet/>
      <dgm:spPr/>
      <dgm:t>
        <a:bodyPr/>
        <a:lstStyle/>
        <a:p>
          <a:endParaRPr lang="en-US"/>
        </a:p>
      </dgm:t>
    </dgm:pt>
    <dgm:pt modelId="{427F991C-AFEB-624B-A50C-1467CD46ACB4}" type="sibTrans" cxnId="{AB6D9473-44C9-C149-8E8E-1EC95D032E02}">
      <dgm:prSet/>
      <dgm:spPr/>
      <dgm:t>
        <a:bodyPr/>
        <a:lstStyle/>
        <a:p>
          <a:endParaRPr lang="en-US"/>
        </a:p>
      </dgm:t>
    </dgm:pt>
    <dgm:pt modelId="{19C9AD80-E67C-4347-B27D-ECB962D0ED28}">
      <dgm:prSet/>
      <dgm:spPr/>
      <dgm:t>
        <a:bodyPr/>
        <a:lstStyle/>
        <a:p>
          <a:pPr algn="ctr" rtl="0"/>
          <a:r>
            <a:rPr lang="en-US" dirty="0"/>
            <a:t>4. Sending saved changes to a remote repository.</a:t>
          </a:r>
        </a:p>
      </dgm:t>
    </dgm:pt>
    <dgm:pt modelId="{36BF64AD-B4C2-6746-9334-D2328EF3F442}" type="parTrans" cxnId="{ECA9621B-3C6A-5643-805B-C5D1BC9BB53B}">
      <dgm:prSet/>
      <dgm:spPr/>
      <dgm:t>
        <a:bodyPr/>
        <a:lstStyle/>
        <a:p>
          <a:endParaRPr lang="en-US"/>
        </a:p>
      </dgm:t>
    </dgm:pt>
    <dgm:pt modelId="{1E7492DD-BCFF-8F48-8E54-41ED650A66DC}" type="sibTrans" cxnId="{ECA9621B-3C6A-5643-805B-C5D1BC9BB53B}">
      <dgm:prSet/>
      <dgm:spPr/>
      <dgm:t>
        <a:bodyPr/>
        <a:lstStyle/>
        <a:p>
          <a:endParaRPr lang="en-US"/>
        </a:p>
      </dgm:t>
    </dgm:pt>
    <dgm:pt modelId="{828D7793-EF2A-4927-8F5B-AB0B4B351C6D}">
      <dgm:prSet/>
      <dgm:spPr/>
      <dgm:t>
        <a:bodyPr/>
        <a:lstStyle/>
        <a:p>
          <a:r>
            <a:rPr lang="en-US" dirty="0"/>
            <a:t>5. Fetching Changes from remote repository</a:t>
          </a:r>
        </a:p>
      </dgm:t>
    </dgm:pt>
    <dgm:pt modelId="{B08121EA-BC8F-487E-BBD2-CC67B3C76107}" type="parTrans" cxnId="{97A41048-87C1-4F5F-9DB1-B54BB6BEBD03}">
      <dgm:prSet/>
      <dgm:spPr/>
      <dgm:t>
        <a:bodyPr/>
        <a:lstStyle/>
        <a:p>
          <a:endParaRPr lang="en-US"/>
        </a:p>
      </dgm:t>
    </dgm:pt>
    <dgm:pt modelId="{1507BE10-B885-4AC9-82FA-333675EB2EC9}" type="sibTrans" cxnId="{97A41048-87C1-4F5F-9DB1-B54BB6BEBD03}">
      <dgm:prSet/>
      <dgm:spPr/>
      <dgm:t>
        <a:bodyPr/>
        <a:lstStyle/>
        <a:p>
          <a:endParaRPr lang="en-US"/>
        </a:p>
      </dgm:t>
    </dgm:pt>
    <dgm:pt modelId="{9E661BF0-719C-4448-9815-F3C3F0A8CA32}" type="pres">
      <dgm:prSet presAssocID="{B0898426-6124-E54F-BC26-B3292C3B48BF}" presName="outerComposite" presStyleCnt="0">
        <dgm:presLayoutVars>
          <dgm:chMax val="5"/>
          <dgm:dir/>
          <dgm:resizeHandles val="exact"/>
        </dgm:presLayoutVars>
      </dgm:prSet>
      <dgm:spPr/>
    </dgm:pt>
    <dgm:pt modelId="{1589EED1-CEEE-4090-9F2F-45253CDA5803}" type="pres">
      <dgm:prSet presAssocID="{B0898426-6124-E54F-BC26-B3292C3B48BF}" presName="dummyMaxCanvas" presStyleCnt="0">
        <dgm:presLayoutVars/>
      </dgm:prSet>
      <dgm:spPr/>
    </dgm:pt>
    <dgm:pt modelId="{998CEF6F-BEB0-4848-852D-F4FD26880AE2}" type="pres">
      <dgm:prSet presAssocID="{B0898426-6124-E54F-BC26-B3292C3B48BF}" presName="FiveNodes_1" presStyleLbl="node1" presStyleIdx="0" presStyleCnt="5">
        <dgm:presLayoutVars>
          <dgm:bulletEnabled val="1"/>
        </dgm:presLayoutVars>
      </dgm:prSet>
      <dgm:spPr/>
    </dgm:pt>
    <dgm:pt modelId="{8291C83E-B766-4F1F-9FE1-918AFD4C5D37}" type="pres">
      <dgm:prSet presAssocID="{B0898426-6124-E54F-BC26-B3292C3B48BF}" presName="FiveNodes_2" presStyleLbl="node1" presStyleIdx="1" presStyleCnt="5">
        <dgm:presLayoutVars>
          <dgm:bulletEnabled val="1"/>
        </dgm:presLayoutVars>
      </dgm:prSet>
      <dgm:spPr/>
    </dgm:pt>
    <dgm:pt modelId="{E3CA914F-5F76-4C1C-9B91-E546A1CABC12}" type="pres">
      <dgm:prSet presAssocID="{B0898426-6124-E54F-BC26-B3292C3B48BF}" presName="FiveNodes_3" presStyleLbl="node1" presStyleIdx="2" presStyleCnt="5">
        <dgm:presLayoutVars>
          <dgm:bulletEnabled val="1"/>
        </dgm:presLayoutVars>
      </dgm:prSet>
      <dgm:spPr/>
    </dgm:pt>
    <dgm:pt modelId="{8E219BFC-9A53-4201-8DDD-1555C8DBE13A}" type="pres">
      <dgm:prSet presAssocID="{B0898426-6124-E54F-BC26-B3292C3B48BF}" presName="FiveNodes_4" presStyleLbl="node1" presStyleIdx="3" presStyleCnt="5">
        <dgm:presLayoutVars>
          <dgm:bulletEnabled val="1"/>
        </dgm:presLayoutVars>
      </dgm:prSet>
      <dgm:spPr/>
    </dgm:pt>
    <dgm:pt modelId="{5F45D38F-578A-48D0-B414-7B801C4F0E17}" type="pres">
      <dgm:prSet presAssocID="{B0898426-6124-E54F-BC26-B3292C3B48BF}" presName="FiveNodes_5" presStyleLbl="node1" presStyleIdx="4" presStyleCnt="5">
        <dgm:presLayoutVars>
          <dgm:bulletEnabled val="1"/>
        </dgm:presLayoutVars>
      </dgm:prSet>
      <dgm:spPr/>
    </dgm:pt>
    <dgm:pt modelId="{75009DF8-64F7-40CD-A1F5-27CFFBB4C93A}" type="pres">
      <dgm:prSet presAssocID="{B0898426-6124-E54F-BC26-B3292C3B48BF}" presName="FiveConn_1-2" presStyleLbl="fgAccFollowNode1" presStyleIdx="0" presStyleCnt="4">
        <dgm:presLayoutVars>
          <dgm:bulletEnabled val="1"/>
        </dgm:presLayoutVars>
      </dgm:prSet>
      <dgm:spPr/>
    </dgm:pt>
    <dgm:pt modelId="{2924C76F-EE62-4883-81D9-FD7A3A9C9C87}" type="pres">
      <dgm:prSet presAssocID="{B0898426-6124-E54F-BC26-B3292C3B48BF}" presName="FiveConn_2-3" presStyleLbl="fgAccFollowNode1" presStyleIdx="1" presStyleCnt="4">
        <dgm:presLayoutVars>
          <dgm:bulletEnabled val="1"/>
        </dgm:presLayoutVars>
      </dgm:prSet>
      <dgm:spPr/>
    </dgm:pt>
    <dgm:pt modelId="{5A15E4FA-C69A-4309-B28B-81865EAB6B9C}" type="pres">
      <dgm:prSet presAssocID="{B0898426-6124-E54F-BC26-B3292C3B48BF}" presName="FiveConn_3-4" presStyleLbl="fgAccFollowNode1" presStyleIdx="2" presStyleCnt="4">
        <dgm:presLayoutVars>
          <dgm:bulletEnabled val="1"/>
        </dgm:presLayoutVars>
      </dgm:prSet>
      <dgm:spPr/>
    </dgm:pt>
    <dgm:pt modelId="{AA22DBC5-0D5F-48AD-8DE8-3F1A21DF2674}" type="pres">
      <dgm:prSet presAssocID="{B0898426-6124-E54F-BC26-B3292C3B48BF}" presName="FiveConn_4-5" presStyleLbl="fgAccFollowNode1" presStyleIdx="3" presStyleCnt="4">
        <dgm:presLayoutVars>
          <dgm:bulletEnabled val="1"/>
        </dgm:presLayoutVars>
      </dgm:prSet>
      <dgm:spPr/>
    </dgm:pt>
    <dgm:pt modelId="{0CE273C5-401E-4653-BEBF-840E73BDE5C9}" type="pres">
      <dgm:prSet presAssocID="{B0898426-6124-E54F-BC26-B3292C3B48BF}" presName="FiveNodes_1_text" presStyleLbl="node1" presStyleIdx="4" presStyleCnt="5">
        <dgm:presLayoutVars>
          <dgm:bulletEnabled val="1"/>
        </dgm:presLayoutVars>
      </dgm:prSet>
      <dgm:spPr/>
    </dgm:pt>
    <dgm:pt modelId="{7A72C2FB-6B64-4216-8A78-9F0856240EB2}" type="pres">
      <dgm:prSet presAssocID="{B0898426-6124-E54F-BC26-B3292C3B48BF}" presName="FiveNodes_2_text" presStyleLbl="node1" presStyleIdx="4" presStyleCnt="5">
        <dgm:presLayoutVars>
          <dgm:bulletEnabled val="1"/>
        </dgm:presLayoutVars>
      </dgm:prSet>
      <dgm:spPr/>
    </dgm:pt>
    <dgm:pt modelId="{0DCF351F-8FC3-4E60-833B-5A1D375E4462}" type="pres">
      <dgm:prSet presAssocID="{B0898426-6124-E54F-BC26-B3292C3B48BF}" presName="FiveNodes_3_text" presStyleLbl="node1" presStyleIdx="4" presStyleCnt="5">
        <dgm:presLayoutVars>
          <dgm:bulletEnabled val="1"/>
        </dgm:presLayoutVars>
      </dgm:prSet>
      <dgm:spPr/>
    </dgm:pt>
    <dgm:pt modelId="{3A97382B-41DB-4961-B0F6-E6B36811197A}" type="pres">
      <dgm:prSet presAssocID="{B0898426-6124-E54F-BC26-B3292C3B48BF}" presName="FiveNodes_4_text" presStyleLbl="node1" presStyleIdx="4" presStyleCnt="5">
        <dgm:presLayoutVars>
          <dgm:bulletEnabled val="1"/>
        </dgm:presLayoutVars>
      </dgm:prSet>
      <dgm:spPr/>
    </dgm:pt>
    <dgm:pt modelId="{9F7FF863-CB57-4246-8B25-DE27F5910D6B}" type="pres">
      <dgm:prSet presAssocID="{B0898426-6124-E54F-BC26-B3292C3B48BF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A7371913-C803-4BAE-8EB5-F6A2FAC2143F}" type="presOf" srcId="{427F991C-AFEB-624B-A50C-1467CD46ACB4}" destId="{5A15E4FA-C69A-4309-B28B-81865EAB6B9C}" srcOrd="0" destOrd="0" presId="urn:microsoft.com/office/officeart/2005/8/layout/vProcess5"/>
    <dgm:cxn modelId="{CFBFBF17-8E9B-49F6-95CF-FBF188482EFE}" type="presOf" srcId="{19C9AD80-E67C-4347-B27D-ECB962D0ED28}" destId="{8E219BFC-9A53-4201-8DDD-1555C8DBE13A}" srcOrd="0" destOrd="0" presId="urn:microsoft.com/office/officeart/2005/8/layout/vProcess5"/>
    <dgm:cxn modelId="{ECA9621B-3C6A-5643-805B-C5D1BC9BB53B}" srcId="{B0898426-6124-E54F-BC26-B3292C3B48BF}" destId="{19C9AD80-E67C-4347-B27D-ECB962D0ED28}" srcOrd="3" destOrd="0" parTransId="{36BF64AD-B4C2-6746-9334-D2328EF3F442}" sibTransId="{1E7492DD-BCFF-8F48-8E54-41ED650A66DC}"/>
    <dgm:cxn modelId="{663D5D1C-A966-4CFD-A7D7-EC67661B035B}" type="presOf" srcId="{966032EF-C48D-1E48-99D0-E68E08BF6189}" destId="{2924C76F-EE62-4883-81D9-FD7A3A9C9C87}" srcOrd="0" destOrd="0" presId="urn:microsoft.com/office/officeart/2005/8/layout/vProcess5"/>
    <dgm:cxn modelId="{90E49D23-D9AB-4A45-A0F9-B5B1A62AB173}" srcId="{B0898426-6124-E54F-BC26-B3292C3B48BF}" destId="{50B722C5-B8E7-E54F-8E6A-668DB1E4A2E2}" srcOrd="0" destOrd="0" parTransId="{5E307F02-3CBC-D14C-B0C5-A363B4E279F8}" sibTransId="{68F96244-657F-0746-BAD0-8CEFEBB65C90}"/>
    <dgm:cxn modelId="{F9492A31-094B-4D99-8ABB-DAB27F2AFEA0}" type="presOf" srcId="{828D7793-EF2A-4927-8F5B-AB0B4B351C6D}" destId="{5F45D38F-578A-48D0-B414-7B801C4F0E17}" srcOrd="0" destOrd="0" presId="urn:microsoft.com/office/officeart/2005/8/layout/vProcess5"/>
    <dgm:cxn modelId="{6F279A3D-8BF6-4D96-896A-E5EB46042897}" type="presOf" srcId="{0C02E397-4543-CE49-89F8-81EF30686CB6}" destId="{8291C83E-B766-4F1F-9FE1-918AFD4C5D37}" srcOrd="0" destOrd="0" presId="urn:microsoft.com/office/officeart/2005/8/layout/vProcess5"/>
    <dgm:cxn modelId="{E6CB5844-35D0-4AB7-BD92-EE99A46A91AB}" type="presOf" srcId="{0C02E397-4543-CE49-89F8-81EF30686CB6}" destId="{7A72C2FB-6B64-4216-8A78-9F0856240EB2}" srcOrd="1" destOrd="0" presId="urn:microsoft.com/office/officeart/2005/8/layout/vProcess5"/>
    <dgm:cxn modelId="{A1BF9765-8979-435C-A395-767EAE1E305E}" type="presOf" srcId="{50B722C5-B8E7-E54F-8E6A-668DB1E4A2E2}" destId="{0CE273C5-401E-4653-BEBF-840E73BDE5C9}" srcOrd="1" destOrd="0" presId="urn:microsoft.com/office/officeart/2005/8/layout/vProcess5"/>
    <dgm:cxn modelId="{8782DB65-2751-4C8D-9316-E3F1A8448A48}" type="presOf" srcId="{68F96244-657F-0746-BAD0-8CEFEBB65C90}" destId="{75009DF8-64F7-40CD-A1F5-27CFFBB4C93A}" srcOrd="0" destOrd="0" presId="urn:microsoft.com/office/officeart/2005/8/layout/vProcess5"/>
    <dgm:cxn modelId="{97A41048-87C1-4F5F-9DB1-B54BB6BEBD03}" srcId="{B0898426-6124-E54F-BC26-B3292C3B48BF}" destId="{828D7793-EF2A-4927-8F5B-AB0B4B351C6D}" srcOrd="4" destOrd="0" parTransId="{B08121EA-BC8F-487E-BBD2-CC67B3C76107}" sibTransId="{1507BE10-B885-4AC9-82FA-333675EB2EC9}"/>
    <dgm:cxn modelId="{AB6D9473-44C9-C149-8E8E-1EC95D032E02}" srcId="{B0898426-6124-E54F-BC26-B3292C3B48BF}" destId="{6275430B-2EC2-2248-81D8-994741F525B1}" srcOrd="2" destOrd="0" parTransId="{DAA3BB71-3588-6C4F-BE89-8C43F691C584}" sibTransId="{427F991C-AFEB-624B-A50C-1467CD46ACB4}"/>
    <dgm:cxn modelId="{3DD2D577-019A-49DE-A923-3329DD9D151F}" type="presOf" srcId="{B0898426-6124-E54F-BC26-B3292C3B48BF}" destId="{9E661BF0-719C-4448-9815-F3C3F0A8CA32}" srcOrd="0" destOrd="0" presId="urn:microsoft.com/office/officeart/2005/8/layout/vProcess5"/>
    <dgm:cxn modelId="{09CE8A83-2B44-4A39-B449-074BB02CD82C}" type="presOf" srcId="{828D7793-EF2A-4927-8F5B-AB0B4B351C6D}" destId="{9F7FF863-CB57-4246-8B25-DE27F5910D6B}" srcOrd="1" destOrd="0" presId="urn:microsoft.com/office/officeart/2005/8/layout/vProcess5"/>
    <dgm:cxn modelId="{47BBA484-D916-42F9-91E5-9E4DF4840D93}" type="presOf" srcId="{6275430B-2EC2-2248-81D8-994741F525B1}" destId="{0DCF351F-8FC3-4E60-833B-5A1D375E4462}" srcOrd="1" destOrd="0" presId="urn:microsoft.com/office/officeart/2005/8/layout/vProcess5"/>
    <dgm:cxn modelId="{8EF2F885-F5A0-403A-89E4-4F46EBA449A6}" type="presOf" srcId="{6275430B-2EC2-2248-81D8-994741F525B1}" destId="{E3CA914F-5F76-4C1C-9B91-E546A1CABC12}" srcOrd="0" destOrd="0" presId="urn:microsoft.com/office/officeart/2005/8/layout/vProcess5"/>
    <dgm:cxn modelId="{D55AB0A5-7966-7648-9030-8EAF84068B27}" srcId="{B0898426-6124-E54F-BC26-B3292C3B48BF}" destId="{0C02E397-4543-CE49-89F8-81EF30686CB6}" srcOrd="1" destOrd="0" parTransId="{404F4C40-3CE3-7240-B418-297C112032A1}" sibTransId="{966032EF-C48D-1E48-99D0-E68E08BF6189}"/>
    <dgm:cxn modelId="{7787D6B3-4979-403E-8D45-EDF4A1A27686}" type="presOf" srcId="{19C9AD80-E67C-4347-B27D-ECB962D0ED28}" destId="{3A97382B-41DB-4961-B0F6-E6B36811197A}" srcOrd="1" destOrd="0" presId="urn:microsoft.com/office/officeart/2005/8/layout/vProcess5"/>
    <dgm:cxn modelId="{225538CD-B2DC-4877-BF96-B5D92E1295CE}" type="presOf" srcId="{50B722C5-B8E7-E54F-8E6A-668DB1E4A2E2}" destId="{998CEF6F-BEB0-4848-852D-F4FD26880AE2}" srcOrd="0" destOrd="0" presId="urn:microsoft.com/office/officeart/2005/8/layout/vProcess5"/>
    <dgm:cxn modelId="{C6934EEE-E49C-4C43-AC6E-E548B368838E}" type="presOf" srcId="{1E7492DD-BCFF-8F48-8E54-41ED650A66DC}" destId="{AA22DBC5-0D5F-48AD-8DE8-3F1A21DF2674}" srcOrd="0" destOrd="0" presId="urn:microsoft.com/office/officeart/2005/8/layout/vProcess5"/>
    <dgm:cxn modelId="{076B9BED-7024-4160-8D8F-D6D8620C0972}" type="presParOf" srcId="{9E661BF0-719C-4448-9815-F3C3F0A8CA32}" destId="{1589EED1-CEEE-4090-9F2F-45253CDA5803}" srcOrd="0" destOrd="0" presId="urn:microsoft.com/office/officeart/2005/8/layout/vProcess5"/>
    <dgm:cxn modelId="{879786E1-3B75-4764-9D4F-1EFD31C84510}" type="presParOf" srcId="{9E661BF0-719C-4448-9815-F3C3F0A8CA32}" destId="{998CEF6F-BEB0-4848-852D-F4FD26880AE2}" srcOrd="1" destOrd="0" presId="urn:microsoft.com/office/officeart/2005/8/layout/vProcess5"/>
    <dgm:cxn modelId="{9298AE61-AC5A-482C-A9BA-F7EFD1F10BCC}" type="presParOf" srcId="{9E661BF0-719C-4448-9815-F3C3F0A8CA32}" destId="{8291C83E-B766-4F1F-9FE1-918AFD4C5D37}" srcOrd="2" destOrd="0" presId="urn:microsoft.com/office/officeart/2005/8/layout/vProcess5"/>
    <dgm:cxn modelId="{0762FD16-4E4D-4800-8AB6-CCFC19C8ED1C}" type="presParOf" srcId="{9E661BF0-719C-4448-9815-F3C3F0A8CA32}" destId="{E3CA914F-5F76-4C1C-9B91-E546A1CABC12}" srcOrd="3" destOrd="0" presId="urn:microsoft.com/office/officeart/2005/8/layout/vProcess5"/>
    <dgm:cxn modelId="{11D4D784-9EC7-4E41-BAFB-8CE061070446}" type="presParOf" srcId="{9E661BF0-719C-4448-9815-F3C3F0A8CA32}" destId="{8E219BFC-9A53-4201-8DDD-1555C8DBE13A}" srcOrd="4" destOrd="0" presId="urn:microsoft.com/office/officeart/2005/8/layout/vProcess5"/>
    <dgm:cxn modelId="{86739311-4104-4A4E-9EF7-F7DE6EE7B8D8}" type="presParOf" srcId="{9E661BF0-719C-4448-9815-F3C3F0A8CA32}" destId="{5F45D38F-578A-48D0-B414-7B801C4F0E17}" srcOrd="5" destOrd="0" presId="urn:microsoft.com/office/officeart/2005/8/layout/vProcess5"/>
    <dgm:cxn modelId="{1775F368-EB33-4CEF-AD85-CC96388EE462}" type="presParOf" srcId="{9E661BF0-719C-4448-9815-F3C3F0A8CA32}" destId="{75009DF8-64F7-40CD-A1F5-27CFFBB4C93A}" srcOrd="6" destOrd="0" presId="urn:microsoft.com/office/officeart/2005/8/layout/vProcess5"/>
    <dgm:cxn modelId="{A85B6896-D5FF-44B1-B591-B4531CAE897A}" type="presParOf" srcId="{9E661BF0-719C-4448-9815-F3C3F0A8CA32}" destId="{2924C76F-EE62-4883-81D9-FD7A3A9C9C87}" srcOrd="7" destOrd="0" presId="urn:microsoft.com/office/officeart/2005/8/layout/vProcess5"/>
    <dgm:cxn modelId="{2130A909-87AF-4536-87C1-3327FD101F37}" type="presParOf" srcId="{9E661BF0-719C-4448-9815-F3C3F0A8CA32}" destId="{5A15E4FA-C69A-4309-B28B-81865EAB6B9C}" srcOrd="8" destOrd="0" presId="urn:microsoft.com/office/officeart/2005/8/layout/vProcess5"/>
    <dgm:cxn modelId="{B67811EA-5DBB-48DF-A51A-89A159F59556}" type="presParOf" srcId="{9E661BF0-719C-4448-9815-F3C3F0A8CA32}" destId="{AA22DBC5-0D5F-48AD-8DE8-3F1A21DF2674}" srcOrd="9" destOrd="0" presId="urn:microsoft.com/office/officeart/2005/8/layout/vProcess5"/>
    <dgm:cxn modelId="{83BD9D53-B483-484B-809F-644C20BD8E7C}" type="presParOf" srcId="{9E661BF0-719C-4448-9815-F3C3F0A8CA32}" destId="{0CE273C5-401E-4653-BEBF-840E73BDE5C9}" srcOrd="10" destOrd="0" presId="urn:microsoft.com/office/officeart/2005/8/layout/vProcess5"/>
    <dgm:cxn modelId="{84543E42-E2AE-42BD-A71A-EC0D6F5D6E6D}" type="presParOf" srcId="{9E661BF0-719C-4448-9815-F3C3F0A8CA32}" destId="{7A72C2FB-6B64-4216-8A78-9F0856240EB2}" srcOrd="11" destOrd="0" presId="urn:microsoft.com/office/officeart/2005/8/layout/vProcess5"/>
    <dgm:cxn modelId="{0A5D1D8A-7A2D-47E4-B43F-D5D3413D0EA0}" type="presParOf" srcId="{9E661BF0-719C-4448-9815-F3C3F0A8CA32}" destId="{0DCF351F-8FC3-4E60-833B-5A1D375E4462}" srcOrd="12" destOrd="0" presId="urn:microsoft.com/office/officeart/2005/8/layout/vProcess5"/>
    <dgm:cxn modelId="{4A376785-304C-45C9-AD2F-882CBDBCA4B5}" type="presParOf" srcId="{9E661BF0-719C-4448-9815-F3C3F0A8CA32}" destId="{3A97382B-41DB-4961-B0F6-E6B36811197A}" srcOrd="13" destOrd="0" presId="urn:microsoft.com/office/officeart/2005/8/layout/vProcess5"/>
    <dgm:cxn modelId="{39EEEA10-4A70-466C-BD66-64CE405FF163}" type="presParOf" srcId="{9E661BF0-719C-4448-9815-F3C3F0A8CA32}" destId="{9F7FF863-CB57-4246-8B25-DE27F5910D6B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8CEF6F-BEB0-4848-852D-F4FD26880AE2}">
      <dsp:nvSpPr>
        <dsp:cNvPr id="0" name=""/>
        <dsp:cNvSpPr/>
      </dsp:nvSpPr>
      <dsp:spPr>
        <a:xfrm>
          <a:off x="0" y="0"/>
          <a:ext cx="6442597" cy="78878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1.Initial GIT setup</a:t>
          </a:r>
        </a:p>
      </dsp:txBody>
      <dsp:txXfrm>
        <a:off x="23103" y="23103"/>
        <a:ext cx="5499151" cy="742576"/>
      </dsp:txXfrm>
    </dsp:sp>
    <dsp:sp modelId="{8291C83E-B766-4F1F-9FE1-918AFD4C5D37}">
      <dsp:nvSpPr>
        <dsp:cNvPr id="0" name=""/>
        <dsp:cNvSpPr/>
      </dsp:nvSpPr>
      <dsp:spPr>
        <a:xfrm>
          <a:off x="481103" y="898335"/>
          <a:ext cx="6442597" cy="788782"/>
        </a:xfrm>
        <a:prstGeom prst="roundRect">
          <a:avLst>
            <a:gd name="adj" fmla="val 10000"/>
          </a:avLst>
        </a:prstGeom>
        <a:solidFill>
          <a:schemeClr val="accent5">
            <a:hueOff val="531780"/>
            <a:satOff val="-5973"/>
            <a:lumOff val="-127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2. Initializing Repository.</a:t>
          </a:r>
        </a:p>
      </dsp:txBody>
      <dsp:txXfrm>
        <a:off x="504206" y="921438"/>
        <a:ext cx="5402580" cy="742576"/>
      </dsp:txXfrm>
    </dsp:sp>
    <dsp:sp modelId="{E3CA914F-5F76-4C1C-9B91-E546A1CABC12}">
      <dsp:nvSpPr>
        <dsp:cNvPr id="0" name=""/>
        <dsp:cNvSpPr/>
      </dsp:nvSpPr>
      <dsp:spPr>
        <a:xfrm>
          <a:off x="962206" y="1796671"/>
          <a:ext cx="6442597" cy="788782"/>
        </a:xfrm>
        <a:prstGeom prst="roundRect">
          <a:avLst>
            <a:gd name="adj" fmla="val 10000"/>
          </a:avLst>
        </a:prstGeom>
        <a:solidFill>
          <a:schemeClr val="accent5">
            <a:hueOff val="1063560"/>
            <a:satOff val="-11946"/>
            <a:lumOff val="-254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3. Saving Changes.</a:t>
          </a:r>
        </a:p>
      </dsp:txBody>
      <dsp:txXfrm>
        <a:off x="985309" y="1819774"/>
        <a:ext cx="5402580" cy="742576"/>
      </dsp:txXfrm>
    </dsp:sp>
    <dsp:sp modelId="{8E219BFC-9A53-4201-8DDD-1555C8DBE13A}">
      <dsp:nvSpPr>
        <dsp:cNvPr id="0" name=""/>
        <dsp:cNvSpPr/>
      </dsp:nvSpPr>
      <dsp:spPr>
        <a:xfrm>
          <a:off x="1443309" y="2695006"/>
          <a:ext cx="6442597" cy="788782"/>
        </a:xfrm>
        <a:prstGeom prst="roundRect">
          <a:avLst>
            <a:gd name="adj" fmla="val 10000"/>
          </a:avLst>
        </a:prstGeom>
        <a:solidFill>
          <a:schemeClr val="accent5">
            <a:hueOff val="1595340"/>
            <a:satOff val="-17918"/>
            <a:lumOff val="-382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4. Sending saved changes to a remote repository.</a:t>
          </a:r>
        </a:p>
      </dsp:txBody>
      <dsp:txXfrm>
        <a:off x="1466412" y="2718109"/>
        <a:ext cx="5402580" cy="742576"/>
      </dsp:txXfrm>
    </dsp:sp>
    <dsp:sp modelId="{5F45D38F-578A-48D0-B414-7B801C4F0E17}">
      <dsp:nvSpPr>
        <dsp:cNvPr id="0" name=""/>
        <dsp:cNvSpPr/>
      </dsp:nvSpPr>
      <dsp:spPr>
        <a:xfrm>
          <a:off x="1924412" y="3593342"/>
          <a:ext cx="6442597" cy="788782"/>
        </a:xfrm>
        <a:prstGeom prst="roundRect">
          <a:avLst>
            <a:gd name="adj" fmla="val 10000"/>
          </a:avLst>
        </a:prstGeom>
        <a:solidFill>
          <a:schemeClr val="accent5">
            <a:hueOff val="2127120"/>
            <a:satOff val="-23891"/>
            <a:lumOff val="-5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5. Fetching Changes from remote repository</a:t>
          </a:r>
        </a:p>
      </dsp:txBody>
      <dsp:txXfrm>
        <a:off x="1947515" y="3616445"/>
        <a:ext cx="5402580" cy="742576"/>
      </dsp:txXfrm>
    </dsp:sp>
    <dsp:sp modelId="{75009DF8-64F7-40CD-A1F5-27CFFBB4C93A}">
      <dsp:nvSpPr>
        <dsp:cNvPr id="0" name=""/>
        <dsp:cNvSpPr/>
      </dsp:nvSpPr>
      <dsp:spPr>
        <a:xfrm>
          <a:off x="5929889" y="576249"/>
          <a:ext cx="512708" cy="51270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6045248" y="576249"/>
        <a:ext cx="281990" cy="385813"/>
      </dsp:txXfrm>
    </dsp:sp>
    <dsp:sp modelId="{2924C76F-EE62-4883-81D9-FD7A3A9C9C87}">
      <dsp:nvSpPr>
        <dsp:cNvPr id="0" name=""/>
        <dsp:cNvSpPr/>
      </dsp:nvSpPr>
      <dsp:spPr>
        <a:xfrm>
          <a:off x="6410992" y="1474585"/>
          <a:ext cx="512708" cy="51270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755555"/>
            <a:satOff val="-6627"/>
            <a:lumOff val="-528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6526351" y="1474585"/>
        <a:ext cx="281990" cy="385813"/>
      </dsp:txXfrm>
    </dsp:sp>
    <dsp:sp modelId="{5A15E4FA-C69A-4309-B28B-81865EAB6B9C}">
      <dsp:nvSpPr>
        <dsp:cNvPr id="0" name=""/>
        <dsp:cNvSpPr/>
      </dsp:nvSpPr>
      <dsp:spPr>
        <a:xfrm>
          <a:off x="6892095" y="2359774"/>
          <a:ext cx="512708" cy="51270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1511109"/>
            <a:satOff val="-13255"/>
            <a:lumOff val="-1055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7007454" y="2359774"/>
        <a:ext cx="281990" cy="385813"/>
      </dsp:txXfrm>
    </dsp:sp>
    <dsp:sp modelId="{AA22DBC5-0D5F-48AD-8DE8-3F1A21DF2674}">
      <dsp:nvSpPr>
        <dsp:cNvPr id="0" name=""/>
        <dsp:cNvSpPr/>
      </dsp:nvSpPr>
      <dsp:spPr>
        <a:xfrm>
          <a:off x="7373198" y="3266874"/>
          <a:ext cx="512708" cy="51270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2266664"/>
            <a:satOff val="-19882"/>
            <a:lumOff val="-1583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7488557" y="3266874"/>
        <a:ext cx="281990" cy="3858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70C7B5-D219-485C-9E62-2F65476BA5DF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90A9CB-811B-4A85-8A6D-A8419790D3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589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ADF6B-6CC5-48D8-8369-4408FC1DD57B}" type="slidenum">
              <a:rPr lang="en-GB" smtClean="0"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For more information on the different GIT protocols go to </a:t>
            </a:r>
            <a:endParaRPr lang="en-GB" dirty="0"/>
          </a:p>
          <a:p>
            <a:r>
              <a:rPr lang="en-GB" dirty="0"/>
              <a:t>https://git-scm.com/book/en/v2/Git-on-the-Server-The-Protocols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ADF6B-6CC5-48D8-8369-4408FC1DD57B}" type="slidenum">
              <a:rPr lang="en-GB" smtClean="0"/>
              <a:t>14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99A-D71B-441F-BFFD-F12F7C167A72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2766-0BDB-44A2-A4D5-1886109375D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99A-D71B-441F-BFFD-F12F7C167A72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2766-0BDB-44A2-A4D5-1886109375D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99A-D71B-441F-BFFD-F12F7C167A72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2766-0BDB-44A2-A4D5-1886109375D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99A-D71B-441F-BFFD-F12F7C167A72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2766-0BDB-44A2-A4D5-1886109375D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99A-D71B-441F-BFFD-F12F7C167A72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2766-0BDB-44A2-A4D5-1886109375D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99A-D71B-441F-BFFD-F12F7C167A72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2766-0BDB-44A2-A4D5-1886109375D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99A-D71B-441F-BFFD-F12F7C167A72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2766-0BDB-44A2-A4D5-1886109375D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99A-D71B-441F-BFFD-F12F7C167A72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2766-0BDB-44A2-A4D5-1886109375D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99A-D71B-441F-BFFD-F12F7C167A72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2766-0BDB-44A2-A4D5-1886109375D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073899A-D71B-441F-BFFD-F12F7C167A72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292766-0BDB-44A2-A4D5-1886109375D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99A-D71B-441F-BFFD-F12F7C167A72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2766-0BDB-44A2-A4D5-1886109375D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073899A-D71B-441F-BFFD-F12F7C167A72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E292766-0BDB-44A2-A4D5-1886109375D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GIT 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CONTROL</a:t>
            </a:r>
            <a:endParaRPr lang="en-GB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DA7DF03D-DFC6-45FD-8165-E9EB384E1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465" y="630936"/>
            <a:ext cx="1750805" cy="1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Initializing GIT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directory for your new project.</a:t>
            </a:r>
          </a:p>
          <a:p>
            <a:endParaRPr lang="en-US" dirty="0"/>
          </a:p>
          <a:p>
            <a:r>
              <a:rPr lang="en-US" dirty="0"/>
              <a:t>Initialize a new GIT repository using the following command</a:t>
            </a:r>
          </a:p>
          <a:p>
            <a:pPr marL="0" indent="0">
              <a:buNone/>
            </a:pPr>
            <a:r>
              <a:rPr lang="en-US" dirty="0"/>
              <a:t>	$ git </a:t>
            </a:r>
            <a:r>
              <a:rPr lang="en-US" dirty="0" err="1"/>
              <a:t>init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Check for the status of the initialized GIT repository using the following command.</a:t>
            </a:r>
          </a:p>
          <a:p>
            <a:pPr marL="822960" lvl="3" indent="0">
              <a:buNone/>
            </a:pPr>
            <a:r>
              <a:rPr lang="en-US" sz="2400" dirty="0"/>
              <a:t>$git status</a:t>
            </a:r>
          </a:p>
          <a:p>
            <a:pPr lvl="1">
              <a:buFont typeface="Arial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Saving changes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sample file for your project “</a:t>
            </a:r>
            <a:r>
              <a:rPr lang="en-US" dirty="0" err="1"/>
              <a:t>index.html</a:t>
            </a:r>
            <a:r>
              <a:rPr lang="en-US" dirty="0"/>
              <a:t>” using your favorite text editor.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Add the newly created file to your repository ‘s staging area using the following command.</a:t>
            </a:r>
          </a:p>
          <a:p>
            <a:pPr marL="0" indent="0">
              <a:buNone/>
            </a:pPr>
            <a:r>
              <a:rPr lang="en-US" dirty="0"/>
              <a:t>	$git add </a:t>
            </a:r>
            <a:r>
              <a:rPr lang="en-US" dirty="0" err="1"/>
              <a:t>index.html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Commit the changes you made using the following command</a:t>
            </a:r>
          </a:p>
          <a:p>
            <a:pPr marL="822960" lvl="3" indent="0">
              <a:buNone/>
            </a:pPr>
            <a:r>
              <a:rPr lang="en-US" sz="2400" dirty="0"/>
              <a:t>$git commit –m “My First Commit”</a:t>
            </a:r>
          </a:p>
          <a:p>
            <a:pPr lvl="1">
              <a:buFont typeface="Arial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150" y="536218"/>
            <a:ext cx="9894570" cy="1836896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/>
              <a:t>4. Sending saved changes to a remote repository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setup a remote GIT server to receive all the changes we’ve committed so far.</a:t>
            </a:r>
          </a:p>
          <a:p>
            <a:endParaRPr lang="en-US" dirty="0"/>
          </a:p>
          <a:p>
            <a:r>
              <a:rPr lang="en-US" dirty="0"/>
              <a:t>For this training we can use a free cloud service (</a:t>
            </a:r>
            <a:r>
              <a:rPr lang="en-US" dirty="0" err="1"/>
              <a:t>Github</a:t>
            </a:r>
            <a:r>
              <a:rPr lang="en-US" dirty="0"/>
              <a:t>) to act as our remote GIT server.</a:t>
            </a:r>
          </a:p>
          <a:p>
            <a:endParaRPr lang="en-US" dirty="0"/>
          </a:p>
          <a:p>
            <a:r>
              <a:rPr lang="en-US" dirty="0"/>
              <a:t>There are various self hosted services that exist out there e.g. GOGS, GITLAB.</a:t>
            </a:r>
          </a:p>
          <a:p>
            <a:endParaRPr lang="en-US" dirty="0"/>
          </a:p>
          <a:p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4484886"/>
            <a:ext cx="2971800" cy="17022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107" y="4824167"/>
            <a:ext cx="3415553" cy="12142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770" y="4350237"/>
            <a:ext cx="2209800" cy="183689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350434"/>
            <a:ext cx="8229600" cy="9906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/>
              <a:t>4. Sending saved changes to a remote repository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order to create, view, and delete connections to other repositories we shall use the </a:t>
            </a:r>
            <a:r>
              <a:rPr lang="en-US" b="1" dirty="0"/>
              <a:t>git remote command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GIT can use the following protocols for data transfer:</a:t>
            </a:r>
          </a:p>
          <a:p>
            <a:pPr marL="73152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Local Protocol</a:t>
            </a:r>
          </a:p>
          <a:p>
            <a:pPr marL="73152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HTTP Protocol</a:t>
            </a:r>
          </a:p>
          <a:p>
            <a:pPr marL="73152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SSH Protocol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685800"/>
            <a:ext cx="8229600" cy="9906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/>
              <a:t>4. Sending saved changes to a remote repository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this case we shall use SSH because:</a:t>
            </a:r>
          </a:p>
          <a:p>
            <a:pPr marL="788670" lvl="1" indent="-514350">
              <a:lnSpc>
                <a:spcPct val="150000"/>
              </a:lnSpc>
              <a:buFont typeface="+mj-lt"/>
              <a:buAutoNum type="romanLcPeriod"/>
            </a:pPr>
            <a:r>
              <a:rPr lang="en-US" dirty="0"/>
              <a:t>SSH is relatively easy to set up</a:t>
            </a:r>
          </a:p>
          <a:p>
            <a:pPr marL="788670" lvl="1" indent="-514350">
              <a:lnSpc>
                <a:spcPct val="150000"/>
              </a:lnSpc>
              <a:buFont typeface="+mj-lt"/>
              <a:buAutoNum type="romanLcPeriod"/>
            </a:pPr>
            <a:r>
              <a:rPr lang="en-US" dirty="0"/>
              <a:t>Access over SSH is secure -  all data transfer is encrypted and authenticated</a:t>
            </a:r>
          </a:p>
          <a:p>
            <a:pPr marL="788670" lvl="1" indent="-514350">
              <a:lnSpc>
                <a:spcPct val="150000"/>
              </a:lnSpc>
              <a:buFont typeface="+mj-lt"/>
              <a:buAutoNum type="romanLcPeriod"/>
            </a:pPr>
            <a:r>
              <a:rPr lang="en-US" dirty="0"/>
              <a:t>SSH is efficient, making the data as compact as possible before transferring it.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685800"/>
            <a:ext cx="8229600" cy="9906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/>
              <a:t>4. Sending saved changes to a remote repository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algn="just"/>
            <a:r>
              <a:rPr lang="en-US" dirty="0"/>
              <a:t>In order to use SSH you need to setup your </a:t>
            </a:r>
            <a:r>
              <a:rPr lang="en-US" dirty="0" err="1"/>
              <a:t>ssh</a:t>
            </a:r>
            <a:r>
              <a:rPr lang="en-US" dirty="0"/>
              <a:t> keys which can be achieved by </a:t>
            </a:r>
            <a:r>
              <a:rPr lang="en-US" dirty="0" err="1"/>
              <a:t>runnning</a:t>
            </a:r>
            <a:r>
              <a:rPr lang="en-US" dirty="0"/>
              <a:t> the following command</a:t>
            </a:r>
          </a:p>
          <a:p>
            <a:pPr marL="0" indent="0">
              <a:buNone/>
            </a:pPr>
            <a:r>
              <a:rPr lang="en-US" b="1" dirty="0"/>
              <a:t>	$ </a:t>
            </a:r>
            <a:r>
              <a:rPr lang="en-US" b="1" dirty="0" err="1"/>
              <a:t>ssh</a:t>
            </a:r>
            <a:r>
              <a:rPr lang="en-US" b="1" dirty="0"/>
              <a:t>-keygen -t </a:t>
            </a:r>
            <a:r>
              <a:rPr lang="en-US" b="1" dirty="0" err="1"/>
              <a:t>rsa</a:t>
            </a:r>
            <a:r>
              <a:rPr lang="en-US" b="1" dirty="0"/>
              <a:t> -b 4096 -C “your_email@example.com”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dirty="0"/>
              <a:t>Save the key to the prompted default path.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4130" y="1350434"/>
            <a:ext cx="9831549" cy="9906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/>
              <a:t>4. Sending saved changes to a remote repository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the contents of the id_rsa.pub (Your Public Key) add them to your free </a:t>
            </a:r>
            <a:r>
              <a:rPr lang="en-US" dirty="0" err="1"/>
              <a:t>Github</a:t>
            </a:r>
            <a:r>
              <a:rPr lang="en-US" dirty="0"/>
              <a:t> account.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1" y="2438400"/>
            <a:ext cx="6001061" cy="380619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1652" y="1350434"/>
            <a:ext cx="9803068" cy="9906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/>
              <a:t>4. Sending saved changes to a remote repository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new repository on your </a:t>
            </a:r>
            <a:r>
              <a:rPr lang="en-US" dirty="0" err="1"/>
              <a:t>Github</a:t>
            </a:r>
            <a:r>
              <a:rPr lang="en-US" dirty="0"/>
              <a:t> account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16452"/>
          <a:stretch>
            <a:fillRect/>
          </a:stretch>
        </p:blipFill>
        <p:spPr>
          <a:xfrm>
            <a:off x="1097280" y="2341034"/>
            <a:ext cx="9144000" cy="365311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350434"/>
            <a:ext cx="8229600" cy="9906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/>
              <a:t>4. Sending saved changes to a remote repository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algn="just"/>
            <a:r>
              <a:rPr lang="en-US" dirty="0"/>
              <a:t>On your terminal add the remote server  </a:t>
            </a:r>
          </a:p>
          <a:p>
            <a:pPr marL="0" indent="0">
              <a:buNone/>
            </a:pPr>
            <a:r>
              <a:rPr lang="en-US" sz="1600" b="1" dirty="0"/>
              <a:t>	$ </a:t>
            </a:r>
            <a:r>
              <a:rPr lang="en-US" b="1" dirty="0"/>
              <a:t>git remote add origin </a:t>
            </a:r>
            <a:r>
              <a:rPr lang="en-US" b="1" dirty="0" err="1"/>
              <a:t>git@github.com:luna</a:t>
            </a:r>
            <a:r>
              <a:rPr lang="en-US" b="1" dirty="0"/>
              <a:t>/</a:t>
            </a:r>
            <a:r>
              <a:rPr lang="en-US" b="1" dirty="0" err="1"/>
              <a:t>TestRepo.git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Push the changes to the remote server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	$ git push -u origin master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Refresh your </a:t>
            </a:r>
            <a:r>
              <a:rPr lang="en-US" dirty="0" err="1"/>
              <a:t>Github</a:t>
            </a:r>
            <a:r>
              <a:rPr lang="en-US" dirty="0"/>
              <a:t> page to verify that the changes have been sent.</a:t>
            </a:r>
          </a:p>
          <a:p>
            <a:pPr marL="0" indent="0"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350434"/>
            <a:ext cx="8229600" cy="9906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/>
              <a:t>5. Fetching changes from remote repository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algn="just"/>
            <a:r>
              <a:rPr lang="en-US" dirty="0"/>
              <a:t>Changes from the remote branch can be fetched using the following command</a:t>
            </a:r>
          </a:p>
          <a:p>
            <a:pPr marL="0" indent="0">
              <a:buNone/>
            </a:pPr>
            <a:r>
              <a:rPr lang="en-US" sz="1600" b="1" dirty="0"/>
              <a:t>	$ </a:t>
            </a:r>
            <a:r>
              <a:rPr lang="en-US" b="1" dirty="0"/>
              <a:t>git fetch origin 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To merge the changes you’ve fetched from the remote repository with your local source code you can use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	$ git merge origin/master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Alternatively, you can simplify the whole process with one command</a:t>
            </a:r>
          </a:p>
          <a:p>
            <a:pPr marL="0" indent="0">
              <a:buNone/>
            </a:pPr>
            <a:r>
              <a:rPr lang="en-US" sz="1600" b="1" dirty="0"/>
              <a:t>	$ </a:t>
            </a:r>
            <a:r>
              <a:rPr lang="en-US" b="1" dirty="0"/>
              <a:t>git pull origin </a:t>
            </a:r>
          </a:p>
          <a:p>
            <a:pPr marL="0" indent="0"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n-US" dirty="0"/>
              <a:t>Understanding Version Control.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/>
              <a:t>Understanding GIT.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/>
              <a:t>Initial GIT setup and configuration.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/>
              <a:t>How GIT can be used.</a:t>
            </a:r>
          </a:p>
          <a:p>
            <a:pPr algn="just">
              <a:buFont typeface="Arial" pitchFamily="34" charset="0"/>
              <a:buChar char="•"/>
            </a:pPr>
            <a:endParaRPr lang="en-US" dirty="0"/>
          </a:p>
          <a:p>
            <a:pPr algn="just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997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CONFLICTS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Merge conflicts may occur if competing changes are made to the same line of a file or when a file is deleted that another person is attempting to edit.</a:t>
            </a:r>
          </a:p>
          <a:p>
            <a:pPr algn="just"/>
            <a:r>
              <a:rPr lang="en-US" dirty="0"/>
              <a:t>To fix merge </a:t>
            </a:r>
            <a:r>
              <a:rPr lang="en-US" dirty="0" err="1"/>
              <a:t>conflics</a:t>
            </a:r>
            <a:r>
              <a:rPr lang="en-US" dirty="0"/>
              <a:t>, open the file that has failed and decide which changes you want to keep.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164" y="3089000"/>
            <a:ext cx="4343400" cy="288846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288" y="1584430"/>
            <a:ext cx="8229600" cy="4663970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Make a proper GIT setup on your computer.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Initialized a new git repository to your newly created JAVA project and make your initial commit “Initialize Project”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Push your commit to your remote </a:t>
            </a:r>
            <a:r>
              <a:rPr lang="en-US" dirty="0" err="1"/>
              <a:t>Github</a:t>
            </a:r>
            <a:r>
              <a:rPr lang="en-US" dirty="0"/>
              <a:t> repository. 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VERSION CONTROL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6662" y="1866276"/>
            <a:ext cx="8229600" cy="4876800"/>
          </a:xfrm>
        </p:spPr>
        <p:txBody>
          <a:bodyPr/>
          <a:lstStyle/>
          <a:p>
            <a:pPr algn="just"/>
            <a:r>
              <a:rPr lang="en-US" dirty="0"/>
              <a:t>Version control systems are a category of software tools that help a software team manage changes to source code over time. 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Version control software keeps track of every modification to the code in a special kind of database. 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If a mistake is made, developers can turn back the clock and compare earlier versions of the code to help fix the mistake while minimizing disruption to all team members.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512040" y="4946754"/>
            <a:ext cx="1981200" cy="1371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 OF 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</a:rPr>
              <a:t> A complete long-term change history of every file.</a:t>
            </a:r>
          </a:p>
          <a:p>
            <a:pPr algn="just">
              <a:lnSpc>
                <a:spcPct val="100000"/>
              </a:lnSpc>
            </a:pPr>
            <a:endParaRPr lang="en-US" spc="-1" dirty="0">
              <a:solidFill>
                <a:srgbClr val="292934"/>
              </a:solidFill>
              <a:uFill>
                <a:solidFill>
                  <a:srgbClr val="FFFFFF"/>
                </a:solidFill>
              </a:uFill>
            </a:endParaRPr>
          </a:p>
          <a:p>
            <a:pPr algn="just">
              <a:lnSpc>
                <a:spcPct val="100000"/>
              </a:lnSpc>
            </a:pPr>
            <a:r>
              <a:rPr lang="en-US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</a:rPr>
              <a:t> Branching and merging - </a:t>
            </a:r>
            <a:r>
              <a:rPr lang="en-US" i="1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</a:rPr>
              <a:t>keeps multiple streams of work independent from each other while also providing the facility to merge that work back together.</a:t>
            </a:r>
            <a:endParaRPr lang="en-US" spc="-1" dirty="0">
              <a:solidFill>
                <a:srgbClr val="292934"/>
              </a:solidFill>
              <a:uFill>
                <a:solidFill>
                  <a:srgbClr val="FFFFFF"/>
                </a:solidFill>
              </a:uFill>
            </a:endParaRPr>
          </a:p>
          <a:p>
            <a:pPr algn="just">
              <a:lnSpc>
                <a:spcPct val="100000"/>
              </a:lnSpc>
            </a:pPr>
            <a:endParaRPr lang="en-US" spc="-1" dirty="0">
              <a:solidFill>
                <a:srgbClr val="292934"/>
              </a:solidFill>
              <a:uFill>
                <a:solidFill>
                  <a:srgbClr val="FFFFFF"/>
                </a:solidFill>
              </a:uFill>
            </a:endParaRPr>
          </a:p>
          <a:p>
            <a:pPr algn="just">
              <a:lnSpc>
                <a:spcPct val="100000"/>
              </a:lnSpc>
            </a:pPr>
            <a:r>
              <a:rPr lang="en-US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</a:rPr>
              <a:t>Traceability - </a:t>
            </a:r>
            <a:r>
              <a:rPr lang="en-US" i="1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</a:rPr>
              <a:t>It provides the capability of  tracing each change made to the software being developed.</a:t>
            </a:r>
            <a:endParaRPr lang="en-US" spc="-1" dirty="0">
              <a:solidFill>
                <a:srgbClr val="292934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By far, the most widely used modern version control system in the world today. 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Git is a mature, actively maintained open source project originally developed in 2005 by Linus Torvalds, the famous creator of the Linux operating system kernel. 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A staggering number of software projects rely on Git for version control, including commercial projects as well as open source. 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6970546" y="4951108"/>
            <a:ext cx="2459160" cy="1026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GIT has a distributed architecture.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GIT does not have only one single place for the full version history of the software.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Every developer’s working copy of the code is also a repository that can contain the full history of all changes.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This is contrary to the architecture of once-popular version control systems like CVS or Subversion (also known as SVN)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https://git-scm.com/</a:t>
            </a:r>
            <a:r>
              <a:rPr lang="en-US" dirty="0"/>
              <a:t> to download an appropriate version for your operating system.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Linux based operating systems you can install via your terminal.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b="1" dirty="0"/>
              <a:t>For Ubuntu:  </a:t>
            </a:r>
            <a:r>
              <a:rPr lang="en-US" sz="2400" dirty="0"/>
              <a:t>sudo apt-get install git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b="1" dirty="0"/>
              <a:t>For Mac OS: </a:t>
            </a:r>
            <a:r>
              <a:rPr lang="en-US" sz="2400" dirty="0">
                <a:solidFill>
                  <a:srgbClr val="292934"/>
                </a:solidFill>
              </a:rPr>
              <a:t>brew install git</a:t>
            </a:r>
            <a:r>
              <a:rPr lang="en-US" dirty="0">
                <a:solidFill>
                  <a:srgbClr val="292934"/>
                </a:solidFill>
              </a:rPr>
              <a:t>	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829184"/>
              </p:ext>
            </p:extLst>
          </p:nvPr>
        </p:nvGraphicFramePr>
        <p:xfrm>
          <a:off x="1511508" y="1868774"/>
          <a:ext cx="8367010" cy="438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Initial GIT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Setup your name:</a:t>
            </a:r>
          </a:p>
          <a:p>
            <a:pPr marL="0" indent="0">
              <a:buNone/>
            </a:pPr>
            <a:r>
              <a:rPr lang="en-US" dirty="0"/>
              <a:t>	$ git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user.name</a:t>
            </a:r>
            <a:r>
              <a:rPr lang="en-US" dirty="0"/>
              <a:t> ”John Doe”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2. Confirm your name is properly setup:</a:t>
            </a:r>
          </a:p>
          <a:p>
            <a:pPr marL="0" indent="0">
              <a:buNone/>
            </a:pPr>
            <a:r>
              <a:rPr lang="en-US" dirty="0"/>
              <a:t>	$ git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user.name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3. Set your email</a:t>
            </a:r>
          </a:p>
          <a:p>
            <a:pPr marL="0" indent="0">
              <a:buNone/>
            </a:pPr>
            <a:r>
              <a:rPr lang="en-US" dirty="0"/>
              <a:t>	$ git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user.email</a:t>
            </a:r>
            <a:r>
              <a:rPr lang="en-US" dirty="0"/>
              <a:t> “john.doe@mail.com”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1116</TotalTime>
  <Words>804</Words>
  <Application>Microsoft Office PowerPoint</Application>
  <PresentationFormat>Widescreen</PresentationFormat>
  <Paragraphs>133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Retrospect</vt:lpstr>
      <vt:lpstr>INTRODUCTION TO GIT </vt:lpstr>
      <vt:lpstr>Learning Outcomes</vt:lpstr>
      <vt:lpstr>WHAT IS VERSION CONTROL ?</vt:lpstr>
      <vt:lpstr>BENEFITS OF VERSION CONTROL</vt:lpstr>
      <vt:lpstr>WHAT IS GIT ?</vt:lpstr>
      <vt:lpstr>WHAT IS GIT ?</vt:lpstr>
      <vt:lpstr>INSTALLING GIT</vt:lpstr>
      <vt:lpstr>GETTING STARTED</vt:lpstr>
      <vt:lpstr>1. Initial GIT Setup</vt:lpstr>
      <vt:lpstr>2. Initializing GIT Repository</vt:lpstr>
      <vt:lpstr>3. Saving changes  </vt:lpstr>
      <vt:lpstr>4. Sending saved changes to a remote repository </vt:lpstr>
      <vt:lpstr>4. Sending saved changes to a remote repository </vt:lpstr>
      <vt:lpstr>4. Sending saved changes to a remote repository </vt:lpstr>
      <vt:lpstr>4. Sending saved changes to a remote repository </vt:lpstr>
      <vt:lpstr>4. Sending saved changes to a remote repository </vt:lpstr>
      <vt:lpstr>4. Sending saved changes to a remote repository </vt:lpstr>
      <vt:lpstr>4. Sending saved changes to a remote repository </vt:lpstr>
      <vt:lpstr>5. Fetching changes from remote repository </vt:lpstr>
      <vt:lpstr>MERGE CONFLICTS</vt:lpstr>
      <vt:lpstr>PowerPoint Presentation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GI152-COMPUTER PROGRAMMING</dc:title>
  <dc:creator>Michael Hudson</dc:creator>
  <cp:lastModifiedBy>Michael Hudson</cp:lastModifiedBy>
  <cp:revision>396</cp:revision>
  <dcterms:created xsi:type="dcterms:W3CDTF">2018-11-13T11:29:31Z</dcterms:created>
  <dcterms:modified xsi:type="dcterms:W3CDTF">2018-12-05T07:06:22Z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2057-10.1.0.5707</vt:lpwstr>
  </property>
</Properties>
</file>