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5" r:id="rId2"/>
    <p:sldId id="308" r:id="rId3"/>
    <p:sldId id="310" r:id="rId4"/>
    <p:sldId id="309" r:id="rId5"/>
    <p:sldId id="257" r:id="rId6"/>
    <p:sldId id="258" r:id="rId7"/>
    <p:sldId id="259" r:id="rId8"/>
    <p:sldId id="260" r:id="rId9"/>
    <p:sldId id="261" r:id="rId10"/>
    <p:sldId id="334" r:id="rId11"/>
    <p:sldId id="336" r:id="rId12"/>
    <p:sldId id="335" r:id="rId13"/>
    <p:sldId id="332" r:id="rId14"/>
    <p:sldId id="333" r:id="rId15"/>
    <p:sldId id="337" r:id="rId16"/>
    <p:sldId id="338" r:id="rId17"/>
    <p:sldId id="339" r:id="rId18"/>
    <p:sldId id="340" r:id="rId19"/>
    <p:sldId id="341" r:id="rId20"/>
    <p:sldId id="33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246" y="348"/>
      </p:cViewPr>
      <p:guideLst>
        <p:guide orient="horz" pos="2160"/>
        <p:guide pos="3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0C7B5-D219-485C-9E62-2F65476BA5DF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0A9CB-811B-4A85-8A6D-A8419790D3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8060402020202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8060402020202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8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</a:defRPr>
            </a:lvl9pPr>
          </a:lstStyle>
          <a:p>
            <a:fld id="{26308612-EC4B-4C48-A96A-063AE01B6FE6}" type="slidenum">
              <a:rPr lang="en-US">
                <a:latin typeface="Calibri" panose="020F0502020204030204" pitchFamily="34" charset="0"/>
              </a:rPr>
              <a:t>1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0A9CB-811B-4A85-8A6D-A8419790D37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73899A-D71B-441F-BFFD-F12F7C167A72}" type="datetimeFigureOut">
              <a:rPr lang="en-US" smtClean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292766-0BDB-44A2-A4D5-1886109375D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1"/>
          <p:cNvSpPr>
            <a:spLocks noGrp="1"/>
          </p:cNvSpPr>
          <p:nvPr>
            <p:ph type="subTitle" idx="1"/>
          </p:nvPr>
        </p:nvSpPr>
        <p:spPr>
          <a:xfrm>
            <a:off x="2362200" y="2057400"/>
            <a:ext cx="7543800" cy="1828800"/>
          </a:xfrm>
        </p:spPr>
        <p:txBody>
          <a:bodyPr rtlCol="0">
            <a:noAutofit/>
          </a:bodyPr>
          <a:lstStyle/>
          <a:p>
            <a:pPr algn="ctr" fontAlgn="auto">
              <a:defRPr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253 OBJECT ORIENTED PROGRAMMING</a:t>
            </a:r>
          </a:p>
          <a:p>
            <a:pPr algn="ctr" fontAlgn="auto">
              <a:defRPr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LECTURE 5 &amp; PRACTICALS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66" y="381000"/>
            <a:ext cx="114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TZ" dirty="0"/>
              <a:t>DYNAMIC BINDING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method can be defined in a superclass and overridden in its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dirty="0" err="1"/>
              <a:t>toString</a:t>
            </a:r>
            <a:r>
              <a:rPr lang="en-US" dirty="0"/>
              <a:t>() method is defined in the Object class and overridden in GeometricObject.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Consider the following code: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Object o = new GeometricObject();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Which </a:t>
            </a:r>
            <a:r>
              <a:rPr lang="en-US" dirty="0" err="1"/>
              <a:t>toString</a:t>
            </a:r>
            <a:r>
              <a:rPr lang="en-US" dirty="0"/>
              <a:t>() method is invoked by o?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To answer this question, we first introduce two terms: </a:t>
            </a:r>
            <a:r>
              <a:rPr lang="en-US" b="1" dirty="0"/>
              <a:t>declared type </a:t>
            </a:r>
            <a:r>
              <a:rPr lang="en-US" dirty="0"/>
              <a:t>and </a:t>
            </a:r>
            <a:r>
              <a:rPr lang="en-US" b="1" dirty="0"/>
              <a:t>actual type</a:t>
            </a:r>
            <a:r>
              <a:rPr lang="en-US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A variable must be </a:t>
            </a:r>
            <a:r>
              <a:rPr lang="en-US" b="1" dirty="0"/>
              <a:t>declared a type</a:t>
            </a:r>
            <a:r>
              <a:rPr lang="en-US" dirty="0"/>
              <a:t>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type that declares a variable is called the variable’s </a:t>
            </a:r>
            <a:r>
              <a:rPr lang="en-US" b="1" dirty="0"/>
              <a:t>declared type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9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TZ" dirty="0"/>
              <a:t>DYNAMIC BINDING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Here o’s </a:t>
            </a:r>
            <a:r>
              <a:rPr lang="en-US" b="1" dirty="0"/>
              <a:t>declared type </a:t>
            </a:r>
            <a:r>
              <a:rPr lang="en-US" dirty="0"/>
              <a:t>is Object.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variable of a reference type can hold a null value or a reference to an instance of the declared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instance may be created using the </a:t>
            </a:r>
            <a:r>
              <a:rPr lang="en-US" b="1" dirty="0"/>
              <a:t>constructor of the declared type </a:t>
            </a:r>
            <a:r>
              <a:rPr lang="en-US" dirty="0"/>
              <a:t>or its </a:t>
            </a:r>
            <a:r>
              <a:rPr lang="en-US" b="1" dirty="0"/>
              <a:t>subtype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actual type of the variable is the actual class for the object referenced by the variable.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Here o’s actual type is GeometricObject, because o references an object created using new GeometricObject().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Which </a:t>
            </a:r>
            <a:r>
              <a:rPr lang="en-US" dirty="0" err="1"/>
              <a:t>toString</a:t>
            </a:r>
            <a:r>
              <a:rPr lang="en-US" dirty="0"/>
              <a:t>() method is invoked by o is determined by o’s actual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is known as </a:t>
            </a:r>
            <a:r>
              <a:rPr lang="en-US" b="1" dirty="0"/>
              <a:t>dynamic binding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1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TZ" dirty="0"/>
              <a:t>DYNAMIC BINDING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method can be defined in a superclass and overridden in its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Dynamic binding works as follows: </a:t>
            </a:r>
          </a:p>
          <a:p>
            <a:pPr marL="54419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Suppose an object o is an instance of classes C1, C2, . . . , Cn-1, and Cn, where C1 is a subclass of C2, C2 is a subclass of C3, . . . , and Cn-1 is a subclass of Cn</a:t>
            </a:r>
          </a:p>
          <a:p>
            <a:pPr marL="54419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That is, Cn is the most general class, and C1 is the most specific class. </a:t>
            </a:r>
          </a:p>
          <a:p>
            <a:pPr marL="54419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o invokes a method p, the JVM searches for the implementation of the method p in C1, C2, . . . ,    Cn-1, and Cn, in this order, until it is found.</a:t>
            </a:r>
          </a:p>
          <a:p>
            <a:pPr marL="544195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Once an implementation is found, the search stops and the first-found implementation is invoked.</a:t>
            </a:r>
          </a:p>
        </p:txBody>
      </p:sp>
    </p:spTree>
    <p:extLst>
      <p:ext uri="{BB962C8B-B14F-4D97-AF65-F5344CB8AC3E}">
        <p14:creationId xmlns:p14="http://schemas.microsoft.com/office/powerpoint/2010/main" val="343465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TZ" dirty="0"/>
              <a:t>DYNAMIC BINDING:EXAMPLE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EBC0E1-6D4E-454F-B7F3-3D4F9E3766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6470" t="15291" r="58387" b="8724"/>
          <a:stretch/>
        </p:blipFill>
        <p:spPr>
          <a:xfrm>
            <a:off x="3064042" y="1956391"/>
            <a:ext cx="3577389" cy="43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9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Autofit/>
          </a:bodyPr>
          <a:lstStyle/>
          <a:p>
            <a:r>
              <a:rPr lang="en-US" dirty="0"/>
              <a:t>CASTING OBJECTS AND THE INSTANCEOF OPERATOR</a:t>
            </a:r>
            <a:endParaRPr lang="en-US" altLang="en-TZ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One object reference can be typecast into another object reference. This is called casting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the preceding example, the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m(new Student()); </a:t>
            </a:r>
            <a:r>
              <a:rPr lang="en-US" dirty="0"/>
              <a:t>assigns the object new Student() to a parameter of the Object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statement is equivalent to: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Object o = new Student();// Implicit casting </a:t>
            </a:r>
          </a:p>
          <a:p>
            <a:pPr marL="0" indent="0" algn="just">
              <a:buNone/>
            </a:pPr>
            <a:r>
              <a:rPr lang="en-US" dirty="0"/>
              <a:t>	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m(o);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statement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o = new Student(), </a:t>
            </a:r>
            <a:r>
              <a:rPr lang="en-US" dirty="0"/>
              <a:t>known as </a:t>
            </a:r>
            <a:r>
              <a:rPr lang="en-US" b="1" dirty="0"/>
              <a:t>implicit casting</a:t>
            </a:r>
            <a:r>
              <a:rPr lang="en-US" dirty="0"/>
              <a:t>, is legal because an instance of Student is an instance of Object.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Suppose you want to assign the object reference o to a variable of the Student type using the following statement: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b = o;</a:t>
            </a:r>
          </a:p>
        </p:txBody>
      </p:sp>
    </p:spTree>
    <p:extLst>
      <p:ext uri="{BB962C8B-B14F-4D97-AF65-F5344CB8AC3E}">
        <p14:creationId xmlns:p14="http://schemas.microsoft.com/office/powerpoint/2010/main" val="2544567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Autofit/>
          </a:bodyPr>
          <a:lstStyle/>
          <a:p>
            <a:r>
              <a:rPr lang="en-US" dirty="0"/>
              <a:t>CASTING OBJECTS AND THE INSTANCEOF OPERATOR</a:t>
            </a:r>
            <a:endParaRPr lang="en-US" altLang="en-TZ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this case a compile error would occur.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Why does the statement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Object o = new Student(); </a:t>
            </a:r>
            <a:r>
              <a:rPr lang="en-US" dirty="0"/>
              <a:t>work but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Student b = o </a:t>
            </a:r>
            <a:r>
              <a:rPr lang="en-US" dirty="0"/>
              <a:t>doesn’t?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reason is that a Student object is always an instance of Object, but an Object is not necessarily an instance of Student.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Even though you can see that o is really a Student object, the compiler is not clever enough to know it.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tell the compiler that o is a Student object, use </a:t>
            </a:r>
            <a:r>
              <a:rPr lang="en-US" b="1" dirty="0"/>
              <a:t>explicit casting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0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Autofit/>
          </a:bodyPr>
          <a:lstStyle/>
          <a:p>
            <a:r>
              <a:rPr lang="en-US" dirty="0"/>
              <a:t>CASTING OBJECTS AND THE INSTANCEOF OPERATOR</a:t>
            </a:r>
            <a:endParaRPr lang="en-US" altLang="en-TZ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syntax for explicit casting is described below: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Enclose the target object type in parentheses and place it before the object to be cast, as follows: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 b = (Student)o; // Explicit casting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 is always possible to cast an instance of a </a:t>
            </a:r>
            <a:r>
              <a:rPr lang="en-US" b="1" dirty="0"/>
              <a:t>subclass</a:t>
            </a:r>
            <a:r>
              <a:rPr lang="en-US" dirty="0"/>
              <a:t> to a variable of a </a:t>
            </a:r>
            <a:r>
              <a:rPr lang="en-US" b="1" dirty="0"/>
              <a:t>superclass</a:t>
            </a:r>
            <a:r>
              <a:rPr lang="en-US" dirty="0"/>
              <a:t> (known as </a:t>
            </a:r>
            <a:r>
              <a:rPr lang="en-US" b="1" dirty="0"/>
              <a:t>upcasting</a:t>
            </a:r>
            <a:r>
              <a:rPr lang="en-US" dirty="0"/>
              <a:t>), because an instance of a subclass is always an instance of its superclass.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When casting an instance of a superclass to a variable of its </a:t>
            </a:r>
            <a:r>
              <a:rPr lang="en-US" b="1" dirty="0"/>
              <a:t>subclass</a:t>
            </a:r>
            <a:r>
              <a:rPr lang="en-US" dirty="0"/>
              <a:t> (known as </a:t>
            </a:r>
            <a:r>
              <a:rPr lang="en-US" b="1" dirty="0" err="1"/>
              <a:t>downcasting</a:t>
            </a:r>
            <a:r>
              <a:rPr lang="en-US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the casting to be successful, you must make sure that the object to be cast is an instance of the subclass.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the superclass object is not an instance of the subclass, a runtime </a:t>
            </a:r>
            <a:r>
              <a:rPr lang="en-US" b="1" dirty="0" err="1"/>
              <a:t>ClassCastException</a:t>
            </a:r>
            <a:r>
              <a:rPr lang="en-US" dirty="0"/>
              <a:t> occurs.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4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Autofit/>
          </a:bodyPr>
          <a:lstStyle/>
          <a:p>
            <a:r>
              <a:rPr lang="en-US" dirty="0"/>
              <a:t>CASTING OBJECTS AND THE INSTANCEOF OPERATOR</a:t>
            </a:r>
            <a:endParaRPr lang="en-US" altLang="en-TZ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For example, if an object is not an instance of Student, it cannot be cast into a variable of Student.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It is a good practice, therefore, to ensure that the object is an instance of another object before attempting a casting. This can be accomplished by using the </a:t>
            </a:r>
            <a:r>
              <a:rPr lang="en-US" b="1" dirty="0" err="1"/>
              <a:t>instanceof</a:t>
            </a:r>
            <a:r>
              <a:rPr lang="en-US" dirty="0"/>
              <a:t> operator.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Consider the following example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9D48B-4DF3-404C-8E40-909BA87B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47" t="43505" r="30921" b="40347"/>
          <a:stretch/>
        </p:blipFill>
        <p:spPr>
          <a:xfrm>
            <a:off x="2406315" y="4056647"/>
            <a:ext cx="5823516" cy="16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8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Autofit/>
          </a:bodyPr>
          <a:lstStyle/>
          <a:p>
            <a:r>
              <a:rPr lang="en-US" dirty="0"/>
              <a:t>CASTING OBJECTS AND THE INSTANCEOF OPERATOR</a:t>
            </a:r>
            <a:endParaRPr lang="en-US" altLang="en-TZ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You may be wondering why casting is necessary.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variable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/>
              <a:t> is declared Object.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declared type decides which method to match at compile time.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myObject.getDiameter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would cause a compile error, because the Object class does not have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getDiameter</a:t>
            </a:r>
            <a:r>
              <a:rPr lang="en-US" dirty="0"/>
              <a:t> method.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compiler cannot find a match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 err="1"/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getDiameter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Therefore, it is necessary to cast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/>
              <a:t> into the Circle type to tell the compiler that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US" dirty="0"/>
              <a:t> is also an instance of Circle. </a:t>
            </a:r>
          </a:p>
        </p:txBody>
      </p:sp>
    </p:spTree>
    <p:extLst>
      <p:ext uri="{BB962C8B-B14F-4D97-AF65-F5344CB8AC3E}">
        <p14:creationId xmlns:p14="http://schemas.microsoft.com/office/powerpoint/2010/main" val="2372508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Autofit/>
          </a:bodyPr>
          <a:lstStyle/>
          <a:p>
            <a:r>
              <a:rPr lang="en-US" dirty="0"/>
              <a:t>CASTING OBJECTS AND THE INSTANCEOF OPERATOR</a:t>
            </a:r>
            <a:endParaRPr lang="en-US" altLang="en-TZ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6" y="1900990"/>
            <a:ext cx="10039181" cy="431131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Why not define </a:t>
            </a:r>
            <a:r>
              <a:rPr lang="en-US" dirty="0" err="1"/>
              <a:t>myObject</a:t>
            </a:r>
            <a:r>
              <a:rPr lang="en-US" dirty="0"/>
              <a:t> as a Circle type in the first place? </a:t>
            </a:r>
          </a:p>
          <a:p>
            <a:pPr marL="292735" lvl="1" indent="0" algn="just">
              <a:buNone/>
            </a:pPr>
            <a:r>
              <a:rPr lang="en-US" dirty="0"/>
              <a:t>To enable generic programming, it is a good practice to define a variable with a supertype, which can accept an object of any subtype.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80604020202020204" charset="0"/>
              <a:buChar char="•"/>
            </a:pPr>
            <a:r>
              <a:rPr lang="en-US" altLang="en-US" dirty="0"/>
              <a:t>Understanding Polymorphism.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dirty="0"/>
              <a:t>Exploring Polymorphism case studies through examples.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dirty="0"/>
              <a:t>Dynamic Binding.</a:t>
            </a:r>
          </a:p>
          <a:p>
            <a:pPr algn="just">
              <a:buFont typeface="Arial" panose="02080604020202020204" charset="0"/>
              <a:buChar char="•"/>
            </a:pPr>
            <a:r>
              <a:rPr lang="en-US" altLang="en-US" dirty="0"/>
              <a:t>Casting Objects.</a:t>
            </a: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  <a:p>
            <a:pPr algn="just">
              <a:buFont typeface="Arial" panose="02080604020202020204" charset="0"/>
              <a:buChar char="•"/>
            </a:pPr>
            <a:endParaRPr lang="x-none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591DA-8163-4E91-9683-17FC4ED25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END</a:t>
            </a:r>
            <a:endParaRPr lang="en-TZ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B13747C-D517-464A-8B84-3C56F38E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3925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931E551-970F-41B7-9B79-E1A9C3EE0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Z" dirty="0"/>
              <a:t>INTRODUCTION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B540A09-CC28-4D93-8CB9-9167F784D5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TZ" dirty="0"/>
              <a:t>The term </a:t>
            </a:r>
            <a:r>
              <a:rPr lang="en-US" altLang="en-TZ" i="1" dirty="0"/>
              <a:t>polymorphism</a:t>
            </a:r>
            <a:r>
              <a:rPr lang="en-US" altLang="en-TZ" dirty="0"/>
              <a:t> literally means "having many forms“</a:t>
            </a:r>
          </a:p>
          <a:p>
            <a:pPr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TZ" dirty="0"/>
              <a:t>A </a:t>
            </a:r>
            <a:r>
              <a:rPr lang="en-US" altLang="en-TZ" i="1" dirty="0"/>
              <a:t>polymorphic reference</a:t>
            </a:r>
            <a:r>
              <a:rPr lang="en-US" altLang="en-TZ" dirty="0"/>
              <a:t> is a variable that can refer to different types of objects at different points in time</a:t>
            </a:r>
          </a:p>
          <a:p>
            <a:pPr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TZ" dirty="0"/>
              <a:t>The method invoked through a polymorphic reference can change from one invocation to the next.</a:t>
            </a:r>
          </a:p>
          <a:p>
            <a:pPr>
              <a:spcBef>
                <a:spcPct val="70000"/>
              </a:spcBef>
              <a:buFont typeface="Arial" panose="020B0604020202020204" pitchFamily="34" charset="0"/>
              <a:buChar char="•"/>
            </a:pPr>
            <a:r>
              <a:rPr lang="en-US" altLang="en-TZ" dirty="0"/>
              <a:t>All object references in Java are potentially polymorphic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class defines a 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 type defined by a </a:t>
            </a:r>
            <a:r>
              <a:rPr lang="en-US" b="1" dirty="0"/>
              <a:t>subclass</a:t>
            </a:r>
            <a:r>
              <a:rPr lang="en-US" dirty="0"/>
              <a:t> is called a </a:t>
            </a:r>
            <a:r>
              <a:rPr lang="en-US" b="1" dirty="0"/>
              <a:t>subtype</a:t>
            </a:r>
            <a:r>
              <a:rPr lang="en-US" dirty="0"/>
              <a:t>, and a type defined by its </a:t>
            </a:r>
            <a:r>
              <a:rPr lang="en-US" b="1" dirty="0"/>
              <a:t>superclass</a:t>
            </a:r>
            <a:r>
              <a:rPr lang="en-US" dirty="0"/>
              <a:t> is called a </a:t>
            </a:r>
            <a:r>
              <a:rPr lang="en-US" b="1" dirty="0"/>
              <a:t>supertype</a:t>
            </a:r>
            <a:r>
              <a:rPr lang="en-US" dirty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Example: You can say that </a:t>
            </a:r>
            <a:r>
              <a:rPr lang="en-US" b="1" dirty="0"/>
              <a:t>Circle</a:t>
            </a:r>
            <a:r>
              <a:rPr lang="en-US" dirty="0"/>
              <a:t> is a </a:t>
            </a:r>
            <a:r>
              <a:rPr lang="en-US" b="1" dirty="0"/>
              <a:t>subtype</a:t>
            </a:r>
            <a:r>
              <a:rPr lang="en-US" dirty="0"/>
              <a:t> of </a:t>
            </a:r>
            <a:r>
              <a:rPr lang="en-US" b="1" dirty="0"/>
              <a:t>GeometricObject</a:t>
            </a:r>
            <a:r>
              <a:rPr lang="en-US" dirty="0"/>
              <a:t> and </a:t>
            </a:r>
            <a:r>
              <a:rPr lang="en-US" b="1" dirty="0"/>
              <a:t>GeometricObject</a:t>
            </a:r>
            <a:r>
              <a:rPr lang="en-US" dirty="0"/>
              <a:t> is a </a:t>
            </a:r>
            <a:r>
              <a:rPr lang="en-US" b="1" dirty="0"/>
              <a:t>supertype</a:t>
            </a:r>
            <a:r>
              <a:rPr lang="en-US" dirty="0"/>
              <a:t> for Circle.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Polymorphism means that a variable of a supertype can refer to a subtype object.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inheritance relationship enables a subclass to inherit features from its superclass with additional new features.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7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89071B6-F033-4C3A-9900-2DD0C3B31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2618" y="705678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TZ" dirty="0"/>
              <a:t>EXAMPLE: CLASS HIERARCHY</a:t>
            </a:r>
          </a:p>
        </p:txBody>
      </p:sp>
      <p:sp>
        <p:nvSpPr>
          <p:cNvPr id="10243" name="Text Box 17">
            <a:extLst>
              <a:ext uri="{FF2B5EF4-FFF2-40B4-BE49-F238E27FC236}">
                <a16:creationId xmlns:a16="http://schemas.microsoft.com/office/drawing/2014/main" id="{DAAE1B35-90F8-4061-AD1E-0DBEEA631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4278" y="2910681"/>
            <a:ext cx="3486852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Z" sz="3200" b="1" dirty="0"/>
              <a:t>GeometricObject</a:t>
            </a:r>
          </a:p>
        </p:txBody>
      </p:sp>
      <p:sp>
        <p:nvSpPr>
          <p:cNvPr id="10244" name="Text Box 18">
            <a:extLst>
              <a:ext uri="{FF2B5EF4-FFF2-40B4-BE49-F238E27FC236}">
                <a16:creationId xmlns:a16="http://schemas.microsoft.com/office/drawing/2014/main" id="{0C8474C7-8C73-4B66-8A27-23BD0031D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078" y="4282281"/>
            <a:ext cx="1324402" cy="584775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Z" sz="3200" b="1" dirty="0"/>
              <a:t>Circle</a:t>
            </a:r>
          </a:p>
        </p:txBody>
      </p:sp>
      <p:sp>
        <p:nvSpPr>
          <p:cNvPr id="10245" name="Text Box 19">
            <a:extLst>
              <a:ext uri="{FF2B5EF4-FFF2-40B4-BE49-F238E27FC236}">
                <a16:creationId xmlns:a16="http://schemas.microsoft.com/office/drawing/2014/main" id="{7A9FD343-A92F-4D02-978F-17F49B98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052" y="4274330"/>
            <a:ext cx="157447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Z" sz="3200" b="1" dirty="0"/>
              <a:t>Square</a:t>
            </a:r>
          </a:p>
        </p:txBody>
      </p:sp>
      <p:sp>
        <p:nvSpPr>
          <p:cNvPr id="10246" name="Text Box 20">
            <a:extLst>
              <a:ext uri="{FF2B5EF4-FFF2-40B4-BE49-F238E27FC236}">
                <a16:creationId xmlns:a16="http://schemas.microsoft.com/office/drawing/2014/main" id="{B686379D-167D-4B1C-A93E-9F996CA64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9691" y="4272605"/>
            <a:ext cx="175541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TZ" sz="3200" b="1" dirty="0"/>
              <a:t>Triangle</a:t>
            </a:r>
          </a:p>
        </p:txBody>
      </p:sp>
      <p:cxnSp>
        <p:nvCxnSpPr>
          <p:cNvPr id="10247" name="AutoShape 23">
            <a:extLst>
              <a:ext uri="{FF2B5EF4-FFF2-40B4-BE49-F238E27FC236}">
                <a16:creationId xmlns:a16="http://schemas.microsoft.com/office/drawing/2014/main" id="{0D5A6D09-F489-4918-BD97-F24B6E580DE8}"/>
              </a:ext>
            </a:extLst>
          </p:cNvPr>
          <p:cNvCxnSpPr>
            <a:cxnSpLocks noChangeShapeType="1"/>
            <a:stCxn id="10244" idx="0"/>
            <a:endCxn id="10243" idx="2"/>
          </p:cNvCxnSpPr>
          <p:nvPr/>
        </p:nvCxnSpPr>
        <p:spPr bwMode="auto">
          <a:xfrm rot="5400000" flipH="1" flipV="1">
            <a:off x="4944079" y="2738657"/>
            <a:ext cx="786825" cy="23004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Line 25">
            <a:extLst>
              <a:ext uri="{FF2B5EF4-FFF2-40B4-BE49-F238E27FC236}">
                <a16:creationId xmlns:a16="http://schemas.microsoft.com/office/drawing/2014/main" id="{442C9DD9-9D5E-4146-A94D-BEA1C7BE5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0686" y="389063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Z"/>
          </a:p>
        </p:txBody>
      </p:sp>
      <p:cxnSp>
        <p:nvCxnSpPr>
          <p:cNvPr id="10249" name="AutoShape 27">
            <a:extLst>
              <a:ext uri="{FF2B5EF4-FFF2-40B4-BE49-F238E27FC236}">
                <a16:creationId xmlns:a16="http://schemas.microsoft.com/office/drawing/2014/main" id="{299E202D-B075-482D-BA6D-139DD850F157}"/>
              </a:ext>
            </a:extLst>
          </p:cNvPr>
          <p:cNvCxnSpPr>
            <a:cxnSpLocks noChangeShapeType="1"/>
            <a:stCxn id="10246" idx="0"/>
            <a:endCxn id="10243" idx="2"/>
          </p:cNvCxnSpPr>
          <p:nvPr/>
        </p:nvCxnSpPr>
        <p:spPr bwMode="auto">
          <a:xfrm rot="16200000" flipV="1">
            <a:off x="7268978" y="2714183"/>
            <a:ext cx="777149" cy="23396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9BB6CF-4561-48F4-8EDA-07029E67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417" y="741948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TZ" dirty="0"/>
              <a:t>POLYMORPHISM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37FD20-4C10-457F-8CCB-E203877FF74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238417" y="1772652"/>
            <a:ext cx="9958972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TZ" sz="2800" dirty="0"/>
              <a:t>Normally we have this when we create an object: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2400" dirty="0">
                <a:latin typeface="Courier New" panose="02070309020205020404" pitchFamily="49" charset="0"/>
              </a:rPr>
              <a:t>Circle circle = new Circle();</a:t>
            </a:r>
          </a:p>
          <a:p>
            <a:pPr lvl="1" eaLnBrk="1" hangingPunct="1">
              <a:lnSpc>
                <a:spcPct val="90000"/>
              </a:lnSpc>
            </a:pPr>
            <a:endParaRPr lang="en-US" altLang="en-TZ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TZ" sz="2800" dirty="0"/>
              <a:t>Polymorphism allows us to also do this: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2400" dirty="0">
                <a:latin typeface="Courier New" panose="02070309020205020404" pitchFamily="49" charset="0"/>
              </a:rPr>
              <a:t>GeometricObject circle = new Circle();</a:t>
            </a:r>
          </a:p>
          <a:p>
            <a:pPr marL="201295" lvl="1" indent="0" eaLnBrk="1" hangingPunct="1">
              <a:lnSpc>
                <a:spcPct val="90000"/>
              </a:lnSpc>
              <a:buNone/>
            </a:pPr>
            <a:endParaRPr lang="en-US" altLang="en-TZ" sz="2400" dirty="0">
              <a:latin typeface="Courier New" panose="02070309020205020404" pitchFamily="49" charset="0"/>
            </a:endParaRPr>
          </a:p>
          <a:p>
            <a:pPr marL="201295" lvl="1" indent="0" algn="just" eaLnBrk="1" hangingPunct="1">
              <a:lnSpc>
                <a:spcPct val="90000"/>
              </a:lnSpc>
              <a:buNone/>
            </a:pPr>
            <a:r>
              <a:rPr lang="en-US" altLang="en-TZ" sz="2400" dirty="0"/>
              <a:t>The object reference variable can be a super class of the actual object type! (Does NOT work the other way around: Circle is a GeometricObject but GeometricObject is not necessarily a Circle)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D30046-6246-4688-801C-3BE6D74B6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45695"/>
            <a:ext cx="10039182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TZ" dirty="0"/>
              <a:t>WHERE POLYMORPHISM IS HELPFUL 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ED1E62-0F31-402A-BF74-6F7281A4893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58207" y="1900990"/>
            <a:ext cx="8229600" cy="3152273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TZ" sz="2800" dirty="0"/>
              <a:t>Definition of Arrays of Objects.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TZ" sz="2800" dirty="0"/>
              <a:t>Passing parameters to methods.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TZ" sz="2800" dirty="0"/>
              <a:t>Returning values from a method.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394D9CC-AEA4-4184-9E84-B431B56FF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4248" y="6858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TZ" dirty="0"/>
              <a:t>POLYMORPHIC ARRAY EXAMPLE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EDE1DD3-2B50-410D-98C0-20E332B51C7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170237" y="1991192"/>
            <a:ext cx="9785684" cy="41810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TZ" dirty="0">
                <a:latin typeface="Courier New" panose="02070309020205020404" pitchFamily="49" charset="0"/>
              </a:rPr>
              <a:t>GeometricObject[] </a:t>
            </a:r>
            <a:r>
              <a:rPr lang="en-US" altLang="en-TZ" dirty="0" err="1">
                <a:latin typeface="Courier New" panose="02070309020205020404" pitchFamily="49" charset="0"/>
              </a:rPr>
              <a:t>geometricObjects</a:t>
            </a:r>
            <a:r>
              <a:rPr lang="en-US" altLang="en-TZ" dirty="0">
                <a:latin typeface="Courier New" panose="02070309020205020404" pitchFamily="49" charset="0"/>
              </a:rPr>
              <a:t> = </a:t>
            </a:r>
            <a:r>
              <a:rPr lang="en-US" altLang="en-TZ" b="1" dirty="0">
                <a:latin typeface="Courier New" panose="02070309020205020404" pitchFamily="49" charset="0"/>
              </a:rPr>
              <a:t>new</a:t>
            </a:r>
            <a:r>
              <a:rPr lang="en-US" altLang="en-TZ" dirty="0">
                <a:latin typeface="Courier New" panose="02070309020205020404" pitchFamily="49" charset="0"/>
              </a:rPr>
              <a:t> GeometricObject[5];</a:t>
            </a:r>
          </a:p>
          <a:p>
            <a:pPr>
              <a:buNone/>
            </a:pPr>
            <a:r>
              <a:rPr lang="en-US" altLang="en-TZ" dirty="0" err="1">
                <a:latin typeface="Courier New" panose="02070309020205020404" pitchFamily="49" charset="0"/>
              </a:rPr>
              <a:t>geometricObjects</a:t>
            </a:r>
            <a:r>
              <a:rPr lang="en-US" altLang="en-TZ" dirty="0">
                <a:latin typeface="Courier New" panose="02070309020205020404" pitchFamily="49" charset="0"/>
              </a:rPr>
              <a:t>[0] = new Circle();</a:t>
            </a:r>
          </a:p>
          <a:p>
            <a:pPr>
              <a:buNone/>
            </a:pPr>
            <a:r>
              <a:rPr lang="en-US" altLang="en-TZ" dirty="0" err="1">
                <a:latin typeface="Courier New" panose="02070309020205020404" pitchFamily="49" charset="0"/>
              </a:rPr>
              <a:t>geometricObjects</a:t>
            </a:r>
            <a:r>
              <a:rPr lang="en-US" altLang="en-TZ" dirty="0">
                <a:latin typeface="Courier New" panose="02070309020205020404" pitchFamily="49" charset="0"/>
              </a:rPr>
              <a:t>[1] = new Triangle();</a:t>
            </a:r>
          </a:p>
          <a:p>
            <a:pPr>
              <a:buNone/>
            </a:pPr>
            <a:r>
              <a:rPr lang="en-US" altLang="en-TZ" dirty="0" err="1">
                <a:latin typeface="Courier New" panose="02070309020205020404" pitchFamily="49" charset="0"/>
              </a:rPr>
              <a:t>geometricObjects</a:t>
            </a:r>
            <a:r>
              <a:rPr lang="en-US" altLang="en-TZ" dirty="0">
                <a:latin typeface="Courier New" panose="02070309020205020404" pitchFamily="49" charset="0"/>
              </a:rPr>
              <a:t>[3] = new Square();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TZ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TZ" dirty="0">
                <a:latin typeface="Courier New" panose="02070309020205020404" pitchFamily="49" charset="0"/>
              </a:rPr>
              <a:t>for (int </a:t>
            </a:r>
            <a:r>
              <a:rPr lang="en-US" altLang="en-TZ" dirty="0" err="1">
                <a:latin typeface="Courier New" panose="02070309020205020404" pitchFamily="49" charset="0"/>
              </a:rPr>
              <a:t>i</a:t>
            </a:r>
            <a:r>
              <a:rPr lang="en-US" altLang="en-TZ" dirty="0">
                <a:latin typeface="Courier New" panose="02070309020205020404" pitchFamily="49" charset="0"/>
              </a:rPr>
              <a:t> = 0; </a:t>
            </a:r>
            <a:r>
              <a:rPr lang="en-US" altLang="en-TZ" dirty="0" err="1">
                <a:latin typeface="Courier New" panose="02070309020205020404" pitchFamily="49" charset="0"/>
              </a:rPr>
              <a:t>i</a:t>
            </a:r>
            <a:r>
              <a:rPr lang="en-US" altLang="en-TZ" dirty="0">
                <a:latin typeface="Courier New" panose="02070309020205020404" pitchFamily="49" charset="0"/>
              </a:rPr>
              <a:t> &lt; </a:t>
            </a:r>
            <a:r>
              <a:rPr lang="en-US" altLang="en-TZ" dirty="0" err="1">
                <a:latin typeface="Courier New" panose="02070309020205020404" pitchFamily="49" charset="0"/>
              </a:rPr>
              <a:t>geometricObjects.length</a:t>
            </a:r>
            <a:r>
              <a:rPr lang="en-US" altLang="en-TZ" dirty="0">
                <a:latin typeface="Courier New" panose="02070309020205020404" pitchFamily="49" charset="0"/>
              </a:rPr>
              <a:t>; </a:t>
            </a:r>
            <a:r>
              <a:rPr lang="en-US" altLang="en-TZ" dirty="0" err="1">
                <a:latin typeface="Courier New" panose="02070309020205020404" pitchFamily="49" charset="0"/>
              </a:rPr>
              <a:t>i</a:t>
            </a:r>
            <a:r>
              <a:rPr lang="en-US" altLang="en-TZ" dirty="0">
                <a:latin typeface="Courier New" panose="02070309020205020404" pitchFamily="49" charset="0"/>
              </a:rPr>
              <a:t>++) {</a:t>
            </a:r>
          </a:p>
          <a:p>
            <a:pPr>
              <a:buNone/>
            </a:pPr>
            <a:r>
              <a:rPr lang="en-US" altLang="en-TZ" dirty="0">
                <a:latin typeface="Courier New" panose="02070309020205020404" pitchFamily="49" charset="0"/>
              </a:rPr>
              <a:t> </a:t>
            </a:r>
            <a:r>
              <a:rPr lang="en-US" altLang="en-TZ" dirty="0" err="1">
                <a:latin typeface="Courier New" panose="02070309020205020404" pitchFamily="49" charset="0"/>
              </a:rPr>
              <a:t>geometricObjects.describe</a:t>
            </a:r>
            <a:r>
              <a:rPr lang="en-US" altLang="en-TZ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TZ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TZ" sz="2400" b="1" dirty="0">
              <a:latin typeface="Courier New" panose="02070309020205020404" pitchFamily="49" charset="0"/>
            </a:endParaRPr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7E6317F2-C673-4115-89EA-1891578E6BF2}"/>
              </a:ext>
            </a:extLst>
          </p:cNvPr>
          <p:cNvSpPr>
            <a:spLocks/>
          </p:cNvSpPr>
          <p:nvPr/>
        </p:nvSpPr>
        <p:spPr bwMode="auto">
          <a:xfrm>
            <a:off x="7040478" y="2402222"/>
            <a:ext cx="533400" cy="1295400"/>
          </a:xfrm>
          <a:prstGeom prst="rightBrace">
            <a:avLst>
              <a:gd name="adj1" fmla="val 20238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TZ" altLang="en-TZ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7EBFF94D-2B41-4707-8477-5EC6C9E24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65" y="2505670"/>
            <a:ext cx="29978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TZ" dirty="0">
                <a:solidFill>
                  <a:schemeClr val="hlink"/>
                </a:solidFill>
              </a:rPr>
              <a:t>You can put any subclass of GeometricObject in the </a:t>
            </a:r>
            <a:r>
              <a:rPr lang="en-US" altLang="en-TZ" dirty="0" err="1">
                <a:solidFill>
                  <a:schemeClr val="hlink"/>
                </a:solidFill>
              </a:rPr>
              <a:t>GeometricObjects</a:t>
            </a:r>
            <a:r>
              <a:rPr lang="en-US" altLang="en-TZ" dirty="0">
                <a:solidFill>
                  <a:schemeClr val="hlink"/>
                </a:solidFill>
              </a:rPr>
              <a:t> array!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03E6097-1F91-454B-929D-0086421D1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8207" y="629653"/>
            <a:ext cx="8153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TZ" dirty="0"/>
              <a:t>POLYMORPHIC ARGUMENTS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706FC20-65C6-4784-A669-932ADF5FC8D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524000" y="1957136"/>
            <a:ext cx="9144000" cy="49008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public class Graphics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    public void draw(GeometricObject object)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       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object.draw</a:t>
            </a:r>
            <a:r>
              <a:rPr lang="en-US" altLang="en-TZ" sz="1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public class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GraphicsTest</a:t>
            </a:r>
            <a:r>
              <a:rPr lang="en-US" altLang="en-TZ" sz="1400" b="1" dirty="0">
                <a:latin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     Graphics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graphics</a:t>
            </a:r>
            <a:r>
              <a:rPr lang="en-US" altLang="en-TZ" sz="1400" b="1" dirty="0">
                <a:latin typeface="Courier New" panose="02070309020205020404" pitchFamily="49" charset="0"/>
              </a:rPr>
              <a:t> = new Graphics();</a:t>
            </a:r>
          </a:p>
          <a:p>
            <a:pPr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	    Triangle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triangle</a:t>
            </a:r>
            <a:r>
              <a:rPr lang="en-US" altLang="en-TZ" sz="1400" b="1" dirty="0">
                <a:latin typeface="Courier New" panose="02070309020205020404" pitchFamily="49" charset="0"/>
              </a:rPr>
              <a:t> = new Triangle();</a:t>
            </a:r>
          </a:p>
          <a:p>
            <a:pPr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	    Rectangle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rectangle</a:t>
            </a:r>
            <a:r>
              <a:rPr lang="en-US" altLang="en-TZ" sz="1400" b="1" dirty="0">
                <a:latin typeface="Courier New" panose="02070309020205020404" pitchFamily="49" charset="0"/>
              </a:rPr>
              <a:t> = new Rectangle();</a:t>
            </a:r>
          </a:p>
          <a:p>
            <a:pPr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	   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graphics.draw</a:t>
            </a:r>
            <a:r>
              <a:rPr lang="en-US" altLang="en-TZ" sz="1400" b="1" dirty="0">
                <a:latin typeface="Courier New" panose="02070309020205020404" pitchFamily="49" charset="0"/>
              </a:rPr>
              <a:t>(triangle);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     </a:t>
            </a:r>
            <a:r>
              <a:rPr lang="en-US" altLang="en-TZ" sz="1400" b="1" dirty="0" err="1">
                <a:latin typeface="Courier New" panose="02070309020205020404" pitchFamily="49" charset="0"/>
              </a:rPr>
              <a:t>graphics.draw</a:t>
            </a:r>
            <a:r>
              <a:rPr lang="en-US" altLang="en-TZ" sz="1400" b="1" dirty="0">
                <a:latin typeface="Courier New" panose="02070309020205020404" pitchFamily="49" charset="0"/>
              </a:rPr>
              <a:t>(rectangle);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TZ" sz="1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3645</TotalTime>
  <Words>1079</Words>
  <Application>Microsoft Office PowerPoint</Application>
  <PresentationFormat>Widescreen</PresentationFormat>
  <Paragraphs>125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Segoe UI</vt:lpstr>
      <vt:lpstr>Wingdings</vt:lpstr>
      <vt:lpstr>Retrospect</vt:lpstr>
      <vt:lpstr>PowerPoint Presentation</vt:lpstr>
      <vt:lpstr>OBJECTIVES</vt:lpstr>
      <vt:lpstr>INTRODUCTION</vt:lpstr>
      <vt:lpstr>INTRODUCTION</vt:lpstr>
      <vt:lpstr>EXAMPLE: CLASS HIERARCHY</vt:lpstr>
      <vt:lpstr>POLYMORPHISM</vt:lpstr>
      <vt:lpstr>WHERE POLYMORPHISM IS HELPFUL ?</vt:lpstr>
      <vt:lpstr>POLYMORPHIC ARRAY EXAMPLE</vt:lpstr>
      <vt:lpstr>POLYMORPHIC ARGUMENTS</vt:lpstr>
      <vt:lpstr>DYNAMIC BINDING</vt:lpstr>
      <vt:lpstr>DYNAMIC BINDING</vt:lpstr>
      <vt:lpstr>DYNAMIC BINDING</vt:lpstr>
      <vt:lpstr>DYNAMIC BINDING:EXAMPLE</vt:lpstr>
      <vt:lpstr>CASTING OBJECTS AND THE INSTANCEOF OPERATOR</vt:lpstr>
      <vt:lpstr>CASTING OBJECTS AND THE INSTANCEOF OPERATOR</vt:lpstr>
      <vt:lpstr>CASTING OBJECTS AND THE INSTANCEOF OPERATOR</vt:lpstr>
      <vt:lpstr>CASTING OBJECTS AND THE INSTANCEOF OPERATOR</vt:lpstr>
      <vt:lpstr>CASTING OBJECTS AND THE INSTANCEOF OPERATOR</vt:lpstr>
      <vt:lpstr>CASTING OBJECTS AND THE INSTANCEOF OPERATOR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Hudson</dc:creator>
  <cp:lastModifiedBy>Michael Hudson</cp:lastModifiedBy>
  <cp:revision>666</cp:revision>
  <dcterms:created xsi:type="dcterms:W3CDTF">2018-11-13T11:29:31Z</dcterms:created>
  <dcterms:modified xsi:type="dcterms:W3CDTF">2018-12-12T07:26:22Z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2057-10.1.0.5707</vt:lpwstr>
  </property>
</Properties>
</file>