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95" r:id="rId2"/>
    <p:sldId id="308" r:id="rId3"/>
    <p:sldId id="346" r:id="rId4"/>
    <p:sldId id="309" r:id="rId5"/>
    <p:sldId id="310" r:id="rId6"/>
    <p:sldId id="311" r:id="rId7"/>
    <p:sldId id="313" r:id="rId8"/>
    <p:sldId id="314" r:id="rId9"/>
    <p:sldId id="312" r:id="rId10"/>
    <p:sldId id="315" r:id="rId11"/>
    <p:sldId id="316" r:id="rId12"/>
    <p:sldId id="317" r:id="rId13"/>
    <p:sldId id="318" r:id="rId14"/>
    <p:sldId id="319" r:id="rId15"/>
    <p:sldId id="321" r:id="rId16"/>
    <p:sldId id="322" r:id="rId17"/>
    <p:sldId id="323" r:id="rId18"/>
    <p:sldId id="324" r:id="rId19"/>
    <p:sldId id="325" r:id="rId20"/>
    <p:sldId id="326" r:id="rId21"/>
    <p:sldId id="327" r:id="rId22"/>
    <p:sldId id="329" r:id="rId23"/>
    <p:sldId id="330" r:id="rId24"/>
    <p:sldId id="331" r:id="rId25"/>
    <p:sldId id="333" r:id="rId26"/>
    <p:sldId id="332" r:id="rId27"/>
    <p:sldId id="334" r:id="rId28"/>
    <p:sldId id="335" r:id="rId29"/>
    <p:sldId id="337" r:id="rId30"/>
    <p:sldId id="338" r:id="rId31"/>
    <p:sldId id="339" r:id="rId32"/>
    <p:sldId id="340" r:id="rId33"/>
    <p:sldId id="341" r:id="rId34"/>
    <p:sldId id="342" r:id="rId35"/>
    <p:sldId id="343" r:id="rId36"/>
    <p:sldId id="344" r:id="rId37"/>
    <p:sldId id="345" r:id="rId38"/>
    <p:sldId id="347" r:id="rId39"/>
    <p:sldId id="348" r:id="rId40"/>
    <p:sldId id="349" r:id="rId41"/>
    <p:sldId id="350" r:id="rId42"/>
    <p:sldId id="351" r:id="rId43"/>
    <p:sldId id="352" r:id="rId44"/>
    <p:sldId id="353" r:id="rId45"/>
    <p:sldId id="354" r:id="rId46"/>
    <p:sldId id="355" r:id="rId47"/>
    <p:sldId id="356" r:id="rId48"/>
    <p:sldId id="358" r:id="rId49"/>
    <p:sldId id="359" r:id="rId50"/>
    <p:sldId id="360" r:id="rId51"/>
    <p:sldId id="361" r:id="rId52"/>
    <p:sldId id="362" r:id="rId53"/>
    <p:sldId id="363" r:id="rId54"/>
    <p:sldId id="364" r:id="rId55"/>
    <p:sldId id="36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65" autoAdjust="0"/>
  </p:normalViewPr>
  <p:slideViewPr>
    <p:cSldViewPr snapToGrid="0">
      <p:cViewPr>
        <p:scale>
          <a:sx n="70" d="100"/>
          <a:sy n="70" d="100"/>
        </p:scale>
        <p:origin x="-702" y="-72"/>
      </p:cViewPr>
      <p:guideLst>
        <p:guide orient="horz" pos="2160"/>
        <p:guide pos="38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70C7B5-D219-485C-9E62-2F65476BA5DF}" type="datetimeFigureOut">
              <a:rPr lang="en-US" smtClean="0"/>
              <a:t>11/21/2018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0A9CB-811B-4A85-8A6D-A8419790D378}" type="slidenum">
              <a:rPr lang="en-US" smtClean="0"/>
              <a:t>‹#›</a:t>
            </a:fld>
            <a:endParaRPr lang="en-US" dirty="0"/>
          </a:p>
        </p:txBody>
      </p:sp>
    </p:spTree>
    <p:extLst>
      <p:ext uri="{BB962C8B-B14F-4D97-AF65-F5344CB8AC3E}">
        <p14:creationId xmlns:p14="http://schemas.microsoft.com/office/powerpoint/2010/main" val="1882589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dirty="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80604020202020204" charset="0"/>
              </a:defRPr>
            </a:lvl1pPr>
            <a:lvl2pPr marL="742950" indent="-285750">
              <a:defRPr>
                <a:solidFill>
                  <a:schemeClr val="tx1"/>
                </a:solidFill>
                <a:latin typeface="Arial" panose="02080604020202020204" charset="0"/>
              </a:defRPr>
            </a:lvl2pPr>
            <a:lvl3pPr marL="1143000" indent="-228600">
              <a:defRPr>
                <a:solidFill>
                  <a:schemeClr val="tx1"/>
                </a:solidFill>
                <a:latin typeface="Arial" panose="02080604020202020204" charset="0"/>
              </a:defRPr>
            </a:lvl3pPr>
            <a:lvl4pPr marL="1600200" indent="-228600">
              <a:defRPr>
                <a:solidFill>
                  <a:schemeClr val="tx1"/>
                </a:solidFill>
                <a:latin typeface="Arial" panose="02080604020202020204" charset="0"/>
              </a:defRPr>
            </a:lvl4pPr>
            <a:lvl5pPr marL="2057400" indent="-228600">
              <a:defRPr>
                <a:solidFill>
                  <a:schemeClr val="tx1"/>
                </a:solidFill>
                <a:latin typeface="Arial" panose="02080604020202020204" charset="0"/>
              </a:defRPr>
            </a:lvl5pPr>
            <a:lvl6pPr marL="2514600" indent="-228600" eaLnBrk="0" fontAlgn="base" hangingPunct="0">
              <a:spcBef>
                <a:spcPct val="0"/>
              </a:spcBef>
              <a:spcAft>
                <a:spcPct val="0"/>
              </a:spcAft>
              <a:defRPr>
                <a:solidFill>
                  <a:schemeClr val="tx1"/>
                </a:solidFill>
                <a:latin typeface="Arial" panose="02080604020202020204" charset="0"/>
              </a:defRPr>
            </a:lvl6pPr>
            <a:lvl7pPr marL="2971800" indent="-228600" eaLnBrk="0" fontAlgn="base" hangingPunct="0">
              <a:spcBef>
                <a:spcPct val="0"/>
              </a:spcBef>
              <a:spcAft>
                <a:spcPct val="0"/>
              </a:spcAft>
              <a:defRPr>
                <a:solidFill>
                  <a:schemeClr val="tx1"/>
                </a:solidFill>
                <a:latin typeface="Arial" panose="02080604020202020204" charset="0"/>
              </a:defRPr>
            </a:lvl7pPr>
            <a:lvl8pPr marL="3429000" indent="-228600" eaLnBrk="0" fontAlgn="base" hangingPunct="0">
              <a:spcBef>
                <a:spcPct val="0"/>
              </a:spcBef>
              <a:spcAft>
                <a:spcPct val="0"/>
              </a:spcAft>
              <a:defRPr>
                <a:solidFill>
                  <a:schemeClr val="tx1"/>
                </a:solidFill>
                <a:latin typeface="Arial" panose="02080604020202020204" charset="0"/>
              </a:defRPr>
            </a:lvl8pPr>
            <a:lvl9pPr marL="3886200" indent="-228600" eaLnBrk="0" fontAlgn="base" hangingPunct="0">
              <a:spcBef>
                <a:spcPct val="0"/>
              </a:spcBef>
              <a:spcAft>
                <a:spcPct val="0"/>
              </a:spcAft>
              <a:defRPr>
                <a:solidFill>
                  <a:schemeClr val="tx1"/>
                </a:solidFill>
                <a:latin typeface="Arial" panose="02080604020202020204" charset="0"/>
              </a:defRPr>
            </a:lvl9pPr>
          </a:lstStyle>
          <a:p>
            <a:fld id="{26308612-EC4B-4C48-A96A-063AE01B6FE6}" type="slidenum">
              <a:rPr lang="en-US">
                <a:latin typeface="Calibri" panose="020F0502020204030204" pitchFamily="34" charset="0"/>
              </a:rPr>
              <a:t>1</a:t>
            </a:fld>
            <a:endParaRPr lang="en-US"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90A9CB-811B-4A85-8A6D-A8419790D378}" type="slidenum">
              <a:rPr lang="en-US" smtClean="0"/>
              <a:t>20</a:t>
            </a:fld>
            <a:endParaRPr lang="en-US"/>
          </a:p>
        </p:txBody>
      </p:sp>
    </p:spTree>
    <p:extLst>
      <p:ext uri="{BB962C8B-B14F-4D97-AF65-F5344CB8AC3E}">
        <p14:creationId xmlns:p14="http://schemas.microsoft.com/office/powerpoint/2010/main" val="289349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90A9CB-811B-4A85-8A6D-A8419790D378}" type="slidenum">
              <a:rPr lang="en-US" smtClean="0"/>
              <a:t>21</a:t>
            </a:fld>
            <a:endParaRPr lang="en-US"/>
          </a:p>
        </p:txBody>
      </p:sp>
    </p:spTree>
    <p:extLst>
      <p:ext uri="{BB962C8B-B14F-4D97-AF65-F5344CB8AC3E}">
        <p14:creationId xmlns:p14="http://schemas.microsoft.com/office/powerpoint/2010/main" val="289349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Models include:</a:t>
            </a:r>
          </a:p>
        </p:txBody>
      </p:sp>
      <p:sp>
        <p:nvSpPr>
          <p:cNvPr id="4" name="Slide Number Placeholder 3"/>
          <p:cNvSpPr>
            <a:spLocks noGrp="1"/>
          </p:cNvSpPr>
          <p:nvPr>
            <p:ph type="sldNum" sz="quarter" idx="10"/>
          </p:nvPr>
        </p:nvSpPr>
        <p:spPr/>
        <p:txBody>
          <a:bodyPr/>
          <a:lstStyle/>
          <a:p>
            <a:fld id="{B090A9CB-811B-4A85-8A6D-A8419790D378}"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Models include:</a:t>
            </a:r>
          </a:p>
        </p:txBody>
      </p:sp>
      <p:sp>
        <p:nvSpPr>
          <p:cNvPr id="4" name="Slide Number Placeholder 3"/>
          <p:cNvSpPr>
            <a:spLocks noGrp="1"/>
          </p:cNvSpPr>
          <p:nvPr>
            <p:ph type="sldNum" sz="quarter" idx="10"/>
          </p:nvPr>
        </p:nvSpPr>
        <p:spPr/>
        <p:txBody>
          <a:bodyPr/>
          <a:lstStyle/>
          <a:p>
            <a:fld id="{B090A9CB-811B-4A85-8A6D-A8419790D378}"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actor- anything with a behaviour that leaves outside your software</a:t>
            </a:r>
            <a:r>
              <a:rPr lang="en-US" baseline="0" dirty="0" smtClean="0"/>
              <a:t> system but has a goal that wants to accomplish through your system.</a:t>
            </a:r>
          </a:p>
          <a:p>
            <a:r>
              <a:rPr lang="en-US" baseline="0" dirty="0" smtClean="0"/>
              <a:t>To identify an actor ask yourself things like:</a:t>
            </a:r>
          </a:p>
          <a:p>
            <a:pPr marL="171450" indent="-171450">
              <a:buFont typeface="Arial" pitchFamily="34" charset="0"/>
              <a:buChar char="•"/>
            </a:pPr>
            <a:r>
              <a:rPr lang="en-US" dirty="0" smtClean="0"/>
              <a:t>Are</a:t>
            </a:r>
            <a:r>
              <a:rPr lang="en-US" baseline="0" dirty="0" smtClean="0"/>
              <a:t> there any External Systems/Organizations.</a:t>
            </a:r>
          </a:p>
          <a:p>
            <a:pPr marL="171450" indent="-171450">
              <a:buFont typeface="Arial" pitchFamily="34" charset="0"/>
              <a:buChar char="•"/>
            </a:pPr>
            <a:r>
              <a:rPr lang="en-US" dirty="0" smtClean="0"/>
              <a:t>Do you need to</a:t>
            </a:r>
            <a:r>
              <a:rPr lang="en-US" baseline="0" dirty="0" smtClean="0"/>
              <a:t> distinguish Roles / Security Groups.</a:t>
            </a:r>
          </a:p>
          <a:p>
            <a:pPr marL="171450" indent="-171450">
              <a:buFont typeface="Arial" pitchFamily="34" charset="0"/>
              <a:buChar char="•"/>
            </a:pPr>
            <a:r>
              <a:rPr lang="en-US" baseline="0" dirty="0" smtClean="0"/>
              <a:t>Do you need to distinguish users by Job Titles / Departments.</a:t>
            </a:r>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B090A9CB-811B-4A85-8A6D-A8419790D378}" type="slidenum">
              <a:rPr lang="en-US" smtClean="0"/>
              <a:t>6</a:t>
            </a:fld>
            <a:endParaRPr lang="en-US" dirty="0"/>
          </a:p>
        </p:txBody>
      </p:sp>
    </p:spTree>
    <p:extLst>
      <p:ext uri="{BB962C8B-B14F-4D97-AF65-F5344CB8AC3E}">
        <p14:creationId xmlns:p14="http://schemas.microsoft.com/office/powerpoint/2010/main" val="33900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add Extensions</a:t>
            </a:r>
            <a:r>
              <a:rPr lang="en-US" baseline="0" dirty="0" smtClean="0"/>
              <a:t> to a use case e.g.</a:t>
            </a:r>
          </a:p>
          <a:p>
            <a:r>
              <a:rPr lang="en-US" baseline="0" dirty="0" smtClean="0"/>
              <a:t>Extensions: Describe steps for out-of-stock-situations</a:t>
            </a:r>
          </a:p>
          <a:p>
            <a:r>
              <a:rPr lang="en-US" baseline="0" dirty="0" smtClean="0"/>
              <a:t>Extensions: Describe steps for order never finalized.</a:t>
            </a:r>
          </a:p>
          <a:p>
            <a:r>
              <a:rPr lang="en-US" baseline="0" dirty="0" smtClean="0"/>
              <a:t>Precondition what must be </a:t>
            </a:r>
            <a:r>
              <a:rPr lang="en-US" baseline="0" dirty="0" err="1" smtClean="0"/>
              <a:t>fullfiled</a:t>
            </a:r>
            <a:r>
              <a:rPr lang="en-US" baseline="0" dirty="0" smtClean="0"/>
              <a:t> for the use case to be valid.</a:t>
            </a:r>
          </a:p>
          <a:p>
            <a:r>
              <a:rPr lang="en-US" baseline="0" dirty="0" err="1" smtClean="0"/>
              <a:t>Postcondition</a:t>
            </a:r>
            <a:r>
              <a:rPr lang="en-US" baseline="0" dirty="0" smtClean="0"/>
              <a:t>,</a:t>
            </a:r>
          </a:p>
          <a:p>
            <a:r>
              <a:rPr lang="en-US" baseline="0" dirty="0" smtClean="0"/>
              <a:t>Stakeholders</a:t>
            </a:r>
          </a:p>
          <a:p>
            <a:r>
              <a:rPr lang="en-US" baseline="0" dirty="0" smtClean="0"/>
              <a:t>Scope</a:t>
            </a:r>
          </a:p>
          <a:p>
            <a:r>
              <a:rPr lang="en-US" baseline="0" dirty="0" smtClean="0"/>
              <a:t>Level</a:t>
            </a:r>
          </a:p>
          <a:p>
            <a:r>
              <a:rPr lang="en-US" baseline="0" dirty="0" smtClean="0"/>
              <a:t>Etc.</a:t>
            </a:r>
          </a:p>
          <a:p>
            <a:endParaRPr lang="en-US" dirty="0"/>
          </a:p>
        </p:txBody>
      </p:sp>
      <p:sp>
        <p:nvSpPr>
          <p:cNvPr id="4" name="Slide Number Placeholder 3"/>
          <p:cNvSpPr>
            <a:spLocks noGrp="1"/>
          </p:cNvSpPr>
          <p:nvPr>
            <p:ph type="sldNum" sz="quarter" idx="10"/>
          </p:nvPr>
        </p:nvSpPr>
        <p:spPr/>
        <p:txBody>
          <a:bodyPr/>
          <a:lstStyle/>
          <a:p>
            <a:fld id="{B090A9CB-811B-4A85-8A6D-A8419790D378}" type="slidenum">
              <a:rPr lang="en-US" smtClean="0"/>
              <a:t>7</a:t>
            </a:fld>
            <a:endParaRPr lang="en-US"/>
          </a:p>
        </p:txBody>
      </p:sp>
    </p:spTree>
    <p:extLst>
      <p:ext uri="{BB962C8B-B14F-4D97-AF65-F5344CB8AC3E}">
        <p14:creationId xmlns:p14="http://schemas.microsoft.com/office/powerpoint/2010/main" val="2412648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add Extensions</a:t>
            </a:r>
            <a:r>
              <a:rPr lang="en-US" baseline="0" dirty="0" smtClean="0"/>
              <a:t> to a use case e.g.</a:t>
            </a:r>
          </a:p>
          <a:p>
            <a:r>
              <a:rPr lang="en-US" baseline="0" dirty="0" smtClean="0"/>
              <a:t>Extensions: Describe steps for out-of-stock-situations</a:t>
            </a:r>
          </a:p>
          <a:p>
            <a:r>
              <a:rPr lang="en-US" baseline="0" dirty="0" smtClean="0"/>
              <a:t>Extensions: Describe steps for order never finalized.</a:t>
            </a:r>
          </a:p>
          <a:p>
            <a:r>
              <a:rPr lang="en-US" baseline="0" dirty="0" smtClean="0"/>
              <a:t>Precondition what must be </a:t>
            </a:r>
            <a:r>
              <a:rPr lang="en-US" baseline="0" dirty="0" err="1" smtClean="0"/>
              <a:t>fullfiled</a:t>
            </a:r>
            <a:r>
              <a:rPr lang="en-US" baseline="0" dirty="0" smtClean="0"/>
              <a:t> for the use case to be valid.</a:t>
            </a:r>
          </a:p>
          <a:p>
            <a:r>
              <a:rPr lang="en-US" baseline="0" dirty="0" err="1" smtClean="0"/>
              <a:t>Postcondition</a:t>
            </a:r>
            <a:r>
              <a:rPr lang="en-US" baseline="0" dirty="0" smtClean="0"/>
              <a:t>,</a:t>
            </a:r>
          </a:p>
          <a:p>
            <a:r>
              <a:rPr lang="en-US" baseline="0" dirty="0" smtClean="0"/>
              <a:t>Stakeholders</a:t>
            </a:r>
          </a:p>
          <a:p>
            <a:r>
              <a:rPr lang="en-US" baseline="0" dirty="0" smtClean="0"/>
              <a:t>Scope</a:t>
            </a:r>
          </a:p>
          <a:p>
            <a:r>
              <a:rPr lang="en-US" baseline="0" dirty="0" smtClean="0"/>
              <a:t>Level</a:t>
            </a:r>
          </a:p>
          <a:p>
            <a:r>
              <a:rPr lang="en-US" baseline="0" smtClean="0"/>
              <a:t>Etc.</a:t>
            </a:r>
          </a:p>
          <a:p>
            <a:endParaRPr lang="en-US" dirty="0"/>
          </a:p>
        </p:txBody>
      </p:sp>
      <p:sp>
        <p:nvSpPr>
          <p:cNvPr id="4" name="Slide Number Placeholder 3"/>
          <p:cNvSpPr>
            <a:spLocks noGrp="1"/>
          </p:cNvSpPr>
          <p:nvPr>
            <p:ph type="sldNum" sz="quarter" idx="10"/>
          </p:nvPr>
        </p:nvSpPr>
        <p:spPr/>
        <p:txBody>
          <a:bodyPr/>
          <a:lstStyle/>
          <a:p>
            <a:fld id="{B090A9CB-811B-4A85-8A6D-A8419790D378}" type="slidenum">
              <a:rPr lang="en-US" smtClean="0"/>
              <a:t>8</a:t>
            </a:fld>
            <a:endParaRPr lang="en-US"/>
          </a:p>
        </p:txBody>
      </p:sp>
    </p:spTree>
    <p:extLst>
      <p:ext uri="{BB962C8B-B14F-4D97-AF65-F5344CB8AC3E}">
        <p14:creationId xmlns:p14="http://schemas.microsoft.com/office/powerpoint/2010/main" val="2412648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Its obvious</a:t>
            </a:r>
            <a:r>
              <a:rPr lang="en-US" baseline="0" dirty="0" smtClean="0"/>
              <a:t> a customer checks the status of an order, but a customer should ask the order object for the status of the order</a:t>
            </a:r>
            <a:endParaRPr lang="en-US" dirty="0"/>
          </a:p>
        </p:txBody>
      </p:sp>
      <p:sp>
        <p:nvSpPr>
          <p:cNvPr id="4" name="Slide Number Placeholder 3"/>
          <p:cNvSpPr>
            <a:spLocks noGrp="1"/>
          </p:cNvSpPr>
          <p:nvPr>
            <p:ph type="sldNum" sz="quarter" idx="10"/>
          </p:nvPr>
        </p:nvSpPr>
        <p:spPr/>
        <p:txBody>
          <a:bodyPr/>
          <a:lstStyle/>
          <a:p>
            <a:fld id="{B090A9CB-811B-4A85-8A6D-A8419790D378}" type="slidenum">
              <a:rPr lang="en-US" smtClean="0"/>
              <a:t>17</a:t>
            </a:fld>
            <a:endParaRPr lang="en-US"/>
          </a:p>
        </p:txBody>
      </p:sp>
    </p:spTree>
    <p:extLst>
      <p:ext uri="{BB962C8B-B14F-4D97-AF65-F5344CB8AC3E}">
        <p14:creationId xmlns:p14="http://schemas.microsoft.com/office/powerpoint/2010/main" val="28934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Its obvious</a:t>
            </a:r>
            <a:r>
              <a:rPr lang="en-US" baseline="0" dirty="0" smtClean="0"/>
              <a:t> a customer checks the status of an order, but a customer should ask the order object for the status of the order</a:t>
            </a:r>
            <a:endParaRPr lang="en-US" dirty="0"/>
          </a:p>
        </p:txBody>
      </p:sp>
      <p:sp>
        <p:nvSpPr>
          <p:cNvPr id="4" name="Slide Number Placeholder 3"/>
          <p:cNvSpPr>
            <a:spLocks noGrp="1"/>
          </p:cNvSpPr>
          <p:nvPr>
            <p:ph type="sldNum" sz="quarter" idx="10"/>
          </p:nvPr>
        </p:nvSpPr>
        <p:spPr/>
        <p:txBody>
          <a:bodyPr/>
          <a:lstStyle/>
          <a:p>
            <a:fld id="{B090A9CB-811B-4A85-8A6D-A8419790D378}" type="slidenum">
              <a:rPr lang="en-US" smtClean="0"/>
              <a:t>18</a:t>
            </a:fld>
            <a:endParaRPr lang="en-US"/>
          </a:p>
        </p:txBody>
      </p:sp>
    </p:spTree>
    <p:extLst>
      <p:ext uri="{BB962C8B-B14F-4D97-AF65-F5344CB8AC3E}">
        <p14:creationId xmlns:p14="http://schemas.microsoft.com/office/powerpoint/2010/main" val="289349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90A9CB-811B-4A85-8A6D-A8419790D378}" type="slidenum">
              <a:rPr lang="en-US" smtClean="0"/>
              <a:t>19</a:t>
            </a:fld>
            <a:endParaRPr lang="en-US"/>
          </a:p>
        </p:txBody>
      </p:sp>
    </p:spTree>
    <p:extLst>
      <p:ext uri="{BB962C8B-B14F-4D97-AF65-F5344CB8AC3E}">
        <p14:creationId xmlns:p14="http://schemas.microsoft.com/office/powerpoint/2010/main" val="28934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73899A-D71B-441F-BFFD-F12F7C167A72}"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292766-0BDB-44A2-A4D5-1886109375D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73899A-D71B-441F-BFFD-F12F7C167A72}"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292766-0BDB-44A2-A4D5-1886109375D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73899A-D71B-441F-BFFD-F12F7C167A72}"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292766-0BDB-44A2-A4D5-1886109375D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73899A-D71B-441F-BFFD-F12F7C167A72}"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292766-0BDB-44A2-A4D5-1886109375D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3899A-D71B-441F-BFFD-F12F7C167A72}"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292766-0BDB-44A2-A4D5-1886109375D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73899A-D71B-441F-BFFD-F12F7C167A72}"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292766-0BDB-44A2-A4D5-1886109375D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73899A-D71B-441F-BFFD-F12F7C167A72}" type="datetimeFigureOut">
              <a:rPr lang="en-US" smtClean="0"/>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292766-0BDB-44A2-A4D5-1886109375D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73899A-D71B-441F-BFFD-F12F7C167A72}" type="datetimeFigureOut">
              <a:rPr lang="en-US" smtClean="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292766-0BDB-44A2-A4D5-1886109375D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73899A-D71B-441F-BFFD-F12F7C167A72}" type="datetimeFigureOut">
              <a:rPr lang="en-US" smtClean="0"/>
              <a:t>11/21/2018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E292766-0BDB-44A2-A4D5-1886109375D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73899A-D71B-441F-BFFD-F12F7C167A72}" type="datetimeFigureOut">
              <a:rPr lang="en-US" smtClean="0"/>
              <a:t>11/21/2018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292766-0BDB-44A2-A4D5-1886109375D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3899A-D71B-441F-BFFD-F12F7C167A72}"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292766-0BDB-44A2-A4D5-1886109375D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73899A-D71B-441F-BFFD-F12F7C167A72}" type="datetimeFigureOut">
              <a:rPr lang="en-US" smtClean="0"/>
              <a:t>11/21/2018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292766-0BDB-44A2-A4D5-1886109375D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1"/>
          <p:cNvSpPr>
            <a:spLocks noGrp="1"/>
          </p:cNvSpPr>
          <p:nvPr>
            <p:ph type="subTitle" idx="1"/>
          </p:nvPr>
        </p:nvSpPr>
        <p:spPr>
          <a:xfrm>
            <a:off x="2362200" y="2057400"/>
            <a:ext cx="7543800" cy="1828800"/>
          </a:xfrm>
        </p:spPr>
        <p:txBody>
          <a:bodyPr rtlCol="0">
            <a:noAutofit/>
          </a:bodyPr>
          <a:lstStyle/>
          <a:p>
            <a:pPr algn="ctr" fontAlgn="auto">
              <a:defRPr/>
            </a:pPr>
            <a:r>
              <a:rPr lang="en-US" sz="2800" b="1" dirty="0" smtClean="0">
                <a:solidFill>
                  <a:schemeClr val="tx1"/>
                </a:solidFill>
                <a:latin typeface="Segoe UI" panose="020B0502040204020203" pitchFamily="34" charset="0"/>
                <a:cs typeface="Segoe UI" panose="020B0502040204020203" pitchFamily="34" charset="0"/>
              </a:rPr>
              <a:t>IS 253 OBJECT ORIENTED PROGRAMMING</a:t>
            </a:r>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6466" y="381000"/>
            <a:ext cx="1143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Overview (Use Case Diagrams)</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Suppose we have been tasked to build a  basic blogging website and we have identified the following use case titles.  [Search Articles, View Article, Manage Users, Create Article]</a:t>
            </a:r>
          </a:p>
          <a:p>
            <a:pPr>
              <a:buFont typeface="Arial" pitchFamily="34" charset="0"/>
              <a:buChar char="•"/>
            </a:pPr>
            <a:r>
              <a:rPr lang="en-US" dirty="0"/>
              <a:t>Suppose our actors are all role </a:t>
            </a:r>
            <a:r>
              <a:rPr lang="en-US" dirty="0" smtClean="0"/>
              <a:t>based. i.e. [Visitor, Contributor, Administrator ]</a:t>
            </a:r>
            <a:endParaRPr lang="en-US" dirty="0"/>
          </a:p>
          <a:p>
            <a:pPr>
              <a:buFont typeface="Arial" pitchFamily="34" charset="0"/>
              <a:buChar char="•"/>
            </a:pPr>
            <a:endParaRPr lang="en-US" dirty="0"/>
          </a:p>
          <a:p>
            <a:pPr>
              <a:buFont typeface="Arial" pitchFamily="34" charset="0"/>
              <a:buChar char="•"/>
            </a:pPr>
            <a:endParaRPr lang="en-US" dirty="0"/>
          </a:p>
        </p:txBody>
      </p:sp>
    </p:spTree>
    <p:extLst>
      <p:ext uri="{BB962C8B-B14F-4D97-AF65-F5344CB8AC3E}">
        <p14:creationId xmlns:p14="http://schemas.microsoft.com/office/powerpoint/2010/main" val="2479182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Overview (Use Case Diagrams)</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a:buFont typeface="Arial" pitchFamily="34" charset="0"/>
              <a:buChar char="•"/>
            </a:pPr>
            <a:r>
              <a:rPr lang="en-US" dirty="0" smtClean="0"/>
              <a:t>A simple use case diagram would look like this:</a:t>
            </a:r>
            <a:endParaRPr lang="en-US" dirty="0"/>
          </a:p>
          <a:p>
            <a:pPr>
              <a:buFont typeface="Arial" pitchFamily="34" charset="0"/>
              <a:buChar char="•"/>
            </a:pPr>
            <a:endParaRPr lang="en-US" dirty="0"/>
          </a:p>
        </p:txBody>
      </p:sp>
      <p:pic>
        <p:nvPicPr>
          <p:cNvPr id="3077" name="Picture 5" descr="Z:\home\mark\Pictures\Screenshot from 2018-11-13 17-52-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713" y="2288040"/>
            <a:ext cx="4188228" cy="3954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544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Conceptual Model</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A</a:t>
            </a:r>
            <a:r>
              <a:rPr lang="en-US" dirty="0"/>
              <a:t> </a:t>
            </a:r>
            <a:r>
              <a:rPr lang="en-US" b="1" dirty="0"/>
              <a:t>conceptual model</a:t>
            </a:r>
            <a:r>
              <a:rPr lang="en-US" dirty="0"/>
              <a:t> is a representation of a system that uses concepts and ideas to form said </a:t>
            </a:r>
            <a:r>
              <a:rPr lang="en-US" dirty="0" smtClean="0"/>
              <a:t>representation.</a:t>
            </a:r>
          </a:p>
          <a:p>
            <a:pPr>
              <a:buFont typeface="Arial" pitchFamily="34" charset="0"/>
              <a:buChar char="•"/>
            </a:pPr>
            <a:r>
              <a:rPr lang="en-US" dirty="0" smtClean="0"/>
              <a:t>It is quite useful to casually go through use case scenarios and identify nouns used.</a:t>
            </a:r>
          </a:p>
          <a:p>
            <a:pPr>
              <a:buFont typeface="Arial" pitchFamily="34" charset="0"/>
              <a:buChar char="•"/>
            </a:pPr>
            <a:endParaRPr lang="en-US" dirty="0"/>
          </a:p>
        </p:txBody>
      </p:sp>
      <p:pic>
        <p:nvPicPr>
          <p:cNvPr id="1026" name="Picture 2" descr="Z:\home\mark\Pictures\Screenshot from 2018-11-13 18-48-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013" y="3358768"/>
            <a:ext cx="8020477" cy="213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053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Conceptual Model</a:t>
            </a:r>
          </a:p>
        </p:txBody>
      </p:sp>
      <p:sp>
        <p:nvSpPr>
          <p:cNvPr id="7" name="Content Placeholder 6"/>
          <p:cNvSpPr>
            <a:spLocks noGrp="1"/>
          </p:cNvSpPr>
          <p:nvPr>
            <p:ph idx="1"/>
          </p:nvPr>
        </p:nvSpPr>
        <p:spPr/>
        <p:txBody>
          <a:bodyPr/>
          <a:lstStyle/>
          <a:p>
            <a:pPr>
              <a:buFont typeface="Arial" pitchFamily="34" charset="0"/>
              <a:buChar char="•"/>
            </a:pPr>
            <a:r>
              <a:rPr lang="en-US" dirty="0" smtClean="0"/>
              <a:t>List all of the identified nouns and remove any duplicates, possible attributes will also be identified at this stage and removed</a:t>
            </a:r>
          </a:p>
          <a:p>
            <a:endParaRPr lang="en-US" dirty="0"/>
          </a:p>
        </p:txBody>
      </p:sp>
      <p:pic>
        <p:nvPicPr>
          <p:cNvPr id="11" name="Picture 3" descr="Z:\home\mark\Pictures\Screenshot from 2018-11-13 18-48-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976" y="2678940"/>
            <a:ext cx="3926101" cy="21796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Z:\home\mark\Pictures\Screenshot from 2018-11-13 18-51-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912" y="2774474"/>
            <a:ext cx="3723171" cy="198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346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Conceptual Model</a:t>
            </a:r>
          </a:p>
        </p:txBody>
      </p:sp>
      <p:sp>
        <p:nvSpPr>
          <p:cNvPr id="7" name="Content Placeholder 6"/>
          <p:cNvSpPr>
            <a:spLocks noGrp="1"/>
          </p:cNvSpPr>
          <p:nvPr>
            <p:ph idx="1"/>
          </p:nvPr>
        </p:nvSpPr>
        <p:spPr/>
        <p:txBody>
          <a:bodyPr/>
          <a:lstStyle/>
          <a:p>
            <a:pPr>
              <a:buFont typeface="Arial" pitchFamily="34" charset="0"/>
              <a:buChar char="•"/>
            </a:pPr>
            <a:r>
              <a:rPr lang="en-US" dirty="0" smtClean="0"/>
              <a:t>Create a starting point for the diagram of your model  as you identify relationships between your identified objects.</a:t>
            </a:r>
          </a:p>
          <a:p>
            <a:endParaRPr lang="en-US" dirty="0"/>
          </a:p>
        </p:txBody>
      </p:sp>
      <p:pic>
        <p:nvPicPr>
          <p:cNvPr id="3074" name="Picture 2" descr="Z:\home\mark\Pictures\Screenshot from 2018-11-13 18-53-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621" y="2644680"/>
            <a:ext cx="5757642" cy="289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068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Conceptual Model</a:t>
            </a:r>
          </a:p>
        </p:txBody>
      </p:sp>
      <p:sp>
        <p:nvSpPr>
          <p:cNvPr id="7" name="Content Placeholder 6"/>
          <p:cNvSpPr>
            <a:spLocks noGrp="1"/>
          </p:cNvSpPr>
          <p:nvPr>
            <p:ph idx="1"/>
          </p:nvPr>
        </p:nvSpPr>
        <p:spPr/>
        <p:txBody>
          <a:bodyPr/>
          <a:lstStyle/>
          <a:p>
            <a:pPr>
              <a:buFont typeface="Arial" pitchFamily="34" charset="0"/>
              <a:buChar char="•"/>
            </a:pPr>
            <a:r>
              <a:rPr lang="en-US" dirty="0" smtClean="0"/>
              <a:t>Identify and label the relationships between the objects using explicit verbs as shown below.</a:t>
            </a:r>
          </a:p>
          <a:p>
            <a:endParaRPr lang="en-US" dirty="0"/>
          </a:p>
        </p:txBody>
      </p:sp>
      <p:pic>
        <p:nvPicPr>
          <p:cNvPr id="4098" name="Picture 2" descr="Z:\home\mark\Pictures\Screenshot from 2018-11-13 18-56-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962" y="2811016"/>
            <a:ext cx="6476787" cy="322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41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Conceptual Model</a:t>
            </a:r>
          </a:p>
        </p:txBody>
      </p:sp>
      <p:sp>
        <p:nvSpPr>
          <p:cNvPr id="7" name="Content Placeholder 6"/>
          <p:cNvSpPr>
            <a:spLocks noGrp="1"/>
          </p:cNvSpPr>
          <p:nvPr>
            <p:ph idx="1"/>
          </p:nvPr>
        </p:nvSpPr>
        <p:spPr/>
        <p:txBody>
          <a:bodyPr/>
          <a:lstStyle/>
          <a:p>
            <a:pPr>
              <a:buFont typeface="Arial" pitchFamily="34" charset="0"/>
              <a:buChar char="•"/>
            </a:pPr>
            <a:r>
              <a:rPr lang="en-US" dirty="0" smtClean="0"/>
              <a:t>Identify the responsibilities of our conceptual objects , this can be done by identifying verbs/verbs phrases.</a:t>
            </a:r>
          </a:p>
          <a:p>
            <a:endParaRPr lang="en-US" dirty="0"/>
          </a:p>
        </p:txBody>
      </p:sp>
      <p:pic>
        <p:nvPicPr>
          <p:cNvPr id="5122" name="Picture 2" descr="Z:\home\mark\Pictures\Screenshot from 2018-11-13 18-59-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598" y="2561653"/>
            <a:ext cx="6540049" cy="343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56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Conceptual Model</a:t>
            </a:r>
          </a:p>
        </p:txBody>
      </p:sp>
      <p:sp>
        <p:nvSpPr>
          <p:cNvPr id="7" name="Content Placeholder 6"/>
          <p:cNvSpPr>
            <a:spLocks noGrp="1"/>
          </p:cNvSpPr>
          <p:nvPr>
            <p:ph idx="1"/>
          </p:nvPr>
        </p:nvSpPr>
        <p:spPr/>
        <p:txBody>
          <a:bodyPr/>
          <a:lstStyle/>
          <a:p>
            <a:pPr>
              <a:buFont typeface="Arial" pitchFamily="34" charset="0"/>
              <a:buChar char="•"/>
            </a:pPr>
            <a:r>
              <a:rPr lang="en-US" dirty="0" smtClean="0"/>
              <a:t>Determining responsibilities of an object can get tricky, one careful concept that should always be followed is that an object should always be responsible for itself.</a:t>
            </a:r>
          </a:p>
          <a:p>
            <a:endParaRPr lang="en-US" dirty="0"/>
          </a:p>
        </p:txBody>
      </p:sp>
      <p:pic>
        <p:nvPicPr>
          <p:cNvPr id="6146" name="Picture 2" descr="Z:\home\mark\Pictures\Screenshot from 2018-11-13 19-04-4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870" y="2492533"/>
            <a:ext cx="8534375" cy="362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391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Conceptual Model</a:t>
            </a:r>
          </a:p>
        </p:txBody>
      </p:sp>
      <p:sp>
        <p:nvSpPr>
          <p:cNvPr id="7" name="Content Placeholder 6"/>
          <p:cNvSpPr>
            <a:spLocks noGrp="1"/>
          </p:cNvSpPr>
          <p:nvPr>
            <p:ph idx="1"/>
          </p:nvPr>
        </p:nvSpPr>
        <p:spPr/>
        <p:txBody>
          <a:bodyPr/>
          <a:lstStyle/>
          <a:p>
            <a:pPr>
              <a:buFont typeface="Arial" pitchFamily="34" charset="0"/>
              <a:buChar char="•"/>
            </a:pPr>
            <a:r>
              <a:rPr lang="en-US" dirty="0" smtClean="0"/>
              <a:t>Its quite common to split and rephrase the verbs/verb phrases we identified earlier as we assign them to the respective conceptual objects.</a:t>
            </a:r>
          </a:p>
          <a:p>
            <a:pPr>
              <a:buFont typeface="Arial" pitchFamily="34" charset="0"/>
              <a:buChar char="•"/>
            </a:pPr>
            <a:r>
              <a:rPr lang="en-US" dirty="0" smtClean="0"/>
              <a:t>Words such as get and set are commonly used when referring to providing of input data and receiving of information  respectively.</a:t>
            </a:r>
          </a:p>
          <a:p>
            <a:endParaRPr lang="en-US" dirty="0"/>
          </a:p>
        </p:txBody>
      </p:sp>
      <p:pic>
        <p:nvPicPr>
          <p:cNvPr id="7170" name="Picture 2" descr="Z:\home\mark\Pictures\Screenshot from 2018-11-13 19-06-31.png"/>
          <p:cNvPicPr>
            <a:picLocks noChangeAspect="1" noChangeArrowheads="1"/>
          </p:cNvPicPr>
          <p:nvPr/>
        </p:nvPicPr>
        <p:blipFill rotWithShape="1">
          <a:blip r:embed="rId3">
            <a:extLst>
              <a:ext uri="{28A0092B-C50C-407E-A947-70E740481C1C}">
                <a14:useLocalDpi xmlns:a14="http://schemas.microsoft.com/office/drawing/2010/main" val="0"/>
              </a:ext>
            </a:extLst>
          </a:blip>
          <a:srcRect t="4355" b="7120"/>
          <a:stretch/>
        </p:blipFill>
        <p:spPr bwMode="auto">
          <a:xfrm>
            <a:off x="2538413" y="3166281"/>
            <a:ext cx="4938699" cy="3125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162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Conceptual Model</a:t>
            </a:r>
          </a:p>
        </p:txBody>
      </p:sp>
      <p:sp>
        <p:nvSpPr>
          <p:cNvPr id="7" name="Content Placeholder 6"/>
          <p:cNvSpPr>
            <a:spLocks noGrp="1"/>
          </p:cNvSpPr>
          <p:nvPr>
            <p:ph idx="1"/>
          </p:nvPr>
        </p:nvSpPr>
        <p:spPr/>
        <p:txBody>
          <a:bodyPr/>
          <a:lstStyle/>
          <a:p>
            <a:pPr>
              <a:buFont typeface="Arial" pitchFamily="34" charset="0"/>
              <a:buChar char="•"/>
            </a:pPr>
            <a:r>
              <a:rPr lang="en-US" dirty="0" smtClean="0"/>
              <a:t>Common mistakes that you need to avoid when creating conceptual model include :</a:t>
            </a:r>
          </a:p>
          <a:p>
            <a:pPr lvl="1">
              <a:buFont typeface="Arial" pitchFamily="34" charset="0"/>
              <a:buChar char="•"/>
            </a:pPr>
            <a:r>
              <a:rPr lang="en-US" sz="1600" dirty="0"/>
              <a:t>A</a:t>
            </a:r>
            <a:r>
              <a:rPr lang="en-US" sz="1600" dirty="0" smtClean="0"/>
              <a:t>ssigning too much behaviours/responsibilities to an actor simply because it is the object that initiates/drives most of the behaviours/responsibilities. </a:t>
            </a:r>
          </a:p>
          <a:p>
            <a:pPr lvl="1">
              <a:buFont typeface="Arial" pitchFamily="34" charset="0"/>
              <a:buChar char="•"/>
            </a:pPr>
            <a:r>
              <a:rPr lang="en-US" sz="1600" dirty="0" smtClean="0"/>
              <a:t>Creating a general conceptual object called “system” and assigning all identified responsibilities to it , you should rather focus on identifying what part of the system is actually responsible for it.</a:t>
            </a:r>
          </a:p>
          <a:p>
            <a:pPr>
              <a:buFont typeface="Arial" pitchFamily="34" charset="0"/>
              <a:buChar char="•"/>
            </a:pPr>
            <a:r>
              <a:rPr lang="en-US" dirty="0" smtClean="0"/>
              <a:t>Responsibilities should always be distributed across your objects.</a:t>
            </a:r>
          </a:p>
          <a:p>
            <a:pPr>
              <a:buFont typeface="Arial" pitchFamily="34" charset="0"/>
              <a:buChar char="•"/>
            </a:pPr>
            <a:endParaRPr lang="en-US" dirty="0" smtClean="0"/>
          </a:p>
          <a:p>
            <a:endParaRPr lang="en-US" dirty="0"/>
          </a:p>
        </p:txBody>
      </p:sp>
      <p:pic>
        <p:nvPicPr>
          <p:cNvPr id="8194" name="Picture 2" descr="Z:\home\mark\Pictures\Screenshot from 2018-11-13 19-34-34.png"/>
          <p:cNvPicPr>
            <a:picLocks noChangeAspect="1" noChangeArrowheads="1"/>
          </p:cNvPicPr>
          <p:nvPr/>
        </p:nvPicPr>
        <p:blipFill rotWithShape="1">
          <a:blip r:embed="rId3">
            <a:extLst>
              <a:ext uri="{28A0092B-C50C-407E-A947-70E740481C1C}">
                <a14:useLocalDpi xmlns:a14="http://schemas.microsoft.com/office/drawing/2010/main" val="0"/>
              </a:ext>
            </a:extLst>
          </a:blip>
          <a:srcRect b="9800"/>
          <a:stretch/>
        </p:blipFill>
        <p:spPr bwMode="auto">
          <a:xfrm>
            <a:off x="2626767" y="3681923"/>
            <a:ext cx="4688433" cy="2636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774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algn="just">
              <a:buFont typeface="Arial" panose="02080604020202020204" charset="0"/>
              <a:buChar char="•"/>
            </a:pPr>
            <a:r>
              <a:rPr lang="en-US" altLang="en-US" sz="2400" dirty="0" smtClean="0"/>
              <a:t>Understanding the basics of Object Oriented Design and Analysis.</a:t>
            </a:r>
          </a:p>
          <a:p>
            <a:pPr algn="just">
              <a:buFont typeface="Arial" panose="02080604020202020204" charset="0"/>
              <a:buChar char="•"/>
            </a:pPr>
            <a:r>
              <a:rPr lang="en-US" altLang="en-US" sz="2400" dirty="0" smtClean="0"/>
              <a:t>Understanding what is Unified Modelling Language and Its relevance to Object Oriented Programming.</a:t>
            </a:r>
          </a:p>
          <a:p>
            <a:pPr algn="just">
              <a:buFont typeface="Arial" panose="02080604020202020204" charset="0"/>
              <a:buChar char="•"/>
            </a:pPr>
            <a:r>
              <a:rPr lang="en-US" altLang="en-US" sz="2400" dirty="0" smtClean="0"/>
              <a:t>Writing code as part of Implementation of Object Models Designed.</a:t>
            </a:r>
          </a:p>
          <a:p>
            <a:pPr algn="just">
              <a:buFont typeface="Arial" panose="02080604020202020204" charset="0"/>
              <a:buChar char="•"/>
            </a:pPr>
            <a:endParaRPr lang="x-none" altLang="en-US" sz="2400" dirty="0"/>
          </a:p>
          <a:p>
            <a:pPr algn="just">
              <a:buFont typeface="Arial" panose="02080604020202020204" charset="0"/>
              <a:buChar char="•"/>
            </a:pPr>
            <a:endParaRPr lang="x-none" altLang="en-US" sz="2400" dirty="0"/>
          </a:p>
          <a:p>
            <a:pPr algn="just">
              <a:buFont typeface="Arial" panose="02080604020202020204" charset="0"/>
              <a:buChar char="•"/>
            </a:pPr>
            <a:endParaRPr lang="x-none"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7" name="Content Placeholder 6"/>
          <p:cNvSpPr>
            <a:spLocks noGrp="1"/>
          </p:cNvSpPr>
          <p:nvPr>
            <p:ph idx="1"/>
          </p:nvPr>
        </p:nvSpPr>
        <p:spPr/>
        <p:txBody>
          <a:bodyPr/>
          <a:lstStyle/>
          <a:p>
            <a:pPr>
              <a:buFont typeface="Arial" pitchFamily="34" charset="0"/>
              <a:buChar char="•"/>
            </a:pPr>
            <a:r>
              <a:rPr lang="en-US" dirty="0" smtClean="0"/>
              <a:t>The information from a conceptual object model can be used to create “Class Diagrams”.</a:t>
            </a:r>
          </a:p>
          <a:p>
            <a:pPr>
              <a:buFont typeface="Arial" pitchFamily="34" charset="0"/>
              <a:buChar char="•"/>
            </a:pPr>
            <a:r>
              <a:rPr lang="en-US" dirty="0" smtClean="0"/>
              <a:t>Class Diagrams describes </a:t>
            </a:r>
            <a:r>
              <a:rPr lang="en-US" dirty="0"/>
              <a:t>the structure of a system by showing the system’s classes, their attributes, and the relationships among the classes.</a:t>
            </a:r>
            <a:endParaRPr lang="en-US" dirty="0" smtClean="0"/>
          </a:p>
          <a:p>
            <a:endParaRPr lang="en-US" dirty="0"/>
          </a:p>
        </p:txBody>
      </p:sp>
      <p:pic>
        <p:nvPicPr>
          <p:cNvPr id="9218" name="Picture 2" descr="Z:\home\mark\Pictures\Screenshot from 2018-11-13 19-40-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479" y="3246543"/>
            <a:ext cx="3315339" cy="2699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351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7" name="Content Placeholder 6"/>
          <p:cNvSpPr>
            <a:spLocks noGrp="1"/>
          </p:cNvSpPr>
          <p:nvPr>
            <p:ph idx="1"/>
          </p:nvPr>
        </p:nvSpPr>
        <p:spPr/>
        <p:txBody>
          <a:bodyPr/>
          <a:lstStyle/>
          <a:p>
            <a:pPr>
              <a:buFont typeface="Arial" pitchFamily="34" charset="0"/>
              <a:buChar char="•"/>
            </a:pPr>
            <a:r>
              <a:rPr lang="en-US" dirty="0" smtClean="0"/>
              <a:t>Example of a class Diagram for “Product”</a:t>
            </a:r>
            <a:endParaRPr lang="en-US" dirty="0"/>
          </a:p>
        </p:txBody>
      </p:sp>
      <p:pic>
        <p:nvPicPr>
          <p:cNvPr id="5" name="Picture 4" descr="Z:\home\mark\Pictures\Screenshot from 2018-11-13 20-18-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620" y="2194859"/>
            <a:ext cx="4191640" cy="3389412"/>
          </a:xfrm>
          <a:prstGeom prst="rect">
            <a:avLst/>
          </a:prstGeom>
          <a:noFill/>
          <a:extLst>
            <a:ext uri="{909E8E84-426E-40DD-AFC4-6F175D3DCCD1}">
              <a14:hiddenFill xmlns:a14="http://schemas.microsoft.com/office/drawing/2010/main">
                <a:solidFill>
                  <a:srgbClr val="FFFFFF"/>
                </a:solidFill>
              </a14:hiddenFill>
            </a:ext>
          </a:extLst>
        </p:spPr>
      </p:pic>
      <p:sp>
        <p:nvSpPr>
          <p:cNvPr id="3" name="Left Brace 2"/>
          <p:cNvSpPr/>
          <p:nvPr/>
        </p:nvSpPr>
        <p:spPr>
          <a:xfrm>
            <a:off x="3780431" y="4326340"/>
            <a:ext cx="450376" cy="8325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177421" y="4419430"/>
            <a:ext cx="3411940" cy="830997"/>
          </a:xfrm>
          <a:prstGeom prst="rect">
            <a:avLst/>
          </a:prstGeom>
          <a:noFill/>
        </p:spPr>
        <p:txBody>
          <a:bodyPr wrap="square" rtlCol="0">
            <a:spAutoFit/>
          </a:bodyPr>
          <a:lstStyle/>
          <a:p>
            <a:r>
              <a:rPr lang="en-US" sz="1600" i="1" dirty="0" smtClean="0"/>
              <a:t>The plus sign indicates the  visibility of these behaviours being </a:t>
            </a:r>
          </a:p>
          <a:p>
            <a:r>
              <a:rPr lang="en-US" sz="1600" i="1" dirty="0" smtClean="0"/>
              <a:t>“Public”</a:t>
            </a:r>
            <a:endParaRPr lang="en-US" sz="1600" i="1" dirty="0"/>
          </a:p>
        </p:txBody>
      </p:sp>
      <p:sp>
        <p:nvSpPr>
          <p:cNvPr id="8" name="Left Brace 7"/>
          <p:cNvSpPr/>
          <p:nvPr/>
        </p:nvSpPr>
        <p:spPr>
          <a:xfrm>
            <a:off x="3878239" y="3100316"/>
            <a:ext cx="450376" cy="10508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29821" y="3468806"/>
            <a:ext cx="3411940" cy="584775"/>
          </a:xfrm>
          <a:prstGeom prst="rect">
            <a:avLst/>
          </a:prstGeom>
          <a:noFill/>
        </p:spPr>
        <p:txBody>
          <a:bodyPr wrap="square" rtlCol="0">
            <a:spAutoFit/>
          </a:bodyPr>
          <a:lstStyle/>
          <a:p>
            <a:r>
              <a:rPr lang="en-US" sz="1600" i="1" dirty="0" smtClean="0"/>
              <a:t>The minus sign indicates visibility </a:t>
            </a:r>
            <a:endParaRPr lang="en-US" sz="1600" i="1" dirty="0"/>
          </a:p>
          <a:p>
            <a:r>
              <a:rPr lang="en-US" sz="1600" i="1" dirty="0" smtClean="0"/>
              <a:t>of these attributes being “Private”</a:t>
            </a:r>
            <a:endParaRPr lang="en-US" sz="1600" i="1" dirty="0"/>
          </a:p>
        </p:txBody>
      </p:sp>
      <p:cxnSp>
        <p:nvCxnSpPr>
          <p:cNvPr id="10" name="Straight Arrow Connector 9"/>
          <p:cNvCxnSpPr/>
          <p:nvPr/>
        </p:nvCxnSpPr>
        <p:spPr>
          <a:xfrm flipH="1">
            <a:off x="6864822" y="4446725"/>
            <a:ext cx="2429303" cy="129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356143" y="5352198"/>
            <a:ext cx="452651" cy="499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69812" y="5888291"/>
            <a:ext cx="4269474" cy="338554"/>
          </a:xfrm>
          <a:prstGeom prst="rect">
            <a:avLst/>
          </a:prstGeom>
          <a:noFill/>
        </p:spPr>
        <p:txBody>
          <a:bodyPr wrap="square" rtlCol="0">
            <a:spAutoFit/>
          </a:bodyPr>
          <a:lstStyle/>
          <a:p>
            <a:r>
              <a:rPr lang="en-US" sz="1600" i="1" dirty="0"/>
              <a:t>R</a:t>
            </a:r>
            <a:r>
              <a:rPr lang="en-US" sz="1600" i="1" dirty="0" smtClean="0"/>
              <a:t>eturn data type of a method</a:t>
            </a:r>
          </a:p>
        </p:txBody>
      </p:sp>
      <p:sp>
        <p:nvSpPr>
          <p:cNvPr id="16" name="TextBox 15"/>
          <p:cNvSpPr txBox="1"/>
          <p:nvPr/>
        </p:nvSpPr>
        <p:spPr>
          <a:xfrm>
            <a:off x="9294125" y="4250153"/>
            <a:ext cx="2770496" cy="338554"/>
          </a:xfrm>
          <a:prstGeom prst="rect">
            <a:avLst/>
          </a:prstGeom>
          <a:noFill/>
        </p:spPr>
        <p:txBody>
          <a:bodyPr wrap="square" rtlCol="0">
            <a:spAutoFit/>
          </a:bodyPr>
          <a:lstStyle/>
          <a:p>
            <a:r>
              <a:rPr lang="en-US" sz="1600" i="1" dirty="0"/>
              <a:t>P</a:t>
            </a:r>
            <a:r>
              <a:rPr lang="en-US" sz="1600" i="1" dirty="0" smtClean="0"/>
              <a:t>arameter of the</a:t>
            </a:r>
            <a:r>
              <a:rPr lang="en-US" sz="1600" i="1" dirty="0"/>
              <a:t> </a:t>
            </a:r>
            <a:r>
              <a:rPr lang="en-US" sz="1600" i="1" dirty="0" smtClean="0"/>
              <a:t>method</a:t>
            </a:r>
          </a:p>
        </p:txBody>
      </p:sp>
      <p:sp>
        <p:nvSpPr>
          <p:cNvPr id="18" name="TextBox 17"/>
          <p:cNvSpPr txBox="1"/>
          <p:nvPr/>
        </p:nvSpPr>
        <p:spPr>
          <a:xfrm>
            <a:off x="9294125" y="3440084"/>
            <a:ext cx="2770496" cy="338554"/>
          </a:xfrm>
          <a:prstGeom prst="rect">
            <a:avLst/>
          </a:prstGeom>
          <a:noFill/>
        </p:spPr>
        <p:txBody>
          <a:bodyPr wrap="square" rtlCol="0">
            <a:spAutoFit/>
          </a:bodyPr>
          <a:lstStyle/>
          <a:p>
            <a:r>
              <a:rPr lang="en-US" sz="1600" i="1" dirty="0" smtClean="0"/>
              <a:t>Data type of the attribute</a:t>
            </a:r>
          </a:p>
        </p:txBody>
      </p:sp>
      <p:cxnSp>
        <p:nvCxnSpPr>
          <p:cNvPr id="19" name="Straight Arrow Connector 18"/>
          <p:cNvCxnSpPr/>
          <p:nvPr/>
        </p:nvCxnSpPr>
        <p:spPr>
          <a:xfrm flipH="1">
            <a:off x="6861413" y="3631538"/>
            <a:ext cx="2429303" cy="129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689910" y="2761762"/>
            <a:ext cx="2210938" cy="338554"/>
          </a:xfrm>
          <a:prstGeom prst="rect">
            <a:avLst/>
          </a:prstGeom>
          <a:noFill/>
        </p:spPr>
        <p:txBody>
          <a:bodyPr wrap="square" rtlCol="0">
            <a:spAutoFit/>
          </a:bodyPr>
          <a:lstStyle/>
          <a:p>
            <a:r>
              <a:rPr lang="en-US" sz="1600" i="1" dirty="0" smtClean="0"/>
              <a:t>Default data type</a:t>
            </a:r>
          </a:p>
        </p:txBody>
      </p:sp>
      <p:cxnSp>
        <p:nvCxnSpPr>
          <p:cNvPr id="21" name="Straight Arrow Connector 20"/>
          <p:cNvCxnSpPr>
            <a:stCxn id="20" idx="1"/>
          </p:cNvCxnSpPr>
          <p:nvPr/>
        </p:nvCxnSpPr>
        <p:spPr>
          <a:xfrm flipH="1">
            <a:off x="7980529" y="2931039"/>
            <a:ext cx="1709381" cy="179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991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a Class to Code</a:t>
            </a:r>
            <a:endParaRPr lang="en-US" dirty="0"/>
          </a:p>
        </p:txBody>
      </p:sp>
      <p:sp>
        <p:nvSpPr>
          <p:cNvPr id="4" name="Content Placeholder 3"/>
          <p:cNvSpPr>
            <a:spLocks noGrp="1"/>
          </p:cNvSpPr>
          <p:nvPr>
            <p:ph idx="1"/>
          </p:nvPr>
        </p:nvSpPr>
        <p:spPr/>
        <p:txBody>
          <a:bodyPr/>
          <a:lstStyle/>
          <a:p>
            <a:endParaRPr lang="en-US" dirty="0"/>
          </a:p>
        </p:txBody>
      </p:sp>
      <p:pic>
        <p:nvPicPr>
          <p:cNvPr id="10245" name="Picture 5" descr="Z:\home\mark\Pictures\Screenshot from 2018-11-13 21-05-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845" y="2358956"/>
            <a:ext cx="3367087" cy="3211683"/>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Z:\home\mark\Pictures\Screenshot from 2018-11-13 21-07-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4101" y="1860243"/>
            <a:ext cx="4237629" cy="395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027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Definition in Java</a:t>
            </a:r>
            <a:endParaRPr lang="en-US" dirty="0"/>
          </a:p>
        </p:txBody>
      </p:sp>
      <p:sp>
        <p:nvSpPr>
          <p:cNvPr id="3" name="Content Placeholder 2"/>
          <p:cNvSpPr>
            <a:spLocks noGrp="1"/>
          </p:cNvSpPr>
          <p:nvPr>
            <p:ph idx="1"/>
          </p:nvPr>
        </p:nvSpPr>
        <p:spPr>
          <a:xfrm>
            <a:off x="1097280" y="1940736"/>
            <a:ext cx="10058400" cy="4432768"/>
          </a:xfrm>
        </p:spPr>
        <p:txBody>
          <a:bodyPr>
            <a:normAutofit fontScale="85000" lnSpcReduction="20000"/>
          </a:bodyPr>
          <a:lstStyle/>
          <a:p>
            <a:pPr>
              <a:buFont typeface="Arial" pitchFamily="34" charset="0"/>
              <a:buChar char="•"/>
            </a:pPr>
            <a:r>
              <a:rPr lang="en-US" dirty="0"/>
              <a:t>In Java, we use the keyword class to define a </a:t>
            </a:r>
            <a:r>
              <a:rPr lang="en-US" dirty="0" smtClean="0"/>
              <a:t>class. For example:</a:t>
            </a:r>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r>
              <a:rPr lang="en-US" dirty="0" smtClean="0"/>
              <a:t>The Syntax for class definition in Java is</a:t>
            </a:r>
          </a:p>
          <a:p>
            <a:pPr marL="0"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AccessControlModifier</a:t>
            </a:r>
            <a:r>
              <a:rPr lang="en-US" dirty="0">
                <a:latin typeface="Courier New" pitchFamily="49" charset="0"/>
                <a:cs typeface="Courier New" pitchFamily="49" charset="0"/>
              </a:rPr>
              <a:t>] class </a:t>
            </a:r>
            <a:r>
              <a:rPr lang="en-US" dirty="0" err="1">
                <a:latin typeface="Courier New" pitchFamily="49" charset="0"/>
                <a:cs typeface="Courier New" pitchFamily="49" charset="0"/>
              </a:rPr>
              <a:t>ClassName</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Class body contains members (variables and methods</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a:t>
            </a:r>
          </a:p>
          <a:p>
            <a:pPr>
              <a:buFont typeface="Arial" pitchFamily="34" charset="0"/>
              <a:buChar char="•"/>
            </a:pPr>
            <a:r>
              <a:rPr lang="en-US" dirty="0">
                <a:cs typeface="Courier New" pitchFamily="49" charset="0"/>
              </a:rPr>
              <a:t>We shall explain the access control modifier, such as public and private, later.</a:t>
            </a:r>
          </a:p>
          <a:p>
            <a:pPr marL="0" indent="0">
              <a:buNone/>
            </a:pPr>
            <a:endParaRPr lang="en-US" dirty="0">
              <a:latin typeface="Courier New" pitchFamily="49" charset="0"/>
              <a:cs typeface="Courier New" pitchFamily="49" charset="0"/>
            </a:endParaRPr>
          </a:p>
        </p:txBody>
      </p:sp>
      <p:pic>
        <p:nvPicPr>
          <p:cNvPr id="5" name="Picture 6" descr="Z:\home\mark\Pictures\Screenshot from 2018-11-13 21-07-40.png"/>
          <p:cNvPicPr>
            <a:picLocks noChangeAspect="1" noChangeArrowheads="1"/>
          </p:cNvPicPr>
          <p:nvPr/>
        </p:nvPicPr>
        <p:blipFill rotWithShape="1">
          <a:blip r:embed="rId2">
            <a:extLst>
              <a:ext uri="{28A0092B-C50C-407E-A947-70E740481C1C}">
                <a14:useLocalDpi xmlns:a14="http://schemas.microsoft.com/office/drawing/2010/main" val="0"/>
              </a:ext>
            </a:extLst>
          </a:blip>
          <a:srcRect r="45411" b="80423"/>
          <a:stretch/>
        </p:blipFill>
        <p:spPr bwMode="auto">
          <a:xfrm>
            <a:off x="1467134" y="2634018"/>
            <a:ext cx="3590547" cy="1201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038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 in Java</a:t>
            </a:r>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cs typeface="Courier New" pitchFamily="49" charset="0"/>
              </a:rPr>
              <a:t>You should always observe the following </a:t>
            </a:r>
            <a:r>
              <a:rPr lang="en-US" b="1" dirty="0" smtClean="0">
                <a:cs typeface="Courier New" pitchFamily="49" charset="0"/>
              </a:rPr>
              <a:t>class naming convention</a:t>
            </a:r>
            <a:r>
              <a:rPr lang="en-US" dirty="0" smtClean="0">
                <a:cs typeface="Courier New" pitchFamily="49" charset="0"/>
              </a:rPr>
              <a:t>:</a:t>
            </a:r>
          </a:p>
          <a:p>
            <a:pPr marL="544195" lvl="1" indent="-342900">
              <a:buFont typeface="+mj-lt"/>
              <a:buAutoNum type="arabicPeriod"/>
            </a:pPr>
            <a:r>
              <a:rPr lang="en-US" dirty="0" smtClean="0">
                <a:cs typeface="Courier New" pitchFamily="49" charset="0"/>
              </a:rPr>
              <a:t>A </a:t>
            </a:r>
            <a:r>
              <a:rPr lang="en-US" dirty="0">
                <a:cs typeface="Courier New" pitchFamily="49" charset="0"/>
              </a:rPr>
              <a:t>class name shall be a noun or a noun phrase made up of several words. </a:t>
            </a:r>
            <a:endParaRPr lang="en-US" dirty="0" smtClean="0">
              <a:cs typeface="Courier New" pitchFamily="49" charset="0"/>
            </a:endParaRPr>
          </a:p>
          <a:p>
            <a:pPr marL="544195" lvl="1" indent="-342900">
              <a:buFont typeface="+mj-lt"/>
              <a:buAutoNum type="arabicPeriod"/>
            </a:pPr>
            <a:r>
              <a:rPr lang="en-US" dirty="0" smtClean="0">
                <a:cs typeface="Courier New" pitchFamily="49" charset="0"/>
              </a:rPr>
              <a:t>All </a:t>
            </a:r>
            <a:r>
              <a:rPr lang="en-US" dirty="0">
                <a:cs typeface="Courier New" pitchFamily="49" charset="0"/>
              </a:rPr>
              <a:t>the words shall be </a:t>
            </a:r>
            <a:r>
              <a:rPr lang="en-US" dirty="0" smtClean="0">
                <a:cs typeface="Courier New" pitchFamily="49" charset="0"/>
              </a:rPr>
              <a:t>initially-capitalized </a:t>
            </a:r>
            <a:r>
              <a:rPr lang="en-US" dirty="0">
                <a:cs typeface="Courier New" pitchFamily="49" charset="0"/>
              </a:rPr>
              <a:t>(camel-case). </a:t>
            </a:r>
          </a:p>
          <a:p>
            <a:pPr marL="544195" lvl="1" indent="-342900">
              <a:buFont typeface="+mj-lt"/>
              <a:buAutoNum type="arabicPeriod"/>
            </a:pPr>
            <a:r>
              <a:rPr lang="en-US" dirty="0" smtClean="0">
                <a:cs typeface="Courier New" pitchFamily="49" charset="0"/>
              </a:rPr>
              <a:t>Use a </a:t>
            </a:r>
            <a:r>
              <a:rPr lang="en-US" dirty="0">
                <a:cs typeface="Courier New" pitchFamily="49" charset="0"/>
              </a:rPr>
              <a:t>singular noun for class name. </a:t>
            </a:r>
          </a:p>
          <a:p>
            <a:pPr marL="544195" lvl="1" indent="-342900">
              <a:buFont typeface="+mj-lt"/>
              <a:buAutoNum type="arabicPeriod"/>
            </a:pPr>
            <a:r>
              <a:rPr lang="en-US" dirty="0" smtClean="0">
                <a:cs typeface="Courier New" pitchFamily="49" charset="0"/>
              </a:rPr>
              <a:t>Choose </a:t>
            </a:r>
            <a:r>
              <a:rPr lang="en-US" dirty="0">
                <a:cs typeface="Courier New" pitchFamily="49" charset="0"/>
              </a:rPr>
              <a:t>a meaningful and </a:t>
            </a:r>
            <a:r>
              <a:rPr lang="en-US" dirty="0" smtClean="0">
                <a:cs typeface="Courier New" pitchFamily="49" charset="0"/>
              </a:rPr>
              <a:t>self-descriptive </a:t>
            </a:r>
            <a:r>
              <a:rPr lang="en-US" dirty="0" err="1">
                <a:cs typeface="Courier New" pitchFamily="49" charset="0"/>
              </a:rPr>
              <a:t>classname</a:t>
            </a:r>
            <a:r>
              <a:rPr lang="en-US" dirty="0">
                <a:cs typeface="Courier New" pitchFamily="49" charset="0"/>
              </a:rPr>
              <a:t>. </a:t>
            </a:r>
            <a:r>
              <a:rPr lang="en-US" dirty="0" smtClean="0">
                <a:cs typeface="Courier New" pitchFamily="49" charset="0"/>
              </a:rPr>
              <a:t>e.g., </a:t>
            </a:r>
            <a:r>
              <a:rPr lang="en-US" dirty="0" err="1">
                <a:cs typeface="Courier New" pitchFamily="49" charset="0"/>
              </a:rPr>
              <a:t>SoccerPlayer</a:t>
            </a:r>
            <a:r>
              <a:rPr lang="en-US" dirty="0">
                <a:cs typeface="Courier New" pitchFamily="49" charset="0"/>
              </a:rPr>
              <a:t>, </a:t>
            </a:r>
            <a:r>
              <a:rPr lang="en-US" dirty="0" err="1" smtClean="0">
                <a:cs typeface="Courier New" pitchFamily="49" charset="0"/>
              </a:rPr>
              <a:t>DatabaseServer</a:t>
            </a:r>
            <a:r>
              <a:rPr lang="en-US" dirty="0" smtClean="0">
                <a:cs typeface="Courier New" pitchFamily="49" charset="0"/>
              </a:rPr>
              <a:t>, </a:t>
            </a:r>
            <a:r>
              <a:rPr lang="en-US" dirty="0" err="1" smtClean="0">
                <a:cs typeface="Courier New" pitchFamily="49" charset="0"/>
              </a:rPr>
              <a:t>FileInputStream</a:t>
            </a:r>
            <a:r>
              <a:rPr lang="en-US" dirty="0" smtClean="0">
                <a:cs typeface="Courier New" pitchFamily="49" charset="0"/>
              </a:rPr>
              <a:t>, and </a:t>
            </a:r>
            <a:r>
              <a:rPr lang="en-US" dirty="0" err="1" smtClean="0">
                <a:cs typeface="Courier New" pitchFamily="49" charset="0"/>
              </a:rPr>
              <a:t>PrintStream</a:t>
            </a:r>
            <a:r>
              <a:rPr lang="en-US" dirty="0" smtClean="0">
                <a:cs typeface="Courier New" pitchFamily="49" charset="0"/>
              </a:rPr>
              <a:t>.</a:t>
            </a:r>
            <a:endParaRPr lang="en-US" dirty="0">
              <a:cs typeface="Courier New" pitchFamily="49" charset="0"/>
            </a:endParaRPr>
          </a:p>
        </p:txBody>
      </p:sp>
    </p:spTree>
    <p:extLst>
      <p:ext uri="{BB962C8B-B14F-4D97-AF65-F5344CB8AC3E}">
        <p14:creationId xmlns:p14="http://schemas.microsoft.com/office/powerpoint/2010/main" val="4064608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 in Java</a:t>
            </a:r>
          </a:p>
        </p:txBody>
      </p:sp>
      <p:sp>
        <p:nvSpPr>
          <p:cNvPr id="3" name="Content Placeholder 2"/>
          <p:cNvSpPr>
            <a:spLocks noGrp="1"/>
          </p:cNvSpPr>
          <p:nvPr>
            <p:ph idx="1"/>
          </p:nvPr>
        </p:nvSpPr>
        <p:spPr/>
        <p:txBody>
          <a:bodyPr>
            <a:normAutofit/>
          </a:bodyPr>
          <a:lstStyle/>
          <a:p>
            <a:pPr>
              <a:buFont typeface="Arial" pitchFamily="34" charset="0"/>
              <a:buChar char="•"/>
            </a:pPr>
            <a:r>
              <a:rPr lang="en-US" dirty="0"/>
              <a:t>A Java class uses variables to define data fields and methods to define actions. </a:t>
            </a:r>
            <a:endParaRPr lang="en-US" dirty="0" smtClean="0"/>
          </a:p>
          <a:p>
            <a:pPr>
              <a:buFont typeface="Arial" pitchFamily="34" charset="0"/>
              <a:buChar char="•"/>
            </a:pPr>
            <a:r>
              <a:rPr lang="en-US" dirty="0" smtClean="0"/>
              <a:t>Additionally</a:t>
            </a:r>
            <a:r>
              <a:rPr lang="en-US" dirty="0"/>
              <a:t>, a class provides methods of a special type, known as </a:t>
            </a:r>
            <a:r>
              <a:rPr lang="en-US" b="1" dirty="0"/>
              <a:t>constructors</a:t>
            </a:r>
            <a:r>
              <a:rPr lang="en-US" dirty="0"/>
              <a:t>, which are invoked to create a new object. </a:t>
            </a:r>
            <a:endParaRPr lang="en-US" dirty="0" smtClean="0"/>
          </a:p>
          <a:p>
            <a:pPr>
              <a:buFont typeface="Arial" pitchFamily="34" charset="0"/>
              <a:buChar char="•"/>
            </a:pPr>
            <a:r>
              <a:rPr lang="en-US" dirty="0" smtClean="0"/>
              <a:t>A </a:t>
            </a:r>
            <a:r>
              <a:rPr lang="en-US" dirty="0"/>
              <a:t>constructor can perform any action, but constructors are designed to perform </a:t>
            </a:r>
            <a:r>
              <a:rPr lang="en-US" b="1" dirty="0"/>
              <a:t>initializing actions</a:t>
            </a:r>
            <a:r>
              <a:rPr lang="en-US" dirty="0"/>
              <a:t>, such as initializing the data fields of objects </a:t>
            </a:r>
            <a:endParaRPr lang="en-US" dirty="0">
              <a:cs typeface="Courier New" pitchFamily="49" charset="0"/>
            </a:endParaRPr>
          </a:p>
        </p:txBody>
      </p:sp>
    </p:spTree>
    <p:extLst>
      <p:ext uri="{BB962C8B-B14F-4D97-AF65-F5344CB8AC3E}">
        <p14:creationId xmlns:p14="http://schemas.microsoft.com/office/powerpoint/2010/main" val="3325683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smtClean="0"/>
              <a:t>Creating instances of a Class </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cs typeface="Courier New" pitchFamily="49" charset="0"/>
              </a:rPr>
              <a:t>To create an instance of a class, you have to:</a:t>
            </a:r>
          </a:p>
          <a:p>
            <a:pPr>
              <a:buFont typeface="Arial" pitchFamily="34" charset="0"/>
              <a:buChar char="•"/>
            </a:pPr>
            <a:r>
              <a:rPr lang="en-US" dirty="0">
                <a:cs typeface="Courier New" pitchFamily="49" charset="0"/>
              </a:rPr>
              <a:t>1. </a:t>
            </a:r>
            <a:r>
              <a:rPr lang="en-US" b="1" dirty="0" smtClean="0">
                <a:cs typeface="Courier New" pitchFamily="49" charset="0"/>
              </a:rPr>
              <a:t>Declare </a:t>
            </a:r>
            <a:r>
              <a:rPr lang="en-US" dirty="0" smtClean="0">
                <a:cs typeface="Courier New" pitchFamily="49" charset="0"/>
              </a:rPr>
              <a:t>an </a:t>
            </a:r>
            <a:r>
              <a:rPr lang="en-US" dirty="0">
                <a:cs typeface="Courier New" pitchFamily="49" charset="0"/>
              </a:rPr>
              <a:t>instance </a:t>
            </a:r>
            <a:r>
              <a:rPr lang="en-US" dirty="0" smtClean="0">
                <a:cs typeface="Courier New" pitchFamily="49" charset="0"/>
              </a:rPr>
              <a:t>identifier </a:t>
            </a:r>
            <a:r>
              <a:rPr lang="en-US" dirty="0">
                <a:cs typeface="Courier New" pitchFamily="49" charset="0"/>
              </a:rPr>
              <a:t>(instance name) of a </a:t>
            </a:r>
            <a:r>
              <a:rPr lang="en-US" dirty="0" smtClean="0">
                <a:cs typeface="Courier New" pitchFamily="49" charset="0"/>
              </a:rPr>
              <a:t>particular </a:t>
            </a:r>
            <a:r>
              <a:rPr lang="en-US" dirty="0">
                <a:cs typeface="Courier New" pitchFamily="49" charset="0"/>
              </a:rPr>
              <a:t>class.</a:t>
            </a:r>
          </a:p>
          <a:p>
            <a:pPr>
              <a:buFont typeface="Arial" pitchFamily="34" charset="0"/>
              <a:buChar char="•"/>
            </a:pPr>
            <a:r>
              <a:rPr lang="en-US" dirty="0">
                <a:cs typeface="Courier New" pitchFamily="49" charset="0"/>
              </a:rPr>
              <a:t>2. </a:t>
            </a:r>
            <a:r>
              <a:rPr lang="en-US" b="1" dirty="0" smtClean="0">
                <a:cs typeface="Courier New" pitchFamily="49" charset="0"/>
              </a:rPr>
              <a:t>Construct </a:t>
            </a:r>
            <a:r>
              <a:rPr lang="en-US" dirty="0" smtClean="0">
                <a:cs typeface="Courier New" pitchFamily="49" charset="0"/>
              </a:rPr>
              <a:t>the </a:t>
            </a:r>
            <a:r>
              <a:rPr lang="en-US" dirty="0">
                <a:cs typeface="Courier New" pitchFamily="49" charset="0"/>
              </a:rPr>
              <a:t>instance (i.e., allocate storage for the instance and </a:t>
            </a:r>
            <a:r>
              <a:rPr lang="en-US" dirty="0" smtClean="0">
                <a:cs typeface="Courier New" pitchFamily="49" charset="0"/>
              </a:rPr>
              <a:t>initialize </a:t>
            </a:r>
            <a:r>
              <a:rPr lang="en-US" dirty="0">
                <a:cs typeface="Courier New" pitchFamily="49" charset="0"/>
              </a:rPr>
              <a:t>the instance) using the "</a:t>
            </a:r>
            <a:r>
              <a:rPr lang="en-US" b="1" dirty="0">
                <a:solidFill>
                  <a:schemeClr val="accent1"/>
                </a:solidFill>
                <a:cs typeface="Courier New" pitchFamily="49" charset="0"/>
              </a:rPr>
              <a:t>new</a:t>
            </a:r>
            <a:r>
              <a:rPr lang="en-US" dirty="0">
                <a:cs typeface="Courier New" pitchFamily="49" charset="0"/>
              </a:rPr>
              <a:t>" operator.</a:t>
            </a:r>
          </a:p>
          <a:p>
            <a:pPr>
              <a:buFont typeface="Arial" pitchFamily="34" charset="0"/>
              <a:buChar char="•"/>
            </a:pPr>
            <a:r>
              <a:rPr lang="en-US" dirty="0">
                <a:cs typeface="Courier New" pitchFamily="49" charset="0"/>
              </a:rPr>
              <a:t>For examples, suppose that we have a class called Circle, we can create instances of Circle as follows</a:t>
            </a:r>
            <a:r>
              <a:rPr lang="en-US" dirty="0" smtClean="0">
                <a:cs typeface="Courier New" pitchFamily="49" charset="0"/>
              </a:rPr>
              <a:t>:</a:t>
            </a:r>
          </a:p>
          <a:p>
            <a:pPr>
              <a:buFont typeface="Arial" pitchFamily="34" charset="0"/>
              <a:buChar char="•"/>
            </a:pPr>
            <a:endParaRPr lang="en-US" dirty="0">
              <a:cs typeface="Courier New" pitchFamily="49" charset="0"/>
            </a:endParaRPr>
          </a:p>
          <a:p>
            <a:pPr>
              <a:buFont typeface="Arial" pitchFamily="34" charset="0"/>
              <a:buChar char="•"/>
            </a:pPr>
            <a:endParaRPr lang="en-US" dirty="0" smtClean="0">
              <a:cs typeface="Courier New" pitchFamily="49" charset="0"/>
            </a:endParaRPr>
          </a:p>
          <a:p>
            <a:pPr>
              <a:buFont typeface="Arial" pitchFamily="34" charset="0"/>
              <a:buChar char="•"/>
            </a:pPr>
            <a:endParaRPr lang="en-US" dirty="0">
              <a:cs typeface="Courier New" pitchFamily="49" charset="0"/>
            </a:endParaRPr>
          </a:p>
          <a:p>
            <a:pPr>
              <a:buFont typeface="Arial" pitchFamily="34" charset="0"/>
              <a:buChar char="•"/>
            </a:pPr>
            <a:endParaRPr lang="en-US" dirty="0" smtClean="0">
              <a:cs typeface="Courier New" pitchFamily="49" charset="0"/>
            </a:endParaRPr>
          </a:p>
          <a:p>
            <a:pPr>
              <a:buFont typeface="Arial" pitchFamily="34" charset="0"/>
              <a:buChar char="•"/>
            </a:pPr>
            <a:r>
              <a:rPr lang="en-US" dirty="0">
                <a:cs typeface="Courier New" pitchFamily="49" charset="0"/>
              </a:rPr>
              <a:t>When an instance is declared but not constructed, it holds a special value called null.</a:t>
            </a:r>
          </a:p>
        </p:txBody>
      </p:sp>
      <p:pic>
        <p:nvPicPr>
          <p:cNvPr id="12290" name="Picture 2" descr="Z:\home\mark\Pictures\Screenshot from 2018-11-13 21-47-49.png"/>
          <p:cNvPicPr>
            <a:picLocks noChangeAspect="1" noChangeArrowheads="1"/>
          </p:cNvPicPr>
          <p:nvPr/>
        </p:nvPicPr>
        <p:blipFill rotWithShape="1">
          <a:blip r:embed="rId2">
            <a:extLst>
              <a:ext uri="{28A0092B-C50C-407E-A947-70E740481C1C}">
                <a14:useLocalDpi xmlns:a14="http://schemas.microsoft.com/office/drawing/2010/main" val="0"/>
              </a:ext>
            </a:extLst>
          </a:blip>
          <a:srcRect b="5826"/>
          <a:stretch/>
        </p:blipFill>
        <p:spPr bwMode="auto">
          <a:xfrm>
            <a:off x="2238232" y="3630308"/>
            <a:ext cx="5063319" cy="174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038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a:t>Dot (.) Operator</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US" dirty="0">
                <a:cs typeface="Courier New" pitchFamily="49" charset="0"/>
              </a:rPr>
              <a:t>The variables and methods belonging to a class are formally called </a:t>
            </a:r>
            <a:r>
              <a:rPr lang="en-US" b="1" dirty="0">
                <a:cs typeface="Courier New" pitchFamily="49" charset="0"/>
              </a:rPr>
              <a:t>member variables </a:t>
            </a:r>
            <a:r>
              <a:rPr lang="en-US" dirty="0">
                <a:cs typeface="Courier New" pitchFamily="49" charset="0"/>
              </a:rPr>
              <a:t>and </a:t>
            </a:r>
            <a:r>
              <a:rPr lang="en-US" b="1" dirty="0">
                <a:cs typeface="Courier New" pitchFamily="49" charset="0"/>
              </a:rPr>
              <a:t>member methods</a:t>
            </a:r>
            <a:r>
              <a:rPr lang="en-US" dirty="0">
                <a:cs typeface="Courier New" pitchFamily="49" charset="0"/>
              </a:rPr>
              <a:t>. </a:t>
            </a:r>
            <a:endParaRPr lang="en-US" dirty="0" smtClean="0">
              <a:cs typeface="Courier New" pitchFamily="49" charset="0"/>
            </a:endParaRPr>
          </a:p>
          <a:p>
            <a:pPr algn="just">
              <a:buFont typeface="Arial" pitchFamily="34" charset="0"/>
              <a:buChar char="•"/>
            </a:pPr>
            <a:r>
              <a:rPr lang="en-US" dirty="0" smtClean="0">
                <a:cs typeface="Courier New" pitchFamily="49" charset="0"/>
              </a:rPr>
              <a:t>To </a:t>
            </a:r>
            <a:r>
              <a:rPr lang="en-US" dirty="0">
                <a:cs typeface="Courier New" pitchFamily="49" charset="0"/>
              </a:rPr>
              <a:t>reference a member variable or method, you must:</a:t>
            </a:r>
          </a:p>
          <a:p>
            <a:pPr marL="544195" lvl="1" indent="-342900" algn="just">
              <a:buFont typeface="+mj-lt"/>
              <a:buAutoNum type="arabicParenR"/>
            </a:pPr>
            <a:r>
              <a:rPr lang="en-US" dirty="0" smtClean="0">
                <a:cs typeface="Courier New" pitchFamily="49" charset="0"/>
              </a:rPr>
              <a:t>First identify </a:t>
            </a:r>
            <a:r>
              <a:rPr lang="en-US" dirty="0">
                <a:cs typeface="Courier New" pitchFamily="49" charset="0"/>
              </a:rPr>
              <a:t>the instance you are interested </a:t>
            </a:r>
            <a:r>
              <a:rPr lang="en-US" dirty="0" smtClean="0">
                <a:cs typeface="Courier New" pitchFamily="49" charset="0"/>
              </a:rPr>
              <a:t>in</a:t>
            </a:r>
            <a:r>
              <a:rPr lang="en-US" dirty="0">
                <a:cs typeface="Courier New" pitchFamily="49" charset="0"/>
              </a:rPr>
              <a:t>.</a:t>
            </a:r>
          </a:p>
          <a:p>
            <a:pPr marL="544195" lvl="1" indent="-342900" algn="just">
              <a:buFont typeface="+mj-lt"/>
              <a:buAutoNum type="arabicParenR"/>
            </a:pPr>
            <a:r>
              <a:rPr lang="en-US" dirty="0" smtClean="0">
                <a:cs typeface="Courier New" pitchFamily="49" charset="0"/>
              </a:rPr>
              <a:t>Use </a:t>
            </a:r>
            <a:r>
              <a:rPr lang="en-US" dirty="0">
                <a:cs typeface="Courier New" pitchFamily="49" charset="0"/>
              </a:rPr>
              <a:t>the dot operator (.) to reference the desired member variable or method.</a:t>
            </a:r>
          </a:p>
          <a:p>
            <a:pPr algn="just">
              <a:buFont typeface="Arial" pitchFamily="34" charset="0"/>
              <a:buChar char="•"/>
            </a:pPr>
            <a:r>
              <a:rPr lang="en-US" dirty="0">
                <a:cs typeface="Courier New" pitchFamily="49" charset="0"/>
              </a:rPr>
              <a:t>For example, suppose that we have a class called Circle, with two member variables (</a:t>
            </a:r>
            <a:r>
              <a:rPr lang="en-US" i="1" dirty="0">
                <a:cs typeface="Courier New" pitchFamily="49" charset="0"/>
              </a:rPr>
              <a:t>radius</a:t>
            </a:r>
            <a:r>
              <a:rPr lang="en-US" dirty="0">
                <a:cs typeface="Courier New" pitchFamily="49" charset="0"/>
              </a:rPr>
              <a:t> and </a:t>
            </a:r>
            <a:r>
              <a:rPr lang="en-US" i="1" dirty="0">
                <a:cs typeface="Courier New" pitchFamily="49" charset="0"/>
              </a:rPr>
              <a:t>color</a:t>
            </a:r>
            <a:r>
              <a:rPr lang="en-US" dirty="0">
                <a:cs typeface="Courier New" pitchFamily="49" charset="0"/>
              </a:rPr>
              <a:t>) and two member methods (</a:t>
            </a:r>
            <a:r>
              <a:rPr lang="en-US" i="1" dirty="0" err="1">
                <a:cs typeface="Courier New" pitchFamily="49" charset="0"/>
              </a:rPr>
              <a:t>getRadius</a:t>
            </a:r>
            <a:r>
              <a:rPr lang="en-US" i="1" dirty="0">
                <a:cs typeface="Courier New" pitchFamily="49" charset="0"/>
              </a:rPr>
              <a:t>() </a:t>
            </a:r>
            <a:r>
              <a:rPr lang="en-US" dirty="0" smtClean="0">
                <a:cs typeface="Courier New" pitchFamily="49" charset="0"/>
              </a:rPr>
              <a:t>and </a:t>
            </a:r>
            <a:r>
              <a:rPr lang="en-US" i="1" dirty="0" smtClean="0">
                <a:cs typeface="Courier New" pitchFamily="49" charset="0"/>
              </a:rPr>
              <a:t>getArea</a:t>
            </a:r>
            <a:r>
              <a:rPr lang="en-US" i="1" dirty="0">
                <a:cs typeface="Courier New" pitchFamily="49" charset="0"/>
              </a:rPr>
              <a:t>()</a:t>
            </a:r>
            <a:r>
              <a:rPr lang="en-US" dirty="0">
                <a:cs typeface="Courier New" pitchFamily="49" charset="0"/>
              </a:rPr>
              <a:t>). </a:t>
            </a:r>
            <a:endParaRPr lang="en-US" dirty="0" smtClean="0">
              <a:cs typeface="Courier New" pitchFamily="49" charset="0"/>
            </a:endParaRPr>
          </a:p>
          <a:p>
            <a:pPr algn="just">
              <a:buFont typeface="Arial" pitchFamily="34" charset="0"/>
              <a:buChar char="•"/>
            </a:pPr>
            <a:r>
              <a:rPr lang="en-US" dirty="0" smtClean="0">
                <a:cs typeface="Courier New" pitchFamily="49" charset="0"/>
              </a:rPr>
              <a:t>We </a:t>
            </a:r>
            <a:r>
              <a:rPr lang="en-US" dirty="0">
                <a:cs typeface="Courier New" pitchFamily="49" charset="0"/>
              </a:rPr>
              <a:t>have created three instances of the class Circle, namely, c1, c2 </a:t>
            </a:r>
            <a:r>
              <a:rPr lang="en-US" dirty="0" smtClean="0">
                <a:cs typeface="Courier New" pitchFamily="49" charset="0"/>
              </a:rPr>
              <a:t>and c3.</a:t>
            </a:r>
          </a:p>
          <a:p>
            <a:pPr algn="just">
              <a:buFont typeface="Arial" pitchFamily="34" charset="0"/>
              <a:buChar char="•"/>
            </a:pPr>
            <a:r>
              <a:rPr lang="en-US" dirty="0">
                <a:cs typeface="Courier New" pitchFamily="49" charset="0"/>
              </a:rPr>
              <a:t>To invoke the method </a:t>
            </a:r>
            <a:r>
              <a:rPr lang="en-US" i="1" dirty="0">
                <a:cs typeface="Courier New" pitchFamily="49" charset="0"/>
              </a:rPr>
              <a:t>getArea()</a:t>
            </a:r>
            <a:r>
              <a:rPr lang="en-US" dirty="0">
                <a:cs typeface="Courier New" pitchFamily="49" charset="0"/>
              </a:rPr>
              <a:t>,</a:t>
            </a:r>
            <a:r>
              <a:rPr lang="en-US" i="1" dirty="0">
                <a:cs typeface="Courier New" pitchFamily="49" charset="0"/>
              </a:rPr>
              <a:t> </a:t>
            </a:r>
            <a:r>
              <a:rPr lang="en-US" dirty="0">
                <a:cs typeface="Courier New" pitchFamily="49" charset="0"/>
              </a:rPr>
              <a:t>you must first </a:t>
            </a:r>
            <a:r>
              <a:rPr lang="en-US" dirty="0" smtClean="0">
                <a:cs typeface="Courier New" pitchFamily="49" charset="0"/>
              </a:rPr>
              <a:t>identify the instance </a:t>
            </a:r>
            <a:r>
              <a:rPr lang="en-US" dirty="0">
                <a:cs typeface="Courier New" pitchFamily="49" charset="0"/>
              </a:rPr>
              <a:t>of interest, says c2, then use the dot operator, in the form of </a:t>
            </a:r>
            <a:r>
              <a:rPr lang="en-US" i="1" dirty="0">
                <a:cs typeface="Courier New" pitchFamily="49" charset="0"/>
              </a:rPr>
              <a:t>c2.getArea().</a:t>
            </a:r>
          </a:p>
        </p:txBody>
      </p:sp>
    </p:spTree>
    <p:extLst>
      <p:ext uri="{BB962C8B-B14F-4D97-AF65-F5344CB8AC3E}">
        <p14:creationId xmlns:p14="http://schemas.microsoft.com/office/powerpoint/2010/main" val="12579683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a:t>Dot (.) Operator</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US" dirty="0">
                <a:cs typeface="Courier New" pitchFamily="49" charset="0"/>
              </a:rPr>
              <a:t>Calling getArea() without </a:t>
            </a:r>
            <a:r>
              <a:rPr lang="en-US" dirty="0" smtClean="0">
                <a:cs typeface="Courier New" pitchFamily="49" charset="0"/>
              </a:rPr>
              <a:t>identifying </a:t>
            </a:r>
            <a:r>
              <a:rPr lang="en-US" dirty="0">
                <a:cs typeface="Courier New" pitchFamily="49" charset="0"/>
              </a:rPr>
              <a:t>the instance is meaningless, as the radius is unknown (there could be many instances of Circle - each maintaining </a:t>
            </a:r>
            <a:r>
              <a:rPr lang="en-US" dirty="0" smtClean="0">
                <a:cs typeface="Courier New" pitchFamily="49" charset="0"/>
              </a:rPr>
              <a:t>its own </a:t>
            </a:r>
            <a:r>
              <a:rPr lang="en-US" dirty="0">
                <a:cs typeface="Courier New" pitchFamily="49" charset="0"/>
              </a:rPr>
              <a:t>radius). </a:t>
            </a:r>
            <a:endParaRPr lang="en-US" dirty="0" smtClean="0">
              <a:cs typeface="Courier New" pitchFamily="49" charset="0"/>
            </a:endParaRPr>
          </a:p>
          <a:p>
            <a:pPr algn="just">
              <a:buFont typeface="Arial" pitchFamily="34" charset="0"/>
              <a:buChar char="•"/>
            </a:pPr>
            <a:r>
              <a:rPr lang="en-US" dirty="0" smtClean="0">
                <a:cs typeface="Courier New" pitchFamily="49" charset="0"/>
              </a:rPr>
              <a:t>Furthermore</a:t>
            </a:r>
            <a:r>
              <a:rPr lang="en-US" dirty="0">
                <a:cs typeface="Courier New" pitchFamily="49" charset="0"/>
              </a:rPr>
              <a:t>, c1.getArea() and c2.getArea() are likely to produce different results.</a:t>
            </a:r>
          </a:p>
          <a:p>
            <a:pPr algn="just">
              <a:buFont typeface="Arial" pitchFamily="34" charset="0"/>
              <a:buChar char="•"/>
            </a:pPr>
            <a:r>
              <a:rPr lang="en-US" dirty="0">
                <a:cs typeface="Courier New" pitchFamily="49" charset="0"/>
              </a:rPr>
              <a:t>In general, suppose there is a class called </a:t>
            </a:r>
            <a:r>
              <a:rPr lang="en-US" b="1" dirty="0" err="1">
                <a:cs typeface="Courier New" pitchFamily="49" charset="0"/>
              </a:rPr>
              <a:t>AClass</a:t>
            </a:r>
            <a:r>
              <a:rPr lang="en-US" dirty="0">
                <a:cs typeface="Courier New" pitchFamily="49" charset="0"/>
              </a:rPr>
              <a:t> with a member variable called </a:t>
            </a:r>
            <a:r>
              <a:rPr lang="en-US" b="1" dirty="0" err="1">
                <a:cs typeface="Courier New" pitchFamily="49" charset="0"/>
              </a:rPr>
              <a:t>aVariable</a:t>
            </a:r>
            <a:r>
              <a:rPr lang="en-US" dirty="0">
                <a:cs typeface="Courier New" pitchFamily="49" charset="0"/>
              </a:rPr>
              <a:t> and a member method called </a:t>
            </a:r>
            <a:r>
              <a:rPr lang="en-US" b="1" dirty="0" err="1">
                <a:cs typeface="Courier New" pitchFamily="49" charset="0"/>
              </a:rPr>
              <a:t>aMethod</a:t>
            </a:r>
            <a:r>
              <a:rPr lang="en-US" b="1" dirty="0">
                <a:cs typeface="Courier New" pitchFamily="49" charset="0"/>
              </a:rPr>
              <a:t>()</a:t>
            </a:r>
            <a:r>
              <a:rPr lang="en-US" dirty="0">
                <a:cs typeface="Courier New" pitchFamily="49" charset="0"/>
              </a:rPr>
              <a:t>. </a:t>
            </a:r>
            <a:endParaRPr lang="en-US" dirty="0" smtClean="0">
              <a:cs typeface="Courier New" pitchFamily="49" charset="0"/>
            </a:endParaRPr>
          </a:p>
          <a:p>
            <a:pPr algn="just">
              <a:buFont typeface="Arial" pitchFamily="34" charset="0"/>
              <a:buChar char="•"/>
            </a:pPr>
            <a:r>
              <a:rPr lang="en-US" dirty="0" smtClean="0">
                <a:cs typeface="Courier New" pitchFamily="49" charset="0"/>
              </a:rPr>
              <a:t>An </a:t>
            </a:r>
            <a:r>
              <a:rPr lang="en-US" dirty="0">
                <a:cs typeface="Courier New" pitchFamily="49" charset="0"/>
              </a:rPr>
              <a:t>instance </a:t>
            </a:r>
            <a:r>
              <a:rPr lang="en-US" dirty="0" smtClean="0">
                <a:cs typeface="Courier New" pitchFamily="49" charset="0"/>
              </a:rPr>
              <a:t>called </a:t>
            </a:r>
            <a:r>
              <a:rPr lang="en-US" b="1" dirty="0" err="1" smtClean="0">
                <a:cs typeface="Courier New" pitchFamily="49" charset="0"/>
              </a:rPr>
              <a:t>anInstance</a:t>
            </a:r>
            <a:r>
              <a:rPr lang="en-US" dirty="0" smtClean="0">
                <a:cs typeface="Courier New" pitchFamily="49" charset="0"/>
              </a:rPr>
              <a:t> </a:t>
            </a:r>
            <a:r>
              <a:rPr lang="en-US" dirty="0">
                <a:cs typeface="Courier New" pitchFamily="49" charset="0"/>
              </a:rPr>
              <a:t>is constructed for </a:t>
            </a:r>
            <a:r>
              <a:rPr lang="en-US" b="1" dirty="0" err="1" smtClean="0">
                <a:cs typeface="Courier New" pitchFamily="49" charset="0"/>
              </a:rPr>
              <a:t>AClass</a:t>
            </a:r>
            <a:r>
              <a:rPr lang="en-US" dirty="0" smtClean="0">
                <a:cs typeface="Courier New" pitchFamily="49" charset="0"/>
              </a:rPr>
              <a:t>. </a:t>
            </a:r>
            <a:r>
              <a:rPr lang="en-US" dirty="0">
                <a:cs typeface="Courier New" pitchFamily="49" charset="0"/>
              </a:rPr>
              <a:t>You use </a:t>
            </a:r>
            <a:r>
              <a:rPr lang="en-US" b="1" dirty="0" err="1">
                <a:cs typeface="Courier New" pitchFamily="49" charset="0"/>
              </a:rPr>
              <a:t>anInstance.aVariable</a:t>
            </a:r>
            <a:r>
              <a:rPr lang="en-US" dirty="0">
                <a:cs typeface="Courier New" pitchFamily="49" charset="0"/>
              </a:rPr>
              <a:t> and </a:t>
            </a:r>
            <a:r>
              <a:rPr lang="en-US" b="1" dirty="0" err="1">
                <a:cs typeface="Courier New" pitchFamily="49" charset="0"/>
              </a:rPr>
              <a:t>anInstance.aMethod</a:t>
            </a:r>
            <a:r>
              <a:rPr lang="en-US" b="1" dirty="0">
                <a:cs typeface="Courier New" pitchFamily="49" charset="0"/>
              </a:rPr>
              <a:t>().</a:t>
            </a:r>
          </a:p>
        </p:txBody>
      </p:sp>
    </p:spTree>
    <p:extLst>
      <p:ext uri="{BB962C8B-B14F-4D97-AF65-F5344CB8AC3E}">
        <p14:creationId xmlns:p14="http://schemas.microsoft.com/office/powerpoint/2010/main" val="3610542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smtClean="0"/>
              <a:t>Member </a:t>
            </a:r>
            <a:r>
              <a:rPr lang="en-US" dirty="0"/>
              <a:t>Variables</a:t>
            </a:r>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a:t>A member variable has a name (or </a:t>
            </a:r>
            <a:r>
              <a:rPr lang="en-US" dirty="0" smtClean="0"/>
              <a:t>identifier</a:t>
            </a:r>
            <a:r>
              <a:rPr lang="en-US" dirty="0"/>
              <a:t>) and a type; and holds a value of that </a:t>
            </a:r>
            <a:r>
              <a:rPr lang="en-US" dirty="0" smtClean="0"/>
              <a:t>particular type</a:t>
            </a:r>
          </a:p>
          <a:p>
            <a:pPr algn="just">
              <a:buFont typeface="Arial" pitchFamily="34" charset="0"/>
              <a:buChar char="•"/>
            </a:pPr>
            <a:r>
              <a:rPr lang="en-US" dirty="0" smtClean="0"/>
              <a:t>Variable </a:t>
            </a:r>
            <a:r>
              <a:rPr lang="en-US" dirty="0"/>
              <a:t>Naming </a:t>
            </a:r>
            <a:r>
              <a:rPr lang="en-US" dirty="0" smtClean="0"/>
              <a:t>Convention</a:t>
            </a:r>
            <a:r>
              <a:rPr lang="en-US" dirty="0"/>
              <a:t>: </a:t>
            </a:r>
            <a:endParaRPr lang="en-US" dirty="0" smtClean="0"/>
          </a:p>
          <a:p>
            <a:pPr lvl="1" algn="just">
              <a:buFont typeface="Arial" pitchFamily="34" charset="0"/>
              <a:buChar char="•"/>
            </a:pPr>
            <a:r>
              <a:rPr lang="en-US" dirty="0" smtClean="0"/>
              <a:t>A </a:t>
            </a:r>
            <a:r>
              <a:rPr lang="en-US" dirty="0"/>
              <a:t>variable name shall be a noun or a noun phrase made up of several words. </a:t>
            </a:r>
            <a:endParaRPr lang="en-US" dirty="0" smtClean="0"/>
          </a:p>
          <a:p>
            <a:pPr lvl="1" algn="just">
              <a:buFont typeface="Arial" pitchFamily="34" charset="0"/>
              <a:buChar char="•"/>
            </a:pPr>
            <a:r>
              <a:rPr lang="en-US" dirty="0" smtClean="0"/>
              <a:t>The </a:t>
            </a:r>
            <a:r>
              <a:rPr lang="en-US" dirty="0"/>
              <a:t>first word is in lowercase and the rest of the words are </a:t>
            </a:r>
            <a:r>
              <a:rPr lang="en-US" dirty="0" err="1" smtClean="0"/>
              <a:t>intiial</a:t>
            </a:r>
            <a:r>
              <a:rPr lang="en-US" dirty="0" smtClean="0"/>
              <a:t>-capitalized </a:t>
            </a:r>
            <a:r>
              <a:rPr lang="en-US" dirty="0"/>
              <a:t>(camel-case), e.g., </a:t>
            </a:r>
            <a:r>
              <a:rPr lang="en-US" dirty="0" err="1"/>
              <a:t>fontSize</a:t>
            </a:r>
            <a:r>
              <a:rPr lang="en-US" dirty="0"/>
              <a:t>, </a:t>
            </a:r>
            <a:r>
              <a:rPr lang="en-US" dirty="0" err="1"/>
              <a:t>roomNumber</a:t>
            </a:r>
            <a:r>
              <a:rPr lang="en-US" dirty="0"/>
              <a:t>, </a:t>
            </a:r>
            <a:r>
              <a:rPr lang="en-US" dirty="0" err="1"/>
              <a:t>xMax</a:t>
            </a:r>
            <a:r>
              <a:rPr lang="en-US" dirty="0"/>
              <a:t>, </a:t>
            </a:r>
            <a:r>
              <a:rPr lang="en-US" dirty="0" err="1"/>
              <a:t>yMin</a:t>
            </a:r>
            <a:r>
              <a:rPr lang="en-US" dirty="0"/>
              <a:t> and </a:t>
            </a:r>
            <a:r>
              <a:rPr lang="en-US" dirty="0" err="1"/>
              <a:t>xTopLeft</a:t>
            </a:r>
            <a:r>
              <a:rPr lang="en-US" dirty="0"/>
              <a:t>. </a:t>
            </a:r>
          </a:p>
          <a:p>
            <a:pPr algn="just">
              <a:buFont typeface="Arial" pitchFamily="34" charset="0"/>
              <a:buChar char="•"/>
            </a:pPr>
            <a:r>
              <a:rPr lang="en-US" dirty="0" smtClean="0"/>
              <a:t>The </a:t>
            </a:r>
            <a:r>
              <a:rPr lang="en-US" dirty="0"/>
              <a:t>formal syntax for variable </a:t>
            </a:r>
            <a:r>
              <a:rPr lang="en-US" dirty="0" smtClean="0"/>
              <a:t>definition </a:t>
            </a:r>
            <a:r>
              <a:rPr lang="en-US" dirty="0"/>
              <a:t>in Java is: </a:t>
            </a:r>
            <a:endParaRPr lang="en-US" dirty="0" smtClean="0"/>
          </a:p>
          <a:p>
            <a:pPr marL="0" indent="0" algn="just">
              <a:buNone/>
            </a:pP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AccessControlModifier</a:t>
            </a:r>
            <a:r>
              <a:rPr lang="en-US" sz="1600" dirty="0">
                <a:latin typeface="Courier New" pitchFamily="49" charset="0"/>
                <a:cs typeface="Courier New" pitchFamily="49" charset="0"/>
              </a:rPr>
              <a:t>] type </a:t>
            </a:r>
            <a:r>
              <a:rPr lang="en-US" sz="1600" dirty="0" err="1">
                <a:latin typeface="Courier New" pitchFamily="49" charset="0"/>
                <a:cs typeface="Courier New" pitchFamily="49" charset="0"/>
              </a:rPr>
              <a:t>variableName</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initialValue</a:t>
            </a:r>
            <a:r>
              <a:rPr lang="en-US" sz="1600" dirty="0">
                <a:latin typeface="Courier New" pitchFamily="49" charset="0"/>
                <a:cs typeface="Courier New" pitchFamily="49" charset="0"/>
              </a:rPr>
              <a:t>]; </a:t>
            </a:r>
            <a:endParaRPr lang="en-US" sz="1600" dirty="0" smtClean="0">
              <a:latin typeface="Courier New" pitchFamily="49" charset="0"/>
              <a:cs typeface="Courier New" pitchFamily="49" charset="0"/>
            </a:endParaRPr>
          </a:p>
          <a:p>
            <a:pPr algn="just">
              <a:buFont typeface="Arial" pitchFamily="34" charset="0"/>
              <a:buChar char="•"/>
            </a:pPr>
            <a:r>
              <a:rPr lang="en-US" dirty="0" smtClean="0"/>
              <a:t>For example</a:t>
            </a:r>
            <a:r>
              <a:rPr lang="en-US" dirty="0"/>
              <a:t>:</a:t>
            </a:r>
            <a:endParaRPr lang="en-US" dirty="0" smtClean="0"/>
          </a:p>
          <a:p>
            <a:pPr marL="0" indent="0" algn="just">
              <a:buNone/>
            </a:pPr>
            <a:r>
              <a:rPr lang="en-US" sz="1700" b="1" dirty="0" smtClean="0">
                <a:latin typeface="Courier New" pitchFamily="49" charset="0"/>
                <a:cs typeface="Courier New" pitchFamily="49" charset="0"/>
              </a:rPr>
              <a:t>private</a:t>
            </a:r>
            <a:r>
              <a:rPr lang="en-US" sz="1700" dirty="0" smtClean="0">
                <a:latin typeface="Courier New" pitchFamily="49" charset="0"/>
                <a:cs typeface="Courier New" pitchFamily="49" charset="0"/>
              </a:rPr>
              <a:t> </a:t>
            </a:r>
            <a:r>
              <a:rPr lang="en-US" sz="1700" dirty="0">
                <a:latin typeface="Courier New" pitchFamily="49" charset="0"/>
                <a:cs typeface="Courier New" pitchFamily="49" charset="0"/>
              </a:rPr>
              <a:t>double </a:t>
            </a:r>
            <a:r>
              <a:rPr lang="en-US" sz="1700" dirty="0" smtClean="0">
                <a:latin typeface="Courier New" pitchFamily="49" charset="0"/>
                <a:cs typeface="Courier New" pitchFamily="49" charset="0"/>
              </a:rPr>
              <a:t>radius = 22.70; </a:t>
            </a:r>
          </a:p>
        </p:txBody>
      </p:sp>
    </p:spTree>
    <p:extLst>
      <p:ext uri="{BB962C8B-B14F-4D97-AF65-F5344CB8AC3E}">
        <p14:creationId xmlns:p14="http://schemas.microsoft.com/office/powerpoint/2010/main" val="3310173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buFont typeface="Arial" panose="02080604020202020204" charset="0"/>
              <a:buChar char="•"/>
            </a:pPr>
            <a:r>
              <a:rPr lang="x-none" altLang="en-US" sz="2400" dirty="0"/>
              <a:t>In order to write a program we need to understand our problem(</a:t>
            </a:r>
            <a:r>
              <a:rPr lang="x-none" altLang="en-US" sz="2400" b="1" dirty="0"/>
              <a:t>Analysis</a:t>
            </a:r>
            <a:r>
              <a:rPr lang="x-none" altLang="en-US" sz="2400" dirty="0"/>
              <a:t>), plan our solution (</a:t>
            </a:r>
            <a:r>
              <a:rPr lang="x-none" altLang="en-US" sz="2400" b="1" dirty="0"/>
              <a:t>Design</a:t>
            </a:r>
            <a:r>
              <a:rPr lang="x-none" altLang="en-US" sz="2400" dirty="0"/>
              <a:t>) and build it (</a:t>
            </a:r>
            <a:r>
              <a:rPr lang="x-none" altLang="en-US" sz="2400" b="1"/>
              <a:t>Programming</a:t>
            </a:r>
            <a:r>
              <a:rPr lang="x-none" altLang="en-US" sz="2400" smtClean="0"/>
              <a:t>).</a:t>
            </a:r>
            <a:endParaRPr lang="en-US" altLang="en-US" sz="2400" dirty="0" smtClean="0"/>
          </a:p>
          <a:p>
            <a:pPr algn="just">
              <a:buFont typeface="Arial" panose="02080604020202020204" charset="0"/>
              <a:buChar char="•"/>
            </a:pPr>
            <a:r>
              <a:rPr lang="en-US" altLang="en-US" sz="2400" dirty="0" smtClean="0"/>
              <a:t>Before we start building our programs it is imperative we understand the basics of Object Oriented System Analysis and Design Process.</a:t>
            </a:r>
          </a:p>
          <a:p>
            <a:pPr algn="just">
              <a:buFont typeface="Arial" panose="02080604020202020204" charset="0"/>
              <a:buChar char="•"/>
            </a:pPr>
            <a:endParaRPr lang="x-none" altLang="en-US" sz="2400" dirty="0"/>
          </a:p>
          <a:p>
            <a:pPr algn="just">
              <a:buFont typeface="Arial" panose="02080604020202020204" charset="0"/>
              <a:buChar char="•"/>
            </a:pPr>
            <a:endParaRPr lang="x-none" altLang="en-US" sz="2400" dirty="0"/>
          </a:p>
          <a:p>
            <a:pPr algn="just">
              <a:buFont typeface="Arial" panose="02080604020202020204" charset="0"/>
              <a:buChar char="•"/>
            </a:pPr>
            <a:endParaRPr lang="x-none" altLang="en-US" sz="2400" dirty="0"/>
          </a:p>
        </p:txBody>
      </p:sp>
    </p:spTree>
    <p:extLst>
      <p:ext uri="{BB962C8B-B14F-4D97-AF65-F5344CB8AC3E}">
        <p14:creationId xmlns:p14="http://schemas.microsoft.com/office/powerpoint/2010/main" val="771437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smtClean="0"/>
              <a:t>Member Methods</a:t>
            </a:r>
            <a:endParaRPr lang="en-US" dirty="0"/>
          </a:p>
        </p:txBody>
      </p:sp>
      <p:sp>
        <p:nvSpPr>
          <p:cNvPr id="3" name="Content Placeholder 2"/>
          <p:cNvSpPr>
            <a:spLocks noGrp="1"/>
          </p:cNvSpPr>
          <p:nvPr>
            <p:ph idx="1"/>
          </p:nvPr>
        </p:nvSpPr>
        <p:spPr>
          <a:xfrm>
            <a:off x="1097280" y="1845734"/>
            <a:ext cx="10557908" cy="4350350"/>
          </a:xfrm>
        </p:spPr>
        <p:txBody>
          <a:bodyPr>
            <a:normAutofit fontScale="92500" lnSpcReduction="10000"/>
          </a:bodyPr>
          <a:lstStyle/>
          <a:p>
            <a:pPr algn="just">
              <a:buFont typeface="Arial" pitchFamily="34" charset="0"/>
              <a:buChar char="•"/>
            </a:pPr>
            <a:r>
              <a:rPr lang="en-US" sz="1800" dirty="0"/>
              <a:t>R</a:t>
            </a:r>
            <a:r>
              <a:rPr lang="en-US" sz="1800" dirty="0" smtClean="0"/>
              <a:t>eceives </a:t>
            </a:r>
            <a:r>
              <a:rPr lang="en-US" sz="1800" dirty="0"/>
              <a:t>arguments from the </a:t>
            </a:r>
            <a:r>
              <a:rPr lang="en-US" sz="1800" dirty="0" smtClean="0"/>
              <a:t>caller.</a:t>
            </a:r>
          </a:p>
          <a:p>
            <a:pPr algn="just">
              <a:buFont typeface="Arial" pitchFamily="34" charset="0"/>
              <a:buChar char="•"/>
            </a:pPr>
            <a:r>
              <a:rPr lang="en-US" sz="1800" dirty="0"/>
              <a:t>P</a:t>
            </a:r>
            <a:r>
              <a:rPr lang="en-US" sz="1800" dirty="0" smtClean="0"/>
              <a:t>erforms </a:t>
            </a:r>
            <a:r>
              <a:rPr lang="en-US" sz="1800" dirty="0"/>
              <a:t>the </a:t>
            </a:r>
            <a:r>
              <a:rPr lang="en-US" sz="1800" dirty="0" smtClean="0"/>
              <a:t>operations </a:t>
            </a:r>
            <a:r>
              <a:rPr lang="en-US" sz="1800" dirty="0"/>
              <a:t>defined in the method </a:t>
            </a:r>
            <a:r>
              <a:rPr lang="en-US" sz="1800" dirty="0" smtClean="0"/>
              <a:t>body</a:t>
            </a:r>
            <a:r>
              <a:rPr lang="en-US" sz="1800" dirty="0"/>
              <a:t>.</a:t>
            </a:r>
            <a:r>
              <a:rPr lang="en-US" sz="1800" dirty="0" smtClean="0"/>
              <a:t> </a:t>
            </a:r>
          </a:p>
          <a:p>
            <a:pPr algn="just">
              <a:buFont typeface="Arial" pitchFamily="34" charset="0"/>
              <a:buChar char="•"/>
            </a:pPr>
            <a:r>
              <a:rPr lang="en-US" sz="1800" dirty="0"/>
              <a:t>R</a:t>
            </a:r>
            <a:r>
              <a:rPr lang="en-US" sz="1800" dirty="0" smtClean="0"/>
              <a:t>eturns </a:t>
            </a:r>
            <a:r>
              <a:rPr lang="en-US" sz="1800" dirty="0"/>
              <a:t>a piece of result (or void) to the caller. </a:t>
            </a:r>
            <a:endParaRPr lang="en-US" sz="1800" dirty="0" smtClean="0"/>
          </a:p>
          <a:p>
            <a:pPr algn="just">
              <a:buFont typeface="Arial" pitchFamily="34" charset="0"/>
              <a:buChar char="•"/>
            </a:pPr>
            <a:r>
              <a:rPr lang="en-US" sz="1800" dirty="0" smtClean="0"/>
              <a:t>The </a:t>
            </a:r>
            <a:r>
              <a:rPr lang="en-US" sz="1800" dirty="0"/>
              <a:t>syntax for method </a:t>
            </a:r>
            <a:r>
              <a:rPr lang="en-US" sz="1800" dirty="0" smtClean="0"/>
              <a:t>declaration </a:t>
            </a:r>
            <a:r>
              <a:rPr lang="en-US" sz="1800" dirty="0"/>
              <a:t>in Java is as follows: </a:t>
            </a:r>
            <a:endParaRPr lang="en-US" sz="1800" dirty="0" smtClean="0"/>
          </a:p>
          <a:p>
            <a:pPr marL="0" indent="0" algn="just">
              <a:buNone/>
            </a:pP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AccessControlModifier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returnType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methodName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parameterList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p>
          <a:p>
            <a:pPr marL="0" indent="0" algn="just">
              <a:buNone/>
            </a:pPr>
            <a:r>
              <a:rPr lang="en-US" sz="1800" dirty="0" smtClean="0">
                <a:latin typeface="Courier New" pitchFamily="49" charset="0"/>
                <a:cs typeface="Courier New" pitchFamily="49" charset="0"/>
              </a:rPr>
              <a:t>	// </a:t>
            </a:r>
            <a:r>
              <a:rPr lang="en-US" sz="1800" dirty="0">
                <a:latin typeface="Courier New" pitchFamily="49" charset="0"/>
                <a:cs typeface="Courier New" pitchFamily="49" charset="0"/>
              </a:rPr>
              <a:t>method body or implementation ...... </a:t>
            </a:r>
            <a:endParaRPr lang="en-US" sz="1800" dirty="0" smtClean="0">
              <a:latin typeface="Courier New" pitchFamily="49" charset="0"/>
              <a:cs typeface="Courier New" pitchFamily="49" charset="0"/>
            </a:endParaRPr>
          </a:p>
          <a:p>
            <a:pPr marL="0" indent="0" algn="just">
              <a:buNone/>
            </a:pPr>
            <a:r>
              <a:rPr lang="en-US" sz="1800" dirty="0" smtClean="0">
                <a:latin typeface="Courier New" pitchFamily="49" charset="0"/>
                <a:cs typeface="Courier New" pitchFamily="49" charset="0"/>
              </a:rPr>
              <a:t>} </a:t>
            </a:r>
          </a:p>
          <a:p>
            <a:pPr marL="0" indent="0" algn="just">
              <a:buNone/>
            </a:pPr>
            <a:r>
              <a:rPr lang="en-US" sz="1800" dirty="0" smtClean="0">
                <a:cs typeface="Courier New" pitchFamily="49" charset="0"/>
              </a:rPr>
              <a:t>For example:</a:t>
            </a:r>
          </a:p>
          <a:p>
            <a:pPr marL="0" indent="0" algn="just">
              <a:buNone/>
            </a:pPr>
            <a:r>
              <a:rPr lang="en-US" sz="1800" i="1" dirty="0" smtClean="0">
                <a:latin typeface="Courier New" pitchFamily="49" charset="0"/>
                <a:cs typeface="Courier New" pitchFamily="49" charset="0"/>
              </a:rPr>
              <a:t>        // </a:t>
            </a:r>
            <a:r>
              <a:rPr lang="en-US" sz="1800" i="1" dirty="0">
                <a:latin typeface="Courier New" pitchFamily="49" charset="0"/>
                <a:cs typeface="Courier New" pitchFamily="49" charset="0"/>
              </a:rPr>
              <a:t>Return the area of this Circle instance </a:t>
            </a:r>
            <a:endParaRPr lang="en-US" sz="1800" i="1" dirty="0" smtClean="0">
              <a:latin typeface="Courier New" pitchFamily="49" charset="0"/>
              <a:cs typeface="Courier New" pitchFamily="49" charset="0"/>
            </a:endParaRPr>
          </a:p>
          <a:p>
            <a:pPr marL="0" indent="0" algn="just">
              <a:buNone/>
            </a:pPr>
            <a:r>
              <a:rPr lang="en-US" sz="1800" i="1" dirty="0"/>
              <a:t>	</a:t>
            </a:r>
            <a:r>
              <a:rPr lang="en-US" sz="1800" i="1" dirty="0" smtClean="0"/>
              <a:t>    </a:t>
            </a:r>
            <a:r>
              <a:rPr lang="en-US" sz="1900" b="1" dirty="0" smtClean="0">
                <a:latin typeface="Courier New" pitchFamily="49" charset="0"/>
                <a:cs typeface="Courier New" pitchFamily="49" charset="0"/>
              </a:rPr>
              <a:t>public</a:t>
            </a:r>
            <a:r>
              <a:rPr lang="en-US" sz="1900" dirty="0" smtClean="0">
                <a:latin typeface="Courier New" pitchFamily="49" charset="0"/>
                <a:cs typeface="Courier New" pitchFamily="49" charset="0"/>
              </a:rPr>
              <a:t> </a:t>
            </a:r>
            <a:r>
              <a:rPr lang="en-US" sz="1900" dirty="0">
                <a:latin typeface="Courier New" pitchFamily="49" charset="0"/>
                <a:cs typeface="Courier New" pitchFamily="49" charset="0"/>
              </a:rPr>
              <a:t>double getArea() { </a:t>
            </a:r>
            <a:endParaRPr lang="en-US" sz="1900" dirty="0" smtClean="0">
              <a:latin typeface="Courier New" pitchFamily="49" charset="0"/>
              <a:cs typeface="Courier New" pitchFamily="49" charset="0"/>
            </a:endParaRPr>
          </a:p>
          <a:p>
            <a:pPr marL="1008380" lvl="5" indent="0" algn="just">
              <a:buNone/>
            </a:pPr>
            <a:r>
              <a:rPr lang="en-US" sz="1900" dirty="0" smtClean="0">
                <a:latin typeface="Courier New" pitchFamily="49" charset="0"/>
                <a:cs typeface="Courier New" pitchFamily="49" charset="0"/>
              </a:rPr>
              <a:t>   return </a:t>
            </a:r>
            <a:r>
              <a:rPr lang="en-US" sz="1900" dirty="0">
                <a:latin typeface="Courier New" pitchFamily="49" charset="0"/>
                <a:cs typeface="Courier New" pitchFamily="49" charset="0"/>
              </a:rPr>
              <a:t>radius * radius * </a:t>
            </a:r>
            <a:r>
              <a:rPr lang="en-US" sz="1900" dirty="0" err="1">
                <a:latin typeface="Courier New" pitchFamily="49" charset="0"/>
                <a:cs typeface="Courier New" pitchFamily="49" charset="0"/>
              </a:rPr>
              <a:t>Math.PI</a:t>
            </a:r>
            <a:r>
              <a:rPr lang="en-US" sz="1900" dirty="0">
                <a:latin typeface="Courier New" pitchFamily="49" charset="0"/>
                <a:cs typeface="Courier New" pitchFamily="49" charset="0"/>
              </a:rPr>
              <a:t>; </a:t>
            </a:r>
            <a:endParaRPr lang="en-US" sz="1900" dirty="0" smtClean="0">
              <a:latin typeface="Courier New" pitchFamily="49" charset="0"/>
              <a:cs typeface="Courier New" pitchFamily="49" charset="0"/>
            </a:endParaRPr>
          </a:p>
          <a:p>
            <a:pPr marL="1008380" lvl="5" indent="0" algn="just">
              <a:buNone/>
            </a:pPr>
            <a:r>
              <a:rPr lang="en-US" sz="1900" dirty="0" smtClean="0">
                <a:latin typeface="Courier New" pitchFamily="49" charset="0"/>
                <a:cs typeface="Courier New" pitchFamily="49" charset="0"/>
              </a:rPr>
              <a:t>} </a:t>
            </a:r>
            <a:endParaRPr lang="en-US" sz="1900" dirty="0">
              <a:latin typeface="Courier New" pitchFamily="49" charset="0"/>
              <a:cs typeface="Courier New" pitchFamily="49" charset="0"/>
            </a:endParaRPr>
          </a:p>
        </p:txBody>
      </p:sp>
    </p:spTree>
    <p:extLst>
      <p:ext uri="{BB962C8B-B14F-4D97-AF65-F5344CB8AC3E}">
        <p14:creationId xmlns:p14="http://schemas.microsoft.com/office/powerpoint/2010/main" val="4182773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smtClean="0"/>
              <a:t>Member Methods</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a:t>Method Naming </a:t>
            </a:r>
            <a:r>
              <a:rPr lang="en-US" dirty="0" smtClean="0"/>
              <a:t>Convention</a:t>
            </a:r>
            <a:r>
              <a:rPr lang="en-US" dirty="0"/>
              <a:t>: </a:t>
            </a:r>
            <a:endParaRPr lang="en-US" dirty="0" smtClean="0"/>
          </a:p>
          <a:p>
            <a:pPr lvl="1" algn="just">
              <a:buFont typeface="Arial" pitchFamily="34" charset="0"/>
              <a:buChar char="•"/>
            </a:pPr>
            <a:r>
              <a:rPr lang="en-US" sz="2000" dirty="0" smtClean="0"/>
              <a:t>A </a:t>
            </a:r>
            <a:r>
              <a:rPr lang="en-US" sz="2000" dirty="0"/>
              <a:t>method name shall be a verb, or a verb phrase made up of several words. </a:t>
            </a:r>
            <a:endParaRPr lang="en-US" sz="2000" dirty="0" smtClean="0"/>
          </a:p>
          <a:p>
            <a:pPr lvl="1" algn="just">
              <a:buFont typeface="Arial" pitchFamily="34" charset="0"/>
              <a:buChar char="•"/>
            </a:pPr>
            <a:r>
              <a:rPr lang="en-US" sz="2000" dirty="0" smtClean="0"/>
              <a:t>The </a:t>
            </a:r>
            <a:r>
              <a:rPr lang="en-US" sz="2000" dirty="0"/>
              <a:t>first word is in lowercase and the rest of the words are </a:t>
            </a:r>
            <a:r>
              <a:rPr lang="en-US" sz="2000" dirty="0" smtClean="0"/>
              <a:t>initial-capitalized </a:t>
            </a:r>
            <a:r>
              <a:rPr lang="en-US" sz="2000" dirty="0"/>
              <a:t>(camel-case). </a:t>
            </a:r>
            <a:endParaRPr lang="en-US" sz="2000" dirty="0" smtClean="0"/>
          </a:p>
          <a:p>
            <a:pPr lvl="1" algn="just">
              <a:buFont typeface="Arial" pitchFamily="34" charset="0"/>
              <a:buChar char="•"/>
            </a:pPr>
            <a:r>
              <a:rPr lang="en-US" sz="2000" dirty="0" smtClean="0"/>
              <a:t>For </a:t>
            </a:r>
            <a:r>
              <a:rPr lang="en-US" sz="2000" dirty="0"/>
              <a:t>example, getArea(), </a:t>
            </a:r>
            <a:r>
              <a:rPr lang="en-US" sz="2000" dirty="0" err="1"/>
              <a:t>setRadius</a:t>
            </a:r>
            <a:r>
              <a:rPr lang="en-US" sz="2000" dirty="0"/>
              <a:t>(), </a:t>
            </a:r>
            <a:r>
              <a:rPr lang="en-US" sz="2000" dirty="0" err="1"/>
              <a:t>getParameterValues</a:t>
            </a:r>
            <a:r>
              <a:rPr lang="en-US" sz="2000" dirty="0"/>
              <a:t>(), </a:t>
            </a:r>
            <a:r>
              <a:rPr lang="en-US" sz="2000" dirty="0" err="1"/>
              <a:t>hasNext</a:t>
            </a:r>
            <a:r>
              <a:rPr lang="en-US" dirty="0"/>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8418494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smtClean="0"/>
              <a:t>Example of An Implementation</a:t>
            </a:r>
            <a:endParaRPr lang="en-US" dirty="0"/>
          </a:p>
        </p:txBody>
      </p:sp>
      <p:pic>
        <p:nvPicPr>
          <p:cNvPr id="13314" name="Picture 2" descr="Z:\home\mark\Pictures\Screenshot from 2018-11-14 07-16-3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9561" y="2242451"/>
            <a:ext cx="470535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4315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smtClean="0"/>
              <a:t>Putting it all together</a:t>
            </a:r>
            <a:endParaRPr lang="en-US" dirty="0"/>
          </a:p>
        </p:txBody>
      </p:sp>
      <p:pic>
        <p:nvPicPr>
          <p:cNvPr id="14339" name="Picture 3" descr="Z:\home\mark\Pictures\Screenshot from 2018-11-14 07-18-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115" y="1771222"/>
            <a:ext cx="5269632" cy="360599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Z:\home\mark\Pictures\Screenshot from 2018-11-14 07-18-2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43235" y="3108724"/>
            <a:ext cx="3590925"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0085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a:t>Putting it all together</a:t>
            </a:r>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smtClean="0"/>
              <a:t>Notice </a:t>
            </a:r>
            <a:r>
              <a:rPr lang="en-US" dirty="0"/>
              <a:t>that the Circle class does not have a main() method. </a:t>
            </a:r>
            <a:endParaRPr lang="en-US" dirty="0" smtClean="0"/>
          </a:p>
          <a:p>
            <a:pPr algn="just">
              <a:buFont typeface="Arial" pitchFamily="34" charset="0"/>
              <a:buChar char="•"/>
            </a:pPr>
            <a:r>
              <a:rPr lang="en-US" dirty="0" smtClean="0"/>
              <a:t>Hence</a:t>
            </a:r>
            <a:r>
              <a:rPr lang="en-US" dirty="0"/>
              <a:t>, it is NOT a standalone program and you cannot run the Circle class by itself. </a:t>
            </a:r>
            <a:endParaRPr lang="en-US" dirty="0" smtClean="0"/>
          </a:p>
          <a:p>
            <a:pPr algn="just">
              <a:buFont typeface="Arial" pitchFamily="34" charset="0"/>
              <a:buChar char="•"/>
            </a:pPr>
            <a:r>
              <a:rPr lang="en-US" dirty="0" smtClean="0"/>
              <a:t>The </a:t>
            </a:r>
            <a:r>
              <a:rPr lang="en-US" dirty="0"/>
              <a:t>Circle class is meant to be a building block - to be used in other programs. </a:t>
            </a:r>
            <a:endParaRPr lang="en-US" dirty="0" smtClean="0"/>
          </a:p>
          <a:p>
            <a:pPr algn="just">
              <a:buFont typeface="Arial" pitchFamily="34" charset="0"/>
              <a:buChar char="•"/>
            </a:pPr>
            <a:r>
              <a:rPr lang="en-US" dirty="0"/>
              <a:t>We shall now write another class called </a:t>
            </a:r>
            <a:r>
              <a:rPr lang="en-US" dirty="0" err="1"/>
              <a:t>TestCircle</a:t>
            </a:r>
            <a:r>
              <a:rPr lang="en-US" dirty="0"/>
              <a:t>, which uses the Circle class. </a:t>
            </a:r>
            <a:endParaRPr lang="en-US" dirty="0" smtClean="0"/>
          </a:p>
          <a:p>
            <a:pPr algn="just">
              <a:buFont typeface="Arial" pitchFamily="34" charset="0"/>
              <a:buChar char="•"/>
            </a:pPr>
            <a:r>
              <a:rPr lang="en-US" dirty="0" smtClean="0"/>
              <a:t>The </a:t>
            </a:r>
            <a:r>
              <a:rPr lang="en-US" dirty="0" err="1"/>
              <a:t>TestCircle</a:t>
            </a:r>
            <a:r>
              <a:rPr lang="en-US" dirty="0"/>
              <a:t> class has a main() method and can be executed.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2735420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smtClean="0"/>
              <a:t>Putting it all together</a:t>
            </a:r>
            <a:endParaRPr lang="en-US" dirty="0"/>
          </a:p>
        </p:txBody>
      </p:sp>
      <p:sp>
        <p:nvSpPr>
          <p:cNvPr id="3" name="Content Placeholder 2"/>
          <p:cNvSpPr>
            <a:spLocks noGrp="1"/>
          </p:cNvSpPr>
          <p:nvPr>
            <p:ph idx="1"/>
          </p:nvPr>
        </p:nvSpPr>
        <p:spPr/>
        <p:txBody>
          <a:bodyPr/>
          <a:lstStyle/>
          <a:p>
            <a:endParaRPr lang="en-US"/>
          </a:p>
        </p:txBody>
      </p:sp>
      <p:pic>
        <p:nvPicPr>
          <p:cNvPr id="15362" name="Picture 2" descr="Z:\home\mark\Pictures\Screenshot from 2018-11-14 07-21-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391" y="1785652"/>
            <a:ext cx="9382125"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175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smtClean="0"/>
              <a:t>Constructors</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a:t>A constructor looks like a special method that has the same method name as the class name. </a:t>
            </a:r>
            <a:endParaRPr lang="en-US" dirty="0" smtClean="0"/>
          </a:p>
          <a:p>
            <a:pPr algn="just">
              <a:buFont typeface="Arial" pitchFamily="34" charset="0"/>
              <a:buChar char="•"/>
            </a:pPr>
            <a:r>
              <a:rPr lang="en-US" dirty="0" smtClean="0"/>
              <a:t>In </a:t>
            </a:r>
            <a:r>
              <a:rPr lang="en-US" dirty="0"/>
              <a:t>the </a:t>
            </a:r>
            <a:r>
              <a:rPr lang="en-US" dirty="0" smtClean="0"/>
              <a:t>previous Circle </a:t>
            </a:r>
            <a:r>
              <a:rPr lang="en-US" dirty="0"/>
              <a:t>class, we define three overloaded versions of constructor Circle(......). </a:t>
            </a:r>
            <a:endParaRPr lang="en-US" dirty="0" smtClean="0"/>
          </a:p>
          <a:p>
            <a:pPr algn="just">
              <a:buFont typeface="Arial" pitchFamily="34" charset="0"/>
              <a:buChar char="•"/>
            </a:pPr>
            <a:r>
              <a:rPr lang="en-US" dirty="0" smtClean="0"/>
              <a:t>A </a:t>
            </a:r>
            <a:r>
              <a:rPr lang="en-US" dirty="0"/>
              <a:t>constructor is used to construct and </a:t>
            </a:r>
            <a:r>
              <a:rPr lang="en-US" dirty="0" smtClean="0"/>
              <a:t>initialize </a:t>
            </a:r>
            <a:r>
              <a:rPr lang="en-US" dirty="0"/>
              <a:t>all the member variables. </a:t>
            </a:r>
            <a:endParaRPr lang="en-US" dirty="0" smtClean="0"/>
          </a:p>
          <a:p>
            <a:pPr algn="just">
              <a:buFont typeface="Arial" pitchFamily="34" charset="0"/>
              <a:buChar char="•"/>
            </a:pPr>
            <a:r>
              <a:rPr lang="en-US" dirty="0" smtClean="0"/>
              <a:t>To </a:t>
            </a:r>
            <a:r>
              <a:rPr lang="en-US" dirty="0"/>
              <a:t>construct a new instance of a class, you need to use a special "new" operator followed by a call to one of the </a:t>
            </a:r>
            <a:r>
              <a:rPr lang="en-US" dirty="0" smtClean="0"/>
              <a:t>constructors. For example:</a:t>
            </a:r>
            <a:endParaRPr lang="en-US" dirty="0">
              <a:latin typeface="Courier New" pitchFamily="49" charset="0"/>
              <a:cs typeface="Courier New" pitchFamily="49" charset="0"/>
            </a:endParaRPr>
          </a:p>
          <a:p>
            <a:pPr marL="292735" lvl="1" indent="0" algn="just">
              <a:buNone/>
            </a:pPr>
            <a:r>
              <a:rPr lang="fr-FR" dirty="0" err="1" smtClean="0">
                <a:latin typeface="Courier New" pitchFamily="49" charset="0"/>
                <a:cs typeface="Courier New" pitchFamily="49" charset="0"/>
              </a:rPr>
              <a:t>Circle</a:t>
            </a:r>
            <a:r>
              <a:rPr lang="fr-FR" dirty="0" smtClean="0">
                <a:latin typeface="Courier New" pitchFamily="49" charset="0"/>
                <a:cs typeface="Courier New" pitchFamily="49" charset="0"/>
              </a:rPr>
              <a:t> c1 = </a:t>
            </a:r>
            <a:r>
              <a:rPr lang="fr-FR" b="1" dirty="0" smtClean="0">
                <a:latin typeface="Courier New" pitchFamily="49" charset="0"/>
                <a:cs typeface="Courier New" pitchFamily="49" charset="0"/>
              </a:rPr>
              <a:t>new</a:t>
            </a:r>
            <a:r>
              <a:rPr lang="fr-FR" dirty="0" smtClean="0">
                <a:latin typeface="Courier New" pitchFamily="49" charset="0"/>
                <a:cs typeface="Courier New" pitchFamily="49" charset="0"/>
              </a:rPr>
              <a:t> </a:t>
            </a:r>
            <a:r>
              <a:rPr lang="fr-FR" dirty="0" err="1" smtClean="0">
                <a:latin typeface="Courier New" pitchFamily="49" charset="0"/>
                <a:cs typeface="Courier New" pitchFamily="49" charset="0"/>
              </a:rPr>
              <a:t>Circle</a:t>
            </a:r>
            <a:r>
              <a:rPr lang="fr-FR" dirty="0" smtClean="0">
                <a:latin typeface="Courier New" pitchFamily="49" charset="0"/>
                <a:cs typeface="Courier New" pitchFamily="49" charset="0"/>
              </a:rPr>
              <a:t>(); </a:t>
            </a:r>
          </a:p>
          <a:p>
            <a:pPr marL="292735" lvl="1" indent="0" algn="just">
              <a:buNone/>
            </a:pPr>
            <a:r>
              <a:rPr lang="fr-FR" dirty="0" err="1" smtClean="0">
                <a:latin typeface="Courier New" pitchFamily="49" charset="0"/>
                <a:cs typeface="Courier New" pitchFamily="49" charset="0"/>
              </a:rPr>
              <a:t>Circle</a:t>
            </a:r>
            <a:r>
              <a:rPr lang="fr-FR" dirty="0" smtClean="0">
                <a:latin typeface="Courier New" pitchFamily="49" charset="0"/>
                <a:cs typeface="Courier New" pitchFamily="49" charset="0"/>
              </a:rPr>
              <a:t> c2 = </a:t>
            </a:r>
            <a:r>
              <a:rPr lang="fr-FR" b="1" dirty="0" smtClean="0">
                <a:latin typeface="Courier New" pitchFamily="49" charset="0"/>
                <a:cs typeface="Courier New" pitchFamily="49" charset="0"/>
              </a:rPr>
              <a:t>new</a:t>
            </a:r>
            <a:r>
              <a:rPr lang="fr-FR" dirty="0" smtClean="0">
                <a:latin typeface="Courier New" pitchFamily="49" charset="0"/>
                <a:cs typeface="Courier New" pitchFamily="49" charset="0"/>
              </a:rPr>
              <a:t> </a:t>
            </a:r>
            <a:r>
              <a:rPr lang="fr-FR" dirty="0" err="1" smtClean="0">
                <a:latin typeface="Courier New" pitchFamily="49" charset="0"/>
                <a:cs typeface="Courier New" pitchFamily="49" charset="0"/>
              </a:rPr>
              <a:t>Circle</a:t>
            </a:r>
            <a:r>
              <a:rPr lang="fr-FR" dirty="0" smtClean="0">
                <a:latin typeface="Courier New" pitchFamily="49" charset="0"/>
                <a:cs typeface="Courier New" pitchFamily="49" charset="0"/>
              </a:rPr>
              <a:t>(2.0); </a:t>
            </a:r>
          </a:p>
          <a:p>
            <a:pPr marL="292735" lvl="1" indent="0" algn="just">
              <a:buNone/>
            </a:pPr>
            <a:r>
              <a:rPr lang="fr-FR" dirty="0" err="1" smtClean="0">
                <a:latin typeface="Courier New" pitchFamily="49" charset="0"/>
                <a:cs typeface="Courier New" pitchFamily="49" charset="0"/>
              </a:rPr>
              <a:t>Circle</a:t>
            </a:r>
            <a:r>
              <a:rPr lang="fr-FR" dirty="0" smtClean="0">
                <a:latin typeface="Courier New" pitchFamily="49" charset="0"/>
                <a:cs typeface="Courier New" pitchFamily="49" charset="0"/>
              </a:rPr>
              <a:t> c3 = </a:t>
            </a:r>
            <a:r>
              <a:rPr lang="fr-FR" b="1" dirty="0" smtClean="0">
                <a:latin typeface="Courier New" pitchFamily="49" charset="0"/>
                <a:cs typeface="Courier New" pitchFamily="49" charset="0"/>
              </a:rPr>
              <a:t>new</a:t>
            </a:r>
            <a:r>
              <a:rPr lang="fr-FR" dirty="0" smtClean="0">
                <a:latin typeface="Courier New" pitchFamily="49" charset="0"/>
                <a:cs typeface="Courier New" pitchFamily="49" charset="0"/>
              </a:rPr>
              <a:t> </a:t>
            </a:r>
            <a:r>
              <a:rPr lang="fr-FR" dirty="0" err="1" smtClean="0">
                <a:latin typeface="Courier New" pitchFamily="49" charset="0"/>
                <a:cs typeface="Courier New" pitchFamily="49" charset="0"/>
              </a:rPr>
              <a:t>Circle</a:t>
            </a:r>
            <a:r>
              <a:rPr lang="fr-FR" dirty="0" smtClean="0">
                <a:latin typeface="Courier New" pitchFamily="49" charset="0"/>
                <a:cs typeface="Courier New" pitchFamily="49" charset="0"/>
              </a:rPr>
              <a:t>(3.0, "</a:t>
            </a:r>
            <a:r>
              <a:rPr lang="fr-FR" dirty="0" err="1" smtClean="0">
                <a:latin typeface="Courier New" pitchFamily="49" charset="0"/>
                <a:cs typeface="Courier New" pitchFamily="49" charset="0"/>
              </a:rPr>
              <a:t>red</a:t>
            </a:r>
            <a:r>
              <a:rPr lang="fr-FR"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2268967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smtClean="0"/>
              <a:t>Constructors</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b="1" dirty="0" smtClean="0"/>
              <a:t>A constructor is different from an ordinary method in the following aspects: </a:t>
            </a:r>
          </a:p>
          <a:p>
            <a:pPr lvl="1" algn="just">
              <a:buFont typeface="Arial" pitchFamily="34" charset="0"/>
              <a:buChar char="•"/>
            </a:pPr>
            <a:r>
              <a:rPr lang="en-US" sz="2000" dirty="0" smtClean="0"/>
              <a:t>The name of the constructor method is the same as the class name. </a:t>
            </a:r>
          </a:p>
          <a:p>
            <a:pPr lvl="1" algn="just">
              <a:buFont typeface="Arial" pitchFamily="34" charset="0"/>
              <a:buChar char="•"/>
            </a:pPr>
            <a:r>
              <a:rPr lang="en-US" sz="2000" dirty="0" smtClean="0"/>
              <a:t>By </a:t>
            </a:r>
            <a:r>
              <a:rPr lang="en-US" sz="2000" dirty="0" smtClean="0"/>
              <a:t>class name's convention</a:t>
            </a:r>
            <a:r>
              <a:rPr lang="en-US" sz="2000" dirty="0"/>
              <a:t>, it begins with an uppercase (instead of lowercase for ordinary methods</a:t>
            </a:r>
            <a:r>
              <a:rPr lang="en-US" sz="2000" dirty="0" smtClean="0"/>
              <a:t>).</a:t>
            </a:r>
          </a:p>
          <a:p>
            <a:pPr lvl="1" algn="just">
              <a:buFont typeface="Arial" pitchFamily="34" charset="0"/>
              <a:buChar char="•"/>
            </a:pPr>
            <a:r>
              <a:rPr lang="en-US" sz="2000" dirty="0" smtClean="0"/>
              <a:t>Constructor </a:t>
            </a:r>
            <a:r>
              <a:rPr lang="en-US" sz="2000" dirty="0"/>
              <a:t>has no return type. </a:t>
            </a:r>
            <a:endParaRPr lang="en-US" sz="2000" dirty="0" smtClean="0"/>
          </a:p>
          <a:p>
            <a:pPr lvl="1" algn="just">
              <a:buFont typeface="Arial" pitchFamily="34" charset="0"/>
              <a:buChar char="•"/>
            </a:pPr>
            <a:r>
              <a:rPr lang="en-US" sz="2000" dirty="0" smtClean="0"/>
              <a:t>It </a:t>
            </a:r>
            <a:r>
              <a:rPr lang="en-US" sz="2000" dirty="0"/>
              <a:t>implicitly returns void. </a:t>
            </a:r>
            <a:endParaRPr lang="en-US" sz="2000" dirty="0" smtClean="0"/>
          </a:p>
          <a:p>
            <a:pPr lvl="1" algn="just">
              <a:buFont typeface="Arial" pitchFamily="34" charset="0"/>
              <a:buChar char="•"/>
            </a:pPr>
            <a:r>
              <a:rPr lang="en-US" sz="2000" dirty="0" smtClean="0"/>
              <a:t>No </a:t>
            </a:r>
            <a:r>
              <a:rPr lang="en-US" sz="2000" dirty="0"/>
              <a:t>return statement is allowed inside the constructor's body. </a:t>
            </a:r>
            <a:endParaRPr lang="en-US" sz="2000" dirty="0" smtClean="0"/>
          </a:p>
          <a:p>
            <a:pPr lvl="1" algn="just">
              <a:buFont typeface="Arial" pitchFamily="34" charset="0"/>
              <a:buChar char="•"/>
            </a:pPr>
            <a:r>
              <a:rPr lang="en-US" sz="2000" dirty="0" smtClean="0"/>
              <a:t>Constructor </a:t>
            </a:r>
            <a:r>
              <a:rPr lang="en-US" sz="2000" dirty="0"/>
              <a:t>can only be invoked via the "new" operator. </a:t>
            </a:r>
            <a:endParaRPr lang="en-US" sz="2000" dirty="0" smtClean="0"/>
          </a:p>
          <a:p>
            <a:pPr lvl="1" algn="just">
              <a:buFont typeface="Arial" pitchFamily="34" charset="0"/>
              <a:buChar char="•"/>
            </a:pPr>
            <a:r>
              <a:rPr lang="en-US" sz="2000" dirty="0" smtClean="0"/>
              <a:t>It </a:t>
            </a:r>
            <a:r>
              <a:rPr lang="en-US" sz="2000" dirty="0"/>
              <a:t>can only be used once to </a:t>
            </a:r>
            <a:r>
              <a:rPr lang="en-US" sz="2000" dirty="0" smtClean="0"/>
              <a:t>initialize </a:t>
            </a:r>
            <a:r>
              <a:rPr lang="en-US" sz="2000" dirty="0"/>
              <a:t>the instance constructed. </a:t>
            </a:r>
            <a:endParaRPr lang="en-US" sz="2000" dirty="0" smtClean="0"/>
          </a:p>
          <a:p>
            <a:pPr lvl="1" algn="just">
              <a:buFont typeface="Arial" pitchFamily="34" charset="0"/>
              <a:buChar char="•"/>
            </a:pPr>
            <a:r>
              <a:rPr lang="en-US" sz="2000" dirty="0" smtClean="0"/>
              <a:t>Once </a:t>
            </a:r>
            <a:r>
              <a:rPr lang="en-US" sz="2000" dirty="0"/>
              <a:t>an instance is constructed, you cannot call the constructor anymore. </a:t>
            </a:r>
            <a:endParaRPr lang="en-US" sz="2000" dirty="0" smtClean="0"/>
          </a:p>
          <a:p>
            <a:pPr lvl="1" algn="just">
              <a:buFont typeface="Arial" pitchFamily="34" charset="0"/>
              <a:buChar char="•"/>
            </a:pPr>
            <a:r>
              <a:rPr lang="en-US" sz="2000" dirty="0" smtClean="0"/>
              <a:t>Constructors </a:t>
            </a:r>
            <a:r>
              <a:rPr lang="en-US" sz="2000" dirty="0"/>
              <a:t>are not inherited (</a:t>
            </a:r>
            <a:r>
              <a:rPr lang="en-US" sz="2000" b="1" dirty="0"/>
              <a:t>to be explained later</a:t>
            </a:r>
            <a:r>
              <a:rPr lang="en-US" sz="2000" dirty="0"/>
              <a:t>). </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320171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smtClean="0"/>
              <a:t>Constructors</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b="1" dirty="0"/>
              <a:t>Default Constructor: </a:t>
            </a:r>
            <a:r>
              <a:rPr lang="en-US" dirty="0"/>
              <a:t>A constructor with no parameter is called the default constructor. </a:t>
            </a:r>
            <a:endParaRPr lang="en-US" dirty="0" smtClean="0"/>
          </a:p>
          <a:p>
            <a:pPr algn="just">
              <a:buFont typeface="Arial" pitchFamily="34" charset="0"/>
              <a:buChar char="•"/>
            </a:pPr>
            <a:r>
              <a:rPr lang="en-US" dirty="0" smtClean="0"/>
              <a:t>It initializes </a:t>
            </a:r>
            <a:r>
              <a:rPr lang="en-US" dirty="0"/>
              <a:t>the member variables to their default value. </a:t>
            </a:r>
            <a:endParaRPr lang="en-US" dirty="0" smtClean="0"/>
          </a:p>
          <a:p>
            <a:pPr algn="just">
              <a:buFont typeface="Arial" pitchFamily="34" charset="0"/>
              <a:buChar char="•"/>
            </a:pPr>
            <a:r>
              <a:rPr lang="en-US" dirty="0" smtClean="0"/>
              <a:t>For </a:t>
            </a:r>
            <a:r>
              <a:rPr lang="en-US" dirty="0"/>
              <a:t>example, the Circle() in the </a:t>
            </a:r>
            <a:r>
              <a:rPr lang="en-US" dirty="0" smtClean="0"/>
              <a:t>previous example initialized member </a:t>
            </a:r>
            <a:r>
              <a:rPr lang="en-US" dirty="0"/>
              <a:t>variables radius and color to their default value.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840992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smtClean="0"/>
              <a:t>Method Overloading </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a:t>Method overloading means that the same method name can have different </a:t>
            </a:r>
            <a:r>
              <a:rPr lang="en-US" dirty="0" smtClean="0"/>
              <a:t>implementations </a:t>
            </a:r>
            <a:r>
              <a:rPr lang="en-US" dirty="0"/>
              <a:t>(versions). </a:t>
            </a:r>
            <a:endParaRPr lang="en-US" dirty="0" smtClean="0"/>
          </a:p>
          <a:p>
            <a:pPr algn="just">
              <a:buFont typeface="Arial" pitchFamily="34" charset="0"/>
              <a:buChar char="•"/>
            </a:pPr>
            <a:r>
              <a:rPr lang="en-US" dirty="0" smtClean="0"/>
              <a:t>However</a:t>
            </a:r>
            <a:r>
              <a:rPr lang="en-US" dirty="0"/>
              <a:t>, the different </a:t>
            </a:r>
            <a:r>
              <a:rPr lang="en-US" dirty="0" smtClean="0"/>
              <a:t>implementations </a:t>
            </a:r>
            <a:r>
              <a:rPr lang="en-US" dirty="0"/>
              <a:t>must be </a:t>
            </a:r>
            <a:r>
              <a:rPr lang="en-US" dirty="0" smtClean="0"/>
              <a:t>distinguishable </a:t>
            </a:r>
            <a:r>
              <a:rPr lang="en-US" dirty="0"/>
              <a:t>by their parameter list (either the number of parameters, or the type of parameters, or their order). </a:t>
            </a:r>
            <a:endParaRPr lang="en-US" dirty="0" smtClean="0"/>
          </a:p>
          <a:p>
            <a:pPr algn="just">
              <a:buFont typeface="Arial" pitchFamily="34" charset="0"/>
              <a:buChar char="•"/>
            </a:pPr>
            <a:r>
              <a:rPr lang="en-US" dirty="0"/>
              <a:t>Overloading methods enables you to define the methods with the same name as </a:t>
            </a:r>
            <a:r>
              <a:rPr lang="en-US" dirty="0" smtClean="0"/>
              <a:t>long as </a:t>
            </a:r>
            <a:r>
              <a:rPr lang="en-US" dirty="0"/>
              <a:t>their </a:t>
            </a:r>
            <a:r>
              <a:rPr lang="en-US" b="1" dirty="0"/>
              <a:t>signatures</a:t>
            </a:r>
            <a:r>
              <a:rPr lang="en-US" dirty="0"/>
              <a:t> are different.</a:t>
            </a:r>
            <a:endParaRPr lang="en-US" dirty="0" smtClean="0"/>
          </a:p>
          <a:p>
            <a:pPr algn="just">
              <a:buFont typeface="Arial" pitchFamily="34" charset="0"/>
              <a:buChar char="•"/>
            </a:pPr>
            <a:r>
              <a:rPr lang="en-US" dirty="0" smtClean="0"/>
              <a:t>Consider the following example:</a:t>
            </a:r>
            <a:endParaRPr lang="en-US" dirty="0" smtClean="0"/>
          </a:p>
        </p:txBody>
      </p:sp>
    </p:spTree>
    <p:extLst>
      <p:ext uri="{BB962C8B-B14F-4D97-AF65-F5344CB8AC3E}">
        <p14:creationId xmlns:p14="http://schemas.microsoft.com/office/powerpoint/2010/main" val="2303415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Modeling Language (UML)</a:t>
            </a:r>
            <a:endParaRPr lang="en-US" dirty="0"/>
          </a:p>
        </p:txBody>
      </p:sp>
      <p:sp>
        <p:nvSpPr>
          <p:cNvPr id="3" name="Content Placeholder 2"/>
          <p:cNvSpPr>
            <a:spLocks noGrp="1"/>
          </p:cNvSpPr>
          <p:nvPr>
            <p:ph idx="1"/>
          </p:nvPr>
        </p:nvSpPr>
        <p:spPr>
          <a:xfrm>
            <a:off x="1097280" y="1845733"/>
            <a:ext cx="10058400" cy="4397411"/>
          </a:xfrm>
        </p:spPr>
        <p:txBody>
          <a:bodyPr>
            <a:normAutofit fontScale="92500" lnSpcReduction="10000"/>
          </a:bodyPr>
          <a:lstStyle/>
          <a:p>
            <a:pPr>
              <a:buFont typeface="Arial" pitchFamily="34" charset="0"/>
              <a:buChar char="•"/>
            </a:pPr>
            <a:r>
              <a:rPr lang="en-US" sz="2400" dirty="0" smtClean="0"/>
              <a:t>Unified </a:t>
            </a:r>
            <a:r>
              <a:rPr lang="en-US" sz="2400" dirty="0"/>
              <a:t>Modeling Language (UML) is a standardized general-purpose modeling language in the field of </a:t>
            </a:r>
            <a:r>
              <a:rPr lang="en-US" sz="2400" dirty="0" smtClean="0"/>
              <a:t>object-oriented </a:t>
            </a:r>
            <a:r>
              <a:rPr lang="en-US" sz="2400" dirty="0"/>
              <a:t>software </a:t>
            </a:r>
            <a:r>
              <a:rPr lang="en-US" sz="2400" dirty="0" smtClean="0"/>
              <a:t>engineering</a:t>
            </a:r>
            <a:r>
              <a:rPr lang="en-US" sz="2400" dirty="0"/>
              <a:t> for communicating software design</a:t>
            </a:r>
            <a:r>
              <a:rPr lang="en-US" sz="2400" dirty="0" smtClean="0"/>
              <a:t>.</a:t>
            </a:r>
          </a:p>
          <a:p>
            <a:pPr>
              <a:buFont typeface="Arial" pitchFamily="34" charset="0"/>
              <a:buChar char="•"/>
            </a:pPr>
            <a:r>
              <a:rPr lang="en-US" sz="2400" dirty="0" smtClean="0"/>
              <a:t>(</a:t>
            </a:r>
            <a:r>
              <a:rPr lang="en-US" sz="2400" b="1" dirty="0"/>
              <a:t>UML</a:t>
            </a:r>
            <a:r>
              <a:rPr lang="en-US" sz="2400" dirty="0"/>
              <a:t>) is a standardized modeling language enabling developers to specify, visualize, construct and document artifacts of a software system. </a:t>
            </a:r>
            <a:endParaRPr lang="en-US" sz="2400" dirty="0" smtClean="0"/>
          </a:p>
          <a:p>
            <a:pPr>
              <a:buFont typeface="Arial" pitchFamily="34" charset="0"/>
              <a:buChar char="•"/>
            </a:pPr>
            <a:r>
              <a:rPr lang="en-US" sz="2400" dirty="0" smtClean="0"/>
              <a:t>UML </a:t>
            </a:r>
            <a:r>
              <a:rPr lang="en-US" sz="2400" b="1" dirty="0" smtClean="0"/>
              <a:t>IS NOT:</a:t>
            </a:r>
          </a:p>
          <a:p>
            <a:pPr lvl="1">
              <a:buFont typeface="Arial" pitchFamily="34" charset="0"/>
              <a:buChar char="•"/>
            </a:pPr>
            <a:r>
              <a:rPr lang="en-US" sz="2000" dirty="0" smtClean="0"/>
              <a:t>a </a:t>
            </a:r>
            <a:r>
              <a:rPr lang="en-US" sz="2000" dirty="0"/>
              <a:t>programming language per </a:t>
            </a:r>
            <a:r>
              <a:rPr lang="en-US" sz="2000" dirty="0" smtClean="0"/>
              <a:t>se.</a:t>
            </a:r>
          </a:p>
          <a:p>
            <a:pPr lvl="1">
              <a:buFont typeface="Arial" pitchFamily="34" charset="0"/>
              <a:buChar char="•"/>
            </a:pPr>
            <a:r>
              <a:rPr lang="en-US" sz="2000" dirty="0" smtClean="0"/>
              <a:t>a </a:t>
            </a:r>
            <a:r>
              <a:rPr lang="en-US" sz="2000" dirty="0"/>
              <a:t>software </a:t>
            </a:r>
            <a:r>
              <a:rPr lang="en-US" sz="2000" dirty="0" smtClean="0"/>
              <a:t>modeling tool.</a:t>
            </a:r>
          </a:p>
          <a:p>
            <a:pPr lvl="1">
              <a:buFont typeface="Arial" pitchFamily="34" charset="0"/>
              <a:buChar char="•"/>
            </a:pPr>
            <a:r>
              <a:rPr lang="en-US" sz="2000" dirty="0" smtClean="0"/>
              <a:t>a </a:t>
            </a:r>
            <a:r>
              <a:rPr lang="en-US" sz="2000" dirty="0"/>
              <a:t>method, methodology or software development process </a:t>
            </a:r>
            <a:r>
              <a:rPr lang="en-US" sz="2000" dirty="0" smtClean="0"/>
              <a:t>.</a:t>
            </a:r>
            <a:endParaRPr lang="en-US" sz="2000" b="1" dirty="0"/>
          </a:p>
          <a:p>
            <a:pPr>
              <a:buFont typeface="Arial" pitchFamily="34" charset="0"/>
              <a:buChar char="•"/>
            </a:pPr>
            <a:r>
              <a:rPr lang="en-US" sz="2400" dirty="0" smtClean="0"/>
              <a:t>UML</a:t>
            </a:r>
            <a:r>
              <a:rPr lang="en-US" sz="2400" b="1" dirty="0" smtClean="0"/>
              <a:t> IS:</a:t>
            </a:r>
          </a:p>
          <a:p>
            <a:pPr lvl="1">
              <a:buFont typeface="Arial" pitchFamily="34" charset="0"/>
              <a:buChar char="•"/>
            </a:pPr>
            <a:r>
              <a:rPr lang="en-US" sz="2000" dirty="0" smtClean="0"/>
              <a:t>De </a:t>
            </a:r>
            <a:r>
              <a:rPr lang="en-US" sz="2000" dirty="0"/>
              <a:t>facto standard for OO </a:t>
            </a:r>
            <a:r>
              <a:rPr lang="en-US" sz="2000" dirty="0" smtClean="0"/>
              <a:t>modeling.</a:t>
            </a:r>
          </a:p>
          <a:p>
            <a:pPr lvl="1">
              <a:buFont typeface="Arial" pitchFamily="34" charset="0"/>
              <a:buChar char="•"/>
            </a:pPr>
            <a:r>
              <a:rPr lang="en-US" sz="2000" dirty="0" smtClean="0"/>
              <a:t>Unified modeling language.</a:t>
            </a:r>
          </a:p>
          <a:p>
            <a:pPr lvl="1">
              <a:buFont typeface="Arial" pitchFamily="34" charset="0"/>
              <a:buChar char="•"/>
            </a:pPr>
            <a:r>
              <a:rPr lang="en-US" sz="2000" dirty="0" smtClean="0"/>
              <a:t>UML </a:t>
            </a:r>
            <a:r>
              <a:rPr lang="en-US" sz="2000" dirty="0"/>
              <a:t>provides extension </a:t>
            </a:r>
            <a:r>
              <a:rPr lang="en-US" sz="2000" dirty="0" smtClean="0"/>
              <a:t>mechanisms.</a:t>
            </a:r>
            <a:endParaRPr lang="en-US" sz="2000" b="1" dirty="0" smtClean="0"/>
          </a:p>
          <a:p>
            <a:pPr>
              <a:buFont typeface="Arial" pitchFamily="34" charset="0"/>
              <a:buChar char="•"/>
            </a:pPr>
            <a:endParaRPr lang="en-US" b="1" dirty="0" smtClean="0"/>
          </a:p>
        </p:txBody>
      </p:sp>
    </p:spTree>
    <p:extLst>
      <p:ext uri="{BB962C8B-B14F-4D97-AF65-F5344CB8AC3E}">
        <p14:creationId xmlns:p14="http://schemas.microsoft.com/office/powerpoint/2010/main" val="16772888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a:t>Method Overloading </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p:txBody>
      </p:sp>
      <p:pic>
        <p:nvPicPr>
          <p:cNvPr id="1026" name="Picture 2" descr="Z:\home\mark\Pictures\Screenshot from 2018-11-21 07-27-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132" y="1811596"/>
            <a:ext cx="7537777" cy="441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65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012"/>
            <a:ext cx="10058400" cy="1450757"/>
          </a:xfrm>
        </p:spPr>
        <p:txBody>
          <a:bodyPr/>
          <a:lstStyle/>
          <a:p>
            <a:r>
              <a:rPr lang="en-US" dirty="0" smtClean="0"/>
              <a:t>Method Overloading </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a:t>Constructor, like an ordinary method, can also be overloaded</a:t>
            </a:r>
            <a:r>
              <a:rPr lang="en-US" dirty="0" smtClean="0"/>
              <a:t>.</a:t>
            </a:r>
          </a:p>
          <a:p>
            <a:pPr algn="just">
              <a:buFont typeface="Arial" pitchFamily="34" charset="0"/>
              <a:buChar char="•"/>
            </a:pPr>
            <a:r>
              <a:rPr lang="en-US" dirty="0" smtClean="0"/>
              <a:t>Recall, the previous example of the Circle class we had th</a:t>
            </a:r>
            <a:r>
              <a:rPr lang="en-US" dirty="0" smtClean="0"/>
              <a:t>e following constructors:</a:t>
            </a:r>
            <a:endParaRPr lang="en-US" dirty="0" smtClean="0"/>
          </a:p>
          <a:p>
            <a:pPr lvl="1" algn="just">
              <a:buFont typeface="Arial" pitchFamily="34" charset="0"/>
              <a:buChar char="•"/>
            </a:pPr>
            <a:r>
              <a:rPr lang="fr-FR" dirty="0" err="1"/>
              <a:t>Circle</a:t>
            </a:r>
            <a:r>
              <a:rPr lang="fr-FR" dirty="0"/>
              <a:t>()</a:t>
            </a:r>
          </a:p>
          <a:p>
            <a:pPr lvl="1" algn="just">
              <a:buFont typeface="Arial" pitchFamily="34" charset="0"/>
              <a:buChar char="•"/>
            </a:pPr>
            <a:r>
              <a:rPr lang="fr-FR" dirty="0" err="1"/>
              <a:t>Circle</a:t>
            </a:r>
            <a:r>
              <a:rPr lang="fr-FR" dirty="0"/>
              <a:t>(double r)</a:t>
            </a:r>
          </a:p>
          <a:p>
            <a:pPr lvl="1" algn="just">
              <a:buFont typeface="Arial" pitchFamily="34" charset="0"/>
              <a:buChar char="•"/>
            </a:pPr>
            <a:r>
              <a:rPr lang="fr-FR" dirty="0" err="1"/>
              <a:t>Circle</a:t>
            </a:r>
            <a:r>
              <a:rPr lang="fr-FR" dirty="0"/>
              <a:t>(double r, String c</a:t>
            </a:r>
            <a:r>
              <a:rPr lang="fr-FR" dirty="0" smtClean="0"/>
              <a:t>)</a:t>
            </a:r>
          </a:p>
          <a:p>
            <a:pPr lvl="1" algn="just">
              <a:buFont typeface="Arial" pitchFamily="34" charset="0"/>
              <a:buChar char="•"/>
            </a:pPr>
            <a:endParaRPr lang="fr-FR" dirty="0"/>
          </a:p>
          <a:p>
            <a:pPr algn="just">
              <a:buFont typeface="Arial" pitchFamily="34" charset="0"/>
              <a:buChar char="•"/>
            </a:pPr>
            <a:r>
              <a:rPr lang="en-US" dirty="0"/>
              <a:t>Depending on the actual argument list used when invoking the method, the matching constructor will be invoked. </a:t>
            </a:r>
            <a:endParaRPr lang="en-US" dirty="0" smtClean="0"/>
          </a:p>
          <a:p>
            <a:pPr algn="just">
              <a:buFont typeface="Arial" pitchFamily="34" charset="0"/>
              <a:buChar char="•"/>
            </a:pPr>
            <a:r>
              <a:rPr lang="en-US" dirty="0" smtClean="0"/>
              <a:t>If </a:t>
            </a:r>
            <a:r>
              <a:rPr lang="en-US" dirty="0"/>
              <a:t>your argument list does not match any one </a:t>
            </a:r>
            <a:r>
              <a:rPr lang="en-US" dirty="0" smtClean="0"/>
              <a:t>of the </a:t>
            </a:r>
            <a:r>
              <a:rPr lang="en-US" dirty="0"/>
              <a:t>methods, you will get a </a:t>
            </a:r>
            <a:r>
              <a:rPr lang="en-US" dirty="0" smtClean="0"/>
              <a:t>compilation error</a:t>
            </a:r>
            <a:r>
              <a:rPr lang="en-US" dirty="0"/>
              <a:t>.</a:t>
            </a:r>
            <a:endParaRPr lang="en-US" dirty="0" smtClean="0"/>
          </a:p>
        </p:txBody>
      </p:sp>
    </p:spTree>
    <p:extLst>
      <p:ext uri="{BB962C8B-B14F-4D97-AF65-F5344CB8AC3E}">
        <p14:creationId xmlns:p14="http://schemas.microsoft.com/office/powerpoint/2010/main" val="4170608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336" y="245659"/>
            <a:ext cx="10058400" cy="1450757"/>
          </a:xfrm>
        </p:spPr>
        <p:txBody>
          <a:bodyPr>
            <a:normAutofit/>
          </a:bodyPr>
          <a:lstStyle/>
          <a:p>
            <a:r>
              <a:rPr lang="en-US" dirty="0"/>
              <a:t>Visibility </a:t>
            </a:r>
            <a:r>
              <a:rPr lang="en-US" dirty="0" smtClean="0"/>
              <a:t>Modifiers</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a:t>Visibility modifiers can be used to specify the visibility of a class and its members</a:t>
            </a:r>
            <a:r>
              <a:rPr lang="en-US" dirty="0" smtClean="0"/>
              <a:t>.</a:t>
            </a:r>
          </a:p>
          <a:p>
            <a:pPr algn="just">
              <a:buFont typeface="Arial" pitchFamily="34" charset="0"/>
              <a:buChar char="•"/>
            </a:pPr>
            <a:r>
              <a:rPr lang="en-US" dirty="0"/>
              <a:t>You can use the public visibility modifier for classes, methods, and data fields to denote </a:t>
            </a:r>
            <a:r>
              <a:rPr lang="en-US" dirty="0" smtClean="0"/>
              <a:t>that they </a:t>
            </a:r>
            <a:r>
              <a:rPr lang="en-US" dirty="0"/>
              <a:t>can be accessed from any other classes. </a:t>
            </a:r>
            <a:endParaRPr lang="en-US" dirty="0" smtClean="0"/>
          </a:p>
          <a:p>
            <a:pPr algn="just">
              <a:buFont typeface="Arial" pitchFamily="34" charset="0"/>
              <a:buChar char="•"/>
            </a:pPr>
            <a:r>
              <a:rPr lang="en-US" dirty="0" smtClean="0"/>
              <a:t>If </a:t>
            </a:r>
            <a:r>
              <a:rPr lang="en-US" dirty="0"/>
              <a:t>no visibility modifier is used, then by </a:t>
            </a:r>
            <a:r>
              <a:rPr lang="en-US" dirty="0" smtClean="0"/>
              <a:t>default the </a:t>
            </a:r>
            <a:r>
              <a:rPr lang="en-US" dirty="0"/>
              <a:t>classes, methods, and data fields are accessible by any class in the same package. </a:t>
            </a:r>
            <a:endParaRPr lang="en-US" dirty="0" smtClean="0"/>
          </a:p>
          <a:p>
            <a:pPr algn="just">
              <a:buFont typeface="Arial" pitchFamily="34" charset="0"/>
              <a:buChar char="•"/>
            </a:pPr>
            <a:r>
              <a:rPr lang="en-US" dirty="0" smtClean="0"/>
              <a:t>This is known </a:t>
            </a:r>
            <a:r>
              <a:rPr lang="en-US" dirty="0"/>
              <a:t>as </a:t>
            </a:r>
            <a:r>
              <a:rPr lang="en-US" b="1" dirty="0" smtClean="0"/>
              <a:t>package-private</a:t>
            </a:r>
            <a:r>
              <a:rPr lang="en-US" dirty="0" smtClean="0"/>
              <a:t> </a:t>
            </a:r>
            <a:r>
              <a:rPr lang="en-US" dirty="0"/>
              <a:t>or </a:t>
            </a:r>
            <a:r>
              <a:rPr lang="en-US" b="1" dirty="0"/>
              <a:t>package-access</a:t>
            </a:r>
            <a:r>
              <a:rPr lang="en-US" b="1" dirty="0" smtClean="0"/>
              <a:t>.</a:t>
            </a:r>
          </a:p>
          <a:p>
            <a:pPr algn="just">
              <a:buFont typeface="Arial" pitchFamily="34" charset="0"/>
              <a:buChar char="•"/>
            </a:pPr>
            <a:r>
              <a:rPr lang="en-US" dirty="0" smtClean="0"/>
              <a:t>Packages </a:t>
            </a:r>
            <a:r>
              <a:rPr lang="en-US" dirty="0"/>
              <a:t>can be used to organize classes. To do so, you need to add the following </a:t>
            </a:r>
            <a:r>
              <a:rPr lang="en-US" dirty="0" smtClean="0"/>
              <a:t>line as </a:t>
            </a:r>
            <a:r>
              <a:rPr lang="en-US" dirty="0"/>
              <a:t>the first </a:t>
            </a:r>
            <a:r>
              <a:rPr lang="en-US" dirty="0" smtClean="0"/>
              <a:t>non comment </a:t>
            </a:r>
            <a:r>
              <a:rPr lang="en-US" dirty="0"/>
              <a:t>and nonblank statement in the program</a:t>
            </a:r>
            <a:r>
              <a:rPr lang="en-US" dirty="0" smtClean="0"/>
              <a:t>:</a:t>
            </a:r>
          </a:p>
          <a:p>
            <a:pPr marL="201295" lvl="1" indent="0" algn="just">
              <a:buNone/>
            </a:pPr>
            <a:r>
              <a:rPr lang="en-US" sz="2400" b="1" dirty="0" smtClean="0"/>
              <a:t>   package</a:t>
            </a:r>
            <a:r>
              <a:rPr lang="en-US" sz="2400" dirty="0" smtClean="0"/>
              <a:t> </a:t>
            </a:r>
            <a:r>
              <a:rPr lang="en-US" sz="2400" dirty="0" err="1"/>
              <a:t>packageName</a:t>
            </a:r>
            <a:r>
              <a:rPr lang="en-US" sz="2400" dirty="0"/>
              <a:t>;</a:t>
            </a:r>
            <a:endParaRPr lang="en-US" sz="2400" dirty="0" smtClean="0"/>
          </a:p>
        </p:txBody>
      </p:sp>
    </p:spTree>
    <p:extLst>
      <p:ext uri="{BB962C8B-B14F-4D97-AF65-F5344CB8AC3E}">
        <p14:creationId xmlns:p14="http://schemas.microsoft.com/office/powerpoint/2010/main" val="31112720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336" y="245659"/>
            <a:ext cx="10058400" cy="1450757"/>
          </a:xfrm>
        </p:spPr>
        <p:txBody>
          <a:bodyPr>
            <a:normAutofit/>
          </a:bodyPr>
          <a:lstStyle/>
          <a:p>
            <a:r>
              <a:rPr lang="en-US" dirty="0"/>
              <a:t>Visibility </a:t>
            </a:r>
            <a:r>
              <a:rPr lang="en-US" dirty="0" smtClean="0"/>
              <a:t>Modifiers</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a:t>Visibility modifiers can be used to specify the visibility of a class and its members</a:t>
            </a:r>
            <a:r>
              <a:rPr lang="en-US" dirty="0" smtClean="0"/>
              <a:t>.</a:t>
            </a:r>
          </a:p>
          <a:p>
            <a:pPr algn="just">
              <a:buFont typeface="Arial" pitchFamily="34" charset="0"/>
              <a:buChar char="•"/>
            </a:pPr>
            <a:r>
              <a:rPr lang="en-US" dirty="0" smtClean="0"/>
              <a:t>The </a:t>
            </a:r>
            <a:r>
              <a:rPr lang="en-US" b="1" dirty="0" smtClean="0"/>
              <a:t>public</a:t>
            </a:r>
            <a:r>
              <a:rPr lang="en-US" dirty="0" smtClean="0"/>
              <a:t> </a:t>
            </a:r>
            <a:r>
              <a:rPr lang="en-US" dirty="0"/>
              <a:t>visibility modifier </a:t>
            </a:r>
            <a:r>
              <a:rPr lang="en-US" dirty="0" smtClean="0"/>
              <a:t>can be used to denote that classes</a:t>
            </a:r>
            <a:r>
              <a:rPr lang="en-US" dirty="0"/>
              <a:t>, methods, and data fields to denote </a:t>
            </a:r>
            <a:r>
              <a:rPr lang="en-US" dirty="0" smtClean="0"/>
              <a:t>can </a:t>
            </a:r>
            <a:r>
              <a:rPr lang="en-US" dirty="0"/>
              <a:t>be accessed from any other classes. </a:t>
            </a:r>
            <a:endParaRPr lang="en-US" dirty="0" smtClean="0"/>
          </a:p>
          <a:p>
            <a:pPr algn="just">
              <a:buFont typeface="Arial" pitchFamily="34" charset="0"/>
              <a:buChar char="•"/>
            </a:pPr>
            <a:r>
              <a:rPr lang="en-US" dirty="0" smtClean="0"/>
              <a:t>If </a:t>
            </a:r>
            <a:r>
              <a:rPr lang="en-US" dirty="0"/>
              <a:t>no visibility modifier is used, then by </a:t>
            </a:r>
            <a:r>
              <a:rPr lang="en-US" dirty="0" smtClean="0"/>
              <a:t>default the </a:t>
            </a:r>
            <a:r>
              <a:rPr lang="en-US" dirty="0"/>
              <a:t>classes, methods, and data fields are accessible by any class in the same package. </a:t>
            </a:r>
            <a:endParaRPr lang="en-US" dirty="0" smtClean="0"/>
          </a:p>
          <a:p>
            <a:pPr algn="just">
              <a:buFont typeface="Arial" pitchFamily="34" charset="0"/>
              <a:buChar char="•"/>
            </a:pPr>
            <a:r>
              <a:rPr lang="en-US" dirty="0" smtClean="0"/>
              <a:t>This is known </a:t>
            </a:r>
            <a:r>
              <a:rPr lang="en-US" dirty="0"/>
              <a:t>as </a:t>
            </a:r>
            <a:r>
              <a:rPr lang="en-US" b="1" dirty="0" smtClean="0"/>
              <a:t>package-private</a:t>
            </a:r>
            <a:r>
              <a:rPr lang="en-US" dirty="0" smtClean="0"/>
              <a:t> </a:t>
            </a:r>
            <a:r>
              <a:rPr lang="en-US" dirty="0"/>
              <a:t>or </a:t>
            </a:r>
            <a:r>
              <a:rPr lang="en-US" b="1" dirty="0"/>
              <a:t>package-access</a:t>
            </a:r>
            <a:r>
              <a:rPr lang="en-US" b="1" dirty="0" smtClean="0"/>
              <a:t>.</a:t>
            </a:r>
          </a:p>
          <a:p>
            <a:pPr algn="just">
              <a:buFont typeface="Arial" pitchFamily="34" charset="0"/>
              <a:buChar char="•"/>
            </a:pPr>
            <a:r>
              <a:rPr lang="en-US" dirty="0" smtClean="0"/>
              <a:t>Packages </a:t>
            </a:r>
            <a:r>
              <a:rPr lang="en-US" dirty="0"/>
              <a:t>can be used to organize classes. To do so, you need to add the following </a:t>
            </a:r>
            <a:r>
              <a:rPr lang="en-US" dirty="0" smtClean="0"/>
              <a:t>line as </a:t>
            </a:r>
            <a:r>
              <a:rPr lang="en-US" dirty="0"/>
              <a:t>the first </a:t>
            </a:r>
            <a:r>
              <a:rPr lang="en-US" dirty="0" smtClean="0"/>
              <a:t>non comment </a:t>
            </a:r>
            <a:r>
              <a:rPr lang="en-US" dirty="0"/>
              <a:t>and nonblank statement in the program</a:t>
            </a:r>
            <a:r>
              <a:rPr lang="en-US" dirty="0" smtClean="0"/>
              <a:t>:</a:t>
            </a:r>
          </a:p>
          <a:p>
            <a:pPr marL="201295" lvl="1" indent="0" algn="just">
              <a:buNone/>
            </a:pPr>
            <a:r>
              <a:rPr lang="en-US" sz="2400" b="1" dirty="0" smtClean="0"/>
              <a:t>   package</a:t>
            </a:r>
            <a:r>
              <a:rPr lang="en-US" sz="2400" dirty="0" smtClean="0"/>
              <a:t> </a:t>
            </a:r>
            <a:r>
              <a:rPr lang="en-US" sz="2400" dirty="0" err="1"/>
              <a:t>packageName</a:t>
            </a:r>
            <a:r>
              <a:rPr lang="en-US" sz="2400" dirty="0"/>
              <a:t>;</a:t>
            </a:r>
            <a:endParaRPr lang="en-US" sz="2400" dirty="0" smtClean="0"/>
          </a:p>
        </p:txBody>
      </p:sp>
    </p:spTree>
    <p:extLst>
      <p:ext uri="{BB962C8B-B14F-4D97-AF65-F5344CB8AC3E}">
        <p14:creationId xmlns:p14="http://schemas.microsoft.com/office/powerpoint/2010/main" val="1512145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336" y="245659"/>
            <a:ext cx="10058400" cy="1450757"/>
          </a:xfrm>
        </p:spPr>
        <p:txBody>
          <a:bodyPr>
            <a:normAutofit/>
          </a:bodyPr>
          <a:lstStyle/>
          <a:p>
            <a:r>
              <a:rPr lang="en-US" dirty="0"/>
              <a:t>Visibility </a:t>
            </a:r>
            <a:r>
              <a:rPr lang="en-US" dirty="0" smtClean="0"/>
              <a:t>Modifiers</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a:t>In addition to the public and default visibility modifiers, Java provides the private </a:t>
            </a:r>
            <a:r>
              <a:rPr lang="en-US" dirty="0" smtClean="0"/>
              <a:t>and protected </a:t>
            </a:r>
            <a:r>
              <a:rPr lang="en-US" dirty="0"/>
              <a:t>modifiers for class members</a:t>
            </a:r>
            <a:r>
              <a:rPr lang="en-US" dirty="0" smtClean="0"/>
              <a:t>.</a:t>
            </a:r>
          </a:p>
          <a:p>
            <a:pPr algn="just">
              <a:buFont typeface="Arial" pitchFamily="34" charset="0"/>
              <a:buChar char="•"/>
            </a:pPr>
            <a:r>
              <a:rPr lang="en-US" dirty="0"/>
              <a:t>The private modifier makes methods and data fields accessible only from within its </a:t>
            </a:r>
            <a:r>
              <a:rPr lang="en-US" dirty="0" smtClean="0"/>
              <a:t>own class.</a:t>
            </a:r>
          </a:p>
          <a:p>
            <a:pPr algn="just">
              <a:buFont typeface="Arial" pitchFamily="34" charset="0"/>
              <a:buChar char="•"/>
            </a:pPr>
            <a:endParaRPr lang="en-US" dirty="0"/>
          </a:p>
          <a:p>
            <a:pPr algn="just">
              <a:buFont typeface="Arial" pitchFamily="34" charset="0"/>
              <a:buChar char="•"/>
            </a:pPr>
            <a:endParaRPr lang="en-US" dirty="0" smtClean="0"/>
          </a:p>
          <a:p>
            <a:pPr algn="just">
              <a:buFont typeface="Arial" pitchFamily="34" charset="0"/>
              <a:buChar char="•"/>
            </a:pPr>
            <a:endParaRPr lang="en-US" dirty="0"/>
          </a:p>
          <a:p>
            <a:pPr algn="just">
              <a:buFont typeface="Arial" pitchFamily="34" charset="0"/>
              <a:buChar char="•"/>
            </a:pPr>
            <a:endParaRPr lang="en-US" dirty="0" smtClean="0"/>
          </a:p>
          <a:p>
            <a:pPr algn="just">
              <a:buFont typeface="Arial" pitchFamily="34" charset="0"/>
              <a:buChar char="•"/>
            </a:pPr>
            <a:endParaRPr lang="en-US" dirty="0"/>
          </a:p>
          <a:p>
            <a:pPr algn="just">
              <a:buFont typeface="Arial" pitchFamily="34" charset="0"/>
              <a:buChar char="•"/>
            </a:pPr>
            <a:r>
              <a:rPr lang="en-US" dirty="0"/>
              <a:t>The </a:t>
            </a:r>
            <a:r>
              <a:rPr lang="en-US" b="1" dirty="0"/>
              <a:t>private</a:t>
            </a:r>
            <a:r>
              <a:rPr lang="en-US" dirty="0"/>
              <a:t> modifier restricts access to its defining class, the </a:t>
            </a:r>
            <a:r>
              <a:rPr lang="en-US" b="1" dirty="0"/>
              <a:t>default</a:t>
            </a:r>
            <a:r>
              <a:rPr lang="en-US" dirty="0"/>
              <a:t> modifier restricts access to a </a:t>
            </a:r>
            <a:r>
              <a:rPr lang="en-US" dirty="0" smtClean="0"/>
              <a:t>package, and </a:t>
            </a:r>
            <a:r>
              <a:rPr lang="en-US" dirty="0"/>
              <a:t>the </a:t>
            </a:r>
            <a:r>
              <a:rPr lang="en-US" b="1" dirty="0"/>
              <a:t>public</a:t>
            </a:r>
            <a:r>
              <a:rPr lang="en-US" dirty="0"/>
              <a:t> modifier enables unrestricted access.</a:t>
            </a:r>
          </a:p>
        </p:txBody>
      </p:sp>
      <p:pic>
        <p:nvPicPr>
          <p:cNvPr id="2050" name="Picture 2" descr="Z:\home\mark\Pictures\Screenshot from 2018-11-21 07-43-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540" y="2984951"/>
            <a:ext cx="6829578" cy="2364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31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336" y="245659"/>
            <a:ext cx="10058400" cy="1450757"/>
          </a:xfrm>
        </p:spPr>
        <p:txBody>
          <a:bodyPr>
            <a:normAutofit/>
          </a:bodyPr>
          <a:lstStyle/>
          <a:p>
            <a:r>
              <a:rPr lang="en-US" dirty="0"/>
              <a:t>Visibility </a:t>
            </a:r>
            <a:r>
              <a:rPr lang="en-US" dirty="0" smtClean="0"/>
              <a:t>Modifiers</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a:t>If a class is not defined as public, it can be accessed only within the same </a:t>
            </a:r>
            <a:r>
              <a:rPr lang="en-US" dirty="0" smtClean="0"/>
              <a:t>package </a:t>
            </a:r>
            <a:r>
              <a:rPr lang="en-US" dirty="0"/>
              <a:t> </a:t>
            </a:r>
            <a:r>
              <a:rPr lang="en-US" dirty="0" smtClean="0"/>
              <a:t>as shown below:</a:t>
            </a:r>
            <a:endParaRPr lang="en-US" dirty="0"/>
          </a:p>
          <a:p>
            <a:pPr algn="just">
              <a:buFont typeface="Arial" pitchFamily="34" charset="0"/>
              <a:buChar char="•"/>
            </a:pPr>
            <a:endParaRPr lang="en-US" dirty="0" smtClean="0"/>
          </a:p>
          <a:p>
            <a:pPr algn="just">
              <a:buFont typeface="Arial" pitchFamily="34" charset="0"/>
              <a:buChar char="•"/>
            </a:pPr>
            <a:endParaRPr lang="en-US" dirty="0"/>
          </a:p>
          <a:p>
            <a:pPr algn="just">
              <a:buFont typeface="Arial" pitchFamily="34" charset="0"/>
              <a:buChar char="•"/>
            </a:pPr>
            <a:endParaRPr lang="en-US" dirty="0" smtClean="0"/>
          </a:p>
          <a:p>
            <a:pPr algn="just">
              <a:buFont typeface="Arial" pitchFamily="34" charset="0"/>
              <a:buChar char="•"/>
            </a:pPr>
            <a:endParaRPr lang="en-US" dirty="0" smtClean="0"/>
          </a:p>
          <a:p>
            <a:pPr algn="just">
              <a:buFont typeface="Arial" pitchFamily="34" charset="0"/>
              <a:buChar char="•"/>
            </a:pPr>
            <a:endParaRPr lang="en-US" dirty="0"/>
          </a:p>
          <a:p>
            <a:pPr algn="just">
              <a:buFont typeface="Arial" pitchFamily="34" charset="0"/>
              <a:buChar char="•"/>
            </a:pPr>
            <a:r>
              <a:rPr lang="en-US" dirty="0"/>
              <a:t>A nonpublic class has package-access.</a:t>
            </a:r>
            <a:endParaRPr lang="en-US" dirty="0"/>
          </a:p>
        </p:txBody>
      </p:sp>
      <p:pic>
        <p:nvPicPr>
          <p:cNvPr id="3075" name="Picture 3" descr="Z:\home\mark\Pictures\Screenshot from 2018-11-21 07-46-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171" y="2478561"/>
            <a:ext cx="9397276" cy="1847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4536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336" y="245659"/>
            <a:ext cx="10058400" cy="1450757"/>
          </a:xfrm>
        </p:spPr>
        <p:txBody>
          <a:bodyPr>
            <a:normAutofit/>
          </a:bodyPr>
          <a:lstStyle/>
          <a:p>
            <a:r>
              <a:rPr lang="en-US" dirty="0"/>
              <a:t>Visibility </a:t>
            </a:r>
            <a:r>
              <a:rPr lang="en-US" dirty="0" smtClean="0"/>
              <a:t>Modifiers</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a:t>If a class is not defined as public, it can be accessed only within the same </a:t>
            </a:r>
            <a:r>
              <a:rPr lang="en-US" dirty="0" smtClean="0"/>
              <a:t>package </a:t>
            </a:r>
            <a:r>
              <a:rPr lang="en-US" dirty="0"/>
              <a:t> </a:t>
            </a:r>
            <a:r>
              <a:rPr lang="en-US" dirty="0" smtClean="0"/>
              <a:t>as shown below:</a:t>
            </a:r>
            <a:endParaRPr lang="en-US" dirty="0"/>
          </a:p>
          <a:p>
            <a:pPr algn="just">
              <a:buFont typeface="Arial" pitchFamily="34" charset="0"/>
              <a:buChar char="•"/>
            </a:pPr>
            <a:endParaRPr lang="en-US" dirty="0" smtClean="0"/>
          </a:p>
          <a:p>
            <a:pPr algn="just">
              <a:buFont typeface="Arial" pitchFamily="34" charset="0"/>
              <a:buChar char="•"/>
            </a:pPr>
            <a:endParaRPr lang="en-US" dirty="0"/>
          </a:p>
          <a:p>
            <a:pPr algn="just">
              <a:buFont typeface="Arial" pitchFamily="34" charset="0"/>
              <a:buChar char="•"/>
            </a:pPr>
            <a:endParaRPr lang="en-US" dirty="0" smtClean="0"/>
          </a:p>
          <a:p>
            <a:pPr algn="just">
              <a:buFont typeface="Arial" pitchFamily="34" charset="0"/>
              <a:buChar char="•"/>
            </a:pPr>
            <a:endParaRPr lang="en-US" dirty="0" smtClean="0"/>
          </a:p>
          <a:p>
            <a:pPr marL="0" indent="0" algn="just">
              <a:buNone/>
            </a:pPr>
            <a:endParaRPr lang="en-US" dirty="0" smtClean="0"/>
          </a:p>
          <a:p>
            <a:pPr marL="0" indent="0" algn="just">
              <a:buNone/>
            </a:pPr>
            <a:r>
              <a:rPr lang="en-US" i="1" dirty="0"/>
              <a:t>	</a:t>
            </a:r>
            <a:r>
              <a:rPr lang="en-US" i="1" dirty="0" smtClean="0"/>
              <a:t>			A </a:t>
            </a:r>
            <a:r>
              <a:rPr lang="en-US" i="1" dirty="0"/>
              <a:t>nonpublic class has package-access.</a:t>
            </a:r>
            <a:endParaRPr lang="en-US" i="1" dirty="0"/>
          </a:p>
        </p:txBody>
      </p:sp>
      <p:pic>
        <p:nvPicPr>
          <p:cNvPr id="3075" name="Picture 3" descr="Z:\home\mark\Pictures\Screenshot from 2018-11-21 07-46-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171" y="2478561"/>
            <a:ext cx="9397276" cy="1847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2510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336" y="245659"/>
            <a:ext cx="10058400" cy="1450757"/>
          </a:xfrm>
        </p:spPr>
        <p:txBody>
          <a:bodyPr>
            <a:normAutofit/>
          </a:bodyPr>
          <a:lstStyle/>
          <a:p>
            <a:r>
              <a:rPr lang="en-US" dirty="0"/>
              <a:t>Visibility </a:t>
            </a:r>
            <a:r>
              <a:rPr lang="en-US" dirty="0" smtClean="0"/>
              <a:t>Modifiers</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a:t>A visibility modifier specifies how data fields and methods in a class can be accessed </a:t>
            </a:r>
            <a:r>
              <a:rPr lang="en-US" dirty="0" smtClean="0"/>
              <a:t>from outside </a:t>
            </a:r>
            <a:r>
              <a:rPr lang="en-US" dirty="0"/>
              <a:t>the class. </a:t>
            </a:r>
            <a:endParaRPr lang="en-US" dirty="0" smtClean="0"/>
          </a:p>
          <a:p>
            <a:pPr algn="just">
              <a:buFont typeface="Arial" pitchFamily="34" charset="0"/>
              <a:buChar char="•"/>
            </a:pPr>
            <a:r>
              <a:rPr lang="en-US" dirty="0" smtClean="0"/>
              <a:t>There </a:t>
            </a:r>
            <a:r>
              <a:rPr lang="en-US" dirty="0"/>
              <a:t>is no restriction on accessing data fields and methods from inside </a:t>
            </a:r>
            <a:r>
              <a:rPr lang="en-US" dirty="0" smtClean="0"/>
              <a:t>the class</a:t>
            </a:r>
            <a:r>
              <a:rPr lang="en-US" dirty="0"/>
              <a:t>.</a:t>
            </a:r>
            <a:endParaRPr lang="en-US" dirty="0" smtClean="0"/>
          </a:p>
          <a:p>
            <a:pPr algn="just">
              <a:buFont typeface="Arial" pitchFamily="34" charset="0"/>
              <a:buChar char="•"/>
            </a:pPr>
            <a:endParaRPr lang="en-US" dirty="0"/>
          </a:p>
          <a:p>
            <a:pPr algn="just">
              <a:buFont typeface="Arial" pitchFamily="34" charset="0"/>
              <a:buChar char="•"/>
            </a:pPr>
            <a:endParaRPr lang="en-US" dirty="0" smtClean="0"/>
          </a:p>
          <a:p>
            <a:pPr algn="just">
              <a:buFont typeface="Arial" pitchFamily="34" charset="0"/>
              <a:buChar char="•"/>
            </a:pPr>
            <a:endParaRPr lang="en-US" dirty="0" smtClean="0"/>
          </a:p>
          <a:p>
            <a:pPr marL="0" indent="0" algn="just">
              <a:buNone/>
            </a:pPr>
            <a:endParaRPr lang="en-US" dirty="0" smtClean="0"/>
          </a:p>
        </p:txBody>
      </p:sp>
      <p:pic>
        <p:nvPicPr>
          <p:cNvPr id="4098" name="Picture 2" descr="Z:\home\mark\Pictures\Screenshot from 2018-11-21 07-50-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632" y="3054112"/>
            <a:ext cx="9015094" cy="289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414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336" y="245659"/>
            <a:ext cx="10058400" cy="1450757"/>
          </a:xfrm>
        </p:spPr>
        <p:txBody>
          <a:bodyPr>
            <a:normAutofit/>
          </a:bodyPr>
          <a:lstStyle/>
          <a:p>
            <a:r>
              <a:rPr lang="en-US" dirty="0"/>
              <a:t>Visibility </a:t>
            </a:r>
            <a:r>
              <a:rPr lang="en-US" dirty="0" smtClean="0"/>
              <a:t>Modifiers</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a:t>The private modifier applies only to the members of a class. </a:t>
            </a:r>
            <a:endParaRPr lang="en-US" dirty="0" smtClean="0"/>
          </a:p>
          <a:p>
            <a:pPr algn="just">
              <a:buFont typeface="Arial" pitchFamily="34" charset="0"/>
              <a:buChar char="•"/>
            </a:pPr>
            <a:r>
              <a:rPr lang="en-US" dirty="0" smtClean="0"/>
              <a:t>The </a:t>
            </a:r>
            <a:r>
              <a:rPr lang="en-US" dirty="0"/>
              <a:t>public </a:t>
            </a:r>
            <a:r>
              <a:rPr lang="en-US" dirty="0" smtClean="0"/>
              <a:t>modifier can </a:t>
            </a:r>
            <a:r>
              <a:rPr lang="en-US" dirty="0"/>
              <a:t>apply to a class or members of a class. </a:t>
            </a:r>
            <a:endParaRPr lang="en-US" dirty="0" smtClean="0"/>
          </a:p>
          <a:p>
            <a:pPr algn="just">
              <a:buFont typeface="Arial" pitchFamily="34" charset="0"/>
              <a:buChar char="•"/>
            </a:pPr>
            <a:r>
              <a:rPr lang="en-US" dirty="0" smtClean="0"/>
              <a:t>Using </a:t>
            </a:r>
            <a:r>
              <a:rPr lang="en-US" dirty="0"/>
              <a:t>the modifiers public and </a:t>
            </a:r>
            <a:r>
              <a:rPr lang="en-US" dirty="0" smtClean="0"/>
              <a:t>private on </a:t>
            </a:r>
            <a:r>
              <a:rPr lang="en-US" dirty="0"/>
              <a:t>local variables would cause a </a:t>
            </a:r>
            <a:r>
              <a:rPr lang="en-US" b="1" dirty="0"/>
              <a:t>compile error</a:t>
            </a:r>
            <a:r>
              <a:rPr lang="en-US" dirty="0"/>
              <a:t>.</a:t>
            </a:r>
            <a:endParaRPr lang="en-US" dirty="0" smtClean="0"/>
          </a:p>
        </p:txBody>
      </p:sp>
    </p:spTree>
    <p:extLst>
      <p:ext uri="{BB962C8B-B14F-4D97-AF65-F5344CB8AC3E}">
        <p14:creationId xmlns:p14="http://schemas.microsoft.com/office/powerpoint/2010/main" val="460177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336" y="245659"/>
            <a:ext cx="10058400" cy="1450757"/>
          </a:xfrm>
        </p:spPr>
        <p:txBody>
          <a:bodyPr>
            <a:normAutofit/>
          </a:bodyPr>
          <a:lstStyle/>
          <a:p>
            <a:r>
              <a:rPr lang="en-US" dirty="0"/>
              <a:t>Visibility </a:t>
            </a:r>
            <a:r>
              <a:rPr lang="en-US" dirty="0" smtClean="0"/>
              <a:t>Modifiers (In Summary)</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a:t>An access control modifier can be used to control the visibility of a class, or a member variable or a member method within a class. </a:t>
            </a:r>
            <a:endParaRPr lang="en-US" dirty="0" smtClean="0"/>
          </a:p>
          <a:p>
            <a:pPr algn="just">
              <a:buFont typeface="Arial" pitchFamily="34" charset="0"/>
              <a:buChar char="•"/>
            </a:pPr>
            <a:r>
              <a:rPr lang="en-US" b="1" dirty="0" smtClean="0"/>
              <a:t>public</a:t>
            </a:r>
            <a:r>
              <a:rPr lang="en-US" dirty="0"/>
              <a:t>: The class/variable/method is accessible and available to all the other objects in the system.</a:t>
            </a:r>
          </a:p>
          <a:p>
            <a:pPr algn="just">
              <a:buFont typeface="Arial" pitchFamily="34" charset="0"/>
              <a:buChar char="•"/>
            </a:pPr>
            <a:r>
              <a:rPr lang="en-US" b="1" dirty="0" smtClean="0"/>
              <a:t>private</a:t>
            </a:r>
            <a:r>
              <a:rPr lang="en-US" dirty="0"/>
              <a:t>: The class/variable/method is accessible and available within this class only.</a:t>
            </a:r>
            <a:endParaRPr lang="en-US" dirty="0" smtClean="0"/>
          </a:p>
        </p:txBody>
      </p:sp>
    </p:spTree>
    <p:extLst>
      <p:ext uri="{BB962C8B-B14F-4D97-AF65-F5344CB8AC3E}">
        <p14:creationId xmlns:p14="http://schemas.microsoft.com/office/powerpoint/2010/main" val="78755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t>
            </a:r>
            <a:r>
              <a:rPr lang="en-US" dirty="0" smtClean="0"/>
              <a:t>Overview</a:t>
            </a:r>
            <a:endParaRPr lang="en-US" dirty="0"/>
          </a:p>
        </p:txBody>
      </p:sp>
      <p:sp>
        <p:nvSpPr>
          <p:cNvPr id="3" name="Content Placeholder 2"/>
          <p:cNvSpPr>
            <a:spLocks noGrp="1"/>
          </p:cNvSpPr>
          <p:nvPr>
            <p:ph idx="1"/>
          </p:nvPr>
        </p:nvSpPr>
        <p:spPr>
          <a:xfrm>
            <a:off x="1097280" y="1845733"/>
            <a:ext cx="10058400" cy="4397411"/>
          </a:xfrm>
        </p:spPr>
        <p:txBody>
          <a:bodyPr>
            <a:normAutofit/>
          </a:bodyPr>
          <a:lstStyle/>
          <a:p>
            <a:pPr algn="just">
              <a:buFont typeface="Arial" pitchFamily="34" charset="0"/>
              <a:buChar char="•"/>
            </a:pPr>
            <a:r>
              <a:rPr lang="en-US" dirty="0" smtClean="0"/>
              <a:t>UML constitutes of several diagrams which can be used to model the structure, behaviour and interactions among components of a software system. Commonly used diagrams include:</a:t>
            </a:r>
          </a:p>
          <a:p>
            <a:pPr lvl="1" algn="just">
              <a:buFont typeface="Arial" pitchFamily="34" charset="0"/>
              <a:buChar char="•"/>
            </a:pPr>
            <a:r>
              <a:rPr lang="en-US" sz="2000" b="1" dirty="0" smtClean="0"/>
              <a:t>Use </a:t>
            </a:r>
            <a:r>
              <a:rPr lang="en-US" sz="2000" b="1" dirty="0"/>
              <a:t>case </a:t>
            </a:r>
            <a:r>
              <a:rPr lang="en-US" sz="2000" b="1" dirty="0" smtClean="0"/>
              <a:t>diagrams </a:t>
            </a:r>
            <a:r>
              <a:rPr lang="en-US" sz="2000" dirty="0" smtClean="0"/>
              <a:t>- </a:t>
            </a:r>
            <a:r>
              <a:rPr lang="en-US" sz="2000" dirty="0"/>
              <a:t>which are used to </a:t>
            </a:r>
            <a:r>
              <a:rPr lang="en-US" sz="2000" dirty="0" smtClean="0"/>
              <a:t>describe </a:t>
            </a:r>
            <a:r>
              <a:rPr lang="en-US" sz="2000" dirty="0"/>
              <a:t>the functional behaviour of the system as seen by the user. </a:t>
            </a:r>
            <a:r>
              <a:rPr lang="en-US" sz="2000" dirty="0" smtClean="0"/>
              <a:t> </a:t>
            </a:r>
          </a:p>
          <a:p>
            <a:pPr lvl="1" algn="just">
              <a:buFont typeface="Arial" pitchFamily="34" charset="0"/>
              <a:buChar char="•"/>
            </a:pPr>
            <a:r>
              <a:rPr lang="en-US" sz="2000" b="1" dirty="0" smtClean="0"/>
              <a:t>Class diagrams </a:t>
            </a:r>
            <a:r>
              <a:rPr lang="en-US" sz="2000" dirty="0" smtClean="0"/>
              <a:t>- which are used to describe </a:t>
            </a:r>
            <a:r>
              <a:rPr lang="en-US" sz="2000" dirty="0"/>
              <a:t>the static structure of the system: objects, attributes, associations. </a:t>
            </a:r>
            <a:endParaRPr lang="en-US" sz="2000" dirty="0" smtClean="0"/>
          </a:p>
          <a:p>
            <a:pPr lvl="1" algn="just">
              <a:buFont typeface="Arial" pitchFamily="34" charset="0"/>
              <a:buChar char="•"/>
            </a:pPr>
            <a:r>
              <a:rPr lang="en-US" sz="2000" b="1" dirty="0" smtClean="0"/>
              <a:t>Sequence </a:t>
            </a:r>
            <a:r>
              <a:rPr lang="en-US" sz="2000" b="1" dirty="0"/>
              <a:t>diagrams </a:t>
            </a:r>
            <a:r>
              <a:rPr lang="en-US" sz="2000" dirty="0" smtClean="0"/>
              <a:t>- </a:t>
            </a:r>
            <a:r>
              <a:rPr lang="en-US" sz="2000" dirty="0"/>
              <a:t>which are used to d</a:t>
            </a:r>
            <a:r>
              <a:rPr lang="en-US" sz="2000" dirty="0" smtClean="0"/>
              <a:t>escribe </a:t>
            </a:r>
            <a:r>
              <a:rPr lang="en-US" sz="2000" dirty="0"/>
              <a:t>the dynamic behaviour between objects of the system. </a:t>
            </a:r>
          </a:p>
          <a:p>
            <a:pPr lvl="1" algn="just">
              <a:buFont typeface="Arial" pitchFamily="34" charset="0"/>
              <a:buChar char="•"/>
            </a:pPr>
            <a:r>
              <a:rPr lang="en-US" sz="2000" b="1" dirty="0" smtClean="0"/>
              <a:t>Activity </a:t>
            </a:r>
            <a:r>
              <a:rPr lang="en-US" sz="2000" b="1" dirty="0"/>
              <a:t>diagrams </a:t>
            </a:r>
            <a:r>
              <a:rPr lang="en-US" sz="2000" dirty="0" smtClean="0"/>
              <a:t>- </a:t>
            </a:r>
            <a:r>
              <a:rPr lang="en-US" sz="2000" dirty="0"/>
              <a:t>which are used to </a:t>
            </a:r>
            <a:r>
              <a:rPr lang="en-US" sz="2000" dirty="0" smtClean="0"/>
              <a:t>describe </a:t>
            </a:r>
            <a:r>
              <a:rPr lang="en-US" sz="2000" dirty="0"/>
              <a:t>the dynamic behaviour of a system, in particular the workflow</a:t>
            </a:r>
            <a:r>
              <a:rPr lang="en-US" sz="2000" dirty="0" smtClean="0"/>
              <a:t>.</a:t>
            </a:r>
          </a:p>
          <a:p>
            <a:pPr marL="0" indent="0" algn="just">
              <a:buNone/>
            </a:pPr>
            <a:r>
              <a:rPr lang="en-US" dirty="0" smtClean="0"/>
              <a:t>N.B: Refer to the UML spec https://www.uml.com</a:t>
            </a:r>
            <a:endParaRPr lang="en-US" b="1" dirty="0" smtClean="0"/>
          </a:p>
        </p:txBody>
      </p:sp>
    </p:spTree>
    <p:extLst>
      <p:ext uri="{BB962C8B-B14F-4D97-AF65-F5344CB8AC3E}">
        <p14:creationId xmlns:p14="http://schemas.microsoft.com/office/powerpoint/2010/main" val="13659475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336" y="245659"/>
            <a:ext cx="10058400" cy="1450757"/>
          </a:xfrm>
        </p:spPr>
        <p:txBody>
          <a:bodyPr>
            <a:normAutofit/>
          </a:bodyPr>
          <a:lstStyle/>
          <a:p>
            <a:r>
              <a:rPr lang="en-US" dirty="0" smtClean="0"/>
              <a:t>Discussion</a:t>
            </a:r>
            <a:endParaRPr lang="en-US" dirty="0"/>
          </a:p>
        </p:txBody>
      </p:sp>
      <p:sp>
        <p:nvSpPr>
          <p:cNvPr id="3" name="Content Placeholder 2"/>
          <p:cNvSpPr>
            <a:spLocks noGrp="1"/>
          </p:cNvSpPr>
          <p:nvPr>
            <p:ph idx="1"/>
          </p:nvPr>
        </p:nvSpPr>
        <p:spPr>
          <a:xfrm>
            <a:off x="1097280" y="1845734"/>
            <a:ext cx="10557908" cy="4350350"/>
          </a:xfrm>
        </p:spPr>
        <p:txBody>
          <a:bodyPr>
            <a:normAutofit/>
          </a:bodyPr>
          <a:lstStyle/>
          <a:p>
            <a:pPr algn="just">
              <a:buFont typeface="Arial" pitchFamily="34" charset="0"/>
              <a:buChar char="•"/>
            </a:pPr>
            <a:r>
              <a:rPr lang="en-US" dirty="0" smtClean="0"/>
              <a:t>Can a constructor have a private access modifier ? Provide reasons to support your answer</a:t>
            </a:r>
          </a:p>
        </p:txBody>
      </p:sp>
    </p:spTree>
    <p:extLst>
      <p:ext uri="{BB962C8B-B14F-4D97-AF65-F5344CB8AC3E}">
        <p14:creationId xmlns:p14="http://schemas.microsoft.com/office/powerpoint/2010/main" val="3974701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dirty="0"/>
              <a:t>A class encapsulates the name, </a:t>
            </a:r>
            <a:r>
              <a:rPr lang="en-US" dirty="0" smtClean="0"/>
              <a:t>static attributes </a:t>
            </a:r>
            <a:r>
              <a:rPr lang="en-US" dirty="0"/>
              <a:t>and dynamic behaviors into a "3-compartment box". </a:t>
            </a:r>
            <a:endParaRPr lang="en-US" dirty="0" smtClean="0"/>
          </a:p>
          <a:p>
            <a:pPr>
              <a:buFont typeface="Arial" pitchFamily="34" charset="0"/>
              <a:buChar char="•"/>
            </a:pPr>
            <a:r>
              <a:rPr lang="en-US" dirty="0" smtClean="0"/>
              <a:t>Once </a:t>
            </a:r>
            <a:r>
              <a:rPr lang="en-US" dirty="0"/>
              <a:t>a class is defined, you can seal up the "box" and put </a:t>
            </a:r>
            <a:r>
              <a:rPr lang="en-US" dirty="0" smtClean="0"/>
              <a:t>the "box</a:t>
            </a:r>
            <a:r>
              <a:rPr lang="en-US" dirty="0"/>
              <a:t>" on the shelve for others to use and reuse. </a:t>
            </a:r>
            <a:endParaRPr lang="en-US" dirty="0" smtClean="0"/>
          </a:p>
          <a:p>
            <a:pPr>
              <a:buFont typeface="Arial" pitchFamily="34" charset="0"/>
              <a:buChar char="•"/>
            </a:pPr>
            <a:r>
              <a:rPr lang="en-US" dirty="0" smtClean="0"/>
              <a:t>Anyone </a:t>
            </a:r>
            <a:r>
              <a:rPr lang="en-US" dirty="0"/>
              <a:t>can pick up the "box" and use it in their </a:t>
            </a:r>
            <a:r>
              <a:rPr lang="en-US" dirty="0" smtClean="0"/>
              <a:t>application</a:t>
            </a:r>
            <a:r>
              <a:rPr lang="en-US" dirty="0"/>
              <a:t>. This cannot be done in the </a:t>
            </a:r>
            <a:r>
              <a:rPr lang="en-US" dirty="0" smtClean="0"/>
              <a:t>traditional procedural-oriented </a:t>
            </a:r>
            <a:r>
              <a:rPr lang="en-US" dirty="0"/>
              <a:t>language like C, as the </a:t>
            </a:r>
            <a:r>
              <a:rPr lang="en-US" dirty="0" smtClean="0"/>
              <a:t>static attributes </a:t>
            </a:r>
            <a:r>
              <a:rPr lang="en-US" dirty="0"/>
              <a:t>(or variables) are </a:t>
            </a:r>
            <a:r>
              <a:rPr lang="en-US" dirty="0" smtClean="0"/>
              <a:t>scattered </a:t>
            </a:r>
            <a:r>
              <a:rPr lang="en-US" dirty="0"/>
              <a:t>over the </a:t>
            </a:r>
            <a:r>
              <a:rPr lang="en-US" dirty="0" smtClean="0"/>
              <a:t>entire </a:t>
            </a:r>
            <a:r>
              <a:rPr lang="en-US" dirty="0"/>
              <a:t>program and header files. </a:t>
            </a:r>
            <a:endParaRPr lang="en-US" dirty="0" smtClean="0"/>
          </a:p>
          <a:p>
            <a:pPr>
              <a:buFont typeface="Arial" pitchFamily="34" charset="0"/>
              <a:buChar char="•"/>
            </a:pPr>
            <a:r>
              <a:rPr lang="en-US" dirty="0" smtClean="0"/>
              <a:t>You </a:t>
            </a:r>
            <a:r>
              <a:rPr lang="en-US" dirty="0"/>
              <a:t>cannot "cut" out a </a:t>
            </a:r>
            <a:r>
              <a:rPr lang="en-US" dirty="0" smtClean="0"/>
              <a:t>portion of a </a:t>
            </a:r>
            <a:r>
              <a:rPr lang="en-US" dirty="0"/>
              <a:t>C </a:t>
            </a:r>
            <a:r>
              <a:rPr lang="en-US" dirty="0" smtClean="0"/>
              <a:t>program, plug </a:t>
            </a:r>
            <a:r>
              <a:rPr lang="en-US" dirty="0"/>
              <a:t>into another program and expect the program to run without extensive </a:t>
            </a:r>
            <a:r>
              <a:rPr lang="en-US" dirty="0" smtClean="0"/>
              <a:t>changes.</a:t>
            </a:r>
          </a:p>
          <a:p>
            <a:pPr>
              <a:buFont typeface="Arial" pitchFamily="34" charset="0"/>
              <a:buChar char="•"/>
            </a:pPr>
            <a:r>
              <a:rPr lang="en-US" dirty="0" smtClean="0"/>
              <a:t>Member </a:t>
            </a:r>
            <a:r>
              <a:rPr lang="en-US" dirty="0"/>
              <a:t>variables of a class are typically hidden from the outside word (i.e., the other classes), with private access control modifier. </a:t>
            </a:r>
          </a:p>
          <a:p>
            <a:pPr>
              <a:buFont typeface="Arial" pitchFamily="34" charset="0"/>
              <a:buChar char="•"/>
            </a:pPr>
            <a:r>
              <a:rPr lang="en-US" dirty="0" smtClean="0"/>
              <a:t>Access to the member variables are provided via public assessor methods, e.g., </a:t>
            </a:r>
            <a:r>
              <a:rPr lang="en-US" dirty="0" err="1" smtClean="0"/>
              <a:t>getRadius</a:t>
            </a:r>
            <a:r>
              <a:rPr lang="en-US" dirty="0" smtClean="0"/>
              <a:t>() and </a:t>
            </a:r>
            <a:r>
              <a:rPr lang="en-US" dirty="0" err="1" smtClean="0"/>
              <a:t>getColor</a:t>
            </a:r>
            <a:r>
              <a:rPr lang="en-US" dirty="0" smtClean="0"/>
              <a:t>().</a:t>
            </a:r>
          </a:p>
          <a:p>
            <a:pPr>
              <a:buFont typeface="Arial" pitchFamily="34" charset="0"/>
              <a:buChar char="•"/>
            </a:pPr>
            <a:r>
              <a:rPr lang="en-US" dirty="0" smtClean="0"/>
              <a:t>This follows the principle of information hiding. i.e. </a:t>
            </a:r>
            <a:r>
              <a:rPr lang="en-US" dirty="0"/>
              <a:t>objects communicate with each others using well-defined interfaces (public </a:t>
            </a:r>
            <a:r>
              <a:rPr lang="en-US" dirty="0" smtClean="0"/>
              <a:t>methods)</a:t>
            </a:r>
          </a:p>
        </p:txBody>
      </p:sp>
    </p:spTree>
    <p:extLst>
      <p:ext uri="{BB962C8B-B14F-4D97-AF65-F5344CB8AC3E}">
        <p14:creationId xmlns:p14="http://schemas.microsoft.com/office/powerpoint/2010/main" val="7018898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Objects </a:t>
            </a:r>
            <a:r>
              <a:rPr lang="en-US" dirty="0"/>
              <a:t>are not allowed to know the implementation on details of others. </a:t>
            </a:r>
          </a:p>
          <a:p>
            <a:pPr>
              <a:buFont typeface="Arial" pitchFamily="34" charset="0"/>
              <a:buChar char="•"/>
            </a:pPr>
            <a:r>
              <a:rPr lang="en-US" dirty="0"/>
              <a:t>The implementation details are hidden or encapsulated within the class. </a:t>
            </a:r>
          </a:p>
          <a:p>
            <a:pPr>
              <a:buFont typeface="Arial" pitchFamily="34" charset="0"/>
              <a:buChar char="•"/>
            </a:pPr>
            <a:r>
              <a:rPr lang="en-US" dirty="0"/>
              <a:t>Information hiding facilitates reuse of the class.</a:t>
            </a:r>
          </a:p>
          <a:p>
            <a:pPr>
              <a:buFont typeface="Arial" pitchFamily="34" charset="0"/>
              <a:buChar char="•"/>
            </a:pPr>
            <a:r>
              <a:rPr lang="en-US" dirty="0"/>
              <a:t>Rule of Thumb: Do not make any variable public, unless you have a good reason</a:t>
            </a:r>
            <a:r>
              <a:rPr lang="en-US" dirty="0" smtClean="0"/>
              <a:t>.</a:t>
            </a:r>
            <a:endParaRPr lang="en-US" dirty="0"/>
          </a:p>
        </p:txBody>
      </p:sp>
    </p:spTree>
    <p:extLst>
      <p:ext uri="{BB962C8B-B14F-4D97-AF65-F5344CB8AC3E}">
        <p14:creationId xmlns:p14="http://schemas.microsoft.com/office/powerpoint/2010/main" val="3432426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a:t>To prevent direct modifications of data fields, you should declare the data fields </a:t>
            </a:r>
            <a:r>
              <a:rPr lang="en-US" dirty="0" smtClean="0"/>
              <a:t>private, using </a:t>
            </a:r>
            <a:r>
              <a:rPr lang="en-US" dirty="0"/>
              <a:t>the private modifier. </a:t>
            </a:r>
            <a:endParaRPr lang="en-US" dirty="0" smtClean="0"/>
          </a:p>
          <a:p>
            <a:pPr>
              <a:buFont typeface="Arial" pitchFamily="34" charset="0"/>
              <a:buChar char="•"/>
            </a:pPr>
            <a:r>
              <a:rPr lang="en-US" dirty="0" smtClean="0"/>
              <a:t>This </a:t>
            </a:r>
            <a:r>
              <a:rPr lang="en-US" dirty="0"/>
              <a:t>is known as data field encapsulation</a:t>
            </a:r>
            <a:r>
              <a:rPr lang="en-US" dirty="0" smtClean="0"/>
              <a:t>.</a:t>
            </a:r>
            <a:endParaRPr lang="en-US" dirty="0"/>
          </a:p>
          <a:p>
            <a:pPr>
              <a:buFont typeface="Arial" pitchFamily="34" charset="0"/>
              <a:buChar char="•"/>
            </a:pPr>
            <a:r>
              <a:rPr lang="en-US" dirty="0"/>
              <a:t>A private data field cannot be accessed by an object from outside the class that </a:t>
            </a:r>
            <a:r>
              <a:rPr lang="en-US" dirty="0" smtClean="0"/>
              <a:t>defines the private field</a:t>
            </a:r>
            <a:r>
              <a:rPr lang="en-US" dirty="0"/>
              <a:t>. </a:t>
            </a:r>
            <a:endParaRPr lang="en-US" dirty="0" smtClean="0"/>
          </a:p>
          <a:p>
            <a:pPr>
              <a:buFont typeface="Arial" pitchFamily="34" charset="0"/>
              <a:buChar char="•"/>
            </a:pPr>
            <a:r>
              <a:rPr lang="en-US" dirty="0" smtClean="0"/>
              <a:t>However</a:t>
            </a:r>
            <a:r>
              <a:rPr lang="en-US" dirty="0"/>
              <a:t>, a client often needs to retrieve and modify a data </a:t>
            </a:r>
            <a:r>
              <a:rPr lang="en-US" dirty="0" smtClean="0"/>
              <a:t>fields. </a:t>
            </a:r>
          </a:p>
          <a:p>
            <a:pPr>
              <a:buFont typeface="Arial" pitchFamily="34" charset="0"/>
              <a:buChar char="•"/>
            </a:pPr>
            <a:r>
              <a:rPr lang="en-US" dirty="0" smtClean="0"/>
              <a:t>To make a </a:t>
            </a:r>
            <a:r>
              <a:rPr lang="en-US" dirty="0"/>
              <a:t>private data field </a:t>
            </a:r>
            <a:r>
              <a:rPr lang="en-US" b="1" dirty="0"/>
              <a:t>accessible</a:t>
            </a:r>
            <a:r>
              <a:rPr lang="en-US" dirty="0"/>
              <a:t>, provide a </a:t>
            </a:r>
            <a:r>
              <a:rPr lang="en-US" b="1" dirty="0"/>
              <a:t>getter</a:t>
            </a:r>
            <a:r>
              <a:rPr lang="en-US" dirty="0"/>
              <a:t> method to return its value. </a:t>
            </a:r>
            <a:endParaRPr lang="en-US" dirty="0" smtClean="0"/>
          </a:p>
          <a:p>
            <a:pPr>
              <a:buFont typeface="Arial" pitchFamily="34" charset="0"/>
              <a:buChar char="•"/>
            </a:pPr>
            <a:r>
              <a:rPr lang="en-US" dirty="0" smtClean="0"/>
              <a:t>To </a:t>
            </a:r>
            <a:r>
              <a:rPr lang="en-US" dirty="0"/>
              <a:t>enable a </a:t>
            </a:r>
            <a:r>
              <a:rPr lang="en-US" dirty="0" smtClean="0"/>
              <a:t>private data </a:t>
            </a:r>
            <a:r>
              <a:rPr lang="en-US" dirty="0"/>
              <a:t>field to be </a:t>
            </a:r>
            <a:r>
              <a:rPr lang="en-US" b="1" dirty="0"/>
              <a:t>updated</a:t>
            </a:r>
            <a:r>
              <a:rPr lang="en-US" dirty="0"/>
              <a:t>, provide a </a:t>
            </a:r>
            <a:r>
              <a:rPr lang="en-US" b="1" dirty="0"/>
              <a:t>setter</a:t>
            </a:r>
            <a:r>
              <a:rPr lang="en-US" dirty="0"/>
              <a:t> method to set a new value. </a:t>
            </a:r>
            <a:endParaRPr lang="en-US" dirty="0" smtClean="0"/>
          </a:p>
          <a:p>
            <a:pPr>
              <a:buFont typeface="Arial" pitchFamily="34" charset="0"/>
              <a:buChar char="•"/>
            </a:pPr>
            <a:r>
              <a:rPr lang="en-US" dirty="0" smtClean="0"/>
              <a:t>A </a:t>
            </a:r>
            <a:r>
              <a:rPr lang="en-US" dirty="0"/>
              <a:t>getter method is </a:t>
            </a:r>
            <a:r>
              <a:rPr lang="en-US" dirty="0" smtClean="0"/>
              <a:t>also referred </a:t>
            </a:r>
            <a:r>
              <a:rPr lang="en-US" dirty="0"/>
              <a:t>to as an </a:t>
            </a:r>
            <a:r>
              <a:rPr lang="en-US" b="1" dirty="0" err="1"/>
              <a:t>accessor</a:t>
            </a:r>
            <a:r>
              <a:rPr lang="en-US" dirty="0"/>
              <a:t> and a setter to a </a:t>
            </a:r>
            <a:r>
              <a:rPr lang="en-US" b="1" dirty="0" err="1"/>
              <a:t>mutator</a:t>
            </a:r>
            <a:r>
              <a:rPr lang="en-US" dirty="0"/>
              <a:t>.</a:t>
            </a:r>
          </a:p>
        </p:txBody>
      </p:sp>
    </p:spTree>
    <p:extLst>
      <p:ext uri="{BB962C8B-B14F-4D97-AF65-F5344CB8AC3E}">
        <p14:creationId xmlns:p14="http://schemas.microsoft.com/office/powerpoint/2010/main" val="2014951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a:t>A getter method has the following signature:</a:t>
            </a:r>
          </a:p>
          <a:p>
            <a:pPr marL="0" indent="0">
              <a:buNone/>
            </a:pPr>
            <a:r>
              <a:rPr lang="en-US" dirty="0" smtClean="0"/>
              <a:t>	</a:t>
            </a:r>
            <a:r>
              <a:rPr lang="en-US" b="1" dirty="0" smtClean="0"/>
              <a:t>public</a:t>
            </a:r>
            <a:r>
              <a:rPr lang="en-US" dirty="0" smtClean="0"/>
              <a:t> </a:t>
            </a:r>
            <a:r>
              <a:rPr lang="en-US" dirty="0" err="1"/>
              <a:t>returnType</a:t>
            </a:r>
            <a:r>
              <a:rPr lang="en-US" dirty="0"/>
              <a:t> </a:t>
            </a:r>
            <a:r>
              <a:rPr lang="en-US" dirty="0" err="1"/>
              <a:t>getPropertyName</a:t>
            </a:r>
            <a:r>
              <a:rPr lang="en-US" dirty="0"/>
              <a:t>()</a:t>
            </a:r>
          </a:p>
          <a:p>
            <a:pPr>
              <a:buFont typeface="Arial" pitchFamily="34" charset="0"/>
              <a:buChar char="•"/>
            </a:pPr>
            <a:r>
              <a:rPr lang="en-US" dirty="0"/>
              <a:t>If the </a:t>
            </a:r>
            <a:r>
              <a:rPr lang="en-US" dirty="0" err="1"/>
              <a:t>returnType</a:t>
            </a:r>
            <a:r>
              <a:rPr lang="en-US" dirty="0"/>
              <a:t> is </a:t>
            </a:r>
            <a:r>
              <a:rPr lang="en-US" dirty="0" err="1"/>
              <a:t>boolean</a:t>
            </a:r>
            <a:r>
              <a:rPr lang="en-US" dirty="0"/>
              <a:t> , the getter method should be defined as follows by convention:</a:t>
            </a:r>
          </a:p>
          <a:p>
            <a:pPr marL="0" indent="0">
              <a:buNone/>
            </a:pPr>
            <a:r>
              <a:rPr lang="en-US" dirty="0" smtClean="0"/>
              <a:t>	</a:t>
            </a:r>
            <a:r>
              <a:rPr lang="en-US" b="1" dirty="0" err="1" smtClean="0"/>
              <a:t>boolean</a:t>
            </a:r>
            <a:r>
              <a:rPr lang="en-US" dirty="0" smtClean="0"/>
              <a:t> </a:t>
            </a:r>
            <a:r>
              <a:rPr lang="en-US" dirty="0" err="1"/>
              <a:t>accessor</a:t>
            </a:r>
            <a:endParaRPr lang="en-US" dirty="0"/>
          </a:p>
          <a:p>
            <a:pPr marL="0" indent="0">
              <a:buNone/>
            </a:pPr>
            <a:r>
              <a:rPr lang="en-US" dirty="0" smtClean="0"/>
              <a:t>	</a:t>
            </a:r>
            <a:r>
              <a:rPr lang="en-US" b="1" dirty="0" smtClean="0"/>
              <a:t>public</a:t>
            </a:r>
            <a:r>
              <a:rPr lang="en-US" dirty="0" smtClean="0"/>
              <a:t> </a:t>
            </a:r>
            <a:r>
              <a:rPr lang="en-US" b="1" dirty="0" err="1"/>
              <a:t>boolean</a:t>
            </a:r>
            <a:r>
              <a:rPr lang="en-US" dirty="0"/>
              <a:t> </a:t>
            </a:r>
            <a:r>
              <a:rPr lang="en-US" dirty="0" err="1"/>
              <a:t>isPropertyName</a:t>
            </a:r>
            <a:r>
              <a:rPr lang="en-US" dirty="0"/>
              <a:t>()</a:t>
            </a:r>
          </a:p>
          <a:p>
            <a:pPr>
              <a:buFont typeface="Arial" pitchFamily="34" charset="0"/>
              <a:buChar char="•"/>
            </a:pPr>
            <a:r>
              <a:rPr lang="en-US" dirty="0"/>
              <a:t>A setter method has the following </a:t>
            </a:r>
            <a:r>
              <a:rPr lang="en-US" dirty="0" smtClean="0"/>
              <a:t>signature:</a:t>
            </a:r>
            <a:endParaRPr lang="en-US" dirty="0"/>
          </a:p>
          <a:p>
            <a:pPr marL="0" indent="0">
              <a:buNone/>
            </a:pPr>
            <a:r>
              <a:rPr lang="en-US" dirty="0" smtClean="0"/>
              <a:t>	</a:t>
            </a:r>
            <a:r>
              <a:rPr lang="en-US" b="1" dirty="0" smtClean="0"/>
              <a:t>public</a:t>
            </a:r>
            <a:r>
              <a:rPr lang="en-US" dirty="0" smtClean="0"/>
              <a:t> </a:t>
            </a:r>
            <a:r>
              <a:rPr lang="en-US" b="1" dirty="0"/>
              <a:t>void</a:t>
            </a:r>
            <a:r>
              <a:rPr lang="en-US" dirty="0"/>
              <a:t> </a:t>
            </a:r>
            <a:r>
              <a:rPr lang="en-US" dirty="0" err="1"/>
              <a:t>setPropertyName</a:t>
            </a:r>
            <a:r>
              <a:rPr lang="en-US" dirty="0"/>
              <a:t>(</a:t>
            </a:r>
            <a:r>
              <a:rPr lang="en-US" dirty="0" err="1"/>
              <a:t>dataType</a:t>
            </a:r>
            <a:r>
              <a:rPr lang="en-US" dirty="0"/>
              <a:t> </a:t>
            </a:r>
            <a:r>
              <a:rPr lang="en-US" dirty="0" err="1"/>
              <a:t>propertyValue</a:t>
            </a:r>
            <a:r>
              <a:rPr lang="en-US" dirty="0"/>
              <a:t>)</a:t>
            </a:r>
          </a:p>
        </p:txBody>
      </p:sp>
    </p:spTree>
    <p:extLst>
      <p:ext uri="{BB962C8B-B14F-4D97-AF65-F5344CB8AC3E}">
        <p14:creationId xmlns:p14="http://schemas.microsoft.com/office/powerpoint/2010/main" val="2611644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a:t>A getter method has the following signature:</a:t>
            </a:r>
          </a:p>
          <a:p>
            <a:pPr marL="0" indent="0">
              <a:buNone/>
            </a:pPr>
            <a:r>
              <a:rPr lang="en-US" dirty="0" smtClean="0"/>
              <a:t>	</a:t>
            </a:r>
            <a:r>
              <a:rPr lang="en-US" b="1" dirty="0" smtClean="0"/>
              <a:t>public</a:t>
            </a:r>
            <a:r>
              <a:rPr lang="en-US" dirty="0" smtClean="0"/>
              <a:t> </a:t>
            </a:r>
            <a:r>
              <a:rPr lang="en-US" dirty="0" err="1"/>
              <a:t>returnType</a:t>
            </a:r>
            <a:r>
              <a:rPr lang="en-US" dirty="0"/>
              <a:t> </a:t>
            </a:r>
            <a:r>
              <a:rPr lang="en-US" dirty="0" err="1"/>
              <a:t>getPropertyName</a:t>
            </a:r>
            <a:r>
              <a:rPr lang="en-US" dirty="0"/>
              <a:t>()</a:t>
            </a:r>
          </a:p>
          <a:p>
            <a:pPr>
              <a:buFont typeface="Arial" pitchFamily="34" charset="0"/>
              <a:buChar char="•"/>
            </a:pPr>
            <a:r>
              <a:rPr lang="en-US" dirty="0"/>
              <a:t>If the </a:t>
            </a:r>
            <a:r>
              <a:rPr lang="en-US" dirty="0" err="1"/>
              <a:t>returnType</a:t>
            </a:r>
            <a:r>
              <a:rPr lang="en-US" dirty="0"/>
              <a:t> is </a:t>
            </a:r>
            <a:r>
              <a:rPr lang="en-US" dirty="0" err="1"/>
              <a:t>boolean</a:t>
            </a:r>
            <a:r>
              <a:rPr lang="en-US" dirty="0"/>
              <a:t> , the getter method should be defined as follows by convention:</a:t>
            </a:r>
          </a:p>
          <a:p>
            <a:pPr marL="0" indent="0">
              <a:buNone/>
            </a:pPr>
            <a:r>
              <a:rPr lang="en-US" dirty="0" smtClean="0"/>
              <a:t>	</a:t>
            </a:r>
            <a:r>
              <a:rPr lang="en-US" b="1" dirty="0" err="1" smtClean="0"/>
              <a:t>boolean</a:t>
            </a:r>
            <a:r>
              <a:rPr lang="en-US" dirty="0" smtClean="0"/>
              <a:t> </a:t>
            </a:r>
            <a:r>
              <a:rPr lang="en-US" dirty="0" err="1"/>
              <a:t>accessor</a:t>
            </a:r>
            <a:endParaRPr lang="en-US" dirty="0"/>
          </a:p>
          <a:p>
            <a:pPr marL="0" indent="0">
              <a:buNone/>
            </a:pPr>
            <a:r>
              <a:rPr lang="en-US" dirty="0" smtClean="0"/>
              <a:t>	</a:t>
            </a:r>
            <a:r>
              <a:rPr lang="en-US" b="1" dirty="0" smtClean="0"/>
              <a:t>public</a:t>
            </a:r>
            <a:r>
              <a:rPr lang="en-US" dirty="0" smtClean="0"/>
              <a:t> </a:t>
            </a:r>
            <a:r>
              <a:rPr lang="en-US" b="1" dirty="0" err="1"/>
              <a:t>boolean</a:t>
            </a:r>
            <a:r>
              <a:rPr lang="en-US" dirty="0"/>
              <a:t> </a:t>
            </a:r>
            <a:r>
              <a:rPr lang="en-US" dirty="0" err="1"/>
              <a:t>isPropertyName</a:t>
            </a:r>
            <a:r>
              <a:rPr lang="en-US" dirty="0"/>
              <a:t>()</a:t>
            </a:r>
          </a:p>
          <a:p>
            <a:pPr>
              <a:buFont typeface="Arial" pitchFamily="34" charset="0"/>
              <a:buChar char="•"/>
            </a:pPr>
            <a:r>
              <a:rPr lang="en-US" dirty="0"/>
              <a:t>A setter method has the following </a:t>
            </a:r>
            <a:r>
              <a:rPr lang="en-US" dirty="0" smtClean="0"/>
              <a:t>signature:</a:t>
            </a:r>
            <a:endParaRPr lang="en-US" dirty="0"/>
          </a:p>
          <a:p>
            <a:pPr marL="0" indent="0">
              <a:buNone/>
            </a:pPr>
            <a:r>
              <a:rPr lang="en-US" dirty="0" smtClean="0"/>
              <a:t>	</a:t>
            </a:r>
            <a:r>
              <a:rPr lang="en-US" b="1" dirty="0" smtClean="0"/>
              <a:t>public</a:t>
            </a:r>
            <a:r>
              <a:rPr lang="en-US" dirty="0" smtClean="0"/>
              <a:t> </a:t>
            </a:r>
            <a:r>
              <a:rPr lang="en-US" b="1" dirty="0"/>
              <a:t>void</a:t>
            </a:r>
            <a:r>
              <a:rPr lang="en-US" dirty="0"/>
              <a:t> </a:t>
            </a:r>
            <a:r>
              <a:rPr lang="en-US" dirty="0" err="1"/>
              <a:t>setPropertyName</a:t>
            </a:r>
            <a:r>
              <a:rPr lang="en-US" dirty="0"/>
              <a:t>(</a:t>
            </a:r>
            <a:r>
              <a:rPr lang="en-US" dirty="0" err="1"/>
              <a:t>dataType</a:t>
            </a:r>
            <a:r>
              <a:rPr lang="en-US" dirty="0"/>
              <a:t> </a:t>
            </a:r>
            <a:r>
              <a:rPr lang="en-US" dirty="0" err="1"/>
              <a:t>propertyValue</a:t>
            </a:r>
            <a:r>
              <a:rPr lang="en-US" dirty="0"/>
              <a:t>)</a:t>
            </a:r>
          </a:p>
        </p:txBody>
      </p:sp>
    </p:spTree>
    <p:extLst>
      <p:ext uri="{BB962C8B-B14F-4D97-AF65-F5344CB8AC3E}">
        <p14:creationId xmlns:p14="http://schemas.microsoft.com/office/powerpoint/2010/main" val="200944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Overview (Use Cases)</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a:t>A use case illustrates a unit of functionality provided by the system. </a:t>
            </a:r>
            <a:endParaRPr lang="en-US" dirty="0" smtClean="0"/>
          </a:p>
          <a:p>
            <a:pPr>
              <a:buFont typeface="Arial" pitchFamily="34" charset="0"/>
              <a:buChar char="•"/>
            </a:pPr>
            <a:r>
              <a:rPr lang="en-US" dirty="0" smtClean="0"/>
              <a:t>Essentially a use case needs to have the following 3 things:</a:t>
            </a:r>
          </a:p>
          <a:p>
            <a:pPr lvl="1">
              <a:buFont typeface="Arial" pitchFamily="34" charset="0"/>
              <a:buChar char="•"/>
            </a:pPr>
            <a:r>
              <a:rPr lang="en-US" b="1" dirty="0"/>
              <a:t>Title-</a:t>
            </a:r>
            <a:r>
              <a:rPr lang="en-US" dirty="0"/>
              <a:t> what is the goal </a:t>
            </a:r>
            <a:r>
              <a:rPr lang="en-US" dirty="0" smtClean="0"/>
              <a:t>? (use a Short Phrase, Active Verb ) e.g. </a:t>
            </a:r>
            <a:r>
              <a:rPr lang="en-US" i="1" dirty="0" smtClean="0"/>
              <a:t>Register new member, Transfer funds, Purchase items , Create new page</a:t>
            </a:r>
            <a:endParaRPr lang="en-US" i="1" dirty="0"/>
          </a:p>
          <a:p>
            <a:pPr lvl="1">
              <a:buFont typeface="Arial" pitchFamily="34" charset="0"/>
              <a:buChar char="•"/>
            </a:pPr>
            <a:r>
              <a:rPr lang="en-US" b="1" dirty="0"/>
              <a:t>Actor</a:t>
            </a:r>
            <a:r>
              <a:rPr lang="en-US" dirty="0"/>
              <a:t> - who desires it </a:t>
            </a:r>
            <a:r>
              <a:rPr lang="en-US" dirty="0" smtClean="0"/>
              <a:t>? </a:t>
            </a:r>
            <a:r>
              <a:rPr lang="en-US" dirty="0"/>
              <a:t>(Any external entity that interacts with our system should be identified as an </a:t>
            </a:r>
            <a:r>
              <a:rPr lang="en-US" dirty="0" smtClean="0"/>
              <a:t>actor) e.g. </a:t>
            </a:r>
            <a:r>
              <a:rPr lang="en-US" i="1" dirty="0" smtClean="0"/>
              <a:t>User, Customer, Member, Administrator, Registration System </a:t>
            </a:r>
          </a:p>
          <a:p>
            <a:pPr lvl="1">
              <a:buFont typeface="Arial" pitchFamily="34" charset="0"/>
              <a:buChar char="•"/>
            </a:pPr>
            <a:r>
              <a:rPr lang="en-US" b="1" dirty="0" smtClean="0"/>
              <a:t>Scenario</a:t>
            </a:r>
            <a:r>
              <a:rPr lang="en-US" dirty="0" smtClean="0"/>
              <a:t>  </a:t>
            </a:r>
            <a:r>
              <a:rPr lang="en-US" dirty="0"/>
              <a:t>- how is it accomplished </a:t>
            </a:r>
            <a:r>
              <a:rPr lang="en-US" dirty="0" smtClean="0"/>
              <a:t>? (This can be written as a single paragraph or a series of steps)</a:t>
            </a:r>
          </a:p>
          <a:p>
            <a:pPr>
              <a:buFont typeface="Arial" pitchFamily="34" charset="0"/>
              <a:buChar char="•"/>
            </a:pPr>
            <a:r>
              <a:rPr lang="en-US" dirty="0" smtClean="0"/>
              <a:t>A use case should be short and succinct so that it can be understood by a user of an application.</a:t>
            </a:r>
          </a:p>
          <a:p>
            <a:pPr>
              <a:buFont typeface="Arial" pitchFamily="34" charset="0"/>
              <a:buChar char="•"/>
            </a:pPr>
            <a:r>
              <a:rPr lang="en-US" dirty="0"/>
              <a:t> </a:t>
            </a:r>
            <a:r>
              <a:rPr lang="en-US" dirty="0" smtClean="0"/>
              <a:t>A use case describes a goal from a perspective of a user, it is not a pseudo code.</a:t>
            </a:r>
          </a:p>
        </p:txBody>
      </p:sp>
    </p:spTree>
    <p:extLst>
      <p:ext uri="{BB962C8B-B14F-4D97-AF65-F5344CB8AC3E}">
        <p14:creationId xmlns:p14="http://schemas.microsoft.com/office/powerpoint/2010/main" val="617421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Overview (Use </a:t>
            </a:r>
            <a:r>
              <a:rPr lang="en-US" dirty="0" smtClean="0"/>
              <a:t>Cases)</a:t>
            </a:r>
            <a:endParaRPr lang="en-US" dirty="0"/>
          </a:p>
        </p:txBody>
      </p:sp>
      <p:sp>
        <p:nvSpPr>
          <p:cNvPr id="3" name="Content Placeholder 2"/>
          <p:cNvSpPr>
            <a:spLocks noGrp="1"/>
          </p:cNvSpPr>
          <p:nvPr>
            <p:ph idx="1"/>
          </p:nvPr>
        </p:nvSpPr>
        <p:spPr/>
        <p:txBody>
          <a:bodyPr/>
          <a:lstStyle/>
          <a:p>
            <a:pPr algn="just">
              <a:buFont typeface="Arial" pitchFamily="34" charset="0"/>
              <a:buChar char="•"/>
            </a:pPr>
            <a:r>
              <a:rPr lang="en-US" dirty="0" smtClean="0"/>
              <a:t>Example of a full Use Case is illustrated below:</a:t>
            </a:r>
          </a:p>
          <a:p>
            <a:pPr algn="just"/>
            <a:r>
              <a:rPr lang="en-US" b="1" dirty="0" smtClean="0"/>
              <a:t>Title:</a:t>
            </a:r>
            <a:r>
              <a:rPr lang="en-US" dirty="0" smtClean="0"/>
              <a:t> Purchase items</a:t>
            </a:r>
          </a:p>
          <a:p>
            <a:pPr algn="just"/>
            <a:r>
              <a:rPr lang="en-US" b="1" dirty="0" smtClean="0"/>
              <a:t>Actor: </a:t>
            </a:r>
            <a:r>
              <a:rPr lang="en-US" dirty="0" smtClean="0"/>
              <a:t>Customer</a:t>
            </a:r>
          </a:p>
          <a:p>
            <a:pPr algn="just"/>
            <a:r>
              <a:rPr lang="en-US" b="1" dirty="0" smtClean="0"/>
              <a:t>Scenario: </a:t>
            </a:r>
            <a:r>
              <a:rPr lang="en-US" dirty="0" smtClean="0"/>
              <a:t>Customer reviews items in shopping cart. Customer provides payment and shipping information. System validates payment information and responds with confirmation of order and provides order number that Customer can use to check on order status. System will send Customer a confirmation of order details and tracking number in an email.</a:t>
            </a:r>
          </a:p>
          <a:p>
            <a:pPr algn="just">
              <a:buFont typeface="Arial" pitchFamily="34" charset="0"/>
              <a:buChar char="•"/>
            </a:pPr>
            <a:r>
              <a:rPr lang="en-US" dirty="0" smtClean="0"/>
              <a:t>A </a:t>
            </a:r>
            <a:r>
              <a:rPr lang="en-US" dirty="0"/>
              <a:t>use case describes a goal from a perspective of a user, it is not a </a:t>
            </a:r>
            <a:r>
              <a:rPr lang="en-US" dirty="0" smtClean="0"/>
              <a:t>pseudocode</a:t>
            </a:r>
            <a:r>
              <a:rPr lang="en-US" dirty="0"/>
              <a:t>.</a:t>
            </a:r>
          </a:p>
          <a:p>
            <a:pPr algn="just"/>
            <a:endParaRPr lang="en-US" b="1" dirty="0"/>
          </a:p>
        </p:txBody>
      </p:sp>
    </p:spTree>
    <p:extLst>
      <p:ext uri="{BB962C8B-B14F-4D97-AF65-F5344CB8AC3E}">
        <p14:creationId xmlns:p14="http://schemas.microsoft.com/office/powerpoint/2010/main" val="406164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Overview (Use </a:t>
            </a:r>
            <a:r>
              <a:rPr lang="en-US" dirty="0" smtClean="0"/>
              <a:t>Cases)</a:t>
            </a:r>
            <a:endParaRPr lang="en-US" dirty="0"/>
          </a:p>
        </p:txBody>
      </p:sp>
      <p:sp>
        <p:nvSpPr>
          <p:cNvPr id="3" name="Content Placeholder 2"/>
          <p:cNvSpPr>
            <a:spLocks noGrp="1"/>
          </p:cNvSpPr>
          <p:nvPr>
            <p:ph idx="1"/>
          </p:nvPr>
        </p:nvSpPr>
        <p:spPr/>
        <p:txBody>
          <a:bodyPr/>
          <a:lstStyle/>
          <a:p>
            <a:pPr algn="just">
              <a:buFont typeface="Arial" pitchFamily="34" charset="0"/>
              <a:buChar char="•"/>
            </a:pPr>
            <a:r>
              <a:rPr lang="en-US" dirty="0" smtClean="0"/>
              <a:t>Example of a full Use Case is illustrated below:</a:t>
            </a:r>
          </a:p>
          <a:p>
            <a:pPr algn="just"/>
            <a:r>
              <a:rPr lang="en-US" b="1" dirty="0" smtClean="0"/>
              <a:t>Title:</a:t>
            </a:r>
            <a:r>
              <a:rPr lang="en-US" dirty="0" smtClean="0"/>
              <a:t> Purchase items</a:t>
            </a:r>
          </a:p>
          <a:p>
            <a:pPr algn="just"/>
            <a:r>
              <a:rPr lang="en-US" b="1" dirty="0" smtClean="0"/>
              <a:t>Actor: </a:t>
            </a:r>
            <a:r>
              <a:rPr lang="en-US" dirty="0" smtClean="0"/>
              <a:t>Customer</a:t>
            </a:r>
          </a:p>
          <a:p>
            <a:pPr algn="just"/>
            <a:r>
              <a:rPr lang="en-US" b="1" dirty="0" smtClean="0"/>
              <a:t>Scenario: </a:t>
            </a:r>
            <a:r>
              <a:rPr lang="en-US" dirty="0" smtClean="0"/>
              <a:t>Customer reviews items in shopping cart. Customer provides payment and shipping information. System validates payment information and responds with confirmation of order and provides order number that Customer can use to check on order status. System will send Customer a confirmation of order details and tracking number in an email.</a:t>
            </a:r>
          </a:p>
          <a:p>
            <a:pPr algn="just">
              <a:buFont typeface="Arial" pitchFamily="34" charset="0"/>
              <a:buChar char="•"/>
            </a:pPr>
            <a:r>
              <a:rPr lang="en-US" dirty="0" smtClean="0"/>
              <a:t>A </a:t>
            </a:r>
            <a:r>
              <a:rPr lang="en-US" dirty="0"/>
              <a:t>use case describes a goal from a perspective of a user, it is not a </a:t>
            </a:r>
            <a:r>
              <a:rPr lang="en-US" dirty="0" smtClean="0"/>
              <a:t>pseudocode</a:t>
            </a:r>
            <a:r>
              <a:rPr lang="en-US" dirty="0"/>
              <a:t>.</a:t>
            </a:r>
          </a:p>
          <a:p>
            <a:pPr algn="just"/>
            <a:endParaRPr lang="en-US" b="1" dirty="0"/>
          </a:p>
        </p:txBody>
      </p:sp>
    </p:spTree>
    <p:extLst>
      <p:ext uri="{BB962C8B-B14F-4D97-AF65-F5344CB8AC3E}">
        <p14:creationId xmlns:p14="http://schemas.microsoft.com/office/powerpoint/2010/main" val="4271787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Overview (Use Case Diagrams)</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Use-case </a:t>
            </a:r>
            <a:r>
              <a:rPr lang="en-US" dirty="0"/>
              <a:t>diagrams generally </a:t>
            </a:r>
            <a:r>
              <a:rPr lang="en-US" b="1" dirty="0"/>
              <a:t>show groups of use cases </a:t>
            </a:r>
            <a:r>
              <a:rPr lang="en-US" dirty="0" smtClean="0"/>
              <a:t>- either </a:t>
            </a:r>
            <a:r>
              <a:rPr lang="en-US" dirty="0"/>
              <a:t>all use cases for the complete </a:t>
            </a:r>
            <a:r>
              <a:rPr lang="en-US" dirty="0" smtClean="0"/>
              <a:t>system, </a:t>
            </a:r>
            <a:r>
              <a:rPr lang="en-US" dirty="0"/>
              <a:t>or a breakout of a particular group of use cases with related </a:t>
            </a:r>
            <a:r>
              <a:rPr lang="en-US" dirty="0" smtClean="0"/>
              <a:t>functionality.</a:t>
            </a:r>
          </a:p>
          <a:p>
            <a:pPr>
              <a:buFont typeface="Arial" pitchFamily="34" charset="0"/>
              <a:buChar char="•"/>
            </a:pPr>
            <a:r>
              <a:rPr lang="en-US" dirty="0"/>
              <a:t>The main purpose of the use-case diagram is to help development teams visualize the functional requirements of a system. </a:t>
            </a:r>
          </a:p>
          <a:p>
            <a:pPr>
              <a:buFont typeface="Arial" pitchFamily="34" charset="0"/>
              <a:buChar char="•"/>
            </a:pPr>
            <a:r>
              <a:rPr lang="en-US" dirty="0"/>
              <a:t>This includes the relationship of "actors" (human beings who will interact with the system) to essential processes, as well as the relationships among different use cases.</a:t>
            </a:r>
          </a:p>
          <a:p>
            <a:pPr>
              <a:buFont typeface="Arial" pitchFamily="34" charset="0"/>
              <a:buChar char="•"/>
            </a:pPr>
            <a:endParaRPr lang="en-US" dirty="0"/>
          </a:p>
        </p:txBody>
      </p:sp>
    </p:spTree>
    <p:extLst>
      <p:ext uri="{BB962C8B-B14F-4D97-AF65-F5344CB8AC3E}">
        <p14:creationId xmlns:p14="http://schemas.microsoft.com/office/powerpoint/2010/main" val="4266549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1435</TotalTime>
  <Words>3509</Words>
  <Application>Microsoft Office PowerPoint</Application>
  <PresentationFormat>Custom</PresentationFormat>
  <Paragraphs>341</Paragraphs>
  <Slides>55</Slides>
  <Notes>11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Retrospect</vt:lpstr>
      <vt:lpstr>PowerPoint Presentation</vt:lpstr>
      <vt:lpstr>OBJECTIVES</vt:lpstr>
      <vt:lpstr>INTRODUCTION</vt:lpstr>
      <vt:lpstr>Unified Modeling Language (UML)</vt:lpstr>
      <vt:lpstr>UML Overview</vt:lpstr>
      <vt:lpstr>UML Overview (Use Cases)</vt:lpstr>
      <vt:lpstr>UML Overview (Use Cases)</vt:lpstr>
      <vt:lpstr>UML Overview (Use Cases)</vt:lpstr>
      <vt:lpstr>UML Overview (Use Case Diagrams)</vt:lpstr>
      <vt:lpstr>UML Overview (Use Case Diagrams)</vt:lpstr>
      <vt:lpstr>UML Overview (Use Case Diagrams)</vt:lpstr>
      <vt:lpstr>Creating a Conceptual Model</vt:lpstr>
      <vt:lpstr>Creating a Conceptual Model</vt:lpstr>
      <vt:lpstr>Creating a Conceptual Model</vt:lpstr>
      <vt:lpstr>Creating a Conceptual Model</vt:lpstr>
      <vt:lpstr>Creating a Conceptual Model</vt:lpstr>
      <vt:lpstr>Creating a Conceptual Model</vt:lpstr>
      <vt:lpstr>Creating a Conceptual Model</vt:lpstr>
      <vt:lpstr>Creating a Conceptual Model</vt:lpstr>
      <vt:lpstr>Class Diagram</vt:lpstr>
      <vt:lpstr>Class Diagram</vt:lpstr>
      <vt:lpstr>Converting a Class to Code</vt:lpstr>
      <vt:lpstr>Class Definition in Java</vt:lpstr>
      <vt:lpstr>Class Definition in Java</vt:lpstr>
      <vt:lpstr>Class Definition in Java</vt:lpstr>
      <vt:lpstr>Creating instances of a Class </vt:lpstr>
      <vt:lpstr>Dot (.) Operator</vt:lpstr>
      <vt:lpstr>Dot (.) Operator</vt:lpstr>
      <vt:lpstr>Member Variables</vt:lpstr>
      <vt:lpstr>Member Methods</vt:lpstr>
      <vt:lpstr>Member Methods</vt:lpstr>
      <vt:lpstr>Example of An Implementation</vt:lpstr>
      <vt:lpstr>Putting it all together</vt:lpstr>
      <vt:lpstr>Putting it all together</vt:lpstr>
      <vt:lpstr>Putting it all together</vt:lpstr>
      <vt:lpstr>Constructors</vt:lpstr>
      <vt:lpstr>Constructors</vt:lpstr>
      <vt:lpstr>Constructors</vt:lpstr>
      <vt:lpstr>Method Overloading </vt:lpstr>
      <vt:lpstr>Method Overloading </vt:lpstr>
      <vt:lpstr>Method Overloading </vt:lpstr>
      <vt:lpstr>Visibility Modifiers</vt:lpstr>
      <vt:lpstr>Visibility Modifiers</vt:lpstr>
      <vt:lpstr>Visibility Modifiers</vt:lpstr>
      <vt:lpstr>Visibility Modifiers</vt:lpstr>
      <vt:lpstr>Visibility Modifiers</vt:lpstr>
      <vt:lpstr>Visibility Modifiers</vt:lpstr>
      <vt:lpstr>Visibility Modifiers</vt:lpstr>
      <vt:lpstr>Visibility Modifiers (In Summary)</vt:lpstr>
      <vt:lpstr>Discussion</vt:lpstr>
      <vt:lpstr>Encapsulation</vt:lpstr>
      <vt:lpstr>Encapsulation</vt:lpstr>
      <vt:lpstr>Encapsulation</vt:lpstr>
      <vt:lpstr>Encapsulation</vt:lpstr>
      <vt:lpstr>Encapsulation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GI152-COMPUTER PROGRAMMING</dc:title>
  <dc:creator>Michael Hudson</dc:creator>
  <cp:lastModifiedBy>mark</cp:lastModifiedBy>
  <cp:revision>461</cp:revision>
  <dcterms:created xsi:type="dcterms:W3CDTF">2018-11-13T11:29:31Z</dcterms:created>
  <dcterms:modified xsi:type="dcterms:W3CDTF">2018-11-21T08:13:02Z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2057-10.1.0.5707</vt:lpwstr>
  </property>
</Properties>
</file>