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95" r:id="rId2"/>
    <p:sldId id="257" r:id="rId3"/>
    <p:sldId id="258" r:id="rId4"/>
    <p:sldId id="296" r:id="rId5"/>
    <p:sldId id="297" r:id="rId6"/>
    <p:sldId id="308" r:id="rId7"/>
    <p:sldId id="309" r:id="rId8"/>
    <p:sldId id="310" r:id="rId9"/>
    <p:sldId id="311" r:id="rId10"/>
    <p:sldId id="298" r:id="rId11"/>
    <p:sldId id="313" r:id="rId12"/>
    <p:sldId id="312" r:id="rId13"/>
    <p:sldId id="299" r:id="rId14"/>
    <p:sldId id="314" r:id="rId15"/>
    <p:sldId id="300" r:id="rId16"/>
    <p:sldId id="301" r:id="rId17"/>
    <p:sldId id="315" r:id="rId18"/>
    <p:sldId id="316" r:id="rId19"/>
    <p:sldId id="317" r:id="rId20"/>
    <p:sldId id="329" r:id="rId21"/>
    <p:sldId id="330" r:id="rId22"/>
    <p:sldId id="331" r:id="rId23"/>
    <p:sldId id="333" r:id="rId24"/>
    <p:sldId id="334" r:id="rId25"/>
    <p:sldId id="336" r:id="rId26"/>
    <p:sldId id="335" r:id="rId27"/>
    <p:sldId id="337" r:id="rId28"/>
    <p:sldId id="303" r:id="rId29"/>
    <p:sldId id="304" r:id="rId30"/>
    <p:sldId id="305" r:id="rId31"/>
    <p:sldId id="306" r:id="rId32"/>
    <p:sldId id="339" r:id="rId33"/>
    <p:sldId id="338" r:id="rId34"/>
    <p:sldId id="342" r:id="rId35"/>
    <p:sldId id="351" r:id="rId36"/>
    <p:sldId id="352" r:id="rId37"/>
    <p:sldId id="343" r:id="rId38"/>
    <p:sldId id="346" r:id="rId39"/>
    <p:sldId id="347" r:id="rId40"/>
    <p:sldId id="348" r:id="rId41"/>
    <p:sldId id="349" r:id="rId42"/>
    <p:sldId id="350" r:id="rId43"/>
    <p:sldId id="353" r:id="rId44"/>
    <p:sldId id="355" r:id="rId45"/>
    <p:sldId id="356" r:id="rId46"/>
    <p:sldId id="357" r:id="rId47"/>
    <p:sldId id="358" r:id="rId48"/>
    <p:sldId id="359" r:id="rId49"/>
    <p:sldId id="360" r:id="rId50"/>
    <p:sldId id="361" r:id="rId51"/>
    <p:sldId id="362" r:id="rId52"/>
    <p:sldId id="363" r:id="rId53"/>
    <p:sldId id="364" r:id="rId54"/>
    <p:sldId id="365" r:id="rId55"/>
    <p:sldId id="36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62" autoAdjust="0"/>
  </p:normalViewPr>
  <p:slideViewPr>
    <p:cSldViewPr snapToGrid="0">
      <p:cViewPr>
        <p:scale>
          <a:sx n="60" d="100"/>
          <a:sy n="60" d="100"/>
        </p:scale>
        <p:origin x="-1062" y="-144"/>
      </p:cViewPr>
      <p:guideLst>
        <p:guide orient="horz" pos="2160"/>
        <p:guide pos="38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0C7B5-D219-485C-9E62-2F65476BA5DF}" type="datetimeFigureOut">
              <a:rPr lang="en-US" smtClean="0"/>
              <a:t>11/21/2018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0A9CB-811B-4A85-8A6D-A8419790D378}" type="slidenum">
              <a:rPr lang="en-US" smtClean="0"/>
              <a:t>‹#›</a:t>
            </a:fld>
            <a:endParaRPr lang="en-US"/>
          </a:p>
        </p:txBody>
      </p:sp>
    </p:spTree>
    <p:extLst>
      <p:ext uri="{BB962C8B-B14F-4D97-AF65-F5344CB8AC3E}">
        <p14:creationId xmlns:p14="http://schemas.microsoft.com/office/powerpoint/2010/main" val="329057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80604020202020204" charset="0"/>
              </a:defRPr>
            </a:lvl1pPr>
            <a:lvl2pPr marL="742950" indent="-285750">
              <a:defRPr>
                <a:solidFill>
                  <a:schemeClr val="tx1"/>
                </a:solidFill>
                <a:latin typeface="Arial" panose="02080604020202020204" charset="0"/>
              </a:defRPr>
            </a:lvl2pPr>
            <a:lvl3pPr marL="1143000" indent="-228600">
              <a:defRPr>
                <a:solidFill>
                  <a:schemeClr val="tx1"/>
                </a:solidFill>
                <a:latin typeface="Arial" panose="02080604020202020204" charset="0"/>
              </a:defRPr>
            </a:lvl3pPr>
            <a:lvl4pPr marL="1600200" indent="-228600">
              <a:defRPr>
                <a:solidFill>
                  <a:schemeClr val="tx1"/>
                </a:solidFill>
                <a:latin typeface="Arial" panose="02080604020202020204" charset="0"/>
              </a:defRPr>
            </a:lvl4pPr>
            <a:lvl5pPr marL="2057400" indent="-22860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fld id="{26308612-EC4B-4C48-A96A-063AE01B6FE6}" type="slidenum">
              <a:rPr lang="en-US">
                <a:latin typeface="Calibri" panose="020F0502020204030204" pitchFamily="34" charset="0"/>
              </a:rPr>
              <a:t>1</a:t>
            </a:fld>
            <a:endParaRPr lang="en-US"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17761"/>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17763" name="Text Placeholder 117762"/>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19809"/>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19811" name="Text Placeholder 119810"/>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21857"/>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21859" name="Text Placeholder 121858"/>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25953"/>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25955" name="Text Placeholder 125954"/>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28001"/>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28003" name="Text Placeholder 128002"/>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11617"/>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11619" name="Text Placeholder 111618"/>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11617"/>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11619" name="Text Placeholder 111618"/>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Models include:</a:t>
            </a:r>
          </a:p>
        </p:txBody>
      </p:sp>
      <p:sp>
        <p:nvSpPr>
          <p:cNvPr id="4" name="Slide Number Placeholder 3"/>
          <p:cNvSpPr>
            <a:spLocks noGrp="1"/>
          </p:cNvSpPr>
          <p:nvPr>
            <p:ph type="sldNum" sz="quarter" idx="10"/>
          </p:nvPr>
        </p:nvSpPr>
        <p:spPr/>
        <p:txBody>
          <a:bodyPr/>
          <a:lstStyle/>
          <a:p>
            <a:fld id="{B090A9CB-811B-4A85-8A6D-A8419790D378}"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GB" altLang="en-US"/>
              <a:t>JDK – Java Development Kit (in short JDK) is Kit which provides the environment to develop and execute(run) the Java program. JDK is a kit(or package) which includes two things</a:t>
            </a:r>
          </a:p>
          <a:p>
            <a:r>
              <a:rPr lang="en-GB" altLang="en-US"/>
              <a:t>Development Tools(to provide an environment to develop your java programs)</a:t>
            </a:r>
          </a:p>
          <a:p>
            <a:r>
              <a:rPr lang="en-GB" altLang="en-US"/>
              <a:t>JRE (to execute your java program).</a:t>
            </a:r>
          </a:p>
          <a:p>
            <a:r>
              <a:rPr lang="en-GB" altLang="en-US"/>
              <a:t>Note : JDK is only used by Java Developers.</a:t>
            </a:r>
          </a:p>
          <a:p>
            <a:endParaRPr lang="en-GB" altLang="en-US"/>
          </a:p>
          <a:p>
            <a:r>
              <a:rPr lang="en-GB" altLang="en-US"/>
              <a:t>JRE – Java Runtime Environment (to say JRE) is an installation package which provides environment to only run(not develop) the java program(or application)onto your machine. JRE is only used by them who only wants to run the Java Programs i.e. end users of your system.</a:t>
            </a:r>
          </a:p>
          <a:p>
            <a:r>
              <a:rPr lang="en-GB" altLang="en-US"/>
              <a:t>JVM – Java Virtual machine(JVM) is a very important part of both JDK and JRE because it is contained or inbuilt in both. Whatever Java program you run using JRE or JDK goes into JVM and JVM is responsible for executing the java program line by line hence it is also known as interpreter.</a:t>
            </a:r>
          </a:p>
        </p:txBody>
      </p:sp>
      <p:sp>
        <p:nvSpPr>
          <p:cNvPr id="4" name="Slide Number Placeholder 3"/>
          <p:cNvSpPr>
            <a:spLocks noGrp="1"/>
          </p:cNvSpPr>
          <p:nvPr>
            <p:ph type="sldNum" sz="quarter" idx="5"/>
          </p:nvPr>
        </p:nvSpPr>
        <p:spPr/>
        <p:txBody>
          <a:bodyPr/>
          <a:lstStyle/>
          <a:p>
            <a:fld id="{B090A9CB-811B-4A85-8A6D-A8419790D378}" type="slidenum">
              <a:rPr lang="en-US" smtClean="0"/>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
        <p:nvSpPr>
          <p:cNvPr id="4" name="Slide Number Placeholder 3"/>
          <p:cNvSpPr>
            <a:spLocks noGrp="1"/>
          </p:cNvSpPr>
          <p:nvPr>
            <p:ph type="sldNum" sz="quarter" idx="5"/>
          </p:nvPr>
        </p:nvSpPr>
        <p:spPr/>
        <p:txBody>
          <a:bodyPr/>
          <a:lstStyle/>
          <a:p>
            <a:fld id="{B090A9CB-811B-4A85-8A6D-A8419790D378}" type="slidenum">
              <a:rPr lang="en-US" smtClean="0"/>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
        <p:nvSpPr>
          <p:cNvPr id="4" name="Slide Number Placeholder 3"/>
          <p:cNvSpPr>
            <a:spLocks noGrp="1"/>
          </p:cNvSpPr>
          <p:nvPr>
            <p:ph type="sldNum" sz="quarter" idx="5"/>
          </p:nvPr>
        </p:nvSpPr>
        <p:spPr/>
        <p:txBody>
          <a:bodyPr/>
          <a:lstStyle/>
          <a:p>
            <a:fld id="{B090A9CB-811B-4A85-8A6D-A8419790D378}" type="slidenum">
              <a:rPr lang="en-US" smtClean="0"/>
              <a:t>43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40961"/>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40963" name="Text Placeholder 40962"/>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13665"/>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13667" name="Text Placeholder 113666"/>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23905"/>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23907" name="Text Placeholder 123906"/>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15713"/>
          <p:cNvSpPr>
            <a:spLocks noGrp="1" noRot="1" noChangeAspect="1" noTextEdit="1"/>
          </p:cNvSpPr>
          <p:nvPr>
            <p:ph type="sldImg"/>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txBody>
          <a:bodyPr/>
          <a:lstStyle/>
          <a:p>
            <a:endParaRPr lang="en-GB" altLang="en-US"/>
          </a:p>
        </p:txBody>
      </p:sp>
      <p:sp>
        <p:nvSpPr>
          <p:cNvPr id="115715" name="Text Placeholder 115714"/>
          <p:cNvSpPr>
            <a:spLocks noGrp="1"/>
          </p:cNvSpPr>
          <p:nvPr>
            <p:ph type="body" idx="1"/>
          </p:nvPr>
        </p:nvSpPr>
        <p:spPr>
          <a:xfrm>
            <a:off x="914400" y="4343400"/>
            <a:ext cx="5029200" cy="4114800"/>
          </a:xfrm>
          <a:prstGeom prst="rect">
            <a:avLst/>
          </a:prstGeom>
          <a:noFill/>
          <a:ln w="12700">
            <a:noFill/>
            <a:miter/>
          </a:ln>
        </p:spPr>
        <p:txBody>
          <a:bodyPr/>
          <a:lstStyl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73899A-D71B-441F-BFFD-F12F7C167A72}"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92766-0BDB-44A2-A4D5-1886109375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73899A-D71B-441F-BFFD-F12F7C167A72}"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292766-0BDB-44A2-A4D5-1886109375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73899A-D71B-441F-BFFD-F12F7C167A72}"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292766-0BDB-44A2-A4D5-1886109375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73899A-D71B-441F-BFFD-F12F7C167A72}" type="datetimeFigureOut">
              <a:rPr lang="en-US" smtClean="0"/>
              <a:t>11/21/2018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292766-0BDB-44A2-A4D5-1886109375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73899A-D71B-441F-BFFD-F12F7C167A72}" type="datetimeFigureOut">
              <a:rPr lang="en-US" smtClean="0"/>
              <a:t>11/21/2018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292766-0BDB-44A2-A4D5-1886109375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3899A-D71B-441F-BFFD-F12F7C167A72}"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92766-0BDB-44A2-A4D5-1886109375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73899A-D71B-441F-BFFD-F12F7C167A72}" type="datetimeFigureOut">
              <a:rPr lang="en-US" smtClean="0"/>
              <a:t>11/21/2018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292766-0BDB-44A2-A4D5-1886109375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1"/>
          <p:cNvSpPr>
            <a:spLocks noGrp="1"/>
          </p:cNvSpPr>
          <p:nvPr>
            <p:ph type="subTitle" idx="1"/>
          </p:nvPr>
        </p:nvSpPr>
        <p:spPr>
          <a:xfrm>
            <a:off x="2362200" y="2057400"/>
            <a:ext cx="7543800" cy="1828800"/>
          </a:xfrm>
        </p:spPr>
        <p:txBody>
          <a:bodyPr rtlCol="0">
            <a:noAutofit/>
          </a:bodyPr>
          <a:lstStyle/>
          <a:p>
            <a:pPr algn="ctr" fontAlgn="auto">
              <a:defRPr/>
            </a:pPr>
            <a:r>
              <a:rPr lang="en-US" sz="2800" b="1" dirty="0" smtClean="0">
                <a:solidFill>
                  <a:schemeClr val="tx1"/>
                </a:solidFill>
                <a:latin typeface="Segoe UI" panose="020B0502040204020203" pitchFamily="34" charset="0"/>
                <a:cs typeface="Segoe UI" panose="020B0502040204020203" pitchFamily="34" charset="0"/>
              </a:rPr>
              <a:t>IS 253 OBJECT ORIENTED PROGRAMMING</a:t>
            </a: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6466" y="381000"/>
            <a:ext cx="114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427313" cy="1450757"/>
          </a:xfrm>
        </p:spPr>
        <p:txBody>
          <a:bodyPr>
            <a:normAutofit/>
          </a:bodyPr>
          <a:lstStyle/>
          <a:p>
            <a:r>
              <a:rPr lang="en-US" sz="4000" dirty="0" smtClean="0"/>
              <a:t>Procedural VS Object </a:t>
            </a:r>
            <a:r>
              <a:rPr lang="en-US" sz="4000" dirty="0"/>
              <a:t>O</a:t>
            </a:r>
            <a:r>
              <a:rPr lang="en-US" sz="4000" dirty="0" smtClean="0"/>
              <a:t>riented Programming</a:t>
            </a:r>
            <a:endParaRPr lang="en-US" sz="4000" dirty="0"/>
          </a:p>
        </p:txBody>
      </p:sp>
      <p:sp>
        <p:nvSpPr>
          <p:cNvPr id="3" name="Content Placeholder 2"/>
          <p:cNvSpPr>
            <a:spLocks noGrp="1"/>
          </p:cNvSpPr>
          <p:nvPr>
            <p:ph idx="1"/>
          </p:nvPr>
        </p:nvSpPr>
        <p:spPr>
          <a:xfrm>
            <a:off x="1097280" y="1845734"/>
            <a:ext cx="10058400" cy="4129397"/>
          </a:xfrm>
        </p:spPr>
        <p:txBody>
          <a:bodyPr>
            <a:normAutofit/>
          </a:bodyPr>
          <a:lstStyle/>
          <a:p>
            <a:pPr>
              <a:buFont typeface="Wingdings" panose="05000000000000000000" charset="2"/>
              <a:buChar char="q"/>
            </a:pPr>
            <a:r>
              <a:rPr lang="en-US" sz="2400" b="1" dirty="0"/>
              <a:t>Traditional Procedural Programming.</a:t>
            </a:r>
          </a:p>
          <a:p>
            <a:pPr>
              <a:buFont typeface="Arial" panose="02080604020202020204" charset="0"/>
              <a:buChar char="•"/>
            </a:pPr>
            <a:r>
              <a:rPr lang="en-US" sz="2400" dirty="0"/>
              <a:t>In traditional, procedural programming, data and functions are kept separate from the data they process.</a:t>
            </a:r>
          </a:p>
          <a:p>
            <a:pPr>
              <a:buFont typeface="Arial" panose="02080604020202020204" charset="0"/>
              <a:buChar char="•"/>
            </a:pPr>
            <a:r>
              <a:rPr lang="en-US" sz="2400" dirty="0"/>
              <a:t>This has a significant effect on the way a program handles data:</a:t>
            </a:r>
          </a:p>
          <a:p>
            <a:pPr lvl="1">
              <a:buFont typeface="Wingdings" panose="05000000000000000000" charset="2"/>
              <a:buChar char="Ø"/>
            </a:pPr>
            <a:r>
              <a:rPr lang="en-US" sz="2400" dirty="0"/>
              <a:t>The programmer must ensure that data are initialized with suitable values before use and that suitable data are passed to a function when it is called.</a:t>
            </a:r>
          </a:p>
          <a:p>
            <a:pPr lvl="1">
              <a:buFont typeface="Wingdings" panose="05000000000000000000" charset="2"/>
              <a:buChar char="Ø"/>
            </a:pPr>
            <a:r>
              <a:rPr lang="en-US" sz="2400" dirty="0"/>
              <a:t>If the data representation is changed, e.g. if a record is extended, the corresponding functions must also be modified</a:t>
            </a:r>
            <a:r>
              <a:rPr lang="en-US" sz="2400" dirty="0" smtClean="0"/>
              <a:t>.</a:t>
            </a:r>
            <a:endParaRPr lang="en-US" sz="2400" dirty="0"/>
          </a:p>
          <a:p>
            <a:pPr>
              <a:buFont typeface="Arial" panose="02080604020202020204" charset="0"/>
              <a:buChar char="•"/>
            </a:pPr>
            <a:r>
              <a:rPr lang="en-US" sz="2400" dirty="0"/>
              <a:t>Both of these points can lead to errors and neither support low program maintenance requirements.</a:t>
            </a:r>
          </a:p>
          <a:p>
            <a:pPr>
              <a:buFont typeface="Arial" panose="02080604020202020204" charset="0"/>
              <a:buChar char="•"/>
            </a:pPr>
            <a:endParaRPr lang="en-US" sz="2400" dirty="0"/>
          </a:p>
          <a:p>
            <a:pPr>
              <a:buFont typeface="Arial" panose="02080604020202020204" charset="0"/>
              <a:buChar char="•"/>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427313" cy="1450757"/>
          </a:xfrm>
        </p:spPr>
        <p:txBody>
          <a:bodyPr>
            <a:normAutofit/>
          </a:bodyPr>
          <a:lstStyle/>
          <a:p>
            <a:r>
              <a:rPr lang="en-US" sz="4000" dirty="0" smtClean="0"/>
              <a:t>Procedural VS Object </a:t>
            </a:r>
            <a:r>
              <a:rPr lang="en-US" sz="4000" dirty="0"/>
              <a:t>O</a:t>
            </a:r>
            <a:r>
              <a:rPr lang="en-US" sz="4000" dirty="0" smtClean="0"/>
              <a:t>riented Programming</a:t>
            </a:r>
            <a:endParaRPr lang="en-US" sz="4000" dirty="0"/>
          </a:p>
        </p:txBody>
      </p:sp>
      <p:sp>
        <p:nvSpPr>
          <p:cNvPr id="3" name="Content Placeholder 2"/>
          <p:cNvSpPr>
            <a:spLocks noGrp="1"/>
          </p:cNvSpPr>
          <p:nvPr>
            <p:ph idx="1"/>
          </p:nvPr>
        </p:nvSpPr>
        <p:spPr>
          <a:xfrm>
            <a:off x="1097280" y="1845734"/>
            <a:ext cx="10058400" cy="4129397"/>
          </a:xfrm>
        </p:spPr>
        <p:txBody>
          <a:bodyPr>
            <a:normAutofit/>
          </a:bodyPr>
          <a:lstStyle/>
          <a:p>
            <a:pPr>
              <a:buFont typeface="Wingdings" panose="05000000000000000000" charset="2"/>
              <a:buChar char="q"/>
            </a:pPr>
            <a:r>
              <a:rPr lang="en-US" sz="2400" b="1" dirty="0"/>
              <a:t>Traditional Procedural Programming.</a:t>
            </a:r>
          </a:p>
          <a:p>
            <a:pPr>
              <a:buFont typeface="Arial" panose="02080604020202020204" charset="0"/>
              <a:buChar char="•"/>
            </a:pPr>
            <a:r>
              <a:rPr lang="en-US" sz="2400" dirty="0"/>
              <a:t>The procedural-oriented programs are made up of functions. Functions are less reusable. It is very difficult to copy a function from one program and reuse in another program because the function is likely to reference the global variables and other functions. </a:t>
            </a:r>
          </a:p>
          <a:p>
            <a:pPr>
              <a:buFont typeface="Arial" panose="02080604020202020204" charset="0"/>
              <a:buChar char="•"/>
            </a:pPr>
            <a:r>
              <a:rPr lang="en-US" sz="2400" dirty="0"/>
              <a:t>In other words, functions are not well-encapsulated as a self-contained reusable unit.</a:t>
            </a:r>
          </a:p>
          <a:p>
            <a:pPr marL="0" indent="0">
              <a:buNone/>
            </a:pPr>
            <a:endParaRPr lang="en-US" sz="2400" dirty="0"/>
          </a:p>
          <a:p>
            <a:pPr>
              <a:buFont typeface="Arial" panose="02080604020202020204" charset="0"/>
              <a:buChar char="•"/>
            </a:pPr>
            <a:endParaRPr lang="en-US" sz="2400" dirty="0"/>
          </a:p>
          <a:p>
            <a:pPr>
              <a:buFont typeface="Arial" panose="02080604020202020204" charset="0"/>
              <a:buChar char="•"/>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VS Object Oriented Programming</a:t>
            </a:r>
          </a:p>
        </p:txBody>
      </p:sp>
      <p:sp>
        <p:nvSpPr>
          <p:cNvPr id="3" name="Content Placeholder 2"/>
          <p:cNvSpPr>
            <a:spLocks noGrp="1"/>
          </p:cNvSpPr>
          <p:nvPr>
            <p:ph idx="1"/>
          </p:nvPr>
        </p:nvSpPr>
        <p:spPr/>
        <p:txBody>
          <a:bodyPr/>
          <a:lstStyle/>
          <a:p>
            <a:endParaRPr lang="en-US" dirty="0"/>
          </a:p>
        </p:txBody>
      </p:sp>
      <p:pic>
        <p:nvPicPr>
          <p:cNvPr id="2050" name="Picture 2" descr="Z:\home\mark\Pictures\Screenshot from 2018-11-07 07-07-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9133" y="1832934"/>
            <a:ext cx="4071281" cy="4039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OBJECT ORIENTED PROGRAMMING (OOP)</a:t>
            </a:r>
          </a:p>
        </p:txBody>
      </p:sp>
      <p:sp>
        <p:nvSpPr>
          <p:cNvPr id="3" name="Content Placeholder 2"/>
          <p:cNvSpPr>
            <a:spLocks noGrp="1"/>
          </p:cNvSpPr>
          <p:nvPr>
            <p:ph idx="1"/>
          </p:nvPr>
        </p:nvSpPr>
        <p:spPr/>
        <p:txBody>
          <a:bodyPr>
            <a:normAutofit/>
          </a:bodyPr>
          <a:lstStyle/>
          <a:p>
            <a:pPr>
              <a:buFont typeface="Arial" panose="02080604020202020204" charset="0"/>
              <a:buChar char="•"/>
            </a:pPr>
            <a:r>
              <a:rPr lang="en-US" dirty="0"/>
              <a:t>Object-oriented programming shifts the focus of attention to the </a:t>
            </a:r>
            <a:r>
              <a:rPr lang="en-US" b="1" i="1" dirty="0"/>
              <a:t>objects</a:t>
            </a:r>
            <a:r>
              <a:rPr lang="en-US" dirty="0"/>
              <a:t>, that is, to the aspects on which the problem is centered. </a:t>
            </a:r>
          </a:p>
          <a:p>
            <a:pPr>
              <a:buFont typeface="Arial" panose="02080604020202020204" charset="0"/>
              <a:buChar char="•"/>
            </a:pPr>
            <a:r>
              <a:rPr lang="en-US" dirty="0"/>
              <a:t>A program designed to maintain bank accounts would work with data such as balances, credit limits, transfers, interest calculations, and so on. </a:t>
            </a:r>
          </a:p>
          <a:p>
            <a:pPr>
              <a:buFont typeface="Arial" panose="02080604020202020204" charset="0"/>
              <a:buChar char="•"/>
            </a:pPr>
            <a:r>
              <a:rPr lang="en-US" dirty="0"/>
              <a:t>An object representing an account in a program will have properties and methods that are important for account management.</a:t>
            </a:r>
          </a:p>
          <a:p>
            <a:pPr>
              <a:buFont typeface="Arial" panose="02080604020202020204" charset="0"/>
              <a:buChar char="•"/>
            </a:pPr>
            <a:r>
              <a:rPr lang="en-US" dirty="0"/>
              <a:t>OOP objects combine data </a:t>
            </a:r>
            <a:r>
              <a:rPr lang="en-US" dirty="0" smtClean="0"/>
              <a:t>(attributes) </a:t>
            </a:r>
            <a:r>
              <a:rPr lang="en-US" dirty="0"/>
              <a:t>and functions </a:t>
            </a:r>
            <a:r>
              <a:rPr lang="en-US" dirty="0" smtClean="0"/>
              <a:t>(behaviors). </a:t>
            </a:r>
            <a:endParaRPr lang="en-US" dirty="0"/>
          </a:p>
          <a:p>
            <a:pPr>
              <a:buFont typeface="Arial" panose="02080604020202020204" charset="0"/>
              <a:buChar char="•"/>
            </a:pPr>
            <a:r>
              <a:rPr lang="en-US" dirty="0"/>
              <a:t>A class defines a certain object type by defining both the properties and the methods of the objects of that type. </a:t>
            </a:r>
          </a:p>
          <a:p>
            <a:pPr marL="0" indent="0">
              <a:buNone/>
            </a:pPr>
            <a:endParaRPr lang="en-US"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PROGRAMMING (OOP)</a:t>
            </a:r>
          </a:p>
        </p:txBody>
      </p:sp>
      <p:sp>
        <p:nvSpPr>
          <p:cNvPr id="3" name="Content Placeholder 2"/>
          <p:cNvSpPr>
            <a:spLocks noGrp="1"/>
          </p:cNvSpPr>
          <p:nvPr>
            <p:ph idx="1"/>
          </p:nvPr>
        </p:nvSpPr>
        <p:spPr/>
        <p:txBody>
          <a:bodyPr/>
          <a:lstStyle/>
          <a:p>
            <a:endParaRPr lang="en-US" dirty="0"/>
          </a:p>
        </p:txBody>
      </p:sp>
      <p:pic>
        <p:nvPicPr>
          <p:cNvPr id="3074" name="Picture 2" descr="Z:\home\mark\Pictures\Screenshot from 2018-11-07 07-12-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128" y="2227371"/>
            <a:ext cx="5037065" cy="32861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Z:\home\mark\Pictures\Screenshot from 2018-11-07 07-13-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321" y="2416563"/>
            <a:ext cx="5324475" cy="280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OBJECT ORIENTED PROGRAMMING (OOP)</a:t>
            </a:r>
          </a:p>
        </p:txBody>
      </p:sp>
      <p:sp>
        <p:nvSpPr>
          <p:cNvPr id="3" name="Content Placeholder 2"/>
          <p:cNvSpPr>
            <a:spLocks noGrp="1"/>
          </p:cNvSpPr>
          <p:nvPr>
            <p:ph idx="1"/>
          </p:nvPr>
        </p:nvSpPr>
        <p:spPr/>
        <p:txBody>
          <a:bodyPr>
            <a:normAutofit/>
          </a:bodyPr>
          <a:lstStyle/>
          <a:p>
            <a:pPr algn="just">
              <a:buFont typeface="Arial" panose="02080604020202020204" charset="0"/>
              <a:buChar char="•"/>
            </a:pPr>
            <a:r>
              <a:rPr lang="en-US" dirty="0"/>
              <a:t>Object-oriented programming (OOP) refers to a type of computer programming in which programmers define not only the data type of a data structure, but also the types of operations </a:t>
            </a:r>
            <a:r>
              <a:rPr lang="en-US" dirty="0" smtClean="0"/>
              <a:t>(methods) </a:t>
            </a:r>
            <a:r>
              <a:rPr lang="en-US" dirty="0"/>
              <a:t>that can be applied to the data structure.</a:t>
            </a:r>
          </a:p>
          <a:p>
            <a:pPr>
              <a:buFont typeface="Arial" panose="02080604020202020204" charset="0"/>
              <a:buChar char="•"/>
            </a:pPr>
            <a:r>
              <a:rPr lang="en-US" dirty="0"/>
              <a:t>In this way, the data structure becomes an object that includes both data and functions.</a:t>
            </a:r>
          </a:p>
          <a:p>
            <a:pPr>
              <a:buFont typeface="Arial" panose="02080604020202020204" charset="0"/>
              <a:buChar char="•"/>
            </a:pPr>
            <a:r>
              <a:rPr lang="en-US" dirty="0"/>
              <a:t>A programming language is object oriented if it directly supports:</a:t>
            </a:r>
          </a:p>
          <a:p>
            <a:pPr lvl="1">
              <a:buFont typeface="Arial" panose="02080604020202020204" charset="0"/>
              <a:buChar char="•"/>
            </a:pPr>
            <a:r>
              <a:rPr lang="en-US" dirty="0"/>
              <a:t>Abstraction- providing some form of classes and objects.</a:t>
            </a:r>
          </a:p>
          <a:p>
            <a:pPr lvl="1">
              <a:buFont typeface="Arial" panose="02080604020202020204" charset="0"/>
              <a:buChar char="•"/>
            </a:pPr>
            <a:r>
              <a:rPr lang="en-US" dirty="0"/>
              <a:t>Inheritance-providing the ability to build new abstractions out of existing ones.</a:t>
            </a:r>
          </a:p>
          <a:p>
            <a:pPr lvl="1">
              <a:buFont typeface="Arial" panose="02080604020202020204" charset="0"/>
              <a:buChar char="•"/>
            </a:pPr>
            <a:r>
              <a:rPr lang="en-US" dirty="0"/>
              <a:t>Polymorphism-ability to process objects differently depending on their data type or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OBJECTS AND CLASSES</a:t>
            </a:r>
            <a:endParaRPr lang="en-US" sz="4400" dirty="0"/>
          </a:p>
        </p:txBody>
      </p:sp>
      <p:sp>
        <p:nvSpPr>
          <p:cNvPr id="3" name="Content Placeholder 2"/>
          <p:cNvSpPr>
            <a:spLocks noGrp="1"/>
          </p:cNvSpPr>
          <p:nvPr>
            <p:ph idx="1"/>
          </p:nvPr>
        </p:nvSpPr>
        <p:spPr/>
        <p:txBody>
          <a:bodyPr>
            <a:normAutofit/>
          </a:bodyPr>
          <a:lstStyle/>
          <a:p>
            <a:pPr algn="just">
              <a:buFont typeface="Arial" panose="02080604020202020204" charset="0"/>
              <a:buChar char="•"/>
            </a:pPr>
            <a:r>
              <a:rPr lang="en-US" dirty="0"/>
              <a:t>Class is a blueprint or template from which objects are created.</a:t>
            </a:r>
          </a:p>
          <a:p>
            <a:pPr algn="just">
              <a:buFont typeface="Arial" panose="02080604020202020204" charset="0"/>
              <a:buChar char="•"/>
            </a:pPr>
            <a:r>
              <a:rPr lang="en-US" dirty="0"/>
              <a:t>Object is an instance of a class.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499" y="2759676"/>
            <a:ext cx="3081120" cy="28141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CLASSES</a:t>
            </a:r>
          </a:p>
        </p:txBody>
      </p:sp>
      <p:sp>
        <p:nvSpPr>
          <p:cNvPr id="3" name="Content Placeholder 2"/>
          <p:cNvSpPr>
            <a:spLocks noGrp="1"/>
          </p:cNvSpPr>
          <p:nvPr>
            <p:ph idx="1"/>
          </p:nvPr>
        </p:nvSpPr>
        <p:spPr/>
        <p:txBody>
          <a:bodyPr>
            <a:normAutofit/>
          </a:bodyPr>
          <a:lstStyle/>
          <a:p>
            <a:pPr>
              <a:buFont typeface="Arial" panose="02080604020202020204" charset="0"/>
              <a:buChar char="•"/>
            </a:pPr>
            <a:r>
              <a:rPr lang="en-US" sz="2400" dirty="0" smtClean="0"/>
              <a:t>It should be </a:t>
            </a:r>
            <a:r>
              <a:rPr lang="en-US" sz="2400" dirty="0"/>
              <a:t>noted that, </a:t>
            </a:r>
            <a:r>
              <a:rPr lang="x-none" altLang="en-US" sz="2400" dirty="0"/>
              <a:t>when designing Object Oriented Models a class should have</a:t>
            </a:r>
            <a:r>
              <a:rPr lang="en-US" sz="2400" dirty="0" smtClean="0"/>
              <a:t>:</a:t>
            </a:r>
            <a:endParaRPr lang="en-US" sz="2400" dirty="0"/>
          </a:p>
          <a:p>
            <a:pPr lvl="1">
              <a:buFont typeface="Arial" panose="02080604020202020204" charset="0"/>
              <a:buChar char="•"/>
            </a:pPr>
            <a:r>
              <a:rPr lang="en-US" sz="2400" dirty="0"/>
              <a:t>State (attributes</a:t>
            </a:r>
            <a:r>
              <a:rPr lang="en-US" sz="2400" dirty="0" smtClean="0"/>
              <a:t>).</a:t>
            </a:r>
            <a:endParaRPr lang="en-US" sz="2400" dirty="0"/>
          </a:p>
          <a:p>
            <a:pPr lvl="1">
              <a:buFont typeface="Arial" panose="02080604020202020204" charset="0"/>
              <a:buChar char="•"/>
            </a:pPr>
            <a:r>
              <a:rPr lang="en-US" sz="2400" dirty="0"/>
              <a:t>Well-defined behaviour (operations</a:t>
            </a:r>
            <a:r>
              <a:rPr lang="en-US" sz="2400" dirty="0" smtClean="0"/>
              <a:t>).</a:t>
            </a:r>
            <a:endParaRPr lang="en-US" sz="2400" dirty="0"/>
          </a:p>
          <a:p>
            <a:pPr lvl="1">
              <a:buFont typeface="Arial" panose="02080604020202020204" charset="0"/>
              <a:buChar char="•"/>
            </a:pPr>
            <a:r>
              <a:rPr lang="en-US" sz="2400" dirty="0"/>
              <a:t>Unique </a:t>
            </a:r>
            <a:r>
              <a:rPr lang="en-US" sz="2400" dirty="0" smtClean="0"/>
              <a:t>identity.</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CLASSES</a:t>
            </a:r>
          </a:p>
        </p:txBody>
      </p:sp>
      <p:sp>
        <p:nvSpPr>
          <p:cNvPr id="3" name="Content Placeholder 2"/>
          <p:cNvSpPr>
            <a:spLocks noGrp="1"/>
          </p:cNvSpPr>
          <p:nvPr>
            <p:ph idx="1"/>
          </p:nvPr>
        </p:nvSpPr>
        <p:spPr/>
        <p:txBody>
          <a:bodyPr>
            <a:normAutofit lnSpcReduction="10000"/>
          </a:bodyPr>
          <a:lstStyle/>
          <a:p>
            <a:pPr marL="457200" indent="-457200">
              <a:buFont typeface="Arial" panose="02080604020202020204" charset="0"/>
              <a:buChar char="•"/>
            </a:pPr>
            <a:r>
              <a:rPr lang="en-US" sz="2600" dirty="0" smtClean="0"/>
              <a:t>From previous examples of object models: </a:t>
            </a:r>
          </a:p>
          <a:p>
            <a:pPr lvl="1">
              <a:buFont typeface="Arial" panose="02080604020202020204" charset="0"/>
              <a:buChar char="•"/>
            </a:pPr>
            <a:r>
              <a:rPr lang="en-US" sz="2400" dirty="0"/>
              <a:t>Teacher has </a:t>
            </a:r>
            <a:endParaRPr lang="en-US" sz="2400" dirty="0" smtClean="0"/>
          </a:p>
          <a:p>
            <a:pPr marL="898525" lvl="2" indent="-514350">
              <a:buFont typeface="+mj-lt"/>
              <a:buAutoNum type="romanLcPeriod"/>
            </a:pPr>
            <a:r>
              <a:rPr lang="en-US" sz="2000" dirty="0" smtClean="0"/>
              <a:t>State </a:t>
            </a:r>
            <a:r>
              <a:rPr lang="en-US" sz="2000" dirty="0"/>
              <a:t>(</a:t>
            </a:r>
            <a:r>
              <a:rPr lang="en-US" sz="2000" dirty="0" smtClean="0"/>
              <a:t>attributes): Name, Age</a:t>
            </a:r>
            <a:endParaRPr lang="en-US" sz="2000" dirty="0"/>
          </a:p>
          <a:p>
            <a:pPr marL="898525" lvl="2" indent="-514350">
              <a:buFont typeface="+mj-lt"/>
              <a:buAutoNum type="romanLcPeriod"/>
            </a:pPr>
            <a:r>
              <a:rPr lang="en-US" sz="2000" dirty="0"/>
              <a:t>behaviour (</a:t>
            </a:r>
            <a:r>
              <a:rPr lang="en-US" sz="2000" dirty="0" smtClean="0"/>
              <a:t>operations):Walks, Eats, Speaks</a:t>
            </a:r>
            <a:endParaRPr lang="en-US" sz="2000" dirty="0"/>
          </a:p>
          <a:p>
            <a:pPr marL="898525" lvl="2" indent="-514350">
              <a:buFont typeface="+mj-lt"/>
              <a:buAutoNum type="romanLcPeriod"/>
            </a:pPr>
            <a:r>
              <a:rPr lang="en-US" sz="2000" dirty="0" smtClean="0"/>
              <a:t>Identity: His </a:t>
            </a:r>
            <a:r>
              <a:rPr lang="en-US" sz="2000" dirty="0"/>
              <a:t>name</a:t>
            </a:r>
          </a:p>
          <a:p>
            <a:pPr lvl="1">
              <a:buFont typeface="Arial" panose="02080604020202020204" charset="0"/>
              <a:buChar char="•"/>
            </a:pPr>
            <a:endParaRPr 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CLASSES</a:t>
            </a:r>
          </a:p>
        </p:txBody>
      </p:sp>
      <p:sp>
        <p:nvSpPr>
          <p:cNvPr id="3" name="Content Placeholder 2"/>
          <p:cNvSpPr>
            <a:spLocks noGrp="1"/>
          </p:cNvSpPr>
          <p:nvPr>
            <p:ph idx="1"/>
          </p:nvPr>
        </p:nvSpPr>
        <p:spPr/>
        <p:txBody>
          <a:bodyPr>
            <a:normAutofit/>
          </a:bodyPr>
          <a:lstStyle/>
          <a:p>
            <a:pPr>
              <a:buFont typeface="Arial" panose="02080604020202020204" charset="0"/>
              <a:buChar char="•"/>
            </a:pPr>
            <a:r>
              <a:rPr lang="en-US" sz="2600" dirty="0" smtClean="0"/>
              <a:t>From previous examples of object models: </a:t>
            </a:r>
          </a:p>
          <a:p>
            <a:pPr lvl="1">
              <a:buFont typeface="Arial" panose="02080604020202020204" charset="0"/>
              <a:buChar char="•"/>
            </a:pPr>
            <a:r>
              <a:rPr lang="en-US" sz="2400" dirty="0" smtClean="0"/>
              <a:t>Car has </a:t>
            </a:r>
          </a:p>
          <a:p>
            <a:pPr marL="898525" lvl="2" indent="-514350">
              <a:buFont typeface="+mj-lt"/>
              <a:buAutoNum type="romanLcPeriod"/>
            </a:pPr>
            <a:r>
              <a:rPr lang="en-US" sz="2000" dirty="0" smtClean="0"/>
              <a:t>State </a:t>
            </a:r>
            <a:r>
              <a:rPr lang="en-US" sz="2000" dirty="0"/>
              <a:t>(</a:t>
            </a:r>
            <a:r>
              <a:rPr lang="en-US" sz="2000" dirty="0" smtClean="0"/>
              <a:t>attributes): Color, Model</a:t>
            </a:r>
            <a:endParaRPr lang="en-US" sz="2000" dirty="0"/>
          </a:p>
          <a:p>
            <a:pPr marL="898525" lvl="2" indent="-514350">
              <a:buFont typeface="+mj-lt"/>
              <a:buAutoNum type="romanLcPeriod"/>
            </a:pPr>
            <a:r>
              <a:rPr lang="en-US" sz="2000" dirty="0"/>
              <a:t>behaviour (</a:t>
            </a:r>
            <a:r>
              <a:rPr lang="en-US" sz="2000" dirty="0" smtClean="0"/>
              <a:t>operations):Accelerate, Start Car, Stop Car</a:t>
            </a:r>
            <a:endParaRPr lang="en-US" sz="2000" dirty="0"/>
          </a:p>
          <a:p>
            <a:pPr marL="898525" lvl="2" indent="-514350">
              <a:buFont typeface="+mj-lt"/>
              <a:buAutoNum type="romanLcPeriod"/>
            </a:pPr>
            <a:r>
              <a:rPr lang="en-US" sz="2000" dirty="0" smtClean="0"/>
              <a:t>Identity: Registration Number</a:t>
            </a:r>
            <a:endParaRPr lang="en-US" sz="2000" dirty="0"/>
          </a:p>
          <a:p>
            <a:pPr lvl="1">
              <a:buFont typeface="Arial" panose="02080604020202020204" charset="0"/>
              <a:buChar char="•"/>
            </a:pPr>
            <a:endParaRPr 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b="1" dirty="0"/>
              <a:t>Course Expected Learning Outcomes </a:t>
            </a:r>
            <a:endParaRPr lang="en-US" dirty="0"/>
          </a:p>
          <a:p>
            <a:r>
              <a:rPr lang="en-US" dirty="0"/>
              <a:t>At the end of this course students are expected to be able to: </a:t>
            </a:r>
          </a:p>
          <a:p>
            <a:pPr marL="807085" lvl="1" indent="-514350">
              <a:buFont typeface="+mj-lt"/>
              <a:buAutoNum type="romanLcPeriod"/>
            </a:pPr>
            <a:r>
              <a:rPr lang="en-US" sz="2000" dirty="0" smtClean="0"/>
              <a:t>Use </a:t>
            </a:r>
            <a:r>
              <a:rPr lang="en-US" sz="2000" dirty="0"/>
              <a:t>event driven programming </a:t>
            </a:r>
            <a:r>
              <a:rPr lang="en-US" sz="2000" dirty="0" smtClean="0"/>
              <a:t>skills.</a:t>
            </a:r>
          </a:p>
          <a:p>
            <a:pPr marL="807085" lvl="1" indent="-514350">
              <a:buFont typeface="+mj-lt"/>
              <a:buAutoNum type="romanLcPeriod"/>
            </a:pPr>
            <a:r>
              <a:rPr lang="en-US" sz="2000" dirty="0" smtClean="0"/>
              <a:t>Apply </a:t>
            </a:r>
            <a:r>
              <a:rPr lang="en-US" sz="2000" dirty="0"/>
              <a:t>Object oriented Programming languages and scripting languages </a:t>
            </a:r>
            <a:r>
              <a:rPr lang="en-US" sz="2000" dirty="0" smtClean="0"/>
              <a:t>techniques.</a:t>
            </a:r>
          </a:p>
          <a:p>
            <a:pPr marL="807085" lvl="1" indent="-514350">
              <a:buFont typeface="+mj-lt"/>
              <a:buAutoNum type="romanLcPeriod"/>
            </a:pPr>
            <a:r>
              <a:rPr lang="en-US" sz="2000" dirty="0" smtClean="0"/>
              <a:t>Understand </a:t>
            </a:r>
            <a:r>
              <a:rPr lang="en-US" sz="2000" dirty="0"/>
              <a:t>the features of object oriented programming </a:t>
            </a:r>
          </a:p>
          <a:p>
            <a:pPr marL="807085" lvl="1" indent="-514350">
              <a:buFont typeface="+mj-lt"/>
              <a:buAutoNum type="romanLcPeriod"/>
            </a:pPr>
            <a:r>
              <a:rPr lang="en-US" sz="2000" dirty="0" smtClean="0"/>
              <a:t>Use </a:t>
            </a:r>
            <a:r>
              <a:rPr lang="en-US" sz="2000" dirty="0"/>
              <a:t>the tools and techniques of an object oriented </a:t>
            </a:r>
            <a:r>
              <a:rPr lang="en-US" sz="2000" dirty="0" smtClean="0"/>
              <a:t>language.</a:t>
            </a:r>
          </a:p>
          <a:p>
            <a:pPr marL="807085" lvl="1" indent="-514350">
              <a:buFont typeface="+mj-lt"/>
              <a:buAutoNum type="romanLcPeriod"/>
            </a:pPr>
            <a:r>
              <a:rPr lang="en-US" sz="2000" dirty="0" smtClean="0"/>
              <a:t>Design </a:t>
            </a:r>
            <a:r>
              <a:rPr lang="en-US" sz="2000" dirty="0"/>
              <a:t>object oriented </a:t>
            </a:r>
            <a:r>
              <a:rPr lang="en-US" sz="2000" dirty="0" smtClean="0"/>
              <a:t>applications.</a:t>
            </a:r>
          </a:p>
          <a:p>
            <a:pPr marL="807085" lvl="1" indent="-514350">
              <a:buFont typeface="+mj-lt"/>
              <a:buAutoNum type="romanLcPeriod"/>
            </a:pPr>
            <a:r>
              <a:rPr lang="en-US" sz="2000" dirty="0" smtClean="0"/>
              <a:t>Implement </a:t>
            </a:r>
            <a:r>
              <a:rPr lang="en-US" sz="2000" dirty="0"/>
              <a:t>object oriented applications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19809"/>
          <p:cNvSpPr>
            <a:spLocks noGrp="1" noRot="1"/>
          </p:cNvSpPr>
          <p:nvPr>
            <p:ph type="title"/>
          </p:nvPr>
        </p:nvSpPr>
        <p:spPr/>
        <p:txBody>
          <a:bodyPr anchor="ctr"/>
          <a:lstStyle/>
          <a:p>
            <a:r>
              <a:rPr lang="x-none" altLang="en-US" dirty="0">
                <a:sym typeface="+mn-ea"/>
              </a:rPr>
              <a:t>Information Hiding</a:t>
            </a:r>
          </a:p>
        </p:txBody>
      </p:sp>
      <p:sp>
        <p:nvSpPr>
          <p:cNvPr id="119811" name="Text Placeholder 119810"/>
          <p:cNvSpPr>
            <a:spLocks noGrp="1" noRot="1"/>
          </p:cNvSpPr>
          <p:nvPr>
            <p:ph type="body" idx="1"/>
          </p:nvPr>
        </p:nvSpPr>
        <p:spPr/>
        <p:txBody>
          <a:bodyPr/>
          <a:lstStyle/>
          <a:p>
            <a:pPr marL="342900" indent="-342900">
              <a:buFont typeface="Arial" panose="02080604020202020204" charset="0"/>
              <a:buChar char="•"/>
            </a:pPr>
            <a:r>
              <a:rPr sz="2400"/>
              <a:t>Information is stored within the object</a:t>
            </a:r>
          </a:p>
          <a:p>
            <a:pPr>
              <a:buFont typeface="Arial" panose="02080604020202020204" charset="0"/>
              <a:buChar char="•"/>
            </a:pPr>
            <a:r>
              <a:rPr sz="2400"/>
              <a:t>It is hidden from the outside world</a:t>
            </a:r>
          </a:p>
          <a:p>
            <a:pPr>
              <a:buFont typeface="Arial" panose="02080604020202020204" charset="0"/>
              <a:buChar char="•"/>
            </a:pPr>
            <a:r>
              <a:rPr sz="2400"/>
              <a:t>It can only be manipulated by the object itself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20833"/>
          <p:cNvSpPr>
            <a:spLocks noGrp="1" noRot="1"/>
          </p:cNvSpPr>
          <p:nvPr>
            <p:ph type="title"/>
          </p:nvPr>
        </p:nvSpPr>
        <p:spPr/>
        <p:txBody>
          <a:bodyPr anchor="ctr"/>
          <a:lstStyle/>
          <a:p>
            <a:r>
              <a:t>Example – </a:t>
            </a:r>
            <a:r>
              <a:rPr lang="x-none"/>
              <a:t>Information Hiding</a:t>
            </a:r>
          </a:p>
        </p:txBody>
      </p:sp>
      <p:sp>
        <p:nvSpPr>
          <p:cNvPr id="120835" name="Text Placeholder 120834"/>
          <p:cNvSpPr>
            <a:spLocks noGrp="1" noRot="1"/>
          </p:cNvSpPr>
          <p:nvPr>
            <p:ph type="body" idx="1"/>
          </p:nvPr>
        </p:nvSpPr>
        <p:spPr/>
        <p:txBody>
          <a:bodyPr/>
          <a:lstStyle/>
          <a:p>
            <a:pPr>
              <a:buFont typeface="Arial" panose="02080604020202020204" charset="0"/>
              <a:buChar char="•"/>
            </a:pPr>
            <a:r>
              <a:rPr lang="x-none"/>
              <a:t>Teacher'</a:t>
            </a:r>
            <a:r>
              <a:t>s name is stored within his brain</a:t>
            </a:r>
            <a:r>
              <a:rPr lang="x-none"/>
              <a:t>, </a:t>
            </a:r>
            <a:r>
              <a:t>We can’t access his name directly</a:t>
            </a:r>
            <a:r>
              <a:rPr lang="x-none"/>
              <a:t>, </a:t>
            </a:r>
            <a:r>
              <a:t>Rather we can ask him to tell his name</a:t>
            </a:r>
            <a:r>
              <a:rPr lang="x-none"/>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21857"/>
          <p:cNvSpPr>
            <a:spLocks noGrp="1" noRot="1"/>
          </p:cNvSpPr>
          <p:nvPr>
            <p:ph type="title"/>
          </p:nvPr>
        </p:nvSpPr>
        <p:spPr/>
        <p:txBody>
          <a:bodyPr anchor="ctr"/>
          <a:lstStyle/>
          <a:p>
            <a:r>
              <a:rPr>
                <a:sym typeface="+mn-ea"/>
              </a:rPr>
              <a:t>Example – </a:t>
            </a:r>
            <a:r>
              <a:rPr lang="x-none">
                <a:sym typeface="+mn-ea"/>
              </a:rPr>
              <a:t>Information Hiding</a:t>
            </a:r>
          </a:p>
        </p:txBody>
      </p:sp>
      <p:sp>
        <p:nvSpPr>
          <p:cNvPr id="121859" name="Text Placeholder 121858"/>
          <p:cNvSpPr>
            <a:spLocks noGrp="1" noRot="1"/>
          </p:cNvSpPr>
          <p:nvPr>
            <p:ph type="body" idx="1"/>
          </p:nvPr>
        </p:nvSpPr>
        <p:spPr/>
        <p:txBody>
          <a:bodyPr/>
          <a:lstStyle/>
          <a:p>
            <a:endParaRPr/>
          </a:p>
          <a:p>
            <a:r>
              <a:t>A phone stores several phone numbers</a:t>
            </a:r>
          </a:p>
          <a:p>
            <a:endParaRPr/>
          </a:p>
          <a:p>
            <a:r>
              <a:t>We can’t read the numbers directly from the SIM card</a:t>
            </a:r>
          </a:p>
          <a:p>
            <a:endParaRPr/>
          </a:p>
          <a:p>
            <a:r>
              <a:t>Rather phone-set reads this information for us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22881"/>
          <p:cNvSpPr>
            <a:spLocks noGrp="1" noRot="1"/>
          </p:cNvSpPr>
          <p:nvPr>
            <p:ph type="title"/>
          </p:nvPr>
        </p:nvSpPr>
        <p:spPr/>
        <p:txBody>
          <a:bodyPr anchor="ctr"/>
          <a:lstStyle/>
          <a:p>
            <a:r>
              <a:rPr lang="x-none"/>
              <a:t>Information Hiding </a:t>
            </a:r>
            <a:r>
              <a:t>Advantages</a:t>
            </a:r>
          </a:p>
        </p:txBody>
      </p:sp>
      <p:sp>
        <p:nvSpPr>
          <p:cNvPr id="122883" name="Text Placeholder 122882"/>
          <p:cNvSpPr>
            <a:spLocks noGrp="1" noRot="1"/>
          </p:cNvSpPr>
          <p:nvPr>
            <p:ph type="body" idx="1"/>
          </p:nvPr>
        </p:nvSpPr>
        <p:spPr/>
        <p:txBody>
          <a:bodyPr/>
          <a:lstStyle/>
          <a:p>
            <a:endParaRPr/>
          </a:p>
          <a:p>
            <a:pPr>
              <a:buFont typeface="Arial" panose="02080604020202020204" charset="0"/>
              <a:buChar char="•"/>
            </a:pPr>
            <a:r>
              <a:t>Simplifies the model by hiding implementation details</a:t>
            </a:r>
          </a:p>
          <a:p>
            <a:pPr>
              <a:buFont typeface="Arial" panose="02080604020202020204" charset="0"/>
              <a:buChar char="•"/>
            </a:pPr>
            <a:r>
              <a:t>It is a barrier against change propagation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ENCAPSULATION</a:t>
            </a:r>
            <a:endParaRPr lang="x-none" altLang="en-US" sz="4400" dirty="0"/>
          </a:p>
        </p:txBody>
      </p:sp>
      <p:sp>
        <p:nvSpPr>
          <p:cNvPr id="3" name="Content Placeholder 2"/>
          <p:cNvSpPr>
            <a:spLocks noGrp="1"/>
          </p:cNvSpPr>
          <p:nvPr>
            <p:ph idx="1"/>
          </p:nvPr>
        </p:nvSpPr>
        <p:spPr/>
        <p:txBody>
          <a:bodyPr>
            <a:normAutofit/>
          </a:bodyPr>
          <a:lstStyle/>
          <a:p>
            <a:pPr algn="just">
              <a:buFont typeface="Arial" panose="02080604020202020204" charset="0"/>
              <a:buChar char="•"/>
            </a:pPr>
            <a:r>
              <a:rPr lang="en-US" dirty="0"/>
              <a:t>Encapsulation is the ability to package codes and data together in a place and hide (or prevent) that data from external contact thereby forcing anyone who wants to access it to pass through the associated code. </a:t>
            </a:r>
          </a:p>
          <a:p>
            <a:pPr algn="just">
              <a:buFont typeface="Arial" panose="02080604020202020204" charset="0"/>
              <a:buChar char="•"/>
            </a:pPr>
            <a:r>
              <a:rPr lang="en-US" dirty="0"/>
              <a:t>Structured programming encourages code everywhere to deal directly with data structures.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268" y="3420841"/>
            <a:ext cx="7063602" cy="2634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25953"/>
          <p:cNvSpPr>
            <a:spLocks noGrp="1" noRot="1"/>
          </p:cNvSpPr>
          <p:nvPr>
            <p:ph type="title"/>
          </p:nvPr>
        </p:nvSpPr>
        <p:spPr/>
        <p:txBody>
          <a:bodyPr anchor="ctr"/>
          <a:lstStyle/>
          <a:p>
            <a:r>
              <a:t>Example – Encapsulation</a:t>
            </a:r>
          </a:p>
        </p:txBody>
      </p:sp>
      <p:sp>
        <p:nvSpPr>
          <p:cNvPr id="125955" name="Text Placeholder 125954"/>
          <p:cNvSpPr>
            <a:spLocks noGrp="1" noRot="1"/>
          </p:cNvSpPr>
          <p:nvPr>
            <p:ph type="body" idx="1"/>
          </p:nvPr>
        </p:nvSpPr>
        <p:spPr/>
        <p:txBody>
          <a:bodyPr/>
          <a:lstStyle/>
          <a:p>
            <a:pPr>
              <a:buFont typeface="Arial" panose="02080604020202020204" charset="0"/>
              <a:buChar char="•"/>
            </a:pPr>
            <a:r>
              <a:t>A Phone stores phone numbers in digital format and knows how to convert it into human-readable characters</a:t>
            </a:r>
          </a:p>
          <a:p>
            <a:endParaRPr/>
          </a:p>
          <a:p>
            <a:pPr>
              <a:buFont typeface="Arial" panose="02080604020202020204" charset="0"/>
              <a:buChar char="•"/>
            </a:pPr>
            <a:r>
              <a:t>We don’t know</a:t>
            </a:r>
          </a:p>
          <a:p>
            <a:pPr lvl="1"/>
            <a:r>
              <a:t>How the data is stored</a:t>
            </a:r>
          </a:p>
          <a:p>
            <a:pPr lvl="1"/>
            <a:r>
              <a:t>How it is converted to human-readable characters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24929"/>
          <p:cNvSpPr>
            <a:spLocks noGrp="1" noRot="1"/>
          </p:cNvSpPr>
          <p:nvPr>
            <p:ph type="title"/>
          </p:nvPr>
        </p:nvSpPr>
        <p:spPr/>
        <p:txBody>
          <a:bodyPr anchor="ctr"/>
          <a:lstStyle/>
          <a:p>
            <a:r>
              <a:t>Example – Encapsulation</a:t>
            </a:r>
          </a:p>
        </p:txBody>
      </p:sp>
      <p:sp>
        <p:nvSpPr>
          <p:cNvPr id="124931" name="Text Placeholder 124930"/>
          <p:cNvSpPr>
            <a:spLocks noGrp="1" noRot="1"/>
          </p:cNvSpPr>
          <p:nvPr>
            <p:ph type="body" idx="1"/>
          </p:nvPr>
        </p:nvSpPr>
        <p:spPr/>
        <p:txBody>
          <a:bodyPr/>
          <a:lstStyle/>
          <a:p>
            <a:endParaRPr/>
          </a:p>
          <a:p>
            <a:pPr>
              <a:buFont typeface="Arial" panose="02080604020202020204" charset="0"/>
              <a:buChar char="•"/>
            </a:pPr>
            <a:r>
              <a:rPr lang="x-none"/>
              <a:t>Teacher </a:t>
            </a:r>
            <a:r>
              <a:t>stores his personal information and knows how to translate it to the desired language</a:t>
            </a:r>
          </a:p>
          <a:p>
            <a:endParaRPr/>
          </a:p>
          <a:p>
            <a:r>
              <a:t>We don’t know</a:t>
            </a:r>
          </a:p>
          <a:p>
            <a:pPr lvl="1"/>
            <a:r>
              <a:t>How the data is stored</a:t>
            </a:r>
          </a:p>
          <a:p>
            <a:pPr lvl="1"/>
            <a:r>
              <a:t>How </a:t>
            </a:r>
            <a:r>
              <a:rPr lang="x-none"/>
              <a:t>the teacher </a:t>
            </a:r>
            <a:r>
              <a:t>translates this information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26977"/>
          <p:cNvSpPr>
            <a:spLocks noGrp="1" noRot="1"/>
          </p:cNvSpPr>
          <p:nvPr>
            <p:ph type="title"/>
          </p:nvPr>
        </p:nvSpPr>
        <p:spPr/>
        <p:txBody>
          <a:bodyPr anchor="ctr"/>
          <a:lstStyle/>
          <a:p>
            <a:r>
              <a:t>Encapsulation – Advantages</a:t>
            </a:r>
          </a:p>
        </p:txBody>
      </p:sp>
      <p:sp>
        <p:nvSpPr>
          <p:cNvPr id="126979" name="Text Placeholder 126978"/>
          <p:cNvSpPr>
            <a:spLocks noGrp="1" noRot="1"/>
          </p:cNvSpPr>
          <p:nvPr>
            <p:ph type="body" idx="1"/>
          </p:nvPr>
        </p:nvSpPr>
        <p:spPr/>
        <p:txBody>
          <a:bodyPr/>
          <a:lstStyle/>
          <a:p>
            <a:endParaRPr/>
          </a:p>
          <a:p>
            <a:r>
              <a:rPr lang="x-none"/>
              <a:t>i. </a:t>
            </a:r>
            <a:r>
              <a:t>Simplicity and clarity</a:t>
            </a:r>
          </a:p>
          <a:p>
            <a:endParaRPr/>
          </a:p>
          <a:p>
            <a:r>
              <a:rPr lang="x-none"/>
              <a:t>ii. </a:t>
            </a:r>
            <a:r>
              <a:t>Low complexity</a:t>
            </a:r>
          </a:p>
          <a:p>
            <a:endParaRPr/>
          </a:p>
          <a:p>
            <a:r>
              <a:rPr lang="x-none"/>
              <a:t>iii. </a:t>
            </a:r>
            <a:r>
              <a:t>Better understanding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INHERITANCE</a:t>
            </a:r>
          </a:p>
        </p:txBody>
      </p:sp>
      <p:sp>
        <p:nvSpPr>
          <p:cNvPr id="3" name="Content Placeholder 2"/>
          <p:cNvSpPr>
            <a:spLocks noGrp="1"/>
          </p:cNvSpPr>
          <p:nvPr>
            <p:ph idx="1"/>
          </p:nvPr>
        </p:nvSpPr>
        <p:spPr/>
        <p:txBody>
          <a:bodyPr>
            <a:normAutofit/>
          </a:bodyPr>
          <a:lstStyle/>
          <a:p>
            <a:pPr algn="just">
              <a:buFont typeface="Arial" panose="02080604020202020204" charset="0"/>
              <a:buChar char="•"/>
            </a:pPr>
            <a:r>
              <a:rPr lang="en-US" dirty="0"/>
              <a:t>This is the ability of an existing class to create new classes. </a:t>
            </a:r>
          </a:p>
          <a:p>
            <a:pPr algn="just">
              <a:buFont typeface="Arial" panose="02080604020202020204" charset="0"/>
              <a:buChar char="•"/>
            </a:pPr>
            <a:r>
              <a:rPr lang="en-US" dirty="0"/>
              <a:t>Thus existing class is referred to as a base class and the newly created classes are called derived class. </a:t>
            </a:r>
          </a:p>
          <a:p>
            <a:pPr algn="just">
              <a:buFont typeface="Arial" panose="02080604020202020204" charset="0"/>
              <a:buChar char="•"/>
            </a:pPr>
            <a:r>
              <a:rPr lang="en-US" dirty="0"/>
              <a:t>The derived class inherits all the features inherent in the base class. </a:t>
            </a:r>
          </a:p>
          <a:p>
            <a:pPr algn="just">
              <a:buFont typeface="Arial" panose="02080604020202020204" charset="0"/>
              <a:buChar char="•"/>
            </a:pPr>
            <a:r>
              <a:rPr lang="en-US" dirty="0"/>
              <a:t>Inheritance is perhaps one of the most powerful features of object-oriented programming paradigm. </a:t>
            </a:r>
          </a:p>
          <a:p>
            <a:pPr algn="just">
              <a:buFont typeface="Arial" panose="02080604020202020204" charset="0"/>
              <a:buChar char="•"/>
            </a:pPr>
            <a:r>
              <a:rPr lang="en-US" dirty="0"/>
              <a:t>Inheritance can support program (or software) reuse, reliability, and modification of the base class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INHERITANCE</a:t>
            </a:r>
          </a:p>
        </p:txBody>
      </p:sp>
      <p:sp>
        <p:nvSpPr>
          <p:cNvPr id="3" name="Content Placeholder 2"/>
          <p:cNvSpPr>
            <a:spLocks noGrp="1"/>
          </p:cNvSpPr>
          <p:nvPr>
            <p:ph idx="1"/>
          </p:nvPr>
        </p:nvSpPr>
        <p:spPr/>
        <p:txBody>
          <a:bodyPr>
            <a:normAutofit/>
          </a:bodyPr>
          <a:lstStyle/>
          <a:p>
            <a:pPr algn="just">
              <a:buFont typeface="Arial" panose="02080604020202020204" charset="0"/>
              <a:buChar char="•"/>
            </a:pPr>
            <a:r>
              <a:rPr lang="en-US" dirty="0"/>
              <a:t>This is the ability of an existing class to create new classes. </a:t>
            </a:r>
          </a:p>
          <a:p>
            <a:pPr algn="just">
              <a:buFont typeface="Arial" panose="02080604020202020204" charset="0"/>
              <a:buChar char="•"/>
            </a:pPr>
            <a:r>
              <a:rPr lang="en-US" dirty="0"/>
              <a:t>Thus existing class is referred to as a base class and the newly created classes are called derived class. </a:t>
            </a:r>
          </a:p>
          <a:p>
            <a:pPr algn="just">
              <a:buFont typeface="Arial" panose="02080604020202020204" charset="0"/>
              <a:buChar char="•"/>
            </a:pPr>
            <a:r>
              <a:rPr lang="en-US" dirty="0"/>
              <a:t>The derived class inherits all the features inherent in the base class. </a:t>
            </a:r>
          </a:p>
          <a:p>
            <a:pPr algn="just">
              <a:buFont typeface="Arial" panose="02080604020202020204" charset="0"/>
              <a:buChar char="•"/>
            </a:pPr>
            <a:r>
              <a:rPr lang="en-US" dirty="0"/>
              <a:t>Inheritance is perhaps one of the most powerful features of object-oriented programming paradigm. </a:t>
            </a:r>
          </a:p>
          <a:p>
            <a:pPr algn="just">
              <a:buFont typeface="Arial" panose="02080604020202020204" charset="0"/>
              <a:buChar char="•"/>
            </a:pPr>
            <a:r>
              <a:rPr lang="en-US" dirty="0"/>
              <a:t>Inheritance can support program (or software) reuse, reliability, and modification of the base class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16753"/>
            <a:ext cx="10058400" cy="1450757"/>
          </a:xfrm>
        </p:spPr>
        <p:txBody>
          <a:bodyPr/>
          <a:lstStyle/>
          <a:p>
            <a:r>
              <a:rPr lang="en-US" dirty="0" smtClean="0"/>
              <a:t>COURSE CONTENT</a:t>
            </a:r>
            <a:endParaRPr lang="en-US" dirty="0"/>
          </a:p>
        </p:txBody>
      </p:sp>
      <p:sp>
        <p:nvSpPr>
          <p:cNvPr id="3" name="Content Placeholder 2"/>
          <p:cNvSpPr>
            <a:spLocks noGrp="1"/>
          </p:cNvSpPr>
          <p:nvPr>
            <p:ph idx="1"/>
          </p:nvPr>
        </p:nvSpPr>
        <p:spPr>
          <a:xfrm>
            <a:off x="1168419" y="1812694"/>
            <a:ext cx="10058400" cy="4425974"/>
          </a:xfrm>
        </p:spPr>
        <p:txBody>
          <a:bodyPr>
            <a:noAutofit/>
          </a:bodyPr>
          <a:lstStyle/>
          <a:p>
            <a:pPr marL="342900" indent="-342900" algn="just">
              <a:buFont typeface="+mj-lt"/>
              <a:buAutoNum type="arabicPeriod"/>
            </a:pPr>
            <a:r>
              <a:rPr lang="en-US" sz="1600" b="1" dirty="0" smtClean="0"/>
              <a:t>An </a:t>
            </a:r>
            <a:r>
              <a:rPr lang="en-US" sz="1600" b="1" dirty="0"/>
              <a:t>overview of </a:t>
            </a:r>
            <a:r>
              <a:rPr lang="en-US" sz="1600" b="1" dirty="0" smtClean="0"/>
              <a:t>procedural and Object Oriented Programming Approaches: </a:t>
            </a:r>
            <a:r>
              <a:rPr lang="en-US" sz="1600" dirty="0"/>
              <a:t>Understanding the </a:t>
            </a:r>
            <a:r>
              <a:rPr lang="en-US" sz="1600" dirty="0" smtClean="0"/>
              <a:t>difference between Object Oriented Programming and Procedural Programming Approaches. Features of Object Oriented Programming Languages i.e. Encapsulation, Inheritance, Polymorphism., Objects and Classes.</a:t>
            </a:r>
          </a:p>
          <a:p>
            <a:pPr marL="342900" indent="-342900" algn="just">
              <a:buFont typeface="+mj-lt"/>
              <a:buAutoNum type="arabicPeriod"/>
            </a:pPr>
            <a:r>
              <a:rPr lang="en-US" sz="1600" b="1" dirty="0" smtClean="0"/>
              <a:t>Object Oriented Design Essentials</a:t>
            </a:r>
          </a:p>
          <a:p>
            <a:pPr marL="342900" indent="-342900" algn="just">
              <a:buFont typeface="+mj-lt"/>
              <a:buAutoNum type="arabicPeriod"/>
            </a:pPr>
            <a:r>
              <a:rPr lang="en-US" sz="1600" b="1" dirty="0" smtClean="0"/>
              <a:t>Introduction </a:t>
            </a:r>
            <a:r>
              <a:rPr lang="en-US" sz="1600" b="1" dirty="0"/>
              <a:t>of  JAVA/C++ programming </a:t>
            </a:r>
            <a:r>
              <a:rPr lang="en-US" sz="1600" b="1" dirty="0" smtClean="0"/>
              <a:t>concepts: </a:t>
            </a:r>
            <a:r>
              <a:rPr lang="en-US" sz="1600" dirty="0" smtClean="0"/>
              <a:t>Introduction to programming concepts (variables, iteration, decision making)</a:t>
            </a:r>
          </a:p>
          <a:p>
            <a:pPr marL="342900" indent="-342900" algn="just">
              <a:buFont typeface="+mj-lt"/>
              <a:buAutoNum type="arabicPeriod"/>
            </a:pPr>
            <a:r>
              <a:rPr lang="en-US" sz="1600" b="1" dirty="0" smtClean="0"/>
              <a:t>Implementation </a:t>
            </a:r>
            <a:r>
              <a:rPr lang="en-US" sz="1600" b="1" dirty="0"/>
              <a:t>of  </a:t>
            </a:r>
            <a:r>
              <a:rPr lang="en-US" sz="1600" b="1" dirty="0" smtClean="0"/>
              <a:t>Basic Object </a:t>
            </a:r>
            <a:r>
              <a:rPr lang="en-US" sz="1600" b="1" dirty="0"/>
              <a:t>Oriented Programming </a:t>
            </a:r>
            <a:r>
              <a:rPr lang="en-US" sz="1600" b="1" dirty="0" smtClean="0"/>
              <a:t>Concepts:</a:t>
            </a:r>
            <a:r>
              <a:rPr lang="en-US" sz="1600" dirty="0" smtClean="0"/>
              <a:t> Class Implementation and </a:t>
            </a:r>
            <a:r>
              <a:rPr lang="en-US" sz="1600" dirty="0"/>
              <a:t>Creating Instances of Classes</a:t>
            </a:r>
            <a:r>
              <a:rPr lang="en-US" sz="1600" dirty="0" smtClean="0"/>
              <a:t>, Attributes, Methods, Members and Members Methods, Constructors.</a:t>
            </a:r>
          </a:p>
          <a:p>
            <a:pPr marL="342900" indent="-342900" algn="just">
              <a:buFont typeface="+mj-lt"/>
              <a:buAutoNum type="arabicPeriod"/>
            </a:pPr>
            <a:r>
              <a:rPr lang="en-US" sz="1600" b="1" dirty="0" smtClean="0"/>
              <a:t>Methods: </a:t>
            </a:r>
            <a:r>
              <a:rPr lang="en-US" sz="1600" dirty="0" smtClean="0"/>
              <a:t>Constructors, Methods/Constructor  Overloading, Access </a:t>
            </a:r>
            <a:r>
              <a:rPr lang="en-US" sz="1600" dirty="0"/>
              <a:t>Control Modifiers, Information Hiding and Encapsulation, The public Getters and Setters for private </a:t>
            </a:r>
            <a:r>
              <a:rPr lang="en-US" sz="1600" dirty="0" smtClean="0"/>
              <a:t>Variables, important keywords when dealing with methods,</a:t>
            </a:r>
            <a:r>
              <a:rPr lang="en-US" sz="1600" dirty="0"/>
              <a:t> Dot </a:t>
            </a:r>
            <a:r>
              <a:rPr lang="en-US" sz="1600" dirty="0" smtClean="0"/>
              <a:t>Operator, constants.</a:t>
            </a:r>
          </a:p>
          <a:p>
            <a:pPr marL="342900" indent="-342900" algn="just">
              <a:buFont typeface="+mj-lt"/>
              <a:buAutoNum type="arabicPeriod"/>
            </a:pPr>
            <a:r>
              <a:rPr lang="en-US" sz="1600" b="1" dirty="0" smtClean="0"/>
              <a:t>Advanced Object Oriented Concepts: </a:t>
            </a:r>
            <a:r>
              <a:rPr lang="en-US" sz="1600" dirty="0" smtClean="0"/>
              <a:t>Polymorphism, Inheritance, Static and Dynamic Binding,  Abstract Classes and Methods, Interfaces, Inner Classes, Mutable and Immutable Objects.</a:t>
            </a:r>
          </a:p>
          <a:p>
            <a:pPr marL="342900" indent="-342900" algn="just">
              <a:buFont typeface="+mj-lt"/>
              <a:buAutoNum type="arabicPeriod"/>
            </a:pPr>
            <a:r>
              <a:rPr lang="en-US" sz="1600" b="1" dirty="0"/>
              <a:t>JAVA GUI Programming: </a:t>
            </a:r>
            <a:r>
              <a:rPr lang="en-US" sz="1600" dirty="0"/>
              <a:t>Using swig to build GUI Based Applications</a:t>
            </a:r>
            <a:r>
              <a:rPr lang="en-US" sz="1600" b="1" dirty="0"/>
              <a:t>, </a:t>
            </a:r>
            <a:r>
              <a:rPr lang="en-US" sz="1600" dirty="0"/>
              <a:t>JAVA programs design patterns and security </a:t>
            </a:r>
            <a:r>
              <a:rPr lang="en-US" sz="1600" dirty="0" smtClean="0"/>
              <a:t>considerations and other emerging technologies.</a:t>
            </a:r>
            <a:endParaRPr lang="en-US" sz="1600" b="1" dirty="0"/>
          </a:p>
          <a:p>
            <a:pPr marL="342900" indent="-342900" algn="just">
              <a:buFont typeface="+mj-lt"/>
              <a:buAutoNum type="arabicPeriod"/>
            </a:pPr>
            <a:endParaRPr lang="en-US" sz="1800" b="1" dirty="0" smtClean="0"/>
          </a:p>
          <a:p>
            <a:pPr algn="just">
              <a:buFont typeface="Arial" panose="02080604020202020204" charset="0"/>
              <a:buChar char="•"/>
            </a:pPr>
            <a:endParaRPr lang="en-US" sz="1800" b="1" dirty="0"/>
          </a:p>
          <a:p>
            <a:pPr algn="just">
              <a:buFont typeface="Arial" panose="02080604020202020204" charset="0"/>
              <a:buChar char="•"/>
            </a:pPr>
            <a:endParaRPr lang="en-US"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INHERITANCE</a:t>
            </a:r>
          </a:p>
        </p:txBody>
      </p:sp>
      <p:sp>
        <p:nvSpPr>
          <p:cNvPr id="3" name="Content Placeholder 2"/>
          <p:cNvSpPr>
            <a:spLocks noGrp="1"/>
          </p:cNvSpPr>
          <p:nvPr>
            <p:ph idx="1"/>
          </p:nvPr>
        </p:nvSpPr>
        <p:spPr/>
        <p:txBody>
          <a:bodyPr>
            <a:normAutofit/>
          </a:bodyPr>
          <a:lstStyle/>
          <a:p>
            <a:pPr algn="just">
              <a:buFont typeface="Arial" panose="0208060402020202020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851727"/>
            <a:ext cx="4584157" cy="412574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POLYMORPHISM</a:t>
            </a:r>
          </a:p>
        </p:txBody>
      </p:sp>
      <p:sp>
        <p:nvSpPr>
          <p:cNvPr id="3" name="Content Placeholder 2"/>
          <p:cNvSpPr>
            <a:spLocks noGrp="1"/>
          </p:cNvSpPr>
          <p:nvPr>
            <p:ph idx="1"/>
          </p:nvPr>
        </p:nvSpPr>
        <p:spPr/>
        <p:txBody>
          <a:bodyPr>
            <a:normAutofit/>
          </a:bodyPr>
          <a:lstStyle/>
          <a:p>
            <a:pPr algn="just">
              <a:buFont typeface="Arial" panose="02080604020202020204" charset="0"/>
              <a:buChar char="•"/>
            </a:pPr>
            <a:r>
              <a:rPr lang="en-US" dirty="0"/>
              <a:t>Polymorphism is a mechanism that allows objects of different types to respond differently to the same function call</a:t>
            </a:r>
          </a:p>
          <a:p>
            <a:pPr algn="just">
              <a:buFont typeface="Arial" panose="02080604020202020204" charset="0"/>
              <a:buChar char="•"/>
            </a:pPr>
            <a:endParaRPr lang="en-US" dirty="0"/>
          </a:p>
          <a:p>
            <a:pPr marL="0" indent="0" algn="just">
              <a:buNone/>
            </a:pPr>
            <a:r>
              <a:rPr lang="en-US" dirty="0"/>
              <a:t> </a:t>
            </a:r>
          </a:p>
        </p:txBody>
      </p:sp>
      <p:pic>
        <p:nvPicPr>
          <p:cNvPr id="4" name="Picture 3"/>
          <p:cNvPicPr>
            <a:picLocks noChangeAspect="1"/>
          </p:cNvPicPr>
          <p:nvPr/>
        </p:nvPicPr>
        <p:blipFill>
          <a:blip r:embed="rId2"/>
          <a:stretch>
            <a:fillRect/>
          </a:stretch>
        </p:blipFill>
        <p:spPr>
          <a:xfrm>
            <a:off x="2687337" y="2994839"/>
            <a:ext cx="4972050" cy="22193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OOP</a:t>
            </a:r>
          </a:p>
        </p:txBody>
      </p:sp>
      <p:sp>
        <p:nvSpPr>
          <p:cNvPr id="3" name="Content Placeholder 2"/>
          <p:cNvSpPr>
            <a:spLocks noGrp="1"/>
          </p:cNvSpPr>
          <p:nvPr>
            <p:ph idx="1"/>
          </p:nvPr>
        </p:nvSpPr>
        <p:spPr/>
        <p:txBody>
          <a:bodyPr>
            <a:normAutofit/>
          </a:bodyPr>
          <a:lstStyle/>
          <a:p>
            <a:pPr>
              <a:buFont typeface="Arial" panose="02080604020202020204" charset="0"/>
              <a:buChar char="•"/>
            </a:pPr>
            <a:r>
              <a:rPr lang="en-US" dirty="0"/>
              <a:t>Object-oriented programming offers several major advantages to software development:</a:t>
            </a:r>
          </a:p>
          <a:p>
            <a:r>
              <a:rPr lang="en-US" dirty="0"/>
              <a:t>■ </a:t>
            </a:r>
            <a:r>
              <a:rPr lang="en-US" b="1" dirty="0"/>
              <a:t>reduced susceptibility to errors</a:t>
            </a:r>
            <a:r>
              <a:rPr lang="en-US" dirty="0"/>
              <a:t>: an object controls access to its own data. More specifically, an object can reject erroneous access attempts</a:t>
            </a:r>
          </a:p>
          <a:p>
            <a:r>
              <a:rPr lang="en-US" dirty="0"/>
              <a:t>■ </a:t>
            </a:r>
            <a:r>
              <a:rPr lang="en-US" b="1" dirty="0"/>
              <a:t>easy re-use</a:t>
            </a:r>
            <a:r>
              <a:rPr lang="en-US" dirty="0"/>
              <a:t>: objects maintain themselves and can therefore be used as building blocks for other programs</a:t>
            </a:r>
          </a:p>
          <a:p>
            <a:r>
              <a:rPr lang="en-US" dirty="0"/>
              <a:t>■ </a:t>
            </a:r>
            <a:r>
              <a:rPr lang="en-US" b="1" dirty="0"/>
              <a:t>low maintenance requirement</a:t>
            </a:r>
            <a:r>
              <a:rPr lang="en-US" dirty="0"/>
              <a:t>: an object type can modify its own internal data representation without requiring changes to the application.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t>PRACTICAL SESSION</a:t>
            </a:r>
          </a:p>
        </p:txBody>
      </p:sp>
      <p:sp>
        <p:nvSpPr>
          <p:cNvPr id="3" name="Content Placeholder 2"/>
          <p:cNvSpPr>
            <a:spLocks noGrp="1"/>
          </p:cNvSpPr>
          <p:nvPr>
            <p:ph idx="1"/>
          </p:nvPr>
        </p:nvSpPr>
        <p:spPr/>
        <p:txBody>
          <a:bodyPr/>
          <a:lstStyle/>
          <a:p>
            <a:r>
              <a:rPr lang="x-none" altLang="en-GB" b="1"/>
              <a:t>Objectives</a:t>
            </a:r>
            <a:r>
              <a:rPr lang="x-none" altLang="en-GB"/>
              <a:t>:</a:t>
            </a:r>
          </a:p>
          <a:p>
            <a:pPr>
              <a:buFont typeface="Arial" panose="02080604020202020204" charset="0"/>
              <a:buChar char="•"/>
            </a:pPr>
            <a:r>
              <a:rPr lang="x-none" altLang="en-GB"/>
              <a:t>Getting started with JAVA (Installation).</a:t>
            </a:r>
          </a:p>
          <a:p>
            <a:pPr>
              <a:buFont typeface="Arial" panose="02080604020202020204" charset="0"/>
              <a:buChar char="•"/>
            </a:pPr>
            <a:r>
              <a:rPr lang="x-none" altLang="en-GB"/>
              <a:t>Historical Background on JAVA</a:t>
            </a:r>
          </a:p>
          <a:p>
            <a:pPr>
              <a:buFont typeface="Arial" panose="02080604020202020204" charset="0"/>
              <a:buChar char="•"/>
            </a:pPr>
            <a:r>
              <a:rPr lang="x-none" altLang="en-GB"/>
              <a:t>Running your first JAVA program.</a:t>
            </a:r>
          </a:p>
          <a:p>
            <a:pPr>
              <a:buFont typeface="Arial" panose="02080604020202020204" charset="0"/>
              <a:buChar char="•"/>
            </a:pPr>
            <a:endParaRPr lang="x-none" altLang="en-GB"/>
          </a:p>
          <a:p>
            <a:endParaRPr lang="x-none" alt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t>INTRODUCTION TO JAVA</a:t>
            </a:r>
          </a:p>
        </p:txBody>
      </p:sp>
      <p:sp>
        <p:nvSpPr>
          <p:cNvPr id="3" name="Content Placeholder 2"/>
          <p:cNvSpPr>
            <a:spLocks noGrp="1"/>
          </p:cNvSpPr>
          <p:nvPr>
            <p:ph idx="1"/>
          </p:nvPr>
        </p:nvSpPr>
        <p:spPr/>
        <p:txBody>
          <a:bodyPr>
            <a:noAutofit/>
          </a:bodyPr>
          <a:lstStyle/>
          <a:p>
            <a:pPr marL="342900" indent="-342900" algn="just">
              <a:lnSpc>
                <a:spcPct val="90000"/>
              </a:lnSpc>
              <a:buFont typeface="Arial" panose="02080604020202020204" charset="0"/>
              <a:buChar char="•"/>
            </a:pPr>
            <a:r>
              <a:rPr sz="2400">
                <a:sym typeface="+mn-ea"/>
              </a:rPr>
              <a:t>Java is a high level, robust, object-oriented and secure programming language.</a:t>
            </a:r>
          </a:p>
          <a:p>
            <a:pPr marL="342900" indent="-342900" algn="just">
              <a:lnSpc>
                <a:spcPct val="90000"/>
              </a:lnSpc>
              <a:buFont typeface="Arial" panose="02080604020202020204" charset="0"/>
              <a:buChar char="•"/>
            </a:pPr>
            <a:endParaRPr sz="2400">
              <a:sym typeface="+mn-ea"/>
            </a:endParaRPr>
          </a:p>
          <a:p>
            <a:pPr marL="342900" indent="-342900" algn="just">
              <a:lnSpc>
                <a:spcPct val="90000"/>
              </a:lnSpc>
              <a:buFont typeface="Arial" panose="02080604020202020204" charset="0"/>
              <a:buChar char="•"/>
            </a:pPr>
            <a:r>
              <a:rPr sz="2400">
                <a:sym typeface="+mn-ea"/>
              </a:rPr>
              <a:t>Java is a programming language and a </a:t>
            </a:r>
            <a:r>
              <a:rPr sz="2400" b="1">
                <a:sym typeface="+mn-ea"/>
              </a:rPr>
              <a:t>platform</a:t>
            </a:r>
            <a:r>
              <a:rPr sz="2400">
                <a:sym typeface="+mn-ea"/>
              </a:rPr>
              <a:t>.</a:t>
            </a:r>
          </a:p>
          <a:p>
            <a:pPr marL="342900" indent="-342900" algn="just">
              <a:lnSpc>
                <a:spcPct val="90000"/>
              </a:lnSpc>
              <a:buFont typeface="Arial" panose="02080604020202020204" charset="0"/>
              <a:buChar char="•"/>
            </a:pPr>
            <a:endParaRPr lang="x-none" altLang="en-GB" sz="2400">
              <a:sym typeface="+mn-ea"/>
            </a:endParaRPr>
          </a:p>
          <a:p>
            <a:pPr marL="342900" indent="-342900" algn="just">
              <a:lnSpc>
                <a:spcPct val="90000"/>
              </a:lnSpc>
              <a:buFont typeface="Arial" panose="02080604020202020204" charset="0"/>
              <a:buChar char="•"/>
            </a:pPr>
            <a:r>
              <a:rPr lang="x-none" altLang="en-GB" sz="2400"/>
              <a:t>Java was originally developed by </a:t>
            </a:r>
            <a:r>
              <a:rPr lang="x-none" altLang="en-GB" sz="2400" b="1"/>
              <a:t>James Gosling</a:t>
            </a:r>
            <a:r>
              <a:rPr lang="x-none" altLang="en-GB" sz="2400"/>
              <a:t> at Sun Microsystems (which has since been acquired by Oracle Corporation) and released in 1995 as a core component of Sun Microsystems' Java platform.</a:t>
            </a:r>
          </a:p>
          <a:p>
            <a:pPr marL="342900" indent="-342900" algn="just">
              <a:lnSpc>
                <a:spcPct val="90000"/>
              </a:lnSpc>
              <a:buFont typeface="Arial" panose="02080604020202020204" charset="0"/>
              <a:buChar char="•"/>
            </a:pPr>
            <a:endParaRPr lang="x-none" altLang="en-GB"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sym typeface="+mn-ea"/>
              </a:rPr>
              <a:t>INTRODUCTION TO JAVA</a:t>
            </a:r>
            <a:endParaRPr lang="en-GB" altLang="en-US"/>
          </a:p>
        </p:txBody>
      </p:sp>
      <p:sp>
        <p:nvSpPr>
          <p:cNvPr id="3" name="Content Placeholder 2"/>
          <p:cNvSpPr>
            <a:spLocks noGrp="1"/>
          </p:cNvSpPr>
          <p:nvPr>
            <p:ph idx="1"/>
          </p:nvPr>
        </p:nvSpPr>
        <p:spPr/>
        <p:txBody>
          <a:bodyPr>
            <a:noAutofit/>
          </a:bodyPr>
          <a:lstStyle/>
          <a:p>
            <a:pPr>
              <a:buFont typeface="Arial" panose="02080604020202020204" charset="0"/>
              <a:buChar char="•"/>
            </a:pPr>
            <a:r>
              <a:rPr lang="en-GB" altLang="en-US" sz="2200"/>
              <a:t>According to Sun, 3 billion devices run Java. There are many devices where Java is currently used. Some of them are as follows:</a:t>
            </a:r>
          </a:p>
          <a:p>
            <a:pPr lvl="1">
              <a:buFont typeface="Arial" panose="02080604020202020204" charset="0"/>
              <a:buChar char="•"/>
            </a:pPr>
            <a:r>
              <a:rPr lang="en-GB" altLang="en-US" sz="2200"/>
              <a:t>Desktop Applications such as acrobat reader, media player, antivirus, etc.</a:t>
            </a:r>
          </a:p>
          <a:p>
            <a:pPr lvl="1">
              <a:buFont typeface="Arial" panose="02080604020202020204" charset="0"/>
              <a:buChar char="•"/>
            </a:pPr>
            <a:r>
              <a:rPr lang="en-GB" altLang="en-US" sz="2200"/>
              <a:t>Web Applications such as irctc.co.in, javatpoint.com, etc.</a:t>
            </a:r>
          </a:p>
          <a:p>
            <a:pPr lvl="1">
              <a:buFont typeface="Arial" panose="02080604020202020204" charset="0"/>
              <a:buChar char="•"/>
            </a:pPr>
            <a:r>
              <a:rPr lang="en-GB" altLang="en-US" sz="2200"/>
              <a:t>Enterprise Applications such as banking applications.</a:t>
            </a:r>
          </a:p>
          <a:p>
            <a:pPr lvl="1">
              <a:buFont typeface="Arial" panose="02080604020202020204" charset="0"/>
              <a:buChar char="•"/>
            </a:pPr>
            <a:r>
              <a:rPr lang="en-GB" altLang="en-US" sz="2200"/>
              <a:t>Mobile</a:t>
            </a:r>
          </a:p>
          <a:p>
            <a:pPr lvl="1">
              <a:buFont typeface="Arial" panose="02080604020202020204" charset="0"/>
              <a:buChar char="•"/>
            </a:pPr>
            <a:r>
              <a:rPr lang="en-GB" altLang="en-US" sz="2200"/>
              <a:t>Embedded System</a:t>
            </a:r>
          </a:p>
          <a:p>
            <a:pPr lvl="1">
              <a:buFont typeface="Arial" panose="02080604020202020204" charset="0"/>
              <a:buChar char="•"/>
            </a:pPr>
            <a:r>
              <a:rPr lang="en-GB" altLang="en-US" sz="2200"/>
              <a:t>Smart Card</a:t>
            </a:r>
          </a:p>
          <a:p>
            <a:pPr lvl="1">
              <a:buFont typeface="Arial" panose="02080604020202020204" charset="0"/>
              <a:buChar char="•"/>
            </a:pPr>
            <a:r>
              <a:rPr lang="en-GB" altLang="en-US" sz="2200"/>
              <a:t>Robotics</a:t>
            </a:r>
          </a:p>
          <a:p>
            <a:pPr lvl="1">
              <a:buFont typeface="Arial" panose="02080604020202020204" charset="0"/>
              <a:buChar char="•"/>
            </a:pPr>
            <a:r>
              <a:rPr lang="en-GB" altLang="en-US" sz="2200"/>
              <a:t>Games, etc.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sym typeface="+mn-ea"/>
              </a:rPr>
              <a:t>INTRODUCTION TO JAVA</a:t>
            </a:r>
            <a:endParaRPr lang="en-GB" altLang="en-US"/>
          </a:p>
        </p:txBody>
      </p:sp>
      <p:sp>
        <p:nvSpPr>
          <p:cNvPr id="3" name="Content Placeholder 2"/>
          <p:cNvSpPr>
            <a:spLocks noGrp="1"/>
          </p:cNvSpPr>
          <p:nvPr>
            <p:ph idx="1"/>
          </p:nvPr>
        </p:nvSpPr>
        <p:spPr/>
        <p:txBody>
          <a:bodyPr>
            <a:noAutofit/>
          </a:bodyPr>
          <a:lstStyle/>
          <a:p>
            <a:pPr>
              <a:buFont typeface="Arial" panose="02080604020202020204" charset="0"/>
              <a:buChar char="•"/>
            </a:pPr>
            <a:endParaRPr lang="en-GB" altLang="en-US" sz="2200"/>
          </a:p>
        </p:txBody>
      </p:sp>
      <p:pic>
        <p:nvPicPr>
          <p:cNvPr id="5" name="Picture 4" descr="java-features"/>
          <p:cNvPicPr>
            <a:picLocks noChangeAspect="1"/>
          </p:cNvPicPr>
          <p:nvPr/>
        </p:nvPicPr>
        <p:blipFill>
          <a:blip r:embed="rId2"/>
          <a:stretch>
            <a:fillRect/>
          </a:stretch>
        </p:blipFill>
        <p:spPr>
          <a:xfrm>
            <a:off x="3438525" y="1756410"/>
            <a:ext cx="4465955" cy="45281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sym typeface="+mn-ea"/>
              </a:rPr>
              <a:t>INTRODUCTION TO JAVA</a:t>
            </a:r>
            <a:endParaRPr lang="x-none" altLang="en-GB"/>
          </a:p>
        </p:txBody>
      </p:sp>
      <p:sp>
        <p:nvSpPr>
          <p:cNvPr id="3" name="Content Placeholder 2"/>
          <p:cNvSpPr>
            <a:spLocks noGrp="1"/>
          </p:cNvSpPr>
          <p:nvPr>
            <p:ph idx="1"/>
          </p:nvPr>
        </p:nvSpPr>
        <p:spPr/>
        <p:txBody>
          <a:bodyPr>
            <a:noAutofit/>
          </a:bodyPr>
          <a:lstStyle/>
          <a:p>
            <a:pPr marL="342900" indent="-342900" algn="just">
              <a:lnSpc>
                <a:spcPct val="90000"/>
              </a:lnSpc>
              <a:buFont typeface="Arial" panose="02080604020202020204" charset="0"/>
              <a:buChar char="•"/>
            </a:pPr>
            <a:r>
              <a:rPr lang="x-none" altLang="en-GB" sz="2400">
                <a:sym typeface="+mn-ea"/>
              </a:rPr>
              <a:t>Unlike conventional languages which are generally designed either to be compiled to native (machine) code, or to be interpreted from source code at runtime, Java is intended to be compiled to a </a:t>
            </a:r>
            <a:r>
              <a:rPr lang="x-none" altLang="en-GB" sz="2400" b="1">
                <a:sym typeface="+mn-ea"/>
              </a:rPr>
              <a:t>bytecode</a:t>
            </a:r>
            <a:r>
              <a:rPr lang="x-none" altLang="en-GB" sz="2400">
                <a:sym typeface="+mn-ea"/>
              </a:rPr>
              <a:t>, which is then run  by a Java Virtual Machine. </a:t>
            </a:r>
            <a:r>
              <a:rPr lang="x-none" altLang="en-GB" sz="2400" b="1">
                <a:sym typeface="+mn-ea"/>
              </a:rPr>
              <a:t>(JVM)</a:t>
            </a:r>
          </a:p>
          <a:p>
            <a:pPr marL="342900" indent="-342900" algn="just">
              <a:lnSpc>
                <a:spcPct val="90000"/>
              </a:lnSpc>
              <a:buFont typeface="Arial" panose="02080604020202020204" charset="0"/>
              <a:buChar char="•"/>
            </a:pPr>
            <a:endParaRPr lang="x-none" altLang="en-GB" sz="2400"/>
          </a:p>
          <a:p>
            <a:pPr marL="342900" indent="-342900" algn="just">
              <a:lnSpc>
                <a:spcPct val="90000"/>
              </a:lnSpc>
              <a:buFont typeface="Arial" panose="02080604020202020204" charset="0"/>
              <a:buChar char="•"/>
            </a:pPr>
            <a:endParaRPr lang="x-none" altLang="en-GB" sz="2400"/>
          </a:p>
        </p:txBody>
      </p:sp>
      <p:pic>
        <p:nvPicPr>
          <p:cNvPr id="4" name="Picture 3" descr="Java-Compiler"/>
          <p:cNvPicPr>
            <a:picLocks noChangeAspect="1"/>
          </p:cNvPicPr>
          <p:nvPr/>
        </p:nvPicPr>
        <p:blipFill>
          <a:blip r:embed="rId2"/>
          <a:stretch>
            <a:fillRect/>
          </a:stretch>
        </p:blipFill>
        <p:spPr>
          <a:xfrm>
            <a:off x="1678305" y="3855720"/>
            <a:ext cx="8765540" cy="21050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sym typeface="+mn-ea"/>
              </a:rPr>
              <a:t>INTRODUCTION TO JAVA</a:t>
            </a:r>
            <a:endParaRPr lang="en-GB" altLang="en-US"/>
          </a:p>
        </p:txBody>
      </p:sp>
      <p:sp>
        <p:nvSpPr>
          <p:cNvPr id="3" name="Content Placeholder 2"/>
          <p:cNvSpPr>
            <a:spLocks noGrp="1"/>
          </p:cNvSpPr>
          <p:nvPr>
            <p:ph idx="1"/>
          </p:nvPr>
        </p:nvSpPr>
        <p:spPr/>
        <p:txBody>
          <a:bodyPr/>
          <a:lstStyle/>
          <a:p>
            <a:pPr marL="342900" indent="-342900">
              <a:buFont typeface="Arial" panose="02080604020202020204" charset="0"/>
              <a:buChar char="•"/>
            </a:pPr>
            <a:r>
              <a:rPr lang="en-GB" altLang="en-US"/>
              <a:t>Bytecode is program code that has been compiled from source code into low-level code designed for a software interpreter. </a:t>
            </a:r>
          </a:p>
          <a:p>
            <a:pPr marL="342900" indent="-342900">
              <a:buFont typeface="Arial" panose="02080604020202020204" charset="0"/>
              <a:buChar char="•"/>
            </a:pPr>
            <a:r>
              <a:rPr lang="en-GB" altLang="en-US"/>
              <a:t>It may be executed by a virtual machine (such as a JVM) or further compiled into machine code, which is recognized by the processor.</a:t>
            </a:r>
          </a:p>
          <a:p>
            <a:pPr marL="342900" indent="-342900">
              <a:buFont typeface="Arial" panose="02080604020202020204" charset="0"/>
              <a:buChar char="•"/>
            </a:pPr>
            <a:r>
              <a:rPr lang="x-none" altLang="en-GB"/>
              <a:t>The compilation of JAVA to bytecode allows this programming language to be </a:t>
            </a:r>
            <a:r>
              <a:rPr lang="x-none" altLang="en-GB" b="1"/>
              <a:t>platform independent.</a:t>
            </a:r>
          </a:p>
          <a:p>
            <a:pPr marL="342900" indent="-342900">
              <a:buFont typeface="Arial" panose="02080604020202020204" charset="0"/>
              <a:buChar char="•"/>
            </a:pPr>
            <a:r>
              <a:rPr lang="x-none" altLang="en-GB"/>
              <a:t>A programming language or technology is said to be platform independent if and only if which can run on all available operating systems with respect to its development and compilation.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sym typeface="+mn-ea"/>
              </a:rPr>
              <a:t>INTRODUCTION TO JAVA</a:t>
            </a:r>
            <a:endParaRPr lang="en-GB" altLang="en-US"/>
          </a:p>
        </p:txBody>
      </p:sp>
      <p:pic>
        <p:nvPicPr>
          <p:cNvPr id="4" name="Picture 3" descr="java-is-platform-independent"/>
          <p:cNvPicPr>
            <a:picLocks noChangeAspect="1"/>
          </p:cNvPicPr>
          <p:nvPr/>
        </p:nvPicPr>
        <p:blipFill>
          <a:blip r:embed="rId2"/>
          <a:stretch>
            <a:fillRect/>
          </a:stretch>
        </p:blipFill>
        <p:spPr>
          <a:xfrm>
            <a:off x="3735705" y="1905000"/>
            <a:ext cx="3561715" cy="4135120"/>
          </a:xfrm>
          <a:prstGeom prst="rect">
            <a:avLst/>
          </a:prstGeom>
        </p:spPr>
      </p:pic>
      <p:sp>
        <p:nvSpPr>
          <p:cNvPr id="5" name="Rectangle 4"/>
          <p:cNvSpPr/>
          <p:nvPr/>
        </p:nvSpPr>
        <p:spPr>
          <a:xfrm>
            <a:off x="5462270" y="3300730"/>
            <a:ext cx="1036320" cy="146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b="1" dirty="0" smtClean="0"/>
              <a:t>Assessment</a:t>
            </a:r>
            <a:r>
              <a:rPr lang="en-US" b="1" dirty="0"/>
              <a:t>: </a:t>
            </a:r>
            <a:r>
              <a:rPr lang="en-US" dirty="0"/>
              <a:t>Coursework, 30%, Final Examination 70%. </a:t>
            </a:r>
          </a:p>
          <a:p>
            <a:r>
              <a:rPr lang="en-US" b="1" dirty="0" smtClean="0"/>
              <a:t>Core </a:t>
            </a:r>
            <a:r>
              <a:rPr lang="en-US" b="1" dirty="0"/>
              <a:t>Textbook </a:t>
            </a:r>
            <a:endParaRPr lang="en-US" b="1" dirty="0" smtClean="0"/>
          </a:p>
          <a:p>
            <a:r>
              <a:rPr lang="en-US" i="1" dirty="0"/>
              <a:t>Introduction to Object-Oriented Programming, 3rd Edition, Addison Wesley </a:t>
            </a:r>
          </a:p>
          <a:p>
            <a:r>
              <a:rPr lang="en-US" b="1" dirty="0" smtClean="0"/>
              <a:t>Reference </a:t>
            </a:r>
            <a:r>
              <a:rPr lang="en-US" b="1" dirty="0"/>
              <a:t>Books </a:t>
            </a:r>
            <a:endParaRPr lang="en-US" dirty="0"/>
          </a:p>
          <a:p>
            <a:pPr>
              <a:buFont typeface="Arial" panose="02080604020202020204" charset="0"/>
              <a:buChar char="•"/>
            </a:pPr>
            <a:r>
              <a:rPr lang="en-US" i="1" dirty="0"/>
              <a:t>An Introduction to Object-Oriented Programming with Java 5th </a:t>
            </a:r>
            <a:r>
              <a:rPr lang="en-US" i="1" dirty="0" smtClean="0"/>
              <a:t>Edition</a:t>
            </a:r>
          </a:p>
          <a:p>
            <a:pPr>
              <a:buFont typeface="Arial" panose="02080604020202020204" charset="0"/>
              <a:buChar char="•"/>
            </a:pPr>
            <a:r>
              <a:rPr lang="en-US" i="1" dirty="0" smtClean="0"/>
              <a:t>The Object-Oriented </a:t>
            </a:r>
            <a:r>
              <a:rPr lang="en-US" i="1" dirty="0"/>
              <a:t>Thought Process, 3rd Edition, </a:t>
            </a:r>
            <a:r>
              <a:rPr lang="en-US" i="1" dirty="0" smtClean="0"/>
              <a:t>Addison Wesley </a:t>
            </a:r>
            <a:r>
              <a:rPr lang="en-US" i="1" dirty="0"/>
              <a:t>Professional. </a:t>
            </a:r>
            <a:br>
              <a:rPr lang="en-US" i="1" dirty="0"/>
            </a:br>
            <a:endParaRPr lang="en-US" i="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t>ENVIRONMENT SETUP</a:t>
            </a:r>
          </a:p>
        </p:txBody>
      </p:sp>
      <p:sp>
        <p:nvSpPr>
          <p:cNvPr id="3" name="Content Placeholder 2"/>
          <p:cNvSpPr>
            <a:spLocks noGrp="1"/>
          </p:cNvSpPr>
          <p:nvPr>
            <p:ph idx="1"/>
          </p:nvPr>
        </p:nvSpPr>
        <p:spPr/>
        <p:txBody>
          <a:bodyPr/>
          <a:lstStyle/>
          <a:p>
            <a:pPr marL="342900" indent="-342900">
              <a:buFont typeface="Arial" panose="02080604020202020204" charset="0"/>
              <a:buChar char="•"/>
            </a:pPr>
            <a:r>
              <a:rPr lang="x-none" altLang="en-GB"/>
              <a:t>In order to get started with developing Java applications, we need to install the Java Development Kit (</a:t>
            </a:r>
            <a:r>
              <a:rPr lang="x-none" altLang="en-GB" b="1"/>
              <a:t>JDK</a:t>
            </a:r>
            <a:r>
              <a:rPr lang="x-none" altLang="en-GB"/>
              <a:t>).</a:t>
            </a:r>
          </a:p>
          <a:p>
            <a:pPr marL="342900" indent="-342900" algn="just">
              <a:buFont typeface="Arial" panose="02080604020202020204" charset="0"/>
              <a:buChar char="•"/>
            </a:pPr>
            <a:r>
              <a:rPr lang="x-none" altLang="en-GB"/>
              <a:t>The Java Development Kit (</a:t>
            </a:r>
            <a:r>
              <a:rPr lang="x-none" altLang="en-GB" b="1"/>
              <a:t>JDK</a:t>
            </a:r>
            <a:r>
              <a:rPr lang="x-none" altLang="en-GB"/>
              <a:t>) is a software development environment used for developing Java applications and applets. </a:t>
            </a:r>
          </a:p>
          <a:p>
            <a:pPr marL="342900" indent="-342900" algn="just">
              <a:buFont typeface="Arial" panose="02080604020202020204" charset="0"/>
              <a:buChar char="•"/>
            </a:pPr>
            <a:r>
              <a:rPr lang="x-none" altLang="en-GB"/>
              <a:t>The </a:t>
            </a:r>
            <a:r>
              <a:rPr lang="x-none" altLang="en-GB" b="1"/>
              <a:t>JDK </a:t>
            </a:r>
            <a:r>
              <a:rPr lang="x-none" altLang="en-GB"/>
              <a:t>includes the Java Runtime Environment (</a:t>
            </a:r>
            <a:r>
              <a:rPr lang="x-none" altLang="en-GB" b="1"/>
              <a:t>JRE</a:t>
            </a:r>
            <a:r>
              <a:rPr lang="x-none" altLang="en-GB"/>
              <a:t>), an interpreter/loader (Java), a compiler (javac), an archiver (jar), a documentation generator (Javadoc) and other tools needed in Java development.</a:t>
            </a:r>
          </a:p>
          <a:p>
            <a:pPr marL="342900" indent="-342900" algn="just">
              <a:buFont typeface="Arial" panose="02080604020202020204" charset="0"/>
              <a:buChar char="•"/>
            </a:pPr>
            <a:r>
              <a:rPr lang="x-none" altLang="en-GB" b="1"/>
              <a:t>JRE </a:t>
            </a:r>
            <a:r>
              <a:rPr lang="x-none" altLang="en-GB"/>
              <a:t>stands for “Java Runtime Environment", it provides the minimum requirements for executing a Java application; it consists of the Java Virtual Machine (JVM), core classes, and supporting files.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sym typeface="+mn-ea"/>
              </a:rPr>
              <a:t>ENVIRONMENT SETUP</a:t>
            </a:r>
            <a:endParaRPr lang="x-none" altLang="en-GB"/>
          </a:p>
        </p:txBody>
      </p:sp>
      <p:sp>
        <p:nvSpPr>
          <p:cNvPr id="3" name="Content Placeholder 2"/>
          <p:cNvSpPr>
            <a:spLocks noGrp="1"/>
          </p:cNvSpPr>
          <p:nvPr>
            <p:ph idx="1"/>
          </p:nvPr>
        </p:nvSpPr>
        <p:spPr>
          <a:xfrm>
            <a:off x="1097280" y="1845734"/>
            <a:ext cx="10058400" cy="4023360"/>
          </a:xfrm>
        </p:spPr>
        <p:txBody>
          <a:bodyPr/>
          <a:lstStyle/>
          <a:p>
            <a:endParaRPr lang="en-GB" altLang="en-US"/>
          </a:p>
        </p:txBody>
      </p:sp>
      <p:pic>
        <p:nvPicPr>
          <p:cNvPr id="5" name="Picture 4" descr="JDK_JRE_JVM_x"/>
          <p:cNvPicPr>
            <a:picLocks noChangeAspect="1"/>
          </p:cNvPicPr>
          <p:nvPr/>
        </p:nvPicPr>
        <p:blipFill>
          <a:blip r:embed="rId3"/>
          <a:stretch>
            <a:fillRect/>
          </a:stretch>
        </p:blipFill>
        <p:spPr>
          <a:xfrm>
            <a:off x="3309620" y="1728470"/>
            <a:ext cx="4689475" cy="456501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sym typeface="+mn-ea"/>
              </a:rPr>
              <a:t>ENVIRONMENT SETUP</a:t>
            </a:r>
            <a:endParaRPr lang="en-GB" altLang="en-US"/>
          </a:p>
        </p:txBody>
      </p:sp>
      <p:sp>
        <p:nvSpPr>
          <p:cNvPr id="3" name="Content Placeholder 2"/>
          <p:cNvSpPr>
            <a:spLocks noGrp="1"/>
          </p:cNvSpPr>
          <p:nvPr>
            <p:ph idx="1"/>
          </p:nvPr>
        </p:nvSpPr>
        <p:spPr/>
        <p:txBody>
          <a:bodyPr/>
          <a:lstStyle/>
          <a:p>
            <a:pPr>
              <a:buFont typeface="Arial" panose="02080604020202020204" charset="0"/>
              <a:buChar char="•"/>
            </a:pPr>
            <a:r>
              <a:rPr lang="x-none" altLang="en-GB"/>
              <a:t>Install an IDE of your choice, there are several IDEs that support the development of Java programs.</a:t>
            </a:r>
          </a:p>
          <a:p>
            <a:pPr>
              <a:buFont typeface="Arial" panose="02080604020202020204" charset="0"/>
              <a:buChar char="•"/>
            </a:pPr>
            <a:r>
              <a:rPr lang="x-none" altLang="en-GB"/>
              <a:t>In this course we shall use the IntelliJ Idea</a:t>
            </a:r>
          </a:p>
        </p:txBody>
      </p:sp>
      <p:pic>
        <p:nvPicPr>
          <p:cNvPr id="4" name="Picture 3" descr="logo-800x188"/>
          <p:cNvPicPr>
            <a:picLocks noChangeAspect="1"/>
          </p:cNvPicPr>
          <p:nvPr/>
        </p:nvPicPr>
        <p:blipFill>
          <a:blip r:embed="rId3"/>
          <a:stretch>
            <a:fillRect/>
          </a:stretch>
        </p:blipFill>
        <p:spPr>
          <a:xfrm>
            <a:off x="1055370" y="3318510"/>
            <a:ext cx="3893185" cy="915035"/>
          </a:xfrm>
          <a:prstGeom prst="rect">
            <a:avLst/>
          </a:prstGeom>
        </p:spPr>
      </p:pic>
      <p:pic>
        <p:nvPicPr>
          <p:cNvPr id="5" name="Picture 4" descr="netbeans-logo"/>
          <p:cNvPicPr>
            <a:picLocks noChangeAspect="1"/>
          </p:cNvPicPr>
          <p:nvPr/>
        </p:nvPicPr>
        <p:blipFill>
          <a:blip r:embed="rId4"/>
          <a:srcRect l="6149" t="9149" r="6699" b="14208"/>
          <a:stretch>
            <a:fillRect/>
          </a:stretch>
        </p:blipFill>
        <p:spPr>
          <a:xfrm>
            <a:off x="5767705" y="3043555"/>
            <a:ext cx="3321050" cy="1606550"/>
          </a:xfrm>
          <a:prstGeom prst="rect">
            <a:avLst/>
          </a:prstGeom>
        </p:spPr>
      </p:pic>
      <p:pic>
        <p:nvPicPr>
          <p:cNvPr id="7" name="Picture 6" descr="IntelliJ_IDEA_Logo.svg"/>
          <p:cNvPicPr>
            <a:picLocks noChangeAspect="1"/>
          </p:cNvPicPr>
          <p:nvPr/>
        </p:nvPicPr>
        <p:blipFill>
          <a:blip r:embed="rId5"/>
          <a:stretch>
            <a:fillRect/>
          </a:stretch>
        </p:blipFill>
        <p:spPr>
          <a:xfrm>
            <a:off x="9687560" y="3124835"/>
            <a:ext cx="1191260" cy="119126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GB"/>
              <a:t>Writting your first program</a:t>
            </a:r>
          </a:p>
        </p:txBody>
      </p:sp>
      <p:sp>
        <p:nvSpPr>
          <p:cNvPr id="3" name="Content Placeholder 2"/>
          <p:cNvSpPr>
            <a:spLocks noGrp="1"/>
          </p:cNvSpPr>
          <p:nvPr>
            <p:ph idx="1"/>
          </p:nvPr>
        </p:nvSpPr>
        <p:spPr/>
        <p:txBody>
          <a:bodyPr/>
          <a:lstStyle/>
          <a:p>
            <a:endParaRPr lang="en-GB" altLang="en-US"/>
          </a:p>
        </p:txBody>
      </p:sp>
      <p:pic>
        <p:nvPicPr>
          <p:cNvPr id="6" name="Picture 5" descr="Screenshot from 2018-11-07 10-21-43"/>
          <p:cNvPicPr>
            <a:picLocks noChangeAspect="1"/>
          </p:cNvPicPr>
          <p:nvPr/>
        </p:nvPicPr>
        <p:blipFill>
          <a:blip r:embed="rId3"/>
          <a:stretch>
            <a:fillRect/>
          </a:stretch>
        </p:blipFill>
        <p:spPr>
          <a:xfrm>
            <a:off x="1923415" y="2388235"/>
            <a:ext cx="6560185" cy="315023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6145"/>
          <p:cNvSpPr>
            <a:spLocks noGrp="1"/>
          </p:cNvSpPr>
          <p:nvPr>
            <p:ph type="title"/>
          </p:nvPr>
        </p:nvSpPr>
        <p:spPr>
          <a:xfrm>
            <a:off x="1230630" y="233680"/>
            <a:ext cx="9919970" cy="1428750"/>
          </a:xfrm>
        </p:spPr>
        <p:txBody>
          <a:bodyPr vert="horz" wrap="square" lIns="92075" tIns="46038" rIns="92075" bIns="46038" anchor="ctr"/>
          <a:lstStyle/>
          <a:p>
            <a:pPr>
              <a:lnSpc>
                <a:spcPct val="105000"/>
              </a:lnSpc>
            </a:pPr>
            <a:r>
              <a:t>Anatomy of a Java Program</a:t>
            </a:r>
            <a:endParaRPr>
              <a:solidFill>
                <a:schemeClr val="tx1"/>
              </a:solidFill>
            </a:endParaRPr>
          </a:p>
        </p:txBody>
      </p:sp>
      <p:sp>
        <p:nvSpPr>
          <p:cNvPr id="6147" name="Text Placeholder 6146"/>
          <p:cNvSpPr>
            <a:spLocks noGrp="1"/>
          </p:cNvSpPr>
          <p:nvPr>
            <p:ph type="body" idx="1"/>
          </p:nvPr>
        </p:nvSpPr>
        <p:spPr>
          <a:xfrm>
            <a:off x="1428115" y="1932940"/>
            <a:ext cx="8382000" cy="4030345"/>
          </a:xfrm>
        </p:spPr>
        <p:txBody>
          <a:bodyPr vert="horz" wrap="square" lIns="92075" tIns="46038" rIns="92075" bIns="46038" anchor="t"/>
          <a:lstStyle/>
          <a:p>
            <a:pPr>
              <a:lnSpc>
                <a:spcPct val="90000"/>
              </a:lnSpc>
              <a:buFont typeface="Arial" panose="02080604020202020204" charset="0"/>
              <a:buChar char="•"/>
            </a:pPr>
            <a:r>
              <a:rPr>
                <a:solidFill>
                  <a:schemeClr val="tx1"/>
                </a:solidFill>
              </a:rPr>
              <a:t>Comments</a:t>
            </a:r>
          </a:p>
          <a:p>
            <a:pPr>
              <a:lnSpc>
                <a:spcPct val="90000"/>
              </a:lnSpc>
              <a:buFont typeface="Arial" panose="02080604020202020204" charset="0"/>
              <a:buChar char="•"/>
            </a:pPr>
            <a:r>
              <a:rPr>
                <a:solidFill>
                  <a:schemeClr val="tx1"/>
                </a:solidFill>
              </a:rPr>
              <a:t>Package</a:t>
            </a:r>
          </a:p>
          <a:p>
            <a:pPr>
              <a:lnSpc>
                <a:spcPct val="90000"/>
              </a:lnSpc>
              <a:buFont typeface="Arial" panose="02080604020202020204" charset="0"/>
              <a:buChar char="•"/>
            </a:pPr>
            <a:r>
              <a:rPr>
                <a:solidFill>
                  <a:schemeClr val="tx1"/>
                </a:solidFill>
              </a:rPr>
              <a:t>Reserved words</a:t>
            </a:r>
          </a:p>
          <a:p>
            <a:pPr>
              <a:lnSpc>
                <a:spcPct val="90000"/>
              </a:lnSpc>
              <a:buFont typeface="Arial" panose="02080604020202020204" charset="0"/>
              <a:buChar char="•"/>
            </a:pPr>
            <a:r>
              <a:rPr>
                <a:solidFill>
                  <a:schemeClr val="tx1"/>
                </a:solidFill>
              </a:rPr>
              <a:t>Modifiers</a:t>
            </a:r>
          </a:p>
          <a:p>
            <a:pPr>
              <a:lnSpc>
                <a:spcPct val="90000"/>
              </a:lnSpc>
              <a:buFont typeface="Arial" panose="02080604020202020204" charset="0"/>
              <a:buChar char="•"/>
            </a:pPr>
            <a:r>
              <a:rPr>
                <a:solidFill>
                  <a:schemeClr val="tx1"/>
                </a:solidFill>
              </a:rPr>
              <a:t>Statements</a:t>
            </a:r>
          </a:p>
          <a:p>
            <a:pPr>
              <a:lnSpc>
                <a:spcPct val="90000"/>
              </a:lnSpc>
              <a:buFont typeface="Arial" panose="02080604020202020204" charset="0"/>
              <a:buChar char="•"/>
            </a:pPr>
            <a:r>
              <a:rPr>
                <a:solidFill>
                  <a:schemeClr val="tx1"/>
                </a:solidFill>
              </a:rPr>
              <a:t>Blocks</a:t>
            </a:r>
          </a:p>
          <a:p>
            <a:pPr>
              <a:lnSpc>
                <a:spcPct val="90000"/>
              </a:lnSpc>
              <a:buFont typeface="Arial" panose="02080604020202020204" charset="0"/>
              <a:buChar char="•"/>
            </a:pPr>
            <a:r>
              <a:rPr>
                <a:solidFill>
                  <a:schemeClr val="tx1"/>
                </a:solidFill>
              </a:rPr>
              <a:t>Classes</a:t>
            </a:r>
          </a:p>
          <a:p>
            <a:pPr>
              <a:lnSpc>
                <a:spcPct val="90000"/>
              </a:lnSpc>
              <a:buFont typeface="Arial" panose="02080604020202020204" charset="0"/>
              <a:buChar char="•"/>
            </a:pPr>
            <a:r>
              <a:rPr>
                <a:solidFill>
                  <a:schemeClr val="tx1"/>
                </a:solidFill>
              </a:rPr>
              <a:t>Methods</a:t>
            </a:r>
          </a:p>
          <a:p>
            <a:pPr>
              <a:lnSpc>
                <a:spcPct val="90000"/>
              </a:lnSpc>
              <a:buFont typeface="Arial" panose="02080604020202020204" charset="0"/>
              <a:buChar char="•"/>
            </a:pPr>
            <a:r>
              <a:rPr>
                <a:solidFill>
                  <a:schemeClr val="tx1"/>
                </a:solidFill>
              </a:rPr>
              <a:t>The main method</a:t>
            </a:r>
          </a:p>
        </p:txBody>
      </p:sp>
      <p:sp>
        <p:nvSpPr>
          <p:cNvPr id="2" name="Slide Number Placeholder 1"/>
          <p:cNvSpPr>
            <a:spLocks noGrp="1"/>
          </p:cNvSpPr>
          <p:nvPr>
            <p:ph type="sldNum" sz="quarter" idx="12"/>
          </p:nvPr>
        </p:nvSpPr>
        <p:spPr/>
        <p:txBody>
          <a:bodyPr/>
          <a:lstStyle/>
          <a:p>
            <a:pPr lvl="0"/>
            <a:fld id="{9A0DB2DC-4C9A-4742-B13C-FB6460FD3503}" type="slidenum">
              <a:rPr lang="en-US"/>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12641"/>
          <p:cNvSpPr>
            <a:spLocks noGrp="1"/>
          </p:cNvSpPr>
          <p:nvPr>
            <p:ph type="title"/>
          </p:nvPr>
        </p:nvSpPr>
        <p:spPr>
          <a:xfrm>
            <a:off x="1165860" y="425450"/>
            <a:ext cx="7772400" cy="1428750"/>
          </a:xfrm>
        </p:spPr>
        <p:txBody>
          <a:bodyPr vert="horz" wrap="square" lIns="92075" tIns="46038" rIns="92075" bIns="46038" anchor="ctr"/>
          <a:lstStyle/>
          <a:p>
            <a:r>
              <a:t>Comments</a:t>
            </a:r>
            <a:endParaRPr>
              <a:solidFill>
                <a:schemeClr val="tx1"/>
              </a:solidFill>
            </a:endParaRPr>
          </a:p>
        </p:txBody>
      </p:sp>
      <p:sp>
        <p:nvSpPr>
          <p:cNvPr id="112643" name="Text Placeholder 112642"/>
          <p:cNvSpPr>
            <a:spLocks noGrp="1"/>
          </p:cNvSpPr>
          <p:nvPr>
            <p:ph type="body" idx="1"/>
          </p:nvPr>
        </p:nvSpPr>
        <p:spPr>
          <a:xfrm>
            <a:off x="1123315" y="1906905"/>
            <a:ext cx="8991600" cy="3622040"/>
          </a:xfrm>
        </p:spPr>
        <p:txBody>
          <a:bodyPr vert="horz" wrap="square" lIns="92075" tIns="46038" rIns="92075" bIns="46038" anchor="t">
            <a:normAutofit/>
          </a:bodyPr>
          <a:lstStyle/>
          <a:p>
            <a:pPr marL="342900" indent="-342900">
              <a:buFont typeface="Arial" panose="02080604020202020204" charset="0"/>
              <a:buChar char="•"/>
            </a:pPr>
            <a:r>
              <a:rPr sz="2400">
                <a:solidFill>
                  <a:schemeClr val="tx1"/>
                </a:solidFill>
                <a:ea typeface="Times New Roman" pitchFamily="18" charset="0"/>
              </a:rPr>
              <a:t>In Java, comments are preceded by two slashes (</a:t>
            </a:r>
            <a:r>
              <a:rPr sz="2400" u="sng">
                <a:solidFill>
                  <a:schemeClr val="tx1"/>
                </a:solidFill>
                <a:ea typeface="Times New Roman" pitchFamily="18" charset="0"/>
              </a:rPr>
              <a:t>//</a:t>
            </a:r>
            <a:r>
              <a:rPr sz="2400">
                <a:solidFill>
                  <a:schemeClr val="tx1"/>
                </a:solidFill>
                <a:ea typeface="Times New Roman" pitchFamily="18" charset="0"/>
              </a:rPr>
              <a:t>) in a line, or enclosed between </a:t>
            </a:r>
            <a:r>
              <a:rPr sz="2400" u="sng">
                <a:solidFill>
                  <a:schemeClr val="tx1"/>
                </a:solidFill>
                <a:ea typeface="Times New Roman" pitchFamily="18" charset="0"/>
              </a:rPr>
              <a:t>/*</a:t>
            </a:r>
            <a:r>
              <a:rPr sz="2400">
                <a:solidFill>
                  <a:schemeClr val="tx1"/>
                </a:solidFill>
                <a:ea typeface="Times New Roman" pitchFamily="18" charset="0"/>
              </a:rPr>
              <a:t> and </a:t>
            </a:r>
            <a:r>
              <a:rPr sz="2400" u="sng">
                <a:solidFill>
                  <a:schemeClr val="tx1"/>
                </a:solidFill>
                <a:ea typeface="Times New Roman" pitchFamily="18" charset="0"/>
              </a:rPr>
              <a:t>*/</a:t>
            </a:r>
            <a:r>
              <a:rPr sz="2400">
                <a:solidFill>
                  <a:schemeClr val="tx1"/>
                </a:solidFill>
                <a:ea typeface="Times New Roman" pitchFamily="18" charset="0"/>
              </a:rPr>
              <a:t> in one or multiple lines. </a:t>
            </a:r>
          </a:p>
          <a:p>
            <a:pPr marL="342900" indent="-342900">
              <a:buFont typeface="Arial" panose="02080604020202020204" charset="0"/>
              <a:buChar char="•"/>
            </a:pPr>
            <a:r>
              <a:rPr sz="2400">
                <a:solidFill>
                  <a:schemeClr val="tx1"/>
                </a:solidFill>
                <a:ea typeface="Times New Roman" pitchFamily="18" charset="0"/>
              </a:rPr>
              <a:t>When the compiler sees </a:t>
            </a:r>
            <a:r>
              <a:rPr sz="2400" u="sng">
                <a:solidFill>
                  <a:schemeClr val="tx1"/>
                </a:solidFill>
                <a:ea typeface="Times New Roman" pitchFamily="18" charset="0"/>
              </a:rPr>
              <a:t>//</a:t>
            </a:r>
            <a:r>
              <a:rPr sz="2400">
                <a:solidFill>
                  <a:schemeClr val="tx1"/>
                </a:solidFill>
                <a:ea typeface="Times New Roman" pitchFamily="18" charset="0"/>
              </a:rPr>
              <a:t>, it ignores all text after </a:t>
            </a:r>
            <a:r>
              <a:rPr sz="2400" u="sng">
                <a:solidFill>
                  <a:schemeClr val="tx1"/>
                </a:solidFill>
                <a:ea typeface="Times New Roman" pitchFamily="18" charset="0"/>
              </a:rPr>
              <a:t>//</a:t>
            </a:r>
            <a:r>
              <a:rPr sz="2400">
                <a:solidFill>
                  <a:schemeClr val="tx1"/>
                </a:solidFill>
                <a:ea typeface="Times New Roman" pitchFamily="18" charset="0"/>
              </a:rPr>
              <a:t> in the same line. </a:t>
            </a:r>
          </a:p>
          <a:p>
            <a:pPr marL="342900" indent="-342900">
              <a:buFont typeface="Arial" panose="02080604020202020204" charset="0"/>
              <a:buChar char="•"/>
            </a:pPr>
            <a:r>
              <a:rPr sz="2400">
                <a:solidFill>
                  <a:schemeClr val="tx1"/>
                </a:solidFill>
                <a:ea typeface="Times New Roman" pitchFamily="18" charset="0"/>
              </a:rPr>
              <a:t>When it sees </a:t>
            </a:r>
            <a:r>
              <a:rPr sz="2400" u="sng">
                <a:solidFill>
                  <a:schemeClr val="tx1"/>
                </a:solidFill>
                <a:ea typeface="Times New Roman" pitchFamily="18" charset="0"/>
              </a:rPr>
              <a:t>/*</a:t>
            </a:r>
            <a:r>
              <a:rPr sz="2400">
                <a:solidFill>
                  <a:schemeClr val="tx1"/>
                </a:solidFill>
                <a:ea typeface="Times New Roman" pitchFamily="18" charset="0"/>
              </a:rPr>
              <a:t>, it scans for the next </a:t>
            </a:r>
            <a:r>
              <a:rPr sz="2400" u="sng">
                <a:solidFill>
                  <a:schemeClr val="tx1"/>
                </a:solidFill>
                <a:ea typeface="Times New Roman" pitchFamily="18" charset="0"/>
              </a:rPr>
              <a:t>*/</a:t>
            </a:r>
            <a:r>
              <a:rPr sz="2400">
                <a:solidFill>
                  <a:schemeClr val="tx1"/>
                </a:solidFill>
                <a:ea typeface="Times New Roman" pitchFamily="18" charset="0"/>
              </a:rPr>
              <a:t> and ignores any text between </a:t>
            </a:r>
            <a:r>
              <a:rPr sz="2400" u="sng">
                <a:solidFill>
                  <a:schemeClr val="tx1"/>
                </a:solidFill>
                <a:ea typeface="Times New Roman" pitchFamily="18" charset="0"/>
              </a:rPr>
              <a:t>/*</a:t>
            </a:r>
            <a:r>
              <a:rPr sz="2400">
                <a:solidFill>
                  <a:schemeClr val="tx1"/>
                </a:solidFill>
                <a:ea typeface="Times New Roman" pitchFamily="18" charset="0"/>
              </a:rPr>
              <a:t> and </a:t>
            </a:r>
            <a:r>
              <a:rPr sz="2400" u="sng">
                <a:solidFill>
                  <a:schemeClr val="tx1"/>
                </a:solidFill>
                <a:ea typeface="Times New Roman" pitchFamily="18" charset="0"/>
              </a:rPr>
              <a:t>*/</a:t>
            </a:r>
            <a:r>
              <a:rPr sz="2400">
                <a:solidFill>
                  <a:schemeClr val="tx1"/>
                </a:solidFill>
                <a:ea typeface="Times New Roman" pitchFamily="18" charset="0"/>
              </a:rPr>
              <a:t>. </a:t>
            </a:r>
          </a:p>
        </p:txBody>
      </p:sp>
      <p:sp>
        <p:nvSpPr>
          <p:cNvPr id="2" name="Slide Number Placeholder 1"/>
          <p:cNvSpPr>
            <a:spLocks noGrp="1"/>
          </p:cNvSpPr>
          <p:nvPr>
            <p:ph type="sldNum" sz="quarter" idx="12"/>
          </p:nvPr>
        </p:nvSpPr>
        <p:spPr/>
        <p:txBody>
          <a:bodyPr/>
          <a:lstStyle/>
          <a:p>
            <a:pPr lvl="0"/>
            <a:fld id="{9A0DB2DC-4C9A-4742-B13C-FB6460FD3503}" type="slidenum">
              <a:rPr lang="en-US"/>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22881"/>
          <p:cNvSpPr>
            <a:spLocks noGrp="1"/>
          </p:cNvSpPr>
          <p:nvPr>
            <p:ph type="title"/>
          </p:nvPr>
        </p:nvSpPr>
        <p:spPr>
          <a:xfrm>
            <a:off x="1104265" y="509905"/>
            <a:ext cx="7772400" cy="1428750"/>
          </a:xfrm>
        </p:spPr>
        <p:txBody>
          <a:bodyPr vert="horz" wrap="square" lIns="92075" tIns="46038" rIns="92075" bIns="46038" anchor="ctr"/>
          <a:lstStyle/>
          <a:p>
            <a:r>
              <a:t>Package</a:t>
            </a:r>
            <a:endParaRPr>
              <a:solidFill>
                <a:schemeClr val="tx1"/>
              </a:solidFill>
            </a:endParaRPr>
          </a:p>
        </p:txBody>
      </p:sp>
      <p:sp>
        <p:nvSpPr>
          <p:cNvPr id="122883" name="Text Placeholder 122882"/>
          <p:cNvSpPr>
            <a:spLocks noGrp="1"/>
          </p:cNvSpPr>
          <p:nvPr>
            <p:ph type="body" idx="1"/>
          </p:nvPr>
        </p:nvSpPr>
        <p:spPr>
          <a:xfrm>
            <a:off x="1275080" y="1901825"/>
            <a:ext cx="8991600" cy="3792220"/>
          </a:xfrm>
        </p:spPr>
        <p:txBody>
          <a:bodyPr vert="horz" wrap="square" lIns="92075" tIns="46038" rIns="92075" bIns="46038" anchor="t"/>
          <a:lstStyle/>
          <a:p>
            <a:pPr marL="571500" indent="-571500">
              <a:buFont typeface="Arial" panose="02080604020202020204" charset="0"/>
              <a:buChar char="•"/>
            </a:pPr>
            <a:r>
              <a:rPr sz="2400">
                <a:solidFill>
                  <a:schemeClr val="tx1"/>
                </a:solidFill>
                <a:ea typeface="Times New Roman" pitchFamily="18" charset="0"/>
              </a:rPr>
              <a:t>A java package is a group of similar types of classes, interfaces and sub-packages.</a:t>
            </a:r>
          </a:p>
          <a:p>
            <a:pPr marL="571500" indent="-571500">
              <a:buFont typeface="Arial" panose="02080604020202020204" charset="0"/>
              <a:buChar char="•"/>
            </a:pPr>
            <a:r>
              <a:rPr lang="x-none" sz="2400">
                <a:solidFill>
                  <a:schemeClr val="tx1"/>
                </a:solidFill>
                <a:ea typeface="Times New Roman" pitchFamily="18" charset="0"/>
              </a:rPr>
              <a:t>Java packages are used to categorize the classes and interfaces so that they can be easily maintained.</a:t>
            </a:r>
          </a:p>
          <a:p>
            <a:pPr marL="571500" indent="-571500">
              <a:buFont typeface="Arial" panose="02080604020202020204" charset="0"/>
              <a:buChar char="•"/>
            </a:pPr>
            <a:r>
              <a:rPr lang="x-none" sz="2400">
                <a:solidFill>
                  <a:schemeClr val="tx1"/>
                </a:solidFill>
                <a:ea typeface="Times New Roman" pitchFamily="18" charset="0"/>
              </a:rPr>
              <a:t>Java package removes naming collision.</a:t>
            </a:r>
          </a:p>
          <a:p>
            <a:pPr marL="0" indent="0">
              <a:buNone/>
            </a:pPr>
            <a:endParaRPr lang="x-none" sz="2400">
              <a:solidFill>
                <a:schemeClr val="tx1"/>
              </a:solidFill>
              <a:latin typeface="Palatino" charset="0"/>
              <a:ea typeface="Times New Roman" pitchFamily="18" charset="0"/>
            </a:endParaRPr>
          </a:p>
        </p:txBody>
      </p:sp>
      <p:sp>
        <p:nvSpPr>
          <p:cNvPr id="2" name="Slide Number Placeholder 1"/>
          <p:cNvSpPr>
            <a:spLocks noGrp="1"/>
          </p:cNvSpPr>
          <p:nvPr>
            <p:ph type="sldNum" sz="quarter" idx="12"/>
          </p:nvPr>
        </p:nvSpPr>
        <p:spPr/>
        <p:txBody>
          <a:bodyPr/>
          <a:lstStyle/>
          <a:p>
            <a:pPr lvl="0"/>
            <a:fld id="{9A0DB2DC-4C9A-4742-B13C-FB6460FD3503}" type="slidenum">
              <a:rPr lang="en-US"/>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14689"/>
          <p:cNvSpPr>
            <a:spLocks noGrp="1"/>
          </p:cNvSpPr>
          <p:nvPr>
            <p:ph type="title"/>
          </p:nvPr>
        </p:nvSpPr>
        <p:spPr>
          <a:xfrm>
            <a:off x="1252855" y="382270"/>
            <a:ext cx="7772400" cy="1428750"/>
          </a:xfrm>
        </p:spPr>
        <p:txBody>
          <a:bodyPr vert="horz" wrap="square" lIns="92075" tIns="46038" rIns="92075" bIns="46038" anchor="ctr"/>
          <a:lstStyle/>
          <a:p>
            <a:r>
              <a:t>Reserved Words</a:t>
            </a:r>
            <a:endParaRPr>
              <a:solidFill>
                <a:schemeClr val="tx1"/>
              </a:solidFill>
            </a:endParaRPr>
          </a:p>
        </p:txBody>
      </p:sp>
      <p:sp>
        <p:nvSpPr>
          <p:cNvPr id="114691" name="Text Placeholder 114690"/>
          <p:cNvSpPr>
            <a:spLocks noGrp="1"/>
          </p:cNvSpPr>
          <p:nvPr>
            <p:ph type="body" idx="1"/>
          </p:nvPr>
        </p:nvSpPr>
        <p:spPr>
          <a:xfrm>
            <a:off x="1442720" y="2034540"/>
            <a:ext cx="8991600" cy="3430905"/>
          </a:xfrm>
        </p:spPr>
        <p:txBody>
          <a:bodyPr vert="horz" wrap="square" lIns="92075" tIns="46038" rIns="92075" bIns="46038" anchor="t">
            <a:noAutofit/>
          </a:bodyPr>
          <a:lstStyle/>
          <a:p>
            <a:pPr marL="342900" indent="-342900">
              <a:lnSpc>
                <a:spcPct val="90000"/>
              </a:lnSpc>
              <a:buFont typeface="Arial" panose="02080604020202020204" charset="0"/>
              <a:buChar char="•"/>
            </a:pPr>
            <a:r>
              <a:rPr sz="2400" i="1">
                <a:solidFill>
                  <a:schemeClr val="tx1"/>
                </a:solidFill>
                <a:latin typeface="Courier" charset="0"/>
                <a:ea typeface="Times New Roman" pitchFamily="18" charset="0"/>
              </a:rPr>
              <a:t>Reserved words</a:t>
            </a:r>
            <a:r>
              <a:rPr sz="2400">
                <a:solidFill>
                  <a:schemeClr val="tx1"/>
                </a:solidFill>
                <a:latin typeface="Courier" charset="0"/>
                <a:ea typeface="Times New Roman" pitchFamily="18" charset="0"/>
              </a:rPr>
              <a:t> or </a:t>
            </a:r>
            <a:r>
              <a:rPr sz="2400" i="1">
                <a:solidFill>
                  <a:schemeClr val="tx1"/>
                </a:solidFill>
                <a:latin typeface="Courier" charset="0"/>
                <a:ea typeface="Times New Roman" pitchFamily="18" charset="0"/>
              </a:rPr>
              <a:t>keywords</a:t>
            </a:r>
            <a:r>
              <a:rPr sz="2400">
                <a:solidFill>
                  <a:schemeClr val="tx1"/>
                </a:solidFill>
                <a:latin typeface="Courier" charset="0"/>
                <a:ea typeface="Times New Roman" pitchFamily="18" charset="0"/>
              </a:rPr>
              <a:t> are words that have a specific meaning to the compiler and cannot be used for other purposes in the program. </a:t>
            </a:r>
          </a:p>
          <a:p>
            <a:pPr marL="342900" indent="-342900">
              <a:lnSpc>
                <a:spcPct val="90000"/>
              </a:lnSpc>
              <a:buFont typeface="Arial" panose="02080604020202020204" charset="0"/>
              <a:buChar char="•"/>
            </a:pPr>
            <a:r>
              <a:rPr sz="2400">
                <a:solidFill>
                  <a:schemeClr val="tx1"/>
                </a:solidFill>
                <a:latin typeface="Courier" charset="0"/>
                <a:ea typeface="Times New Roman" pitchFamily="18" charset="0"/>
              </a:rPr>
              <a:t>For example, when the compiler sees the word </a:t>
            </a:r>
            <a:r>
              <a:rPr sz="2400" u="sng">
                <a:solidFill>
                  <a:schemeClr val="tx1"/>
                </a:solidFill>
                <a:latin typeface="Courier" charset="0"/>
                <a:ea typeface="Times New Roman" pitchFamily="18" charset="0"/>
              </a:rPr>
              <a:t>class</a:t>
            </a:r>
            <a:r>
              <a:rPr sz="2400">
                <a:solidFill>
                  <a:schemeClr val="tx1"/>
                </a:solidFill>
                <a:latin typeface="Courier" charset="0"/>
                <a:ea typeface="Times New Roman" pitchFamily="18" charset="0"/>
              </a:rPr>
              <a:t>, it understands that the word after </a:t>
            </a:r>
            <a:r>
              <a:rPr sz="2400" u="sng">
                <a:solidFill>
                  <a:schemeClr val="tx1"/>
                </a:solidFill>
                <a:latin typeface="Courier" charset="0"/>
                <a:ea typeface="Times New Roman" pitchFamily="18" charset="0"/>
              </a:rPr>
              <a:t>class</a:t>
            </a:r>
            <a:r>
              <a:rPr sz="2400">
                <a:solidFill>
                  <a:schemeClr val="tx1"/>
                </a:solidFill>
                <a:latin typeface="Courier" charset="0"/>
                <a:ea typeface="Times New Roman" pitchFamily="18" charset="0"/>
              </a:rPr>
              <a:t> is the name for the class. </a:t>
            </a:r>
          </a:p>
          <a:p>
            <a:pPr marL="342900" indent="-342900">
              <a:lnSpc>
                <a:spcPct val="90000"/>
              </a:lnSpc>
              <a:buFont typeface="Arial" panose="02080604020202020204" charset="0"/>
              <a:buChar char="•"/>
            </a:pPr>
            <a:r>
              <a:rPr sz="2400">
                <a:solidFill>
                  <a:schemeClr val="tx1"/>
                </a:solidFill>
                <a:latin typeface="Courier" charset="0"/>
                <a:ea typeface="Times New Roman" pitchFamily="18" charset="0"/>
              </a:rPr>
              <a:t>Other reserved words in Example 1.1 are </a:t>
            </a:r>
            <a:r>
              <a:rPr sz="2400" u="sng">
                <a:solidFill>
                  <a:schemeClr val="tx1"/>
                </a:solidFill>
                <a:latin typeface="Courier" charset="0"/>
                <a:ea typeface="Times New Roman" pitchFamily="18" charset="0"/>
              </a:rPr>
              <a:t>public</a:t>
            </a:r>
            <a:r>
              <a:rPr sz="2400">
                <a:solidFill>
                  <a:schemeClr val="tx1"/>
                </a:solidFill>
                <a:latin typeface="Courier" charset="0"/>
                <a:ea typeface="Times New Roman" pitchFamily="18" charset="0"/>
              </a:rPr>
              <a:t>, </a:t>
            </a:r>
            <a:r>
              <a:rPr sz="2400" u="sng">
                <a:solidFill>
                  <a:schemeClr val="tx1"/>
                </a:solidFill>
                <a:latin typeface="Courier" charset="0"/>
                <a:ea typeface="Times New Roman" pitchFamily="18" charset="0"/>
              </a:rPr>
              <a:t>static</a:t>
            </a:r>
            <a:r>
              <a:rPr sz="2400">
                <a:solidFill>
                  <a:schemeClr val="tx1"/>
                </a:solidFill>
                <a:latin typeface="Courier" charset="0"/>
                <a:ea typeface="Times New Roman" pitchFamily="18" charset="0"/>
              </a:rPr>
              <a:t>, and </a:t>
            </a:r>
            <a:r>
              <a:rPr sz="2400" u="sng">
                <a:solidFill>
                  <a:schemeClr val="tx1"/>
                </a:solidFill>
                <a:latin typeface="Courier" charset="0"/>
                <a:ea typeface="Times New Roman" pitchFamily="18" charset="0"/>
              </a:rPr>
              <a:t>void</a:t>
            </a:r>
            <a:r>
              <a:rPr sz="2400">
                <a:solidFill>
                  <a:schemeClr val="tx1"/>
                </a:solidFill>
                <a:latin typeface="Courier" charset="0"/>
                <a:ea typeface="Times New Roman" pitchFamily="18" charset="0"/>
              </a:rPr>
              <a:t>. Their use will be introduced later in the </a:t>
            </a:r>
            <a:r>
              <a:rPr lang="x-none" sz="2400">
                <a:solidFill>
                  <a:schemeClr val="tx1"/>
                </a:solidFill>
                <a:latin typeface="Courier" charset="0"/>
                <a:ea typeface="Times New Roman" pitchFamily="18" charset="0"/>
              </a:rPr>
              <a:t>course</a:t>
            </a:r>
            <a:r>
              <a:rPr sz="2400">
                <a:solidFill>
                  <a:schemeClr val="tx1"/>
                </a:solidFill>
                <a:latin typeface="Courier" charset="0"/>
                <a:ea typeface="Times New Roman" pitchFamily="18" charset="0"/>
              </a:rPr>
              <a:t>.</a:t>
            </a:r>
          </a:p>
        </p:txBody>
      </p:sp>
      <p:sp>
        <p:nvSpPr>
          <p:cNvPr id="2" name="Slide Number Placeholder 1"/>
          <p:cNvSpPr>
            <a:spLocks noGrp="1"/>
          </p:cNvSpPr>
          <p:nvPr>
            <p:ph type="sldNum" sz="quarter" idx="12"/>
          </p:nvPr>
        </p:nvSpPr>
        <p:spPr/>
        <p:txBody>
          <a:bodyPr/>
          <a:lstStyle/>
          <a:p>
            <a:pPr lvl="0"/>
            <a:fld id="{9A0DB2DC-4C9A-4742-B13C-FB6460FD3503}" type="slidenum">
              <a:rPr lang="en-US"/>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16737"/>
          <p:cNvSpPr>
            <a:spLocks noGrp="1"/>
          </p:cNvSpPr>
          <p:nvPr>
            <p:ph type="title"/>
          </p:nvPr>
        </p:nvSpPr>
        <p:spPr>
          <a:xfrm>
            <a:off x="1633855" y="467360"/>
            <a:ext cx="7772400" cy="1428750"/>
          </a:xfrm>
        </p:spPr>
        <p:txBody>
          <a:bodyPr vert="horz" wrap="square" lIns="92075" tIns="46038" rIns="92075" bIns="46038" anchor="ctr"/>
          <a:lstStyle/>
          <a:p>
            <a:r>
              <a:rPr>
                <a:solidFill>
                  <a:schemeClr val="tx1"/>
                </a:solidFill>
              </a:rPr>
              <a:t>Modifiers</a:t>
            </a:r>
          </a:p>
        </p:txBody>
      </p:sp>
      <p:sp>
        <p:nvSpPr>
          <p:cNvPr id="116739" name="Text Placeholder 116738"/>
          <p:cNvSpPr>
            <a:spLocks noGrp="1"/>
          </p:cNvSpPr>
          <p:nvPr>
            <p:ph type="body" idx="1"/>
          </p:nvPr>
        </p:nvSpPr>
        <p:spPr>
          <a:xfrm>
            <a:off x="1548765" y="1880235"/>
            <a:ext cx="8991600" cy="3967480"/>
          </a:xfrm>
        </p:spPr>
        <p:txBody>
          <a:bodyPr vert="horz" wrap="square" lIns="92075" tIns="46038" rIns="92075" bIns="46038" anchor="t">
            <a:normAutofit/>
          </a:bodyPr>
          <a:lstStyle/>
          <a:p>
            <a:pPr>
              <a:lnSpc>
                <a:spcPct val="90000"/>
              </a:lnSpc>
              <a:buFont typeface="Arial" panose="02080604020202020204" charset="0"/>
              <a:buChar char="•"/>
            </a:pPr>
            <a:r>
              <a:rPr sz="2400">
                <a:solidFill>
                  <a:schemeClr val="tx1"/>
                </a:solidFill>
                <a:ea typeface="Times New Roman" pitchFamily="18" charset="0"/>
              </a:rPr>
              <a:t>Java uses certain reserved words called </a:t>
            </a:r>
            <a:r>
              <a:rPr sz="2400" i="1">
                <a:solidFill>
                  <a:schemeClr val="tx1"/>
                </a:solidFill>
                <a:ea typeface="Times New Roman" pitchFamily="18" charset="0"/>
              </a:rPr>
              <a:t>modifiers</a:t>
            </a:r>
            <a:r>
              <a:rPr sz="2400">
                <a:solidFill>
                  <a:schemeClr val="tx1"/>
                </a:solidFill>
                <a:ea typeface="Times New Roman" pitchFamily="18" charset="0"/>
              </a:rPr>
              <a:t> that specify the properties of the data, methods, and classes and how they can be used. </a:t>
            </a:r>
          </a:p>
          <a:p>
            <a:pPr>
              <a:lnSpc>
                <a:spcPct val="90000"/>
              </a:lnSpc>
              <a:buFont typeface="Arial" panose="02080604020202020204" charset="0"/>
              <a:buChar char="•"/>
            </a:pPr>
            <a:r>
              <a:rPr sz="2400">
                <a:solidFill>
                  <a:schemeClr val="tx1"/>
                </a:solidFill>
                <a:ea typeface="Times New Roman" pitchFamily="18" charset="0"/>
              </a:rPr>
              <a:t>Examples of modifiers are </a:t>
            </a:r>
            <a:r>
              <a:rPr sz="2400" u="sng">
                <a:solidFill>
                  <a:schemeClr val="tx1"/>
                </a:solidFill>
                <a:ea typeface="Times New Roman" pitchFamily="18" charset="0"/>
              </a:rPr>
              <a:t>public</a:t>
            </a:r>
            <a:r>
              <a:rPr sz="2400">
                <a:solidFill>
                  <a:schemeClr val="tx1"/>
                </a:solidFill>
                <a:ea typeface="Times New Roman" pitchFamily="18" charset="0"/>
              </a:rPr>
              <a:t> and </a:t>
            </a:r>
            <a:r>
              <a:rPr sz="2400" u="sng">
                <a:solidFill>
                  <a:schemeClr val="tx1"/>
                </a:solidFill>
                <a:ea typeface="Times New Roman" pitchFamily="18" charset="0"/>
              </a:rPr>
              <a:t>static</a:t>
            </a:r>
            <a:r>
              <a:rPr sz="2400">
                <a:solidFill>
                  <a:schemeClr val="tx1"/>
                </a:solidFill>
                <a:ea typeface="Times New Roman" pitchFamily="18" charset="0"/>
              </a:rPr>
              <a:t>. Other modifiers are </a:t>
            </a:r>
            <a:r>
              <a:rPr sz="2400" u="sng">
                <a:solidFill>
                  <a:schemeClr val="tx1"/>
                </a:solidFill>
                <a:ea typeface="Times New Roman" pitchFamily="18" charset="0"/>
              </a:rPr>
              <a:t>private</a:t>
            </a:r>
            <a:r>
              <a:rPr sz="2400">
                <a:solidFill>
                  <a:schemeClr val="tx1"/>
                </a:solidFill>
                <a:ea typeface="Times New Roman" pitchFamily="18" charset="0"/>
              </a:rPr>
              <a:t>, </a:t>
            </a:r>
            <a:r>
              <a:rPr sz="2400" u="sng">
                <a:solidFill>
                  <a:schemeClr val="tx1"/>
                </a:solidFill>
                <a:ea typeface="Times New Roman" pitchFamily="18" charset="0"/>
              </a:rPr>
              <a:t>final</a:t>
            </a:r>
            <a:r>
              <a:rPr sz="2400">
                <a:solidFill>
                  <a:schemeClr val="tx1"/>
                </a:solidFill>
                <a:ea typeface="Times New Roman" pitchFamily="18" charset="0"/>
              </a:rPr>
              <a:t>, </a:t>
            </a:r>
            <a:r>
              <a:rPr sz="2400" u="sng">
                <a:solidFill>
                  <a:schemeClr val="tx1"/>
                </a:solidFill>
                <a:ea typeface="Times New Roman" pitchFamily="18" charset="0"/>
              </a:rPr>
              <a:t>abstract</a:t>
            </a:r>
            <a:r>
              <a:rPr sz="2400">
                <a:solidFill>
                  <a:schemeClr val="tx1"/>
                </a:solidFill>
                <a:ea typeface="Times New Roman" pitchFamily="18" charset="0"/>
              </a:rPr>
              <a:t>, and </a:t>
            </a:r>
            <a:r>
              <a:rPr sz="2400" u="sng">
                <a:solidFill>
                  <a:schemeClr val="tx1"/>
                </a:solidFill>
                <a:ea typeface="Times New Roman" pitchFamily="18" charset="0"/>
              </a:rPr>
              <a:t>protected</a:t>
            </a:r>
            <a:r>
              <a:rPr sz="2400">
                <a:solidFill>
                  <a:schemeClr val="tx1"/>
                </a:solidFill>
                <a:ea typeface="Times New Roman" pitchFamily="18" charset="0"/>
              </a:rPr>
              <a:t>. </a:t>
            </a:r>
          </a:p>
          <a:p>
            <a:pPr>
              <a:lnSpc>
                <a:spcPct val="90000"/>
              </a:lnSpc>
              <a:buFont typeface="Arial" panose="02080604020202020204" charset="0"/>
              <a:buChar char="•"/>
            </a:pPr>
            <a:r>
              <a:rPr sz="2400">
                <a:solidFill>
                  <a:schemeClr val="tx1"/>
                </a:solidFill>
                <a:ea typeface="Times New Roman" pitchFamily="18" charset="0"/>
              </a:rPr>
              <a:t>A </a:t>
            </a:r>
            <a:r>
              <a:rPr sz="2400" u="sng">
                <a:solidFill>
                  <a:schemeClr val="tx1"/>
                </a:solidFill>
                <a:ea typeface="Times New Roman" pitchFamily="18" charset="0"/>
              </a:rPr>
              <a:t>public</a:t>
            </a:r>
            <a:r>
              <a:rPr sz="2400">
                <a:solidFill>
                  <a:schemeClr val="tx1"/>
                </a:solidFill>
                <a:ea typeface="Times New Roman" pitchFamily="18" charset="0"/>
              </a:rPr>
              <a:t> datum, method, or class can be accessed by other programs. </a:t>
            </a:r>
          </a:p>
          <a:p>
            <a:pPr>
              <a:lnSpc>
                <a:spcPct val="90000"/>
              </a:lnSpc>
              <a:buFont typeface="Arial" panose="02080604020202020204" charset="0"/>
              <a:buChar char="•"/>
            </a:pPr>
            <a:r>
              <a:rPr sz="2400">
                <a:solidFill>
                  <a:schemeClr val="tx1"/>
                </a:solidFill>
                <a:ea typeface="Times New Roman" pitchFamily="18" charset="0"/>
              </a:rPr>
              <a:t>A </a:t>
            </a:r>
            <a:r>
              <a:rPr sz="2400" u="sng">
                <a:solidFill>
                  <a:schemeClr val="tx1"/>
                </a:solidFill>
                <a:ea typeface="Times New Roman" pitchFamily="18" charset="0"/>
              </a:rPr>
              <a:t>private</a:t>
            </a:r>
            <a:r>
              <a:rPr sz="2400">
                <a:solidFill>
                  <a:schemeClr val="tx1"/>
                </a:solidFill>
                <a:ea typeface="Times New Roman" pitchFamily="18" charset="0"/>
              </a:rPr>
              <a:t> datum or method cannot be accessed by other programs. </a:t>
            </a:r>
          </a:p>
        </p:txBody>
      </p:sp>
      <p:sp>
        <p:nvSpPr>
          <p:cNvPr id="2" name="Slide Number Placeholder 1"/>
          <p:cNvSpPr>
            <a:spLocks noGrp="1"/>
          </p:cNvSpPr>
          <p:nvPr>
            <p:ph type="sldNum" sz="quarter" idx="12"/>
          </p:nvPr>
        </p:nvSpPr>
        <p:spPr/>
        <p:txBody>
          <a:bodyPr/>
          <a:lstStyle/>
          <a:p>
            <a:pPr lvl="0"/>
            <a:fld id="{9A0DB2DC-4C9A-4742-B13C-FB6460FD3503}" type="slidenum">
              <a:rPr lang="en-US"/>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18785"/>
          <p:cNvSpPr>
            <a:spLocks noGrp="1"/>
          </p:cNvSpPr>
          <p:nvPr>
            <p:ph type="title"/>
          </p:nvPr>
        </p:nvSpPr>
        <p:spPr>
          <a:xfrm>
            <a:off x="1257300" y="552450"/>
            <a:ext cx="7772400" cy="1428750"/>
          </a:xfrm>
        </p:spPr>
        <p:txBody>
          <a:bodyPr vert="horz" wrap="square" lIns="92075" tIns="46038" rIns="92075" bIns="46038" anchor="ctr"/>
          <a:lstStyle/>
          <a:p>
            <a:r>
              <a:rPr>
                <a:solidFill>
                  <a:schemeClr val="tx1"/>
                </a:solidFill>
              </a:rPr>
              <a:t>Statements</a:t>
            </a:r>
          </a:p>
        </p:txBody>
      </p:sp>
      <p:sp>
        <p:nvSpPr>
          <p:cNvPr id="118787" name="Text Placeholder 118786"/>
          <p:cNvSpPr>
            <a:spLocks noGrp="1"/>
          </p:cNvSpPr>
          <p:nvPr>
            <p:ph type="body" idx="1"/>
          </p:nvPr>
        </p:nvSpPr>
        <p:spPr>
          <a:xfrm>
            <a:off x="1229360" y="1860550"/>
            <a:ext cx="8991600" cy="3669030"/>
          </a:xfrm>
        </p:spPr>
        <p:txBody>
          <a:bodyPr vert="horz" wrap="square" lIns="92075" tIns="46038" rIns="92075" bIns="46038" anchor="t">
            <a:normAutofit/>
          </a:bodyPr>
          <a:lstStyle/>
          <a:p>
            <a:pPr marL="342900" indent="-342900" algn="just">
              <a:buFont typeface="Arial" panose="02080604020202020204" charset="0"/>
              <a:buChar char="•"/>
            </a:pPr>
            <a:r>
              <a:rPr sz="2400">
                <a:solidFill>
                  <a:schemeClr val="tx1"/>
                </a:solidFill>
                <a:ea typeface="Times New Roman" pitchFamily="18" charset="0"/>
              </a:rPr>
              <a:t>A </a:t>
            </a:r>
            <a:r>
              <a:rPr sz="2400" i="1">
                <a:solidFill>
                  <a:schemeClr val="tx1"/>
                </a:solidFill>
                <a:ea typeface="Times New Roman" pitchFamily="18" charset="0"/>
              </a:rPr>
              <a:t>statement</a:t>
            </a:r>
            <a:r>
              <a:rPr sz="2400">
                <a:solidFill>
                  <a:schemeClr val="tx1"/>
                </a:solidFill>
                <a:ea typeface="Times New Roman" pitchFamily="18" charset="0"/>
              </a:rPr>
              <a:t> represents an action or a sequence of actions. </a:t>
            </a:r>
          </a:p>
          <a:p>
            <a:pPr marL="342900" indent="-342900" algn="just">
              <a:buFont typeface="Arial" panose="02080604020202020204" charset="0"/>
              <a:buChar char="•"/>
            </a:pPr>
            <a:r>
              <a:rPr sz="2400">
                <a:solidFill>
                  <a:schemeClr val="tx1"/>
                </a:solidFill>
                <a:ea typeface="Times New Roman" pitchFamily="18" charset="0"/>
              </a:rPr>
              <a:t>The statement </a:t>
            </a:r>
            <a:r>
              <a:rPr sz="2400" u="sng" err="1">
                <a:solidFill>
                  <a:schemeClr val="tx1"/>
                </a:solidFill>
                <a:ea typeface="Times New Roman" pitchFamily="18" charset="0"/>
              </a:rPr>
              <a:t>System.out.println</a:t>
            </a:r>
            <a:r>
              <a:rPr sz="2400" u="sng">
                <a:solidFill>
                  <a:schemeClr val="tx1"/>
                </a:solidFill>
                <a:ea typeface="Times New Roman" pitchFamily="18" charset="0"/>
              </a:rPr>
              <a:t>("Welcome to Java!")</a:t>
            </a:r>
            <a:r>
              <a:rPr sz="2400">
                <a:solidFill>
                  <a:schemeClr val="tx1"/>
                </a:solidFill>
                <a:ea typeface="Times New Roman" pitchFamily="18" charset="0"/>
              </a:rPr>
              <a:t> in the program in </a:t>
            </a:r>
            <a:r>
              <a:rPr lang="x-none" sz="2400">
                <a:solidFill>
                  <a:schemeClr val="tx1"/>
                </a:solidFill>
                <a:ea typeface="Times New Roman" pitchFamily="18" charset="0"/>
              </a:rPr>
              <a:t>our example is a </a:t>
            </a:r>
            <a:r>
              <a:rPr sz="2400">
                <a:solidFill>
                  <a:schemeClr val="tx1"/>
                </a:solidFill>
                <a:ea typeface="Times New Roman" pitchFamily="18" charset="0"/>
              </a:rPr>
              <a:t> statement to display the greeting "Welcome to Java!" </a:t>
            </a:r>
          </a:p>
          <a:p>
            <a:pPr marL="342900" indent="-342900" algn="just">
              <a:buFont typeface="Arial" panose="02080604020202020204" charset="0"/>
              <a:buChar char="•"/>
            </a:pPr>
            <a:r>
              <a:rPr sz="2400">
                <a:solidFill>
                  <a:schemeClr val="tx1"/>
                </a:solidFill>
                <a:ea typeface="Times New Roman" pitchFamily="18" charset="0"/>
              </a:rPr>
              <a:t>Every statement in Java ends with a semicolon (;).</a:t>
            </a:r>
          </a:p>
        </p:txBody>
      </p:sp>
      <p:sp>
        <p:nvSpPr>
          <p:cNvPr id="2" name="Slide Number Placeholder 1"/>
          <p:cNvSpPr>
            <a:spLocks noGrp="1"/>
          </p:cNvSpPr>
          <p:nvPr>
            <p:ph type="sldNum" sz="quarter" idx="12"/>
          </p:nvPr>
        </p:nvSpPr>
        <p:spPr/>
        <p:txBody>
          <a:bodyPr/>
          <a:lstStyle/>
          <a:p>
            <a:pPr lvl="0"/>
            <a:fld id="{9A0DB2DC-4C9A-4742-B13C-FB6460FD3503}" type="slidenum">
              <a:rPr lang="en-US"/>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a:buFont typeface="Arial" panose="02080604020202020204" charset="0"/>
              <a:buChar char="•"/>
            </a:pPr>
            <a:r>
              <a:rPr lang="en-US" dirty="0"/>
              <a:t>Introduction to Object Oriented </a:t>
            </a:r>
            <a:r>
              <a:rPr lang="en-US" dirty="0" smtClean="0"/>
              <a:t>Programming</a:t>
            </a:r>
            <a:r>
              <a:rPr lang="en-US" dirty="0"/>
              <a:t> </a:t>
            </a:r>
            <a:r>
              <a:rPr lang="en-US" dirty="0" smtClean="0"/>
              <a:t>Concepts</a:t>
            </a:r>
            <a:endParaRPr lang="en-US" dirty="0"/>
          </a:p>
          <a:p>
            <a:pPr>
              <a:buFont typeface="Arial" panose="02080604020202020204" charset="0"/>
              <a:buChar char="•"/>
            </a:pPr>
            <a:endParaRPr lang="en-US" dirty="0"/>
          </a:p>
          <a:p>
            <a:pPr>
              <a:buFont typeface="Arial" panose="02080604020202020204" charset="0"/>
              <a:buChar char="•"/>
            </a:pPr>
            <a:endParaRPr lang="en-US" dirty="0"/>
          </a:p>
          <a:p>
            <a:pPr>
              <a:buFont typeface="Arial" panose="02080604020202020204" charset="0"/>
              <a:buChar char="•"/>
            </a:pPr>
            <a:endParaRPr lang="en-US" dirty="0"/>
          </a:p>
          <a:p>
            <a:pPr marL="0" indent="0">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09569"/>
          <p:cNvSpPr>
            <a:spLocks noGrp="1"/>
          </p:cNvSpPr>
          <p:nvPr>
            <p:ph type="title"/>
          </p:nvPr>
        </p:nvSpPr>
        <p:spPr>
          <a:xfrm>
            <a:off x="1189355" y="1109345"/>
            <a:ext cx="7772400" cy="533400"/>
          </a:xfrm>
        </p:spPr>
        <p:txBody>
          <a:bodyPr vert="horz" wrap="square" lIns="92075" tIns="46038" rIns="92075" bIns="46038" anchor="ctr">
            <a:normAutofit fontScale="90000"/>
          </a:bodyPr>
          <a:lstStyle/>
          <a:p>
            <a:r>
              <a:rPr>
                <a:solidFill>
                  <a:schemeClr val="tx1"/>
                </a:solidFill>
              </a:rPr>
              <a:t>Blocks</a:t>
            </a:r>
          </a:p>
        </p:txBody>
      </p:sp>
      <p:sp>
        <p:nvSpPr>
          <p:cNvPr id="109571" name="Rectangle 109570"/>
          <p:cNvSpPr/>
          <p:nvPr/>
        </p:nvSpPr>
        <p:spPr>
          <a:xfrm>
            <a:off x="3551238" y="1795463"/>
            <a:ext cx="9144000" cy="0"/>
          </a:xfrm>
          <a:prstGeom prst="rect">
            <a:avLst/>
          </a:prstGeom>
          <a:noFill/>
          <a:ln w="12700">
            <a:noFill/>
            <a:miter/>
          </a:ln>
        </p:spPr>
        <p:txBody>
          <a:bodyPr/>
          <a:lstStyle/>
          <a:p>
            <a:endParaRPr lang="en-GB" altLang="en-US"/>
          </a:p>
        </p:txBody>
      </p:sp>
      <p:sp>
        <p:nvSpPr>
          <p:cNvPr id="109573" name="Rectangle 109572"/>
          <p:cNvSpPr/>
          <p:nvPr/>
        </p:nvSpPr>
        <p:spPr>
          <a:xfrm>
            <a:off x="3467100" y="1882775"/>
            <a:ext cx="9144000" cy="0"/>
          </a:xfrm>
          <a:prstGeom prst="rect">
            <a:avLst/>
          </a:prstGeom>
          <a:noFill/>
          <a:ln w="12700">
            <a:noFill/>
            <a:miter/>
          </a:ln>
        </p:spPr>
        <p:txBody>
          <a:bodyPr/>
          <a:lstStyle/>
          <a:p>
            <a:endParaRPr lang="en-GB" altLang="en-US"/>
          </a:p>
        </p:txBody>
      </p:sp>
      <p:sp>
        <p:nvSpPr>
          <p:cNvPr id="109574" name="Rectangle 109573"/>
          <p:cNvSpPr/>
          <p:nvPr/>
        </p:nvSpPr>
        <p:spPr>
          <a:xfrm>
            <a:off x="3467100" y="2182813"/>
            <a:ext cx="9144000" cy="0"/>
          </a:xfrm>
          <a:prstGeom prst="rect">
            <a:avLst/>
          </a:prstGeom>
          <a:noFill/>
          <a:ln w="12700">
            <a:noFill/>
            <a:miter/>
          </a:ln>
        </p:spPr>
        <p:txBody>
          <a:bodyPr/>
          <a:lstStyle/>
          <a:p>
            <a:endParaRPr lang="en-GB" altLang="en-US"/>
          </a:p>
        </p:txBody>
      </p:sp>
      <p:sp>
        <p:nvSpPr>
          <p:cNvPr id="109575" name="Rectangle 109574"/>
          <p:cNvSpPr/>
          <p:nvPr/>
        </p:nvSpPr>
        <p:spPr>
          <a:xfrm>
            <a:off x="3962400" y="1981200"/>
            <a:ext cx="9144000" cy="0"/>
          </a:xfrm>
          <a:prstGeom prst="rect">
            <a:avLst/>
          </a:prstGeom>
          <a:noFill/>
          <a:ln w="12700">
            <a:noFill/>
            <a:miter/>
          </a:ln>
        </p:spPr>
        <p:txBody>
          <a:bodyPr/>
          <a:lstStyle/>
          <a:p>
            <a:endParaRPr lang="en-GB" altLang="en-US"/>
          </a:p>
        </p:txBody>
      </p:sp>
      <p:sp>
        <p:nvSpPr>
          <p:cNvPr id="109576" name="Rectangle 109575"/>
          <p:cNvSpPr/>
          <p:nvPr/>
        </p:nvSpPr>
        <p:spPr>
          <a:xfrm>
            <a:off x="4179888" y="1428750"/>
            <a:ext cx="9144000" cy="0"/>
          </a:xfrm>
          <a:prstGeom prst="rect">
            <a:avLst/>
          </a:prstGeom>
          <a:noFill/>
          <a:ln w="12700">
            <a:noFill/>
            <a:miter/>
          </a:ln>
        </p:spPr>
        <p:txBody>
          <a:bodyPr/>
          <a:lstStyle/>
          <a:p>
            <a:endParaRPr lang="en-GB" altLang="en-US"/>
          </a:p>
        </p:txBody>
      </p:sp>
      <p:sp>
        <p:nvSpPr>
          <p:cNvPr id="109577" name="Rectangle 109576"/>
          <p:cNvSpPr/>
          <p:nvPr/>
        </p:nvSpPr>
        <p:spPr>
          <a:xfrm>
            <a:off x="4267200" y="2324100"/>
            <a:ext cx="9144000" cy="0"/>
          </a:xfrm>
          <a:prstGeom prst="rect">
            <a:avLst/>
          </a:prstGeom>
          <a:noFill/>
          <a:ln w="12700">
            <a:noFill/>
            <a:miter/>
          </a:ln>
        </p:spPr>
        <p:txBody>
          <a:bodyPr/>
          <a:lstStyle/>
          <a:p>
            <a:endParaRPr lang="en-GB" altLang="en-US"/>
          </a:p>
        </p:txBody>
      </p:sp>
      <p:sp>
        <p:nvSpPr>
          <p:cNvPr id="109580" name="Rectangle 109579"/>
          <p:cNvSpPr/>
          <p:nvPr/>
        </p:nvSpPr>
        <p:spPr>
          <a:xfrm>
            <a:off x="3924300" y="2705100"/>
            <a:ext cx="9144000" cy="0"/>
          </a:xfrm>
          <a:prstGeom prst="rect">
            <a:avLst/>
          </a:prstGeom>
          <a:noFill/>
          <a:ln w="12700">
            <a:noFill/>
            <a:miter/>
          </a:ln>
        </p:spPr>
        <p:txBody>
          <a:bodyPr/>
          <a:lstStyle/>
          <a:p>
            <a:endParaRPr lang="en-GB" altLang="en-US"/>
          </a:p>
        </p:txBody>
      </p:sp>
      <p:sp>
        <p:nvSpPr>
          <p:cNvPr id="109582" name="TextBox 109581"/>
          <p:cNvSpPr txBox="1"/>
          <p:nvPr/>
        </p:nvSpPr>
        <p:spPr>
          <a:xfrm>
            <a:off x="1141730" y="1960880"/>
            <a:ext cx="9144000" cy="822960"/>
          </a:xfrm>
          <a:prstGeom prst="rect">
            <a:avLst/>
          </a:prstGeom>
          <a:noFill/>
          <a:ln w="12700">
            <a:noFill/>
            <a:miter/>
          </a:ln>
        </p:spPr>
        <p:txBody>
          <a:bodyPr>
            <a:spAutoFit/>
          </a:bodyPr>
          <a:lstStyle/>
          <a:p>
            <a:pPr marL="571500" lvl="0" indent="-571500">
              <a:spcBef>
                <a:spcPct val="50000"/>
              </a:spcBef>
              <a:buFont typeface="Arial" panose="02080604020202020204" charset="0"/>
              <a:buChar char="•"/>
            </a:pPr>
            <a:r>
              <a:rPr sz="2400">
                <a:solidFill>
                  <a:schemeClr val="tx1"/>
                </a:solidFill>
                <a:ea typeface="Times New Roman" pitchFamily="18" charset="0"/>
              </a:rPr>
              <a:t>A pair of braces in a program forms a block that groups components of a program. </a:t>
            </a:r>
          </a:p>
        </p:txBody>
      </p:sp>
      <p:sp>
        <p:nvSpPr>
          <p:cNvPr id="109584" name="Rectangle 109583"/>
          <p:cNvSpPr/>
          <p:nvPr/>
        </p:nvSpPr>
        <p:spPr>
          <a:xfrm>
            <a:off x="3924300" y="2971800"/>
            <a:ext cx="9144000" cy="0"/>
          </a:xfrm>
          <a:prstGeom prst="rect">
            <a:avLst/>
          </a:prstGeom>
          <a:noFill/>
          <a:ln w="12700">
            <a:noFill/>
            <a:miter/>
          </a:ln>
        </p:spPr>
        <p:txBody>
          <a:bodyPr/>
          <a:lstStyle/>
          <a:p>
            <a:endParaRPr lang="en-GB" altLang="en-US"/>
          </a:p>
        </p:txBody>
      </p:sp>
      <p:graphicFrame>
        <p:nvGraphicFramePr>
          <p:cNvPr id="109583" name="Object 109582"/>
          <p:cNvGraphicFramePr/>
          <p:nvPr/>
        </p:nvGraphicFramePr>
        <p:xfrm>
          <a:off x="1372870" y="3042285"/>
          <a:ext cx="8677910" cy="2037080"/>
        </p:xfrm>
        <a:graphic>
          <a:graphicData uri="http://schemas.openxmlformats.org/presentationml/2006/ole">
            <mc:AlternateContent xmlns:mc="http://schemas.openxmlformats.org/markup-compatibility/2006">
              <mc:Choice xmlns:v="urn:schemas-microsoft-com:vml" Requires="v">
                <p:oleObj spid="_x0000_s3087" r:id="rId3" imgW="4343400" imgH="914400" progId="Word.Picture.8">
                  <p:embed/>
                </p:oleObj>
              </mc:Choice>
              <mc:Fallback>
                <p:oleObj r:id="rId3" imgW="4343400" imgH="914400" progId="Word.Picture.8">
                  <p:embed/>
                  <p:pic>
                    <p:nvPicPr>
                      <p:cNvPr id="0" name="Picture 3078"/>
                      <p:cNvPicPr/>
                      <p:nvPr/>
                    </p:nvPicPr>
                    <p:blipFill>
                      <a:blip r:embed="rId4"/>
                      <a:srcRect l="10328"/>
                      <a:stretch>
                        <a:fillRect/>
                      </a:stretch>
                    </p:blipFill>
                    <p:spPr>
                      <a:xfrm>
                        <a:off x="1372870" y="3042285"/>
                        <a:ext cx="8677910" cy="2037080"/>
                      </a:xfrm>
                      <a:prstGeom prst="rect">
                        <a:avLst/>
                      </a:prstGeom>
                      <a:noFill/>
                      <a:ln w="38100">
                        <a:noFill/>
                        <a:miter/>
                      </a:ln>
                    </p:spPr>
                  </p:pic>
                </p:oleObj>
              </mc:Fallback>
            </mc:AlternateContent>
          </a:graphicData>
        </a:graphic>
      </p:graphicFrame>
      <p:sp>
        <p:nvSpPr>
          <p:cNvPr id="2" name="Slide Number Placeholder 1"/>
          <p:cNvSpPr>
            <a:spLocks noGrp="1"/>
          </p:cNvSpPr>
          <p:nvPr>
            <p:ph type="sldNum" sz="quarter" idx="12"/>
          </p:nvPr>
        </p:nvSpPr>
        <p:spPr/>
        <p:txBody>
          <a:bodyPr/>
          <a:lstStyle/>
          <a:p>
            <a:pPr lvl="0"/>
            <a:fld id="{9A0DB2DC-4C9A-4742-B13C-FB6460FD3503}" type="slidenum">
              <a:rPr lang="en-US"/>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20833"/>
          <p:cNvSpPr>
            <a:spLocks noGrp="1"/>
          </p:cNvSpPr>
          <p:nvPr>
            <p:ph type="title"/>
          </p:nvPr>
        </p:nvSpPr>
        <p:spPr>
          <a:xfrm>
            <a:off x="1381125" y="488950"/>
            <a:ext cx="7772400" cy="1428750"/>
          </a:xfrm>
        </p:spPr>
        <p:txBody>
          <a:bodyPr vert="horz" wrap="square" lIns="92075" tIns="46038" rIns="92075" bIns="46038" anchor="ctr"/>
          <a:lstStyle/>
          <a:p>
            <a:r>
              <a:t>Classes</a:t>
            </a:r>
            <a:endParaRPr>
              <a:solidFill>
                <a:schemeClr val="tx1"/>
              </a:solidFill>
            </a:endParaRPr>
          </a:p>
        </p:txBody>
      </p:sp>
      <p:sp>
        <p:nvSpPr>
          <p:cNvPr id="120835" name="Text Placeholder 120834"/>
          <p:cNvSpPr>
            <a:spLocks noGrp="1"/>
          </p:cNvSpPr>
          <p:nvPr>
            <p:ph type="body" idx="1"/>
          </p:nvPr>
        </p:nvSpPr>
        <p:spPr>
          <a:xfrm>
            <a:off x="1165860" y="1903095"/>
            <a:ext cx="10373360" cy="3244215"/>
          </a:xfrm>
        </p:spPr>
        <p:txBody>
          <a:bodyPr vert="horz" wrap="square" lIns="92075" tIns="46038" rIns="92075" bIns="46038" anchor="t">
            <a:normAutofit/>
          </a:bodyPr>
          <a:lstStyle/>
          <a:p>
            <a:pPr marL="571500" indent="-571500">
              <a:buFont typeface="Arial" panose="02080604020202020204" charset="0"/>
              <a:buChar char="•"/>
            </a:pPr>
            <a:r>
              <a:rPr>
                <a:solidFill>
                  <a:schemeClr val="tx1"/>
                </a:solidFill>
                <a:latin typeface="Courier" charset="0"/>
                <a:ea typeface="Times New Roman" pitchFamily="18" charset="0"/>
              </a:rPr>
              <a:t>The </a:t>
            </a:r>
            <a:r>
              <a:rPr i="1">
                <a:solidFill>
                  <a:schemeClr val="tx1"/>
                </a:solidFill>
                <a:latin typeface="Courier" charset="0"/>
                <a:ea typeface="Times New Roman" pitchFamily="18" charset="0"/>
              </a:rPr>
              <a:t>class</a:t>
            </a:r>
            <a:r>
              <a:rPr>
                <a:solidFill>
                  <a:schemeClr val="tx1"/>
                </a:solidFill>
                <a:latin typeface="Courier" charset="0"/>
                <a:ea typeface="Times New Roman" pitchFamily="18" charset="0"/>
              </a:rPr>
              <a:t> is the essential Java construct.</a:t>
            </a:r>
          </a:p>
          <a:p>
            <a:pPr marL="571500" indent="-571500">
              <a:buFont typeface="Arial" panose="02080604020202020204" charset="0"/>
              <a:buChar char="•"/>
            </a:pPr>
            <a:r>
              <a:rPr>
                <a:solidFill>
                  <a:schemeClr val="tx1"/>
                </a:solidFill>
                <a:latin typeface="Courier" charset="0"/>
                <a:ea typeface="Times New Roman" pitchFamily="18" charset="0"/>
              </a:rPr>
              <a:t>A class is a template or blueprint for objects. </a:t>
            </a:r>
          </a:p>
          <a:p>
            <a:pPr marL="571500" indent="-571500">
              <a:buFont typeface="Arial" panose="02080604020202020204" charset="0"/>
              <a:buChar char="•"/>
            </a:pPr>
            <a:r>
              <a:rPr>
                <a:solidFill>
                  <a:schemeClr val="tx1"/>
                </a:solidFill>
                <a:latin typeface="Courier" charset="0"/>
                <a:ea typeface="Times New Roman" pitchFamily="18" charset="0"/>
              </a:rPr>
              <a:t>To program in Java, you must understand classe</a:t>
            </a:r>
            <a:r>
              <a:rPr lang="x-none">
                <a:solidFill>
                  <a:schemeClr val="tx1"/>
                </a:solidFill>
                <a:latin typeface="Courier" charset="0"/>
                <a:ea typeface="Times New Roman" pitchFamily="18" charset="0"/>
              </a:rPr>
              <a:t>s</a:t>
            </a:r>
          </a:p>
        </p:txBody>
      </p:sp>
      <p:sp>
        <p:nvSpPr>
          <p:cNvPr id="2" name="Slide Number Placeholder 1"/>
          <p:cNvSpPr>
            <a:spLocks noGrp="1"/>
          </p:cNvSpPr>
          <p:nvPr>
            <p:ph type="sldNum" sz="quarter" idx="12"/>
          </p:nvPr>
        </p:nvSpPr>
        <p:spPr/>
        <p:txBody>
          <a:bodyPr/>
          <a:lstStyle/>
          <a:p>
            <a:pPr lvl="0"/>
            <a:fld id="{9A0DB2DC-4C9A-4742-B13C-FB6460FD3503}" type="slidenum">
              <a:rPr lang="en-US"/>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24929"/>
          <p:cNvSpPr>
            <a:spLocks noGrp="1"/>
          </p:cNvSpPr>
          <p:nvPr>
            <p:ph type="title"/>
          </p:nvPr>
        </p:nvSpPr>
        <p:spPr>
          <a:xfrm>
            <a:off x="1125220" y="680085"/>
            <a:ext cx="7772400" cy="1428750"/>
          </a:xfrm>
        </p:spPr>
        <p:txBody>
          <a:bodyPr vert="horz" wrap="square" lIns="92075" tIns="46038" rIns="92075" bIns="46038" anchor="ctr"/>
          <a:lstStyle/>
          <a:p>
            <a:r>
              <a:rPr>
                <a:solidFill>
                  <a:schemeClr val="tx1"/>
                </a:solidFill>
              </a:rPr>
              <a:t>Methods</a:t>
            </a:r>
          </a:p>
        </p:txBody>
      </p:sp>
      <p:sp>
        <p:nvSpPr>
          <p:cNvPr id="124931" name="Text Placeholder 124930"/>
          <p:cNvSpPr>
            <a:spLocks noGrp="1"/>
          </p:cNvSpPr>
          <p:nvPr>
            <p:ph type="body" idx="1"/>
          </p:nvPr>
        </p:nvSpPr>
        <p:spPr>
          <a:xfrm>
            <a:off x="1229995" y="1971675"/>
            <a:ext cx="8991600" cy="4274820"/>
          </a:xfrm>
        </p:spPr>
        <p:txBody>
          <a:bodyPr vert="horz" wrap="square" lIns="92075" tIns="46038" rIns="92075" bIns="46038" anchor="t">
            <a:normAutofit fontScale="60000"/>
          </a:bodyPr>
          <a:lstStyle/>
          <a:p>
            <a:pPr marL="342900" indent="-342900">
              <a:lnSpc>
                <a:spcPct val="90000"/>
              </a:lnSpc>
              <a:buFont typeface="Arial" panose="02080604020202020204" charset="0"/>
              <a:buChar char="•"/>
            </a:pPr>
            <a:r>
              <a:rPr sz="3600">
                <a:solidFill>
                  <a:schemeClr val="tx1"/>
                </a:solidFill>
                <a:ea typeface="Times New Roman" pitchFamily="18" charset="0"/>
              </a:rPr>
              <a:t>What is </a:t>
            </a:r>
            <a:r>
              <a:rPr sz="3600" u="sng" err="1">
                <a:solidFill>
                  <a:schemeClr val="tx1"/>
                </a:solidFill>
                <a:ea typeface="Times New Roman" pitchFamily="18" charset="0"/>
              </a:rPr>
              <a:t>System.out.println</a:t>
            </a:r>
            <a:r>
              <a:rPr sz="3600">
                <a:solidFill>
                  <a:schemeClr val="tx1"/>
                </a:solidFill>
                <a:ea typeface="Times New Roman" pitchFamily="18" charset="0"/>
              </a:rPr>
              <a:t>? It is a </a:t>
            </a:r>
            <a:r>
              <a:rPr sz="3600" i="1">
                <a:solidFill>
                  <a:schemeClr val="tx1"/>
                </a:solidFill>
                <a:ea typeface="Times New Roman" pitchFamily="18" charset="0"/>
              </a:rPr>
              <a:t>method</a:t>
            </a:r>
            <a:r>
              <a:rPr sz="3600">
                <a:solidFill>
                  <a:schemeClr val="tx1"/>
                </a:solidFill>
                <a:ea typeface="Times New Roman" pitchFamily="18" charset="0"/>
              </a:rPr>
              <a:t>: a collection of statements that performs a sequence of operations to display a message on the console. </a:t>
            </a:r>
          </a:p>
          <a:p>
            <a:pPr marL="342900" indent="-342900">
              <a:lnSpc>
                <a:spcPct val="90000"/>
              </a:lnSpc>
              <a:buFont typeface="Arial" panose="02080604020202020204" charset="0"/>
              <a:buChar char="•"/>
            </a:pPr>
            <a:r>
              <a:rPr sz="3600">
                <a:solidFill>
                  <a:schemeClr val="tx1"/>
                </a:solidFill>
                <a:ea typeface="Times New Roman" pitchFamily="18" charset="0"/>
              </a:rPr>
              <a:t>It can be used even without fully understanding the details of how it works. </a:t>
            </a:r>
          </a:p>
          <a:p>
            <a:pPr marL="342900" indent="-342900">
              <a:lnSpc>
                <a:spcPct val="90000"/>
              </a:lnSpc>
              <a:buFont typeface="Arial" panose="02080604020202020204" charset="0"/>
              <a:buChar char="•"/>
            </a:pPr>
            <a:r>
              <a:rPr sz="3600">
                <a:solidFill>
                  <a:schemeClr val="tx1"/>
                </a:solidFill>
                <a:ea typeface="Times New Roman" pitchFamily="18" charset="0"/>
              </a:rPr>
              <a:t>It is used by invoking a statement with a string argument. </a:t>
            </a:r>
          </a:p>
          <a:p>
            <a:pPr marL="342900" indent="-342900">
              <a:lnSpc>
                <a:spcPct val="90000"/>
              </a:lnSpc>
              <a:buFont typeface="Arial" panose="02080604020202020204" charset="0"/>
              <a:buChar char="•"/>
            </a:pPr>
            <a:r>
              <a:rPr sz="3600">
                <a:solidFill>
                  <a:schemeClr val="tx1"/>
                </a:solidFill>
                <a:ea typeface="Times New Roman" pitchFamily="18" charset="0"/>
              </a:rPr>
              <a:t>The string argument is enclosed within parentheses. </a:t>
            </a:r>
          </a:p>
          <a:p>
            <a:pPr marL="342900" indent="-342900">
              <a:lnSpc>
                <a:spcPct val="90000"/>
              </a:lnSpc>
              <a:buFont typeface="Arial" panose="02080604020202020204" charset="0"/>
              <a:buChar char="•"/>
            </a:pPr>
            <a:r>
              <a:rPr sz="3600">
                <a:solidFill>
                  <a:schemeClr val="tx1"/>
                </a:solidFill>
                <a:ea typeface="Times New Roman" pitchFamily="18" charset="0"/>
              </a:rPr>
              <a:t>In this case, the argument is </a:t>
            </a:r>
            <a:r>
              <a:rPr sz="3600" u="sng">
                <a:solidFill>
                  <a:schemeClr val="tx1"/>
                </a:solidFill>
                <a:ea typeface="Times New Roman" pitchFamily="18" charset="0"/>
              </a:rPr>
              <a:t>"</a:t>
            </a:r>
            <a:r>
              <a:rPr lang="x-none" sz="3600" u="sng">
                <a:solidFill>
                  <a:schemeClr val="tx1"/>
                </a:solidFill>
                <a:ea typeface="Times New Roman" pitchFamily="18" charset="0"/>
              </a:rPr>
              <a:t>Hello Wordl</a:t>
            </a:r>
            <a:r>
              <a:rPr sz="3600" u="sng">
                <a:solidFill>
                  <a:schemeClr val="tx1"/>
                </a:solidFill>
                <a:ea typeface="Times New Roman" pitchFamily="18" charset="0"/>
              </a:rPr>
              <a:t>!"</a:t>
            </a:r>
            <a:r>
              <a:rPr sz="3600" err="1">
                <a:solidFill>
                  <a:schemeClr val="tx1"/>
                </a:solidFill>
                <a:ea typeface="Times New Roman" pitchFamily="18" charset="0"/>
              </a:rPr>
              <a:t> </a:t>
            </a:r>
          </a:p>
          <a:p>
            <a:pPr marL="342900" indent="-342900">
              <a:lnSpc>
                <a:spcPct val="90000"/>
              </a:lnSpc>
              <a:buFont typeface="Arial" panose="02080604020202020204" charset="0"/>
              <a:buChar char="•"/>
            </a:pPr>
            <a:r>
              <a:rPr sz="3600" err="1">
                <a:solidFill>
                  <a:schemeClr val="tx1"/>
                </a:solidFill>
                <a:ea typeface="Times New Roman" pitchFamily="18" charset="0"/>
              </a:rPr>
              <a:t>You can call the same </a:t>
            </a:r>
            <a:r>
              <a:rPr sz="3600" u="sng" err="1">
                <a:solidFill>
                  <a:schemeClr val="tx1"/>
                </a:solidFill>
                <a:ea typeface="Times New Roman" pitchFamily="18" charset="0"/>
              </a:rPr>
              <a:t>println</a:t>
            </a:r>
            <a:r>
              <a:rPr sz="3600">
                <a:solidFill>
                  <a:schemeClr val="tx1"/>
                </a:solidFill>
                <a:ea typeface="Times New Roman" pitchFamily="18" charset="0"/>
              </a:rPr>
              <a:t> method with a different argument to print a different message. </a:t>
            </a:r>
          </a:p>
        </p:txBody>
      </p:sp>
      <p:sp>
        <p:nvSpPr>
          <p:cNvPr id="2" name="Slide Number Placeholder 1"/>
          <p:cNvSpPr>
            <a:spLocks noGrp="1"/>
          </p:cNvSpPr>
          <p:nvPr>
            <p:ph type="sldNum" sz="quarter" idx="12"/>
          </p:nvPr>
        </p:nvSpPr>
        <p:spPr/>
        <p:txBody>
          <a:bodyPr/>
          <a:lstStyle/>
          <a:p>
            <a:pPr lvl="0"/>
            <a:fld id="{9A0DB2DC-4C9A-4742-B13C-FB6460FD3503}" type="slidenum">
              <a:rPr lang="en-US"/>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26977"/>
          <p:cNvSpPr>
            <a:spLocks noGrp="1"/>
          </p:cNvSpPr>
          <p:nvPr>
            <p:ph type="title"/>
          </p:nvPr>
        </p:nvSpPr>
        <p:spPr>
          <a:xfrm>
            <a:off x="1188720" y="638175"/>
            <a:ext cx="7772400" cy="1428750"/>
          </a:xfrm>
        </p:spPr>
        <p:txBody>
          <a:bodyPr vert="horz" wrap="square" lIns="92075" tIns="46038" rIns="92075" bIns="46038" anchor="ctr"/>
          <a:lstStyle/>
          <a:p>
            <a:r>
              <a:t>main Method</a:t>
            </a:r>
            <a:endParaRPr>
              <a:solidFill>
                <a:schemeClr val="tx1"/>
              </a:solidFill>
            </a:endParaRPr>
          </a:p>
        </p:txBody>
      </p:sp>
      <p:sp>
        <p:nvSpPr>
          <p:cNvPr id="126979" name="Text Placeholder 126978"/>
          <p:cNvSpPr>
            <a:spLocks noGrp="1"/>
          </p:cNvSpPr>
          <p:nvPr>
            <p:ph type="body" idx="1"/>
          </p:nvPr>
        </p:nvSpPr>
        <p:spPr>
          <a:xfrm>
            <a:off x="1315085" y="1737995"/>
            <a:ext cx="8991600" cy="4168140"/>
          </a:xfrm>
        </p:spPr>
        <p:txBody>
          <a:bodyPr vert="horz" wrap="square" lIns="92075" tIns="46038" rIns="92075" bIns="46038" anchor="t"/>
          <a:lstStyle/>
          <a:p>
            <a:pPr marL="0" indent="0">
              <a:lnSpc>
                <a:spcPct val="90000"/>
              </a:lnSpc>
              <a:buNone/>
            </a:pPr>
            <a:r>
              <a:rPr sz="2400">
                <a:solidFill>
                  <a:schemeClr val="tx1"/>
                </a:solidFill>
                <a:ea typeface="Times New Roman" pitchFamily="18" charset="0"/>
              </a:rPr>
              <a:t>The </a:t>
            </a:r>
            <a:r>
              <a:rPr sz="2400" u="sng">
                <a:solidFill>
                  <a:schemeClr val="tx1"/>
                </a:solidFill>
                <a:ea typeface="Times New Roman" pitchFamily="18" charset="0"/>
              </a:rPr>
              <a:t>main</a:t>
            </a:r>
            <a:r>
              <a:rPr sz="2400">
                <a:solidFill>
                  <a:schemeClr val="tx1"/>
                </a:solidFill>
                <a:ea typeface="Times New Roman" pitchFamily="18" charset="0"/>
              </a:rPr>
              <a:t> method provides the control of program flow. The Java interpreter executes the application by invoking the </a:t>
            </a:r>
            <a:r>
              <a:rPr sz="2400" u="sng">
                <a:solidFill>
                  <a:schemeClr val="tx1"/>
                </a:solidFill>
                <a:ea typeface="Times New Roman" pitchFamily="18" charset="0"/>
              </a:rPr>
              <a:t>main</a:t>
            </a:r>
            <a:r>
              <a:rPr sz="2400">
                <a:solidFill>
                  <a:schemeClr val="tx1"/>
                </a:solidFill>
                <a:ea typeface="Times New Roman" pitchFamily="18" charset="0"/>
              </a:rPr>
              <a:t> method. </a:t>
            </a:r>
          </a:p>
          <a:p>
            <a:pPr marL="0" indent="0" algn="just">
              <a:lnSpc>
                <a:spcPct val="90000"/>
              </a:lnSpc>
              <a:buNone/>
            </a:pPr>
            <a:r>
              <a:rPr sz="2400">
                <a:solidFill>
                  <a:schemeClr val="tx1"/>
                </a:solidFill>
                <a:ea typeface="Times New Roman" pitchFamily="18" charset="0"/>
              </a:rPr>
              <a:t> </a:t>
            </a:r>
          </a:p>
          <a:p>
            <a:pPr marL="0" indent="0">
              <a:lnSpc>
                <a:spcPct val="90000"/>
              </a:lnSpc>
              <a:buNone/>
            </a:pPr>
            <a:r>
              <a:rPr sz="2400">
                <a:solidFill>
                  <a:schemeClr val="tx1"/>
                </a:solidFill>
                <a:ea typeface="Times New Roman" pitchFamily="18" charset="0"/>
              </a:rPr>
              <a:t>The </a:t>
            </a:r>
            <a:r>
              <a:rPr sz="2400" u="sng">
                <a:solidFill>
                  <a:schemeClr val="tx1"/>
                </a:solidFill>
                <a:ea typeface="Times New Roman" pitchFamily="18" charset="0"/>
              </a:rPr>
              <a:t>main</a:t>
            </a:r>
            <a:r>
              <a:rPr sz="2400">
                <a:solidFill>
                  <a:schemeClr val="tx1"/>
                </a:solidFill>
                <a:ea typeface="Times New Roman" pitchFamily="18" charset="0"/>
              </a:rPr>
              <a:t> method looks like this:</a:t>
            </a:r>
          </a:p>
          <a:p>
            <a:pPr marL="0" indent="0" algn="just">
              <a:lnSpc>
                <a:spcPct val="90000"/>
              </a:lnSpc>
              <a:buNone/>
            </a:pPr>
            <a:r>
              <a:rPr sz="2400">
                <a:solidFill>
                  <a:schemeClr val="tx1"/>
                </a:solidFill>
                <a:ea typeface="Times New Roman" pitchFamily="18" charset="0"/>
              </a:rPr>
              <a:t> </a:t>
            </a:r>
          </a:p>
          <a:p>
            <a:pPr marL="0" indent="0">
              <a:lnSpc>
                <a:spcPct val="90000"/>
              </a:lnSpc>
              <a:buNone/>
            </a:pPr>
            <a:r>
              <a:rPr sz="2400" err="1">
                <a:solidFill>
                  <a:schemeClr val="tx1"/>
                </a:solidFill>
                <a:ea typeface="Times New Roman" pitchFamily="18" charset="0"/>
              </a:rPr>
              <a:t>public static void main(String[] args</a:t>
            </a:r>
            <a:r>
              <a:rPr sz="2400">
                <a:solidFill>
                  <a:schemeClr val="tx1"/>
                </a:solidFill>
                <a:ea typeface="Times New Roman" pitchFamily="18" charset="0"/>
              </a:rPr>
              <a:t>) {</a:t>
            </a:r>
          </a:p>
          <a:p>
            <a:pPr marL="0" indent="0">
              <a:lnSpc>
                <a:spcPct val="90000"/>
              </a:lnSpc>
              <a:buNone/>
            </a:pPr>
            <a:r>
              <a:rPr sz="2400">
                <a:solidFill>
                  <a:schemeClr val="tx1"/>
                </a:solidFill>
                <a:ea typeface="Times New Roman" pitchFamily="18" charset="0"/>
              </a:rPr>
              <a:t>  // Statements;</a:t>
            </a:r>
          </a:p>
          <a:p>
            <a:pPr marL="0" indent="0">
              <a:lnSpc>
                <a:spcPct val="90000"/>
              </a:lnSpc>
              <a:buNone/>
            </a:pPr>
            <a:r>
              <a:rPr sz="2400">
                <a:solidFill>
                  <a:schemeClr val="tx1"/>
                </a:solidFill>
                <a:ea typeface="Times New Roman" pitchFamily="18" charset="0"/>
              </a:rPr>
              <a:t>}</a:t>
            </a:r>
          </a:p>
        </p:txBody>
      </p:sp>
      <p:sp>
        <p:nvSpPr>
          <p:cNvPr id="2" name="Slide Number Placeholder 1"/>
          <p:cNvSpPr>
            <a:spLocks noGrp="1"/>
          </p:cNvSpPr>
          <p:nvPr>
            <p:ph type="sldNum" sz="quarter" idx="12"/>
          </p:nvPr>
        </p:nvSpPr>
        <p:spPr/>
        <p:txBody>
          <a:bodyPr/>
          <a:lstStyle/>
          <a:p>
            <a:pPr lvl="0"/>
            <a:fld id="{9A0DB2DC-4C9A-4742-B13C-FB6460FD3503}" type="slidenum">
              <a:rPr lang="en-US"/>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10593"/>
          <p:cNvSpPr>
            <a:spLocks noGrp="1"/>
          </p:cNvSpPr>
          <p:nvPr>
            <p:ph type="title"/>
          </p:nvPr>
        </p:nvSpPr>
        <p:spPr>
          <a:xfrm>
            <a:off x="1656715" y="425450"/>
            <a:ext cx="7772400" cy="1428750"/>
          </a:xfrm>
        </p:spPr>
        <p:txBody>
          <a:bodyPr vert="horz" wrap="square" lIns="92075" tIns="46038" rIns="92075" bIns="46038" anchor="ctr"/>
          <a:lstStyle/>
          <a:p>
            <a:r>
              <a:rPr sz="4000">
                <a:solidFill>
                  <a:schemeClr val="tx1"/>
                </a:solidFill>
              </a:rPr>
              <a:t>Displaying Text in a Message Dialog Box</a:t>
            </a:r>
          </a:p>
        </p:txBody>
      </p:sp>
      <p:sp>
        <p:nvSpPr>
          <p:cNvPr id="110595" name="Text Placeholder 110594"/>
          <p:cNvSpPr>
            <a:spLocks noGrp="1"/>
          </p:cNvSpPr>
          <p:nvPr>
            <p:ph type="body" idx="1"/>
          </p:nvPr>
        </p:nvSpPr>
        <p:spPr>
          <a:xfrm>
            <a:off x="1470660" y="1885315"/>
            <a:ext cx="9794240" cy="4038600"/>
          </a:xfrm>
        </p:spPr>
        <p:txBody>
          <a:bodyPr vert="horz" wrap="square" lIns="92075" tIns="46038" rIns="92075" bIns="46038" anchor="t">
            <a:normAutofit/>
          </a:bodyPr>
          <a:lstStyle/>
          <a:p>
            <a:pPr marL="342900" indent="-342900">
              <a:buFont typeface="Arial" panose="02080604020202020204" charset="0"/>
              <a:buChar char="•"/>
            </a:pPr>
            <a:r>
              <a:rPr lang="x-none" sz="2400" err="1">
                <a:solidFill>
                  <a:schemeClr val="tx1"/>
                </a:solidFill>
              </a:rPr>
              <a:t>Y</a:t>
            </a:r>
            <a:r>
              <a:rPr sz="2400" err="1">
                <a:solidFill>
                  <a:schemeClr val="tx1"/>
                </a:solidFill>
              </a:rPr>
              <a:t>ou can use the </a:t>
            </a:r>
            <a:r>
              <a:rPr sz="2400" u="sng" err="1">
                <a:solidFill>
                  <a:schemeClr val="tx1"/>
                </a:solidFill>
              </a:rPr>
              <a:t>showMessageDialog</a:t>
            </a:r>
            <a:r>
              <a:rPr sz="2400" err="1">
                <a:solidFill>
                  <a:schemeClr val="tx1"/>
                </a:solidFill>
              </a:rPr>
              <a:t> method in the </a:t>
            </a:r>
            <a:r>
              <a:rPr sz="2400" u="sng" err="1">
                <a:solidFill>
                  <a:schemeClr val="tx1"/>
                </a:solidFill>
              </a:rPr>
              <a:t>JOptionPane</a:t>
            </a:r>
            <a:r>
              <a:rPr sz="2400" err="1">
                <a:solidFill>
                  <a:schemeClr val="tx1"/>
                </a:solidFill>
              </a:rPr>
              <a:t> class. </a:t>
            </a:r>
          </a:p>
          <a:p>
            <a:pPr marL="342900" indent="-342900">
              <a:buFont typeface="Arial" panose="02080604020202020204" charset="0"/>
              <a:buChar char="•"/>
            </a:pPr>
            <a:r>
              <a:rPr sz="2400" u="sng" err="1">
                <a:solidFill>
                  <a:schemeClr val="tx1"/>
                </a:solidFill>
              </a:rPr>
              <a:t>JOptionPane</a:t>
            </a:r>
            <a:r>
              <a:rPr sz="2400">
                <a:solidFill>
                  <a:schemeClr val="tx1"/>
                </a:solidFill>
              </a:rPr>
              <a:t> is one of the many predefined classes in the Java system, which can be reused rather than “reinventing the wheel.” </a:t>
            </a:r>
          </a:p>
        </p:txBody>
      </p:sp>
      <p:sp>
        <p:nvSpPr>
          <p:cNvPr id="2" name="Slide Number Placeholder 1"/>
          <p:cNvSpPr>
            <a:spLocks noGrp="1"/>
          </p:cNvSpPr>
          <p:nvPr>
            <p:ph type="sldNum" sz="quarter" idx="12"/>
          </p:nvPr>
        </p:nvSpPr>
        <p:spPr/>
        <p:txBody>
          <a:bodyPr/>
          <a:lstStyle/>
          <a:p>
            <a:pPr lvl="0"/>
            <a:fld id="{9A0DB2DC-4C9A-4742-B13C-FB6460FD3503}" type="slidenum">
              <a:rPr lang="en-US"/>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10593"/>
          <p:cNvSpPr>
            <a:spLocks noGrp="1"/>
          </p:cNvSpPr>
          <p:nvPr>
            <p:ph type="title"/>
          </p:nvPr>
        </p:nvSpPr>
        <p:spPr>
          <a:xfrm>
            <a:off x="975995" y="234315"/>
            <a:ext cx="7772400" cy="1428750"/>
          </a:xfrm>
        </p:spPr>
        <p:txBody>
          <a:bodyPr vert="horz" wrap="square" lIns="92075" tIns="46038" rIns="92075" bIns="46038" anchor="ctr"/>
          <a:lstStyle/>
          <a:p>
            <a:r>
              <a:rPr sz="4000">
                <a:solidFill>
                  <a:schemeClr val="tx1"/>
                </a:solidFill>
              </a:rPr>
              <a:t>Displaying Text in a Message Dialog Box</a:t>
            </a:r>
          </a:p>
        </p:txBody>
      </p:sp>
      <p:sp>
        <p:nvSpPr>
          <p:cNvPr id="110595" name="Text Placeholder 110594"/>
          <p:cNvSpPr>
            <a:spLocks noGrp="1"/>
          </p:cNvSpPr>
          <p:nvPr>
            <p:ph type="body" idx="1"/>
          </p:nvPr>
        </p:nvSpPr>
        <p:spPr>
          <a:xfrm>
            <a:off x="1470660" y="1885315"/>
            <a:ext cx="9794240" cy="4038600"/>
          </a:xfrm>
        </p:spPr>
        <p:txBody>
          <a:bodyPr vert="horz" wrap="square" lIns="92075" tIns="46038" rIns="92075" bIns="46038" anchor="t">
            <a:normAutofit/>
          </a:bodyPr>
          <a:lstStyle/>
          <a:p>
            <a:pPr marL="0" indent="0">
              <a:buFont typeface="Arial" panose="02080604020202020204" charset="0"/>
              <a:buNone/>
            </a:pPr>
            <a:endParaRPr sz="2400">
              <a:solidFill>
                <a:schemeClr val="tx1"/>
              </a:solidFill>
            </a:endParaRPr>
          </a:p>
        </p:txBody>
      </p:sp>
      <p:sp>
        <p:nvSpPr>
          <p:cNvPr id="2" name="Slide Number Placeholder 1"/>
          <p:cNvSpPr>
            <a:spLocks noGrp="1"/>
          </p:cNvSpPr>
          <p:nvPr>
            <p:ph type="sldNum" sz="quarter" idx="12"/>
          </p:nvPr>
        </p:nvSpPr>
        <p:spPr/>
        <p:txBody>
          <a:bodyPr/>
          <a:lstStyle/>
          <a:p>
            <a:pPr lvl="0"/>
            <a:fld id="{9A0DB2DC-4C9A-4742-B13C-FB6460FD3503}" type="slidenum">
              <a:rPr lang="en-US"/>
              <a:t>55</a:t>
            </a:fld>
            <a:endParaRPr lang="en-US"/>
          </a:p>
        </p:txBody>
      </p:sp>
      <p:pic>
        <p:nvPicPr>
          <p:cNvPr id="3" name="Picture 2" descr="Screenshot from 2018-11-07 10-31-56"/>
          <p:cNvPicPr>
            <a:picLocks noChangeAspect="1"/>
          </p:cNvPicPr>
          <p:nvPr/>
        </p:nvPicPr>
        <p:blipFill>
          <a:blip r:embed="rId3"/>
          <a:stretch>
            <a:fillRect/>
          </a:stretch>
        </p:blipFill>
        <p:spPr>
          <a:xfrm>
            <a:off x="673735" y="2008505"/>
            <a:ext cx="11359515" cy="278828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Font typeface="Arial" panose="02080604020202020204" charset="0"/>
              <a:buChar char="•"/>
            </a:pPr>
            <a:r>
              <a:rPr lang="en-US" sz="2400" dirty="0" smtClean="0"/>
              <a:t>What is Object-Orientation ?</a:t>
            </a:r>
          </a:p>
          <a:p>
            <a:pPr lvl="1">
              <a:buFont typeface="Arial" panose="02080604020202020204" charset="0"/>
              <a:buChar char="•"/>
            </a:pPr>
            <a:r>
              <a:rPr lang="en-US" sz="2400" dirty="0"/>
              <a:t>A technique for system </a:t>
            </a:r>
            <a:r>
              <a:rPr lang="en-US" sz="2400" dirty="0" smtClean="0"/>
              <a:t>modeling.</a:t>
            </a:r>
            <a:endParaRPr lang="en-US" sz="2400" dirty="0"/>
          </a:p>
          <a:p>
            <a:pPr lvl="1">
              <a:buFont typeface="Arial" panose="02080604020202020204" charset="0"/>
              <a:buChar char="•"/>
            </a:pPr>
            <a:r>
              <a:rPr lang="en-US" sz="2400" dirty="0" smtClean="0"/>
              <a:t>An Object Oriented </a:t>
            </a:r>
            <a:r>
              <a:rPr lang="en-US" sz="2400" dirty="0"/>
              <a:t>model consists of several interacting </a:t>
            </a:r>
            <a:r>
              <a:rPr lang="en-US" sz="2400" dirty="0" smtClean="0"/>
              <a:t>objects.</a:t>
            </a:r>
          </a:p>
          <a:p>
            <a:pPr marL="201295" lvl="1" indent="0">
              <a:buNone/>
            </a:pPr>
            <a:endParaRPr lang="en-US" sz="2400" dirty="0" smtClean="0"/>
          </a:p>
          <a:p>
            <a:pPr>
              <a:buFont typeface="Arial" panose="02080604020202020204" charset="0"/>
              <a:buChar char="•"/>
            </a:pPr>
            <a:r>
              <a:rPr lang="en-US" sz="2400" dirty="0" smtClean="0"/>
              <a:t>What is a Model ?</a:t>
            </a:r>
          </a:p>
          <a:p>
            <a:pPr lvl="1">
              <a:buFont typeface="Arial" panose="02080604020202020204" charset="0"/>
              <a:buChar char="•"/>
            </a:pPr>
            <a:r>
              <a:rPr lang="en-US" sz="2400" dirty="0"/>
              <a:t>A model is an </a:t>
            </a:r>
            <a:r>
              <a:rPr lang="en-US" sz="2400" dirty="0" smtClean="0"/>
              <a:t>abstract representation of reality.</a:t>
            </a:r>
            <a:r>
              <a:rPr lang="en-US" sz="2400" dirty="0"/>
              <a:t> </a:t>
            </a:r>
            <a:r>
              <a:rPr lang="en-US" sz="2400" dirty="0" smtClean="0"/>
              <a:t>Examples of Models include </a:t>
            </a:r>
            <a:r>
              <a:rPr lang="en-US" sz="2400" dirty="0"/>
              <a:t>Highway maps, Architectural models, Mechanical models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Object Oriented Models</a:t>
            </a:r>
            <a:endParaRPr lang="en-US" dirty="0"/>
          </a:p>
        </p:txBody>
      </p:sp>
      <p:pic>
        <p:nvPicPr>
          <p:cNvPr id="1030" name="Picture 6" descr="Z:\home\mark\Desktop\teacher_PNG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955" y="1880617"/>
            <a:ext cx="1710783" cy="21198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Z:\home\mark\Desktop\143630204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9791" y="1849375"/>
            <a:ext cx="2755885" cy="275588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home\mark\Desktop\rally-c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7733" y="4117656"/>
            <a:ext cx="3740373" cy="19901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home\mark\Desktop\Yellow-detached-hou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3655" y="4193477"/>
            <a:ext cx="2378245" cy="17955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Object Oriented Models</a:t>
            </a:r>
            <a:endParaRPr lang="en-US" dirty="0"/>
          </a:p>
        </p:txBody>
      </p:sp>
      <p:sp>
        <p:nvSpPr>
          <p:cNvPr id="4" name="Content Placeholder 3"/>
          <p:cNvSpPr>
            <a:spLocks noGrp="1"/>
          </p:cNvSpPr>
          <p:nvPr>
            <p:ph idx="1"/>
          </p:nvPr>
        </p:nvSpPr>
        <p:spPr>
          <a:prstGeom prst="rect">
            <a:avLst/>
          </a:prstGeom>
          <a:noFill/>
          <a:ln w="25400" cap="flat" cmpd="sng">
            <a:solidFill>
              <a:srgbClr val="FFFFFF"/>
            </a:solidFill>
            <a:prstDash val="solid"/>
            <a:miter/>
            <a:headEnd type="none" w="med" len="med"/>
            <a:tailEnd type="none" w="med" len="med"/>
          </a:ln>
        </p:spPr>
        <p:txBody>
          <a:bodyPr wrap="none"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gn="ctr" eaLnBrk="1" hangingPunct="1"/>
            <a:r>
              <a:rPr sz="3200" dirty="0">
                <a:solidFill>
                  <a:srgbClr val="FFFFFF"/>
                </a:solidFill>
                <a:latin typeface="Arial" panose="02080604020202020204" charset="0"/>
                <a:ea typeface="Arial" panose="02080604020202020204" charset="0"/>
              </a:rPr>
              <a:t>Ali</a:t>
            </a:r>
          </a:p>
        </p:txBody>
      </p:sp>
      <p:sp>
        <p:nvSpPr>
          <p:cNvPr id="5" name="Rectangle 4"/>
          <p:cNvSpPr/>
          <p:nvPr/>
        </p:nvSpPr>
        <p:spPr>
          <a:xfrm>
            <a:off x="1181100" y="2095500"/>
            <a:ext cx="2781300" cy="1009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76400" y="2307937"/>
            <a:ext cx="1484894" cy="584775"/>
          </a:xfrm>
          <a:prstGeom prst="rect">
            <a:avLst/>
          </a:prstGeom>
          <a:noFill/>
        </p:spPr>
        <p:txBody>
          <a:bodyPr wrap="none" rtlCol="0">
            <a:spAutoFit/>
          </a:bodyPr>
          <a:lstStyle/>
          <a:p>
            <a:r>
              <a:rPr lang="en-US" sz="3200" dirty="0" smtClean="0"/>
              <a:t>Teacher</a:t>
            </a:r>
            <a:endParaRPr lang="en-US" sz="3200" dirty="0"/>
          </a:p>
        </p:txBody>
      </p:sp>
      <p:cxnSp>
        <p:nvCxnSpPr>
          <p:cNvPr id="8" name="Straight Arrow Connector 7"/>
          <p:cNvCxnSpPr/>
          <p:nvPr/>
        </p:nvCxnSpPr>
        <p:spPr>
          <a:xfrm>
            <a:off x="3981450" y="2600325"/>
            <a:ext cx="1943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24550" y="2209800"/>
            <a:ext cx="2781300" cy="1009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19850" y="2346037"/>
            <a:ext cx="1237839" cy="584775"/>
          </a:xfrm>
          <a:prstGeom prst="rect">
            <a:avLst/>
          </a:prstGeom>
          <a:noFill/>
        </p:spPr>
        <p:txBody>
          <a:bodyPr wrap="none" rtlCol="0">
            <a:spAutoFit/>
          </a:bodyPr>
          <a:lstStyle/>
          <a:p>
            <a:r>
              <a:rPr lang="en-US" sz="3200" dirty="0" smtClean="0"/>
              <a:t>House</a:t>
            </a:r>
            <a:endParaRPr lang="en-US" sz="3200" dirty="0"/>
          </a:p>
        </p:txBody>
      </p:sp>
      <p:sp>
        <p:nvSpPr>
          <p:cNvPr id="11" name="Rectangle 10"/>
          <p:cNvSpPr/>
          <p:nvPr/>
        </p:nvSpPr>
        <p:spPr>
          <a:xfrm>
            <a:off x="1181100" y="4743450"/>
            <a:ext cx="2781300" cy="10096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52830" y="5012174"/>
            <a:ext cx="744114" cy="584775"/>
          </a:xfrm>
          <a:prstGeom prst="rect">
            <a:avLst/>
          </a:prstGeom>
          <a:noFill/>
        </p:spPr>
        <p:txBody>
          <a:bodyPr wrap="none" rtlCol="0">
            <a:spAutoFit/>
          </a:bodyPr>
          <a:lstStyle/>
          <a:p>
            <a:r>
              <a:rPr lang="en-US" sz="3200" dirty="0" smtClean="0"/>
              <a:t>Car</a:t>
            </a:r>
            <a:endParaRPr lang="en-US" sz="3200" dirty="0"/>
          </a:p>
        </p:txBody>
      </p:sp>
      <p:cxnSp>
        <p:nvCxnSpPr>
          <p:cNvPr id="18" name="Straight Arrow Connector 17"/>
          <p:cNvCxnSpPr>
            <a:stCxn id="5" idx="2"/>
            <a:endCxn id="11" idx="0"/>
          </p:cNvCxnSpPr>
          <p:nvPr/>
        </p:nvCxnSpPr>
        <p:spPr>
          <a:xfrm>
            <a:off x="2571750" y="3105150"/>
            <a:ext cx="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5400000">
            <a:off x="2437584" y="3648729"/>
            <a:ext cx="955711" cy="461665"/>
          </a:xfrm>
          <a:prstGeom prst="rect">
            <a:avLst/>
          </a:prstGeom>
          <a:noFill/>
        </p:spPr>
        <p:txBody>
          <a:bodyPr wrap="none" rtlCol="0">
            <a:spAutoFit/>
          </a:bodyPr>
          <a:lstStyle/>
          <a:p>
            <a:r>
              <a:rPr lang="en-US" sz="2400" i="1" dirty="0" smtClean="0"/>
              <a:t>Drives</a:t>
            </a:r>
            <a:endParaRPr lang="en-US" sz="2400" i="1" dirty="0"/>
          </a:p>
        </p:txBody>
      </p:sp>
      <p:sp>
        <p:nvSpPr>
          <p:cNvPr id="20" name="TextBox 19"/>
          <p:cNvSpPr txBox="1"/>
          <p:nvPr/>
        </p:nvSpPr>
        <p:spPr>
          <a:xfrm>
            <a:off x="4475144" y="2081509"/>
            <a:ext cx="917239" cy="1200329"/>
          </a:xfrm>
          <a:prstGeom prst="rect">
            <a:avLst/>
          </a:prstGeom>
          <a:noFill/>
        </p:spPr>
        <p:txBody>
          <a:bodyPr wrap="none" rtlCol="0">
            <a:spAutoFit/>
          </a:bodyPr>
          <a:lstStyle/>
          <a:p>
            <a:r>
              <a:rPr lang="en-US" sz="2400" i="1" dirty="0" smtClean="0"/>
              <a:t>Lives </a:t>
            </a:r>
          </a:p>
          <a:p>
            <a:endParaRPr lang="en-US" sz="2400" i="1" dirty="0"/>
          </a:p>
          <a:p>
            <a:r>
              <a:rPr lang="en-US" sz="2400" i="1" dirty="0" smtClean="0"/>
              <a:t>Inside</a:t>
            </a:r>
            <a:endParaRPr lang="en-US" sz="2400" i="1" dirty="0"/>
          </a:p>
        </p:txBody>
      </p:sp>
      <p:sp>
        <p:nvSpPr>
          <p:cNvPr id="21" name="TextBox 20"/>
          <p:cNvSpPr txBox="1"/>
          <p:nvPr/>
        </p:nvSpPr>
        <p:spPr>
          <a:xfrm>
            <a:off x="6419850" y="3879561"/>
            <a:ext cx="4648200" cy="1815882"/>
          </a:xfrm>
          <a:prstGeom prst="rect">
            <a:avLst/>
          </a:prstGeom>
          <a:noFill/>
        </p:spPr>
        <p:txBody>
          <a:bodyPr wrap="square" rtlCol="0">
            <a:spAutoFit/>
          </a:bodyPr>
          <a:lstStyle/>
          <a:p>
            <a:r>
              <a:rPr lang="en-US" sz="2800" b="1" dirty="0" smtClean="0"/>
              <a:t>Objects: </a:t>
            </a:r>
            <a:r>
              <a:rPr lang="en-US" sz="2800" i="1" dirty="0" smtClean="0"/>
              <a:t>Teacher, House, Car</a:t>
            </a:r>
          </a:p>
          <a:p>
            <a:r>
              <a:rPr lang="en-US" sz="2800" b="1" dirty="0" smtClean="0"/>
              <a:t>Interactions:</a:t>
            </a:r>
            <a:r>
              <a:rPr lang="en-US" sz="2800" b="1" dirty="0"/>
              <a:t> </a:t>
            </a:r>
            <a:r>
              <a:rPr lang="en-US" sz="2800" i="1" dirty="0" smtClean="0"/>
              <a:t>Teacher lives inside a house, Teacher Drives a </a:t>
            </a:r>
            <a:r>
              <a:rPr lang="en-US" sz="2800" i="1" dirty="0"/>
              <a:t>c</a:t>
            </a:r>
            <a:r>
              <a:rPr lang="en-US" sz="2800" i="1" dirty="0" smtClean="0"/>
              <a:t>ar</a:t>
            </a:r>
            <a:endParaRPr lang="en-US" sz="2800" b="1" i="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Object-Orientation - Advantages </a:t>
            </a:r>
          </a:p>
        </p:txBody>
      </p:sp>
      <p:sp>
        <p:nvSpPr>
          <p:cNvPr id="3" name="Content Placeholder 2"/>
          <p:cNvSpPr>
            <a:spLocks noGrp="1"/>
          </p:cNvSpPr>
          <p:nvPr>
            <p:ph idx="1"/>
          </p:nvPr>
        </p:nvSpPr>
        <p:spPr/>
        <p:txBody>
          <a:bodyPr>
            <a:normAutofit/>
          </a:bodyPr>
          <a:lstStyle/>
          <a:p>
            <a:pPr>
              <a:buFont typeface="Arial" panose="02080604020202020204" charset="0"/>
              <a:buChar char="•"/>
            </a:pPr>
            <a:r>
              <a:rPr lang="en-US" sz="2400" dirty="0"/>
              <a:t>People think in terms of </a:t>
            </a:r>
            <a:r>
              <a:rPr lang="en-US" sz="2400" dirty="0" smtClean="0"/>
              <a:t>objects, Object Oriented Models </a:t>
            </a:r>
            <a:r>
              <a:rPr lang="en-US" sz="2400" dirty="0"/>
              <a:t>map to </a:t>
            </a:r>
            <a:r>
              <a:rPr lang="en-US" sz="2400" dirty="0" smtClean="0"/>
              <a:t>reality, therefore</a:t>
            </a:r>
            <a:r>
              <a:rPr lang="en-US" sz="2400" dirty="0"/>
              <a:t>, OO models </a:t>
            </a:r>
            <a:r>
              <a:rPr lang="en-US" sz="2400" dirty="0" smtClean="0"/>
              <a:t>are:</a:t>
            </a:r>
          </a:p>
          <a:p>
            <a:pPr lvl="1">
              <a:buFont typeface="Arial" panose="02080604020202020204" charset="0"/>
              <a:buChar char="•"/>
            </a:pPr>
            <a:r>
              <a:rPr lang="en-US" sz="2400" dirty="0" smtClean="0"/>
              <a:t>easy </a:t>
            </a:r>
            <a:r>
              <a:rPr lang="en-US" sz="2400" dirty="0"/>
              <a:t>to </a:t>
            </a:r>
            <a:r>
              <a:rPr lang="en-US" sz="2400" dirty="0" smtClean="0"/>
              <a:t>develop</a:t>
            </a:r>
          </a:p>
          <a:p>
            <a:pPr lvl="1">
              <a:buFont typeface="Arial" panose="02080604020202020204" charset="0"/>
              <a:buChar char="•"/>
            </a:pPr>
            <a:r>
              <a:rPr lang="en-US" sz="2400" dirty="0" smtClean="0"/>
              <a:t>easy </a:t>
            </a:r>
            <a:r>
              <a:rPr lang="en-US" sz="2400" dirty="0"/>
              <a:t>to understand</a:t>
            </a:r>
          </a:p>
          <a:p>
            <a:endParaRPr lang="en-US" sz="240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2619</Words>
  <Application>Microsoft Office PowerPoint</Application>
  <PresentationFormat>Custom</PresentationFormat>
  <Paragraphs>286</Paragraphs>
  <Slides>55</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Retrospect</vt:lpstr>
      <vt:lpstr>Microsoft Word Picture</vt:lpstr>
      <vt:lpstr>PowerPoint Presentation</vt:lpstr>
      <vt:lpstr>OVERVIEW</vt:lpstr>
      <vt:lpstr>COURSE CONTENT</vt:lpstr>
      <vt:lpstr>OVERVIEW</vt:lpstr>
      <vt:lpstr>OBJECTIVES</vt:lpstr>
      <vt:lpstr>INTRODUCTION</vt:lpstr>
      <vt:lpstr>Examples of Object Oriented Models</vt:lpstr>
      <vt:lpstr>Examples of Object Oriented Models</vt:lpstr>
      <vt:lpstr>Object-Orientation - Advantages </vt:lpstr>
      <vt:lpstr>Procedural VS Object Oriented Programming</vt:lpstr>
      <vt:lpstr>Procedural VS Object Oriented Programming</vt:lpstr>
      <vt:lpstr>Procedural VS Object Oriented Programming</vt:lpstr>
      <vt:lpstr>OBJECT ORIENTED PROGRAMMING (OOP)</vt:lpstr>
      <vt:lpstr>OBJECT ORIENTED PROGRAMMING (OOP)</vt:lpstr>
      <vt:lpstr>OBJECT ORIENTED PROGRAMMING (OOP)</vt:lpstr>
      <vt:lpstr>OBJECTS AND CLASSES</vt:lpstr>
      <vt:lpstr>OBJECTS AND CLASSES</vt:lpstr>
      <vt:lpstr>OBJECTS AND CLASSES</vt:lpstr>
      <vt:lpstr>OBJECTS AND CLASSES</vt:lpstr>
      <vt:lpstr>Information Hiding</vt:lpstr>
      <vt:lpstr>Example – Information Hiding</vt:lpstr>
      <vt:lpstr>Example – Information Hiding</vt:lpstr>
      <vt:lpstr>Information Hiding Advantages</vt:lpstr>
      <vt:lpstr>ENCAPSULATION</vt:lpstr>
      <vt:lpstr>Example – Encapsulation</vt:lpstr>
      <vt:lpstr>Example – Encapsulation</vt:lpstr>
      <vt:lpstr>Encapsulation – Advantages</vt:lpstr>
      <vt:lpstr>INHERITANCE</vt:lpstr>
      <vt:lpstr>INHERITANCE</vt:lpstr>
      <vt:lpstr>INHERITANCE</vt:lpstr>
      <vt:lpstr>POLYMORPHISM</vt:lpstr>
      <vt:lpstr>ADVANTAGES OF OOP</vt:lpstr>
      <vt:lpstr>PRACTICAL SESSION</vt:lpstr>
      <vt:lpstr>INTRODUCTION TO JAVA</vt:lpstr>
      <vt:lpstr>INTRODUCTION TO JAVA</vt:lpstr>
      <vt:lpstr>INTRODUCTION TO JAVA</vt:lpstr>
      <vt:lpstr>INTRODUCTION TO JAVA</vt:lpstr>
      <vt:lpstr>INTRODUCTION TO JAVA</vt:lpstr>
      <vt:lpstr>INTRODUCTION TO JAVA</vt:lpstr>
      <vt:lpstr>ENVIRONMENT SETUP</vt:lpstr>
      <vt:lpstr>ENVIRONMENT SETUP</vt:lpstr>
      <vt:lpstr>ENVIRONMENT SETUP</vt:lpstr>
      <vt:lpstr>Writting your first program</vt:lpstr>
      <vt:lpstr>Anatomy of a Java Program</vt:lpstr>
      <vt:lpstr>Comments</vt:lpstr>
      <vt:lpstr>Package</vt:lpstr>
      <vt:lpstr>Reserved Words</vt:lpstr>
      <vt:lpstr>Modifiers</vt:lpstr>
      <vt:lpstr>Statements</vt:lpstr>
      <vt:lpstr>Blocks</vt:lpstr>
      <vt:lpstr>Classes</vt:lpstr>
      <vt:lpstr>Methods</vt:lpstr>
      <vt:lpstr>main Method</vt:lpstr>
      <vt:lpstr>Displaying Text in a Message Dialog Box</vt:lpstr>
      <vt:lpstr>Displaying Text in a Message Dialog Box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GI152-COMPUTER PROGRAMMING</dc:title>
  <dc:creator>Michael Hudson</dc:creator>
  <cp:lastModifiedBy>mark</cp:lastModifiedBy>
  <cp:revision>188</cp:revision>
  <dcterms:created xsi:type="dcterms:W3CDTF">2018-11-13T18:56:01Z</dcterms:created>
  <dcterms:modified xsi:type="dcterms:W3CDTF">2018-11-21T04:09:24Z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2057-10.1.0.5707</vt:lpwstr>
  </property>
</Properties>
</file>