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308" r:id="rId3"/>
    <p:sldId id="309" r:id="rId4"/>
    <p:sldId id="310" r:id="rId5"/>
    <p:sldId id="312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91" autoAdjust="0"/>
  </p:normalViewPr>
  <p:slideViewPr>
    <p:cSldViewPr snapToGrid="0">
      <p:cViewPr>
        <p:scale>
          <a:sx n="60" d="100"/>
          <a:sy n="60" d="100"/>
        </p:scale>
        <p:origin x="1116" y="252"/>
      </p:cViewPr>
      <p:guideLst>
        <p:guide orient="horz" pos="2160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C7B5-D219-485C-9E62-2F65476BA5DF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A9CB-811B-4A85-8A6D-A8419790D3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26308612-EC4B-4C48-A96A-063AE01B6FE6}" type="slidenum">
              <a:rPr lang="en-US">
                <a:latin typeface="Calibri" panose="020F0502020204030204" pitchFamily="34" charset="0"/>
              </a:r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5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3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7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5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possible, you should provide a no-</a:t>
            </a:r>
            <a:r>
              <a:rPr lang="en-US" dirty="0" err="1"/>
              <a:t>arg</a:t>
            </a:r>
            <a:r>
              <a:rPr lang="en-US" dirty="0"/>
              <a:t> constructor for every class to make the class easy to extend and to avoid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87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5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5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8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73899A-D71B-441F-BFFD-F12F7C167A7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>
          <a:xfrm>
            <a:off x="2362200" y="2057400"/>
            <a:ext cx="7543800" cy="1828800"/>
          </a:xfrm>
        </p:spPr>
        <p:txBody>
          <a:bodyPr rtlCol="0">
            <a:noAutofit/>
          </a:bodyPr>
          <a:lstStyle/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253 OBJECT ORIENTED PROGRAMMING</a:t>
            </a:r>
          </a:p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LECTURE 4 &amp; PRACTICALS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66" y="381000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  Not all is-a relationships should be modeled using inheritance. </a:t>
            </a:r>
          </a:p>
          <a:p>
            <a:pPr marL="292735" lvl="1" indent="0" algn="just">
              <a:buNone/>
            </a:pPr>
            <a:r>
              <a:rPr lang="en-US" sz="2200" b="1" dirty="0"/>
              <a:t>For example:</a:t>
            </a:r>
            <a:r>
              <a:rPr lang="en-US" sz="2200" dirty="0"/>
              <a:t> </a:t>
            </a:r>
            <a:r>
              <a:rPr lang="en-US" sz="2200" i="1" dirty="0"/>
              <a:t>a square is a rectangle, but you should not extend a Square class from a Rectangle class, because the width and height properties are not appropriate for a square. Instead, you should define a Square class to extend the </a:t>
            </a:r>
            <a:r>
              <a:rPr lang="en-US" sz="2200" i="1" dirty="0" err="1"/>
              <a:t>GeometricObject</a:t>
            </a:r>
            <a:r>
              <a:rPr lang="en-US" sz="2200" i="1" dirty="0"/>
              <a:t> class and define the side property for the side of a square</a:t>
            </a:r>
            <a:r>
              <a:rPr lang="en-US" sz="2200" dirty="0"/>
              <a:t>.</a:t>
            </a:r>
          </a:p>
          <a:p>
            <a:pPr marL="292735" lvl="1" indent="0" algn="just">
              <a:buNone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Do not blindly extend a class just for the sake of reusing methods. </a:t>
            </a:r>
          </a:p>
          <a:p>
            <a:pPr marL="292735" lvl="1" indent="0" algn="just">
              <a:buNone/>
            </a:pPr>
            <a:r>
              <a:rPr lang="en-US" sz="2000" b="1" dirty="0"/>
              <a:t>For example:</a:t>
            </a:r>
            <a:r>
              <a:rPr lang="en-US" sz="2000" dirty="0"/>
              <a:t> </a:t>
            </a:r>
            <a:r>
              <a:rPr lang="en-US" sz="2000" i="1" dirty="0"/>
              <a:t>it makes no sense for a Tree class to extend a Person class, even though they share common properties such as height and weight. A subclass and its superclass must have the is-a relationship. Example: A cow is an animal. A Circle is a Geometric Object</a:t>
            </a:r>
          </a:p>
        </p:txBody>
      </p:sp>
    </p:spTree>
    <p:extLst>
      <p:ext uri="{BB962C8B-B14F-4D97-AF65-F5344CB8AC3E}">
        <p14:creationId xmlns:p14="http://schemas.microsoft.com/office/powerpoint/2010/main" val="7328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Some programming languages allow you to derive a subclass from several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capability is known as multiple inheritance.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Java, however, does not allow multiple inheritance.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Java class may inherit directly from only one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restriction is known as </a:t>
            </a:r>
            <a:r>
              <a:rPr lang="en-US" sz="2400" b="1" dirty="0"/>
              <a:t>single inheritance</a:t>
            </a:r>
            <a:r>
              <a:rPr lang="en-US" sz="24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you use the extends keyword to define a subclass, it allows only one parent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Nevertheless, multiple inheritance can be achieved through interfaces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615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b="1" dirty="0"/>
              <a:t>SUPER</a:t>
            </a:r>
            <a:r>
              <a:rPr lang="en-US" dirty="0"/>
              <a:t>” KEYWORK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keyword </a:t>
            </a:r>
            <a:r>
              <a:rPr lang="en-US" sz="2400" b="1" dirty="0"/>
              <a:t>super</a:t>
            </a:r>
            <a:r>
              <a:rPr lang="en-US" sz="2400" dirty="0"/>
              <a:t> refers to the superclass and can be used to invoke the superclass’s </a:t>
            </a:r>
            <a:r>
              <a:rPr lang="en-US" sz="2400" b="1" dirty="0"/>
              <a:t>methods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Unlike properties and methods, the constructors of a superclass are not inherited by a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Constructors of a superclass can only be invoked from the constructors of the subclasses using the keyword </a:t>
            </a:r>
            <a:r>
              <a:rPr lang="en-US" sz="2400" b="1" dirty="0"/>
              <a:t>super</a:t>
            </a:r>
            <a:r>
              <a:rPr lang="en-US" sz="24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syntax to call a superclass’s constructor is: </a:t>
            </a:r>
            <a:r>
              <a:rPr lang="en-US" sz="2400" b="1" dirty="0"/>
              <a:t>super</a:t>
            </a:r>
            <a:r>
              <a:rPr lang="en-US" sz="2400" dirty="0"/>
              <a:t>(); or </a:t>
            </a:r>
            <a:r>
              <a:rPr lang="en-US" sz="2400" b="1" dirty="0"/>
              <a:t>super</a:t>
            </a:r>
            <a:r>
              <a:rPr lang="en-US" sz="2400" dirty="0"/>
              <a:t>(parameters);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77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b="1" dirty="0"/>
              <a:t>SUPER</a:t>
            </a:r>
            <a:r>
              <a:rPr lang="en-US" dirty="0"/>
              <a:t>” KEYWORK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() invokes the no-</a:t>
            </a:r>
            <a:r>
              <a:rPr lang="en-US" sz="2400" dirty="0" err="1"/>
              <a:t>arg</a:t>
            </a:r>
            <a:r>
              <a:rPr lang="en-US" sz="2400" dirty="0"/>
              <a:t> constructor of its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(arguments) invokes the superclass constructor that matches the arguments.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statement </a:t>
            </a:r>
            <a:r>
              <a:rPr lang="en-US" sz="2400" b="1" dirty="0"/>
              <a:t>super</a:t>
            </a:r>
            <a:r>
              <a:rPr lang="en-US" sz="2400" dirty="0"/>
              <a:t>() or </a:t>
            </a:r>
            <a:r>
              <a:rPr lang="en-US" sz="2400" b="1" dirty="0"/>
              <a:t>super</a:t>
            </a:r>
            <a:r>
              <a:rPr lang="en-US" sz="2400" dirty="0"/>
              <a:t>(arguments) must be the first statement of the subclass’s constructor; this is the only way to explicitly invoke a superclass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199915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CONSTRUCTOR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constructor may invoke an overloaded constructor or its superclass constructor.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neither is invoked explicitly, the compiler automatically puts super() as the first statement in the 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E0F83-1B3F-465F-88D5-4DE55399C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9" t="32257" r="37451" b="32792"/>
          <a:stretch/>
        </p:blipFill>
        <p:spPr>
          <a:xfrm>
            <a:off x="2426208" y="3429000"/>
            <a:ext cx="7512944" cy="27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7D063-E211-489F-92BC-18317EE0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297" t="17643" r="54438" b="24211"/>
          <a:stretch/>
        </p:blipFill>
        <p:spPr>
          <a:xfrm>
            <a:off x="1361487" y="1987332"/>
            <a:ext cx="5166046" cy="4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3B3E3-BC0E-47D9-A9D0-41DEAFF663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2" t="19844" r="66711" b="71383"/>
          <a:stretch/>
        </p:blipFill>
        <p:spPr>
          <a:xfrm>
            <a:off x="7074567" y="2791327"/>
            <a:ext cx="4694807" cy="8502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6E74D28-82F3-411D-926C-A9C254E0BF84}"/>
              </a:ext>
            </a:extLst>
          </p:cNvPr>
          <p:cNvSpPr/>
          <p:nvPr/>
        </p:nvSpPr>
        <p:spPr>
          <a:xfrm>
            <a:off x="770021" y="2422358"/>
            <a:ext cx="591466" cy="2197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C1DFF3-524B-4732-B31C-2B60E47897EA}"/>
              </a:ext>
            </a:extLst>
          </p:cNvPr>
          <p:cNvSpPr/>
          <p:nvPr/>
        </p:nvSpPr>
        <p:spPr>
          <a:xfrm rot="16200000">
            <a:off x="9040773" y="1675354"/>
            <a:ext cx="591466" cy="4523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8FB86-AD65-42CF-B411-E335DF21AFBA}"/>
              </a:ext>
            </a:extLst>
          </p:cNvPr>
          <p:cNvSpPr txBox="1"/>
          <p:nvPr/>
        </p:nvSpPr>
        <p:spPr>
          <a:xfrm>
            <a:off x="8566483" y="4326194"/>
            <a:ext cx="12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T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AFE5D-2FD7-46B8-AC25-27366ED4F6F8}"/>
              </a:ext>
            </a:extLst>
          </p:cNvPr>
          <p:cNvSpPr txBox="1"/>
          <p:nvPr/>
        </p:nvSpPr>
        <p:spPr>
          <a:xfrm>
            <a:off x="33724" y="3149950"/>
            <a:ext cx="12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4241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given output is produced under the following order: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The </a:t>
            </a:r>
            <a:r>
              <a:rPr lang="en-US" sz="2200" b="1" dirty="0"/>
              <a:t>new</a:t>
            </a:r>
            <a:r>
              <a:rPr lang="en-US" sz="2200" dirty="0"/>
              <a:t> Faculty() invokes Faculty’s no-</a:t>
            </a:r>
            <a:r>
              <a:rPr lang="en-US" sz="2200" dirty="0" err="1"/>
              <a:t>arg</a:t>
            </a:r>
            <a:r>
              <a:rPr lang="en-US" sz="2200" dirty="0"/>
              <a:t> constructor.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Since Faculty is a </a:t>
            </a:r>
            <a:r>
              <a:rPr lang="en-US" sz="2200" b="1" dirty="0"/>
              <a:t>subclass</a:t>
            </a:r>
            <a:r>
              <a:rPr lang="en-US" sz="2200" dirty="0"/>
              <a:t> of Employee, Employee’s no-</a:t>
            </a:r>
            <a:r>
              <a:rPr lang="en-US" sz="2200" dirty="0" err="1"/>
              <a:t>arg</a:t>
            </a:r>
            <a:r>
              <a:rPr lang="en-US" sz="2200" dirty="0"/>
              <a:t> constructor is invoked before any statements in Faculty’s constructor are executed.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Employee’s no-</a:t>
            </a:r>
            <a:r>
              <a:rPr lang="en-US" sz="2200" dirty="0" err="1"/>
              <a:t>arg</a:t>
            </a:r>
            <a:r>
              <a:rPr lang="en-US" sz="2200" dirty="0"/>
              <a:t> constructor </a:t>
            </a:r>
            <a:r>
              <a:rPr lang="en-US" sz="2200" b="1" dirty="0"/>
              <a:t>invokes</a:t>
            </a:r>
            <a:r>
              <a:rPr lang="en-US" sz="2200" dirty="0"/>
              <a:t> Employee’s second constructor. </a:t>
            </a:r>
          </a:p>
          <a:p>
            <a:pPr marL="658495" lvl="1" indent="-457200" algn="just">
              <a:buFont typeface="+mj-lt"/>
              <a:buAutoNum type="arabicPeriod"/>
            </a:pPr>
            <a:r>
              <a:rPr lang="en-US" sz="2200" dirty="0"/>
              <a:t>Since Employee is a </a:t>
            </a:r>
            <a:r>
              <a:rPr lang="en-US" sz="2200" b="1" dirty="0"/>
              <a:t>subclass</a:t>
            </a:r>
            <a:r>
              <a:rPr lang="en-US" sz="2200" dirty="0"/>
              <a:t> of Person, Person’s no-</a:t>
            </a:r>
            <a:r>
              <a:rPr lang="en-US" sz="2200" dirty="0" err="1"/>
              <a:t>arg</a:t>
            </a:r>
            <a:r>
              <a:rPr lang="en-US" sz="2200" dirty="0"/>
              <a:t> constructor is invoked before any statements in Employee’s second constructor are executed. </a:t>
            </a:r>
          </a:p>
        </p:txBody>
      </p:sp>
    </p:spTree>
    <p:extLst>
      <p:ext uri="{BB962C8B-B14F-4D97-AF65-F5344CB8AC3E}">
        <p14:creationId xmlns:p14="http://schemas.microsoft.com/office/powerpoint/2010/main" val="231721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is summarized on the following diagram: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D99D-5F1B-4FFE-8157-C4EF34D4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0" t="50024" r="16039" b="28811"/>
          <a:stretch/>
        </p:blipFill>
        <p:spPr>
          <a:xfrm>
            <a:off x="1228825" y="2703621"/>
            <a:ext cx="923062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CHAINING:EXAMPLE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56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class is designed to be extended, it is better to provide a no-</a:t>
            </a:r>
            <a:r>
              <a:rPr lang="en-US" sz="2400" dirty="0" err="1"/>
              <a:t>arg</a:t>
            </a:r>
            <a:r>
              <a:rPr lang="en-US" sz="2400" dirty="0"/>
              <a:t> constructor to avoid programming errors. Consider the following example: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Since no constructor is explicitly defined in Apple, Apple’s default no-</a:t>
            </a:r>
            <a:r>
              <a:rPr lang="en-US" sz="2400" dirty="0" err="1"/>
              <a:t>arg</a:t>
            </a:r>
            <a:r>
              <a:rPr lang="en-US" sz="2400" dirty="0"/>
              <a:t> constructor is defined implicitly.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Since Apple is a subclass of Fruit, Apple’s default constructor automatically invokes Fruit’s no-</a:t>
            </a:r>
            <a:r>
              <a:rPr lang="en-US" sz="2400" dirty="0" err="1"/>
              <a:t>arg</a:t>
            </a:r>
            <a:r>
              <a:rPr lang="en-US" sz="2400" dirty="0"/>
              <a:t> constructor.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However, Fruit does not have a no-</a:t>
            </a:r>
            <a:r>
              <a:rPr lang="en-US" sz="2400" dirty="0" err="1"/>
              <a:t>arg</a:t>
            </a:r>
            <a:r>
              <a:rPr lang="en-US" sz="2400" dirty="0"/>
              <a:t> constructor, because Fruit has an explicit constructor defined. Therefore, the program cannot be compiled.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73F75-3A69-4B55-A706-E8EE477A8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1" t="46547" r="19736" b="30284"/>
          <a:stretch/>
        </p:blipFill>
        <p:spPr>
          <a:xfrm>
            <a:off x="2679032" y="2438844"/>
            <a:ext cx="4989094" cy="14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6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CALLING SUPER-CLASS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keyword super can also be used to reference a method other than the constructor in the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The syntax is: </a:t>
            </a:r>
          </a:p>
          <a:p>
            <a:pPr algn="just"/>
            <a:r>
              <a:rPr lang="en-US" sz="2400" b="1" dirty="0" err="1"/>
              <a:t>super</a:t>
            </a:r>
            <a:r>
              <a:rPr lang="en-US" sz="2400" dirty="0" err="1"/>
              <a:t>.method</a:t>
            </a:r>
            <a:r>
              <a:rPr lang="en-US" sz="2400" dirty="0"/>
              <a:t>(parameters);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can be used to resolve ambiguities when invoking methods of super and derived classes.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19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Inheritance.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Exploring Inheritance case studies through examples.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the behavior of constructors in inheritance.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method overriding.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Understanding the fundamental difference between Method overriding and overloading.</a:t>
            </a:r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override a method, the method must be defined in the subclass using the same signature and the same return type as in its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subclass inherits methods from a superclass. Sometimes it is necessary for the subclass to modify the implementation of a method defined in the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An instance method can be overridden only if it is accessible.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Thus a private method cannot be overridden, because it is not accessible outside its own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method defined in a subclass is private in its superclass, the two methods are completely unrelated.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081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Like an instance method, a static method can be inherited.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However, a static method cannot be overridden.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static method defined in the superclass is redefined in a subclass, the method defined in the superclass is hidden.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hidden static methods can be invoked using the syntax </a:t>
            </a:r>
            <a:r>
              <a:rPr lang="en-US" sz="2400" dirty="0" err="1"/>
              <a:t>SuperClassName.staticMethodName</a:t>
            </a:r>
            <a:r>
              <a:rPr lang="en-US" sz="24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430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VS 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60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Overloading means to define multiple methods with the same name but different signatures.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Overriding means to provide a new implementation for a method in the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Overridden methods are in different classes related by inheritance; overloaded methods can be either in the same class or different classes related by inheritance.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Overridden methods have the same signature and return type; overloaded methods have the same name but a different parameter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avoid mistakes, you can use a special Java syntax, called override annotation, to place @Override before the method in the subclass.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725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INHERITANCE:OVERIDDING METHODS ANNOTATIONS.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60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avoid mistakes, a special Java syntax can be used, called </a:t>
            </a:r>
            <a:r>
              <a:rPr lang="en-US" sz="2400" b="1" dirty="0"/>
              <a:t>override</a:t>
            </a:r>
            <a:r>
              <a:rPr lang="en-US" sz="2400" dirty="0"/>
              <a:t> </a:t>
            </a:r>
            <a:r>
              <a:rPr lang="en-US" sz="2400" b="1" dirty="0"/>
              <a:t>annotation</a:t>
            </a:r>
            <a:r>
              <a:rPr lang="en-US" sz="2400" dirty="0"/>
              <a:t>, to place @Override before the method in a subclass.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annotation denotes that the annotated method is required to override a method in the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a method with this annotation does not override its superclass’s method, the compiler will report an error.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EF10-4F6E-433D-88C9-D0866A037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7" t="20726" r="14868" b="51793"/>
          <a:stretch/>
        </p:blipFill>
        <p:spPr>
          <a:xfrm>
            <a:off x="1844841" y="4344378"/>
            <a:ext cx="7876674" cy="1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591DA-8163-4E91-9683-17FC4ED25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END</a:t>
            </a:r>
            <a:endParaRPr lang="en-TZ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3747C-D517-464A-8B84-3C56F38E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925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use a class to model objects of the same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classes may have some com-mon properties and behaviors, which can be generalized in a class that can be shared by other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can define a specialized class that extends the generalized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specialized classes inherit the properties and methods from the general 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Inheritance enables you to define a general class i.e. </a:t>
            </a:r>
            <a:r>
              <a:rPr lang="en-US" sz="2400" b="1" dirty="0"/>
              <a:t>superclass </a:t>
            </a:r>
            <a:r>
              <a:rPr lang="en-US" sz="2400" dirty="0"/>
              <a:t>and later extend it to more specialized classes i.e. </a:t>
            </a:r>
            <a:r>
              <a:rPr lang="en-US" sz="2400" b="1" dirty="0"/>
              <a:t>subclasses</a:t>
            </a:r>
            <a:endParaRPr lang="x-none" altLang="en-US" sz="2400" b="1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39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use a class to model objects of the same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Different classes may have some com-mon properties and behaviors, which can be generalized in a class that can be shared by other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You can define a specialized class that extends the generalized 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specialized classes inherit the properties and methods from the general 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Inheritance enables you to define a general class i.e. </a:t>
            </a:r>
            <a:r>
              <a:rPr lang="en-US" sz="2400" b="1" dirty="0"/>
              <a:t>superclass </a:t>
            </a:r>
            <a:r>
              <a:rPr lang="en-US" sz="2400" dirty="0"/>
              <a:t>and later extend it to more specialized classes i.e. </a:t>
            </a:r>
            <a:r>
              <a:rPr lang="en-US" sz="2400" b="1" dirty="0"/>
              <a:t>subclasses</a:t>
            </a:r>
            <a:endParaRPr lang="x-none" altLang="en-US" sz="2400" b="1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8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19F79-4DD6-4F58-B812-F80995B40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23" t="16655" r="25860" b="11446"/>
          <a:stretch/>
        </p:blipFill>
        <p:spPr>
          <a:xfrm>
            <a:off x="2911445" y="1780902"/>
            <a:ext cx="5506841" cy="45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A triangular arrow pointing to the superclass is used to denote the inheritance relationship between the two classes involved.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In Java terminology, a class C1 extended from another class C2 is called a subclass, and C2 is called a superclass. 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sz="2400" dirty="0"/>
              <a:t>A superclass is also referred to as a parent class or a base class, and a subclass as a child class, an extended class, or a derived class.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In order to inherit from a class in JAVA, the keyword </a:t>
            </a:r>
            <a:r>
              <a:rPr lang="en-US" altLang="en-US" sz="2400" b="1" dirty="0"/>
              <a:t>extends </a:t>
            </a:r>
            <a:r>
              <a:rPr lang="en-US" altLang="en-US" sz="2400" dirty="0"/>
              <a:t> is used</a:t>
            </a:r>
          </a:p>
          <a:p>
            <a:pPr marL="0" indent="0" algn="just">
              <a:buNone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AFBEF-9D64-4035-BA1D-49C38D7F9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27178" r="40833" b="62757"/>
          <a:stretch/>
        </p:blipFill>
        <p:spPr>
          <a:xfrm>
            <a:off x="2100180" y="4992913"/>
            <a:ext cx="5897191" cy="1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altLang="en-US" sz="2400" dirty="0"/>
              <a:t>Consider the extracted code below:</a:t>
            </a:r>
          </a:p>
          <a:p>
            <a:pPr marL="0" indent="0" algn="just">
              <a:buNone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9FF6F-05B1-4FCE-BD4D-A0AA2FDF4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5" t="16068" r="38690" b="38768"/>
          <a:stretch/>
        </p:blipFill>
        <p:spPr>
          <a:xfrm>
            <a:off x="1422399" y="2392438"/>
            <a:ext cx="8121789" cy="3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You might attempt to use the data fields color and filled directly in the constructor, but that is not allowed, those members can only be accessed in the </a:t>
            </a:r>
            <a:r>
              <a:rPr lang="en-US" sz="2400" dirty="0" err="1"/>
              <a:t>GeometricObject</a:t>
            </a:r>
            <a:r>
              <a:rPr lang="en-US" sz="2400" dirty="0"/>
              <a:t> class.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They cannot be accessed in any class other than in the </a:t>
            </a:r>
            <a:r>
              <a:rPr lang="en-US" sz="2400" dirty="0" err="1"/>
              <a:t>GeometricObject</a:t>
            </a:r>
            <a:r>
              <a:rPr lang="en-US" sz="2400" dirty="0"/>
              <a:t> class itself. 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only way to read and modify color and filled is through their getter and setter methods.</a:t>
            </a:r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1450" lvl="0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7FE9B-1779-4CDD-A8DE-A2E1D4212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0" t="28421" r="43000" b="58923"/>
          <a:stretch/>
        </p:blipFill>
        <p:spPr>
          <a:xfrm>
            <a:off x="1828800" y="2660904"/>
            <a:ext cx="7318628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Contrary to the conventional interpretation, a subclass is not a subset of its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subclass usually contains more information and methods than its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Private data fields in a superclass are not accessible outside the class. Therefore, they cannot be used directly in a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Private data fields can be accessed/mutated through public accessors/mutators if defined in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1780669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2267</TotalTime>
  <Words>1502</Words>
  <Application>Microsoft Office PowerPoint</Application>
  <PresentationFormat>Widescreen</PresentationFormat>
  <Paragraphs>145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Retrospect</vt:lpstr>
      <vt:lpstr>PowerPoint Presentation</vt:lpstr>
      <vt:lpstr>OBJECTIVES</vt:lpstr>
      <vt:lpstr>INTRODUCTION</vt:lpstr>
      <vt:lpstr>INTRODUCTION TO INHERITANCE</vt:lpstr>
      <vt:lpstr>INHERITANCE:USE CASE</vt:lpstr>
      <vt:lpstr>INHERITANCE:USE CASE</vt:lpstr>
      <vt:lpstr>INHERITANCE:USE CASE</vt:lpstr>
      <vt:lpstr>INHERITANCE:USE CASE</vt:lpstr>
      <vt:lpstr>INHERITANCE</vt:lpstr>
      <vt:lpstr>INHERITANCE</vt:lpstr>
      <vt:lpstr>MULTIPLE INHERITANCE</vt:lpstr>
      <vt:lpstr>USING THE “SUPER” KEYWORK</vt:lpstr>
      <vt:lpstr>USING THE “SUPER” KEYWORK</vt:lpstr>
      <vt:lpstr>INHERITANCE: CONSTRUCTOR CHAINING</vt:lpstr>
      <vt:lpstr>CONSTRUCTOR CHAINING:EXAMPLE</vt:lpstr>
      <vt:lpstr>CONSTRUCTOR CHAINING:EXAMPLE</vt:lpstr>
      <vt:lpstr>CONSTRUCTOR CHAINING:EXAMPLE</vt:lpstr>
      <vt:lpstr>CONSTRUCTOR CHAINING:EXAMPLE</vt:lpstr>
      <vt:lpstr>INHERITANCE: CALLING SUPER-CLASS METHODS</vt:lpstr>
      <vt:lpstr>INHERITANCE:OVERIDDING METHODS</vt:lpstr>
      <vt:lpstr>INHERITANCE:OVERIDDING METHODS</vt:lpstr>
      <vt:lpstr>INHERITANCE:OVERIDDING VS OVERLOADING METHODS</vt:lpstr>
      <vt:lpstr>INHERITANCE:OVERIDDING METHODS ANNOTATIONS.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Hudson</dc:creator>
  <cp:lastModifiedBy>Michael Hudson</cp:lastModifiedBy>
  <cp:revision>548</cp:revision>
  <dcterms:created xsi:type="dcterms:W3CDTF">2018-11-13T11:29:31Z</dcterms:created>
  <dcterms:modified xsi:type="dcterms:W3CDTF">2018-12-05T04:43:39Z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