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2" r:id="rId6"/>
    <p:sldId id="260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es.wikipedia.org/wiki/Tangente_(geometr%C3%ADa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Trabajo final.</a:t>
            </a:r>
            <a:br>
              <a:rPr lang="es-ES_tradnl" dirty="0" smtClean="0"/>
            </a:br>
            <a:r>
              <a:rPr lang="es-ES_tradnl" sz="3000" dirty="0"/>
              <a:t/>
            </a:r>
            <a:br>
              <a:rPr lang="es-ES_tradnl" sz="3000" dirty="0"/>
            </a:br>
            <a:r>
              <a:rPr lang="es-ES_tradnl" sz="2500" dirty="0" err="1" smtClean="0"/>
              <a:t>Crehuet</a:t>
            </a:r>
            <a:r>
              <a:rPr lang="es-ES_tradnl" sz="2500" dirty="0" smtClean="0"/>
              <a:t> Bermejo, Pablo.</a:t>
            </a:r>
            <a:br>
              <a:rPr lang="es-ES_tradnl" sz="2500" dirty="0" smtClean="0"/>
            </a:br>
            <a:r>
              <a:rPr lang="es-ES_tradnl" sz="2500" dirty="0" smtClean="0"/>
              <a:t>Toledo </a:t>
            </a:r>
            <a:r>
              <a:rPr lang="es-ES_tradnl" sz="2500" dirty="0" err="1" smtClean="0"/>
              <a:t>Mañani,Ricardo</a:t>
            </a:r>
            <a:r>
              <a:rPr lang="es-ES_tradnl" sz="2500" dirty="0" smtClean="0"/>
              <a:t>. </a:t>
            </a:r>
            <a:br>
              <a:rPr lang="es-ES_tradnl" sz="2500" dirty="0" smtClean="0"/>
            </a:br>
            <a:r>
              <a:rPr lang="es-ES_tradnl" sz="2500" dirty="0" smtClean="0"/>
              <a:t>Aller </a:t>
            </a:r>
            <a:r>
              <a:rPr lang="es-ES_tradnl" sz="2500" dirty="0" err="1" smtClean="0"/>
              <a:t>Bartolom</a:t>
            </a:r>
            <a:r>
              <a:rPr lang="es-ES" sz="2500" smtClean="0"/>
              <a:t>é, Paula.</a:t>
            </a:r>
            <a:endParaRPr lang="es-ES_tradnl" sz="2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Ingenier</a:t>
            </a:r>
            <a:r>
              <a:rPr lang="es-ES" dirty="0" err="1" smtClean="0"/>
              <a:t>ía</a:t>
            </a:r>
            <a:r>
              <a:rPr lang="es-ES" dirty="0" smtClean="0"/>
              <a:t> Aeroespacial.</a:t>
            </a:r>
          </a:p>
          <a:p>
            <a:r>
              <a:rPr lang="es-ES" dirty="0" smtClean="0"/>
              <a:t>Curso 2015-2016.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0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700" y="231194"/>
            <a:ext cx="8770571" cy="67430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Índice.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0254" y="2250831"/>
            <a:ext cx="8770571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dirty="0" smtClean="0"/>
              <a:t>·</a:t>
            </a:r>
            <a:r>
              <a:rPr lang="es-ES_tradnl" sz="3200" dirty="0" smtClean="0"/>
              <a:t>C</a:t>
            </a:r>
            <a:r>
              <a:rPr lang="es-ES" sz="3200" dirty="0"/>
              <a:t>álculo de ceros mediante el método de </a:t>
            </a:r>
            <a:r>
              <a:rPr lang="es-ES" sz="3200" dirty="0" smtClean="0"/>
              <a:t>Newton-Raphson.</a:t>
            </a:r>
          </a:p>
          <a:p>
            <a:pPr marL="0" indent="0">
              <a:buNone/>
            </a:pPr>
            <a:r>
              <a:rPr lang="es-ES" sz="3200" dirty="0" smtClean="0"/>
              <a:t>·Librería.</a:t>
            </a:r>
          </a:p>
          <a:p>
            <a:pPr marL="0" indent="0">
              <a:buNone/>
            </a:pPr>
            <a:r>
              <a:rPr lang="es-ES_tradnl" sz="3200" dirty="0" smtClean="0"/>
              <a:t>·Funci</a:t>
            </a:r>
            <a:r>
              <a:rPr lang="es-ES" sz="3200" dirty="0"/>
              <a:t>ón carga </a:t>
            </a:r>
            <a:r>
              <a:rPr lang="es-ES" sz="3200" dirty="0" smtClean="0"/>
              <a:t>línea. Definimos </a:t>
            </a:r>
            <a:r>
              <a:rPr lang="es-ES" sz="3200" dirty="0"/>
              <a:t>el tamaño de la función</a:t>
            </a:r>
            <a:r>
              <a:rPr lang="es-ES" sz="3200" dirty="0" smtClean="0"/>
              <a:t>.</a:t>
            </a:r>
          </a:p>
          <a:p>
            <a:pPr marL="0" indent="0">
              <a:buNone/>
            </a:pPr>
            <a:r>
              <a:rPr lang="es-ES" sz="3200" dirty="0" smtClean="0"/>
              <a:t>·Derivación mediante ínfimos cuadrados.</a:t>
            </a:r>
          </a:p>
          <a:p>
            <a:pPr marL="0" indent="0">
              <a:buNone/>
            </a:pPr>
            <a:r>
              <a:rPr lang="es-ES" sz="3200" dirty="0" smtClean="0"/>
              <a:t>·El programa.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7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701" y="568345"/>
            <a:ext cx="8637814" cy="1968026"/>
          </a:xfrm>
        </p:spPr>
        <p:txBody>
          <a:bodyPr/>
          <a:lstStyle/>
          <a:p>
            <a:r>
              <a:rPr lang="es-ES_tradnl" dirty="0" smtClean="0"/>
              <a:t>C</a:t>
            </a:r>
            <a:r>
              <a:rPr lang="es-ES" dirty="0" err="1" smtClean="0"/>
              <a:t>álculo</a:t>
            </a:r>
            <a:r>
              <a:rPr lang="es-ES" dirty="0" smtClean="0"/>
              <a:t> de ceros mediante el método de Newton-</a:t>
            </a:r>
            <a:r>
              <a:rPr lang="es-ES" dirty="0" err="1" smtClean="0"/>
              <a:t>Raphson</a:t>
            </a:r>
            <a:r>
              <a:rPr lang="es-ES" dirty="0" smtClean="0"/>
              <a:t>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El método de Newton-</a:t>
            </a:r>
            <a:r>
              <a:rPr lang="es-ES_tradnl" sz="1800" dirty="0" err="1"/>
              <a:t>Raphson</a:t>
            </a:r>
            <a:r>
              <a:rPr lang="es-ES_tradnl" sz="1800" dirty="0"/>
              <a:t> es un método abierto, en el sentido de que no está garantizada su convergencia global. </a:t>
            </a:r>
            <a:r>
              <a:rPr lang="es-ES_tradnl" sz="1800" dirty="0" smtClean="0"/>
              <a:t>Así</a:t>
            </a:r>
            <a:r>
              <a:rPr lang="es-ES_tradnl" sz="1800" dirty="0"/>
              <a:t>, se ha de comenzar la iteración con un valor razonablemente cercano al cero (denominado punto de arranque o </a:t>
            </a:r>
            <a:r>
              <a:rPr lang="es-ES_tradnl" sz="1800" dirty="0" smtClean="0"/>
              <a:t>germen). </a:t>
            </a:r>
            <a:r>
              <a:rPr lang="es-ES_tradnl" sz="1800" dirty="0"/>
              <a:t>La relativa cercanía del punto inicial a la raíz depende mucho de la naturaleza de la propia </a:t>
            </a:r>
            <a:r>
              <a:rPr lang="es-ES_tradnl" sz="1800" dirty="0" smtClean="0"/>
              <a:t>función. El método </a:t>
            </a:r>
            <a:r>
              <a:rPr lang="es-ES_tradnl" sz="1800" dirty="0" err="1"/>
              <a:t>linealiza</a:t>
            </a:r>
            <a:r>
              <a:rPr lang="es-ES_tradnl" sz="1800" dirty="0"/>
              <a:t> la función por la </a:t>
            </a:r>
            <a:r>
              <a:rPr lang="es-ES_tradnl" sz="1800" dirty="0" smtClean="0"/>
              <a:t>recta tangente a ese valor supuesto. </a:t>
            </a:r>
            <a:r>
              <a:rPr lang="es-ES_tradnl" sz="1800" dirty="0" smtClean="0">
                <a:hlinkClick r:id="rId2"/>
              </a:rPr>
              <a:t> </a:t>
            </a:r>
            <a:endParaRPr lang="es-ES_tradnl" sz="1800" dirty="0" smtClean="0"/>
          </a:p>
          <a:p>
            <a:pPr lvl="8"/>
            <a:endParaRPr lang="es-ES_tradnl" sz="1800" dirty="0" smtClean="0"/>
          </a:p>
          <a:p>
            <a:pPr lvl="8"/>
            <a:r>
              <a:rPr lang="es-ES_tradnl" sz="1800" dirty="0" err="1" smtClean="0"/>
              <a:t>Estimaci</a:t>
            </a:r>
            <a:r>
              <a:rPr lang="es-ES" sz="1800" dirty="0" err="1" smtClean="0"/>
              <a:t>ón</a:t>
            </a:r>
            <a:r>
              <a:rPr lang="es-ES" sz="1800" dirty="0" smtClean="0"/>
              <a:t> del error: </a:t>
            </a:r>
          </a:p>
          <a:p>
            <a:pPr lvl="8"/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18" y="4264152"/>
            <a:ext cx="2231571" cy="18373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479" y="4406426"/>
            <a:ext cx="1739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53690" y="232292"/>
            <a:ext cx="2944586" cy="56376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Librer</a:t>
            </a:r>
            <a:r>
              <a:rPr lang="es-ES" smtClean="0"/>
              <a:t>ía</a:t>
            </a:r>
            <a:endParaRPr lang="es-ES_tradnl" dirty="0"/>
          </a:p>
        </p:txBody>
      </p:sp>
      <p:sp>
        <p:nvSpPr>
          <p:cNvPr id="3" name="Terminador 2"/>
          <p:cNvSpPr/>
          <p:nvPr/>
        </p:nvSpPr>
        <p:spPr>
          <a:xfrm>
            <a:off x="4759570" y="144900"/>
            <a:ext cx="3751384" cy="9378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Derivación a través del método numérico </a:t>
            </a:r>
            <a:endParaRPr lang="es-ES" dirty="0"/>
          </a:p>
        </p:txBody>
      </p:sp>
      <p:sp>
        <p:nvSpPr>
          <p:cNvPr id="4" name="Entrada manual 3"/>
          <p:cNvSpPr/>
          <p:nvPr/>
        </p:nvSpPr>
        <p:spPr>
          <a:xfrm>
            <a:off x="4759570" y="1397862"/>
            <a:ext cx="3751384" cy="86750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Introducción de x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ceso 4"/>
              <p:cNvSpPr/>
              <p:nvPr/>
            </p:nvSpPr>
            <p:spPr>
              <a:xfrm>
                <a:off x="4759570" y="2790092"/>
                <a:ext cx="3751384" cy="84406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Hallar la imagen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Proces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570" y="2790092"/>
                <a:ext cx="3751384" cy="844062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os 5"/>
              <p:cNvSpPr/>
              <p:nvPr/>
            </p:nvSpPr>
            <p:spPr>
              <a:xfrm>
                <a:off x="4759570" y="4158876"/>
                <a:ext cx="3751383" cy="820616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¿Existe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?</a:t>
                </a:r>
                <a:endParaRPr lang="es-ES" dirty="0"/>
              </a:p>
            </p:txBody>
          </p:sp>
        </mc:Choice>
        <mc:Fallback xmlns="">
          <p:sp>
            <p:nvSpPr>
              <p:cNvPr id="6" name="Dat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570" y="4158876"/>
                <a:ext cx="3751383" cy="820616"/>
              </a:xfrm>
              <a:prstGeom prst="flowChartInputOutp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ntrada manual 6"/>
          <p:cNvSpPr/>
          <p:nvPr/>
        </p:nvSpPr>
        <p:spPr>
          <a:xfrm>
            <a:off x="9495691" y="3977168"/>
            <a:ext cx="2203939" cy="118403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Elección o no del </a:t>
            </a:r>
          </a:p>
          <a:p>
            <a:pPr algn="ctr"/>
            <a:r>
              <a:rPr lang="es-ES" dirty="0" smtClean="0"/>
              <a:t>Germen inicial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ceso 7"/>
              <p:cNvSpPr/>
              <p:nvPr/>
            </p:nvSpPr>
            <p:spPr>
              <a:xfrm>
                <a:off x="1266090" y="3634154"/>
                <a:ext cx="2813539" cy="161778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Realizamos: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 smtClean="0"/>
              </a:p>
              <a:p>
                <a:pPr algn="ctr"/>
                <a:endParaRPr lang="es-ES" dirty="0"/>
              </a:p>
            </p:txBody>
          </p:sp>
        </mc:Choice>
        <mc:Fallback xmlns="">
          <p:sp>
            <p:nvSpPr>
              <p:cNvPr id="8" name="Proces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634154"/>
                <a:ext cx="2813539" cy="1617784"/>
              </a:xfrm>
              <a:prstGeom prst="flowChartProcess">
                <a:avLst/>
              </a:prstGeom>
              <a:blipFill>
                <a:blip r:embed="rId4"/>
                <a:stretch>
                  <a:fillRect t="-52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os 8"/>
              <p:cNvSpPr/>
              <p:nvPr/>
            </p:nvSpPr>
            <p:spPr>
              <a:xfrm>
                <a:off x="1266091" y="2293269"/>
                <a:ext cx="2813539" cy="99364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h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9" name="Dat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1" y="2293269"/>
                <a:ext cx="2813539" cy="993645"/>
              </a:xfrm>
              <a:prstGeom prst="flowChartInputOutp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ceso 9"/>
              <p:cNvSpPr/>
              <p:nvPr/>
            </p:nvSpPr>
            <p:spPr>
              <a:xfrm>
                <a:off x="237393" y="5504215"/>
                <a:ext cx="5694483" cy="96692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Proces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3" y="5504215"/>
                <a:ext cx="5694483" cy="966924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antalla 10"/>
              <p:cNvSpPr/>
              <p:nvPr/>
            </p:nvSpPr>
            <p:spPr>
              <a:xfrm>
                <a:off x="6412522" y="5571508"/>
                <a:ext cx="2579077" cy="832338"/>
              </a:xfrm>
              <a:prstGeom prst="flowChartDisp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Muestra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1" name="Pantalla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522" y="5571508"/>
                <a:ext cx="2579077" cy="832338"/>
              </a:xfrm>
              <a:prstGeom prst="flowChartDisplay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rminador 11"/>
          <p:cNvSpPr/>
          <p:nvPr/>
        </p:nvSpPr>
        <p:spPr>
          <a:xfrm>
            <a:off x="9472246" y="5589092"/>
            <a:ext cx="2250831" cy="79717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Paso al programa </a:t>
            </a:r>
          </a:p>
          <a:p>
            <a:pPr algn="ctr"/>
            <a:r>
              <a:rPr lang="es-ES" dirty="0" smtClean="0"/>
              <a:t>principal</a:t>
            </a:r>
            <a:endParaRPr lang="es-ES" dirty="0"/>
          </a:p>
        </p:txBody>
      </p:sp>
      <p:cxnSp>
        <p:nvCxnSpPr>
          <p:cNvPr id="13" name="Conector recto de flecha 12"/>
          <p:cNvCxnSpPr>
            <a:stCxn id="3" idx="2"/>
            <a:endCxn id="4" idx="0"/>
          </p:cNvCxnSpPr>
          <p:nvPr/>
        </p:nvCxnSpPr>
        <p:spPr>
          <a:xfrm>
            <a:off x="6635262" y="1082747"/>
            <a:ext cx="0" cy="40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2"/>
            <a:endCxn id="5" idx="0"/>
          </p:cNvCxnSpPr>
          <p:nvPr/>
        </p:nvCxnSpPr>
        <p:spPr>
          <a:xfrm>
            <a:off x="6635262" y="2265370"/>
            <a:ext cx="0" cy="52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" idx="2"/>
            <a:endCxn id="6" idx="1"/>
          </p:cNvCxnSpPr>
          <p:nvPr/>
        </p:nvCxnSpPr>
        <p:spPr>
          <a:xfrm>
            <a:off x="6635262" y="3634154"/>
            <a:ext cx="0" cy="52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6" idx="2"/>
          </p:cNvCxnSpPr>
          <p:nvPr/>
        </p:nvCxnSpPr>
        <p:spPr>
          <a:xfrm rot="10800000">
            <a:off x="4431324" y="2790092"/>
            <a:ext cx="703385" cy="17790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endCxn id="9" idx="5"/>
          </p:cNvCxnSpPr>
          <p:nvPr/>
        </p:nvCxnSpPr>
        <p:spPr>
          <a:xfrm flipH="1">
            <a:off x="3798276" y="2790091"/>
            <a:ext cx="633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9" idx="4"/>
            <a:endCxn id="8" idx="0"/>
          </p:cNvCxnSpPr>
          <p:nvPr/>
        </p:nvCxnSpPr>
        <p:spPr>
          <a:xfrm flipH="1">
            <a:off x="2672860" y="3286914"/>
            <a:ext cx="1" cy="34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2"/>
          </p:cNvCxnSpPr>
          <p:nvPr/>
        </p:nvCxnSpPr>
        <p:spPr>
          <a:xfrm>
            <a:off x="2672860" y="5251938"/>
            <a:ext cx="1" cy="25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11" idx="1"/>
          </p:cNvCxnSpPr>
          <p:nvPr/>
        </p:nvCxnSpPr>
        <p:spPr>
          <a:xfrm>
            <a:off x="5931876" y="5987677"/>
            <a:ext cx="480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1" idx="3"/>
            <a:endCxn id="12" idx="1"/>
          </p:cNvCxnSpPr>
          <p:nvPr/>
        </p:nvCxnSpPr>
        <p:spPr>
          <a:xfrm>
            <a:off x="8991599" y="5987677"/>
            <a:ext cx="48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5"/>
            <a:endCxn id="7" idx="1"/>
          </p:cNvCxnSpPr>
          <p:nvPr/>
        </p:nvCxnSpPr>
        <p:spPr>
          <a:xfrm>
            <a:off x="8135815" y="4569184"/>
            <a:ext cx="1359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7" idx="0"/>
            <a:endCxn id="4" idx="3"/>
          </p:cNvCxnSpPr>
          <p:nvPr/>
        </p:nvCxnSpPr>
        <p:spPr>
          <a:xfrm rot="16200000" flipV="1">
            <a:off x="8422331" y="1920240"/>
            <a:ext cx="2263955" cy="2086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699" y="568344"/>
            <a:ext cx="8899071" cy="1216913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Funci</a:t>
            </a:r>
            <a:r>
              <a:rPr lang="es-ES" dirty="0" err="1" smtClean="0"/>
              <a:t>ón</a:t>
            </a:r>
            <a:r>
              <a:rPr lang="es-ES" dirty="0" smtClean="0"/>
              <a:t> carga línea.</a:t>
            </a:r>
            <a:br>
              <a:rPr lang="es-ES" dirty="0" smtClean="0"/>
            </a:br>
            <a:r>
              <a:rPr lang="es-ES" dirty="0" smtClean="0"/>
              <a:t>Definimos el tamaño de la función.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Le cedemos el nombre del archivo y el puntero que apunta a la </a:t>
            </a:r>
            <a:r>
              <a:rPr lang="es-ES_tradnl" dirty="0" err="1" smtClean="0"/>
              <a:t>direcci</a:t>
            </a:r>
            <a:r>
              <a:rPr lang="es-ES" dirty="0" err="1" smtClean="0"/>
              <a:t>ón</a:t>
            </a:r>
            <a:r>
              <a:rPr lang="es-ES" dirty="0" smtClean="0"/>
              <a:t> de la </a:t>
            </a:r>
            <a:r>
              <a:rPr lang="es-ES" dirty="0" err="1" smtClean="0"/>
              <a:t>string</a:t>
            </a:r>
            <a:r>
              <a:rPr lang="es-ES" dirty="0" smtClean="0"/>
              <a:t> la cual va a guardar la función matemática a operar.</a:t>
            </a:r>
          </a:p>
          <a:p>
            <a:endParaRPr lang="es-ES" dirty="0"/>
          </a:p>
          <a:p>
            <a:endParaRPr lang="es-ES" dirty="0" smtClean="0"/>
          </a:p>
          <a:p>
            <a:endParaRPr lang="es-ES_tradnl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4373009"/>
            <a:ext cx="3695700" cy="1130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86" y="4036459"/>
            <a:ext cx="3429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681357" cy="1129826"/>
          </a:xfrm>
        </p:spPr>
        <p:txBody>
          <a:bodyPr>
            <a:normAutofit/>
          </a:bodyPr>
          <a:lstStyle/>
          <a:p>
            <a:r>
              <a:rPr lang="es-ES" sz="3000" dirty="0" smtClean="0"/>
              <a:t>Procedemos ha realizar la derivada a través de ínfimos cuadrados.</a:t>
            </a:r>
            <a:endParaRPr lang="es-ES_tradnl" sz="3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Hallamos la </a:t>
            </a:r>
            <a:r>
              <a:rPr lang="es-ES_tradnl" dirty="0" err="1" smtClean="0"/>
              <a:t>aproximaci</a:t>
            </a:r>
            <a:r>
              <a:rPr lang="es-ES" dirty="0" err="1" smtClean="0"/>
              <a:t>ón</a:t>
            </a:r>
            <a:r>
              <a:rPr lang="es-ES" dirty="0" smtClean="0"/>
              <a:t> a la función derivada con un error ínfimo de un rango de 10^-25.</a:t>
            </a:r>
          </a:p>
          <a:p>
            <a:pPr lvl="8"/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268746"/>
            <a:ext cx="4403271" cy="27383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73144" y="32608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-f (x </a:t>
            </a:r>
            <a:r>
              <a:rPr lang="es-ES_tradnl" dirty="0" smtClean="0"/>
              <a:t>+ </a:t>
            </a:r>
            <a:r>
              <a:rPr lang="es-ES_tradnl" smtClean="0"/>
              <a:t>2h) + 8f(x </a:t>
            </a:r>
            <a:r>
              <a:rPr lang="es-ES_tradnl" dirty="0" smtClean="0"/>
              <a:t>+ h) – 8f(x-h) + f(x –2h)</a:t>
            </a:r>
            <a:endParaRPr lang="es-ES_tradnl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8382000" y="3630224"/>
            <a:ext cx="3701144" cy="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619999" y="3453412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f’(x’)=</a:t>
            </a:r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9889672" y="363807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12h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7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3880757" cy="574655"/>
          </a:xfrm>
        </p:spPr>
        <p:txBody>
          <a:bodyPr>
            <a:normAutofit fontScale="90000"/>
          </a:bodyPr>
          <a:lstStyle/>
          <a:p>
            <a:r>
              <a:rPr lang="es-ES_tradnl" smtClean="0"/>
              <a:t>El programa.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Definimos el propio m</a:t>
            </a:r>
            <a:r>
              <a:rPr lang="es-ES" dirty="0" err="1" smtClean="0"/>
              <a:t>étodo</a:t>
            </a:r>
            <a:r>
              <a:rPr lang="es-ES" dirty="0" smtClean="0"/>
              <a:t> de Newton expresado en lenguaje de programación.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415954"/>
            <a:ext cx="2636156" cy="26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rminador 1"/>
          <p:cNvSpPr/>
          <p:nvPr/>
        </p:nvSpPr>
        <p:spPr>
          <a:xfrm>
            <a:off x="4003963" y="224061"/>
            <a:ext cx="3477492" cy="990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/>
              <a:t>Diagrama de flujo para la determinación de ceros mediante Newton-</a:t>
            </a:r>
            <a:r>
              <a:rPr lang="es-ES" dirty="0" err="1" smtClean="0"/>
              <a:t>Raphson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534400" y="4231979"/>
            <a:ext cx="2836717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Derivación de la función en el punto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003963" y="2801498"/>
                <a:ext cx="3477492" cy="10993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Sustitución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dirty="0" smtClean="0"/>
                  <a:t>del germen inicial</a:t>
                </a:r>
                <a:endParaRPr lang="es-ES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63" y="2801498"/>
                <a:ext cx="3477492" cy="1099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8610599" y="5680363"/>
                <a:ext cx="2684318" cy="10348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5680363"/>
                <a:ext cx="2684318" cy="1034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os 5"/>
          <p:cNvSpPr/>
          <p:nvPr/>
        </p:nvSpPr>
        <p:spPr>
          <a:xfrm>
            <a:off x="4003963" y="1662545"/>
            <a:ext cx="3477492" cy="6511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Analizar función</a:t>
            </a:r>
            <a:endParaRPr lang="es-ES" dirty="0"/>
          </a:p>
        </p:txBody>
      </p:sp>
      <p:sp>
        <p:nvSpPr>
          <p:cNvPr id="7" name="Terminador 6"/>
          <p:cNvSpPr/>
          <p:nvPr/>
        </p:nvSpPr>
        <p:spPr>
          <a:xfrm>
            <a:off x="413905" y="5630032"/>
            <a:ext cx="3286991" cy="10851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 del programa</a:t>
            </a:r>
            <a:endParaRPr lang="es-ES" dirty="0"/>
          </a:p>
        </p:txBody>
      </p:sp>
      <p:sp>
        <p:nvSpPr>
          <p:cNvPr id="8" name="Pantalla 7"/>
          <p:cNvSpPr/>
          <p:nvPr/>
        </p:nvSpPr>
        <p:spPr>
          <a:xfrm>
            <a:off x="950768" y="4287397"/>
            <a:ext cx="2213264" cy="81318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Mostrar el valor de x=0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os 8"/>
              <p:cNvSpPr/>
              <p:nvPr/>
            </p:nvSpPr>
            <p:spPr>
              <a:xfrm>
                <a:off x="4003963" y="4287397"/>
                <a:ext cx="3477492" cy="813188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Dat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63" y="4287397"/>
                <a:ext cx="3477492" cy="813188"/>
              </a:xfrm>
              <a:prstGeom prst="flowChartInputOutp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/>
          <p:cNvCxnSpPr>
            <a:stCxn id="2" idx="2"/>
            <a:endCxn id="2" idx="2"/>
          </p:cNvCxnSpPr>
          <p:nvPr/>
        </p:nvCxnSpPr>
        <p:spPr>
          <a:xfrm>
            <a:off x="5742709" y="1214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2" idx="2"/>
            <a:endCxn id="2" idx="2"/>
          </p:cNvCxnSpPr>
          <p:nvPr/>
        </p:nvCxnSpPr>
        <p:spPr>
          <a:xfrm>
            <a:off x="5742709" y="1214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" idx="2"/>
            <a:endCxn id="6" idx="1"/>
          </p:cNvCxnSpPr>
          <p:nvPr/>
        </p:nvCxnSpPr>
        <p:spPr>
          <a:xfrm>
            <a:off x="5742709" y="1214386"/>
            <a:ext cx="0" cy="4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4"/>
            <a:endCxn id="4" idx="0"/>
          </p:cNvCxnSpPr>
          <p:nvPr/>
        </p:nvCxnSpPr>
        <p:spPr>
          <a:xfrm>
            <a:off x="5742709" y="2313709"/>
            <a:ext cx="0" cy="48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2"/>
            <a:endCxn id="9" idx="1"/>
          </p:cNvCxnSpPr>
          <p:nvPr/>
        </p:nvCxnSpPr>
        <p:spPr>
          <a:xfrm>
            <a:off x="5742709" y="3900820"/>
            <a:ext cx="0" cy="38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5"/>
          </p:cNvCxnSpPr>
          <p:nvPr/>
        </p:nvCxnSpPr>
        <p:spPr>
          <a:xfrm>
            <a:off x="7133706" y="4693991"/>
            <a:ext cx="1400694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3" idx="2"/>
            <a:endCxn id="5" idx="0"/>
          </p:cNvCxnSpPr>
          <p:nvPr/>
        </p:nvCxnSpPr>
        <p:spPr>
          <a:xfrm flipH="1">
            <a:off x="9952758" y="5243361"/>
            <a:ext cx="1" cy="4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5" idx="1"/>
          </p:cNvCxnSpPr>
          <p:nvPr/>
        </p:nvCxnSpPr>
        <p:spPr>
          <a:xfrm flipH="1">
            <a:off x="5769553" y="6197794"/>
            <a:ext cx="2841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9" idx="4"/>
          </p:cNvCxnSpPr>
          <p:nvPr/>
        </p:nvCxnSpPr>
        <p:spPr>
          <a:xfrm flipH="1" flipV="1">
            <a:off x="5742709" y="5100585"/>
            <a:ext cx="26844" cy="109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2"/>
            <a:endCxn id="8" idx="3"/>
          </p:cNvCxnSpPr>
          <p:nvPr/>
        </p:nvCxnSpPr>
        <p:spPr>
          <a:xfrm flipH="1">
            <a:off x="3164032" y="4693991"/>
            <a:ext cx="11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8" idx="2"/>
            <a:endCxn id="7" idx="0"/>
          </p:cNvCxnSpPr>
          <p:nvPr/>
        </p:nvCxnSpPr>
        <p:spPr>
          <a:xfrm>
            <a:off x="2057400" y="5100585"/>
            <a:ext cx="1" cy="5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454978" y="4354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834053" y="43546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017318"/>
      </p:ext>
    </p:extLst>
  </p:cSld>
  <p:clrMapOvr>
    <a:masterClrMapping/>
  </p:clrMapOvr>
</p:sld>
</file>

<file path=ppt/theme/theme1.xml><?xml version="1.0" encoding="utf-8"?>
<a:theme xmlns:a="http://schemas.openxmlformats.org/drawingml/2006/main" name="Plumas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plumas</Template>
  <TotalTime>122</TotalTime>
  <Words>326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Century Schoolbook</vt:lpstr>
      <vt:lpstr>Corbel</vt:lpstr>
      <vt:lpstr>Plumas</vt:lpstr>
      <vt:lpstr>Trabajo final.  Crehuet Bermejo, Pablo. Toledo Mañani,Ricardo.  Aller Bartolomé, Paula.</vt:lpstr>
      <vt:lpstr>Índice.</vt:lpstr>
      <vt:lpstr>Cálculo de ceros mediante el método de Newton-Raphson.</vt:lpstr>
      <vt:lpstr>Presentación de PowerPoint</vt:lpstr>
      <vt:lpstr>Función carga línea. Definimos el tamaño de la función.</vt:lpstr>
      <vt:lpstr>Procedemos ha realizar la derivada a través de ínfimos cuadrados.</vt:lpstr>
      <vt:lpstr>El programa.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final.  Pablo Crehuet Bermejo. Ricardo  Paula Aller Bartolomé.</dc:title>
  <dc:creator>Usuario de Microsoft Office</dc:creator>
  <cp:lastModifiedBy>pablo crehuet bermejo</cp:lastModifiedBy>
  <cp:revision>13</cp:revision>
  <dcterms:created xsi:type="dcterms:W3CDTF">2016-05-16T19:51:48Z</dcterms:created>
  <dcterms:modified xsi:type="dcterms:W3CDTF">2016-05-18T17:41:18Z</dcterms:modified>
</cp:coreProperties>
</file>