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6856"/>
  </p:normalViewPr>
  <p:slideViewPr>
    <p:cSldViewPr snapToGrid="0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5F015-F11B-3045-947F-B2E1CC46E62E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112EE-569A-CC44-BB81-2D574ADA1E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190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112EE-569A-CC44-BB81-2D574ADA1E83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58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Goldstein conditions are often used in Newton-type methods but are not well suited for quasi-Newton methods that maintain a positive deﬁnite Hessian approximation.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虽然某次优化时可能未取到最小值，但只要朝着下降的方向收敛即可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112EE-569A-CC44-BB81-2D574ADA1E83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634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61F9-C81F-507A-B424-0453FABC0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3A801-B1B1-4519-DCF1-794456F3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409E-D9F0-78BF-F6C4-391CF34B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86B1-B3FD-23EA-4BD5-04305F4E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CAF4-B7E2-EFA1-900C-E30C157C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36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DD45-48CC-ED18-8B54-27B3316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89810-2C0A-0041-2AE2-36BE4E1FB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E27C-C899-C778-D60B-71EFAB62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A1688-CB48-DE15-2D2B-4E297477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48A9A-5AA6-C951-6ECB-7437EECD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771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0F7AA-0113-8B07-96B2-982BC6A4F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E69FE-4F68-8DBF-EE0A-88283F5C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A1F2A-422B-08F0-7E2B-8D1EF2B5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516E-C082-2B95-AEC1-479F2809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D517-82F7-6359-B7F7-DEB1EFB1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727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330C-7607-68BC-C4D6-95DBE959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F1A6-E325-EB2D-46BD-09AFDF22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D01E-70D7-1532-6E35-0AF4E37D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2FB5-C2D8-F088-0C01-ABE5080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220F-8397-C054-A4D0-427AC68F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491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AE09-1A16-185F-D38A-475728CA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EEBB8-B5C3-E446-0D62-833B1C13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47BF-E759-0D59-3C22-C0976FA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A4AC-D4ED-1AA0-6266-D8CEE584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92C43-0E37-81A8-E0FA-CE6C093F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51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B156-947B-0E19-C9E5-055962BA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143F-2822-88AD-7F09-3F57B232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EF94-CB99-88A7-6B90-4612EB4A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39E7-765E-275C-DCCC-02FF39B1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4BAF-6846-94CB-75D1-152E7E2C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F5CF-63C0-C73C-0A3F-84F9F8D3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39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E6F8-0608-FB1D-5255-D18FFD98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CCBA-B882-372B-437F-81916F75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B0E9-C949-8129-BC93-D0913B26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7B5A3-668B-A291-FB07-8B7684E44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A4C05-3463-73FC-D1EF-CE41A57F4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E48C2-5A9E-E2F8-3CDF-9698094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5B241-2CD3-D330-DC0C-518D2C59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53E82-F597-C624-8D89-0535B8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548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D2B5-C7B8-99DA-7CCD-E3D03CAB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8D724-0648-0366-96D1-6A2A643C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18851-C632-DA5E-D999-1A7414A0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8355-6E7F-49C4-CE50-C796EE45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55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12D9A-4283-C36E-6CEF-7E39CB2C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874E9-81E7-1F32-ACFC-A7715F56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5E99A-3983-D883-C751-D4B4668C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0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406F-E95B-ACC9-5B62-6400503C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6432-6C18-9456-EBF7-B8C4F85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1D906-8218-48AD-0E8D-2E6D7D82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9656-1382-C618-2C0F-EE0D20F9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2D03-8DB1-0DE0-9D23-AE543792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E8C49-E19F-FA27-9B2A-892E5F77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95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26A-DDB9-A883-BBE3-0C880035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EE5DE-AB19-A6DD-6669-5D89936A5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0AACD-9774-3DC0-475E-453CC77B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C8B07-C304-E6CB-FEF5-7D05CA08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896AD-718B-69EE-9DC7-4568F819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A326-4376-DF2C-9161-147538B4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69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34BE5-1311-B6CB-05CF-C2188BF7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C0B84-1878-CB2A-8D81-0A005927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FD71-7E43-EB88-1056-DF6F59819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FAF39-F99D-C549-A6CF-0220BB406ABA}" type="datetimeFigureOut">
              <a:rPr lang="en-CN" smtClean="0"/>
              <a:t>2022/11/20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6E44-A595-BF25-2929-28A546FB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161-F397-68AC-93BE-B71D5523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5123-AC98-6646-9E56-FEB3723A86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703E-1401-FD1D-01B6-B27EB310D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数值最优化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EAAF-E1D6-55CA-9178-4688C4A4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0605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818-C786-407E-4999-5697A4E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信赖域法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04D-7C2D-EAD0-BD46-6AE90C0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衡量信赖域半径的方式</a:t>
            </a: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分母表示目标函数的二阶近似的减小量，分子表示目标函数的减小量。如果 </a:t>
            </a:r>
            <a:r>
              <a:rPr lang="el-GR" b="0" i="0" dirty="0">
                <a:solidFill>
                  <a:srgbClr val="121212"/>
                </a:solidFill>
                <a:effectLst/>
                <a:latin typeface="-apple-system"/>
              </a:rPr>
              <a:t>ρ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k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接近于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，说明二阶近似很接近目标函数，这一步长是可以接受的。如果 </a:t>
            </a:r>
            <a:r>
              <a:rPr lang="el-GR" b="0" i="0" dirty="0">
                <a:solidFill>
                  <a:srgbClr val="121212"/>
                </a:solidFill>
                <a:effectLst/>
                <a:latin typeface="-apple-system"/>
              </a:rPr>
              <a:t>ρ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k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接近于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甚至小于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，说明二阶近似与真实的目标函数差距较大，我们需要减小信赖域半径，并重新计算步长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1504F-994F-999A-DBFE-EF576F8B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23" y="681037"/>
            <a:ext cx="54356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1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818-C786-407E-4999-5697A4E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信赖域法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04D-7C2D-EAD0-BD46-6AE90C0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457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818-C786-407E-4999-5697A4E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信赖域法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04D-7C2D-EAD0-BD46-6AE90C0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50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818-C786-407E-4999-5697A4E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信赖域法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04D-7C2D-EAD0-BD46-6AE90C0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62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818-C786-407E-4999-5697A4E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04D-7C2D-EAD0-BD46-6AE90C0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554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818-C786-407E-4999-5697A4E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04D-7C2D-EAD0-BD46-6AE90C0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929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4FFC-4FAD-35EB-799C-DCAE06B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尺度归一化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DE9-B02D-55EE-7031-D9093A1C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目标函数各个分量尺度相差较大，导致梯度方向和实际的最优解方向存在较大差异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CN" dirty="0"/>
              <a:t>对各分量归一化后</a:t>
            </a:r>
            <a:r>
              <a:rPr lang="zh-CN" altLang="en-US" dirty="0"/>
              <a:t>，差异减小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9F317-D2AC-DF46-F193-4DD1C8DE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1" y="3370226"/>
            <a:ext cx="6183312" cy="34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6C8E-3946-DDC8-C3C8-A4FE2B16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优化策略</a:t>
            </a:r>
            <a:r>
              <a:rPr lang="zh-CN" altLang="en-US" dirty="0"/>
              <a:t>：线搜索（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Line Search Methods</a:t>
            </a:r>
            <a:r>
              <a:rPr lang="zh-CN" altLang="en-US" dirty="0"/>
              <a:t>）和</a:t>
            </a:r>
            <a:r>
              <a:rPr lang="zh-CN" altLang="en-CN" dirty="0"/>
              <a:t>信赖</a:t>
            </a:r>
            <a:r>
              <a:rPr lang="zh-CN" altLang="en-US" dirty="0"/>
              <a:t>域（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Trust-Region Methods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243F-A0E6-AD9B-6B37-09C8F5C3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优化</a:t>
            </a:r>
            <a:r>
              <a:rPr lang="zh-CN" altLang="en-US" dirty="0"/>
              <a:t>：待优化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变量 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-apple-system"/>
              </a:rPr>
              <a:t>x的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初值记作 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en-US" b="0" i="0" baseline="-2500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每次迭代都更新该优化变量，使得每次更新后目标函数的值逐渐下降，最终到达极小值。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线搜索：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先确定优化变量的更新方向 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p</a:t>
            </a:r>
            <a:r>
              <a:rPr lang="en-US" b="0" i="0" baseline="-2500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然后在该方向上确定一个最佳的步长 </a:t>
            </a:r>
            <a:r>
              <a:rPr lang="el-GR" b="0" i="0" dirty="0">
                <a:solidFill>
                  <a:srgbClr val="121212"/>
                </a:solidFill>
                <a:effectLst/>
                <a:latin typeface="-apple-system"/>
              </a:rPr>
              <a:t>α 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使得目标函数沿着该方向前进 </a:t>
            </a:r>
            <a:r>
              <a:rPr lang="el-GR" b="0" i="0" dirty="0">
                <a:solidFill>
                  <a:srgbClr val="121212"/>
                </a:solidFill>
                <a:effectLst/>
                <a:latin typeface="-apple-system"/>
              </a:rPr>
              <a:t>α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距离后下降得最多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信赖域：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先用另一个简单的模型 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en-US" b="0" i="0" baseline="-25000" dirty="0" err="1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model function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）近似目标函数，然后确定一个信赖域半径 </a:t>
            </a:r>
            <a:r>
              <a:rPr lang="el-GR" b="0" i="0" dirty="0">
                <a:solidFill>
                  <a:srgbClr val="121212"/>
                </a:solidFill>
                <a:effectLst/>
                <a:latin typeface="-apple-system"/>
              </a:rPr>
              <a:t>Δ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k 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在该半径限制的范围内寻找一个使得模型下降最多的更新量 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p 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15B1-0541-DBC3-73CB-F6898199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7582" y="3651739"/>
            <a:ext cx="3086100" cy="114300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356FB-5EE0-508E-3975-DA90FC5AE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4350" y="5635625"/>
            <a:ext cx="6083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0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4FFC-4FAD-35EB-799C-DCAE06B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线搜索法</a:t>
            </a:r>
            <a:r>
              <a:rPr lang="en-US" altLang="zh-CN" dirty="0"/>
              <a:t>-</a:t>
            </a:r>
            <a:r>
              <a:rPr lang="zh-CN" altLang="en-US" dirty="0"/>
              <a:t>选择方向（梯度方向或二阶近似函数的极小值方向）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DE9-B02D-55EE-7031-D9093A1C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 fontScale="92500"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全局最优点为 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en-US" b="0" i="0" baseline="30000" dirty="0">
                <a:solidFill>
                  <a:srgbClr val="121212"/>
                </a:solidFill>
                <a:effectLst/>
                <a:latin typeface="-apple-system"/>
              </a:rPr>
              <a:t>∗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当前位置为 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en-US" b="0" i="0" baseline="-25000" dirty="0" err="1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最速下降法（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steepest descent method）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：每次迭代都沿着梯度方向前进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只需求函数的一阶导数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en-US" dirty="0" err="1">
                <a:solidFill>
                  <a:srgbClr val="121212"/>
                </a:solidFill>
                <a:latin typeface="-apple-system"/>
              </a:rPr>
              <a:t>梯度方向未必指向极小值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，导致收敛速度很慢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牛顿法（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Newton method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）：对函数进行泰勒展开，保留二阶导数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	</a:t>
            </a:r>
          </a:p>
          <a:p>
            <a:pPr lvl="1"/>
            <a:endParaRPr lang="en-CN" dirty="0"/>
          </a:p>
          <a:p>
            <a:pPr lvl="1"/>
            <a:endParaRPr lang="en-CN" dirty="0"/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求极值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-&gt;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令函数的一阶导数为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0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，可得：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牛顿法的求解过程依赖于目标函数二阶导的逆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存在复杂度高、可能不正定等问题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r>
              <a:rPr lang="en-CN" dirty="0"/>
              <a:t>非线性共轭梯度法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7BFD4-60A3-82F4-4145-01764A2E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700" y="4649252"/>
            <a:ext cx="35433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E92955-F600-F9DC-96B8-F1CB2EC85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5363" y="4134902"/>
            <a:ext cx="7188200" cy="1028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6BDEAA-8FEB-59D2-4718-4BAB38BFC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3196" y="2711371"/>
            <a:ext cx="2144835" cy="12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4FFC-4FAD-35EB-799C-DCAE06B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线搜索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CN" b="1" i="0" dirty="0">
                <a:solidFill>
                  <a:srgbClr val="121212"/>
                </a:solidFill>
                <a:effectLst/>
                <a:latin typeface="-apple-system"/>
              </a:rPr>
              <a:t>步长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约束条件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DE9-B02D-55EE-7031-D9093A1C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sufficient decrease condition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en-US" altLang="zh-CN" b="0" i="0" baseline="-2500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约束</a:t>
            </a:r>
            <a:r>
              <a:rPr lang="zh-CN" altLang="en-CN" b="0" i="0" dirty="0">
                <a:solidFill>
                  <a:srgbClr val="121212"/>
                </a:solidFill>
                <a:effectLst/>
                <a:latin typeface="-apple-system"/>
              </a:rPr>
              <a:t>步长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区域，使虚线的下降速度远慢于目标函数初始阶段的下降速度，目标函数高于虚线的部分是不可能存在极小值的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2D317-97F8-9573-85D4-3A0ADD3B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7" y="2868613"/>
            <a:ext cx="5765800" cy="123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E24E90-93CD-D525-4E23-C5BBA084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3767160"/>
            <a:ext cx="4905375" cy="29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9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4FFC-4FAD-35EB-799C-DCAE06B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线搜索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CN" b="1" i="0" dirty="0">
                <a:solidFill>
                  <a:srgbClr val="121212"/>
                </a:solidFill>
                <a:effectLst/>
                <a:latin typeface="-apple-system"/>
              </a:rPr>
              <a:t>步长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约束条件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DE9-B02D-55EE-7031-D9093A1C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curvature condition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：可接受区域排除掉了导数比较大的部分（如起始的一小段距离，目标函数处于快速下降的阶段，不太可能出现极小值）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C452C-8847-2744-658B-20D18121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3437308"/>
            <a:ext cx="5748337" cy="3420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5811F-47D7-0F87-F4A6-6BFD105F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5" y="2577888"/>
            <a:ext cx="5130800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89E6A-1E1E-1BF8-6BC1-24D7D9991072}"/>
              </a:ext>
            </a:extLst>
          </p:cNvPr>
          <p:cNvSpPr txBox="1"/>
          <p:nvPr/>
        </p:nvSpPr>
        <p:spPr>
          <a:xfrm>
            <a:off x="8015684" y="2756270"/>
            <a:ext cx="1742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en-US" sz="2800" b="0" i="0" baseline="-2500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en-US" sz="2800" b="0" i="0" dirty="0">
                <a:solidFill>
                  <a:srgbClr val="121212"/>
                </a:solidFill>
                <a:effectLst/>
                <a:latin typeface="-apple-system"/>
              </a:rPr>
              <a:t>∈(c</a:t>
            </a:r>
            <a:r>
              <a:rPr lang="en-US" sz="2800" b="0" i="0" baseline="-2500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en-US" sz="2800" b="0" i="0" dirty="0">
                <a:solidFill>
                  <a:srgbClr val="121212"/>
                </a:solidFill>
                <a:effectLst/>
                <a:latin typeface="-apple-system"/>
              </a:rPr>
              <a:t>,1) 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421832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4FFC-4FAD-35EB-799C-DCAE06B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线搜索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CN" b="1" i="0" dirty="0">
                <a:solidFill>
                  <a:srgbClr val="121212"/>
                </a:solidFill>
                <a:effectLst/>
                <a:latin typeface="-apple-system"/>
              </a:rPr>
              <a:t>步长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约束条件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DE9-B02D-55EE-7031-D9093A1C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Wolfe conditions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：两个条件结合起来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ACA3E-671B-C6C2-7794-F4C8FD11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470826"/>
            <a:ext cx="7772400" cy="43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818-C786-407E-4999-5697A4EC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线搜索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-</a:t>
            </a:r>
            <a:r>
              <a:rPr lang="zh-CN" altLang="en-CN" b="1" i="0" dirty="0">
                <a:solidFill>
                  <a:srgbClr val="121212"/>
                </a:solidFill>
                <a:effectLst/>
                <a:latin typeface="-apple-system"/>
              </a:rPr>
              <a:t>步长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约束条件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104D-7C2D-EAD0-BD46-6AE90C06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Goldstein conditions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：利用不同斜率，约束可接受区域（可能存在最小值点未包括在区域内的情况）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9415-FA99-AE61-0EF5-3A245831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12" y="2556857"/>
            <a:ext cx="7772400" cy="989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FA491-DDD0-744B-C641-3EBEACF20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13" y="3429000"/>
            <a:ext cx="5205412" cy="34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2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4FFC-4FAD-35EB-799C-DCAE06B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信赖域法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CDE9-B02D-55EE-7031-D9093A1C6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393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先用一个简单的模型 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en-US" b="0" i="0" baseline="-25000" dirty="0" err="1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近似目标函数（当 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en-US" b="0" i="0" baseline="-2500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=∇</a:t>
            </a:r>
            <a:r>
              <a:rPr lang="en-US" b="0" i="0" baseline="3000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en-US" b="0" i="0" baseline="-2500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时，该式为目标函数在 </a:t>
            </a:r>
            <a:r>
              <a:rPr lang="en-US" b="0" i="0" dirty="0" err="1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en-US" b="0" i="0" baseline="-25000" dirty="0" err="1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处泰勒展开的前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项）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en-US" b="0" i="0" baseline="-2500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是目标函数的二阶导或二阶导的近似（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可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en-US" b="0" i="0" baseline="-2500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进行二阶导数近似，以简化计算）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确定近似的目标函数后，再选取一个信赖半径， 然后在该半径内计算目标函数的二阶近似的极小值。如果该极小值使得目标函数取得了充分的下降，则进入下一个迭代，并扩大信赖域半径，如果该极小值不能令目标函数取得充分的下降，则说明当前信赖域区域内的二阶近似不够可靠，需要缩小信赖域半径，重新计算极小值。一直迭代直到收敛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FF597-D4EE-CBFA-5C2F-5A572E72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2410306"/>
            <a:ext cx="6121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735</Words>
  <Application>Microsoft Macintosh PowerPoint</Application>
  <PresentationFormat>Widescreen</PresentationFormat>
  <Paragraphs>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数值最优化</vt:lpstr>
      <vt:lpstr>尺度归一化</vt:lpstr>
      <vt:lpstr>优化策略：线搜索（Line Search Methods）和信赖域（Trust-Region Methods）</vt:lpstr>
      <vt:lpstr>线搜索法-选择方向（梯度方向或二阶近似函数的极小值方向）</vt:lpstr>
      <vt:lpstr>线搜索-步长约束条件</vt:lpstr>
      <vt:lpstr>线搜索-步长约束条件</vt:lpstr>
      <vt:lpstr>线搜索-步长约束条件</vt:lpstr>
      <vt:lpstr>线搜索-步长约束条件</vt:lpstr>
      <vt:lpstr>信赖域法</vt:lpstr>
      <vt:lpstr>信赖域法</vt:lpstr>
      <vt:lpstr>信赖域法</vt:lpstr>
      <vt:lpstr>信赖域法</vt:lpstr>
      <vt:lpstr>信赖域法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数值最优化</dc:title>
  <dc:creator>Microsoft Office User</dc:creator>
  <cp:lastModifiedBy>Microsoft Office User</cp:lastModifiedBy>
  <cp:revision>3</cp:revision>
  <dcterms:created xsi:type="dcterms:W3CDTF">2022-11-19T11:29:10Z</dcterms:created>
  <dcterms:modified xsi:type="dcterms:W3CDTF">2022-11-20T16:12:35Z</dcterms:modified>
</cp:coreProperties>
</file>