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58" r:id="rId4"/>
    <p:sldId id="259" r:id="rId5"/>
    <p:sldId id="265" r:id="rId6"/>
    <p:sldId id="260" r:id="rId7"/>
    <p:sldId id="261" r:id="rId8"/>
    <p:sldId id="263" r:id="rId9"/>
    <p:sldId id="262" r:id="rId10"/>
    <p:sldId id="266" r:id="rId11"/>
    <p:sldId id="268" r:id="rId12"/>
    <p:sldId id="267" r:id="rId13"/>
    <p:sldId id="2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1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4D6E9F-D25D-4513-B395-AE807434F93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96265-E693-4423-978A-388C4C623ED8}" type="slidenum">
              <a:rPr lang="en-US" smtClean="0"/>
              <a:t>‹#›</a:t>
            </a:fld>
            <a:endParaRPr lang="en-US"/>
          </a:p>
        </p:txBody>
      </p:sp>
    </p:spTree>
    <p:extLst>
      <p:ext uri="{BB962C8B-B14F-4D97-AF65-F5344CB8AC3E}">
        <p14:creationId xmlns:p14="http://schemas.microsoft.com/office/powerpoint/2010/main" val="181794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D6E9F-D25D-4513-B395-AE807434F93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96265-E693-4423-978A-388C4C623ED8}" type="slidenum">
              <a:rPr lang="en-US" smtClean="0"/>
              <a:t>‹#›</a:t>
            </a:fld>
            <a:endParaRPr lang="en-US"/>
          </a:p>
        </p:txBody>
      </p:sp>
    </p:spTree>
    <p:extLst>
      <p:ext uri="{BB962C8B-B14F-4D97-AF65-F5344CB8AC3E}">
        <p14:creationId xmlns:p14="http://schemas.microsoft.com/office/powerpoint/2010/main" val="3995220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D6E9F-D25D-4513-B395-AE807434F93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96265-E693-4423-978A-388C4C623ED8}" type="slidenum">
              <a:rPr lang="en-US" smtClean="0"/>
              <a:t>‹#›</a:t>
            </a:fld>
            <a:endParaRPr lang="en-US"/>
          </a:p>
        </p:txBody>
      </p:sp>
    </p:spTree>
    <p:extLst>
      <p:ext uri="{BB962C8B-B14F-4D97-AF65-F5344CB8AC3E}">
        <p14:creationId xmlns:p14="http://schemas.microsoft.com/office/powerpoint/2010/main" val="181229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4D6E9F-D25D-4513-B395-AE807434F93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96265-E693-4423-978A-388C4C623ED8}" type="slidenum">
              <a:rPr lang="en-US" smtClean="0"/>
              <a:t>‹#›</a:t>
            </a:fld>
            <a:endParaRPr lang="en-US"/>
          </a:p>
        </p:txBody>
      </p:sp>
    </p:spTree>
    <p:extLst>
      <p:ext uri="{BB962C8B-B14F-4D97-AF65-F5344CB8AC3E}">
        <p14:creationId xmlns:p14="http://schemas.microsoft.com/office/powerpoint/2010/main" val="3903681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4D6E9F-D25D-4513-B395-AE807434F93F}" type="datetimeFigureOut">
              <a:rPr lang="en-US" smtClean="0"/>
              <a:t>7/11/2024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96265-E693-4423-978A-388C4C623ED8}" type="slidenum">
              <a:rPr lang="en-US" smtClean="0"/>
              <a:t>‹#›</a:t>
            </a:fld>
            <a:endParaRPr lang="en-US"/>
          </a:p>
        </p:txBody>
      </p:sp>
    </p:spTree>
    <p:extLst>
      <p:ext uri="{BB962C8B-B14F-4D97-AF65-F5344CB8AC3E}">
        <p14:creationId xmlns:p14="http://schemas.microsoft.com/office/powerpoint/2010/main" val="2785995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4D6E9F-D25D-4513-B395-AE807434F93F}"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96265-E693-4423-978A-388C4C623ED8}" type="slidenum">
              <a:rPr lang="en-US" smtClean="0"/>
              <a:t>‹#›</a:t>
            </a:fld>
            <a:endParaRPr lang="en-US"/>
          </a:p>
        </p:txBody>
      </p:sp>
    </p:spTree>
    <p:extLst>
      <p:ext uri="{BB962C8B-B14F-4D97-AF65-F5344CB8AC3E}">
        <p14:creationId xmlns:p14="http://schemas.microsoft.com/office/powerpoint/2010/main" val="188514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4D6E9F-D25D-4513-B395-AE807434F93F}" type="datetimeFigureOut">
              <a:rPr lang="en-US" smtClean="0"/>
              <a:t>7/11/2024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96265-E693-4423-978A-388C4C623ED8}" type="slidenum">
              <a:rPr lang="en-US" smtClean="0"/>
              <a:t>‹#›</a:t>
            </a:fld>
            <a:endParaRPr lang="en-US"/>
          </a:p>
        </p:txBody>
      </p:sp>
    </p:spTree>
    <p:extLst>
      <p:ext uri="{BB962C8B-B14F-4D97-AF65-F5344CB8AC3E}">
        <p14:creationId xmlns:p14="http://schemas.microsoft.com/office/powerpoint/2010/main" val="3152954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4D6E9F-D25D-4513-B395-AE807434F93F}" type="datetimeFigureOut">
              <a:rPr lang="en-US" smtClean="0"/>
              <a:t>7/11/2024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96265-E693-4423-978A-388C4C623ED8}" type="slidenum">
              <a:rPr lang="en-US" smtClean="0"/>
              <a:t>‹#›</a:t>
            </a:fld>
            <a:endParaRPr lang="en-US"/>
          </a:p>
        </p:txBody>
      </p:sp>
    </p:spTree>
    <p:extLst>
      <p:ext uri="{BB962C8B-B14F-4D97-AF65-F5344CB8AC3E}">
        <p14:creationId xmlns:p14="http://schemas.microsoft.com/office/powerpoint/2010/main" val="416077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D6E9F-D25D-4513-B395-AE807434F93F}" type="datetimeFigureOut">
              <a:rPr lang="en-US" smtClean="0"/>
              <a:t>7/11/2024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96265-E693-4423-978A-388C4C623ED8}" type="slidenum">
              <a:rPr lang="en-US" smtClean="0"/>
              <a:t>‹#›</a:t>
            </a:fld>
            <a:endParaRPr lang="en-US"/>
          </a:p>
        </p:txBody>
      </p:sp>
    </p:spTree>
    <p:extLst>
      <p:ext uri="{BB962C8B-B14F-4D97-AF65-F5344CB8AC3E}">
        <p14:creationId xmlns:p14="http://schemas.microsoft.com/office/powerpoint/2010/main" val="899215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D6E9F-D25D-4513-B395-AE807434F93F}"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96265-E693-4423-978A-388C4C623ED8}" type="slidenum">
              <a:rPr lang="en-US" smtClean="0"/>
              <a:t>‹#›</a:t>
            </a:fld>
            <a:endParaRPr lang="en-US"/>
          </a:p>
        </p:txBody>
      </p:sp>
    </p:spTree>
    <p:extLst>
      <p:ext uri="{BB962C8B-B14F-4D97-AF65-F5344CB8AC3E}">
        <p14:creationId xmlns:p14="http://schemas.microsoft.com/office/powerpoint/2010/main" val="3990522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4D6E9F-D25D-4513-B395-AE807434F93F}" type="datetimeFigureOut">
              <a:rPr lang="en-US" smtClean="0"/>
              <a:t>7/11/2024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D96265-E693-4423-978A-388C4C623ED8}" type="slidenum">
              <a:rPr lang="en-US" smtClean="0"/>
              <a:t>‹#›</a:t>
            </a:fld>
            <a:endParaRPr lang="en-US"/>
          </a:p>
        </p:txBody>
      </p:sp>
    </p:spTree>
    <p:extLst>
      <p:ext uri="{BB962C8B-B14F-4D97-AF65-F5344CB8AC3E}">
        <p14:creationId xmlns:p14="http://schemas.microsoft.com/office/powerpoint/2010/main" val="379251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D6E9F-D25D-4513-B395-AE807434F93F}" type="datetimeFigureOut">
              <a:rPr lang="en-US" smtClean="0"/>
              <a:t>7/11/2024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96265-E693-4423-978A-388C4C623ED8}" type="slidenum">
              <a:rPr lang="en-US" smtClean="0"/>
              <a:t>‹#›</a:t>
            </a:fld>
            <a:endParaRPr lang="en-US"/>
          </a:p>
        </p:txBody>
      </p:sp>
    </p:spTree>
    <p:extLst>
      <p:ext uri="{BB962C8B-B14F-4D97-AF65-F5344CB8AC3E}">
        <p14:creationId xmlns:p14="http://schemas.microsoft.com/office/powerpoint/2010/main" val="3972422773"/>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algun Gothic" panose="020B0503020000020004" pitchFamily="34" charset="-127"/>
          <a:ea typeface="Malgun Gothic" panose="020B0503020000020004" pitchFamily="34" charset="-12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code/timchant/superstore-analysis/input"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blic.tableau.com/app/profile/isnaini.mufidhatul.mughni4637/viz/Superstore_17179110368090/Dashboard1"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94E9F-6372-2603-8303-A26CCDD950D8}"/>
              </a:ext>
            </a:extLst>
          </p:cNvPr>
          <p:cNvSpPr>
            <a:spLocks noGrp="1"/>
          </p:cNvSpPr>
          <p:nvPr>
            <p:ph type="ctrTitle"/>
          </p:nvPr>
        </p:nvSpPr>
        <p:spPr/>
        <p:txBody>
          <a:bodyPr/>
          <a:lstStyle/>
          <a:p>
            <a:r>
              <a:rPr lang="en-US" dirty="0"/>
              <a:t>Superstore Analysis</a:t>
            </a:r>
          </a:p>
        </p:txBody>
      </p:sp>
      <p:sp>
        <p:nvSpPr>
          <p:cNvPr id="3" name="Subtitle 2">
            <a:extLst>
              <a:ext uri="{FF2B5EF4-FFF2-40B4-BE49-F238E27FC236}">
                <a16:creationId xmlns:a16="http://schemas.microsoft.com/office/drawing/2014/main" id="{E25BF51E-7310-4BFA-1421-BF6C8E340973}"/>
              </a:ext>
            </a:extLst>
          </p:cNvPr>
          <p:cNvSpPr>
            <a:spLocks noGrp="1"/>
          </p:cNvSpPr>
          <p:nvPr>
            <p:ph type="subTitle" idx="1"/>
          </p:nvPr>
        </p:nvSpPr>
        <p:spPr/>
        <p:txBody>
          <a:bodyPr/>
          <a:lstStyle/>
          <a:p>
            <a:r>
              <a:rPr lang="en-US" dirty="0"/>
              <a:t>by Isnaini </a:t>
            </a:r>
            <a:r>
              <a:rPr lang="en-US" dirty="0" err="1"/>
              <a:t>Mufidhatul</a:t>
            </a:r>
            <a:r>
              <a:rPr lang="en-US" dirty="0"/>
              <a:t> Mughni</a:t>
            </a:r>
          </a:p>
        </p:txBody>
      </p:sp>
    </p:spTree>
    <p:extLst>
      <p:ext uri="{BB962C8B-B14F-4D97-AF65-F5344CB8AC3E}">
        <p14:creationId xmlns:p14="http://schemas.microsoft.com/office/powerpoint/2010/main" val="1632230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F95E3EC-8903-CA06-3D84-03DEE638CF18}"/>
              </a:ext>
            </a:extLst>
          </p:cNvPr>
          <p:cNvSpPr txBox="1"/>
          <p:nvPr/>
        </p:nvSpPr>
        <p:spPr>
          <a:xfrm>
            <a:off x="0" y="358722"/>
            <a:ext cx="12192000" cy="535531"/>
          </a:xfrm>
          <a:prstGeom prst="rect">
            <a:avLst/>
          </a:prstGeom>
          <a:noFill/>
        </p:spPr>
        <p:txBody>
          <a:bodyPr wrap="square">
            <a:spAutoFit/>
          </a:bodyPr>
          <a:lstStyle/>
          <a:p>
            <a:pPr algn="ctr" defTabSz="914400">
              <a:lnSpc>
                <a:spcPct val="90000"/>
              </a:lnSpc>
              <a:spcBef>
                <a:spcPct val="0"/>
              </a:spcBef>
            </a:pPr>
            <a:r>
              <a:rPr lang="en-US" sz="3200" dirty="0">
                <a:solidFill>
                  <a:schemeClr val="bg1"/>
                </a:solidFill>
                <a:latin typeface="Malgun Gothic" panose="020B0503020000020004" pitchFamily="34" charset="-127"/>
                <a:ea typeface="Malgun Gothic" panose="020B0503020000020004" pitchFamily="34" charset="-127"/>
                <a:cs typeface="+mj-cs"/>
              </a:rPr>
              <a:t>Product Analysis</a:t>
            </a:r>
          </a:p>
        </p:txBody>
      </p:sp>
      <p:sp>
        <p:nvSpPr>
          <p:cNvPr id="37" name="TextBox 36">
            <a:extLst>
              <a:ext uri="{FF2B5EF4-FFF2-40B4-BE49-F238E27FC236}">
                <a16:creationId xmlns:a16="http://schemas.microsoft.com/office/drawing/2014/main" id="{95C87C10-1347-CED9-E811-0D4ECF1EA0E3}"/>
              </a:ext>
            </a:extLst>
          </p:cNvPr>
          <p:cNvSpPr txBox="1"/>
          <p:nvPr/>
        </p:nvSpPr>
        <p:spPr>
          <a:xfrm>
            <a:off x="1179236" y="1129084"/>
            <a:ext cx="4086387" cy="369332"/>
          </a:xfrm>
          <a:prstGeom prst="rect">
            <a:avLst/>
          </a:prstGeom>
          <a:noFill/>
        </p:spPr>
        <p:txBody>
          <a:bodyPr wrap="square">
            <a:spAutoFit/>
          </a:bodyPr>
          <a:lstStyle/>
          <a:p>
            <a:r>
              <a:rPr lang="en-US" sz="1800" dirty="0">
                <a:solidFill>
                  <a:schemeClr val="bg1"/>
                </a:solidFill>
                <a:latin typeface="Malgun Gothic" panose="020B0503020000020004" pitchFamily="34" charset="-127"/>
                <a:ea typeface="Malgun Gothic" panose="020B0503020000020004" pitchFamily="34" charset="-127"/>
              </a:rPr>
              <a:t>Products with High Sales &amp; Profits</a:t>
            </a:r>
          </a:p>
        </p:txBody>
      </p:sp>
      <p:sp>
        <p:nvSpPr>
          <p:cNvPr id="40" name="TextBox 39">
            <a:extLst>
              <a:ext uri="{FF2B5EF4-FFF2-40B4-BE49-F238E27FC236}">
                <a16:creationId xmlns:a16="http://schemas.microsoft.com/office/drawing/2014/main" id="{D91DCE24-E2DE-1FAD-6EF0-B398A448C131}"/>
              </a:ext>
            </a:extLst>
          </p:cNvPr>
          <p:cNvSpPr txBox="1"/>
          <p:nvPr/>
        </p:nvSpPr>
        <p:spPr>
          <a:xfrm>
            <a:off x="5593978" y="1129083"/>
            <a:ext cx="2538674" cy="646331"/>
          </a:xfrm>
          <a:prstGeom prst="rect">
            <a:avLst/>
          </a:prstGeom>
          <a:noFill/>
        </p:spPr>
        <p:txBody>
          <a:bodyPr wrap="square">
            <a:spAutoFit/>
          </a:bodyPr>
          <a:lstStyle/>
          <a:p>
            <a:pPr algn="ctr"/>
            <a:r>
              <a:rPr lang="en-US" dirty="0">
                <a:solidFill>
                  <a:schemeClr val="bg1"/>
                </a:solidFill>
                <a:latin typeface="Malgun Gothic" panose="020B0503020000020004" pitchFamily="34" charset="-127"/>
                <a:ea typeface="Malgun Gothic" panose="020B0503020000020004" pitchFamily="34" charset="-127"/>
              </a:rPr>
              <a:t>Subcategory with High Sales &amp; Profits</a:t>
            </a:r>
          </a:p>
        </p:txBody>
      </p:sp>
      <mc:AlternateContent xmlns:mc="http://schemas.openxmlformats.org/markup-compatibility/2006">
        <mc:Choice xmlns:a14="http://schemas.microsoft.com/office/drawing/2010/main" Requires="a14">
          <p:sp>
            <p:nvSpPr>
              <p:cNvPr id="42" name="TextBox 41">
                <a:extLst>
                  <a:ext uri="{FF2B5EF4-FFF2-40B4-BE49-F238E27FC236}">
                    <a16:creationId xmlns:a16="http://schemas.microsoft.com/office/drawing/2014/main" id="{C18D693B-9602-8E16-77D9-D54F70A5983F}"/>
                  </a:ext>
                </a:extLst>
              </p:cNvPr>
              <p:cNvSpPr txBox="1"/>
              <p:nvPr/>
            </p:nvSpPr>
            <p:spPr>
              <a:xfrm>
                <a:off x="8364859" y="2733961"/>
                <a:ext cx="3245896" cy="1569660"/>
              </a:xfrm>
              <a:prstGeom prst="rect">
                <a:avLst/>
              </a:prstGeom>
              <a:noFill/>
            </p:spPr>
            <p:txBody>
              <a:bodyPr wrap="square">
                <a:spAutoFit/>
              </a:bodyPr>
              <a:lstStyle/>
              <a:p>
                <a:pPr algn="just"/>
                <a:r>
                  <a:rPr lang="en-US" sz="1600"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The calculation is done by finding the third quartile (</a:t>
                </a:r>
                <a14:m>
                  <m:oMath xmlns:m="http://schemas.openxmlformats.org/officeDocument/2006/math">
                    <m:sSub>
                      <m:sSubPr>
                        <m:ctrlPr>
                          <a:rPr lang="en-US" sz="1600" b="0" i="1" dirty="0" smtClean="0">
                            <a:solidFill>
                              <a:schemeClr val="bg1"/>
                            </a:solidFill>
                            <a:latin typeface="Cambria Math" panose="02040503050406030204" pitchFamily="18" charset="0"/>
                            <a:ea typeface="Malgun Gothic Semilight" panose="020B0502040204020203" pitchFamily="34" charset="-128"/>
                            <a:cs typeface="Malgun Gothic Semilight" panose="020B0502040204020203" pitchFamily="34" charset="-128"/>
                          </a:rPr>
                        </m:ctrlPr>
                      </m:sSubPr>
                      <m:e>
                        <m:r>
                          <a:rPr lang="en-US" sz="1600" i="1" dirty="0" smtClean="0">
                            <a:solidFill>
                              <a:schemeClr val="bg1"/>
                            </a:solidFill>
                            <a:latin typeface="Cambria Math" panose="02040503050406030204" pitchFamily="18" charset="0"/>
                            <a:ea typeface="Malgun Gothic Semilight" panose="020B0502040204020203" pitchFamily="34" charset="-128"/>
                            <a:cs typeface="Malgun Gothic Semilight" panose="020B0502040204020203" pitchFamily="34" charset="-128"/>
                          </a:rPr>
                          <m:t>𝑄</m:t>
                        </m:r>
                      </m:e>
                      <m:sub>
                        <m:r>
                          <a:rPr lang="en-US" sz="1600" i="1" dirty="0" smtClean="0">
                            <a:solidFill>
                              <a:schemeClr val="bg1"/>
                            </a:solidFill>
                            <a:latin typeface="Cambria Math" panose="02040503050406030204" pitchFamily="18" charset="0"/>
                            <a:ea typeface="Malgun Gothic Semilight" panose="020B0502040204020203" pitchFamily="34" charset="-128"/>
                            <a:cs typeface="Malgun Gothic Semilight" panose="020B0502040204020203" pitchFamily="34" charset="-128"/>
                          </a:rPr>
                          <m:t>3</m:t>
                        </m:r>
                      </m:sub>
                    </m:sSub>
                  </m:oMath>
                </a14:m>
                <a:r>
                  <a:rPr lang="en-US" sz="1600"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of the '</a:t>
                </a:r>
                <a:r>
                  <a:rPr lang="en-US" sz="1600" b="1"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profit</a:t>
                </a:r>
                <a:r>
                  <a:rPr lang="en-US" sz="1600"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data and the count of sales (</a:t>
                </a:r>
                <a:r>
                  <a:rPr lang="en-US" sz="1600" dirty="0" err="1">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value.count</a:t>
                </a:r>
                <a:r>
                  <a:rPr lang="en-US" sz="1600"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of the '</a:t>
                </a:r>
                <a:r>
                  <a:rPr lang="en-US" sz="1600" b="1"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product</a:t>
                </a:r>
                <a:r>
                  <a:rPr lang="en-US" sz="1600"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data. Then, the output result is sorted based on the profit.</a:t>
                </a:r>
              </a:p>
            </p:txBody>
          </p:sp>
        </mc:Choice>
        <mc:Fallback>
          <p:sp>
            <p:nvSpPr>
              <p:cNvPr id="42" name="TextBox 41">
                <a:extLst>
                  <a:ext uri="{FF2B5EF4-FFF2-40B4-BE49-F238E27FC236}">
                    <a16:creationId xmlns:a16="http://schemas.microsoft.com/office/drawing/2014/main" id="{C18D693B-9602-8E16-77D9-D54F70A5983F}"/>
                  </a:ext>
                </a:extLst>
              </p:cNvPr>
              <p:cNvSpPr txBox="1">
                <a:spLocks noRot="1" noChangeAspect="1" noMove="1" noResize="1" noEditPoints="1" noAdjustHandles="1" noChangeArrowheads="1" noChangeShapeType="1" noTextEdit="1"/>
              </p:cNvSpPr>
              <p:nvPr/>
            </p:nvSpPr>
            <p:spPr>
              <a:xfrm>
                <a:off x="8364859" y="2733961"/>
                <a:ext cx="3245896" cy="1569660"/>
              </a:xfrm>
              <a:prstGeom prst="rect">
                <a:avLst/>
              </a:prstGeom>
              <a:blipFill>
                <a:blip r:embed="rId2"/>
                <a:stretch>
                  <a:fillRect l="-938" t="-1163" r="-938" b="-3876"/>
                </a:stretch>
              </a:blipFill>
            </p:spPr>
            <p:txBody>
              <a:bodyPr/>
              <a:lstStyle/>
              <a:p>
                <a:r>
                  <a:rPr lang="en-US">
                    <a:noFill/>
                  </a:rPr>
                  <a:t> </a:t>
                </a:r>
              </a:p>
            </p:txBody>
          </p:sp>
        </mc:Fallback>
      </mc:AlternateContent>
      <p:pic>
        <p:nvPicPr>
          <p:cNvPr id="44" name="Picture 43">
            <a:extLst>
              <a:ext uri="{FF2B5EF4-FFF2-40B4-BE49-F238E27FC236}">
                <a16:creationId xmlns:a16="http://schemas.microsoft.com/office/drawing/2014/main" id="{0F18C873-294E-110A-7177-EFEAC2766A4F}"/>
              </a:ext>
            </a:extLst>
          </p:cNvPr>
          <p:cNvPicPr>
            <a:picLocks noChangeAspect="1"/>
          </p:cNvPicPr>
          <p:nvPr/>
        </p:nvPicPr>
        <p:blipFill rotWithShape="1">
          <a:blip r:embed="rId3"/>
          <a:srcRect l="10035"/>
          <a:stretch/>
        </p:blipFill>
        <p:spPr>
          <a:xfrm>
            <a:off x="479748" y="1498416"/>
            <a:ext cx="4964122" cy="5047029"/>
          </a:xfrm>
          <a:prstGeom prst="rect">
            <a:avLst/>
          </a:prstGeom>
        </p:spPr>
      </p:pic>
      <p:pic>
        <p:nvPicPr>
          <p:cNvPr id="48" name="Picture 47">
            <a:extLst>
              <a:ext uri="{FF2B5EF4-FFF2-40B4-BE49-F238E27FC236}">
                <a16:creationId xmlns:a16="http://schemas.microsoft.com/office/drawing/2014/main" id="{2156F024-DC1C-161A-EAD7-59C2999B81D1}"/>
              </a:ext>
            </a:extLst>
          </p:cNvPr>
          <p:cNvPicPr>
            <a:picLocks noChangeAspect="1"/>
          </p:cNvPicPr>
          <p:nvPr/>
        </p:nvPicPr>
        <p:blipFill rotWithShape="1">
          <a:blip r:embed="rId4"/>
          <a:srcRect l="19812"/>
          <a:stretch/>
        </p:blipFill>
        <p:spPr>
          <a:xfrm>
            <a:off x="5922333" y="1816004"/>
            <a:ext cx="1881963" cy="4729441"/>
          </a:xfrm>
          <a:prstGeom prst="rect">
            <a:avLst/>
          </a:prstGeom>
        </p:spPr>
      </p:pic>
    </p:spTree>
    <p:extLst>
      <p:ext uri="{BB962C8B-B14F-4D97-AF65-F5344CB8AC3E}">
        <p14:creationId xmlns:p14="http://schemas.microsoft.com/office/powerpoint/2010/main" val="292706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F95E3EC-8903-CA06-3D84-03DEE638CF18}"/>
              </a:ext>
            </a:extLst>
          </p:cNvPr>
          <p:cNvSpPr txBox="1"/>
          <p:nvPr/>
        </p:nvSpPr>
        <p:spPr>
          <a:xfrm>
            <a:off x="0" y="358722"/>
            <a:ext cx="12192000" cy="535531"/>
          </a:xfrm>
          <a:prstGeom prst="rect">
            <a:avLst/>
          </a:prstGeom>
          <a:noFill/>
        </p:spPr>
        <p:txBody>
          <a:bodyPr wrap="square">
            <a:spAutoFit/>
          </a:bodyPr>
          <a:lstStyle/>
          <a:p>
            <a:pPr algn="ctr" defTabSz="914400">
              <a:lnSpc>
                <a:spcPct val="90000"/>
              </a:lnSpc>
              <a:spcBef>
                <a:spcPct val="0"/>
              </a:spcBef>
            </a:pPr>
            <a:r>
              <a:rPr lang="en-US" sz="3200" dirty="0">
                <a:solidFill>
                  <a:schemeClr val="bg1"/>
                </a:solidFill>
                <a:latin typeface="Malgun Gothic" panose="020B0503020000020004" pitchFamily="34" charset="-127"/>
                <a:ea typeface="Malgun Gothic" panose="020B0503020000020004" pitchFamily="34" charset="-127"/>
                <a:cs typeface="+mj-cs"/>
              </a:rPr>
              <a:t>Product Analysis</a:t>
            </a:r>
          </a:p>
        </p:txBody>
      </p:sp>
      <p:sp>
        <p:nvSpPr>
          <p:cNvPr id="5" name="TextBox 4">
            <a:extLst>
              <a:ext uri="{FF2B5EF4-FFF2-40B4-BE49-F238E27FC236}">
                <a16:creationId xmlns:a16="http://schemas.microsoft.com/office/drawing/2014/main" id="{B1DE296A-E870-C60B-F73A-BDC9145864CB}"/>
              </a:ext>
            </a:extLst>
          </p:cNvPr>
          <p:cNvSpPr txBox="1"/>
          <p:nvPr/>
        </p:nvSpPr>
        <p:spPr>
          <a:xfrm>
            <a:off x="1123267" y="1205568"/>
            <a:ext cx="4086387" cy="369332"/>
          </a:xfrm>
          <a:prstGeom prst="rect">
            <a:avLst/>
          </a:prstGeom>
          <a:noFill/>
        </p:spPr>
        <p:txBody>
          <a:bodyPr wrap="square">
            <a:spAutoFit/>
          </a:bodyPr>
          <a:lstStyle/>
          <a:p>
            <a:r>
              <a:rPr lang="en-US" sz="1800" dirty="0">
                <a:solidFill>
                  <a:schemeClr val="bg1"/>
                </a:solidFill>
                <a:latin typeface="Malgun Gothic" panose="020B0503020000020004" pitchFamily="34" charset="-127"/>
                <a:ea typeface="Malgun Gothic" panose="020B0503020000020004" pitchFamily="34" charset="-127"/>
              </a:rPr>
              <a:t>Products with Low Sales &amp; Profits</a:t>
            </a:r>
          </a:p>
        </p:txBody>
      </p:sp>
      <p:sp>
        <p:nvSpPr>
          <p:cNvPr id="6" name="TextBox 5">
            <a:extLst>
              <a:ext uri="{FF2B5EF4-FFF2-40B4-BE49-F238E27FC236}">
                <a16:creationId xmlns:a16="http://schemas.microsoft.com/office/drawing/2014/main" id="{DCDBA53A-7E26-8DBD-A159-59DAC1BBBE88}"/>
              </a:ext>
            </a:extLst>
          </p:cNvPr>
          <p:cNvSpPr txBox="1"/>
          <p:nvPr/>
        </p:nvSpPr>
        <p:spPr>
          <a:xfrm>
            <a:off x="5864409" y="1205568"/>
            <a:ext cx="2535750" cy="646331"/>
          </a:xfrm>
          <a:prstGeom prst="rect">
            <a:avLst/>
          </a:prstGeom>
          <a:noFill/>
        </p:spPr>
        <p:txBody>
          <a:bodyPr wrap="square">
            <a:spAutoFit/>
          </a:bodyPr>
          <a:lstStyle/>
          <a:p>
            <a:pPr algn="ctr"/>
            <a:r>
              <a:rPr lang="en-US" dirty="0">
                <a:solidFill>
                  <a:schemeClr val="bg1"/>
                </a:solidFill>
                <a:latin typeface="Malgun Gothic" panose="020B0503020000020004" pitchFamily="34" charset="-127"/>
                <a:ea typeface="Malgun Gothic" panose="020B0503020000020004" pitchFamily="34" charset="-127"/>
              </a:rPr>
              <a:t>Subcategory with Low Sales &amp; Profits</a:t>
            </a:r>
          </a:p>
        </p:txBody>
      </p:sp>
      <p:pic>
        <p:nvPicPr>
          <p:cNvPr id="12" name="Picture 11">
            <a:extLst>
              <a:ext uri="{FF2B5EF4-FFF2-40B4-BE49-F238E27FC236}">
                <a16:creationId xmlns:a16="http://schemas.microsoft.com/office/drawing/2014/main" id="{A3B20587-080B-D419-9CC1-16E94BC0B650}"/>
              </a:ext>
            </a:extLst>
          </p:cNvPr>
          <p:cNvPicPr>
            <a:picLocks noChangeAspect="1"/>
          </p:cNvPicPr>
          <p:nvPr/>
        </p:nvPicPr>
        <p:blipFill rotWithShape="1">
          <a:blip r:embed="rId2"/>
          <a:srcRect l="11317"/>
          <a:stretch/>
        </p:blipFill>
        <p:spPr>
          <a:xfrm>
            <a:off x="468512" y="1574900"/>
            <a:ext cx="4792346" cy="4924378"/>
          </a:xfrm>
          <a:prstGeom prst="rect">
            <a:avLst/>
          </a:prstGeom>
        </p:spPr>
      </p:pic>
      <p:pic>
        <p:nvPicPr>
          <p:cNvPr id="14" name="Picture 13">
            <a:extLst>
              <a:ext uri="{FF2B5EF4-FFF2-40B4-BE49-F238E27FC236}">
                <a16:creationId xmlns:a16="http://schemas.microsoft.com/office/drawing/2014/main" id="{D94A0DE6-E141-84CC-564D-BDF263E591E2}"/>
              </a:ext>
            </a:extLst>
          </p:cNvPr>
          <p:cNvPicPr>
            <a:picLocks noChangeAspect="1"/>
          </p:cNvPicPr>
          <p:nvPr/>
        </p:nvPicPr>
        <p:blipFill>
          <a:blip r:embed="rId3"/>
          <a:stretch>
            <a:fillRect/>
          </a:stretch>
        </p:blipFill>
        <p:spPr>
          <a:xfrm>
            <a:off x="5566880" y="1968374"/>
            <a:ext cx="3111790" cy="4530903"/>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07F7E2D2-EF41-C49F-63E1-F2CEA69812D8}"/>
                  </a:ext>
                </a:extLst>
              </p:cNvPr>
              <p:cNvSpPr txBox="1"/>
              <p:nvPr/>
            </p:nvSpPr>
            <p:spPr>
              <a:xfrm>
                <a:off x="8811427" y="2664165"/>
                <a:ext cx="3245896" cy="1569660"/>
              </a:xfrm>
              <a:prstGeom prst="rect">
                <a:avLst/>
              </a:prstGeom>
              <a:noFill/>
            </p:spPr>
            <p:txBody>
              <a:bodyPr wrap="square">
                <a:spAutoFit/>
              </a:bodyPr>
              <a:lstStyle/>
              <a:p>
                <a:pPr algn="just"/>
                <a:r>
                  <a:rPr lang="en-US" sz="1600"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The calculation is done by finding the third quartile (</a:t>
                </a:r>
                <a14:m>
                  <m:oMath xmlns:m="http://schemas.openxmlformats.org/officeDocument/2006/math">
                    <m:sSub>
                      <m:sSubPr>
                        <m:ctrlPr>
                          <a:rPr lang="en-US" sz="1600" b="0" i="1" dirty="0" smtClean="0">
                            <a:solidFill>
                              <a:schemeClr val="bg1"/>
                            </a:solidFill>
                            <a:latin typeface="Cambria Math" panose="02040503050406030204" pitchFamily="18" charset="0"/>
                            <a:ea typeface="Malgun Gothic Semilight" panose="020B0502040204020203" pitchFamily="34" charset="-128"/>
                            <a:cs typeface="Malgun Gothic Semilight" panose="020B0502040204020203" pitchFamily="34" charset="-128"/>
                          </a:rPr>
                        </m:ctrlPr>
                      </m:sSubPr>
                      <m:e>
                        <m:r>
                          <a:rPr lang="en-US" sz="1600" i="1" dirty="0" smtClean="0">
                            <a:solidFill>
                              <a:schemeClr val="bg1"/>
                            </a:solidFill>
                            <a:latin typeface="Cambria Math" panose="02040503050406030204" pitchFamily="18" charset="0"/>
                            <a:ea typeface="Malgun Gothic Semilight" panose="020B0502040204020203" pitchFamily="34" charset="-128"/>
                            <a:cs typeface="Malgun Gothic Semilight" panose="020B0502040204020203" pitchFamily="34" charset="-128"/>
                          </a:rPr>
                          <m:t>𝑄</m:t>
                        </m:r>
                      </m:e>
                      <m:sub>
                        <m:r>
                          <a:rPr lang="en-US" sz="1600" b="0" i="1" dirty="0" smtClean="0">
                            <a:solidFill>
                              <a:schemeClr val="bg1"/>
                            </a:solidFill>
                            <a:latin typeface="Cambria Math" panose="02040503050406030204" pitchFamily="18" charset="0"/>
                            <a:ea typeface="Malgun Gothic Semilight" panose="020B0502040204020203" pitchFamily="34" charset="-128"/>
                            <a:cs typeface="Malgun Gothic Semilight" panose="020B0502040204020203" pitchFamily="34" charset="-128"/>
                          </a:rPr>
                          <m:t>1</m:t>
                        </m:r>
                      </m:sub>
                    </m:sSub>
                  </m:oMath>
                </a14:m>
                <a:r>
                  <a:rPr lang="en-US" sz="1600"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of the '</a:t>
                </a:r>
                <a:r>
                  <a:rPr lang="en-US" sz="1600" b="1"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profit</a:t>
                </a:r>
                <a:r>
                  <a:rPr lang="en-US" sz="1600"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data and the count of sales (</a:t>
                </a:r>
                <a:r>
                  <a:rPr lang="en-US" sz="1600" dirty="0" err="1">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value.count</a:t>
                </a:r>
                <a:r>
                  <a:rPr lang="en-US" sz="1600"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of the '</a:t>
                </a:r>
                <a:r>
                  <a:rPr lang="en-US" sz="1600" b="1"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product</a:t>
                </a:r>
                <a:r>
                  <a:rPr lang="en-US" sz="1600"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 data. Then, the output result is sorted based on the profit.</a:t>
                </a:r>
              </a:p>
            </p:txBody>
          </p:sp>
        </mc:Choice>
        <mc:Fallback>
          <p:sp>
            <p:nvSpPr>
              <p:cNvPr id="15" name="TextBox 14">
                <a:extLst>
                  <a:ext uri="{FF2B5EF4-FFF2-40B4-BE49-F238E27FC236}">
                    <a16:creationId xmlns:a16="http://schemas.microsoft.com/office/drawing/2014/main" id="{07F7E2D2-EF41-C49F-63E1-F2CEA69812D8}"/>
                  </a:ext>
                </a:extLst>
              </p:cNvPr>
              <p:cNvSpPr txBox="1">
                <a:spLocks noRot="1" noChangeAspect="1" noMove="1" noResize="1" noEditPoints="1" noAdjustHandles="1" noChangeArrowheads="1" noChangeShapeType="1" noTextEdit="1"/>
              </p:cNvSpPr>
              <p:nvPr/>
            </p:nvSpPr>
            <p:spPr>
              <a:xfrm>
                <a:off x="8811427" y="2664165"/>
                <a:ext cx="3245896" cy="1569660"/>
              </a:xfrm>
              <a:prstGeom prst="rect">
                <a:avLst/>
              </a:prstGeom>
              <a:blipFill>
                <a:blip r:embed="rId4"/>
                <a:stretch>
                  <a:fillRect l="-938" t="-1163" r="-938" b="-3876"/>
                </a:stretch>
              </a:blipFill>
            </p:spPr>
            <p:txBody>
              <a:bodyPr/>
              <a:lstStyle/>
              <a:p>
                <a:r>
                  <a:rPr lang="en-US">
                    <a:noFill/>
                  </a:rPr>
                  <a:t> </a:t>
                </a:r>
              </a:p>
            </p:txBody>
          </p:sp>
        </mc:Fallback>
      </mc:AlternateContent>
    </p:spTree>
    <p:extLst>
      <p:ext uri="{BB962C8B-B14F-4D97-AF65-F5344CB8AC3E}">
        <p14:creationId xmlns:p14="http://schemas.microsoft.com/office/powerpoint/2010/main" val="848598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3501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06064E-6CC9-286F-1287-E8F038E8788B}"/>
              </a:ext>
            </a:extLst>
          </p:cNvPr>
          <p:cNvSpPr txBox="1"/>
          <p:nvPr/>
        </p:nvSpPr>
        <p:spPr>
          <a:xfrm>
            <a:off x="422644" y="775924"/>
            <a:ext cx="6097772" cy="2585323"/>
          </a:xfrm>
          <a:prstGeom prst="rect">
            <a:avLst/>
          </a:prstGeom>
          <a:noFill/>
        </p:spPr>
        <p:txBody>
          <a:bodyPr wrap="square">
            <a:spAutoFit/>
          </a:bodyPr>
          <a:lstStyle/>
          <a:p>
            <a:r>
              <a:rPr lang="en-US" b="1" dirty="0" err="1"/>
              <a:t>Analisis</a:t>
            </a:r>
            <a:r>
              <a:rPr lang="en-US" b="1" dirty="0"/>
              <a:t> </a:t>
            </a:r>
            <a:r>
              <a:rPr lang="en-US" b="1" dirty="0" err="1"/>
              <a:t>Matriks</a:t>
            </a:r>
            <a:r>
              <a:rPr lang="en-US" b="1" dirty="0"/>
              <a:t> BCG (Boston Consulting Group):</a:t>
            </a:r>
            <a:endParaRPr lang="en-US" dirty="0"/>
          </a:p>
          <a:p>
            <a:pPr>
              <a:buFont typeface="Arial" panose="020B0604020202020204" pitchFamily="34" charset="0"/>
              <a:buChar char="•"/>
            </a:pPr>
            <a:r>
              <a:rPr lang="en-US" b="1" dirty="0"/>
              <a:t>Stars:</a:t>
            </a:r>
            <a:r>
              <a:rPr lang="en-US" dirty="0"/>
              <a:t> </a:t>
            </a:r>
            <a:r>
              <a:rPr lang="en-US" dirty="0" err="1"/>
              <a:t>Produk</a:t>
            </a:r>
            <a:r>
              <a:rPr lang="en-US" dirty="0"/>
              <a:t> </a:t>
            </a:r>
            <a:r>
              <a:rPr lang="en-US" dirty="0" err="1"/>
              <a:t>dengan</a:t>
            </a:r>
            <a:r>
              <a:rPr lang="en-US" dirty="0"/>
              <a:t> revenue </a:t>
            </a:r>
            <a:r>
              <a:rPr lang="en-US" dirty="0" err="1"/>
              <a:t>tinggi</a:t>
            </a:r>
            <a:r>
              <a:rPr lang="en-US" dirty="0"/>
              <a:t> dan volume </a:t>
            </a:r>
            <a:r>
              <a:rPr lang="en-US" dirty="0" err="1"/>
              <a:t>penjualan</a:t>
            </a:r>
            <a:r>
              <a:rPr lang="en-US" dirty="0"/>
              <a:t> </a:t>
            </a:r>
            <a:r>
              <a:rPr lang="en-US" dirty="0" err="1"/>
              <a:t>tinggi</a:t>
            </a:r>
            <a:r>
              <a:rPr lang="en-US" dirty="0"/>
              <a:t>.</a:t>
            </a:r>
          </a:p>
          <a:p>
            <a:pPr>
              <a:buFont typeface="Arial" panose="020B0604020202020204" pitchFamily="34" charset="0"/>
              <a:buChar char="•"/>
            </a:pPr>
            <a:r>
              <a:rPr lang="en-US" b="1" dirty="0"/>
              <a:t>Cash Cows:</a:t>
            </a:r>
            <a:r>
              <a:rPr lang="en-US" dirty="0"/>
              <a:t> </a:t>
            </a:r>
            <a:r>
              <a:rPr lang="en-US" dirty="0" err="1"/>
              <a:t>Produk</a:t>
            </a:r>
            <a:r>
              <a:rPr lang="en-US" dirty="0"/>
              <a:t> </a:t>
            </a:r>
            <a:r>
              <a:rPr lang="en-US" dirty="0" err="1"/>
              <a:t>dengan</a:t>
            </a:r>
            <a:r>
              <a:rPr lang="en-US" dirty="0"/>
              <a:t> revenue </a:t>
            </a:r>
            <a:r>
              <a:rPr lang="en-US" dirty="0" err="1"/>
              <a:t>tinggi</a:t>
            </a:r>
            <a:r>
              <a:rPr lang="en-US" dirty="0"/>
              <a:t> </a:t>
            </a:r>
            <a:r>
              <a:rPr lang="en-US" dirty="0" err="1"/>
              <a:t>tetapi</a:t>
            </a:r>
            <a:r>
              <a:rPr lang="en-US" dirty="0"/>
              <a:t> volume </a:t>
            </a:r>
            <a:r>
              <a:rPr lang="en-US" dirty="0" err="1"/>
              <a:t>penjualan</a:t>
            </a:r>
            <a:r>
              <a:rPr lang="en-US" dirty="0"/>
              <a:t> </a:t>
            </a:r>
            <a:r>
              <a:rPr lang="en-US" dirty="0" err="1"/>
              <a:t>rendah</a:t>
            </a:r>
            <a:r>
              <a:rPr lang="en-US" dirty="0"/>
              <a:t>.</a:t>
            </a:r>
          </a:p>
          <a:p>
            <a:pPr>
              <a:buFont typeface="Arial" panose="020B0604020202020204" pitchFamily="34" charset="0"/>
              <a:buChar char="•"/>
            </a:pPr>
            <a:r>
              <a:rPr lang="en-US" b="1" dirty="0"/>
              <a:t>Question Marks:</a:t>
            </a:r>
            <a:r>
              <a:rPr lang="en-US" dirty="0"/>
              <a:t> </a:t>
            </a:r>
            <a:r>
              <a:rPr lang="en-US" dirty="0" err="1"/>
              <a:t>Produk</a:t>
            </a:r>
            <a:r>
              <a:rPr lang="en-US" dirty="0"/>
              <a:t> </a:t>
            </a:r>
            <a:r>
              <a:rPr lang="en-US" dirty="0" err="1"/>
              <a:t>dengan</a:t>
            </a:r>
            <a:r>
              <a:rPr lang="en-US" dirty="0"/>
              <a:t> revenue </a:t>
            </a:r>
            <a:r>
              <a:rPr lang="en-US" dirty="0" err="1"/>
              <a:t>rendah</a:t>
            </a:r>
            <a:r>
              <a:rPr lang="en-US" dirty="0"/>
              <a:t> </a:t>
            </a:r>
            <a:r>
              <a:rPr lang="en-US" dirty="0" err="1"/>
              <a:t>tetapi</a:t>
            </a:r>
            <a:r>
              <a:rPr lang="en-US" dirty="0"/>
              <a:t> volume </a:t>
            </a:r>
            <a:r>
              <a:rPr lang="en-US" dirty="0" err="1"/>
              <a:t>penjualan</a:t>
            </a:r>
            <a:r>
              <a:rPr lang="en-US" dirty="0"/>
              <a:t> </a:t>
            </a:r>
            <a:r>
              <a:rPr lang="en-US" dirty="0" err="1"/>
              <a:t>tinggi</a:t>
            </a:r>
            <a:r>
              <a:rPr lang="en-US" dirty="0"/>
              <a:t>.</a:t>
            </a:r>
          </a:p>
          <a:p>
            <a:pPr>
              <a:buFont typeface="Arial" panose="020B0604020202020204" pitchFamily="34" charset="0"/>
              <a:buChar char="•"/>
            </a:pPr>
            <a:r>
              <a:rPr lang="en-US" b="1" dirty="0"/>
              <a:t>Dogs:</a:t>
            </a:r>
            <a:r>
              <a:rPr lang="en-US" dirty="0"/>
              <a:t> </a:t>
            </a:r>
            <a:r>
              <a:rPr lang="en-US" dirty="0" err="1"/>
              <a:t>Produk</a:t>
            </a:r>
            <a:r>
              <a:rPr lang="en-US" dirty="0"/>
              <a:t> </a:t>
            </a:r>
            <a:r>
              <a:rPr lang="en-US" dirty="0" err="1"/>
              <a:t>dengan</a:t>
            </a:r>
            <a:r>
              <a:rPr lang="en-US" dirty="0"/>
              <a:t> revenue </a:t>
            </a:r>
            <a:r>
              <a:rPr lang="en-US" dirty="0" err="1"/>
              <a:t>rendah</a:t>
            </a:r>
            <a:r>
              <a:rPr lang="en-US" dirty="0"/>
              <a:t> dan volume </a:t>
            </a:r>
            <a:r>
              <a:rPr lang="en-US" dirty="0" err="1"/>
              <a:t>penjualan</a:t>
            </a:r>
            <a:r>
              <a:rPr lang="en-US" dirty="0"/>
              <a:t> </a:t>
            </a:r>
            <a:r>
              <a:rPr lang="en-US" dirty="0" err="1"/>
              <a:t>rendah</a:t>
            </a:r>
            <a:r>
              <a:rPr lang="en-US" dirty="0"/>
              <a:t>.</a:t>
            </a:r>
          </a:p>
        </p:txBody>
      </p:sp>
    </p:spTree>
    <p:extLst>
      <p:ext uri="{BB962C8B-B14F-4D97-AF65-F5344CB8AC3E}">
        <p14:creationId xmlns:p14="http://schemas.microsoft.com/office/powerpoint/2010/main" val="334438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FA49B62-5E61-F777-0471-F493E11A43B2}"/>
              </a:ext>
            </a:extLst>
          </p:cNvPr>
          <p:cNvSpPr txBox="1"/>
          <p:nvPr/>
        </p:nvSpPr>
        <p:spPr>
          <a:xfrm>
            <a:off x="838200" y="557188"/>
            <a:ext cx="10515600" cy="1133499"/>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5200" kern="1200">
                <a:solidFill>
                  <a:schemeClr val="tx1"/>
                </a:solidFill>
                <a:latin typeface="+mj-lt"/>
                <a:ea typeface="+mj-ea"/>
                <a:cs typeface="+mj-cs"/>
              </a:rPr>
              <a:t>Contents</a:t>
            </a:r>
          </a:p>
        </p:txBody>
      </p:sp>
      <p:sp>
        <p:nvSpPr>
          <p:cNvPr id="7" name="Rectangle 6">
            <a:extLst>
              <a:ext uri="{FF2B5EF4-FFF2-40B4-BE49-F238E27FC236}">
                <a16:creationId xmlns:a16="http://schemas.microsoft.com/office/drawing/2014/main" id="{8A62ACD2-318D-1606-B7C4-5AFEF1789406}"/>
              </a:ext>
            </a:extLst>
          </p:cNvPr>
          <p:cNvSpPr/>
          <p:nvPr/>
        </p:nvSpPr>
        <p:spPr>
          <a:xfrm>
            <a:off x="838200" y="2349794"/>
            <a:ext cx="10515600" cy="3310555"/>
          </a:xfrm>
          <a:prstGeom prst="rect">
            <a:avLst/>
          </a:prstGeom>
          <a:solidFill>
            <a:schemeClr val="tx2">
              <a:lumMod val="5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0BAEDA8-8B40-0F6E-1238-513760C6C93C}"/>
              </a:ext>
            </a:extLst>
          </p:cNvPr>
          <p:cNvSpPr txBox="1"/>
          <p:nvPr/>
        </p:nvSpPr>
        <p:spPr>
          <a:xfrm>
            <a:off x="1091474" y="2527015"/>
            <a:ext cx="6986627" cy="2648880"/>
          </a:xfrm>
          <a:prstGeom prst="rect">
            <a:avLst/>
          </a:prstGeom>
          <a:noFill/>
        </p:spPr>
        <p:txBody>
          <a:bodyPr wrap="square">
            <a:spAutoFit/>
          </a:bodyPr>
          <a:lstStyle/>
          <a:p>
            <a:pPr marL="305181" indent="-305181" defTabSz="406908">
              <a:lnSpc>
                <a:spcPct val="150000"/>
              </a:lnSpc>
              <a:buFont typeface="Arial" panose="020B0604020202020204" pitchFamily="34" charset="0"/>
              <a:buChar char="•"/>
            </a:pPr>
            <a:r>
              <a:rPr lang="en-US" sz="2848" kern="120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Business and Data Understanding </a:t>
            </a:r>
          </a:p>
          <a:p>
            <a:pPr marL="305181" indent="-305181" defTabSz="406908">
              <a:lnSpc>
                <a:spcPct val="150000"/>
              </a:lnSpc>
              <a:buFont typeface="Arial" panose="020B0604020202020204" pitchFamily="34" charset="0"/>
              <a:buChar char="•"/>
            </a:pPr>
            <a:r>
              <a:rPr lang="en-US" sz="2848" kern="120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Exploratory Data Analysis </a:t>
            </a:r>
          </a:p>
          <a:p>
            <a:pPr marL="305181" indent="-305181" defTabSz="406908">
              <a:lnSpc>
                <a:spcPct val="150000"/>
              </a:lnSpc>
              <a:buFont typeface="Arial" panose="020B0604020202020204" pitchFamily="34" charset="0"/>
              <a:buChar char="•"/>
            </a:pPr>
            <a:r>
              <a:rPr lang="en-US" sz="2848" kern="120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Data Visualization</a:t>
            </a:r>
          </a:p>
          <a:p>
            <a:pPr marL="305181" indent="-305181" defTabSz="406908">
              <a:lnSpc>
                <a:spcPct val="150000"/>
              </a:lnSpc>
              <a:buFont typeface="Arial" panose="020B0604020202020204" pitchFamily="34" charset="0"/>
              <a:buChar char="•"/>
            </a:pPr>
            <a:r>
              <a:rPr lang="en-US" sz="2848" kern="120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Conclusion and Recommendation </a:t>
            </a:r>
            <a:endParaRPr lang="en-US" sz="320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endParaRPr>
          </a:p>
        </p:txBody>
      </p:sp>
    </p:spTree>
    <p:extLst>
      <p:ext uri="{BB962C8B-B14F-4D97-AF65-F5344CB8AC3E}">
        <p14:creationId xmlns:p14="http://schemas.microsoft.com/office/powerpoint/2010/main" val="2923238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34EFB1-5A24-80F9-5F0F-774CD3F16CB8}"/>
              </a:ext>
            </a:extLst>
          </p:cNvPr>
          <p:cNvSpPr/>
          <p:nvPr/>
        </p:nvSpPr>
        <p:spPr>
          <a:xfrm>
            <a:off x="0" y="802822"/>
            <a:ext cx="8378456" cy="898388"/>
          </a:xfrm>
          <a:prstGeom prst="rect">
            <a:avLst/>
          </a:prstGeom>
          <a:solidFill>
            <a:schemeClr val="tx2">
              <a:lumMod val="5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5A7AEDC-D1AD-6161-CEBE-7EF11743FA6C}"/>
              </a:ext>
            </a:extLst>
          </p:cNvPr>
          <p:cNvSpPr txBox="1"/>
          <p:nvPr/>
        </p:nvSpPr>
        <p:spPr>
          <a:xfrm>
            <a:off x="720354" y="873451"/>
            <a:ext cx="7275329" cy="757130"/>
          </a:xfrm>
          <a:prstGeom prst="rect">
            <a:avLst/>
          </a:prstGeom>
          <a:noFill/>
        </p:spPr>
        <p:txBody>
          <a:bodyPr wrap="square">
            <a:spAutoFit/>
          </a:bodyPr>
          <a:lstStyle/>
          <a:p>
            <a:pPr defTabSz="914400">
              <a:lnSpc>
                <a:spcPct val="90000"/>
              </a:lnSpc>
              <a:spcBef>
                <a:spcPct val="0"/>
              </a:spcBef>
            </a:pPr>
            <a:r>
              <a:rPr lang="en-US" sz="4800" dirty="0">
                <a:solidFill>
                  <a:schemeClr val="bg1"/>
                </a:solidFill>
                <a:latin typeface="Malgun Gothic" panose="020B0503020000020004" pitchFamily="34" charset="-127"/>
                <a:ea typeface="Malgun Gothic" panose="020B0503020000020004" pitchFamily="34" charset="-127"/>
                <a:cs typeface="+mj-cs"/>
              </a:rPr>
              <a:t>Business Understanding</a:t>
            </a:r>
          </a:p>
        </p:txBody>
      </p:sp>
      <p:sp>
        <p:nvSpPr>
          <p:cNvPr id="5" name="TextBox 4">
            <a:extLst>
              <a:ext uri="{FF2B5EF4-FFF2-40B4-BE49-F238E27FC236}">
                <a16:creationId xmlns:a16="http://schemas.microsoft.com/office/drawing/2014/main" id="{77479BCB-BF23-C5BF-9A14-53EEE10C0638}"/>
              </a:ext>
            </a:extLst>
          </p:cNvPr>
          <p:cNvSpPr txBox="1"/>
          <p:nvPr/>
        </p:nvSpPr>
        <p:spPr>
          <a:xfrm>
            <a:off x="720354" y="1999771"/>
            <a:ext cx="10504968" cy="707886"/>
          </a:xfrm>
          <a:prstGeom prst="rect">
            <a:avLst/>
          </a:prstGeom>
          <a:noFill/>
        </p:spPr>
        <p:txBody>
          <a:bodyPr wrap="square">
            <a:spAutoFit/>
          </a:bodyPr>
          <a:lstStyle/>
          <a:p>
            <a:r>
              <a:rPr lang="en-US" sz="2000" dirty="0" err="1">
                <a:latin typeface="Malgun Gothic Semilight" panose="020B0502040204020203" pitchFamily="34" charset="-128"/>
                <a:ea typeface="Malgun Gothic Semilight" panose="020B0502040204020203" pitchFamily="34" charset="-128"/>
                <a:cs typeface="Malgun Gothic Semilight" panose="020B0502040204020203" pitchFamily="34" charset="-128"/>
              </a:rPr>
              <a:t>SuperStore</a:t>
            </a:r>
            <a:r>
              <a:rPr lang="en-US" sz="2000"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 an online home &amp; office supply retailer operating in 48 states, faces increased market competition and seeks to improve its profits and profit margin.</a:t>
            </a:r>
          </a:p>
        </p:txBody>
      </p:sp>
      <p:sp>
        <p:nvSpPr>
          <p:cNvPr id="6" name="TextBox 5">
            <a:extLst>
              <a:ext uri="{FF2B5EF4-FFF2-40B4-BE49-F238E27FC236}">
                <a16:creationId xmlns:a16="http://schemas.microsoft.com/office/drawing/2014/main" id="{E89717F9-FDCA-0314-6F19-B7B4804FFAD0}"/>
              </a:ext>
            </a:extLst>
          </p:cNvPr>
          <p:cNvSpPr txBox="1"/>
          <p:nvPr/>
        </p:nvSpPr>
        <p:spPr>
          <a:xfrm>
            <a:off x="2398084" y="3429000"/>
            <a:ext cx="1785385" cy="646331"/>
          </a:xfrm>
          <a:prstGeom prst="rect">
            <a:avLst/>
          </a:prstGeom>
          <a:noFill/>
        </p:spPr>
        <p:txBody>
          <a:bodyPr wrap="square">
            <a:spAutoFit/>
          </a:bodyPr>
          <a:lstStyle/>
          <a:p>
            <a:r>
              <a:rPr lang="en-US" sz="3600" dirty="0"/>
              <a:t>Problem</a:t>
            </a:r>
            <a:endParaRPr lang="en-US" sz="4000" dirty="0"/>
          </a:p>
        </p:txBody>
      </p:sp>
      <p:sp>
        <p:nvSpPr>
          <p:cNvPr id="8" name="TextBox 7">
            <a:extLst>
              <a:ext uri="{FF2B5EF4-FFF2-40B4-BE49-F238E27FC236}">
                <a16:creationId xmlns:a16="http://schemas.microsoft.com/office/drawing/2014/main" id="{AF25BB48-167D-2646-D658-D6E6F7C40BBA}"/>
              </a:ext>
            </a:extLst>
          </p:cNvPr>
          <p:cNvSpPr txBox="1"/>
          <p:nvPr/>
        </p:nvSpPr>
        <p:spPr>
          <a:xfrm>
            <a:off x="1403497" y="4150344"/>
            <a:ext cx="3774558" cy="1323439"/>
          </a:xfrm>
          <a:prstGeom prst="rect">
            <a:avLst/>
          </a:prstGeom>
          <a:noFill/>
        </p:spPr>
        <p:txBody>
          <a:bodyPr wrap="square">
            <a:spAutoFit/>
          </a:bodyPr>
          <a:lstStyle/>
          <a:p>
            <a:pPr algn="just"/>
            <a:r>
              <a:rPr lang="en-US" sz="2000"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executive team would like to understand which products, subcategories &amp; categories they should target or avoid.</a:t>
            </a:r>
          </a:p>
        </p:txBody>
      </p:sp>
      <p:sp>
        <p:nvSpPr>
          <p:cNvPr id="10" name="TextBox 9">
            <a:extLst>
              <a:ext uri="{FF2B5EF4-FFF2-40B4-BE49-F238E27FC236}">
                <a16:creationId xmlns:a16="http://schemas.microsoft.com/office/drawing/2014/main" id="{C0227779-F3FA-FDF5-8DC3-418B728C56DC}"/>
              </a:ext>
            </a:extLst>
          </p:cNvPr>
          <p:cNvSpPr txBox="1"/>
          <p:nvPr/>
        </p:nvSpPr>
        <p:spPr>
          <a:xfrm>
            <a:off x="6949704" y="3428999"/>
            <a:ext cx="3923414" cy="646331"/>
          </a:xfrm>
          <a:prstGeom prst="rect">
            <a:avLst/>
          </a:prstGeom>
          <a:noFill/>
        </p:spPr>
        <p:txBody>
          <a:bodyPr wrap="square">
            <a:spAutoFit/>
          </a:bodyPr>
          <a:lstStyle/>
          <a:p>
            <a:r>
              <a:rPr lang="en-US" sz="3600" dirty="0"/>
              <a:t>Analytical Approach</a:t>
            </a:r>
          </a:p>
        </p:txBody>
      </p:sp>
      <p:sp>
        <p:nvSpPr>
          <p:cNvPr id="12" name="TextBox 11">
            <a:extLst>
              <a:ext uri="{FF2B5EF4-FFF2-40B4-BE49-F238E27FC236}">
                <a16:creationId xmlns:a16="http://schemas.microsoft.com/office/drawing/2014/main" id="{8BE25DD6-B4BA-37A0-A979-397BBC3DF50A}"/>
              </a:ext>
            </a:extLst>
          </p:cNvPr>
          <p:cNvSpPr txBox="1"/>
          <p:nvPr/>
        </p:nvSpPr>
        <p:spPr>
          <a:xfrm>
            <a:off x="6796861" y="4134952"/>
            <a:ext cx="4229101" cy="1323439"/>
          </a:xfrm>
          <a:prstGeom prst="rect">
            <a:avLst/>
          </a:prstGeom>
          <a:noFill/>
        </p:spPr>
        <p:txBody>
          <a:bodyPr wrap="square">
            <a:spAutoFit/>
          </a:bodyPr>
          <a:lstStyle/>
          <a:p>
            <a:pPr algn="just"/>
            <a:r>
              <a:rPr lang="en-US" sz="2000"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Using the analysis is to understand sales patterns, identify areas for improvement, and provide strategic recommendations.</a:t>
            </a:r>
          </a:p>
        </p:txBody>
      </p:sp>
    </p:spTree>
    <p:extLst>
      <p:ext uri="{BB962C8B-B14F-4D97-AF65-F5344CB8AC3E}">
        <p14:creationId xmlns:p14="http://schemas.microsoft.com/office/powerpoint/2010/main" val="4160129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2349D5F-2BA4-B609-39C7-B0EDB1C8FBF8}"/>
              </a:ext>
            </a:extLst>
          </p:cNvPr>
          <p:cNvSpPr txBox="1"/>
          <p:nvPr/>
        </p:nvSpPr>
        <p:spPr>
          <a:xfrm>
            <a:off x="838200" y="557188"/>
            <a:ext cx="10515600" cy="1133499"/>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5200" kern="1200" dirty="0">
                <a:solidFill>
                  <a:schemeClr val="bg1"/>
                </a:solidFill>
                <a:latin typeface="+mj-lt"/>
                <a:ea typeface="+mj-ea"/>
                <a:cs typeface="+mj-cs"/>
              </a:rPr>
              <a:t>Data Understanding</a:t>
            </a:r>
          </a:p>
        </p:txBody>
      </p:sp>
      <p:sp>
        <p:nvSpPr>
          <p:cNvPr id="4" name="TextBox 3">
            <a:extLst>
              <a:ext uri="{FF2B5EF4-FFF2-40B4-BE49-F238E27FC236}">
                <a16:creationId xmlns:a16="http://schemas.microsoft.com/office/drawing/2014/main" id="{05C30E6D-5E3B-8A5F-4E89-38F1B5D20AA3}"/>
              </a:ext>
            </a:extLst>
          </p:cNvPr>
          <p:cNvSpPr txBox="1"/>
          <p:nvPr/>
        </p:nvSpPr>
        <p:spPr>
          <a:xfrm>
            <a:off x="3773267" y="1828800"/>
            <a:ext cx="2339763" cy="364049"/>
          </a:xfrm>
          <a:prstGeom prst="rect">
            <a:avLst/>
          </a:prstGeom>
          <a:noFill/>
        </p:spPr>
        <p:txBody>
          <a:bodyPr wrap="square">
            <a:spAutoFit/>
          </a:bodyPr>
          <a:lstStyle/>
          <a:p>
            <a:pPr defTabSz="448056"/>
            <a:r>
              <a:rPr lang="en-US" sz="1764" kern="1200" dirty="0">
                <a:solidFill>
                  <a:schemeClr val="bg1"/>
                </a:solidFill>
                <a:latin typeface="+mn-lt"/>
                <a:ea typeface="+mn-ea"/>
                <a:cs typeface="+mn-cs"/>
              </a:rPr>
              <a:t>Data Source: </a:t>
            </a:r>
            <a:r>
              <a:rPr lang="en-US" sz="1764" kern="1200" dirty="0">
                <a:solidFill>
                  <a:schemeClr val="bg1"/>
                </a:solidFill>
                <a:latin typeface="+mn-lt"/>
                <a:ea typeface="+mn-ea"/>
                <a:cs typeface="+mn-cs"/>
                <a:hlinkClick r:id="rId2">
                  <a:extLst>
                    <a:ext uri="{A12FA001-AC4F-418D-AE19-62706E023703}">
                      <ahyp:hlinkClr xmlns:ahyp="http://schemas.microsoft.com/office/drawing/2018/hyperlinkcolor" val="tx"/>
                    </a:ext>
                  </a:extLst>
                </a:hlinkClick>
              </a:rPr>
              <a:t>Kaggle</a:t>
            </a:r>
            <a:endParaRPr lang="en-US" dirty="0">
              <a:solidFill>
                <a:schemeClr val="bg1"/>
              </a:solidFill>
            </a:endParaRPr>
          </a:p>
        </p:txBody>
      </p:sp>
      <p:sp>
        <p:nvSpPr>
          <p:cNvPr id="12" name="TextBox 11">
            <a:extLst>
              <a:ext uri="{FF2B5EF4-FFF2-40B4-BE49-F238E27FC236}">
                <a16:creationId xmlns:a16="http://schemas.microsoft.com/office/drawing/2014/main" id="{229D6C84-4261-4738-83B7-A309FDEDCE94}"/>
              </a:ext>
            </a:extLst>
          </p:cNvPr>
          <p:cNvSpPr txBox="1"/>
          <p:nvPr/>
        </p:nvSpPr>
        <p:spPr>
          <a:xfrm>
            <a:off x="3773267" y="2363383"/>
            <a:ext cx="2035830" cy="3817961"/>
          </a:xfrm>
          <a:prstGeom prst="rect">
            <a:avLst/>
          </a:prstGeom>
          <a:noFill/>
        </p:spPr>
        <p:txBody>
          <a:bodyPr wrap="square">
            <a:spAutoFit/>
          </a:bodyPr>
          <a:lstStyle/>
          <a:p>
            <a:pPr marL="56007" lvl="1" indent="-56007" defTabSz="348488">
              <a:spcBef>
                <a:spcPct val="0"/>
              </a:spcBef>
              <a:spcAft>
                <a:spcPct val="15000"/>
              </a:spcAft>
              <a:buChar char="•"/>
            </a:pPr>
            <a:r>
              <a:rPr lang="en-US" sz="1764" kern="1200">
                <a:solidFill>
                  <a:schemeClr val="bg1"/>
                </a:solidFill>
                <a:latin typeface="+mn-lt"/>
                <a:ea typeface="+mn-ea"/>
                <a:cs typeface="+mn-cs"/>
              </a:rPr>
              <a:t>Order ID</a:t>
            </a:r>
          </a:p>
          <a:p>
            <a:pPr marL="56007" lvl="1" indent="-56007" defTabSz="348488">
              <a:spcBef>
                <a:spcPct val="0"/>
              </a:spcBef>
              <a:spcAft>
                <a:spcPct val="15000"/>
              </a:spcAft>
              <a:buChar char="•"/>
            </a:pPr>
            <a:r>
              <a:rPr lang="en-US" sz="1764" kern="1200">
                <a:solidFill>
                  <a:schemeClr val="bg1"/>
                </a:solidFill>
                <a:latin typeface="+mn-lt"/>
                <a:ea typeface="+mn-ea"/>
                <a:cs typeface="+mn-cs"/>
              </a:rPr>
              <a:t>Order Date</a:t>
            </a:r>
          </a:p>
          <a:p>
            <a:pPr marL="56007" lvl="1" indent="-56007" defTabSz="348488">
              <a:spcBef>
                <a:spcPct val="0"/>
              </a:spcBef>
              <a:spcAft>
                <a:spcPct val="15000"/>
              </a:spcAft>
              <a:buChar char="•"/>
            </a:pPr>
            <a:r>
              <a:rPr lang="en-US" sz="1764" kern="1200">
                <a:solidFill>
                  <a:schemeClr val="bg1"/>
                </a:solidFill>
                <a:latin typeface="+mn-lt"/>
                <a:ea typeface="+mn-ea"/>
                <a:cs typeface="+mn-cs"/>
              </a:rPr>
              <a:t>Ship Date</a:t>
            </a:r>
          </a:p>
          <a:p>
            <a:pPr marL="56007" lvl="1" indent="-56007" defTabSz="348488">
              <a:spcBef>
                <a:spcPct val="0"/>
              </a:spcBef>
              <a:spcAft>
                <a:spcPct val="15000"/>
              </a:spcAft>
              <a:buChar char="•"/>
            </a:pPr>
            <a:r>
              <a:rPr lang="en-US" sz="1764" kern="1200">
                <a:solidFill>
                  <a:schemeClr val="bg1"/>
                </a:solidFill>
                <a:latin typeface="+mn-lt"/>
                <a:ea typeface="+mn-ea"/>
                <a:cs typeface="+mn-cs"/>
              </a:rPr>
              <a:t>Customer</a:t>
            </a:r>
          </a:p>
          <a:p>
            <a:pPr marL="56007" lvl="1" indent="-56007" defTabSz="348488">
              <a:spcBef>
                <a:spcPct val="0"/>
              </a:spcBef>
              <a:spcAft>
                <a:spcPct val="15000"/>
              </a:spcAft>
              <a:buChar char="•"/>
            </a:pPr>
            <a:r>
              <a:rPr lang="en-US" sz="1764" kern="1200">
                <a:solidFill>
                  <a:schemeClr val="bg1"/>
                </a:solidFill>
                <a:latin typeface="+mn-lt"/>
                <a:ea typeface="+mn-ea"/>
                <a:cs typeface="+mn-cs"/>
              </a:rPr>
              <a:t>Manufactory</a:t>
            </a:r>
          </a:p>
          <a:p>
            <a:pPr marL="56007" lvl="1" indent="-56007" defTabSz="348488">
              <a:spcBef>
                <a:spcPct val="0"/>
              </a:spcBef>
              <a:spcAft>
                <a:spcPct val="15000"/>
              </a:spcAft>
              <a:buChar char="•"/>
            </a:pPr>
            <a:r>
              <a:rPr lang="en-US" sz="1764" kern="1200">
                <a:solidFill>
                  <a:schemeClr val="bg1"/>
                </a:solidFill>
                <a:latin typeface="+mn-lt"/>
                <a:ea typeface="+mn-ea"/>
                <a:cs typeface="+mn-cs"/>
              </a:rPr>
              <a:t>Product Name</a:t>
            </a:r>
          </a:p>
          <a:p>
            <a:pPr marL="56007" lvl="1" indent="-56007" defTabSz="348488">
              <a:spcBef>
                <a:spcPct val="0"/>
              </a:spcBef>
              <a:spcAft>
                <a:spcPct val="15000"/>
              </a:spcAft>
              <a:buChar char="•"/>
            </a:pPr>
            <a:r>
              <a:rPr lang="en-US" sz="1764" kern="1200">
                <a:solidFill>
                  <a:schemeClr val="bg1"/>
                </a:solidFill>
                <a:latin typeface="+mn-lt"/>
                <a:ea typeface="+mn-ea"/>
                <a:cs typeface="+mn-cs"/>
              </a:rPr>
              <a:t>Segment</a:t>
            </a:r>
          </a:p>
          <a:p>
            <a:pPr marL="56007" lvl="1" indent="-56007" defTabSz="348488">
              <a:spcBef>
                <a:spcPct val="0"/>
              </a:spcBef>
              <a:spcAft>
                <a:spcPct val="15000"/>
              </a:spcAft>
              <a:buChar char="•"/>
            </a:pPr>
            <a:r>
              <a:rPr lang="en-US" sz="1764" kern="1200">
                <a:solidFill>
                  <a:schemeClr val="bg1"/>
                </a:solidFill>
                <a:latin typeface="+mn-lt"/>
                <a:ea typeface="+mn-ea"/>
                <a:cs typeface="+mn-cs"/>
              </a:rPr>
              <a:t>Category</a:t>
            </a:r>
          </a:p>
          <a:p>
            <a:pPr marL="56007" lvl="1" indent="-56007" defTabSz="348488">
              <a:spcBef>
                <a:spcPct val="0"/>
              </a:spcBef>
              <a:spcAft>
                <a:spcPct val="15000"/>
              </a:spcAft>
              <a:buChar char="•"/>
            </a:pPr>
            <a:r>
              <a:rPr lang="en-US" sz="1764" kern="1200">
                <a:solidFill>
                  <a:schemeClr val="bg1"/>
                </a:solidFill>
                <a:latin typeface="+mn-lt"/>
                <a:ea typeface="+mn-ea"/>
                <a:cs typeface="+mn-cs"/>
              </a:rPr>
              <a:t>Region</a:t>
            </a:r>
          </a:p>
          <a:p>
            <a:pPr marL="56007" lvl="1" indent="-56007" defTabSz="348488">
              <a:spcBef>
                <a:spcPct val="0"/>
              </a:spcBef>
              <a:spcAft>
                <a:spcPct val="15000"/>
              </a:spcAft>
              <a:buChar char="•"/>
            </a:pPr>
            <a:r>
              <a:rPr lang="en-US" sz="1764" kern="1200">
                <a:solidFill>
                  <a:schemeClr val="bg1"/>
                </a:solidFill>
                <a:latin typeface="+mn-lt"/>
                <a:ea typeface="+mn-ea"/>
                <a:cs typeface="+mn-cs"/>
              </a:rPr>
              <a:t>Zip</a:t>
            </a:r>
          </a:p>
          <a:p>
            <a:pPr marL="56007" lvl="1" indent="-56007" defTabSz="348488">
              <a:spcBef>
                <a:spcPct val="0"/>
              </a:spcBef>
              <a:spcAft>
                <a:spcPct val="15000"/>
              </a:spcAft>
              <a:buChar char="•"/>
            </a:pPr>
            <a:r>
              <a:rPr lang="en-US" sz="1764" kern="1200">
                <a:solidFill>
                  <a:schemeClr val="bg1"/>
                </a:solidFill>
                <a:latin typeface="+mn-lt"/>
                <a:ea typeface="+mn-ea"/>
                <a:cs typeface="+mn-cs"/>
              </a:rPr>
              <a:t>City</a:t>
            </a:r>
          </a:p>
          <a:p>
            <a:pPr marL="56007" lvl="1" indent="-56007" defTabSz="348488">
              <a:spcBef>
                <a:spcPct val="0"/>
              </a:spcBef>
              <a:spcAft>
                <a:spcPct val="15000"/>
              </a:spcAft>
              <a:buChar char="•"/>
            </a:pPr>
            <a:r>
              <a:rPr lang="en-US" sz="1764" kern="1200">
                <a:solidFill>
                  <a:schemeClr val="bg1"/>
                </a:solidFill>
                <a:latin typeface="+mn-lt"/>
                <a:ea typeface="+mn-ea"/>
                <a:cs typeface="+mn-cs"/>
              </a:rPr>
              <a:t>State</a:t>
            </a:r>
            <a:endParaRPr lang="en-US" sz="1800" kern="1200">
              <a:solidFill>
                <a:schemeClr val="bg1"/>
              </a:solidFill>
            </a:endParaRPr>
          </a:p>
        </p:txBody>
      </p:sp>
      <p:sp>
        <p:nvSpPr>
          <p:cNvPr id="14" name="TextBox 13">
            <a:extLst>
              <a:ext uri="{FF2B5EF4-FFF2-40B4-BE49-F238E27FC236}">
                <a16:creationId xmlns:a16="http://schemas.microsoft.com/office/drawing/2014/main" id="{293E8773-5509-8FF8-4423-CBD9035E0B58}"/>
              </a:ext>
            </a:extLst>
          </p:cNvPr>
          <p:cNvSpPr txBox="1"/>
          <p:nvPr/>
        </p:nvSpPr>
        <p:spPr>
          <a:xfrm>
            <a:off x="6382902" y="2363383"/>
            <a:ext cx="2035830" cy="1934009"/>
          </a:xfrm>
          <a:prstGeom prst="rect">
            <a:avLst/>
          </a:prstGeom>
          <a:noFill/>
        </p:spPr>
        <p:txBody>
          <a:bodyPr wrap="square">
            <a:spAutoFit/>
          </a:bodyPr>
          <a:lstStyle/>
          <a:p>
            <a:pPr marL="56007" lvl="1" indent="-56007" defTabSz="348488">
              <a:spcBef>
                <a:spcPct val="0"/>
              </a:spcBef>
              <a:spcAft>
                <a:spcPct val="15000"/>
              </a:spcAft>
              <a:buChar char="•"/>
            </a:pPr>
            <a:r>
              <a:rPr lang="en-US" sz="1764" kern="1200">
                <a:solidFill>
                  <a:schemeClr val="bg1"/>
                </a:solidFill>
                <a:latin typeface="+mn-lt"/>
                <a:ea typeface="+mn-ea"/>
                <a:cs typeface="+mn-cs"/>
              </a:rPr>
              <a:t>Country</a:t>
            </a:r>
          </a:p>
          <a:p>
            <a:pPr marL="56007" lvl="1" indent="-56007" defTabSz="348488">
              <a:spcBef>
                <a:spcPct val="0"/>
              </a:spcBef>
              <a:spcAft>
                <a:spcPct val="15000"/>
              </a:spcAft>
              <a:buChar char="•"/>
            </a:pPr>
            <a:r>
              <a:rPr lang="en-US" sz="1764" kern="1200">
                <a:solidFill>
                  <a:schemeClr val="bg1"/>
                </a:solidFill>
                <a:latin typeface="+mn-lt"/>
                <a:ea typeface="+mn-ea"/>
                <a:cs typeface="+mn-cs"/>
              </a:rPr>
              <a:t>Discount</a:t>
            </a:r>
          </a:p>
          <a:p>
            <a:pPr marL="56007" lvl="1" indent="-56007" defTabSz="348488">
              <a:spcBef>
                <a:spcPct val="0"/>
              </a:spcBef>
              <a:spcAft>
                <a:spcPct val="15000"/>
              </a:spcAft>
              <a:buChar char="•"/>
            </a:pPr>
            <a:r>
              <a:rPr lang="en-US" sz="1764" kern="1200">
                <a:solidFill>
                  <a:schemeClr val="bg1"/>
                </a:solidFill>
                <a:latin typeface="+mn-lt"/>
                <a:ea typeface="+mn-ea"/>
                <a:cs typeface="+mn-cs"/>
              </a:rPr>
              <a:t>Profit</a:t>
            </a:r>
          </a:p>
          <a:p>
            <a:pPr marL="56007" lvl="1" indent="-56007" defTabSz="348488">
              <a:spcBef>
                <a:spcPct val="0"/>
              </a:spcBef>
              <a:spcAft>
                <a:spcPct val="15000"/>
              </a:spcAft>
              <a:buChar char="•"/>
            </a:pPr>
            <a:r>
              <a:rPr lang="en-US" sz="1764" kern="1200">
                <a:solidFill>
                  <a:schemeClr val="bg1"/>
                </a:solidFill>
                <a:latin typeface="+mn-lt"/>
                <a:ea typeface="+mn-ea"/>
                <a:cs typeface="+mn-cs"/>
              </a:rPr>
              <a:t>Quantity</a:t>
            </a:r>
          </a:p>
          <a:p>
            <a:pPr marL="56007" lvl="1" indent="-56007" defTabSz="348488">
              <a:spcBef>
                <a:spcPct val="0"/>
              </a:spcBef>
              <a:spcAft>
                <a:spcPct val="15000"/>
              </a:spcAft>
              <a:buChar char="•"/>
            </a:pPr>
            <a:r>
              <a:rPr lang="en-US" sz="1764" kern="1200">
                <a:solidFill>
                  <a:schemeClr val="bg1"/>
                </a:solidFill>
                <a:latin typeface="+mn-lt"/>
                <a:ea typeface="+mn-ea"/>
                <a:cs typeface="+mn-cs"/>
              </a:rPr>
              <a:t>Sales</a:t>
            </a:r>
          </a:p>
          <a:p>
            <a:pPr marL="56007" lvl="1" indent="-56007" defTabSz="348488">
              <a:spcBef>
                <a:spcPct val="0"/>
              </a:spcBef>
              <a:spcAft>
                <a:spcPct val="15000"/>
              </a:spcAft>
              <a:buChar char="•"/>
            </a:pPr>
            <a:r>
              <a:rPr lang="en-US" sz="1764" kern="1200">
                <a:solidFill>
                  <a:schemeClr val="bg1"/>
                </a:solidFill>
                <a:latin typeface="+mn-lt"/>
                <a:ea typeface="+mn-ea"/>
                <a:cs typeface="+mn-cs"/>
              </a:rPr>
              <a:t>Profit Margin</a:t>
            </a:r>
            <a:endParaRPr lang="en-US" sz="1800" kern="1200">
              <a:solidFill>
                <a:schemeClr val="bg1"/>
              </a:solidFill>
            </a:endParaRPr>
          </a:p>
        </p:txBody>
      </p:sp>
    </p:spTree>
    <p:extLst>
      <p:ext uri="{BB962C8B-B14F-4D97-AF65-F5344CB8AC3E}">
        <p14:creationId xmlns:p14="http://schemas.microsoft.com/office/powerpoint/2010/main" val="155787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B7D70B-495E-A101-6D95-9912183C0CF9}"/>
              </a:ext>
            </a:extLst>
          </p:cNvPr>
          <p:cNvSpPr txBox="1"/>
          <p:nvPr/>
        </p:nvSpPr>
        <p:spPr>
          <a:xfrm>
            <a:off x="794783" y="458603"/>
            <a:ext cx="6097772" cy="369332"/>
          </a:xfrm>
          <a:prstGeom prst="rect">
            <a:avLst/>
          </a:prstGeom>
          <a:noFill/>
        </p:spPr>
        <p:txBody>
          <a:bodyPr wrap="square">
            <a:spAutoFit/>
          </a:bodyPr>
          <a:lstStyle/>
          <a:p>
            <a:r>
              <a:rPr lang="en-US" dirty="0"/>
              <a:t>Dataset Definition</a:t>
            </a:r>
          </a:p>
        </p:txBody>
      </p:sp>
    </p:spTree>
    <p:extLst>
      <p:ext uri="{BB962C8B-B14F-4D97-AF65-F5344CB8AC3E}">
        <p14:creationId xmlns:p14="http://schemas.microsoft.com/office/powerpoint/2010/main" val="272704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93C97B-062E-55D5-9B38-7C682BA21263}"/>
              </a:ext>
            </a:extLst>
          </p:cNvPr>
          <p:cNvSpPr txBox="1"/>
          <p:nvPr/>
        </p:nvSpPr>
        <p:spPr>
          <a:xfrm>
            <a:off x="1045535" y="1700405"/>
            <a:ext cx="10100929" cy="1323439"/>
          </a:xfrm>
          <a:prstGeom prst="rect">
            <a:avLst/>
          </a:prstGeom>
          <a:noFill/>
        </p:spPr>
        <p:txBody>
          <a:bodyPr wrap="square">
            <a:spAutoFit/>
          </a:bodyPr>
          <a:lstStyle/>
          <a:p>
            <a:r>
              <a:rPr lang="en-US" sz="2000"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There are 9,994 orders with 5,009 unique data points, which means that customers made transactions with different products or on different days. There are 793 unique customers, with William Brown being the customer who made the most purchases. The country is, of course, only the United States.</a:t>
            </a:r>
          </a:p>
        </p:txBody>
      </p:sp>
      <p:sp>
        <p:nvSpPr>
          <p:cNvPr id="5" name="TextBox 4">
            <a:extLst>
              <a:ext uri="{FF2B5EF4-FFF2-40B4-BE49-F238E27FC236}">
                <a16:creationId xmlns:a16="http://schemas.microsoft.com/office/drawing/2014/main" id="{A73D9174-EE29-3D07-964A-8C1003A50E71}"/>
              </a:ext>
            </a:extLst>
          </p:cNvPr>
          <p:cNvSpPr txBox="1"/>
          <p:nvPr/>
        </p:nvSpPr>
        <p:spPr>
          <a:xfrm>
            <a:off x="1874876" y="3644751"/>
            <a:ext cx="3366976" cy="461665"/>
          </a:xfrm>
          <a:prstGeom prst="rect">
            <a:avLst/>
          </a:prstGeom>
          <a:noFill/>
        </p:spPr>
        <p:txBody>
          <a:bodyPr wrap="square">
            <a:spAutoFit/>
          </a:bodyPr>
          <a:lstStyle/>
          <a:p>
            <a:pPr algn="ctr"/>
            <a:r>
              <a:rPr lang="en-US" sz="2400" dirty="0">
                <a:solidFill>
                  <a:schemeClr val="tx2">
                    <a:lumMod val="50000"/>
                  </a:schemeClr>
                </a:solidFill>
              </a:rPr>
              <a:t>Product</a:t>
            </a:r>
          </a:p>
        </p:txBody>
      </p:sp>
      <p:sp>
        <p:nvSpPr>
          <p:cNvPr id="7" name="TextBox 6">
            <a:extLst>
              <a:ext uri="{FF2B5EF4-FFF2-40B4-BE49-F238E27FC236}">
                <a16:creationId xmlns:a16="http://schemas.microsoft.com/office/drawing/2014/main" id="{BAFB9620-E0C2-1139-8548-4BE4BC0752C7}"/>
              </a:ext>
            </a:extLst>
          </p:cNvPr>
          <p:cNvSpPr txBox="1"/>
          <p:nvPr/>
        </p:nvSpPr>
        <p:spPr>
          <a:xfrm>
            <a:off x="1874875" y="4229525"/>
            <a:ext cx="3366977" cy="1938992"/>
          </a:xfrm>
          <a:prstGeom prst="rect">
            <a:avLst/>
          </a:prstGeom>
          <a:noFill/>
        </p:spPr>
        <p:txBody>
          <a:bodyPr wrap="square">
            <a:spAutoFit/>
          </a:bodyPr>
          <a:lstStyle/>
          <a:p>
            <a:pPr algn="just"/>
            <a:r>
              <a:rPr lang="en-US" sz="2000"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There are 3 segments, 3 categories, 17 subcategories, and 1,849 types of products. The most purchased product is the Staple Envelope, with 48 transactions.</a:t>
            </a:r>
          </a:p>
        </p:txBody>
      </p:sp>
      <p:sp>
        <p:nvSpPr>
          <p:cNvPr id="8" name="TextBox 7">
            <a:extLst>
              <a:ext uri="{FF2B5EF4-FFF2-40B4-BE49-F238E27FC236}">
                <a16:creationId xmlns:a16="http://schemas.microsoft.com/office/drawing/2014/main" id="{42E4C0D8-E091-EB92-375F-24B151F91ADC}"/>
              </a:ext>
            </a:extLst>
          </p:cNvPr>
          <p:cNvSpPr txBox="1"/>
          <p:nvPr/>
        </p:nvSpPr>
        <p:spPr>
          <a:xfrm>
            <a:off x="6361814" y="3668265"/>
            <a:ext cx="3955309" cy="461665"/>
          </a:xfrm>
          <a:prstGeom prst="rect">
            <a:avLst/>
          </a:prstGeom>
          <a:noFill/>
        </p:spPr>
        <p:txBody>
          <a:bodyPr wrap="square">
            <a:spAutoFit/>
          </a:bodyPr>
          <a:lstStyle/>
          <a:p>
            <a:pPr algn="ctr"/>
            <a:r>
              <a:rPr lang="en-US" sz="2400" dirty="0">
                <a:solidFill>
                  <a:schemeClr val="tx2">
                    <a:lumMod val="50000"/>
                  </a:schemeClr>
                </a:solidFill>
              </a:rPr>
              <a:t>Geographical Data</a:t>
            </a:r>
          </a:p>
        </p:txBody>
      </p:sp>
      <p:sp>
        <p:nvSpPr>
          <p:cNvPr id="10" name="TextBox 9">
            <a:extLst>
              <a:ext uri="{FF2B5EF4-FFF2-40B4-BE49-F238E27FC236}">
                <a16:creationId xmlns:a16="http://schemas.microsoft.com/office/drawing/2014/main" id="{300867B1-01A7-2A1C-68C8-996705682584}"/>
              </a:ext>
            </a:extLst>
          </p:cNvPr>
          <p:cNvSpPr txBox="1"/>
          <p:nvPr/>
        </p:nvSpPr>
        <p:spPr>
          <a:xfrm>
            <a:off x="6361815" y="4227292"/>
            <a:ext cx="4125432" cy="1938992"/>
          </a:xfrm>
          <a:prstGeom prst="rect">
            <a:avLst/>
          </a:prstGeom>
          <a:noFill/>
        </p:spPr>
        <p:txBody>
          <a:bodyPr wrap="square">
            <a:spAutoFit/>
          </a:bodyPr>
          <a:lstStyle/>
          <a:p>
            <a:pPr algn="just"/>
            <a:r>
              <a:rPr lang="en-US" sz="2000"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data consists of 4 regions, with the West region having the highest sales. There are 531 unique cities, with New York City having the most entries, and 49 states, with California having the highest sales.</a:t>
            </a:r>
          </a:p>
        </p:txBody>
      </p:sp>
      <p:sp>
        <p:nvSpPr>
          <p:cNvPr id="12" name="TextBox 11">
            <a:extLst>
              <a:ext uri="{FF2B5EF4-FFF2-40B4-BE49-F238E27FC236}">
                <a16:creationId xmlns:a16="http://schemas.microsoft.com/office/drawing/2014/main" id="{F26A83F3-8A15-327C-0553-ED14A3A791E2}"/>
              </a:ext>
            </a:extLst>
          </p:cNvPr>
          <p:cNvSpPr txBox="1"/>
          <p:nvPr/>
        </p:nvSpPr>
        <p:spPr>
          <a:xfrm>
            <a:off x="0" y="653966"/>
            <a:ext cx="12191999" cy="757130"/>
          </a:xfrm>
          <a:prstGeom prst="rect">
            <a:avLst/>
          </a:prstGeom>
          <a:noFill/>
        </p:spPr>
        <p:txBody>
          <a:bodyPr wrap="square">
            <a:spAutoFit/>
          </a:bodyPr>
          <a:lstStyle/>
          <a:p>
            <a:pPr algn="ctr" defTabSz="914400">
              <a:lnSpc>
                <a:spcPct val="90000"/>
              </a:lnSpc>
              <a:spcBef>
                <a:spcPct val="0"/>
              </a:spcBef>
            </a:pPr>
            <a:r>
              <a:rPr lang="en-US" sz="4800" dirty="0">
                <a:latin typeface="Malgun Gothic" panose="020B0503020000020004" pitchFamily="34" charset="-127"/>
                <a:ea typeface="Malgun Gothic" panose="020B0503020000020004" pitchFamily="34" charset="-127"/>
                <a:cs typeface="+mj-cs"/>
              </a:rPr>
              <a:t>Data Understanding</a:t>
            </a:r>
          </a:p>
        </p:txBody>
      </p:sp>
    </p:spTree>
    <p:extLst>
      <p:ext uri="{BB962C8B-B14F-4D97-AF65-F5344CB8AC3E}">
        <p14:creationId xmlns:p14="http://schemas.microsoft.com/office/powerpoint/2010/main" val="7159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D3B4C1-8CB5-8802-4597-E8F7B209D240}"/>
              </a:ext>
            </a:extLst>
          </p:cNvPr>
          <p:cNvSpPr txBox="1"/>
          <p:nvPr/>
        </p:nvSpPr>
        <p:spPr>
          <a:xfrm>
            <a:off x="901108" y="681888"/>
            <a:ext cx="4500232" cy="1421928"/>
          </a:xfrm>
          <a:prstGeom prst="rect">
            <a:avLst/>
          </a:prstGeom>
          <a:noFill/>
        </p:spPr>
        <p:txBody>
          <a:bodyPr wrap="square">
            <a:spAutoFit/>
          </a:bodyPr>
          <a:lstStyle/>
          <a:p>
            <a:pPr defTabSz="914400">
              <a:lnSpc>
                <a:spcPct val="90000"/>
              </a:lnSpc>
              <a:spcBef>
                <a:spcPct val="0"/>
              </a:spcBef>
            </a:pPr>
            <a:r>
              <a:rPr lang="en-US" sz="4800" dirty="0">
                <a:solidFill>
                  <a:schemeClr val="bg1"/>
                </a:solidFill>
                <a:latin typeface="Malgun Gothic" panose="020B0503020000020004" pitchFamily="34" charset="-127"/>
                <a:ea typeface="Malgun Gothic" panose="020B0503020000020004" pitchFamily="34" charset="-127"/>
                <a:cs typeface="+mj-cs"/>
              </a:rPr>
              <a:t>Data Cleaning &amp; Preparation</a:t>
            </a:r>
          </a:p>
        </p:txBody>
      </p:sp>
      <p:sp>
        <p:nvSpPr>
          <p:cNvPr id="4" name="TextBox 3">
            <a:extLst>
              <a:ext uri="{FF2B5EF4-FFF2-40B4-BE49-F238E27FC236}">
                <a16:creationId xmlns:a16="http://schemas.microsoft.com/office/drawing/2014/main" id="{C0CD5085-A789-F91A-2E1A-5C134265DB49}"/>
              </a:ext>
            </a:extLst>
          </p:cNvPr>
          <p:cNvSpPr txBox="1"/>
          <p:nvPr/>
        </p:nvSpPr>
        <p:spPr>
          <a:xfrm>
            <a:off x="901108" y="2728679"/>
            <a:ext cx="4961859" cy="707886"/>
          </a:xfrm>
          <a:prstGeom prst="rect">
            <a:avLst/>
          </a:prstGeom>
          <a:noFill/>
        </p:spPr>
        <p:txBody>
          <a:bodyPr wrap="square">
            <a:spAutoFit/>
          </a:bodyPr>
          <a:lstStyle/>
          <a:p>
            <a:pPr indent="-342900">
              <a:buFont typeface="Arial" panose="020B0604020202020204" pitchFamily="34" charset="0"/>
              <a:buChar char="•"/>
            </a:pPr>
            <a:r>
              <a:rPr lang="en-US" sz="2000"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Handling missing data</a:t>
            </a:r>
          </a:p>
          <a:p>
            <a:pPr indent="-342900">
              <a:buFont typeface="Arial" panose="020B0604020202020204" pitchFamily="34" charset="0"/>
              <a:buChar char="•"/>
            </a:pPr>
            <a:r>
              <a:rPr lang="en-US" sz="2000" dirty="0">
                <a:solidFill>
                  <a:schemeClr val="bg1"/>
                </a:solidFill>
                <a:latin typeface="Malgun Gothic Semilight" panose="020B0502040204020203" pitchFamily="34" charset="-128"/>
                <a:ea typeface="Malgun Gothic Semilight" panose="020B0502040204020203" pitchFamily="34" charset="-128"/>
                <a:cs typeface="Malgun Gothic Semilight" panose="020B0502040204020203" pitchFamily="34" charset="-128"/>
              </a:rPr>
              <a:t>Ensuring data format consistency</a:t>
            </a:r>
          </a:p>
        </p:txBody>
      </p:sp>
      <p:pic>
        <p:nvPicPr>
          <p:cNvPr id="10" name="Picture 9">
            <a:extLst>
              <a:ext uri="{FF2B5EF4-FFF2-40B4-BE49-F238E27FC236}">
                <a16:creationId xmlns:a16="http://schemas.microsoft.com/office/drawing/2014/main" id="{9E8C0ED7-1345-1052-80C3-126C11274BA7}"/>
              </a:ext>
            </a:extLst>
          </p:cNvPr>
          <p:cNvPicPr>
            <a:picLocks noChangeAspect="1"/>
          </p:cNvPicPr>
          <p:nvPr/>
        </p:nvPicPr>
        <p:blipFill>
          <a:blip r:embed="rId2"/>
          <a:stretch>
            <a:fillRect/>
          </a:stretch>
        </p:blipFill>
        <p:spPr>
          <a:xfrm>
            <a:off x="6096000" y="964419"/>
            <a:ext cx="1824373" cy="5363106"/>
          </a:xfrm>
          <a:prstGeom prst="rect">
            <a:avLst/>
          </a:prstGeom>
        </p:spPr>
      </p:pic>
      <p:pic>
        <p:nvPicPr>
          <p:cNvPr id="12" name="Picture 11">
            <a:extLst>
              <a:ext uri="{FF2B5EF4-FFF2-40B4-BE49-F238E27FC236}">
                <a16:creationId xmlns:a16="http://schemas.microsoft.com/office/drawing/2014/main" id="{F506C001-7808-35D8-E1B4-B9181DBAA6C8}"/>
              </a:ext>
            </a:extLst>
          </p:cNvPr>
          <p:cNvPicPr>
            <a:picLocks noChangeAspect="1"/>
          </p:cNvPicPr>
          <p:nvPr/>
        </p:nvPicPr>
        <p:blipFill>
          <a:blip r:embed="rId3"/>
          <a:stretch>
            <a:fillRect/>
          </a:stretch>
        </p:blipFill>
        <p:spPr>
          <a:xfrm>
            <a:off x="8323528" y="2336020"/>
            <a:ext cx="3319124" cy="3319124"/>
          </a:xfrm>
          <a:prstGeom prst="rect">
            <a:avLst/>
          </a:prstGeom>
        </p:spPr>
      </p:pic>
      <p:sp>
        <p:nvSpPr>
          <p:cNvPr id="14" name="TextBox 13">
            <a:extLst>
              <a:ext uri="{FF2B5EF4-FFF2-40B4-BE49-F238E27FC236}">
                <a16:creationId xmlns:a16="http://schemas.microsoft.com/office/drawing/2014/main" id="{1DE2450B-C49F-CEDC-95CB-182DE86D2A7D}"/>
              </a:ext>
            </a:extLst>
          </p:cNvPr>
          <p:cNvSpPr txBox="1"/>
          <p:nvPr/>
        </p:nvSpPr>
        <p:spPr>
          <a:xfrm>
            <a:off x="6096000" y="559229"/>
            <a:ext cx="1725132" cy="369332"/>
          </a:xfrm>
          <a:prstGeom prst="rect">
            <a:avLst/>
          </a:prstGeom>
          <a:noFill/>
        </p:spPr>
        <p:txBody>
          <a:bodyPr wrap="square">
            <a:spAutoFit/>
          </a:bodyPr>
          <a:lstStyle/>
          <a:p>
            <a:r>
              <a:rPr lang="en-US" sz="1800" dirty="0">
                <a:solidFill>
                  <a:schemeClr val="bg1"/>
                </a:solidFill>
              </a:rPr>
              <a:t>0 Missing Values</a:t>
            </a:r>
          </a:p>
        </p:txBody>
      </p:sp>
      <p:sp>
        <p:nvSpPr>
          <p:cNvPr id="15" name="TextBox 14">
            <a:extLst>
              <a:ext uri="{FF2B5EF4-FFF2-40B4-BE49-F238E27FC236}">
                <a16:creationId xmlns:a16="http://schemas.microsoft.com/office/drawing/2014/main" id="{C555A17A-AFA5-FA14-B134-D4BB31E8FB26}"/>
              </a:ext>
            </a:extLst>
          </p:cNvPr>
          <p:cNvSpPr txBox="1"/>
          <p:nvPr/>
        </p:nvSpPr>
        <p:spPr>
          <a:xfrm>
            <a:off x="9120524" y="1966688"/>
            <a:ext cx="1725132" cy="369332"/>
          </a:xfrm>
          <a:prstGeom prst="rect">
            <a:avLst/>
          </a:prstGeom>
          <a:noFill/>
        </p:spPr>
        <p:txBody>
          <a:bodyPr wrap="square">
            <a:spAutoFit/>
          </a:bodyPr>
          <a:lstStyle/>
          <a:p>
            <a:pPr algn="ctr"/>
            <a:r>
              <a:rPr lang="en-US" sz="1800" dirty="0">
                <a:solidFill>
                  <a:schemeClr val="bg1"/>
                </a:solidFill>
              </a:rPr>
              <a:t>Data Format</a:t>
            </a:r>
          </a:p>
        </p:txBody>
      </p:sp>
    </p:spTree>
    <p:extLst>
      <p:ext uri="{BB962C8B-B14F-4D97-AF65-F5344CB8AC3E}">
        <p14:creationId xmlns:p14="http://schemas.microsoft.com/office/powerpoint/2010/main" val="182445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D3B4C1-8CB5-8802-4597-E8F7B209D240}"/>
              </a:ext>
            </a:extLst>
          </p:cNvPr>
          <p:cNvSpPr txBox="1"/>
          <p:nvPr/>
        </p:nvSpPr>
        <p:spPr>
          <a:xfrm>
            <a:off x="0" y="681888"/>
            <a:ext cx="12192000" cy="646331"/>
          </a:xfrm>
          <a:prstGeom prst="rect">
            <a:avLst/>
          </a:prstGeom>
          <a:noFill/>
        </p:spPr>
        <p:txBody>
          <a:bodyPr wrap="square">
            <a:spAutoFit/>
          </a:bodyPr>
          <a:lstStyle/>
          <a:p>
            <a:pPr algn="ctr" defTabSz="914400">
              <a:lnSpc>
                <a:spcPct val="90000"/>
              </a:lnSpc>
              <a:spcBef>
                <a:spcPct val="0"/>
              </a:spcBef>
            </a:pPr>
            <a:r>
              <a:rPr lang="en-US" sz="4000" dirty="0">
                <a:latin typeface="Malgun Gothic" panose="020B0503020000020004" pitchFamily="34" charset="-127"/>
                <a:ea typeface="Malgun Gothic" panose="020B0503020000020004" pitchFamily="34" charset="-127"/>
                <a:cs typeface="+mj-cs"/>
              </a:rPr>
              <a:t>Exploratory Data Analysis &amp; Visualization</a:t>
            </a:r>
          </a:p>
        </p:txBody>
      </p:sp>
      <p:sp>
        <p:nvSpPr>
          <p:cNvPr id="4" name="TextBox 3">
            <a:extLst>
              <a:ext uri="{FF2B5EF4-FFF2-40B4-BE49-F238E27FC236}">
                <a16:creationId xmlns:a16="http://schemas.microsoft.com/office/drawing/2014/main" id="{E9740DA7-3D54-F15B-56C2-F16F76DE0BB4}"/>
              </a:ext>
            </a:extLst>
          </p:cNvPr>
          <p:cNvSpPr txBox="1"/>
          <p:nvPr/>
        </p:nvSpPr>
        <p:spPr>
          <a:xfrm>
            <a:off x="2598301" y="1621407"/>
            <a:ext cx="2809655" cy="400110"/>
          </a:xfrm>
          <a:prstGeom prst="rect">
            <a:avLst/>
          </a:prstGeom>
          <a:noFill/>
        </p:spPr>
        <p:txBody>
          <a:bodyPr wrap="square">
            <a:spAutoFit/>
          </a:bodyPr>
          <a:lstStyle/>
          <a:p>
            <a:r>
              <a:rPr lang="en-US" sz="2000"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Top Categorical Values</a:t>
            </a:r>
          </a:p>
        </p:txBody>
      </p:sp>
      <p:graphicFrame>
        <p:nvGraphicFramePr>
          <p:cNvPr id="5" name="Table 4">
            <a:extLst>
              <a:ext uri="{FF2B5EF4-FFF2-40B4-BE49-F238E27FC236}">
                <a16:creationId xmlns:a16="http://schemas.microsoft.com/office/drawing/2014/main" id="{3436F0E6-BA80-26D9-19A7-CDEC165A0DA7}"/>
              </a:ext>
            </a:extLst>
          </p:cNvPr>
          <p:cNvGraphicFramePr>
            <a:graphicFrameLocks noGrp="1"/>
          </p:cNvGraphicFramePr>
          <p:nvPr>
            <p:extLst>
              <p:ext uri="{D42A27DB-BD31-4B8C-83A1-F6EECF244321}">
                <p14:modId xmlns:p14="http://schemas.microsoft.com/office/powerpoint/2010/main" val="1325035923"/>
              </p:ext>
            </p:extLst>
          </p:nvPr>
        </p:nvGraphicFramePr>
        <p:xfrm>
          <a:off x="1233377" y="2118359"/>
          <a:ext cx="5539505" cy="3901440"/>
        </p:xfrm>
        <a:graphic>
          <a:graphicData uri="http://schemas.openxmlformats.org/drawingml/2006/table">
            <a:tbl>
              <a:tblPr/>
              <a:tblGrid>
                <a:gridCol w="1573619">
                  <a:extLst>
                    <a:ext uri="{9D8B030D-6E8A-4147-A177-3AD203B41FA5}">
                      <a16:colId xmlns:a16="http://schemas.microsoft.com/office/drawing/2014/main" val="380437336"/>
                    </a:ext>
                  </a:extLst>
                </a:gridCol>
                <a:gridCol w="927311">
                  <a:extLst>
                    <a:ext uri="{9D8B030D-6E8A-4147-A177-3AD203B41FA5}">
                      <a16:colId xmlns:a16="http://schemas.microsoft.com/office/drawing/2014/main" val="3430166924"/>
                    </a:ext>
                  </a:extLst>
                </a:gridCol>
                <a:gridCol w="1864468">
                  <a:extLst>
                    <a:ext uri="{9D8B030D-6E8A-4147-A177-3AD203B41FA5}">
                      <a16:colId xmlns:a16="http://schemas.microsoft.com/office/drawing/2014/main" val="2442070122"/>
                    </a:ext>
                  </a:extLst>
                </a:gridCol>
                <a:gridCol w="1174107">
                  <a:extLst>
                    <a:ext uri="{9D8B030D-6E8A-4147-A177-3AD203B41FA5}">
                      <a16:colId xmlns:a16="http://schemas.microsoft.com/office/drawing/2014/main" val="2804149916"/>
                    </a:ext>
                  </a:extLst>
                </a:gridCol>
              </a:tblGrid>
              <a:tr h="263332">
                <a:tc>
                  <a:txBody>
                    <a:bodyPr/>
                    <a:lstStyle/>
                    <a:p>
                      <a:pPr algn="ctr" fontAlgn="ctr"/>
                      <a:endParaRPr lang="en-US" dirty="0">
                        <a:effectLst/>
                      </a:endParaRP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dirty="0">
                          <a:effectLst/>
                        </a:rPr>
                        <a:t>count</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dirty="0">
                          <a:effectLst/>
                        </a:rPr>
                        <a:t>top</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dirty="0" err="1">
                          <a:effectLst/>
                        </a:rPr>
                        <a:t>freq</a:t>
                      </a:r>
                      <a:endParaRPr lang="en-US" dirty="0">
                        <a:effectLst/>
                      </a:endParaRP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9166660"/>
                  </a:ext>
                </a:extLst>
              </a:tr>
              <a:tr h="317011">
                <a:tc>
                  <a:txBody>
                    <a:bodyPr/>
                    <a:lstStyle/>
                    <a:p>
                      <a:pPr algn="r" fontAlgn="ctr"/>
                      <a:r>
                        <a:rPr lang="en-US" b="0" dirty="0" err="1">
                          <a:effectLst/>
                        </a:rPr>
                        <a:t>order_id</a:t>
                      </a:r>
                      <a:endParaRPr lang="en-US" b="0" dirty="0">
                        <a:effectLst/>
                      </a:endParaRP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effectLst/>
                        </a:rPr>
                        <a:t>5009</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effectLst/>
                        </a:rPr>
                        <a:t>US-2023-100111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14</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59272044"/>
                  </a:ext>
                </a:extLst>
              </a:tr>
              <a:tr h="317011">
                <a:tc>
                  <a:txBody>
                    <a:bodyPr/>
                    <a:lstStyle/>
                    <a:p>
                      <a:pPr algn="r" fontAlgn="ctr"/>
                      <a:r>
                        <a:rPr lang="en-US" b="0">
                          <a:effectLst/>
                        </a:rPr>
                        <a:t>customer</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effectLst/>
                        </a:rPr>
                        <a:t>793</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William Brown</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effectLst/>
                        </a:rPr>
                        <a:t>37</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82297402"/>
                  </a:ext>
                </a:extLst>
              </a:tr>
              <a:tr h="317011">
                <a:tc>
                  <a:txBody>
                    <a:bodyPr/>
                    <a:lstStyle/>
                    <a:p>
                      <a:pPr algn="r" fontAlgn="ctr"/>
                      <a:r>
                        <a:rPr lang="en-US" b="0" dirty="0">
                          <a:effectLst/>
                        </a:rPr>
                        <a:t>manufactory</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effectLst/>
                        </a:rPr>
                        <a:t>182</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effectLst/>
                        </a:rPr>
                        <a:t>Other</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1893</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22921353"/>
                  </a:ext>
                </a:extLst>
              </a:tr>
              <a:tr h="317011">
                <a:tc>
                  <a:txBody>
                    <a:bodyPr/>
                    <a:lstStyle/>
                    <a:p>
                      <a:pPr algn="r" fontAlgn="ctr"/>
                      <a:r>
                        <a:rPr lang="en-US" b="0">
                          <a:effectLst/>
                        </a:rPr>
                        <a:t>product_name</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1849</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Staple envelope</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48</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3242319"/>
                  </a:ext>
                </a:extLst>
              </a:tr>
              <a:tr h="317011">
                <a:tc>
                  <a:txBody>
                    <a:bodyPr/>
                    <a:lstStyle/>
                    <a:p>
                      <a:pPr algn="r" fontAlgn="ctr"/>
                      <a:r>
                        <a:rPr lang="en-US" b="0">
                          <a:effectLst/>
                        </a:rPr>
                        <a:t>segment</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3</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Consumer</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5191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6373457"/>
                  </a:ext>
                </a:extLst>
              </a:tr>
              <a:tr h="317011">
                <a:tc>
                  <a:txBody>
                    <a:bodyPr/>
                    <a:lstStyle/>
                    <a:p>
                      <a:pPr algn="r" fontAlgn="ctr"/>
                      <a:r>
                        <a:rPr lang="en-US" b="0">
                          <a:effectLst/>
                        </a:rPr>
                        <a:t>category</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3</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Office Supplies</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6026</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5704636"/>
                  </a:ext>
                </a:extLst>
              </a:tr>
              <a:tr h="317011">
                <a:tc>
                  <a:txBody>
                    <a:bodyPr/>
                    <a:lstStyle/>
                    <a:p>
                      <a:pPr algn="r" fontAlgn="ctr"/>
                      <a:r>
                        <a:rPr lang="en-US" b="0" dirty="0">
                          <a:effectLst/>
                        </a:rPr>
                        <a:t>subcategory</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17</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Binders</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1523</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7361424"/>
                  </a:ext>
                </a:extLst>
              </a:tr>
              <a:tr h="317011">
                <a:tc>
                  <a:txBody>
                    <a:bodyPr/>
                    <a:lstStyle/>
                    <a:p>
                      <a:pPr algn="r" fontAlgn="ctr"/>
                      <a:r>
                        <a:rPr lang="en-US" b="0">
                          <a:effectLst/>
                        </a:rPr>
                        <a:t>region</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4</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West</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3203</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515192"/>
                  </a:ext>
                </a:extLst>
              </a:tr>
              <a:tr h="317011">
                <a:tc>
                  <a:txBody>
                    <a:bodyPr/>
                    <a:lstStyle/>
                    <a:p>
                      <a:pPr algn="r" fontAlgn="ctr"/>
                      <a:r>
                        <a:rPr lang="en-US" b="0" dirty="0">
                          <a:effectLst/>
                        </a:rPr>
                        <a:t>city</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531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New York City</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915</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359139"/>
                  </a:ext>
                </a:extLst>
              </a:tr>
              <a:tr h="317011">
                <a:tc>
                  <a:txBody>
                    <a:bodyPr/>
                    <a:lstStyle/>
                    <a:p>
                      <a:pPr algn="r" fontAlgn="ctr"/>
                      <a:r>
                        <a:rPr lang="en-US" b="0" dirty="0">
                          <a:effectLst/>
                        </a:rPr>
                        <a:t>state</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49</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California</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2001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33294733"/>
                  </a:ext>
                </a:extLst>
              </a:tr>
              <a:tr h="317011">
                <a:tc>
                  <a:txBody>
                    <a:bodyPr/>
                    <a:lstStyle/>
                    <a:p>
                      <a:pPr algn="r" fontAlgn="ctr"/>
                      <a:r>
                        <a:rPr lang="en-US" b="0" dirty="0">
                          <a:effectLst/>
                        </a:rPr>
                        <a:t>country</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effectLst/>
                        </a:rPr>
                        <a:t>1</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effectLst/>
                        </a:rPr>
                        <a:t>United States</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effectLst/>
                        </a:rPr>
                        <a:t>9994</a:t>
                      </a:r>
                    </a:p>
                  </a:txBody>
                  <a:tcPr marL="50800" marR="50800" marT="25400" marB="254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6569202"/>
                  </a:ext>
                </a:extLst>
              </a:tr>
            </a:tbl>
          </a:graphicData>
        </a:graphic>
      </p:graphicFrame>
      <p:sp>
        <p:nvSpPr>
          <p:cNvPr id="7" name="TextBox 6">
            <a:extLst>
              <a:ext uri="{FF2B5EF4-FFF2-40B4-BE49-F238E27FC236}">
                <a16:creationId xmlns:a16="http://schemas.microsoft.com/office/drawing/2014/main" id="{940DFF2B-92F2-54CC-CAAD-5920B312CA75}"/>
              </a:ext>
            </a:extLst>
          </p:cNvPr>
          <p:cNvSpPr txBox="1"/>
          <p:nvPr/>
        </p:nvSpPr>
        <p:spPr>
          <a:xfrm>
            <a:off x="7262037" y="2914917"/>
            <a:ext cx="4295554" cy="2308324"/>
          </a:xfrm>
          <a:prstGeom prst="rect">
            <a:avLst/>
          </a:prstGeom>
          <a:noFill/>
        </p:spPr>
        <p:txBody>
          <a:bodyPr wrap="square">
            <a:spAutoFit/>
          </a:bodyPr>
          <a:lstStyle/>
          <a:p>
            <a:pPr algn="just"/>
            <a:r>
              <a:rPr lang="en-US"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The order ID 'US-2023-100111' is the most recorded, but it belongs to Seth Vernon. However, the customer who made the most purchases is William Brown. This is because William Brown made many purchases with different order IDs, so he does not have the highest single order ID</a:t>
            </a:r>
          </a:p>
        </p:txBody>
      </p:sp>
    </p:spTree>
    <p:extLst>
      <p:ext uri="{BB962C8B-B14F-4D97-AF65-F5344CB8AC3E}">
        <p14:creationId xmlns:p14="http://schemas.microsoft.com/office/powerpoint/2010/main" val="3294193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5F95E3EC-8903-CA06-3D84-03DEE638CF18}"/>
              </a:ext>
            </a:extLst>
          </p:cNvPr>
          <p:cNvSpPr txBox="1"/>
          <p:nvPr/>
        </p:nvSpPr>
        <p:spPr>
          <a:xfrm>
            <a:off x="0" y="681888"/>
            <a:ext cx="12192000" cy="646331"/>
          </a:xfrm>
          <a:prstGeom prst="rect">
            <a:avLst/>
          </a:prstGeom>
          <a:noFill/>
        </p:spPr>
        <p:txBody>
          <a:bodyPr wrap="square">
            <a:spAutoFit/>
          </a:bodyPr>
          <a:lstStyle/>
          <a:p>
            <a:pPr algn="ctr" defTabSz="914400">
              <a:lnSpc>
                <a:spcPct val="90000"/>
              </a:lnSpc>
              <a:spcBef>
                <a:spcPct val="0"/>
              </a:spcBef>
            </a:pPr>
            <a:r>
              <a:rPr lang="en-US" sz="4000" dirty="0">
                <a:latin typeface="Malgun Gothic" panose="020B0503020000020004" pitchFamily="34" charset="-127"/>
                <a:ea typeface="Malgun Gothic" panose="020B0503020000020004" pitchFamily="34" charset="-127"/>
                <a:cs typeface="+mj-cs"/>
              </a:rPr>
              <a:t>Data Visualization</a:t>
            </a:r>
          </a:p>
        </p:txBody>
      </p:sp>
      <p:pic>
        <p:nvPicPr>
          <p:cNvPr id="25" name="Picture 24" descr="A screenshot of a computer&#10;&#10;Description automatically generated">
            <a:hlinkClick r:id="rId2"/>
            <a:extLst>
              <a:ext uri="{FF2B5EF4-FFF2-40B4-BE49-F238E27FC236}">
                <a16:creationId xmlns:a16="http://schemas.microsoft.com/office/drawing/2014/main" id="{FCA8C949-7211-DEA0-F9C5-0ECA66230F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597" y="1328219"/>
            <a:ext cx="7889358" cy="4431141"/>
          </a:xfrm>
          <a:prstGeom prst="rect">
            <a:avLst/>
          </a:prstGeom>
        </p:spPr>
      </p:pic>
      <p:sp>
        <p:nvSpPr>
          <p:cNvPr id="26" name="TextBox 25">
            <a:hlinkClick r:id="rId2"/>
            <a:extLst>
              <a:ext uri="{FF2B5EF4-FFF2-40B4-BE49-F238E27FC236}">
                <a16:creationId xmlns:a16="http://schemas.microsoft.com/office/drawing/2014/main" id="{0A5BF41B-7827-755F-D897-5A9C287E2098}"/>
              </a:ext>
            </a:extLst>
          </p:cNvPr>
          <p:cNvSpPr txBox="1"/>
          <p:nvPr/>
        </p:nvSpPr>
        <p:spPr>
          <a:xfrm>
            <a:off x="5277666" y="5858092"/>
            <a:ext cx="1636668" cy="400110"/>
          </a:xfrm>
          <a:prstGeom prst="rect">
            <a:avLst/>
          </a:prstGeom>
          <a:noFill/>
        </p:spPr>
        <p:txBody>
          <a:bodyPr wrap="square">
            <a:spAutoFit/>
          </a:bodyPr>
          <a:lstStyle/>
          <a:p>
            <a:r>
              <a:rPr lang="en-US" sz="2000" dirty="0">
                <a:latin typeface="Malgun Gothic Semilight" panose="020B0502040204020203" pitchFamily="34" charset="-128"/>
                <a:ea typeface="Malgun Gothic Semilight" panose="020B0502040204020203" pitchFamily="34" charset="-128"/>
                <a:cs typeface="Malgun Gothic Semilight" panose="020B0502040204020203" pitchFamily="34" charset="-128"/>
              </a:rPr>
              <a:t>Link Tableau</a:t>
            </a:r>
          </a:p>
        </p:txBody>
      </p:sp>
    </p:spTree>
    <p:extLst>
      <p:ext uri="{BB962C8B-B14F-4D97-AF65-F5344CB8AC3E}">
        <p14:creationId xmlns:p14="http://schemas.microsoft.com/office/powerpoint/2010/main" val="209747480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963</TotalTime>
  <Words>562</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Malgun Gothic</vt:lpstr>
      <vt:lpstr>Malgun Gothic Semilight</vt:lpstr>
      <vt:lpstr>Arial</vt:lpstr>
      <vt:lpstr>Calibri</vt:lpstr>
      <vt:lpstr>Cambria Math</vt:lpstr>
      <vt:lpstr>Office 2013 - 2022 Theme</vt:lpstr>
      <vt:lpstr>Superstore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isnaini mughni</dc:creator>
  <cp:lastModifiedBy>isnaini mughni</cp:lastModifiedBy>
  <cp:revision>2</cp:revision>
  <dcterms:created xsi:type="dcterms:W3CDTF">2024-07-09T05:35:37Z</dcterms:created>
  <dcterms:modified xsi:type="dcterms:W3CDTF">2024-07-11T15:20:21Z</dcterms:modified>
</cp:coreProperties>
</file>