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71" r:id="rId5"/>
    <p:sldId id="263" r:id="rId6"/>
    <p:sldId id="272" r:id="rId7"/>
    <p:sldId id="259" r:id="rId8"/>
    <p:sldId id="260" r:id="rId9"/>
    <p:sldId id="261" r:id="rId10"/>
    <p:sldId id="267" r:id="rId11"/>
    <p:sldId id="273" r:id="rId12"/>
    <p:sldId id="264" r:id="rId13"/>
    <p:sldId id="265" r:id="rId14"/>
    <p:sldId id="274" r:id="rId15"/>
    <p:sldId id="275" r:id="rId16"/>
    <p:sldId id="282" r:id="rId17"/>
    <p:sldId id="283" r:id="rId18"/>
    <p:sldId id="276" r:id="rId19"/>
    <p:sldId id="284" r:id="rId20"/>
    <p:sldId id="285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EC00D-42C5-4FB0-BE94-16E73F02899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F8A21-1062-4320-BDFE-865C0B114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5321" y="1590261"/>
            <a:ext cx="8348870" cy="229262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320" y="3975652"/>
            <a:ext cx="8348871" cy="12821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11D1-F803-491D-A09E-79F02D103BEF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9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87" y="2724012"/>
            <a:ext cx="102008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3AB5E-F02A-4DA1-A937-27F23201FA1C}" type="datetime1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605239"/>
            <a:ext cx="11579087" cy="4614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384ED-1A52-4D40-84A2-AB2619621FC1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2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4" y="113333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5189-6539-43BD-992E-B21A29B017AF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DAD2-2460-4FB5-9E21-71D70BC5B6D2}" type="datetime1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2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8CC08-7004-4ECB-AAB5-16BF79E03465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A4-53B1-4E59-8089-6AA0C6ADA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0sc-introduction-to-computer-science-and-programming-spring-2011/index.htm" TargetMode="External"/><Relationship Id="rId2" Type="http://schemas.openxmlformats.org/officeDocument/2006/relationships/hyperlink" Target="https://ocw.mit.edu/courses/electrical-engineering-and-computer-science/6-0001-introduction-to-computer-science-and-programming-in-python-fall-2016/lecture-slides-code/MIT6_0001F16_Lec1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</a:t>
            </a:r>
            <a:br>
              <a:rPr lang="en-US" dirty="0"/>
            </a:br>
            <a:r>
              <a:rPr lang="id-ID" smtClean="0"/>
              <a:t>Pertemuan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Tim Bahan Ajar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Pemrograman</a:t>
            </a:r>
            <a:endParaRPr lang="en-US" dirty="0"/>
          </a:p>
          <a:p>
            <a:r>
              <a:rPr lang="id-ID" dirty="0"/>
              <a:t>T</a:t>
            </a:r>
            <a:r>
              <a:rPr lang="en-US" dirty="0" err="1"/>
              <a:t>eknik</a:t>
            </a:r>
            <a:r>
              <a:rPr lang="en-US" dirty="0"/>
              <a:t> </a:t>
            </a:r>
            <a:r>
              <a:rPr lang="id-ID" dirty="0"/>
              <a:t>I</a:t>
            </a:r>
            <a:r>
              <a:rPr lang="en-US" dirty="0" err="1"/>
              <a:t>nformatika</a:t>
            </a:r>
            <a:r>
              <a:rPr lang="en-US" dirty="0"/>
              <a:t> - </a:t>
            </a:r>
            <a:r>
              <a:rPr lang="id-ID" dirty="0"/>
              <a:t>S1</a:t>
            </a:r>
          </a:p>
          <a:p>
            <a:r>
              <a:rPr lang="id-ID" dirty="0"/>
              <a:t>Fakultas Ilmu Komputer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02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/>
              <a:t>Teknologi Informasi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84346-7B51-4052-91B3-B0C4BF3E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A22DE-49DC-40E9-9657-9A33D4D0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Terdiri dari fakta mentah</a:t>
            </a:r>
          </a:p>
          <a:p>
            <a:r>
              <a:rPr lang="id-ID" dirty="0"/>
              <a:t>Bisa berbentuk tulisan, gambar, suara, sinyal</a:t>
            </a:r>
          </a:p>
          <a:p>
            <a:r>
              <a:rPr lang="id-ID" dirty="0"/>
              <a:t>Yang akan di proses menjadi suatu </a:t>
            </a:r>
            <a:r>
              <a:rPr lang="id-ID" b="1" dirty="0"/>
              <a:t>informasi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D0FB9-312F-4E41-AAE2-1CFE1026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2BC4E-F03E-4B73-A505-D6920660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1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Merupakan data atau kumpulan data yang sudah di olah atau di manipulasi.</a:t>
            </a:r>
          </a:p>
          <a:p>
            <a:r>
              <a:rPr lang="id-ID" dirty="0"/>
              <a:t>Digunakan untuk menentukan suatu keputusan (decision making). </a:t>
            </a:r>
          </a:p>
          <a:p>
            <a:r>
              <a:rPr lang="id-ID" dirty="0"/>
              <a:t>Data vs Infomasi?</a:t>
            </a:r>
          </a:p>
          <a:p>
            <a:pPr lvl="1"/>
            <a:r>
              <a:rPr lang="id-ID" dirty="0"/>
              <a:t>Data: Imam Bonjol, Udinus, 50131</a:t>
            </a:r>
          </a:p>
          <a:p>
            <a:pPr lvl="1"/>
            <a:r>
              <a:rPr lang="id-ID" dirty="0"/>
              <a:t>Informasi: Universitas Dian Nuswantoro (Udinus) berada di Jl Imam Bonjol.</a:t>
            </a:r>
          </a:p>
          <a:p>
            <a:pPr lvl="1"/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AFAF6-F1ED-4E9B-B2DF-CF4311C6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191DB-203D-4B52-87A9-C5777813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1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Struktur Sistem secara Umum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b="1" dirty="0"/>
              <a:t>Apa isi dari proses dan kaitannya dengan komputer?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7400" y="2312377"/>
            <a:ext cx="8740579" cy="624254"/>
            <a:chOff x="2057400" y="2312377"/>
            <a:chExt cx="8740579" cy="624254"/>
          </a:xfrm>
        </p:grpSpPr>
        <p:sp>
          <p:nvSpPr>
            <p:cNvPr id="4" name="Rectangle 3"/>
            <p:cNvSpPr/>
            <p:nvPr/>
          </p:nvSpPr>
          <p:spPr>
            <a:xfrm>
              <a:off x="2057400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Data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336133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Informasi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196766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Proses</a:t>
              </a:r>
            </a:p>
          </p:txBody>
        </p:sp>
        <p:cxnSp>
          <p:nvCxnSpPr>
            <p:cNvPr id="8" name="Straight Arrow Connector 7"/>
            <p:cNvCxnSpPr>
              <a:endCxn id="6" idx="1"/>
            </p:cNvCxnSpPr>
            <p:nvPr/>
          </p:nvCxnSpPr>
          <p:spPr>
            <a:xfrm>
              <a:off x="4519245" y="2624504"/>
              <a:ext cx="6775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658612" y="2624504"/>
              <a:ext cx="6775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057400" y="3700921"/>
            <a:ext cx="8740579" cy="624254"/>
            <a:chOff x="2057400" y="2312377"/>
            <a:chExt cx="8740579" cy="624254"/>
          </a:xfrm>
        </p:grpSpPr>
        <p:sp>
          <p:nvSpPr>
            <p:cNvPr id="19" name="Rectangle 18"/>
            <p:cNvSpPr/>
            <p:nvPr/>
          </p:nvSpPr>
          <p:spPr>
            <a:xfrm>
              <a:off x="2057400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Input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36133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Output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96766" y="2312377"/>
              <a:ext cx="2461846" cy="6242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Proses</a:t>
              </a:r>
            </a:p>
          </p:txBody>
        </p:sp>
        <p:cxnSp>
          <p:nvCxnSpPr>
            <p:cNvPr id="22" name="Straight Arrow Connector 21"/>
            <p:cNvCxnSpPr>
              <a:endCxn id="21" idx="1"/>
            </p:cNvCxnSpPr>
            <p:nvPr/>
          </p:nvCxnSpPr>
          <p:spPr>
            <a:xfrm>
              <a:off x="4519245" y="2624504"/>
              <a:ext cx="6775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658612" y="2624504"/>
              <a:ext cx="67752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7EDD0B-D4FF-4993-AB2D-0175E0F9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CE584-BF01-4D28-8A1B-FBF1B40B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6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4" y="2724012"/>
            <a:ext cx="10000324" cy="1325563"/>
          </a:xfrm>
        </p:spPr>
        <p:txBody>
          <a:bodyPr/>
          <a:lstStyle/>
          <a:p>
            <a:r>
              <a:rPr lang="en-US" sz="6000" dirty="0">
                <a:latin typeface="+mn-lt"/>
              </a:rPr>
              <a:t>KOMPUTER</a:t>
            </a:r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820F5-9F2D-4FF4-96D0-10C01735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FDFCF-A8E5-49BE-B242-B8A42C80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"/>
            <a:ext cx="10041835" cy="1169566"/>
          </a:xfrm>
        </p:spPr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Komputer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bantu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persoalan</a:t>
            </a:r>
            <a:endParaRPr lang="en-US" dirty="0"/>
          </a:p>
          <a:p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(</a:t>
            </a:r>
            <a:r>
              <a:rPr lang="en-US" i="1" dirty="0" err="1"/>
              <a:t>Kamus</a:t>
            </a:r>
            <a:r>
              <a:rPr lang="en-US" i="1" dirty="0"/>
              <a:t> </a:t>
            </a:r>
            <a:r>
              <a:rPr lang="en-US" i="1" dirty="0" err="1"/>
              <a:t>bahasa</a:t>
            </a:r>
            <a:r>
              <a:rPr lang="en-US" i="1" dirty="0"/>
              <a:t> </a:t>
            </a:r>
            <a:r>
              <a:rPr lang="en-US" i="1" dirty="0" err="1"/>
              <a:t>Inggris</a:t>
            </a:r>
            <a:r>
              <a:rPr lang="en-US" dirty="0"/>
              <a:t>)</a:t>
            </a:r>
          </a:p>
        </p:txBody>
      </p:sp>
      <p:pic>
        <p:nvPicPr>
          <p:cNvPr id="4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758" y="3225126"/>
            <a:ext cx="3360226" cy="34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Callout 4"/>
          <p:cNvSpPr/>
          <p:nvPr/>
        </p:nvSpPr>
        <p:spPr>
          <a:xfrm>
            <a:off x="8249604" y="2818914"/>
            <a:ext cx="1981200" cy="1371600"/>
          </a:xfrm>
          <a:prstGeom prst="wedgeEllipseCallout">
            <a:avLst>
              <a:gd name="adj1" fmla="val -68721"/>
              <a:gd name="adj2" fmla="val 27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mic Sans MS" pitchFamily="66" charset="0"/>
              </a:rPr>
              <a:t>Berapa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pPr algn="ctr"/>
            <a:r>
              <a:rPr lang="en-US" sz="2000" dirty="0">
                <a:latin typeface="Comic Sans MS" pitchFamily="66" charset="0"/>
              </a:rPr>
              <a:t>36 x 7?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2725271" y="2929291"/>
            <a:ext cx="1516574" cy="1447800"/>
          </a:xfrm>
          <a:prstGeom prst="cloudCallout">
            <a:avLst>
              <a:gd name="adj1" fmla="val 73400"/>
              <a:gd name="adj2" fmla="val 3233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0000"/>
                </a:solidFill>
                <a:latin typeface="Bobo" pitchFamily="2" charset="0"/>
              </a:rPr>
              <a:t>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C2469B-697A-4812-BA4F-BF30763B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DB8608-1127-4F27-BC16-9A2B4CA6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5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Pahami bahwa KOMPUTER = MESIN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Bagaimana cara untuk menangkap “resep memprogram” dalam proses mekanis suatu mesin?</a:t>
            </a:r>
          </a:p>
          <a:p>
            <a:r>
              <a:rPr lang="id-ID" dirty="0"/>
              <a:t>Membuat program yang </a:t>
            </a:r>
            <a:r>
              <a:rPr lang="id-ID" b="1" dirty="0"/>
              <a:t>fixed</a:t>
            </a:r>
          </a:p>
          <a:p>
            <a:pPr lvl="1"/>
            <a:r>
              <a:rPr lang="id-ID" dirty="0"/>
              <a:t>Contoh sederhana: Kalkulator</a:t>
            </a:r>
          </a:p>
          <a:p>
            <a:r>
              <a:rPr lang="id-ID" dirty="0"/>
              <a:t>Membuat program untuk penyimpanan </a:t>
            </a:r>
            <a:r>
              <a:rPr lang="id-ID" b="1" dirty="0"/>
              <a:t>(stored)</a:t>
            </a:r>
          </a:p>
          <a:p>
            <a:pPr lvl="1"/>
            <a:r>
              <a:rPr lang="id-ID" dirty="0"/>
              <a:t>Mesin akan menyimpan dan mengeksekusi instruksi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21FB-6BC4-4F79-BD23-8A74E67D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3564B-FED9-4020-8125-BE51578D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Arsitektur Dasar Mesin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659" y="1825625"/>
            <a:ext cx="7356681" cy="435133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212C7-5995-49E3-A4D5-AAABD97E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3BCA-3B13-44EA-857F-44054185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8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0"/>
            <a:ext cx="10041835" cy="1237129"/>
          </a:xfrm>
        </p:spPr>
        <p:txBody>
          <a:bodyPr/>
          <a:lstStyle/>
          <a:p>
            <a:r>
              <a:rPr lang="id-ID" b="1" dirty="0"/>
              <a:t>Apa yang dilakukan komputer?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18" y="1896035"/>
            <a:ext cx="11214848" cy="4323790"/>
          </a:xfrm>
        </p:spPr>
        <p:txBody>
          <a:bodyPr/>
          <a:lstStyle/>
          <a:p>
            <a:r>
              <a:rPr lang="id-ID" dirty="0"/>
              <a:t>Secara mendasar:</a:t>
            </a:r>
          </a:p>
          <a:p>
            <a:pPr lvl="1"/>
            <a:r>
              <a:rPr lang="id-ID" dirty="0"/>
              <a:t>Melakukan </a:t>
            </a:r>
            <a:r>
              <a:rPr lang="id-ID" b="1" dirty="0"/>
              <a:t>perhitungan</a:t>
            </a:r>
          </a:p>
          <a:p>
            <a:pPr lvl="2"/>
            <a:r>
              <a:rPr lang="id-ID" dirty="0"/>
              <a:t>1 milliar kalkulasi per detik!</a:t>
            </a:r>
          </a:p>
          <a:p>
            <a:pPr lvl="1"/>
            <a:r>
              <a:rPr lang="id-ID" b="1" dirty="0"/>
              <a:t>Mengingat </a:t>
            </a:r>
            <a:r>
              <a:rPr lang="id-ID" dirty="0"/>
              <a:t>hasil</a:t>
            </a:r>
          </a:p>
          <a:p>
            <a:pPr lvl="2"/>
            <a:r>
              <a:rPr lang="id-ID" dirty="0"/>
              <a:t>Penyimpanan sampai 100 GB!</a:t>
            </a:r>
          </a:p>
          <a:p>
            <a:r>
              <a:rPr lang="id-ID" b="1" dirty="0"/>
              <a:t>Perhitungan </a:t>
            </a:r>
            <a:r>
              <a:rPr lang="id-ID" dirty="0"/>
              <a:t>macam apa?</a:t>
            </a:r>
          </a:p>
          <a:p>
            <a:pPr lvl="1"/>
            <a:r>
              <a:rPr lang="id-ID" dirty="0"/>
              <a:t>Dibe</a:t>
            </a:r>
            <a:r>
              <a:rPr lang="en-US" dirty="0"/>
              <a:t>n</a:t>
            </a:r>
            <a:r>
              <a:rPr lang="id-ID" dirty="0"/>
              <a:t>tuk dengan suatu </a:t>
            </a:r>
            <a:r>
              <a:rPr lang="id-ID" b="1" dirty="0"/>
              <a:t>Bahasa</a:t>
            </a:r>
          </a:p>
          <a:p>
            <a:pPr lvl="1"/>
            <a:r>
              <a:rPr lang="id-ID" dirty="0"/>
              <a:t>Yang dilakukan oleh orang yang disebut sebagai </a:t>
            </a:r>
            <a:r>
              <a:rPr lang="id-ID" b="1" dirty="0"/>
              <a:t>Programmer</a:t>
            </a:r>
          </a:p>
          <a:p>
            <a:r>
              <a:rPr lang="id-ID" b="1" dirty="0"/>
              <a:t>KOMPUTER HANYA TAHU APA YANG </a:t>
            </a:r>
            <a:r>
              <a:rPr lang="en-US" b="1" dirty="0"/>
              <a:t>DI</a:t>
            </a:r>
            <a:r>
              <a:rPr lang="id-ID" b="1" dirty="0"/>
              <a:t>PERINTAHKAN KEPADANYA!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BF3F8-5415-4E51-863C-7DB21869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A1B5B-4E9C-4FDA-8858-2BDD4148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4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/>
              <a:t>Berpikir Komputasional</a:t>
            </a:r>
            <a:endParaRPr lang="id-ID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Suatu cara berpikir yang melibatkan sekumpulan keahlian dan teknik pemecahan masalah yang biasanya digunakan oleh developer untuk menulis program aplikasi.</a:t>
            </a:r>
            <a:endParaRPr lang="id-ID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63" y="2517842"/>
            <a:ext cx="6285767" cy="383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2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/>
              <a:t>Kompetensi</a:t>
            </a:r>
            <a:r>
              <a:rPr lang="en-US" sz="4800" b="1" dirty="0"/>
              <a:t> </a:t>
            </a:r>
            <a:r>
              <a:rPr lang="en-US" sz="4800" b="1" dirty="0" err="1"/>
              <a:t>Dasar</a:t>
            </a:r>
            <a:r>
              <a:rPr lang="en-US" sz="4800" b="1" dirty="0"/>
              <a:t> </a:t>
            </a:r>
            <a:r>
              <a:rPr lang="en-US" sz="4800" b="1" dirty="0" err="1"/>
              <a:t>Pemrograman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5481-C326-472F-83B3-CC46F0A5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9BA2E-CC95-49CF-A794-8479B0AE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Teknik Berpikir Komputasional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b="1" i="1" dirty="0"/>
              <a:t>Decomposition</a:t>
            </a:r>
            <a:r>
              <a:rPr lang="id-ID" dirty="0"/>
              <a:t> : Memecah-mecah masalah menjadi </a:t>
            </a:r>
            <a:r>
              <a:rPr lang="id-ID" dirty="0" smtClean="0"/>
              <a:t>bagian-bagian lebih kecil dan sampai ke pokok sebuah masalah hingga kita menyelesaikan suatu masalah tersebut.</a:t>
            </a:r>
            <a:endParaRPr lang="id-ID" dirty="0"/>
          </a:p>
          <a:p>
            <a:r>
              <a:rPr lang="id-ID" b="1" i="1" dirty="0"/>
              <a:t>Pattern Recognition</a:t>
            </a:r>
            <a:r>
              <a:rPr lang="id-ID" dirty="0"/>
              <a:t> : Mencari pola, biasanya didalam sebuah masalah terdapat pola pola tertentu untuk memecahkannya disitu kita dituntut mengetahui sendiri bagaimana pola tersebut.</a:t>
            </a:r>
          </a:p>
          <a:p>
            <a:r>
              <a:rPr lang="id-ID" b="1" i="1" dirty="0" smtClean="0"/>
              <a:t>Abstraction</a:t>
            </a:r>
            <a:r>
              <a:rPr lang="id-ID" dirty="0"/>
              <a:t> : Melakukan generalisasi dan mengidentifikasi prinsip-prinsip umum yang menghasilkan pola, tren dan keteraturan tersebut. </a:t>
            </a:r>
            <a:endParaRPr lang="id-ID" dirty="0" smtClean="0"/>
          </a:p>
          <a:p>
            <a:r>
              <a:rPr lang="id-ID" b="1" i="1" dirty="0" smtClean="0"/>
              <a:t>Algorithm</a:t>
            </a:r>
            <a:r>
              <a:rPr lang="id-ID" dirty="0"/>
              <a:t> : Mengembangkan </a:t>
            </a:r>
            <a:r>
              <a:rPr lang="id-ID" dirty="0" smtClean="0"/>
              <a:t>pemecahan </a:t>
            </a:r>
            <a:r>
              <a:rPr lang="id-ID" dirty="0"/>
              <a:t>masalah </a:t>
            </a:r>
            <a:r>
              <a:rPr lang="id-ID" dirty="0" smtClean="0"/>
              <a:t>secara </a:t>
            </a:r>
            <a:r>
              <a:rPr lang="id-ID" dirty="0"/>
              <a:t>step-by-step, langkah demi langkah, tahapan demi tahapan </a:t>
            </a:r>
            <a:r>
              <a:rPr lang="id-ID" dirty="0" smtClean="0"/>
              <a:t>untuk </a:t>
            </a:r>
            <a:r>
              <a:rPr lang="id-ID" dirty="0"/>
              <a:t>menyelesaikan </a:t>
            </a:r>
            <a:r>
              <a:rPr lang="id-ID" dirty="0" smtClean="0"/>
              <a:t>permasalahan.</a:t>
            </a: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 Studi Teknik Informatika - S1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6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59488"/>
            <a:ext cx="10041835" cy="1210235"/>
          </a:xfrm>
        </p:spPr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DBC44-A960-4D8C-B8C8-4797AF4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F811E-0DB1-443A-8D3C-51E3295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74970"/>
              </p:ext>
            </p:extLst>
          </p:nvPr>
        </p:nvGraphicFramePr>
        <p:xfrm>
          <a:off x="321365" y="1730208"/>
          <a:ext cx="11328443" cy="3806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28443">
                  <a:extLst>
                    <a:ext uri="{9D8B030D-6E8A-4147-A177-3AD203B41FA5}">
                      <a16:colId xmlns:a16="http://schemas.microsoft.com/office/drawing/2014/main" val="3174211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</a:rPr>
                        <a:t>Utama :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220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 err="1">
                          <a:effectLst/>
                        </a:rPr>
                        <a:t>Liem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Inggriani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  <a:r>
                        <a:rPr lang="id-ID" sz="2000" dirty="0">
                          <a:effectLst/>
                        </a:rPr>
                        <a:t>Diktat Pemrograman </a:t>
                      </a:r>
                      <a:r>
                        <a:rPr lang="en-US" sz="2000" dirty="0" err="1">
                          <a:effectLst/>
                        </a:rPr>
                        <a:t>Prosedural</a:t>
                      </a:r>
                      <a:r>
                        <a:rPr lang="id-ID" sz="2000" dirty="0">
                          <a:effectLst/>
                        </a:rPr>
                        <a:t> Informatika ITB</a:t>
                      </a:r>
                      <a:r>
                        <a:rPr lang="en-US" sz="2000" dirty="0">
                          <a:effectLst/>
                        </a:rPr>
                        <a:t>. IF-ITB. 2007 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id-ID" sz="2000" dirty="0">
                          <a:effectLst/>
                        </a:rPr>
                        <a:t>Bjarne Stroustrup, 2014, Programming: Principles and Practice Using C++ (Second Edition), Addison-Wesley Professional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04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Pendukung :</a:t>
                      </a:r>
                      <a:endParaRPr lang="id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146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 in Python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2"/>
                        </a:rPr>
                        <a:t>https://ocw.mit.edu/courses/electrical-engineering-and-computer-science/6-0001-introduction-to-computer-science-and-programming-in-python-fall-2016</a:t>
                      </a:r>
                      <a:endParaRPr lang="id-ID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000" dirty="0">
                          <a:effectLst/>
                        </a:rPr>
                        <a:t>Introduction to Computer Science and Programming</a:t>
                      </a:r>
                      <a:r>
                        <a:rPr lang="id-ID" sz="2000" dirty="0">
                          <a:effectLst/>
                        </a:rPr>
                        <a:t>, MIT </a:t>
                      </a:r>
                      <a:r>
                        <a:rPr lang="id-ID" sz="2000" u="sng" dirty="0">
                          <a:effectLst/>
                          <a:hlinkClick r:id="rId3"/>
                        </a:rPr>
                        <a:t>https://ocw.mit.edu/courses/electrical-engineering-and-computer-science/6-00sc-introduction-to-computer-science-and-programming-spring-2011/index.htm</a:t>
                      </a:r>
                      <a:r>
                        <a:rPr lang="id-ID" sz="2000" dirty="0">
                          <a:effectLst/>
                        </a:rPr>
                        <a:t> </a:t>
                      </a:r>
                      <a:endParaRPr lang="id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92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7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64527"/>
          </a:xfrm>
        </p:spPr>
        <p:txBody>
          <a:bodyPr/>
          <a:lstStyle/>
          <a:p>
            <a:r>
              <a:rPr lang="id-ID" b="1" dirty="0"/>
              <a:t>Kompetensi yang akan didapat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1365" y="1304365"/>
            <a:ext cx="11486704" cy="491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id-ID" dirty="0"/>
              <a:t>Pengenalan Teknologi Informasi</a:t>
            </a:r>
          </a:p>
          <a:p>
            <a:pPr lvl="0"/>
            <a:r>
              <a:rPr lang="id-ID" dirty="0"/>
              <a:t>Paradigma pemrograman prosedural</a:t>
            </a:r>
          </a:p>
          <a:p>
            <a:pPr lvl="0"/>
            <a:r>
              <a:rPr lang="id-ID" dirty="0"/>
              <a:t>Tipe, variabel, nilai, assignment, input, dan output</a:t>
            </a:r>
          </a:p>
          <a:p>
            <a:pPr lvl="0"/>
            <a:r>
              <a:rPr lang="id-ID" dirty="0"/>
              <a:t>Notasi Algoritma</a:t>
            </a:r>
          </a:p>
          <a:p>
            <a:pPr lvl="0"/>
            <a:r>
              <a:rPr lang="id-ID" dirty="0"/>
              <a:t>Operator dan Ekspresi Permrograman</a:t>
            </a:r>
          </a:p>
          <a:p>
            <a:pPr lvl="0"/>
            <a:r>
              <a:rPr lang="id-ID" dirty="0"/>
              <a:t>Aksi Sekuensial</a:t>
            </a:r>
          </a:p>
          <a:p>
            <a:pPr lvl="0"/>
            <a:r>
              <a:rPr lang="id-ID" dirty="0"/>
              <a:t>Analisis kasus pada berbagai kondisi</a:t>
            </a:r>
          </a:p>
          <a:p>
            <a:pPr lvl="0"/>
            <a:r>
              <a:rPr lang="id-ID" dirty="0"/>
              <a:t>Pengulangan</a:t>
            </a:r>
          </a:p>
          <a:p>
            <a:r>
              <a:rPr lang="id-ID" dirty="0"/>
              <a:t>Array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C43DB-F67F-4176-97B7-7053EFAA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DFCE9-3F79-4349-A031-96401075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8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Kuliah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r>
              <a:rPr lang="en-US" b="1" dirty="0"/>
              <a:t> 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9314E-73E4-4EEB-8DE5-20AD60EB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7185E-8ECE-4904-B53F-3D678C4D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8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365" y="139838"/>
            <a:ext cx="10041835" cy="1137633"/>
          </a:xfrm>
        </p:spPr>
        <p:txBody>
          <a:bodyPr/>
          <a:lstStyle/>
          <a:p>
            <a:r>
              <a:rPr lang="en-US" b="1" dirty="0" err="1"/>
              <a:t>Capaian</a:t>
            </a:r>
            <a:r>
              <a:rPr lang="en-US" b="1" dirty="0"/>
              <a:t> </a:t>
            </a:r>
            <a:r>
              <a:rPr lang="en-US" b="1" dirty="0" err="1"/>
              <a:t>Pembelajaran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Setelah mengikuti matakuliah ini mahasiswa dapat menjelaskan dan  berdiskusi tentang teknologi informasi dan penerapannya serta melakukan instalasi software yang digunakan sebagai persiapan memprogram.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E2F9-8D3F-4FEF-A640-6E413684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B932-D569-49C2-92D6-0DAA0A5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5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b="1" dirty="0"/>
              <a:t>Teknologi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BB0EA-CF38-4C94-A6B6-8E9E5F3D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F585A-E17A-474F-BFB5-B7E0AD5B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3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Apa yang anda ketahui tentang teknologi?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Social media</a:t>
            </a:r>
          </a:p>
          <a:p>
            <a:r>
              <a:rPr lang="id-ID" dirty="0"/>
              <a:t>Super Komputer</a:t>
            </a:r>
          </a:p>
          <a:p>
            <a:r>
              <a:rPr lang="id-ID" dirty="0"/>
              <a:t>Game yang berkembang</a:t>
            </a:r>
          </a:p>
          <a:p>
            <a:r>
              <a:rPr lang="id-ID" dirty="0"/>
              <a:t>Kecerdasan Buatan dimana-mana</a:t>
            </a:r>
          </a:p>
          <a:p>
            <a:r>
              <a:rPr lang="id-ID" dirty="0"/>
              <a:t>Robotika</a:t>
            </a:r>
          </a:p>
          <a:p>
            <a:r>
              <a:rPr lang="id-ID" dirty="0"/>
              <a:t>Roket yang bisa mendarat sendiri</a:t>
            </a:r>
          </a:p>
          <a:p>
            <a:r>
              <a:rPr lang="id-ID" dirty="0"/>
              <a:t>Komputer kuantum</a:t>
            </a:r>
          </a:p>
          <a:p>
            <a:r>
              <a:rPr lang="id-ID" dirty="0"/>
              <a:t>Augmented/Virtual Reality</a:t>
            </a:r>
          </a:p>
          <a:p>
            <a:r>
              <a:rPr lang="id-ID" b="1" dirty="0"/>
              <a:t>Apa hanya itu saja?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322" y="3427073"/>
            <a:ext cx="1498505" cy="1166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705" y="1966584"/>
            <a:ext cx="2664945" cy="1123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22689"/>
          <a:stretch/>
        </p:blipFill>
        <p:spPr>
          <a:xfrm>
            <a:off x="9557650" y="4909924"/>
            <a:ext cx="2232299" cy="9516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673" y="1842030"/>
            <a:ext cx="1654278" cy="10984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80464" y="3053484"/>
            <a:ext cx="25891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50" u="sng" dirty="0"/>
              <a:t>Sumber: </a:t>
            </a:r>
            <a:r>
              <a:rPr lang="en-US" sz="1050" u="sng" dirty="0"/>
              <a:t>https://youtu.be/eBV14-3LT-g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464" y="4819603"/>
            <a:ext cx="2014363" cy="113230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10052" y="5973604"/>
            <a:ext cx="2489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1000" u="sng" dirty="0"/>
              <a:t>Sumber: </a:t>
            </a:r>
            <a:r>
              <a:rPr lang="en-US" sz="1000" u="sng" dirty="0"/>
              <a:t>https://youtu.be/dFoEcn3t9hc</a:t>
            </a:r>
          </a:p>
        </p:txBody>
      </p:sp>
      <p:pic>
        <p:nvPicPr>
          <p:cNvPr id="1026" name="Picture 2" descr="Sejak didirikan, perusahaan teknologi luar angkasa SpaceX telah berambisi untuk memangkas biaya perjalanan ke luar Bumi.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905" y="3092684"/>
            <a:ext cx="2315063" cy="130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110360" y="4362873"/>
            <a:ext cx="27900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800" dirty="0"/>
              <a:t>https://www.cnbcindonesia.com/tech/20190222161910-37-57153/peluncuran-roket-pakai-spacex-lebih-ekonomis-semurah-apa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165615E-39E7-4E45-BBCA-8FDE96C6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F0E7472-3689-496D-8299-CFB9B35D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Beberapa Orang yang mungkin anda kenal?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Steve Jobs</a:t>
            </a:r>
          </a:p>
          <a:p>
            <a:r>
              <a:rPr lang="id-ID" dirty="0"/>
              <a:t>Bill Gates</a:t>
            </a:r>
          </a:p>
          <a:p>
            <a:r>
              <a:rPr lang="id-ID" dirty="0"/>
              <a:t>Mark Zukenberg</a:t>
            </a:r>
          </a:p>
          <a:p>
            <a:r>
              <a:rPr lang="id-ID" dirty="0"/>
              <a:t>Kalau ini-------------</a:t>
            </a:r>
            <a:r>
              <a:rPr lang="id-ID" dirty="0">
                <a:sym typeface="Wingdings" panose="05000000000000000000" pitchFamily="2" charset="2"/>
              </a:rPr>
              <a:t></a:t>
            </a:r>
            <a:endParaRPr lang="id-ID" dirty="0"/>
          </a:p>
        </p:txBody>
      </p:sp>
      <p:pic>
        <p:nvPicPr>
          <p:cNvPr id="2050" name="Picture 2" descr="Elon Musk 2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60" y="2996468"/>
            <a:ext cx="20955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28691" y="6073043"/>
            <a:ext cx="4453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/>
              <a:t>https://id.wikipedia.org/wiki/Elon_Musk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BDA63-690E-4EF4-A2DA-449C6D5D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B5F2C-FABE-4878-8C95-10916E73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Pemahaman seperti apa yang dibutuhkan?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>
                <a:sym typeface="Wingdings" panose="05000000000000000000" pitchFamily="2" charset="2"/>
              </a:rPr>
              <a:t>Teknologi? Ilmu yang berkaitan dengan pengetahuan sains / seni dengan mengaplikasikan pengetahuan saintifik ke praktis.</a:t>
            </a:r>
          </a:p>
          <a:p>
            <a:r>
              <a:rPr lang="id-ID" dirty="0">
                <a:sym typeface="Wingdings" panose="05000000000000000000" pitchFamily="2" charset="2"/>
              </a:rPr>
              <a:t>Aplikasi teknologi? Industri/Bisnis dan Sains itu sendiri</a:t>
            </a:r>
          </a:p>
          <a:p>
            <a:r>
              <a:rPr lang="id-ID" dirty="0"/>
              <a:t>Data</a:t>
            </a:r>
          </a:p>
          <a:p>
            <a:r>
              <a:rPr lang="id-ID" dirty="0">
                <a:sym typeface="Wingdings" panose="05000000000000000000" pitchFamily="2" charset="2"/>
              </a:rPr>
              <a:t>Informasi</a:t>
            </a:r>
          </a:p>
          <a:p>
            <a:r>
              <a:rPr lang="id-ID" dirty="0">
                <a:sym typeface="Wingdings" panose="05000000000000000000" pitchFamily="2" charset="2"/>
              </a:rPr>
              <a:t>Sistem</a:t>
            </a:r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E8008-E4DE-4315-9C23-E791C882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 Studi Teknik Informatika - S1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96A1C-0CFB-407C-8FF7-842B2D4C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A4-53B1-4E59-8089-6AA0C6ADA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626</Words>
  <Application>Microsoft Office PowerPoint</Application>
  <PresentationFormat>Widescreen</PresentationFormat>
  <Paragraphs>151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Bobo</vt:lpstr>
      <vt:lpstr>Calibri</vt:lpstr>
      <vt:lpstr>Calibri Light</vt:lpstr>
      <vt:lpstr>Comic Sans MS</vt:lpstr>
      <vt:lpstr>Times New Roman</vt:lpstr>
      <vt:lpstr>Wingdings</vt:lpstr>
      <vt:lpstr>Office Theme</vt:lpstr>
      <vt:lpstr>- Dasar Pemrograman – Pertemuan 1</vt:lpstr>
      <vt:lpstr>Kompetensi Dasar Pemrograman</vt:lpstr>
      <vt:lpstr>Kompetensi yang akan didapat</vt:lpstr>
      <vt:lpstr>Capaian Kuliah Pertemuan 1</vt:lpstr>
      <vt:lpstr>Capaian Pembelajaran</vt:lpstr>
      <vt:lpstr>Teknologi</vt:lpstr>
      <vt:lpstr>Apa yang anda ketahui tentang teknologi?</vt:lpstr>
      <vt:lpstr>Beberapa Orang yang mungkin anda kenal?</vt:lpstr>
      <vt:lpstr>Pemahaman seperti apa yang dibutuhkan?</vt:lpstr>
      <vt:lpstr>Teknologi Informasi</vt:lpstr>
      <vt:lpstr>Data</vt:lpstr>
      <vt:lpstr>Informasi</vt:lpstr>
      <vt:lpstr>Struktur Sistem secara Umum</vt:lpstr>
      <vt:lpstr>KOMPUTER</vt:lpstr>
      <vt:lpstr>Fungsi Komputer</vt:lpstr>
      <vt:lpstr>Pahami bahwa KOMPUTER = MESIN</vt:lpstr>
      <vt:lpstr>Arsitektur Dasar Mesin</vt:lpstr>
      <vt:lpstr>Apa yang dilakukan komputer?</vt:lpstr>
      <vt:lpstr>Berpikir Komputasional</vt:lpstr>
      <vt:lpstr>Teknik Berpikir Komputasional</vt:lpstr>
      <vt:lpstr>Referensi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Nisa'ul Hafidhoh</dc:creator>
  <cp:lastModifiedBy>Abas Setiawan</cp:lastModifiedBy>
  <cp:revision>33</cp:revision>
  <dcterms:created xsi:type="dcterms:W3CDTF">2020-07-29T04:19:18Z</dcterms:created>
  <dcterms:modified xsi:type="dcterms:W3CDTF">2021-09-09T02:13:24Z</dcterms:modified>
</cp:coreProperties>
</file>