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60" r:id="rId4"/>
    <p:sldId id="258" r:id="rId5"/>
    <p:sldId id="331" r:id="rId6"/>
    <p:sldId id="388" r:id="rId7"/>
    <p:sldId id="389" r:id="rId8"/>
    <p:sldId id="390" r:id="rId9"/>
    <p:sldId id="378" r:id="rId10"/>
    <p:sldId id="379" r:id="rId11"/>
    <p:sldId id="391" r:id="rId12"/>
    <p:sldId id="392" r:id="rId13"/>
    <p:sldId id="393" r:id="rId14"/>
    <p:sldId id="394" r:id="rId15"/>
    <p:sldId id="395" r:id="rId16"/>
    <p:sldId id="3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C5FEB-595B-4C9D-925F-2882788C9552}"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914CA-1BAA-48E4-8344-631C26D006C1}" type="slidenum">
              <a:rPr lang="en-US" smtClean="0"/>
              <a:t>‹#›</a:t>
            </a:fld>
            <a:endParaRPr lang="en-US"/>
          </a:p>
        </p:txBody>
      </p:sp>
    </p:spTree>
    <p:extLst>
      <p:ext uri="{BB962C8B-B14F-4D97-AF65-F5344CB8AC3E}">
        <p14:creationId xmlns:p14="http://schemas.microsoft.com/office/powerpoint/2010/main" val="3420696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485321" y="1590261"/>
            <a:ext cx="8348870" cy="2292626"/>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3485320" y="3975652"/>
            <a:ext cx="8348871" cy="128214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FD086D-AF5D-45B8-9CD8-70C98C851D6B}" type="datetime1">
              <a:rPr lang="en-US" smtClean="0"/>
              <a:t>9/1/2021</a:t>
            </a:fld>
            <a:endParaRPr lang="en-US"/>
          </a:p>
        </p:txBody>
      </p:sp>
      <p:sp>
        <p:nvSpPr>
          <p:cNvPr id="5" name="Footer Placeholder 4"/>
          <p:cNvSpPr>
            <a:spLocks noGrp="1"/>
          </p:cNvSpPr>
          <p:nvPr>
            <p:ph type="ftr" sz="quarter" idx="11"/>
          </p:nvPr>
        </p:nvSpPr>
        <p:spPr/>
        <p:txBody>
          <a:bodyPr/>
          <a:lstStyle/>
          <a:p>
            <a:r>
              <a:rPr lang="en-US"/>
              <a:t>Program Studi Teknik Informatika - S1</a:t>
            </a:r>
          </a:p>
        </p:txBody>
      </p:sp>
      <p:sp>
        <p:nvSpPr>
          <p:cNvPr id="6" name="Slide Number Placeholder 5"/>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3299593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9087" y="2724012"/>
            <a:ext cx="10200861"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1851A5D5-CA6A-49B6-8F5E-A961F24920B3}" type="datetime1">
              <a:rPr lang="en-US" smtClean="0"/>
              <a:t>9/1/2021</a:t>
            </a:fld>
            <a:endParaRPr lang="en-US"/>
          </a:p>
        </p:txBody>
      </p:sp>
      <p:sp>
        <p:nvSpPr>
          <p:cNvPr id="4" name="Footer Placeholder 3"/>
          <p:cNvSpPr>
            <a:spLocks noGrp="1"/>
          </p:cNvSpPr>
          <p:nvPr>
            <p:ph type="ftr" sz="quarter" idx="11"/>
          </p:nvPr>
        </p:nvSpPr>
        <p:spPr/>
        <p:txBody>
          <a:bodyPr/>
          <a:lstStyle/>
          <a:p>
            <a:r>
              <a:rPr lang="en-US"/>
              <a:t>Program Studi Teknik Informatika - S1</a:t>
            </a:r>
          </a:p>
        </p:txBody>
      </p:sp>
      <p:sp>
        <p:nvSpPr>
          <p:cNvPr id="5" name="Slide Number Placeholder 4"/>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70244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21365" y="139838"/>
            <a:ext cx="10041835" cy="1325563"/>
          </a:xfrm>
        </p:spPr>
        <p:txBody>
          <a:bodyPr/>
          <a:lstStyle/>
          <a:p>
            <a:r>
              <a:rPr lang="en-US"/>
              <a:t>Click to edit Master title style</a:t>
            </a:r>
          </a:p>
        </p:txBody>
      </p:sp>
      <p:sp>
        <p:nvSpPr>
          <p:cNvPr id="3" name="Content Placeholder 2"/>
          <p:cNvSpPr>
            <a:spLocks noGrp="1"/>
          </p:cNvSpPr>
          <p:nvPr>
            <p:ph idx="1"/>
          </p:nvPr>
        </p:nvSpPr>
        <p:spPr>
          <a:xfrm>
            <a:off x="321365" y="1605239"/>
            <a:ext cx="11579087" cy="4614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42D543-B4B8-4618-8ECD-B3AC525B5785}" type="datetime1">
              <a:rPr lang="en-US" smtClean="0"/>
              <a:t>9/1/2021</a:t>
            </a:fld>
            <a:endParaRPr lang="en-US"/>
          </a:p>
        </p:txBody>
      </p:sp>
      <p:sp>
        <p:nvSpPr>
          <p:cNvPr id="5" name="Footer Placeholder 4"/>
          <p:cNvSpPr>
            <a:spLocks noGrp="1"/>
          </p:cNvSpPr>
          <p:nvPr>
            <p:ph type="ftr" sz="quarter" idx="11"/>
          </p:nvPr>
        </p:nvSpPr>
        <p:spPr/>
        <p:txBody>
          <a:bodyPr/>
          <a:lstStyle/>
          <a:p>
            <a:r>
              <a:rPr lang="en-US"/>
              <a:t>Program Studi Teknik Informatika - S1</a:t>
            </a:r>
          </a:p>
        </p:txBody>
      </p:sp>
      <p:sp>
        <p:nvSpPr>
          <p:cNvPr id="6" name="Slide Number Placeholder 5"/>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258662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55104" y="113333"/>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294803-E1C3-409C-A06D-19C8898FE157}" type="datetime1">
              <a:rPr lang="en-US" smtClean="0"/>
              <a:t>9/1/2021</a:t>
            </a:fld>
            <a:endParaRPr lang="en-US"/>
          </a:p>
        </p:txBody>
      </p:sp>
      <p:sp>
        <p:nvSpPr>
          <p:cNvPr id="6" name="Footer Placeholder 5"/>
          <p:cNvSpPr>
            <a:spLocks noGrp="1"/>
          </p:cNvSpPr>
          <p:nvPr>
            <p:ph type="ftr" sz="quarter" idx="11"/>
          </p:nvPr>
        </p:nvSpPr>
        <p:spPr/>
        <p:txBody>
          <a:bodyPr/>
          <a:lstStyle/>
          <a:p>
            <a:r>
              <a:rPr lang="en-US"/>
              <a:t>Program Studi Teknik Informatika - S1</a:t>
            </a:r>
          </a:p>
        </p:txBody>
      </p:sp>
      <p:sp>
        <p:nvSpPr>
          <p:cNvPr id="7" name="Slide Number Placeholder 6"/>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252774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4B98203-741F-4318-9B11-0501F9B0FB50}" type="datetime1">
              <a:rPr lang="en-US" smtClean="0"/>
              <a:t>9/1/2021</a:t>
            </a:fld>
            <a:endParaRPr lang="en-US"/>
          </a:p>
        </p:txBody>
      </p:sp>
      <p:sp>
        <p:nvSpPr>
          <p:cNvPr id="3" name="Footer Placeholder 2"/>
          <p:cNvSpPr>
            <a:spLocks noGrp="1"/>
          </p:cNvSpPr>
          <p:nvPr>
            <p:ph type="ftr" sz="quarter" idx="11"/>
          </p:nvPr>
        </p:nvSpPr>
        <p:spPr/>
        <p:txBody>
          <a:bodyPr/>
          <a:lstStyle/>
          <a:p>
            <a:r>
              <a:rPr lang="en-US"/>
              <a:t>Program Studi Teknik Informatika - S1</a:t>
            </a:r>
          </a:p>
        </p:txBody>
      </p:sp>
      <p:sp>
        <p:nvSpPr>
          <p:cNvPr id="4" name="Slide Number Placeholder 3"/>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12930211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50244-1AD5-452E-8F40-6C5346FEA39B}" type="datetime1">
              <a:rPr lang="en-US" smtClean="0"/>
              <a:t>9/1/2021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 Studi Teknik Informatika - S1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E9EA4-53B1-4E59-8089-6AA0C6ADAD7B}" type="slidenum">
              <a:rPr lang="en-US" smtClean="0"/>
              <a:t>‹#›</a:t>
            </a:fld>
            <a:endParaRPr lang="en-US"/>
          </a:p>
        </p:txBody>
      </p:sp>
    </p:spTree>
    <p:extLst>
      <p:ext uri="{BB962C8B-B14F-4D97-AF65-F5344CB8AC3E}">
        <p14:creationId xmlns:p14="http://schemas.microsoft.com/office/powerpoint/2010/main" val="118164679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2" r:id="rId4"/>
    <p:sldLayoutId id="2147483655"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ocw.mit.edu/courses/electrical-engineering-and-computer-science/6-00sc-introduction-to-computer-science-and-programming-spring-2011/index.htm" TargetMode="External"/><Relationship Id="rId2" Type="http://schemas.openxmlformats.org/officeDocument/2006/relationships/hyperlink" Target="https://ocw.mit.edu/courses/electrical-engineering-and-computer-science/6-0001-introduction-to-computer-science-and-programming-in-python-fall-2016/lecture-slides-code/MIT6_0001F16_Lec1.pd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dirty="0" err="1"/>
              <a:t>Dasar</a:t>
            </a:r>
            <a:r>
              <a:rPr lang="en-US" dirty="0"/>
              <a:t> </a:t>
            </a:r>
            <a:r>
              <a:rPr lang="en-US" dirty="0" err="1"/>
              <a:t>Pemrograman</a:t>
            </a:r>
            <a:r>
              <a:rPr lang="en-US" dirty="0"/>
              <a:t> –</a:t>
            </a:r>
            <a:br>
              <a:rPr lang="en-US" dirty="0"/>
            </a:br>
            <a:r>
              <a:rPr lang="en-US" dirty="0" err="1"/>
              <a:t>Pertemuan</a:t>
            </a:r>
            <a:r>
              <a:rPr lang="en-US" dirty="0"/>
              <a:t> </a:t>
            </a:r>
            <a:r>
              <a:rPr lang="id-ID" dirty="0" smtClean="0"/>
              <a:t>5</a:t>
            </a:r>
            <a:endParaRPr lang="en-US" dirty="0"/>
          </a:p>
        </p:txBody>
      </p:sp>
      <p:sp>
        <p:nvSpPr>
          <p:cNvPr id="3" name="Subtitle 2"/>
          <p:cNvSpPr>
            <a:spLocks noGrp="1"/>
          </p:cNvSpPr>
          <p:nvPr>
            <p:ph type="subTitle" idx="1"/>
          </p:nvPr>
        </p:nvSpPr>
        <p:spPr/>
        <p:txBody>
          <a:bodyPr>
            <a:normAutofit lnSpcReduction="10000"/>
          </a:bodyPr>
          <a:lstStyle/>
          <a:p>
            <a:r>
              <a:rPr lang="id-ID" dirty="0"/>
              <a:t>Tim Bahan Ajar </a:t>
            </a:r>
            <a:r>
              <a:rPr lang="en-US" dirty="0" err="1"/>
              <a:t>Dasar</a:t>
            </a:r>
            <a:r>
              <a:rPr lang="en-US" dirty="0"/>
              <a:t> </a:t>
            </a:r>
            <a:r>
              <a:rPr lang="en-US" dirty="0" err="1"/>
              <a:t>Pemrograman</a:t>
            </a:r>
            <a:endParaRPr lang="en-US" dirty="0"/>
          </a:p>
          <a:p>
            <a:r>
              <a:rPr lang="id-ID" dirty="0"/>
              <a:t>T</a:t>
            </a:r>
            <a:r>
              <a:rPr lang="en-US" dirty="0" err="1"/>
              <a:t>eknik</a:t>
            </a:r>
            <a:r>
              <a:rPr lang="en-US" dirty="0"/>
              <a:t> </a:t>
            </a:r>
            <a:r>
              <a:rPr lang="id-ID" dirty="0"/>
              <a:t>I</a:t>
            </a:r>
            <a:r>
              <a:rPr lang="en-US" dirty="0" err="1"/>
              <a:t>nformatika</a:t>
            </a:r>
            <a:r>
              <a:rPr lang="en-US" dirty="0"/>
              <a:t> - </a:t>
            </a:r>
            <a:r>
              <a:rPr lang="id-ID" dirty="0"/>
              <a:t>S1</a:t>
            </a:r>
          </a:p>
          <a:p>
            <a:r>
              <a:rPr lang="id-ID" dirty="0"/>
              <a:t>Fakultas Ilmu Komputer</a:t>
            </a:r>
            <a:endParaRPr lang="en-US" dirty="0"/>
          </a:p>
          <a:p>
            <a:endParaRPr lang="en-US" dirty="0"/>
          </a:p>
        </p:txBody>
      </p:sp>
    </p:spTree>
    <p:extLst>
      <p:ext uri="{BB962C8B-B14F-4D97-AF65-F5344CB8AC3E}">
        <p14:creationId xmlns:p14="http://schemas.microsoft.com/office/powerpoint/2010/main" val="285070251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Program MaxAB</a:t>
            </a:r>
            <a:endParaRPr lang="id-ID" b="1" dirty="0"/>
          </a:p>
        </p:txBody>
      </p:sp>
      <p:sp>
        <p:nvSpPr>
          <p:cNvPr id="4" name="Footer Placeholder 3">
            <a:extLst>
              <a:ext uri="{FF2B5EF4-FFF2-40B4-BE49-F238E27FC236}">
                <a16:creationId xmlns:a16="http://schemas.microsoft.com/office/drawing/2014/main" id="{599A2D04-41F7-47DE-8408-97303DF38C02}"/>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ED6EDBE2-2843-4A85-B0A2-697800C40980}"/>
              </a:ext>
            </a:extLst>
          </p:cNvPr>
          <p:cNvSpPr>
            <a:spLocks noGrp="1"/>
          </p:cNvSpPr>
          <p:nvPr>
            <p:ph type="sldNum" sz="quarter" idx="12"/>
          </p:nvPr>
        </p:nvSpPr>
        <p:spPr/>
        <p:txBody>
          <a:bodyPr/>
          <a:lstStyle/>
          <a:p>
            <a:fld id="{305E9EA4-53B1-4E59-8089-6AA0C6ADAD7B}" type="slidenum">
              <a:rPr lang="en-US" smtClean="0"/>
              <a:t>10</a:t>
            </a:fld>
            <a:endParaRPr lang="en-US"/>
          </a:p>
        </p:txBody>
      </p:sp>
      <p:sp>
        <p:nvSpPr>
          <p:cNvPr id="7" name="Content Placeholder 6"/>
          <p:cNvSpPr>
            <a:spLocks noGrp="1"/>
          </p:cNvSpPr>
          <p:nvPr>
            <p:ph idx="1"/>
          </p:nvPr>
        </p:nvSpPr>
        <p:spPr>
          <a:xfrm>
            <a:off x="321365" y="1605239"/>
            <a:ext cx="11579087" cy="4320999"/>
          </a:xfrm>
        </p:spPr>
        <p:txBody>
          <a:bodyPr/>
          <a:lstStyle/>
          <a:p>
            <a:r>
              <a:rPr lang="id-ID" dirty="0" smtClean="0"/>
              <a:t>Spesifikasi:</a:t>
            </a:r>
          </a:p>
          <a:p>
            <a:pPr marL="0" indent="0">
              <a:buNone/>
            </a:pPr>
            <a:r>
              <a:rPr lang="id-ID" dirty="0" smtClean="0"/>
              <a:t>Input: a dan b bilangan bulat</a:t>
            </a:r>
          </a:p>
          <a:p>
            <a:pPr marL="0" indent="0">
              <a:buNone/>
            </a:pPr>
            <a:r>
              <a:rPr lang="id-ID" dirty="0" smtClean="0"/>
              <a:t>Proses: menuliskan nilai yang lebih besar dari kedua bilangan tersebut</a:t>
            </a:r>
          </a:p>
          <a:p>
            <a:pPr marL="0" indent="0">
              <a:buNone/>
            </a:pPr>
            <a:r>
              <a:rPr lang="id-ID" dirty="0" smtClean="0"/>
              <a:t>cetak a jika a&gt;=b, selain itu cetak b (jika a&lt;b)</a:t>
            </a:r>
          </a:p>
          <a:p>
            <a:pPr marL="0" indent="0">
              <a:buNone/>
            </a:pPr>
            <a:r>
              <a:rPr lang="id-ID" dirty="0" smtClean="0"/>
              <a:t>Output: a atau b</a:t>
            </a:r>
            <a:endParaRPr lang="id-ID" dirty="0"/>
          </a:p>
        </p:txBody>
      </p:sp>
    </p:spTree>
    <p:extLst>
      <p:ext uri="{BB962C8B-B14F-4D97-AF65-F5344CB8AC3E}">
        <p14:creationId xmlns:p14="http://schemas.microsoft.com/office/powerpoint/2010/main" val="35600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MaxAB</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11</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50883434"/>
              </p:ext>
            </p:extLst>
          </p:nvPr>
        </p:nvGraphicFramePr>
        <p:xfrm>
          <a:off x="306387" y="1601925"/>
          <a:ext cx="11579225" cy="4405335"/>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856593">
                <a:tc>
                  <a:txBody>
                    <a:bodyPr/>
                    <a:lstStyle/>
                    <a:p>
                      <a:r>
                        <a:rPr lang="id-ID" dirty="0" smtClean="0"/>
                        <a:t>Program MaxAB</a:t>
                      </a:r>
                    </a:p>
                    <a:p>
                      <a:r>
                        <a:rPr lang="id-ID" dirty="0" smtClean="0"/>
                        <a:t>{Program untuk mencetak bilangan dengan</a:t>
                      </a:r>
                      <a:r>
                        <a:rPr lang="id-ID" baseline="0" dirty="0" smtClean="0"/>
                        <a:t> nilai maksimal dua bilangan bulat a dan b</a:t>
                      </a:r>
                      <a:r>
                        <a:rPr lang="id-ID" dirty="0" smtClean="0"/>
                        <a:t>}</a:t>
                      </a:r>
                      <a:endParaRPr lang="id-ID" dirty="0"/>
                    </a:p>
                  </a:txBody>
                  <a:tcPr/>
                </a:tc>
                <a:extLst>
                  <a:ext uri="{0D108BD9-81ED-4DB2-BD59-A6C34878D82A}">
                    <a16:rowId xmlns:a16="http://schemas.microsoft.com/office/drawing/2014/main" val="3521878277"/>
                  </a:ext>
                </a:extLst>
              </a:tr>
              <a:tr h="856593">
                <a:tc>
                  <a:txBody>
                    <a:bodyPr/>
                    <a:lstStyle/>
                    <a:p>
                      <a:r>
                        <a:rPr lang="id-ID" b="1" dirty="0" smtClean="0"/>
                        <a:t>KAMUS</a:t>
                      </a:r>
                    </a:p>
                    <a:p>
                      <a:r>
                        <a:rPr lang="id-ID" b="1" dirty="0" smtClean="0"/>
                        <a:t>    </a:t>
                      </a:r>
                      <a:r>
                        <a:rPr lang="id-ID" b="0" dirty="0" smtClean="0"/>
                        <a:t>a , b</a:t>
                      </a:r>
                      <a:r>
                        <a:rPr lang="id-ID" b="0" baseline="0" dirty="0" smtClean="0"/>
                        <a:t> : </a:t>
                      </a:r>
                      <a:r>
                        <a:rPr lang="id-ID" b="0" u="sng" baseline="0" dirty="0" smtClean="0"/>
                        <a:t>integer</a:t>
                      </a:r>
                    </a:p>
                  </a:txBody>
                  <a:tcPr/>
                </a:tc>
                <a:extLst>
                  <a:ext uri="{0D108BD9-81ED-4DB2-BD59-A6C34878D82A}">
                    <a16:rowId xmlns:a16="http://schemas.microsoft.com/office/drawing/2014/main" val="2994293459"/>
                  </a:ext>
                </a:extLst>
              </a:tr>
              <a:tr h="2692149">
                <a:tc>
                  <a:txBody>
                    <a:bodyPr/>
                    <a:lstStyle/>
                    <a:p>
                      <a:r>
                        <a:rPr lang="id-ID" b="1" dirty="0" smtClean="0"/>
                        <a:t>ALGORITMA</a:t>
                      </a:r>
                    </a:p>
                    <a:p>
                      <a:r>
                        <a:rPr lang="id-ID" b="0" dirty="0" smtClean="0"/>
                        <a:t>    </a:t>
                      </a:r>
                      <a:r>
                        <a:rPr lang="en-US" b="0" u="sng" dirty="0" smtClean="0"/>
                        <a:t>input</a:t>
                      </a:r>
                      <a:r>
                        <a:rPr lang="en-US" b="0" dirty="0" smtClean="0"/>
                        <a:t>(</a:t>
                      </a:r>
                      <a:r>
                        <a:rPr lang="id-ID" b="0" dirty="0" smtClean="0"/>
                        <a:t>a</a:t>
                      </a:r>
                      <a:r>
                        <a:rPr lang="en-US" b="0" dirty="0" smtClean="0"/>
                        <a:t>) </a:t>
                      </a:r>
                      <a:endParaRPr lang="id-ID"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b="0" u="none" dirty="0" smtClean="0"/>
                        <a:t>    </a:t>
                      </a:r>
                      <a:r>
                        <a:rPr lang="en-US" b="0" u="sng" dirty="0" smtClean="0"/>
                        <a:t>input</a:t>
                      </a:r>
                      <a:r>
                        <a:rPr lang="en-US" b="0" dirty="0" smtClean="0"/>
                        <a:t>(</a:t>
                      </a:r>
                      <a:r>
                        <a:rPr lang="id-ID" b="0" dirty="0" smtClean="0"/>
                        <a:t>b</a:t>
                      </a:r>
                      <a:r>
                        <a:rPr lang="en-US" b="0" dirty="0" smtClean="0"/>
                        <a:t>) </a:t>
                      </a:r>
                    </a:p>
                    <a:p>
                      <a:r>
                        <a:rPr lang="id-ID" b="1" u="none" dirty="0" smtClean="0"/>
                        <a:t>    </a:t>
                      </a:r>
                      <a:r>
                        <a:rPr lang="en-US" b="0" u="sng" dirty="0" smtClean="0"/>
                        <a:t>if</a:t>
                      </a:r>
                      <a:r>
                        <a:rPr lang="en-US" b="0" dirty="0" smtClean="0"/>
                        <a:t> </a:t>
                      </a:r>
                      <a:r>
                        <a:rPr lang="id-ID" b="0" dirty="0" smtClean="0"/>
                        <a:t>a </a:t>
                      </a:r>
                      <a:r>
                        <a:rPr lang="id-ID" b="0" u="none" dirty="0" smtClean="0"/>
                        <a:t>&gt;=</a:t>
                      </a:r>
                      <a:r>
                        <a:rPr lang="id-ID" b="0" dirty="0" smtClean="0"/>
                        <a:t> b</a:t>
                      </a:r>
                      <a:r>
                        <a:rPr lang="en-US" b="0" dirty="0" smtClean="0"/>
                        <a:t> </a:t>
                      </a:r>
                      <a:r>
                        <a:rPr lang="en-US" b="0" u="sng" dirty="0" smtClean="0"/>
                        <a:t>then</a:t>
                      </a:r>
                      <a:r>
                        <a:rPr lang="en-US" b="0" dirty="0" smtClean="0"/>
                        <a:t> </a:t>
                      </a:r>
                    </a:p>
                    <a:p>
                      <a:r>
                        <a:rPr lang="en-US" b="0" dirty="0" smtClean="0"/>
                        <a:t>   </a:t>
                      </a:r>
                      <a:r>
                        <a:rPr lang="id-ID" b="0" dirty="0" smtClean="0"/>
                        <a:t> </a:t>
                      </a:r>
                      <a:r>
                        <a:rPr lang="id-ID" b="0" baseline="0" dirty="0" smtClean="0"/>
                        <a:t>    </a:t>
                      </a:r>
                      <a:r>
                        <a:rPr lang="en-US" b="0" u="sng" dirty="0" smtClean="0"/>
                        <a:t>output</a:t>
                      </a:r>
                      <a:r>
                        <a:rPr lang="en-US" b="0" dirty="0" smtClean="0"/>
                        <a:t>(</a:t>
                      </a:r>
                      <a:r>
                        <a:rPr lang="id-ID" b="0" dirty="0" smtClean="0"/>
                        <a:t>a</a:t>
                      </a:r>
                      <a:r>
                        <a:rPr lang="en-US" b="0" dirty="0" smtClean="0"/>
                        <a:t>)</a:t>
                      </a:r>
                    </a:p>
                    <a:p>
                      <a:r>
                        <a:rPr lang="id-ID" b="0" u="none" dirty="0" smtClean="0"/>
                        <a:t>    </a:t>
                      </a:r>
                      <a:r>
                        <a:rPr lang="en-US" b="0" u="sng" dirty="0" smtClean="0"/>
                        <a:t>else</a:t>
                      </a:r>
                    </a:p>
                    <a:p>
                      <a:r>
                        <a:rPr lang="en-US" b="0" dirty="0" smtClean="0"/>
                        <a:t>   </a:t>
                      </a:r>
                      <a:r>
                        <a:rPr lang="id-ID" b="0" dirty="0" smtClean="0"/>
                        <a:t> </a:t>
                      </a:r>
                      <a:r>
                        <a:rPr lang="id-ID" b="0" baseline="0" dirty="0" smtClean="0"/>
                        <a:t>    </a:t>
                      </a:r>
                      <a:r>
                        <a:rPr lang="en-US" b="0" u="sng" dirty="0" smtClean="0"/>
                        <a:t>output</a:t>
                      </a:r>
                      <a:r>
                        <a:rPr lang="en-US" b="0" dirty="0" smtClean="0"/>
                        <a:t>(</a:t>
                      </a:r>
                      <a:r>
                        <a:rPr lang="id-ID" b="0" dirty="0" smtClean="0"/>
                        <a:t>b</a:t>
                      </a:r>
                      <a:r>
                        <a:rPr lang="en-US" b="0" dirty="0" smtClean="0"/>
                        <a:t>)</a:t>
                      </a:r>
                      <a:endParaRPr lang="id-ID" b="0" dirty="0" smtClean="0"/>
                    </a:p>
                    <a:p>
                      <a:r>
                        <a:rPr lang="id-ID" b="0" dirty="0" smtClean="0"/>
                        <a:t>    </a:t>
                      </a:r>
                      <a:r>
                        <a:rPr lang="id-ID" b="0" u="sng" dirty="0" smtClean="0"/>
                        <a:t>endif</a:t>
                      </a:r>
                      <a:endParaRPr lang="en-US" b="0" u="sng" dirty="0" smtClean="0"/>
                    </a:p>
                    <a:p>
                      <a:endParaRPr lang="id-ID" b="1" dirty="0" smtClean="0"/>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288989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Pertanyaan dan Jawaban</a:t>
            </a:r>
            <a:endParaRPr lang="id-ID" b="1" dirty="0"/>
          </a:p>
        </p:txBody>
      </p:sp>
      <p:sp>
        <p:nvSpPr>
          <p:cNvPr id="3" name="Content Placeholder 2"/>
          <p:cNvSpPr>
            <a:spLocks noGrp="1"/>
          </p:cNvSpPr>
          <p:nvPr>
            <p:ph idx="1"/>
          </p:nvPr>
        </p:nvSpPr>
        <p:spPr/>
        <p:txBody>
          <a:bodyPr/>
          <a:lstStyle/>
          <a:p>
            <a:r>
              <a:rPr lang="id-ID" dirty="0" smtClean="0"/>
              <a:t>Apakah bisa ekspresi boolean yang ada di kondisi analisis dua kasus komplement itu dengan ekspresi boolean majemuk?</a:t>
            </a:r>
          </a:p>
          <a:p>
            <a:pPr lvl="1"/>
            <a:r>
              <a:rPr lang="id-ID" dirty="0" smtClean="0"/>
              <a:t>Bisa</a:t>
            </a:r>
            <a:endParaRPr lang="id-ID" dirty="0" smtClean="0"/>
          </a:p>
          <a:p>
            <a:r>
              <a:rPr lang="id-ID" dirty="0" smtClean="0"/>
              <a:t>Kapan analisis dua kasus komplemen ini sering digunakan?</a:t>
            </a:r>
          </a:p>
          <a:p>
            <a:pPr lvl="1"/>
            <a:r>
              <a:rPr lang="id-ID" dirty="0" smtClean="0"/>
              <a:t>Sering sekali, biasanya untuk kasus pengecekan dengan pilihan nilai jika kondisi terpenuhi dan yang lain tidak terpenuhi</a:t>
            </a:r>
          </a:p>
          <a:p>
            <a:r>
              <a:rPr lang="id-ID" dirty="0" smtClean="0"/>
              <a:t>Apakah boleh menggunakan analisis satu kasus dan analisis dua kasus komplemen dalam suatu rangkaian program?</a:t>
            </a:r>
          </a:p>
          <a:p>
            <a:pPr lvl="1"/>
            <a:r>
              <a:rPr lang="id-ID" dirty="0" smtClean="0"/>
              <a:t>Tentu boleh</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12</a:t>
            </a:fld>
            <a:endParaRPr lang="en-US"/>
          </a:p>
        </p:txBody>
      </p:sp>
    </p:spTree>
    <p:extLst>
      <p:ext uri="{BB962C8B-B14F-4D97-AF65-F5344CB8AC3E}">
        <p14:creationId xmlns:p14="http://schemas.microsoft.com/office/powerpoint/2010/main" val="374606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Kasus Komputasional</a:t>
            </a:r>
            <a:endParaRPr lang="id-ID" b="1" dirty="0"/>
          </a:p>
        </p:txBody>
      </p:sp>
      <p:sp>
        <p:nvSpPr>
          <p:cNvPr id="3" name="Content Placeholder 2"/>
          <p:cNvSpPr>
            <a:spLocks noGrp="1"/>
          </p:cNvSpPr>
          <p:nvPr>
            <p:ph idx="1"/>
          </p:nvPr>
        </p:nvSpPr>
        <p:spPr/>
        <p:txBody>
          <a:bodyPr>
            <a:normAutofit fontScale="92500" lnSpcReduction="10000"/>
          </a:bodyPr>
          <a:lstStyle/>
          <a:p>
            <a:r>
              <a:rPr lang="id-ID" dirty="0" smtClean="0"/>
              <a:t>Deskripsi: Mawar suka sekali dengan permainan bilangan. Dia ingin memastikan bilangan bulat yang dia dapat adalah bilangan yang absolut (tidak boleh bernilai negatif) kemudian dia juga ingin memastikan bahwa bilangannya itu merupakan bilangan kelipatan 5. Jika bilangan tadi kelipatan 5 maka dia ingin mencetak “hore ketemu bilangan kelipatan 5”, jika tidak dia ingin mencetak “yah.. bukan bilangan kelipatan 5”. Buatkan program untuk mawar.</a:t>
            </a:r>
          </a:p>
          <a:p>
            <a:r>
              <a:rPr lang="id-ID" dirty="0" smtClean="0"/>
              <a:t>Input: a merupakan bilangan bulat boleh positif atau negatif</a:t>
            </a:r>
          </a:p>
          <a:p>
            <a:r>
              <a:rPr lang="id-ID" dirty="0" smtClean="0"/>
              <a:t>Output: tulisan </a:t>
            </a:r>
            <a:r>
              <a:rPr lang="id-ID" dirty="0"/>
              <a:t>“hore ketemu bilangan kelipatan </a:t>
            </a:r>
            <a:r>
              <a:rPr lang="id-ID" dirty="0" smtClean="0"/>
              <a:t>5” atau “yah</a:t>
            </a:r>
            <a:r>
              <a:rPr lang="id-ID" dirty="0"/>
              <a:t>.. bukan bilangan kelipatan 5</a:t>
            </a:r>
            <a:r>
              <a:rPr lang="id-ID" dirty="0" smtClean="0"/>
              <a:t>”</a:t>
            </a:r>
          </a:p>
          <a:p>
            <a:r>
              <a:rPr lang="id-ID" dirty="0" smtClean="0"/>
              <a:t>Contoh Input-Output:</a:t>
            </a:r>
          </a:p>
          <a:p>
            <a:pPr lvl="1"/>
            <a:r>
              <a:rPr lang="id-ID" dirty="0" smtClean="0"/>
              <a:t>Input: -10</a:t>
            </a:r>
          </a:p>
          <a:p>
            <a:pPr lvl="1"/>
            <a:r>
              <a:rPr lang="id-ID" dirty="0" smtClean="0"/>
              <a:t>Output: </a:t>
            </a:r>
            <a:r>
              <a:rPr lang="id-ID" dirty="0"/>
              <a:t>hore ketemu bilangan kelipatan 5</a:t>
            </a:r>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13</a:t>
            </a:fld>
            <a:endParaRPr lang="en-US"/>
          </a:p>
        </p:txBody>
      </p:sp>
    </p:spTree>
    <p:extLst>
      <p:ext uri="{BB962C8B-B14F-4D97-AF65-F5344CB8AC3E}">
        <p14:creationId xmlns:p14="http://schemas.microsoft.com/office/powerpoint/2010/main" val="287179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Penyelesaian</a:t>
            </a:r>
            <a:endParaRPr lang="id-ID" b="1" dirty="0"/>
          </a:p>
        </p:txBody>
      </p:sp>
      <p:sp>
        <p:nvSpPr>
          <p:cNvPr id="3" name="Content Placeholder 2"/>
          <p:cNvSpPr>
            <a:spLocks noGrp="1"/>
          </p:cNvSpPr>
          <p:nvPr>
            <p:ph idx="1"/>
          </p:nvPr>
        </p:nvSpPr>
        <p:spPr/>
        <p:txBody>
          <a:bodyPr/>
          <a:lstStyle/>
          <a:p>
            <a:pPr marL="514350" indent="-514350">
              <a:buFont typeface="+mj-lt"/>
              <a:buAutoNum type="arabicPeriod"/>
            </a:pPr>
            <a:r>
              <a:rPr lang="id-ID" dirty="0" smtClean="0"/>
              <a:t>Siapkan variabel a bertipe integer untuk menampung input user</a:t>
            </a:r>
          </a:p>
          <a:p>
            <a:pPr marL="514350" indent="-514350">
              <a:buFont typeface="+mj-lt"/>
              <a:buAutoNum type="arabicPeriod"/>
            </a:pPr>
            <a:r>
              <a:rPr lang="id-ID" dirty="0" smtClean="0"/>
              <a:t>Lakukan pengecekan absolut, jika ternyata yang di input user adalah bilangan negatif lakukan:</a:t>
            </a:r>
          </a:p>
          <a:p>
            <a:pPr marL="0" indent="0">
              <a:buNone/>
            </a:pPr>
            <a:r>
              <a:rPr lang="id-ID" dirty="0"/>
              <a:t>	</a:t>
            </a:r>
            <a:r>
              <a:rPr lang="id-ID" dirty="0" smtClean="0"/>
              <a:t>2</a:t>
            </a:r>
            <a:r>
              <a:rPr lang="id-ID" dirty="0"/>
              <a:t>. 1 Rubah nilai a menjadi bernilai positif dengan cara a </a:t>
            </a:r>
            <a:r>
              <a:rPr lang="id-ID" dirty="0">
                <a:sym typeface="Wingdings" panose="05000000000000000000" pitchFamily="2" charset="2"/>
              </a:rPr>
              <a:t> a * -</a:t>
            </a:r>
            <a:r>
              <a:rPr lang="id-ID" dirty="0" smtClean="0">
                <a:sym typeface="Wingdings" panose="05000000000000000000" pitchFamily="2" charset="2"/>
              </a:rPr>
              <a:t>1</a:t>
            </a:r>
            <a:endParaRPr lang="id-ID" dirty="0" smtClean="0"/>
          </a:p>
          <a:p>
            <a:pPr marL="514350" indent="-514350">
              <a:buAutoNum type="arabicPeriod" startAt="3"/>
            </a:pPr>
            <a:r>
              <a:rPr lang="id-ID" dirty="0" smtClean="0"/>
              <a:t>Jika ternyata yang diinputkan oleh user sudah bilangan positif maka langkah 2 tidak perlu dilakukan</a:t>
            </a:r>
          </a:p>
          <a:p>
            <a:pPr marL="514350" indent="-514350">
              <a:buAutoNum type="arabicPeriod" startAt="3"/>
            </a:pPr>
            <a:r>
              <a:rPr lang="id-ID" dirty="0" smtClean="0"/>
              <a:t>Lakukan pengecekan komplementer jika a habis dibagi 5 maka outputkan </a:t>
            </a:r>
            <a:r>
              <a:rPr lang="id-ID" dirty="0"/>
              <a:t>“hore ketemu bilangan kelipatan 5” </a:t>
            </a:r>
            <a:endParaRPr lang="id-ID" dirty="0" smtClean="0"/>
          </a:p>
          <a:p>
            <a:pPr marL="514350" indent="-514350">
              <a:buAutoNum type="arabicPeriod" startAt="3"/>
            </a:pPr>
            <a:r>
              <a:rPr lang="id-ID" dirty="0" smtClean="0"/>
              <a:t>Jika tidak, outputkan </a:t>
            </a:r>
            <a:r>
              <a:rPr lang="id-ID" dirty="0"/>
              <a:t>“yah.. bukan bilangan kelipatan 5”</a:t>
            </a:r>
            <a:endParaRPr lang="id-ID" dirty="0" smtClean="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14</a:t>
            </a:fld>
            <a:endParaRPr lang="en-US"/>
          </a:p>
        </p:txBody>
      </p:sp>
    </p:spTree>
    <p:extLst>
      <p:ext uri="{BB962C8B-B14F-4D97-AF65-F5344CB8AC3E}">
        <p14:creationId xmlns:p14="http://schemas.microsoft.com/office/powerpoint/2010/main" val="231028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a:t>
            </a:r>
            <a:r>
              <a:rPr lang="id-ID" b="1" dirty="0" smtClean="0"/>
              <a:t>Mawar5</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15</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3009766835"/>
              </p:ext>
            </p:extLst>
          </p:nvPr>
        </p:nvGraphicFramePr>
        <p:xfrm>
          <a:off x="306387" y="1601925"/>
          <a:ext cx="11579225" cy="4822146"/>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856593">
                <a:tc>
                  <a:txBody>
                    <a:bodyPr/>
                    <a:lstStyle/>
                    <a:p>
                      <a:r>
                        <a:rPr lang="id-ID" dirty="0" smtClean="0"/>
                        <a:t>Program Mawar5</a:t>
                      </a:r>
                    </a:p>
                    <a:p>
                      <a:r>
                        <a:rPr lang="id-ID" dirty="0" smtClean="0"/>
                        <a:t>{Program untuk penyelesaian kasus kelipatan 5 si Mawar}</a:t>
                      </a:r>
                      <a:endParaRPr lang="id-ID" dirty="0"/>
                    </a:p>
                  </a:txBody>
                  <a:tcPr/>
                </a:tc>
                <a:extLst>
                  <a:ext uri="{0D108BD9-81ED-4DB2-BD59-A6C34878D82A}">
                    <a16:rowId xmlns:a16="http://schemas.microsoft.com/office/drawing/2014/main" val="3521878277"/>
                  </a:ext>
                </a:extLst>
              </a:tr>
              <a:tr h="856593">
                <a:tc>
                  <a:txBody>
                    <a:bodyPr/>
                    <a:lstStyle/>
                    <a:p>
                      <a:r>
                        <a:rPr lang="id-ID" b="1" dirty="0" smtClean="0"/>
                        <a:t>KAMUS</a:t>
                      </a:r>
                    </a:p>
                    <a:p>
                      <a:r>
                        <a:rPr lang="id-ID" b="1" dirty="0" smtClean="0"/>
                        <a:t>    </a:t>
                      </a:r>
                      <a:r>
                        <a:rPr lang="id-ID" b="0" dirty="0" smtClean="0"/>
                        <a:t>a </a:t>
                      </a:r>
                      <a:r>
                        <a:rPr lang="id-ID" b="0" baseline="0" dirty="0" smtClean="0"/>
                        <a:t>: </a:t>
                      </a:r>
                      <a:r>
                        <a:rPr lang="id-ID" b="0" u="sng" baseline="0" dirty="0" smtClean="0"/>
                        <a:t>integer</a:t>
                      </a:r>
                    </a:p>
                  </a:txBody>
                  <a:tcPr/>
                </a:tc>
                <a:extLst>
                  <a:ext uri="{0D108BD9-81ED-4DB2-BD59-A6C34878D82A}">
                    <a16:rowId xmlns:a16="http://schemas.microsoft.com/office/drawing/2014/main" val="2994293459"/>
                  </a:ext>
                </a:extLst>
              </a:tr>
              <a:tr h="2692149">
                <a:tc>
                  <a:txBody>
                    <a:bodyPr/>
                    <a:lstStyle/>
                    <a:p>
                      <a:r>
                        <a:rPr lang="id-ID" b="1" dirty="0" smtClean="0"/>
                        <a:t>ALGORITMA</a:t>
                      </a:r>
                    </a:p>
                    <a:p>
                      <a:r>
                        <a:rPr lang="id-ID" b="0" dirty="0" smtClean="0"/>
                        <a:t>    </a:t>
                      </a:r>
                      <a:r>
                        <a:rPr lang="en-US" b="0" u="sng" dirty="0" smtClean="0"/>
                        <a:t>input</a:t>
                      </a:r>
                      <a:r>
                        <a:rPr lang="en-US" b="0" dirty="0" smtClean="0"/>
                        <a:t>(</a:t>
                      </a:r>
                      <a:r>
                        <a:rPr lang="id-ID" b="0" dirty="0" smtClean="0"/>
                        <a:t>a</a:t>
                      </a:r>
                      <a:r>
                        <a:rPr lang="en-US" b="0" dirty="0" smtClean="0"/>
                        <a:t>) </a:t>
                      </a:r>
                      <a:endParaRPr lang="id-ID"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b="0" u="none" baseline="0" dirty="0" smtClean="0"/>
                        <a:t>    </a:t>
                      </a:r>
                      <a:r>
                        <a:rPr lang="en-US" b="0" u="sng" dirty="0" smtClean="0"/>
                        <a:t>if</a:t>
                      </a:r>
                      <a:r>
                        <a:rPr lang="en-US" b="0" dirty="0" smtClean="0"/>
                        <a:t> </a:t>
                      </a:r>
                      <a:r>
                        <a:rPr lang="id-ID" b="0" dirty="0" smtClean="0"/>
                        <a:t>a </a:t>
                      </a:r>
                      <a:r>
                        <a:rPr lang="id-ID" b="0" u="none" dirty="0" smtClean="0"/>
                        <a:t>&lt;</a:t>
                      </a:r>
                      <a:r>
                        <a:rPr lang="id-ID" b="0" u="none" baseline="0" dirty="0" smtClean="0"/>
                        <a:t> </a:t>
                      </a:r>
                      <a:r>
                        <a:rPr lang="id-ID" b="0" u="none" dirty="0" smtClean="0"/>
                        <a:t>0</a:t>
                      </a:r>
                      <a:r>
                        <a:rPr lang="en-US" b="0" dirty="0" smtClean="0"/>
                        <a:t> </a:t>
                      </a:r>
                      <a:r>
                        <a:rPr lang="en-US" b="0" u="sng" dirty="0" smtClean="0"/>
                        <a:t>then</a:t>
                      </a:r>
                      <a:endParaRPr lang="id-ID" b="0"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b="0" u="none" dirty="0" smtClean="0"/>
                        <a:t>        a </a:t>
                      </a:r>
                      <a:r>
                        <a:rPr lang="id-ID" b="0" u="none" dirty="0" smtClean="0">
                          <a:sym typeface="Wingdings" panose="05000000000000000000" pitchFamily="2" charset="2"/>
                        </a:rPr>
                        <a:t> a *</a:t>
                      </a:r>
                      <a:r>
                        <a:rPr lang="id-ID" b="0" u="none" baseline="0" dirty="0" smtClean="0">
                          <a:sym typeface="Wingdings" panose="05000000000000000000" pitchFamily="2" charset="2"/>
                        </a:rPr>
                        <a:t> -1</a:t>
                      </a:r>
                      <a:r>
                        <a:rPr lang="en-US" b="0" u="none" dirty="0" smtClean="0"/>
                        <a:t> </a:t>
                      </a:r>
                      <a:endParaRPr lang="id-ID"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b="0" u="none" dirty="0" smtClean="0"/>
                        <a:t>    </a:t>
                      </a:r>
                      <a:r>
                        <a:rPr lang="id-ID" b="0" u="sng" dirty="0" smtClean="0"/>
                        <a:t>endif</a:t>
                      </a:r>
                    </a:p>
                    <a:p>
                      <a:pPr marL="0" marR="0" indent="0" algn="l" defTabSz="914400" rtl="0" eaLnBrk="1" fontAlgn="auto" latinLnBrk="0" hangingPunct="1">
                        <a:lnSpc>
                          <a:spcPct val="100000"/>
                        </a:lnSpc>
                        <a:spcBef>
                          <a:spcPts val="0"/>
                        </a:spcBef>
                        <a:spcAft>
                          <a:spcPts val="0"/>
                        </a:spcAft>
                        <a:buClrTx/>
                        <a:buSzTx/>
                        <a:buFontTx/>
                        <a:buNone/>
                        <a:tabLst/>
                        <a:defRPr/>
                      </a:pPr>
                      <a:r>
                        <a:rPr lang="id-ID" b="0" u="none" dirty="0" smtClean="0"/>
                        <a:t>    </a:t>
                      </a:r>
                      <a:r>
                        <a:rPr lang="id-ID" b="0" u="sng" dirty="0" smtClean="0"/>
                        <a:t>if</a:t>
                      </a:r>
                      <a:r>
                        <a:rPr lang="id-ID" b="0" u="none" baseline="0" dirty="0" smtClean="0"/>
                        <a:t> a </a:t>
                      </a:r>
                      <a:r>
                        <a:rPr lang="id-ID" b="0" u="sng" baseline="0" dirty="0" smtClean="0"/>
                        <a:t>mod</a:t>
                      </a:r>
                      <a:r>
                        <a:rPr lang="id-ID" b="0" u="none" baseline="0" dirty="0" smtClean="0"/>
                        <a:t> 5 </a:t>
                      </a:r>
                      <a:r>
                        <a:rPr lang="id-ID" b="0" u="sng" baseline="0" dirty="0" smtClean="0"/>
                        <a:t>eq</a:t>
                      </a:r>
                      <a:r>
                        <a:rPr lang="id-ID" b="0" u="none" baseline="0" dirty="0" smtClean="0"/>
                        <a:t> 0 </a:t>
                      </a:r>
                      <a:r>
                        <a:rPr lang="id-ID" b="0" u="sng" baseline="0" dirty="0" smtClean="0"/>
                        <a:t>then</a:t>
                      </a:r>
                      <a:endParaRPr lang="en-US" b="0"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   </a:t>
                      </a:r>
                      <a:r>
                        <a:rPr lang="id-ID" b="0" dirty="0" smtClean="0"/>
                        <a:t> </a:t>
                      </a:r>
                      <a:r>
                        <a:rPr lang="id-ID" b="0" baseline="0" dirty="0" smtClean="0"/>
                        <a:t>    </a:t>
                      </a:r>
                      <a:r>
                        <a:rPr lang="en-US" b="0" u="sng" dirty="0" smtClean="0"/>
                        <a:t>output</a:t>
                      </a:r>
                      <a:r>
                        <a:rPr lang="en-US" b="0" dirty="0" smtClean="0"/>
                        <a:t>(</a:t>
                      </a:r>
                      <a:r>
                        <a:rPr lang="id-ID" dirty="0" smtClean="0"/>
                        <a:t>“hore ketemu bilangan kelipatan 5”</a:t>
                      </a:r>
                      <a:r>
                        <a:rPr lang="en-US" b="0" dirty="0" smtClean="0"/>
                        <a:t>)</a:t>
                      </a:r>
                    </a:p>
                    <a:p>
                      <a:r>
                        <a:rPr lang="id-ID" b="0" u="none" dirty="0" smtClean="0"/>
                        <a:t>    </a:t>
                      </a:r>
                      <a:r>
                        <a:rPr lang="en-US" b="0" u="sng" dirty="0" smtClean="0"/>
                        <a:t>else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   </a:t>
                      </a:r>
                      <a:r>
                        <a:rPr lang="id-ID" b="0" dirty="0" smtClean="0"/>
                        <a:t> </a:t>
                      </a:r>
                      <a:r>
                        <a:rPr lang="id-ID" b="0" baseline="0" dirty="0" smtClean="0"/>
                        <a:t>    </a:t>
                      </a:r>
                      <a:r>
                        <a:rPr lang="en-US" b="0" u="sng" dirty="0" smtClean="0"/>
                        <a:t>output</a:t>
                      </a:r>
                      <a:r>
                        <a:rPr lang="en-US" b="0" dirty="0" smtClean="0"/>
                        <a:t>(</a:t>
                      </a:r>
                      <a:r>
                        <a:rPr lang="id-ID" b="0" dirty="0" smtClean="0"/>
                        <a:t>“</a:t>
                      </a:r>
                      <a:r>
                        <a:rPr lang="id-ID" dirty="0" smtClean="0"/>
                        <a:t>yah.. bukan bilangan kelipatan 5”</a:t>
                      </a:r>
                      <a:r>
                        <a:rPr lang="en-US" b="0" dirty="0" smtClean="0"/>
                        <a:t>)</a:t>
                      </a:r>
                      <a:endParaRPr lang="id-ID" b="0" dirty="0" smtClean="0"/>
                    </a:p>
                    <a:p>
                      <a:r>
                        <a:rPr lang="id-ID" b="0" dirty="0" smtClean="0"/>
                        <a:t>    </a:t>
                      </a:r>
                      <a:r>
                        <a:rPr lang="id-ID" b="0" u="sng" dirty="0" smtClean="0"/>
                        <a:t>endif</a:t>
                      </a:r>
                      <a:endParaRPr lang="en-US" b="0" u="sng" dirty="0" smtClean="0"/>
                    </a:p>
                    <a:p>
                      <a:endParaRPr lang="id-ID" b="1" dirty="0" smtClean="0"/>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1367734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59488"/>
            <a:ext cx="10041835" cy="1210235"/>
          </a:xfrm>
        </p:spPr>
        <p:txBody>
          <a:bodyPr/>
          <a:lstStyle/>
          <a:p>
            <a:r>
              <a:rPr lang="id-ID" b="1" dirty="0"/>
              <a:t>Referensi</a:t>
            </a:r>
          </a:p>
        </p:txBody>
      </p:sp>
      <p:sp>
        <p:nvSpPr>
          <p:cNvPr id="4" name="Footer Placeholder 3">
            <a:extLst>
              <a:ext uri="{FF2B5EF4-FFF2-40B4-BE49-F238E27FC236}">
                <a16:creationId xmlns:a16="http://schemas.microsoft.com/office/drawing/2014/main" id="{71CDBC44-A960-4D8C-B8C8-4797AF489270}"/>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662F811E-0DB1-443A-8D3C-51E3295635FE}"/>
              </a:ext>
            </a:extLst>
          </p:cNvPr>
          <p:cNvSpPr>
            <a:spLocks noGrp="1"/>
          </p:cNvSpPr>
          <p:nvPr>
            <p:ph type="sldNum" sz="quarter" idx="12"/>
          </p:nvPr>
        </p:nvSpPr>
        <p:spPr/>
        <p:txBody>
          <a:bodyPr/>
          <a:lstStyle/>
          <a:p>
            <a:fld id="{305E9EA4-53B1-4E59-8089-6AA0C6ADAD7B}" type="slidenum">
              <a:rPr lang="en-US" smtClean="0"/>
              <a:t>16</a:t>
            </a:fld>
            <a:endParaRPr lang="en-US"/>
          </a:p>
        </p:txBody>
      </p:sp>
      <p:graphicFrame>
        <p:nvGraphicFramePr>
          <p:cNvPr id="11" name="Content Placeholder 10"/>
          <p:cNvGraphicFramePr>
            <a:graphicFrameLocks noGrp="1"/>
          </p:cNvGraphicFramePr>
          <p:nvPr>
            <p:ph idx="1"/>
            <p:extLst/>
          </p:nvPr>
        </p:nvGraphicFramePr>
        <p:xfrm>
          <a:off x="321365" y="1730208"/>
          <a:ext cx="11328443" cy="3806952"/>
        </p:xfrm>
        <a:graphic>
          <a:graphicData uri="http://schemas.openxmlformats.org/drawingml/2006/table">
            <a:tbl>
              <a:tblPr firstRow="1" firstCol="1" bandRow="1">
                <a:tableStyleId>{5C22544A-7EE6-4342-B048-85BDC9FD1C3A}</a:tableStyleId>
              </a:tblPr>
              <a:tblGrid>
                <a:gridCol w="11328443">
                  <a:extLst>
                    <a:ext uri="{9D8B030D-6E8A-4147-A177-3AD203B41FA5}">
                      <a16:colId xmlns:a16="http://schemas.microsoft.com/office/drawing/2014/main" val="317421163"/>
                    </a:ext>
                  </a:extLst>
                </a:gridCol>
              </a:tblGrid>
              <a:tr h="0">
                <a:tc>
                  <a:txBody>
                    <a:bodyPr/>
                    <a:lstStyle/>
                    <a:p>
                      <a:pPr>
                        <a:lnSpc>
                          <a:spcPct val="107000"/>
                        </a:lnSpc>
                        <a:spcAft>
                          <a:spcPts val="0"/>
                        </a:spcAft>
                      </a:pPr>
                      <a:r>
                        <a:rPr lang="id-ID" sz="2000" dirty="0">
                          <a:effectLst/>
                        </a:rPr>
                        <a:t>Utama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2200575"/>
                  </a:ext>
                </a:extLst>
              </a:tr>
              <a:tr h="0">
                <a:tc>
                  <a:txBody>
                    <a:bodyPr/>
                    <a:lstStyle/>
                    <a:p>
                      <a:pPr marL="342900" lvl="0" indent="-342900">
                        <a:lnSpc>
                          <a:spcPct val="115000"/>
                        </a:lnSpc>
                        <a:spcAft>
                          <a:spcPts val="0"/>
                        </a:spcAft>
                        <a:buFont typeface="+mj-lt"/>
                        <a:buAutoNum type="arabicPeriod"/>
                      </a:pPr>
                      <a:r>
                        <a:rPr lang="en-US" sz="2000" dirty="0" err="1">
                          <a:effectLst/>
                        </a:rPr>
                        <a:t>Liem</a:t>
                      </a:r>
                      <a:r>
                        <a:rPr lang="en-US" sz="2000" dirty="0">
                          <a:effectLst/>
                        </a:rPr>
                        <a:t>, </a:t>
                      </a:r>
                      <a:r>
                        <a:rPr lang="en-US" sz="2000" dirty="0" err="1">
                          <a:effectLst/>
                        </a:rPr>
                        <a:t>Inggriani</a:t>
                      </a:r>
                      <a:r>
                        <a:rPr lang="en-US" sz="2000" dirty="0">
                          <a:effectLst/>
                        </a:rPr>
                        <a:t>. </a:t>
                      </a:r>
                      <a:r>
                        <a:rPr lang="id-ID" sz="2000" dirty="0">
                          <a:effectLst/>
                        </a:rPr>
                        <a:t>Diktat Pemrograman </a:t>
                      </a:r>
                      <a:r>
                        <a:rPr lang="en-US" sz="2000" dirty="0" err="1">
                          <a:effectLst/>
                        </a:rPr>
                        <a:t>Prosedural</a:t>
                      </a:r>
                      <a:r>
                        <a:rPr lang="id-ID" sz="2000" dirty="0">
                          <a:effectLst/>
                        </a:rPr>
                        <a:t> Informatika ITB</a:t>
                      </a:r>
                      <a:r>
                        <a:rPr lang="en-US" sz="2000" dirty="0">
                          <a:effectLst/>
                        </a:rPr>
                        <a:t>. IF-ITB. 2007 </a:t>
                      </a:r>
                      <a:endParaRPr lang="id-ID" sz="2000" dirty="0">
                        <a:effectLst/>
                      </a:endParaRPr>
                    </a:p>
                    <a:p>
                      <a:pPr marL="342900" lvl="0" indent="-342900">
                        <a:lnSpc>
                          <a:spcPct val="115000"/>
                        </a:lnSpc>
                        <a:spcAft>
                          <a:spcPts val="0"/>
                        </a:spcAft>
                        <a:buFont typeface="+mj-lt"/>
                        <a:buAutoNum type="arabicPeriod"/>
                      </a:pPr>
                      <a:r>
                        <a:rPr lang="id-ID" sz="2000" dirty="0">
                          <a:effectLst/>
                        </a:rPr>
                        <a:t>Bjarne Stroustrup, 2014, Programming: Principles and Practice Using C++ (Second Edition), Addison-Wesley Professional</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041145"/>
                  </a:ext>
                </a:extLst>
              </a:tr>
              <a:tr h="0">
                <a:tc>
                  <a:txBody>
                    <a:bodyPr/>
                    <a:lstStyle/>
                    <a:p>
                      <a:pPr>
                        <a:lnSpc>
                          <a:spcPct val="107000"/>
                        </a:lnSpc>
                        <a:spcAft>
                          <a:spcPts val="0"/>
                        </a:spcAft>
                      </a:pPr>
                      <a:r>
                        <a:rPr lang="id-ID" sz="2000">
                          <a:effectLst/>
                        </a:rPr>
                        <a:t>Pendukung :</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462254"/>
                  </a:ext>
                </a:extLst>
              </a:tr>
              <a:tr h="0">
                <a:tc>
                  <a:txBody>
                    <a:bodyPr/>
                    <a:lstStyle/>
                    <a:p>
                      <a:pPr marL="342900" lvl="0" indent="-342900">
                        <a:lnSpc>
                          <a:spcPct val="115000"/>
                        </a:lnSpc>
                        <a:spcAft>
                          <a:spcPts val="0"/>
                        </a:spcAft>
                        <a:buFont typeface="+mj-lt"/>
                        <a:buAutoNum type="arabicPeriod"/>
                      </a:pPr>
                      <a:r>
                        <a:rPr lang="en-US" sz="2000" dirty="0">
                          <a:effectLst/>
                        </a:rPr>
                        <a:t>Introduction to Computer Science and Programming in Python</a:t>
                      </a:r>
                      <a:r>
                        <a:rPr lang="id-ID" sz="2000" dirty="0">
                          <a:effectLst/>
                        </a:rPr>
                        <a:t>, MIT </a:t>
                      </a:r>
                      <a:r>
                        <a:rPr lang="id-ID" sz="2000" u="sng" dirty="0">
                          <a:effectLst/>
                          <a:hlinkClick r:id="rId2"/>
                        </a:rPr>
                        <a:t>https://ocw.mit.edu/courses/electrical-engineering-and-computer-science/6-0001-introduction-to-computer-science-and-programming-in-python-fall-2016</a:t>
                      </a:r>
                      <a:endParaRPr lang="id-ID" sz="2000" dirty="0">
                        <a:effectLst/>
                      </a:endParaRPr>
                    </a:p>
                    <a:p>
                      <a:pPr marL="342900" lvl="0" indent="-342900">
                        <a:lnSpc>
                          <a:spcPct val="115000"/>
                        </a:lnSpc>
                        <a:spcAft>
                          <a:spcPts val="0"/>
                        </a:spcAft>
                        <a:buFont typeface="+mj-lt"/>
                        <a:buAutoNum type="arabicPeriod"/>
                      </a:pPr>
                      <a:r>
                        <a:rPr lang="en-US" sz="2000" dirty="0">
                          <a:effectLst/>
                        </a:rPr>
                        <a:t>Introduction to Computer Science and Programming</a:t>
                      </a:r>
                      <a:r>
                        <a:rPr lang="id-ID" sz="2000" dirty="0">
                          <a:effectLst/>
                        </a:rPr>
                        <a:t>, MIT </a:t>
                      </a:r>
                      <a:r>
                        <a:rPr lang="id-ID" sz="2000" u="sng" dirty="0">
                          <a:effectLst/>
                          <a:hlinkClick r:id="rId3"/>
                        </a:rPr>
                        <a:t>https://ocw.mit.edu/courses/electrical-engineering-and-computer-science/6-00sc-introduction-to-computer-science-and-programming-spring-2011/index.htm</a:t>
                      </a:r>
                      <a:r>
                        <a:rPr lang="id-ID" sz="2000" dirty="0">
                          <a:effectLst/>
                        </a:rPr>
                        <a:t>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292985"/>
                  </a:ext>
                </a:extLst>
              </a:tr>
            </a:tbl>
          </a:graphicData>
        </a:graphic>
      </p:graphicFrame>
    </p:spTree>
    <p:extLst>
      <p:ext uri="{BB962C8B-B14F-4D97-AF65-F5344CB8AC3E}">
        <p14:creationId xmlns:p14="http://schemas.microsoft.com/office/powerpoint/2010/main" val="177662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Review </a:t>
            </a:r>
            <a:r>
              <a:rPr lang="en-US" sz="4800" b="1" dirty="0" err="1"/>
              <a:t>Materi</a:t>
            </a:r>
            <a:endParaRPr lang="en-US" sz="4800" b="1" dirty="0"/>
          </a:p>
        </p:txBody>
      </p:sp>
      <p:sp>
        <p:nvSpPr>
          <p:cNvPr id="3" name="Footer Placeholder 2">
            <a:extLst>
              <a:ext uri="{FF2B5EF4-FFF2-40B4-BE49-F238E27FC236}">
                <a16:creationId xmlns:a16="http://schemas.microsoft.com/office/drawing/2014/main" id="{0D0D651D-97FC-4EF0-8B7E-CC8F94F0ABBF}"/>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074909FA-A3E0-4F2A-9544-FD01B4DE4064}"/>
              </a:ext>
            </a:extLst>
          </p:cNvPr>
          <p:cNvSpPr>
            <a:spLocks noGrp="1"/>
          </p:cNvSpPr>
          <p:nvPr>
            <p:ph type="sldNum" sz="quarter" idx="12"/>
          </p:nvPr>
        </p:nvSpPr>
        <p:spPr/>
        <p:txBody>
          <a:bodyPr/>
          <a:lstStyle/>
          <a:p>
            <a:fld id="{305E9EA4-53B1-4E59-8089-6AA0C6ADAD7B}" type="slidenum">
              <a:rPr lang="en-US" smtClean="0"/>
              <a:t>2</a:t>
            </a:fld>
            <a:endParaRPr lang="en-US"/>
          </a:p>
        </p:txBody>
      </p:sp>
    </p:spTree>
    <p:extLst>
      <p:ext uri="{BB962C8B-B14F-4D97-AF65-F5344CB8AC3E}">
        <p14:creationId xmlns:p14="http://schemas.microsoft.com/office/powerpoint/2010/main" val="159524656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err="1"/>
              <a:t>Capaian</a:t>
            </a:r>
            <a:r>
              <a:rPr lang="en-US" sz="4800" b="1" dirty="0"/>
              <a:t> </a:t>
            </a:r>
            <a:r>
              <a:rPr lang="en-US" sz="4800" b="1" dirty="0" err="1"/>
              <a:t>Kuliah</a:t>
            </a:r>
            <a:r>
              <a:rPr lang="en-US" sz="4800" b="1" dirty="0"/>
              <a:t> </a:t>
            </a:r>
            <a:r>
              <a:rPr lang="en-US" sz="4800" b="1" dirty="0" err="1"/>
              <a:t>Pertemuan</a:t>
            </a:r>
            <a:r>
              <a:rPr lang="en-US" sz="4800" b="1" dirty="0"/>
              <a:t> </a:t>
            </a:r>
            <a:r>
              <a:rPr lang="id-ID" sz="4800" b="1" dirty="0"/>
              <a:t>5</a:t>
            </a:r>
            <a:endParaRPr lang="en-US" sz="4800" b="1" dirty="0"/>
          </a:p>
        </p:txBody>
      </p:sp>
      <p:sp>
        <p:nvSpPr>
          <p:cNvPr id="3" name="Footer Placeholder 2">
            <a:extLst>
              <a:ext uri="{FF2B5EF4-FFF2-40B4-BE49-F238E27FC236}">
                <a16:creationId xmlns:a16="http://schemas.microsoft.com/office/drawing/2014/main" id="{19C85F67-52C1-49C6-9939-2BD6A51CE523}"/>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34145F46-3D74-48D7-99F4-DA3EEBCAA778}"/>
              </a:ext>
            </a:extLst>
          </p:cNvPr>
          <p:cNvSpPr>
            <a:spLocks noGrp="1"/>
          </p:cNvSpPr>
          <p:nvPr>
            <p:ph type="sldNum" sz="quarter" idx="12"/>
          </p:nvPr>
        </p:nvSpPr>
        <p:spPr/>
        <p:txBody>
          <a:bodyPr/>
          <a:lstStyle/>
          <a:p>
            <a:fld id="{305E9EA4-53B1-4E59-8089-6AA0C6ADAD7B}" type="slidenum">
              <a:rPr lang="en-US" smtClean="0"/>
              <a:t>3</a:t>
            </a:fld>
            <a:endParaRPr lang="en-US"/>
          </a:p>
        </p:txBody>
      </p:sp>
    </p:spTree>
    <p:extLst>
      <p:ext uri="{BB962C8B-B14F-4D97-AF65-F5344CB8AC3E}">
        <p14:creationId xmlns:p14="http://schemas.microsoft.com/office/powerpoint/2010/main" val="140339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Capaian</a:t>
            </a:r>
            <a:r>
              <a:rPr lang="en-US" b="1" dirty="0"/>
              <a:t> </a:t>
            </a:r>
            <a:r>
              <a:rPr lang="en-US" b="1" dirty="0" err="1"/>
              <a:t>Pembelajaran</a:t>
            </a:r>
            <a:endParaRPr lang="en-US" b="1" dirty="0"/>
          </a:p>
        </p:txBody>
      </p:sp>
      <p:sp>
        <p:nvSpPr>
          <p:cNvPr id="3" name="Content Placeholder 2"/>
          <p:cNvSpPr>
            <a:spLocks noGrp="1"/>
          </p:cNvSpPr>
          <p:nvPr>
            <p:ph idx="1"/>
          </p:nvPr>
        </p:nvSpPr>
        <p:spPr>
          <a:xfrm>
            <a:off x="321365" y="1784950"/>
            <a:ext cx="11579087" cy="4444813"/>
          </a:xfrm>
        </p:spPr>
        <p:txBody>
          <a:bodyPr>
            <a:normAutofit/>
          </a:bodyPr>
          <a:lstStyle/>
          <a:p>
            <a:pPr lvl="1"/>
            <a:r>
              <a:rPr lang="id-ID" dirty="0"/>
              <a:t>Setelah mengikuti matakuliah ini mahasiswa dapat menjelaskan, </a:t>
            </a:r>
            <a:r>
              <a:rPr lang="en-US" dirty="0" err="1"/>
              <a:t>membuat</a:t>
            </a:r>
            <a:r>
              <a:rPr lang="en-US" dirty="0"/>
              <a:t>, </a:t>
            </a:r>
            <a:r>
              <a:rPr lang="en-US" dirty="0" err="1"/>
              <a:t>dan</a:t>
            </a:r>
            <a:r>
              <a:rPr lang="en-US" dirty="0"/>
              <a:t> </a:t>
            </a:r>
            <a:r>
              <a:rPr lang="en-US" dirty="0" err="1"/>
              <a:t>mempraktikkan</a:t>
            </a:r>
            <a:r>
              <a:rPr lang="en-US" dirty="0"/>
              <a:t> </a:t>
            </a:r>
            <a:r>
              <a:rPr lang="id-ID" dirty="0"/>
              <a:t>analisis dua kasus komplemen diterapkan pada</a:t>
            </a:r>
            <a:r>
              <a:rPr lang="en-US" dirty="0"/>
              <a:t> </a:t>
            </a:r>
            <a:r>
              <a:rPr lang="en-US" dirty="0" err="1"/>
              <a:t>aksi</a:t>
            </a:r>
            <a:r>
              <a:rPr lang="en-US" dirty="0"/>
              <a:t> </a:t>
            </a:r>
            <a:r>
              <a:rPr lang="en-US" dirty="0" err="1"/>
              <a:t>sekuensial</a:t>
            </a:r>
            <a:r>
              <a:rPr lang="id-ID" dirty="0"/>
              <a:t> permasalahan komputasional sederhana</a:t>
            </a:r>
            <a:r>
              <a:rPr lang="en-US" dirty="0"/>
              <a:t>. </a:t>
            </a:r>
            <a:endParaRPr lang="en-US" sz="2800" dirty="0"/>
          </a:p>
        </p:txBody>
      </p:sp>
      <p:sp>
        <p:nvSpPr>
          <p:cNvPr id="4" name="Footer Placeholder 3">
            <a:extLst>
              <a:ext uri="{FF2B5EF4-FFF2-40B4-BE49-F238E27FC236}">
                <a16:creationId xmlns:a16="http://schemas.microsoft.com/office/drawing/2014/main" id="{7014D139-C9FE-478B-BC54-98B19359FE92}"/>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2C505C78-7A10-4838-A9FE-E238B1E17406}"/>
              </a:ext>
            </a:extLst>
          </p:cNvPr>
          <p:cNvSpPr>
            <a:spLocks noGrp="1"/>
          </p:cNvSpPr>
          <p:nvPr>
            <p:ph type="sldNum" sz="quarter" idx="12"/>
          </p:nvPr>
        </p:nvSpPr>
        <p:spPr/>
        <p:txBody>
          <a:bodyPr/>
          <a:lstStyle/>
          <a:p>
            <a:fld id="{305E9EA4-53B1-4E59-8089-6AA0C6ADAD7B}" type="slidenum">
              <a:rPr lang="en-US" smtClean="0"/>
              <a:t>4</a:t>
            </a:fld>
            <a:endParaRPr lang="en-US"/>
          </a:p>
        </p:txBody>
      </p:sp>
    </p:spTree>
    <p:extLst>
      <p:ext uri="{BB962C8B-B14F-4D97-AF65-F5344CB8AC3E}">
        <p14:creationId xmlns:p14="http://schemas.microsoft.com/office/powerpoint/2010/main" val="29593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2724012"/>
            <a:ext cx="10081007" cy="1325563"/>
          </a:xfrm>
        </p:spPr>
        <p:txBody>
          <a:bodyPr>
            <a:normAutofit fontScale="90000"/>
          </a:bodyPr>
          <a:lstStyle/>
          <a:p>
            <a:r>
              <a:rPr lang="id-ID" sz="5400" dirty="0" smtClean="0">
                <a:latin typeface="+mn-lt"/>
              </a:rPr>
              <a:t>ANALISIS DUA KASUS KOMPLEMENTER</a:t>
            </a:r>
            <a:endParaRPr lang="en-US" sz="5400" dirty="0">
              <a:latin typeface="+mn-lt"/>
            </a:endParaRPr>
          </a:p>
        </p:txBody>
      </p:sp>
      <p:sp>
        <p:nvSpPr>
          <p:cNvPr id="3" name="Footer Placeholder 2">
            <a:extLst>
              <a:ext uri="{FF2B5EF4-FFF2-40B4-BE49-F238E27FC236}">
                <a16:creationId xmlns:a16="http://schemas.microsoft.com/office/drawing/2014/main" id="{A5C52DFA-F990-4558-8629-8A55D32C292A}"/>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0930394A-B60B-479F-BD4E-0DE9ECAEB209}"/>
              </a:ext>
            </a:extLst>
          </p:cNvPr>
          <p:cNvSpPr>
            <a:spLocks noGrp="1"/>
          </p:cNvSpPr>
          <p:nvPr>
            <p:ph type="sldNum" sz="quarter" idx="12"/>
          </p:nvPr>
        </p:nvSpPr>
        <p:spPr/>
        <p:txBody>
          <a:bodyPr/>
          <a:lstStyle/>
          <a:p>
            <a:fld id="{305E9EA4-53B1-4E59-8089-6AA0C6ADAD7B}" type="slidenum">
              <a:rPr lang="en-US" smtClean="0"/>
              <a:t>5</a:t>
            </a:fld>
            <a:endParaRPr lang="en-US"/>
          </a:p>
        </p:txBody>
      </p:sp>
    </p:spTree>
    <p:extLst>
      <p:ext uri="{BB962C8B-B14F-4D97-AF65-F5344CB8AC3E}">
        <p14:creationId xmlns:p14="http://schemas.microsoft.com/office/powerpoint/2010/main" val="2021341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Analisis</a:t>
            </a:r>
            <a:r>
              <a:rPr lang="en-US" b="1" dirty="0" smtClean="0"/>
              <a:t> </a:t>
            </a:r>
            <a:r>
              <a:rPr lang="en-US" b="1" dirty="0" err="1"/>
              <a:t>Dua</a:t>
            </a:r>
            <a:r>
              <a:rPr lang="en-US" b="1" dirty="0"/>
              <a:t> </a:t>
            </a:r>
            <a:r>
              <a:rPr lang="id-ID" b="1" dirty="0" smtClean="0"/>
              <a:t>Kasus Komplementer</a:t>
            </a:r>
            <a:endParaRPr lang="id-ID" b="1" dirty="0"/>
          </a:p>
        </p:txBody>
      </p:sp>
      <p:sp>
        <p:nvSpPr>
          <p:cNvPr id="3" name="Content Placeholder 2"/>
          <p:cNvSpPr>
            <a:spLocks noGrp="1"/>
          </p:cNvSpPr>
          <p:nvPr>
            <p:ph idx="1"/>
          </p:nvPr>
        </p:nvSpPr>
        <p:spPr>
          <a:xfrm>
            <a:off x="321365" y="1477643"/>
            <a:ext cx="11579087" cy="4614586"/>
          </a:xfrm>
        </p:spPr>
        <p:txBody>
          <a:bodyPr>
            <a:normAutofit/>
          </a:bodyPr>
          <a:lstStyle/>
          <a:p>
            <a:r>
              <a:rPr lang="en-US" sz="3200" dirty="0" err="1"/>
              <a:t>Pengecekan</a:t>
            </a:r>
            <a:r>
              <a:rPr lang="en-US" sz="3200" dirty="0"/>
              <a:t> </a:t>
            </a:r>
            <a:r>
              <a:rPr lang="en-US" sz="3200" dirty="0" err="1"/>
              <a:t>terhadap</a:t>
            </a:r>
            <a:r>
              <a:rPr lang="en-US" sz="3200" dirty="0"/>
              <a:t> </a:t>
            </a:r>
            <a:r>
              <a:rPr lang="en-US" sz="3200" dirty="0" err="1"/>
              <a:t>satu</a:t>
            </a:r>
            <a:r>
              <a:rPr lang="en-US" sz="3200" dirty="0"/>
              <a:t> </a:t>
            </a:r>
            <a:r>
              <a:rPr lang="en-US" sz="3200" dirty="0" err="1"/>
              <a:t>kondisi</a:t>
            </a:r>
            <a:r>
              <a:rPr lang="en-US" sz="3200" dirty="0"/>
              <a:t> yang </a:t>
            </a:r>
            <a:r>
              <a:rPr lang="en-US" sz="3200" dirty="0" err="1"/>
              <a:t>memenuhi</a:t>
            </a:r>
            <a:r>
              <a:rPr lang="en-US" sz="3200" dirty="0"/>
              <a:t> </a:t>
            </a:r>
            <a:r>
              <a:rPr lang="en-US" sz="3200" dirty="0" err="1"/>
              <a:t>syarat</a:t>
            </a:r>
            <a:r>
              <a:rPr lang="en-US" sz="3200" dirty="0"/>
              <a:t>.</a:t>
            </a:r>
          </a:p>
          <a:p>
            <a:pPr lvl="1"/>
            <a:r>
              <a:rPr lang="en-US" sz="2800" dirty="0" err="1"/>
              <a:t>Jika</a:t>
            </a:r>
            <a:r>
              <a:rPr lang="en-US" sz="2800" dirty="0"/>
              <a:t> </a:t>
            </a:r>
            <a:r>
              <a:rPr lang="en-US" sz="2800" dirty="0" err="1"/>
              <a:t>benar</a:t>
            </a:r>
            <a:r>
              <a:rPr lang="en-US" sz="2800" dirty="0"/>
              <a:t> </a:t>
            </a:r>
            <a:r>
              <a:rPr lang="en-US" sz="2800" dirty="0" err="1"/>
              <a:t>lakukan</a:t>
            </a:r>
            <a:r>
              <a:rPr lang="en-US" sz="2800" dirty="0"/>
              <a:t> </a:t>
            </a:r>
            <a:r>
              <a:rPr lang="en-US" sz="2800" dirty="0" err="1"/>
              <a:t>aksi</a:t>
            </a:r>
            <a:r>
              <a:rPr lang="en-US" sz="2800" dirty="0"/>
              <a:t>, </a:t>
            </a:r>
            <a:r>
              <a:rPr lang="en-US" sz="2800" dirty="0" err="1"/>
              <a:t>jika</a:t>
            </a:r>
            <a:r>
              <a:rPr lang="en-US" sz="2800" dirty="0"/>
              <a:t> salah </a:t>
            </a:r>
            <a:r>
              <a:rPr lang="en-US" sz="2800" dirty="0" err="1"/>
              <a:t>lakukan</a:t>
            </a:r>
            <a:r>
              <a:rPr lang="en-US" sz="2800" dirty="0"/>
              <a:t> </a:t>
            </a:r>
            <a:r>
              <a:rPr lang="en-US" sz="2800" dirty="0" err="1"/>
              <a:t>aksi</a:t>
            </a:r>
            <a:r>
              <a:rPr lang="en-US" sz="2800" dirty="0"/>
              <a:t> </a:t>
            </a:r>
            <a:r>
              <a:rPr lang="en-US" sz="2800" dirty="0" err="1"/>
              <a:t>lainnya</a:t>
            </a:r>
            <a:endParaRPr lang="en-US" sz="2800" dirty="0"/>
          </a:p>
          <a:p>
            <a:r>
              <a:rPr lang="en-US" sz="3200" dirty="0" err="1"/>
              <a:t>Menggunakan</a:t>
            </a:r>
            <a:r>
              <a:rPr lang="en-US" sz="3200" dirty="0"/>
              <a:t> keyword </a:t>
            </a:r>
            <a:r>
              <a:rPr lang="en-US" sz="3200" b="1" dirty="0"/>
              <a:t>if</a:t>
            </a:r>
            <a:r>
              <a:rPr lang="en-US" sz="3200" dirty="0"/>
              <a:t> … </a:t>
            </a:r>
            <a:r>
              <a:rPr lang="en-US" sz="3200" b="1" dirty="0"/>
              <a:t>then</a:t>
            </a:r>
            <a:r>
              <a:rPr lang="en-US" sz="3200" dirty="0"/>
              <a:t> </a:t>
            </a:r>
            <a:r>
              <a:rPr lang="en-US" sz="3200" b="1" dirty="0"/>
              <a:t>else</a:t>
            </a:r>
            <a:r>
              <a:rPr lang="en-US" sz="3200" dirty="0"/>
              <a:t> …</a:t>
            </a:r>
          </a:p>
          <a:p>
            <a:endParaRPr lang="en-US" sz="3200" dirty="0"/>
          </a:p>
          <a:p>
            <a:endParaRPr lang="en-US" sz="3200" dirty="0"/>
          </a:p>
          <a:p>
            <a:pPr marL="0" indent="0">
              <a:buNone/>
            </a:pPr>
            <a:endParaRPr lang="en-US" sz="3200" dirty="0"/>
          </a:p>
        </p:txBody>
      </p:sp>
      <p:sp>
        <p:nvSpPr>
          <p:cNvPr id="4" name="Rectangle 3">
            <a:extLst>
              <a:ext uri="{FF2B5EF4-FFF2-40B4-BE49-F238E27FC236}">
                <a16:creationId xmlns:a16="http://schemas.microsoft.com/office/drawing/2014/main" id="{B057182C-4931-4EC8-989B-2E186BF24BAD}"/>
              </a:ext>
            </a:extLst>
          </p:cNvPr>
          <p:cNvSpPr/>
          <p:nvPr/>
        </p:nvSpPr>
        <p:spPr>
          <a:xfrm>
            <a:off x="1457739" y="3093706"/>
            <a:ext cx="6096000" cy="2308324"/>
          </a:xfrm>
          <a:prstGeom prst="rect">
            <a:avLst/>
          </a:prstGeom>
        </p:spPr>
        <p:txBody>
          <a:bodyPr>
            <a:spAutoFit/>
          </a:bodyPr>
          <a:lstStyle/>
          <a:p>
            <a:r>
              <a:rPr lang="en-US" sz="2400" u="sng" dirty="0">
                <a:latin typeface="Consolas" panose="020B0609020204030204" pitchFamily="49" charset="0"/>
              </a:rPr>
              <a:t>if</a:t>
            </a:r>
            <a:r>
              <a:rPr lang="en-US" sz="2400" dirty="0">
                <a:latin typeface="Consolas" panose="020B0609020204030204" pitchFamily="49" charset="0"/>
              </a:rPr>
              <a:t> &lt;</a:t>
            </a:r>
            <a:r>
              <a:rPr lang="en-US" sz="2400" dirty="0" err="1">
                <a:latin typeface="Consolas" panose="020B0609020204030204" pitchFamily="49" charset="0"/>
              </a:rPr>
              <a:t>kondisi</a:t>
            </a:r>
            <a:r>
              <a:rPr lang="en-US" sz="2400" dirty="0">
                <a:latin typeface="Consolas" panose="020B0609020204030204" pitchFamily="49" charset="0"/>
              </a:rPr>
              <a:t>&gt; </a:t>
            </a:r>
            <a:r>
              <a:rPr lang="en-US" sz="2400" u="sng" dirty="0">
                <a:latin typeface="Consolas" panose="020B0609020204030204" pitchFamily="49" charset="0"/>
              </a:rPr>
              <a:t>then</a:t>
            </a:r>
          </a:p>
          <a:p>
            <a:r>
              <a:rPr lang="en-US" sz="2400" dirty="0">
                <a:latin typeface="Consolas" panose="020B0609020204030204" pitchFamily="49" charset="0"/>
              </a:rPr>
              <a:t>	&lt;</a:t>
            </a:r>
            <a:r>
              <a:rPr lang="en-US" sz="2400" dirty="0" err="1">
                <a:latin typeface="Consolas" panose="020B0609020204030204" pitchFamily="49" charset="0"/>
              </a:rPr>
              <a:t>aksi</a:t>
            </a:r>
            <a:r>
              <a:rPr lang="en-US" sz="2400" dirty="0">
                <a:latin typeface="Consolas" panose="020B0609020204030204" pitchFamily="49" charset="0"/>
              </a:rPr>
              <a:t>&gt;</a:t>
            </a:r>
          </a:p>
          <a:p>
            <a:r>
              <a:rPr lang="en-US" sz="2400" u="sng" dirty="0">
                <a:latin typeface="Consolas" panose="020B0609020204030204" pitchFamily="49" charset="0"/>
              </a:rPr>
              <a:t>else</a:t>
            </a:r>
          </a:p>
          <a:p>
            <a:r>
              <a:rPr lang="en-US" sz="2400" dirty="0">
                <a:latin typeface="Consolas" panose="020B0609020204030204" pitchFamily="49" charset="0"/>
              </a:rPr>
              <a:t>	&lt;</a:t>
            </a:r>
            <a:r>
              <a:rPr lang="en-US" sz="2400" dirty="0" err="1">
                <a:latin typeface="Consolas" panose="020B0609020204030204" pitchFamily="49" charset="0"/>
              </a:rPr>
              <a:t>aksi</a:t>
            </a:r>
            <a:r>
              <a:rPr lang="en-US" sz="2400" dirty="0" smtClean="0">
                <a:latin typeface="Consolas" panose="020B0609020204030204" pitchFamily="49" charset="0"/>
              </a:rPr>
              <a:t>&gt;</a:t>
            </a:r>
            <a:endParaRPr lang="id-ID" sz="2400" dirty="0" smtClean="0">
              <a:latin typeface="Consolas" panose="020B0609020204030204" pitchFamily="49" charset="0"/>
            </a:endParaRPr>
          </a:p>
          <a:p>
            <a:r>
              <a:rPr lang="id-ID" sz="2400" u="sng" dirty="0" smtClean="0">
                <a:latin typeface="Consolas" panose="020B0609020204030204" pitchFamily="49" charset="0"/>
              </a:rPr>
              <a:t>endif</a:t>
            </a:r>
            <a:endParaRPr lang="en-US" sz="2400" u="sng" dirty="0">
              <a:latin typeface="Consolas" panose="020B0609020204030204" pitchFamily="49" charset="0"/>
            </a:endParaRPr>
          </a:p>
          <a:p>
            <a:endParaRPr lang="en-US" sz="2400" dirty="0">
              <a:latin typeface="Consolas" panose="020B0609020204030204" pitchFamily="49" charset="0"/>
            </a:endParaRPr>
          </a:p>
        </p:txBody>
      </p:sp>
      <p:sp>
        <p:nvSpPr>
          <p:cNvPr id="6" name="Cloud Callout 3">
            <a:extLst>
              <a:ext uri="{FF2B5EF4-FFF2-40B4-BE49-F238E27FC236}">
                <a16:creationId xmlns:a16="http://schemas.microsoft.com/office/drawing/2014/main" id="{FE6FF77A-5429-4ADB-8A8B-5BC16368684B}"/>
              </a:ext>
            </a:extLst>
          </p:cNvPr>
          <p:cNvSpPr/>
          <p:nvPr/>
        </p:nvSpPr>
        <p:spPr>
          <a:xfrm>
            <a:off x="5095460" y="3533446"/>
            <a:ext cx="2895600" cy="1295400"/>
          </a:xfrm>
          <a:prstGeom prst="cloudCallout">
            <a:avLst>
              <a:gd name="adj1" fmla="val -71939"/>
              <a:gd name="adj2" fmla="val -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Perhatikan</a:t>
            </a:r>
            <a:r>
              <a:rPr lang="en-US" sz="2800" b="1" dirty="0"/>
              <a:t> </a:t>
            </a:r>
            <a:r>
              <a:rPr lang="en-US" sz="2800" b="1" dirty="0" err="1"/>
              <a:t>indentasi</a:t>
            </a:r>
            <a:r>
              <a:rPr lang="en-US" sz="2800" b="1" dirty="0"/>
              <a:t> !</a:t>
            </a:r>
          </a:p>
        </p:txBody>
      </p:sp>
      <p:sp>
        <p:nvSpPr>
          <p:cNvPr id="7" name="Footer Placeholder 6">
            <a:extLst>
              <a:ext uri="{FF2B5EF4-FFF2-40B4-BE49-F238E27FC236}">
                <a16:creationId xmlns:a16="http://schemas.microsoft.com/office/drawing/2014/main" id="{F440F740-2902-4352-8043-1D3C392D3C52}"/>
              </a:ext>
            </a:extLst>
          </p:cNvPr>
          <p:cNvSpPr>
            <a:spLocks noGrp="1"/>
          </p:cNvSpPr>
          <p:nvPr>
            <p:ph type="ftr" sz="quarter" idx="11"/>
          </p:nvPr>
        </p:nvSpPr>
        <p:spPr/>
        <p:txBody>
          <a:bodyPr/>
          <a:lstStyle/>
          <a:p>
            <a:r>
              <a:rPr lang="en-US"/>
              <a:t>Program Studi Teknik Informatika - S1</a:t>
            </a:r>
          </a:p>
        </p:txBody>
      </p:sp>
    </p:spTree>
    <p:extLst>
      <p:ext uri="{BB962C8B-B14F-4D97-AF65-F5344CB8AC3E}">
        <p14:creationId xmlns:p14="http://schemas.microsoft.com/office/powerpoint/2010/main" val="129389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Contoh</a:t>
            </a:r>
            <a:r>
              <a:rPr lang="en-US" b="1" dirty="0"/>
              <a:t> Analisa </a:t>
            </a:r>
            <a:r>
              <a:rPr lang="en-US" b="1" dirty="0" err="1"/>
              <a:t>Dua</a:t>
            </a:r>
            <a:r>
              <a:rPr lang="en-US" b="1" dirty="0"/>
              <a:t> </a:t>
            </a:r>
            <a:r>
              <a:rPr lang="en-US" b="1" dirty="0" err="1"/>
              <a:t>Kondisi</a:t>
            </a:r>
            <a:endParaRPr lang="id-ID" b="1" dirty="0"/>
          </a:p>
        </p:txBody>
      </p:sp>
      <p:sp>
        <p:nvSpPr>
          <p:cNvPr id="3" name="Content Placeholder 2"/>
          <p:cNvSpPr>
            <a:spLocks noGrp="1"/>
          </p:cNvSpPr>
          <p:nvPr>
            <p:ph idx="1"/>
          </p:nvPr>
        </p:nvSpPr>
        <p:spPr>
          <a:xfrm>
            <a:off x="442291" y="1625117"/>
            <a:ext cx="11307418" cy="4614586"/>
          </a:xfrm>
        </p:spPr>
        <p:txBody>
          <a:bodyPr>
            <a:normAutofit/>
          </a:bodyPr>
          <a:lstStyle/>
          <a:p>
            <a:r>
              <a:rPr lang="en-US" sz="3600" dirty="0" err="1"/>
              <a:t>Algoritma</a:t>
            </a:r>
            <a:r>
              <a:rPr lang="en-US" sz="3600" dirty="0"/>
              <a:t> </a:t>
            </a:r>
            <a:r>
              <a:rPr lang="en-US" sz="3600" dirty="0" err="1"/>
              <a:t>untuk</a:t>
            </a:r>
            <a:r>
              <a:rPr lang="en-US" sz="3600" dirty="0"/>
              <a:t> </a:t>
            </a:r>
            <a:r>
              <a:rPr lang="en-US" sz="3600" dirty="0" err="1"/>
              <a:t>mengecek</a:t>
            </a:r>
            <a:r>
              <a:rPr lang="en-US" sz="3600" dirty="0"/>
              <a:t> </a:t>
            </a:r>
            <a:r>
              <a:rPr lang="en-US" sz="3600" dirty="0" err="1"/>
              <a:t>bilangan</a:t>
            </a:r>
            <a:r>
              <a:rPr lang="en-US" sz="3600" dirty="0"/>
              <a:t> </a:t>
            </a:r>
            <a:r>
              <a:rPr lang="en-US" sz="3600" dirty="0" err="1"/>
              <a:t>genap</a:t>
            </a:r>
            <a:r>
              <a:rPr lang="en-US" sz="3600" dirty="0"/>
              <a:t> / </a:t>
            </a:r>
            <a:r>
              <a:rPr lang="en-US" sz="3600" dirty="0" err="1"/>
              <a:t>ganjil</a:t>
            </a:r>
            <a:r>
              <a:rPr lang="en-US" sz="3600" dirty="0"/>
              <a:t> </a:t>
            </a:r>
            <a:r>
              <a:rPr lang="en-US" sz="3600" dirty="0" err="1"/>
              <a:t>dari</a:t>
            </a:r>
            <a:r>
              <a:rPr lang="en-US" sz="3600" dirty="0"/>
              <a:t> </a:t>
            </a:r>
            <a:r>
              <a:rPr lang="en-US" sz="3600" dirty="0" err="1"/>
              <a:t>masukan</a:t>
            </a:r>
            <a:r>
              <a:rPr lang="en-US" sz="3600" dirty="0"/>
              <a:t> </a:t>
            </a:r>
            <a:r>
              <a:rPr lang="en-US" sz="3600" b="1" dirty="0"/>
              <a:t>x</a:t>
            </a:r>
            <a:endParaRPr lang="en-US" sz="3600" dirty="0"/>
          </a:p>
          <a:p>
            <a:endParaRPr lang="en-US" sz="3600" dirty="0"/>
          </a:p>
        </p:txBody>
      </p:sp>
      <p:sp>
        <p:nvSpPr>
          <p:cNvPr id="4" name="Footer Placeholder 3">
            <a:extLst>
              <a:ext uri="{FF2B5EF4-FFF2-40B4-BE49-F238E27FC236}">
                <a16:creationId xmlns:a16="http://schemas.microsoft.com/office/drawing/2014/main" id="{F2047F11-4486-448D-9B07-95A755C8FD54}"/>
              </a:ext>
            </a:extLst>
          </p:cNvPr>
          <p:cNvSpPr>
            <a:spLocks noGrp="1"/>
          </p:cNvSpPr>
          <p:nvPr>
            <p:ph type="ftr" sz="quarter" idx="11"/>
          </p:nvPr>
        </p:nvSpPr>
        <p:spPr/>
        <p:txBody>
          <a:bodyPr/>
          <a:lstStyle/>
          <a:p>
            <a:r>
              <a:rPr lang="en-US"/>
              <a:t>Program Studi Teknik Informatika - S1</a:t>
            </a:r>
          </a:p>
        </p:txBody>
      </p:sp>
      <p:graphicFrame>
        <p:nvGraphicFramePr>
          <p:cNvPr id="6" name="Content Placeholder 5"/>
          <p:cNvGraphicFramePr>
            <a:graphicFrameLocks/>
          </p:cNvGraphicFramePr>
          <p:nvPr>
            <p:extLst>
              <p:ext uri="{D42A27DB-BD31-4B8C-83A1-F6EECF244321}">
                <p14:modId xmlns:p14="http://schemas.microsoft.com/office/powerpoint/2010/main" val="949714169"/>
              </p:ext>
            </p:extLst>
          </p:nvPr>
        </p:nvGraphicFramePr>
        <p:xfrm>
          <a:off x="321365" y="2850326"/>
          <a:ext cx="11579225" cy="3291840"/>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370840">
                <a:tc>
                  <a:txBody>
                    <a:bodyPr/>
                    <a:lstStyle/>
                    <a:p>
                      <a:r>
                        <a:rPr lang="id-ID" dirty="0" smtClean="0"/>
                        <a:t>Program GenapGanjil</a:t>
                      </a:r>
                    </a:p>
                    <a:p>
                      <a:r>
                        <a:rPr lang="id-ID" dirty="0" smtClean="0"/>
                        <a:t>{Program untuk mengecek apakah a bilangan genap atau ganjil}</a:t>
                      </a:r>
                      <a:endParaRPr lang="id-ID" dirty="0"/>
                    </a:p>
                  </a:txBody>
                  <a:tcPr/>
                </a:tc>
                <a:extLst>
                  <a:ext uri="{0D108BD9-81ED-4DB2-BD59-A6C34878D82A}">
                    <a16:rowId xmlns:a16="http://schemas.microsoft.com/office/drawing/2014/main" val="3521878277"/>
                  </a:ext>
                </a:extLst>
              </a:tr>
              <a:tr h="370840">
                <a:tc>
                  <a:txBody>
                    <a:bodyPr/>
                    <a:lstStyle/>
                    <a:p>
                      <a:r>
                        <a:rPr lang="id-ID" b="1" dirty="0" smtClean="0"/>
                        <a:t>KAMUS</a:t>
                      </a:r>
                    </a:p>
                    <a:p>
                      <a:r>
                        <a:rPr lang="id-ID" b="1" dirty="0" smtClean="0"/>
                        <a:t>    </a:t>
                      </a:r>
                      <a:r>
                        <a:rPr lang="id-ID" b="0" dirty="0" smtClean="0"/>
                        <a:t>x</a:t>
                      </a:r>
                      <a:r>
                        <a:rPr lang="id-ID" b="0" baseline="0" dirty="0" smtClean="0"/>
                        <a:t> : </a:t>
                      </a:r>
                      <a:r>
                        <a:rPr lang="id-ID" b="0" u="sng" baseline="0" dirty="0" smtClean="0"/>
                        <a:t>integer</a:t>
                      </a:r>
                      <a:endParaRPr lang="id-ID" b="0" u="none" baseline="0" dirty="0" smtClean="0"/>
                    </a:p>
                  </a:txBody>
                  <a:tcPr/>
                </a:tc>
                <a:extLst>
                  <a:ext uri="{0D108BD9-81ED-4DB2-BD59-A6C34878D82A}">
                    <a16:rowId xmlns:a16="http://schemas.microsoft.com/office/drawing/2014/main" val="2994293459"/>
                  </a:ext>
                </a:extLst>
              </a:tr>
              <a:tr h="370840">
                <a:tc>
                  <a:txBody>
                    <a:bodyPr/>
                    <a:lstStyle/>
                    <a:p>
                      <a:r>
                        <a:rPr lang="id-ID" b="1" dirty="0" smtClean="0"/>
                        <a:t>ALGORITMA</a:t>
                      </a:r>
                    </a:p>
                    <a:p>
                      <a:r>
                        <a:rPr lang="id-ID" b="0" dirty="0" smtClean="0"/>
                        <a:t>    </a:t>
                      </a:r>
                      <a:r>
                        <a:rPr lang="en-US" b="0" u="sng" dirty="0" smtClean="0"/>
                        <a:t>input</a:t>
                      </a:r>
                      <a:r>
                        <a:rPr lang="en-US" b="0" dirty="0" smtClean="0"/>
                        <a:t>(x) </a:t>
                      </a:r>
                    </a:p>
                    <a:p>
                      <a:r>
                        <a:rPr lang="id-ID" b="1" u="none" dirty="0" smtClean="0"/>
                        <a:t>    </a:t>
                      </a:r>
                      <a:r>
                        <a:rPr lang="en-US" b="0" u="sng" dirty="0" smtClean="0"/>
                        <a:t>if</a:t>
                      </a:r>
                      <a:r>
                        <a:rPr lang="en-US" b="0" dirty="0" smtClean="0"/>
                        <a:t> x</a:t>
                      </a:r>
                      <a:r>
                        <a:rPr lang="id-ID" b="0" dirty="0" smtClean="0"/>
                        <a:t> </a:t>
                      </a:r>
                      <a:r>
                        <a:rPr lang="id-ID" b="0" u="sng" dirty="0" smtClean="0"/>
                        <a:t>mod</a:t>
                      </a:r>
                      <a:r>
                        <a:rPr lang="id-ID" b="0" dirty="0" smtClean="0"/>
                        <a:t> </a:t>
                      </a:r>
                      <a:r>
                        <a:rPr lang="en-US" b="0" dirty="0" smtClean="0"/>
                        <a:t>2 </a:t>
                      </a:r>
                      <a:r>
                        <a:rPr lang="id-ID" b="0" u="sng" dirty="0" smtClean="0"/>
                        <a:t>eq</a:t>
                      </a:r>
                      <a:r>
                        <a:rPr lang="en-US" b="0" dirty="0" smtClean="0"/>
                        <a:t> 0 </a:t>
                      </a:r>
                      <a:r>
                        <a:rPr lang="en-US" b="0" u="sng" dirty="0" smtClean="0"/>
                        <a:t>then</a:t>
                      </a:r>
                      <a:r>
                        <a:rPr lang="en-US" b="0" dirty="0" smtClean="0"/>
                        <a:t> </a:t>
                      </a:r>
                    </a:p>
                    <a:p>
                      <a:r>
                        <a:rPr lang="en-US" b="0" dirty="0" smtClean="0"/>
                        <a:t>   </a:t>
                      </a:r>
                      <a:r>
                        <a:rPr lang="id-ID" b="0" dirty="0" smtClean="0"/>
                        <a:t> </a:t>
                      </a:r>
                      <a:r>
                        <a:rPr lang="id-ID" b="0" baseline="0" dirty="0" smtClean="0"/>
                        <a:t>    </a:t>
                      </a:r>
                      <a:r>
                        <a:rPr lang="en-US" b="0" u="sng" dirty="0" smtClean="0"/>
                        <a:t>output</a:t>
                      </a:r>
                      <a:r>
                        <a:rPr lang="en-US" b="0" dirty="0" smtClean="0"/>
                        <a:t>(“</a:t>
                      </a:r>
                      <a:r>
                        <a:rPr lang="en-US" b="0" dirty="0" err="1" smtClean="0"/>
                        <a:t>genap</a:t>
                      </a:r>
                      <a:r>
                        <a:rPr lang="en-US" b="0" dirty="0" smtClean="0"/>
                        <a:t>”)</a:t>
                      </a:r>
                    </a:p>
                    <a:p>
                      <a:r>
                        <a:rPr lang="id-ID" b="0" u="none" dirty="0" smtClean="0"/>
                        <a:t>    </a:t>
                      </a:r>
                      <a:r>
                        <a:rPr lang="en-US" b="0" u="sng" dirty="0" smtClean="0"/>
                        <a:t>else</a:t>
                      </a:r>
                    </a:p>
                    <a:p>
                      <a:r>
                        <a:rPr lang="en-US" b="0" dirty="0" smtClean="0"/>
                        <a:t>   </a:t>
                      </a:r>
                      <a:r>
                        <a:rPr lang="id-ID" b="0" dirty="0" smtClean="0"/>
                        <a:t> </a:t>
                      </a:r>
                      <a:r>
                        <a:rPr lang="id-ID" b="0" baseline="0" dirty="0" smtClean="0"/>
                        <a:t>    </a:t>
                      </a:r>
                      <a:r>
                        <a:rPr lang="en-US" b="0" u="sng" dirty="0" smtClean="0"/>
                        <a:t>output</a:t>
                      </a:r>
                      <a:r>
                        <a:rPr lang="en-US" b="0" dirty="0" smtClean="0"/>
                        <a:t>(“</a:t>
                      </a:r>
                      <a:r>
                        <a:rPr lang="en-US" b="0" dirty="0" err="1" smtClean="0"/>
                        <a:t>ganjil</a:t>
                      </a:r>
                      <a:r>
                        <a:rPr lang="en-US" b="0" dirty="0" smtClean="0"/>
                        <a:t>”)</a:t>
                      </a:r>
                    </a:p>
                    <a:p>
                      <a:endParaRPr lang="id-ID" b="1" dirty="0" smtClean="0"/>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335155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82743-3752-4D78-97B2-67BF1D68C83D}"/>
              </a:ext>
            </a:extLst>
          </p:cNvPr>
          <p:cNvSpPr>
            <a:spLocks noGrp="1"/>
          </p:cNvSpPr>
          <p:nvPr>
            <p:ph type="title"/>
          </p:nvPr>
        </p:nvSpPr>
        <p:spPr>
          <a:xfrm>
            <a:off x="380014" y="63721"/>
            <a:ext cx="7837727" cy="1156635"/>
          </a:xfrm>
        </p:spPr>
        <p:txBody>
          <a:bodyPr/>
          <a:lstStyle/>
          <a:p>
            <a:r>
              <a:rPr lang="en-US" b="1" dirty="0" err="1"/>
              <a:t>Contoh</a:t>
            </a:r>
            <a:r>
              <a:rPr lang="en-US" b="1" dirty="0"/>
              <a:t> </a:t>
            </a:r>
            <a:r>
              <a:rPr lang="en-US" b="1" dirty="0" err="1"/>
              <a:t>Kasus</a:t>
            </a:r>
            <a:r>
              <a:rPr lang="en-US" b="1" dirty="0"/>
              <a:t> Analisa </a:t>
            </a:r>
            <a:r>
              <a:rPr lang="en-US" b="1" dirty="0" err="1"/>
              <a:t>Dua</a:t>
            </a:r>
            <a:r>
              <a:rPr lang="en-US" b="1" dirty="0"/>
              <a:t> </a:t>
            </a:r>
            <a:r>
              <a:rPr lang="en-US" b="1" dirty="0" err="1"/>
              <a:t>Kondisi</a:t>
            </a:r>
            <a:endParaRPr lang="en-US" b="1" dirty="0"/>
          </a:p>
        </p:txBody>
      </p:sp>
      <p:sp>
        <p:nvSpPr>
          <p:cNvPr id="4" name="Google Shape;254;p74">
            <a:extLst>
              <a:ext uri="{FF2B5EF4-FFF2-40B4-BE49-F238E27FC236}">
                <a16:creationId xmlns:a16="http://schemas.microsoft.com/office/drawing/2014/main" id="{80F4DBD2-0F43-47FD-B353-6B7746F040CA}"/>
              </a:ext>
            </a:extLst>
          </p:cNvPr>
          <p:cNvSpPr txBox="1"/>
          <p:nvPr/>
        </p:nvSpPr>
        <p:spPr>
          <a:xfrm>
            <a:off x="1779632" y="1582221"/>
            <a:ext cx="1901592" cy="520839"/>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dirty="0">
                <a:solidFill>
                  <a:schemeClr val="tx1"/>
                </a:solidFill>
                <a:latin typeface="Cabin"/>
                <a:sym typeface="Cabin"/>
              </a:rPr>
              <a:t>x = 7</a:t>
            </a:r>
            <a:endParaRPr sz="1050" dirty="0">
              <a:solidFill>
                <a:schemeClr val="tx1"/>
              </a:solidFill>
            </a:endParaRPr>
          </a:p>
        </p:txBody>
      </p:sp>
      <p:cxnSp>
        <p:nvCxnSpPr>
          <p:cNvPr id="5" name="Google Shape;255;p74">
            <a:extLst>
              <a:ext uri="{FF2B5EF4-FFF2-40B4-BE49-F238E27FC236}">
                <a16:creationId xmlns:a16="http://schemas.microsoft.com/office/drawing/2014/main" id="{948E7890-C5A2-4903-AE00-3440EB2695EE}"/>
              </a:ext>
            </a:extLst>
          </p:cNvPr>
          <p:cNvCxnSpPr>
            <a:cxnSpLocks/>
            <a:stCxn id="6" idx="0"/>
            <a:endCxn id="4" idx="2"/>
          </p:cNvCxnSpPr>
          <p:nvPr/>
        </p:nvCxnSpPr>
        <p:spPr>
          <a:xfrm flipH="1" flipV="1">
            <a:off x="2730428" y="2103060"/>
            <a:ext cx="10262" cy="433092"/>
          </a:xfrm>
          <a:prstGeom prst="straightConnector1">
            <a:avLst/>
          </a:prstGeom>
          <a:noFill/>
          <a:ln w="76200" cap="rnd" cmpd="sng">
            <a:solidFill>
              <a:srgbClr val="C00000"/>
            </a:solidFill>
            <a:prstDash val="solid"/>
            <a:miter lim="8000"/>
            <a:headEnd type="stealth" w="sm" len="sm"/>
            <a:tailEnd type="none" w="sm" len="sm"/>
          </a:ln>
        </p:spPr>
      </p:cxnSp>
      <p:sp>
        <p:nvSpPr>
          <p:cNvPr id="6" name="Google Shape;257;p74">
            <a:extLst>
              <a:ext uri="{FF2B5EF4-FFF2-40B4-BE49-F238E27FC236}">
                <a16:creationId xmlns:a16="http://schemas.microsoft.com/office/drawing/2014/main" id="{5F86F8F8-5FDE-4F9E-A05F-053D915F82D7}"/>
              </a:ext>
            </a:extLst>
          </p:cNvPr>
          <p:cNvSpPr/>
          <p:nvPr/>
        </p:nvSpPr>
        <p:spPr>
          <a:xfrm>
            <a:off x="1629252" y="2536152"/>
            <a:ext cx="2222876" cy="940182"/>
          </a:xfrm>
          <a:prstGeom prst="diamond">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1800" b="0" i="0" u="none" strike="noStrike" cap="none" dirty="0">
                <a:solidFill>
                  <a:schemeClr val="tx1"/>
                </a:solidFill>
                <a:latin typeface="Cabin"/>
                <a:ea typeface="Cabin"/>
                <a:cs typeface="Cabin"/>
                <a:sym typeface="Cabin"/>
              </a:rPr>
              <a:t>X % 2 == 0 ?</a:t>
            </a:r>
            <a:endParaRPr sz="1050" dirty="0">
              <a:solidFill>
                <a:schemeClr val="tx1"/>
              </a:solidFill>
            </a:endParaRPr>
          </a:p>
        </p:txBody>
      </p:sp>
      <p:sp>
        <p:nvSpPr>
          <p:cNvPr id="8" name="Google Shape;259;p74">
            <a:extLst>
              <a:ext uri="{FF2B5EF4-FFF2-40B4-BE49-F238E27FC236}">
                <a16:creationId xmlns:a16="http://schemas.microsoft.com/office/drawing/2014/main" id="{9EB6D456-5F72-463E-9AFD-21B49487BC72}"/>
              </a:ext>
            </a:extLst>
          </p:cNvPr>
          <p:cNvSpPr txBox="1"/>
          <p:nvPr/>
        </p:nvSpPr>
        <p:spPr>
          <a:xfrm>
            <a:off x="110932" y="3593702"/>
            <a:ext cx="2158184" cy="565066"/>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dirty="0">
                <a:solidFill>
                  <a:schemeClr val="tx1"/>
                </a:solidFill>
                <a:latin typeface="Cabin"/>
                <a:ea typeface="Cabin"/>
                <a:cs typeface="Cabin"/>
                <a:sym typeface="Cabin"/>
              </a:rPr>
              <a:t>print ‘</a:t>
            </a:r>
            <a:r>
              <a:rPr lang="en-US" sz="2400" b="0" i="0" u="none" strike="noStrike" cap="none" dirty="0" err="1">
                <a:solidFill>
                  <a:schemeClr val="tx1"/>
                </a:solidFill>
                <a:latin typeface="Cabin"/>
                <a:ea typeface="Cabin"/>
                <a:cs typeface="Cabin"/>
                <a:sym typeface="Cabin"/>
              </a:rPr>
              <a:t>Genap</a:t>
            </a:r>
            <a:r>
              <a:rPr lang="en-US" sz="2400" b="0" i="0" u="none" strike="noStrike" cap="none" dirty="0">
                <a:solidFill>
                  <a:schemeClr val="tx1"/>
                </a:solidFill>
                <a:latin typeface="Cabin"/>
                <a:ea typeface="Cabin"/>
                <a:cs typeface="Cabin"/>
                <a:sym typeface="Cabin"/>
              </a:rPr>
              <a:t>'</a:t>
            </a:r>
            <a:endParaRPr sz="1050" dirty="0">
              <a:solidFill>
                <a:schemeClr val="tx1"/>
              </a:solidFill>
            </a:endParaRPr>
          </a:p>
        </p:txBody>
      </p:sp>
      <p:cxnSp>
        <p:nvCxnSpPr>
          <p:cNvPr id="9" name="Google Shape;260;p74">
            <a:extLst>
              <a:ext uri="{FF2B5EF4-FFF2-40B4-BE49-F238E27FC236}">
                <a16:creationId xmlns:a16="http://schemas.microsoft.com/office/drawing/2014/main" id="{8DF13673-1023-4387-AA44-9B3091768FFA}"/>
              </a:ext>
            </a:extLst>
          </p:cNvPr>
          <p:cNvCxnSpPr>
            <a:cxnSpLocks/>
          </p:cNvCxnSpPr>
          <p:nvPr/>
        </p:nvCxnSpPr>
        <p:spPr>
          <a:xfrm rot="10800000">
            <a:off x="3860336" y="3013674"/>
            <a:ext cx="777875" cy="15875"/>
          </a:xfrm>
          <a:prstGeom prst="straightConnector1">
            <a:avLst/>
          </a:prstGeom>
          <a:noFill/>
          <a:ln w="76200" cap="rnd" cmpd="sng">
            <a:solidFill>
              <a:srgbClr val="C00000"/>
            </a:solidFill>
            <a:prstDash val="solid"/>
            <a:miter lim="8000"/>
            <a:headEnd type="none" w="sm" len="sm"/>
            <a:tailEnd type="none" w="sm" len="sm"/>
          </a:ln>
        </p:spPr>
      </p:cxnSp>
      <p:cxnSp>
        <p:nvCxnSpPr>
          <p:cNvPr id="10" name="Google Shape;261;p74">
            <a:extLst>
              <a:ext uri="{FF2B5EF4-FFF2-40B4-BE49-F238E27FC236}">
                <a16:creationId xmlns:a16="http://schemas.microsoft.com/office/drawing/2014/main" id="{F579A054-E516-4D29-B64B-480B537BCDEA}"/>
              </a:ext>
            </a:extLst>
          </p:cNvPr>
          <p:cNvCxnSpPr>
            <a:cxnSpLocks/>
          </p:cNvCxnSpPr>
          <p:nvPr/>
        </p:nvCxnSpPr>
        <p:spPr>
          <a:xfrm flipH="1" flipV="1">
            <a:off x="4638211" y="3078121"/>
            <a:ext cx="6412" cy="568921"/>
          </a:xfrm>
          <a:prstGeom prst="straightConnector1">
            <a:avLst/>
          </a:prstGeom>
          <a:noFill/>
          <a:ln w="76200" cap="rnd" cmpd="sng">
            <a:solidFill>
              <a:srgbClr val="C00000"/>
            </a:solidFill>
            <a:prstDash val="solid"/>
            <a:miter lim="8000"/>
            <a:headEnd type="stealth" w="sm" len="sm"/>
            <a:tailEnd type="none" w="sm" len="sm"/>
          </a:ln>
        </p:spPr>
      </p:cxnSp>
      <p:cxnSp>
        <p:nvCxnSpPr>
          <p:cNvPr id="11" name="Google Shape;262;p74">
            <a:extLst>
              <a:ext uri="{FF2B5EF4-FFF2-40B4-BE49-F238E27FC236}">
                <a16:creationId xmlns:a16="http://schemas.microsoft.com/office/drawing/2014/main" id="{B06233C7-C8B5-4381-9CE7-29D4B9BE7346}"/>
              </a:ext>
            </a:extLst>
          </p:cNvPr>
          <p:cNvCxnSpPr>
            <a:cxnSpLocks/>
          </p:cNvCxnSpPr>
          <p:nvPr/>
        </p:nvCxnSpPr>
        <p:spPr>
          <a:xfrm flipH="1">
            <a:off x="4644623" y="4236132"/>
            <a:ext cx="6414" cy="744526"/>
          </a:xfrm>
          <a:prstGeom prst="straightConnector1">
            <a:avLst/>
          </a:prstGeom>
          <a:noFill/>
          <a:ln w="76200" cap="rnd" cmpd="sng">
            <a:solidFill>
              <a:srgbClr val="C00000"/>
            </a:solidFill>
            <a:prstDash val="solid"/>
            <a:miter lim="8000"/>
            <a:headEnd type="none" w="sm" len="sm"/>
            <a:tailEnd type="none" w="sm" len="sm"/>
          </a:ln>
        </p:spPr>
      </p:cxnSp>
      <p:cxnSp>
        <p:nvCxnSpPr>
          <p:cNvPr id="12" name="Google Shape;263;p74">
            <a:extLst>
              <a:ext uri="{FF2B5EF4-FFF2-40B4-BE49-F238E27FC236}">
                <a16:creationId xmlns:a16="http://schemas.microsoft.com/office/drawing/2014/main" id="{355F4B1E-CB25-45B6-B6C7-E839BFC0CBF0}"/>
              </a:ext>
            </a:extLst>
          </p:cNvPr>
          <p:cNvCxnSpPr>
            <a:cxnSpLocks/>
          </p:cNvCxnSpPr>
          <p:nvPr/>
        </p:nvCxnSpPr>
        <p:spPr>
          <a:xfrm flipV="1">
            <a:off x="3662315" y="4980658"/>
            <a:ext cx="948545" cy="1772"/>
          </a:xfrm>
          <a:prstGeom prst="straightConnector1">
            <a:avLst/>
          </a:prstGeom>
          <a:noFill/>
          <a:ln w="76200" cap="rnd" cmpd="sng">
            <a:solidFill>
              <a:srgbClr val="C00000"/>
            </a:solidFill>
            <a:prstDash val="solid"/>
            <a:miter lim="8000"/>
            <a:headEnd type="stealth" w="sm" len="sm"/>
            <a:tailEnd type="none" w="sm" len="sm"/>
          </a:ln>
        </p:spPr>
      </p:cxnSp>
      <p:sp>
        <p:nvSpPr>
          <p:cNvPr id="15" name="Google Shape;266;p74">
            <a:extLst>
              <a:ext uri="{FF2B5EF4-FFF2-40B4-BE49-F238E27FC236}">
                <a16:creationId xmlns:a16="http://schemas.microsoft.com/office/drawing/2014/main" id="{CDCD2A1E-C01D-4A82-956D-CB7C2ECD2897}"/>
              </a:ext>
            </a:extLst>
          </p:cNvPr>
          <p:cNvSpPr txBox="1"/>
          <p:nvPr/>
        </p:nvSpPr>
        <p:spPr>
          <a:xfrm>
            <a:off x="3447668" y="3597211"/>
            <a:ext cx="1906381" cy="586302"/>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dirty="0">
                <a:solidFill>
                  <a:schemeClr val="tx1"/>
                </a:solidFill>
                <a:latin typeface="Cabin"/>
                <a:ea typeface="Cabin"/>
                <a:cs typeface="Cabin"/>
                <a:sym typeface="Cabin"/>
              </a:rPr>
              <a:t>print ‘</a:t>
            </a:r>
            <a:r>
              <a:rPr lang="en-US" sz="2400" b="0" i="0" u="none" strike="noStrike" cap="none" dirty="0" err="1">
                <a:solidFill>
                  <a:schemeClr val="tx1"/>
                </a:solidFill>
                <a:latin typeface="Cabin"/>
                <a:ea typeface="Cabin"/>
                <a:cs typeface="Cabin"/>
                <a:sym typeface="Cabin"/>
              </a:rPr>
              <a:t>Ganjil</a:t>
            </a:r>
            <a:r>
              <a:rPr lang="en-US" sz="2400" b="0" i="0" u="none" strike="noStrike" cap="none" dirty="0">
                <a:solidFill>
                  <a:schemeClr val="tx1"/>
                </a:solidFill>
                <a:latin typeface="Cabin"/>
                <a:ea typeface="Cabin"/>
                <a:cs typeface="Cabin"/>
                <a:sym typeface="Cabin"/>
              </a:rPr>
              <a:t>'</a:t>
            </a:r>
            <a:endParaRPr sz="1050" dirty="0">
              <a:solidFill>
                <a:schemeClr val="tx1"/>
              </a:solidFill>
            </a:endParaRPr>
          </a:p>
        </p:txBody>
      </p:sp>
      <p:cxnSp>
        <p:nvCxnSpPr>
          <p:cNvPr id="18" name="Google Shape;269;p74">
            <a:extLst>
              <a:ext uri="{FF2B5EF4-FFF2-40B4-BE49-F238E27FC236}">
                <a16:creationId xmlns:a16="http://schemas.microsoft.com/office/drawing/2014/main" id="{1E5C073C-CD66-4A96-8EEB-D2A23740E373}"/>
              </a:ext>
            </a:extLst>
          </p:cNvPr>
          <p:cNvCxnSpPr>
            <a:cxnSpLocks/>
          </p:cNvCxnSpPr>
          <p:nvPr/>
        </p:nvCxnSpPr>
        <p:spPr>
          <a:xfrm>
            <a:off x="946518" y="4158768"/>
            <a:ext cx="1" cy="821890"/>
          </a:xfrm>
          <a:prstGeom prst="straightConnector1">
            <a:avLst/>
          </a:prstGeom>
          <a:noFill/>
          <a:ln w="76200" cap="rnd" cmpd="sng">
            <a:solidFill>
              <a:srgbClr val="C00000"/>
            </a:solidFill>
            <a:prstDash val="solid"/>
            <a:miter lim="8000"/>
            <a:headEnd type="none" w="sm" len="sm"/>
            <a:tailEnd type="none" w="sm" len="sm"/>
          </a:ln>
        </p:spPr>
      </p:cxnSp>
      <p:cxnSp>
        <p:nvCxnSpPr>
          <p:cNvPr id="19" name="Google Shape;270;p74">
            <a:extLst>
              <a:ext uri="{FF2B5EF4-FFF2-40B4-BE49-F238E27FC236}">
                <a16:creationId xmlns:a16="http://schemas.microsoft.com/office/drawing/2014/main" id="{26652637-7046-4C3F-B6DC-FC715FFC0D7E}"/>
              </a:ext>
            </a:extLst>
          </p:cNvPr>
          <p:cNvCxnSpPr>
            <a:cxnSpLocks/>
          </p:cNvCxnSpPr>
          <p:nvPr/>
        </p:nvCxnSpPr>
        <p:spPr>
          <a:xfrm flipH="1">
            <a:off x="946518" y="4980658"/>
            <a:ext cx="832379" cy="0"/>
          </a:xfrm>
          <a:prstGeom prst="straightConnector1">
            <a:avLst/>
          </a:prstGeom>
          <a:noFill/>
          <a:ln w="76200" cap="rnd" cmpd="sng">
            <a:solidFill>
              <a:srgbClr val="C00000"/>
            </a:solidFill>
            <a:prstDash val="solid"/>
            <a:miter lim="8000"/>
            <a:headEnd type="stealth" w="sm" len="sm"/>
            <a:tailEnd type="none" w="sm" len="sm"/>
          </a:ln>
        </p:spPr>
      </p:cxnSp>
      <p:sp>
        <p:nvSpPr>
          <p:cNvPr id="20" name="Google Shape;272;p74">
            <a:extLst>
              <a:ext uri="{FF2B5EF4-FFF2-40B4-BE49-F238E27FC236}">
                <a16:creationId xmlns:a16="http://schemas.microsoft.com/office/drawing/2014/main" id="{8D5FFDBD-D73A-4C44-8224-8B58BABA03BE}"/>
              </a:ext>
            </a:extLst>
          </p:cNvPr>
          <p:cNvSpPr txBox="1"/>
          <p:nvPr/>
        </p:nvSpPr>
        <p:spPr>
          <a:xfrm>
            <a:off x="1735166" y="4710929"/>
            <a:ext cx="1919212" cy="601356"/>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dirty="0">
                <a:solidFill>
                  <a:schemeClr val="tx1"/>
                </a:solidFill>
                <a:latin typeface="Cabin"/>
                <a:ea typeface="Cabin"/>
                <a:cs typeface="Cabin"/>
                <a:sym typeface="Cabin"/>
              </a:rPr>
              <a:t>print 'Finish'</a:t>
            </a:r>
            <a:endParaRPr sz="1050" dirty="0">
              <a:solidFill>
                <a:schemeClr val="tx1"/>
              </a:solidFill>
            </a:endParaRPr>
          </a:p>
        </p:txBody>
      </p:sp>
      <p:sp>
        <p:nvSpPr>
          <p:cNvPr id="21" name="Google Shape;273;p74">
            <a:extLst>
              <a:ext uri="{FF2B5EF4-FFF2-40B4-BE49-F238E27FC236}">
                <a16:creationId xmlns:a16="http://schemas.microsoft.com/office/drawing/2014/main" id="{729B0A78-77B7-4F8C-9E57-D74818EFE7EE}"/>
              </a:ext>
            </a:extLst>
          </p:cNvPr>
          <p:cNvSpPr txBox="1"/>
          <p:nvPr/>
        </p:nvSpPr>
        <p:spPr>
          <a:xfrm>
            <a:off x="380014" y="2404530"/>
            <a:ext cx="725487" cy="489856"/>
          </a:xfrm>
          <a:prstGeom prst="rect">
            <a:avLst/>
          </a:prstGeom>
          <a:noFill/>
          <a:ln w="9525" cap="flat" cmpd="sng">
            <a:solidFill>
              <a:srgbClr val="1155CC"/>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dirty="0">
                <a:solidFill>
                  <a:schemeClr val="tx1"/>
                </a:solidFill>
                <a:latin typeface="Cabin"/>
                <a:ea typeface="Cabin"/>
                <a:cs typeface="Cabin"/>
                <a:sym typeface="Cabin"/>
              </a:rPr>
              <a:t>Yes</a:t>
            </a:r>
            <a:endParaRPr sz="1050" dirty="0">
              <a:solidFill>
                <a:schemeClr val="tx1"/>
              </a:solidFill>
            </a:endParaRPr>
          </a:p>
        </p:txBody>
      </p:sp>
      <p:sp>
        <p:nvSpPr>
          <p:cNvPr id="23" name="Google Shape;275;p74">
            <a:extLst>
              <a:ext uri="{FF2B5EF4-FFF2-40B4-BE49-F238E27FC236}">
                <a16:creationId xmlns:a16="http://schemas.microsoft.com/office/drawing/2014/main" id="{1AD19C6C-48A9-4BF7-A5DE-0ECC8C939DED}"/>
              </a:ext>
            </a:extLst>
          </p:cNvPr>
          <p:cNvSpPr txBox="1"/>
          <p:nvPr/>
        </p:nvSpPr>
        <p:spPr>
          <a:xfrm>
            <a:off x="4136588" y="2461981"/>
            <a:ext cx="725400" cy="450101"/>
          </a:xfrm>
          <a:prstGeom prst="rect">
            <a:avLst/>
          </a:prstGeom>
          <a:noFill/>
          <a:ln w="9525" cap="flat" cmpd="sng">
            <a:solidFill>
              <a:srgbClr val="0000FF"/>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dirty="0">
                <a:solidFill>
                  <a:schemeClr val="tx1"/>
                </a:solidFill>
                <a:latin typeface="Cabin"/>
                <a:ea typeface="Cabin"/>
                <a:cs typeface="Cabin"/>
                <a:sym typeface="Cabin"/>
              </a:rPr>
              <a:t>No</a:t>
            </a:r>
            <a:endParaRPr sz="1050" dirty="0">
              <a:solidFill>
                <a:schemeClr val="tx1"/>
              </a:solidFill>
            </a:endParaRPr>
          </a:p>
        </p:txBody>
      </p:sp>
      <p:sp>
        <p:nvSpPr>
          <p:cNvPr id="62" name="Google Shape;252;p74">
            <a:extLst>
              <a:ext uri="{FF2B5EF4-FFF2-40B4-BE49-F238E27FC236}">
                <a16:creationId xmlns:a16="http://schemas.microsoft.com/office/drawing/2014/main" id="{A87F570F-80E8-4FD1-8431-422F6262FD20}"/>
              </a:ext>
            </a:extLst>
          </p:cNvPr>
          <p:cNvSpPr txBox="1"/>
          <p:nvPr/>
        </p:nvSpPr>
        <p:spPr>
          <a:xfrm>
            <a:off x="9403080" y="1691835"/>
            <a:ext cx="2530726" cy="2184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id-ID" sz="3200" dirty="0" smtClean="0">
                <a:ea typeface="Cabin"/>
                <a:cs typeface="Cabin"/>
                <a:sym typeface="Cabin"/>
              </a:rPr>
              <a:t>Output</a:t>
            </a:r>
            <a:r>
              <a:rPr lang="en-US" sz="3200" b="0" i="0" u="none" strike="noStrike" cap="none" dirty="0" smtClean="0">
                <a:ea typeface="Cabin"/>
                <a:cs typeface="Cabin"/>
                <a:sym typeface="Cabin"/>
              </a:rPr>
              <a:t>:</a:t>
            </a:r>
            <a:endParaRPr sz="3200" b="0" i="0" u="none" strike="noStrike" cap="none" dirty="0">
              <a:ea typeface="Cabin"/>
              <a:cs typeface="Cabin"/>
              <a:sym typeface="Cabin"/>
            </a:endParaRPr>
          </a:p>
          <a:p>
            <a:pPr marL="0" marR="0" lvl="0" indent="0" algn="l" rtl="0">
              <a:lnSpc>
                <a:spcPct val="100000"/>
              </a:lnSpc>
              <a:spcBef>
                <a:spcPts val="0"/>
              </a:spcBef>
              <a:spcAft>
                <a:spcPts val="0"/>
              </a:spcAft>
              <a:buClr>
                <a:srgbClr val="FF00FF"/>
              </a:buClr>
              <a:buFont typeface="Cabin"/>
              <a:buNone/>
            </a:pPr>
            <a:r>
              <a:rPr lang="en-US" sz="3200" b="0" i="0" u="none" strike="noStrike" cap="none" dirty="0" err="1">
                <a:ea typeface="Cabin"/>
                <a:cs typeface="Cabin"/>
                <a:sym typeface="Cabin"/>
              </a:rPr>
              <a:t>Ganjil</a:t>
            </a:r>
            <a:endParaRPr sz="1600" dirty="0"/>
          </a:p>
          <a:p>
            <a:pPr marL="0" marR="0" lvl="0" indent="0" algn="l" rtl="0">
              <a:lnSpc>
                <a:spcPct val="100000"/>
              </a:lnSpc>
              <a:spcBef>
                <a:spcPts val="0"/>
              </a:spcBef>
              <a:spcAft>
                <a:spcPts val="0"/>
              </a:spcAft>
              <a:buClr>
                <a:srgbClr val="FF00FF"/>
              </a:buClr>
              <a:buFont typeface="Cabin"/>
              <a:buNone/>
            </a:pPr>
            <a:r>
              <a:rPr lang="en-US" sz="3200" b="0" i="0" u="none" strike="noStrike" cap="none" dirty="0">
                <a:ea typeface="Cabin"/>
                <a:cs typeface="Cabin"/>
                <a:sym typeface="Cabin"/>
              </a:rPr>
              <a:t>Finish</a:t>
            </a:r>
            <a:endParaRPr sz="1600" dirty="0"/>
          </a:p>
        </p:txBody>
      </p:sp>
      <p:cxnSp>
        <p:nvCxnSpPr>
          <p:cNvPr id="26" name="Google Shape;260;p74">
            <a:extLst>
              <a:ext uri="{FF2B5EF4-FFF2-40B4-BE49-F238E27FC236}">
                <a16:creationId xmlns:a16="http://schemas.microsoft.com/office/drawing/2014/main" id="{604804DB-9CC7-45C7-9888-2490634EE712}"/>
              </a:ext>
            </a:extLst>
          </p:cNvPr>
          <p:cNvCxnSpPr>
            <a:cxnSpLocks/>
          </p:cNvCxnSpPr>
          <p:nvPr/>
        </p:nvCxnSpPr>
        <p:spPr>
          <a:xfrm rot="10800000">
            <a:off x="911458" y="2997799"/>
            <a:ext cx="777875" cy="15875"/>
          </a:xfrm>
          <a:prstGeom prst="straightConnector1">
            <a:avLst/>
          </a:prstGeom>
          <a:noFill/>
          <a:ln w="76200" cap="rnd" cmpd="sng">
            <a:solidFill>
              <a:srgbClr val="C00000"/>
            </a:solidFill>
            <a:prstDash val="solid"/>
            <a:miter lim="8000"/>
            <a:headEnd type="none" w="sm" len="sm"/>
            <a:tailEnd type="none" w="sm" len="sm"/>
          </a:ln>
        </p:spPr>
      </p:cxnSp>
      <p:cxnSp>
        <p:nvCxnSpPr>
          <p:cNvPr id="27" name="Google Shape;261;p74">
            <a:extLst>
              <a:ext uri="{FF2B5EF4-FFF2-40B4-BE49-F238E27FC236}">
                <a16:creationId xmlns:a16="http://schemas.microsoft.com/office/drawing/2014/main" id="{E4EB310A-2992-4695-A035-822096DF9B94}"/>
              </a:ext>
            </a:extLst>
          </p:cNvPr>
          <p:cNvCxnSpPr>
            <a:cxnSpLocks/>
          </p:cNvCxnSpPr>
          <p:nvPr/>
        </p:nvCxnSpPr>
        <p:spPr>
          <a:xfrm flipV="1">
            <a:off x="900694" y="3013674"/>
            <a:ext cx="14779" cy="580028"/>
          </a:xfrm>
          <a:prstGeom prst="straightConnector1">
            <a:avLst/>
          </a:prstGeom>
          <a:noFill/>
          <a:ln w="76200" cap="rnd" cmpd="sng">
            <a:solidFill>
              <a:srgbClr val="C00000"/>
            </a:solidFill>
            <a:prstDash val="solid"/>
            <a:miter lim="8000"/>
            <a:headEnd type="stealth" w="sm" len="sm"/>
            <a:tailEnd type="none" w="sm" len="sm"/>
          </a:ln>
        </p:spPr>
      </p:cxnSp>
      <p:sp>
        <p:nvSpPr>
          <p:cNvPr id="7" name="Footer Placeholder 6">
            <a:extLst>
              <a:ext uri="{FF2B5EF4-FFF2-40B4-BE49-F238E27FC236}">
                <a16:creationId xmlns:a16="http://schemas.microsoft.com/office/drawing/2014/main" id="{7004F87F-4C3B-4A85-96DA-8FDF1148B52C}"/>
              </a:ext>
            </a:extLst>
          </p:cNvPr>
          <p:cNvSpPr>
            <a:spLocks noGrp="1"/>
          </p:cNvSpPr>
          <p:nvPr>
            <p:ph type="ftr" sz="quarter" idx="11"/>
          </p:nvPr>
        </p:nvSpPr>
        <p:spPr/>
        <p:txBody>
          <a:bodyPr/>
          <a:lstStyle/>
          <a:p>
            <a:r>
              <a:rPr lang="en-US"/>
              <a:t>Program Studi Teknik Informatika - S1</a:t>
            </a:r>
          </a:p>
        </p:txBody>
      </p:sp>
      <p:sp>
        <p:nvSpPr>
          <p:cNvPr id="22" name="Google Shape;252;p74">
            <a:extLst>
              <a:ext uri="{FF2B5EF4-FFF2-40B4-BE49-F238E27FC236}">
                <a16:creationId xmlns:a16="http://schemas.microsoft.com/office/drawing/2014/main" id="{A87F570F-80E8-4FD1-8431-422F6262FD20}"/>
              </a:ext>
            </a:extLst>
          </p:cNvPr>
          <p:cNvSpPr txBox="1"/>
          <p:nvPr/>
        </p:nvSpPr>
        <p:spPr>
          <a:xfrm>
            <a:off x="6406141" y="1691835"/>
            <a:ext cx="2273690" cy="2184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id-ID" sz="3200" dirty="0" smtClean="0">
                <a:ea typeface="Cabin"/>
                <a:cs typeface="Cabin"/>
                <a:sym typeface="Cabin"/>
              </a:rPr>
              <a:t>Skenario input</a:t>
            </a:r>
            <a:r>
              <a:rPr lang="en-US" sz="3200" b="0" i="0" u="none" strike="noStrike" cap="none" dirty="0" smtClean="0">
                <a:ea typeface="Cabin"/>
                <a:cs typeface="Cabin"/>
                <a:sym typeface="Cabin"/>
              </a:rPr>
              <a:t>:</a:t>
            </a:r>
            <a:r>
              <a:rPr lang="id-ID" sz="3200" b="0" i="0" u="none" strike="noStrike" cap="none" dirty="0" smtClean="0">
                <a:ea typeface="Cabin"/>
                <a:cs typeface="Cabin"/>
                <a:sym typeface="Cabin"/>
              </a:rPr>
              <a:t> </a:t>
            </a:r>
          </a:p>
          <a:p>
            <a:pPr marL="0" marR="0" lvl="0" indent="0" algn="l" rtl="0">
              <a:lnSpc>
                <a:spcPct val="100000"/>
              </a:lnSpc>
              <a:spcBef>
                <a:spcPts val="0"/>
              </a:spcBef>
              <a:spcAft>
                <a:spcPts val="0"/>
              </a:spcAft>
              <a:buClr>
                <a:schemeClr val="lt1"/>
              </a:buClr>
              <a:buFont typeface="Cabin"/>
              <a:buNone/>
            </a:pPr>
            <a:r>
              <a:rPr lang="id-ID" sz="3200" b="0" i="0" u="none" strike="noStrike" cap="none" dirty="0" smtClean="0">
                <a:ea typeface="Cabin"/>
                <a:cs typeface="Cabin"/>
                <a:sym typeface="Cabin"/>
              </a:rPr>
              <a:t>x = 7</a:t>
            </a:r>
            <a:endParaRPr sz="1600" dirty="0"/>
          </a:p>
          <a:p>
            <a:pPr marL="0" marR="0" lvl="0" indent="0" algn="ctr" rtl="0">
              <a:lnSpc>
                <a:spcPct val="100000"/>
              </a:lnSpc>
              <a:spcBef>
                <a:spcPts val="0"/>
              </a:spcBef>
              <a:spcAft>
                <a:spcPts val="0"/>
              </a:spcAft>
              <a:buNone/>
            </a:pPr>
            <a:endParaRPr sz="3200" b="0" i="0" u="none" strike="noStrike" cap="none" dirty="0">
              <a:ea typeface="Cabin"/>
              <a:cs typeface="Cabin"/>
              <a:sym typeface="Cabin"/>
            </a:endParaRPr>
          </a:p>
        </p:txBody>
      </p:sp>
    </p:spTree>
    <p:extLst>
      <p:ext uri="{BB962C8B-B14F-4D97-AF65-F5344CB8AC3E}">
        <p14:creationId xmlns:p14="http://schemas.microsoft.com/office/powerpoint/2010/main" val="351543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2724012"/>
            <a:ext cx="10081007" cy="1325563"/>
          </a:xfrm>
        </p:spPr>
        <p:txBody>
          <a:bodyPr>
            <a:normAutofit fontScale="90000"/>
          </a:bodyPr>
          <a:lstStyle/>
          <a:p>
            <a:r>
              <a:rPr lang="id-ID" sz="5400" dirty="0" smtClean="0">
                <a:latin typeface="+mn-lt"/>
              </a:rPr>
              <a:t>Notasi Algoritmik untuk Aksi Sekuensial yang memanfaatkan Analisis dua kasus komplemen</a:t>
            </a:r>
            <a:endParaRPr lang="en-US" sz="5400" dirty="0">
              <a:latin typeface="+mn-lt"/>
            </a:endParaRPr>
          </a:p>
        </p:txBody>
      </p:sp>
      <p:sp>
        <p:nvSpPr>
          <p:cNvPr id="3" name="Footer Placeholder 2">
            <a:extLst>
              <a:ext uri="{FF2B5EF4-FFF2-40B4-BE49-F238E27FC236}">
                <a16:creationId xmlns:a16="http://schemas.microsoft.com/office/drawing/2014/main" id="{A5C52DFA-F990-4558-8629-8A55D32C292A}"/>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0930394A-B60B-479F-BD4E-0DE9ECAEB209}"/>
              </a:ext>
            </a:extLst>
          </p:cNvPr>
          <p:cNvSpPr>
            <a:spLocks noGrp="1"/>
          </p:cNvSpPr>
          <p:nvPr>
            <p:ph type="sldNum" sz="quarter" idx="12"/>
          </p:nvPr>
        </p:nvSpPr>
        <p:spPr/>
        <p:txBody>
          <a:bodyPr/>
          <a:lstStyle/>
          <a:p>
            <a:fld id="{305E9EA4-53B1-4E59-8089-6AA0C6ADAD7B}" type="slidenum">
              <a:rPr lang="en-US" smtClean="0"/>
              <a:t>9</a:t>
            </a:fld>
            <a:endParaRPr lang="en-US"/>
          </a:p>
        </p:txBody>
      </p:sp>
    </p:spTree>
    <p:extLst>
      <p:ext uri="{BB962C8B-B14F-4D97-AF65-F5344CB8AC3E}">
        <p14:creationId xmlns:p14="http://schemas.microsoft.com/office/powerpoint/2010/main" val="3779133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TotalTime>
  <Words>738</Words>
  <Application>Microsoft Office PowerPoint</Application>
  <PresentationFormat>Widescreen</PresentationFormat>
  <Paragraphs>135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Cabin</vt:lpstr>
      <vt:lpstr>Calibri</vt:lpstr>
      <vt:lpstr>Calibri Light</vt:lpstr>
      <vt:lpstr>Consolas</vt:lpstr>
      <vt:lpstr>Times New Roman</vt:lpstr>
      <vt:lpstr>Wingdings</vt:lpstr>
      <vt:lpstr>Office Theme</vt:lpstr>
      <vt:lpstr>- Dasar Pemrograman – Pertemuan 5</vt:lpstr>
      <vt:lpstr>Review Materi</vt:lpstr>
      <vt:lpstr>Capaian Kuliah Pertemuan 5</vt:lpstr>
      <vt:lpstr>Capaian Pembelajaran</vt:lpstr>
      <vt:lpstr>ANALISIS DUA KASUS KOMPLEMENTER</vt:lpstr>
      <vt:lpstr>Analisis Dua Kasus Komplementer</vt:lpstr>
      <vt:lpstr>Contoh Analisa Dua Kondisi</vt:lpstr>
      <vt:lpstr>Contoh Kasus Analisa Dua Kondisi</vt:lpstr>
      <vt:lpstr>Notasi Algoritmik untuk Aksi Sekuensial yang memanfaatkan Analisis dua kasus komplemen</vt:lpstr>
      <vt:lpstr>Program MaxAB</vt:lpstr>
      <vt:lpstr>Program MaxAB</vt:lpstr>
      <vt:lpstr>Pertanyaan dan Jawaban</vt:lpstr>
      <vt:lpstr>Kasus Komputasional</vt:lpstr>
      <vt:lpstr>Penyelesaian</vt:lpstr>
      <vt:lpstr>Program Mawar5</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Nisa'ul Hafidhoh</dc:creator>
  <cp:lastModifiedBy>Abas Setiawan</cp:lastModifiedBy>
  <cp:revision>187</cp:revision>
  <dcterms:created xsi:type="dcterms:W3CDTF">2020-07-29T04:19:18Z</dcterms:created>
  <dcterms:modified xsi:type="dcterms:W3CDTF">2021-09-01T04:38:32Z</dcterms:modified>
</cp:coreProperties>
</file>