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57" r:id="rId3"/>
    <p:sldId id="314" r:id="rId4"/>
    <p:sldId id="338" r:id="rId5"/>
    <p:sldId id="339" r:id="rId6"/>
    <p:sldId id="331" r:id="rId7"/>
    <p:sldId id="340" r:id="rId8"/>
    <p:sldId id="342" r:id="rId9"/>
    <p:sldId id="341" r:id="rId10"/>
    <p:sldId id="344" r:id="rId11"/>
    <p:sldId id="345" r:id="rId12"/>
    <p:sldId id="343" r:id="rId13"/>
    <p:sldId id="346" r:id="rId14"/>
    <p:sldId id="347" r:id="rId15"/>
    <p:sldId id="348" r:id="rId16"/>
    <p:sldId id="349" r:id="rId17"/>
    <p:sldId id="350" r:id="rId18"/>
    <p:sldId id="351"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1330"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3EC00D-42C5-4FB0-BE94-16E73F028999}" type="datetimeFigureOut">
              <a:rPr lang="en-US" smtClean="0"/>
              <a:t>9/1/2021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0F8A21-1062-4320-BDFE-865C0B114EB7}" type="slidenum">
              <a:rPr lang="en-US" smtClean="0"/>
              <a:t>‹#›</a:t>
            </a:fld>
            <a:endParaRPr lang="en-US"/>
          </a:p>
        </p:txBody>
      </p:sp>
    </p:spTree>
    <p:extLst>
      <p:ext uri="{BB962C8B-B14F-4D97-AF65-F5344CB8AC3E}">
        <p14:creationId xmlns:p14="http://schemas.microsoft.com/office/powerpoint/2010/main" val="1223525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https://www.tutorialspoint.com/cprogramming/c_data_types.htm</a:t>
            </a:r>
          </a:p>
          <a:p>
            <a:endParaRPr lang="en-US" dirty="0"/>
          </a:p>
        </p:txBody>
      </p:sp>
      <p:sp>
        <p:nvSpPr>
          <p:cNvPr id="4" name="Slide Number Placeholder 3"/>
          <p:cNvSpPr>
            <a:spLocks noGrp="1"/>
          </p:cNvSpPr>
          <p:nvPr>
            <p:ph type="sldNum" sz="quarter" idx="10"/>
          </p:nvPr>
        </p:nvSpPr>
        <p:spPr/>
        <p:txBody>
          <a:bodyPr/>
          <a:lstStyle/>
          <a:p>
            <a:fld id="{73A5BA32-FC44-4C07-9494-36ED1D52FCB9}" type="slidenum">
              <a:rPr lang="en-US" smtClean="0"/>
              <a:t>13</a:t>
            </a:fld>
            <a:endParaRPr lang="en-US"/>
          </a:p>
        </p:txBody>
      </p:sp>
    </p:spTree>
    <p:extLst>
      <p:ext uri="{BB962C8B-B14F-4D97-AF65-F5344CB8AC3E}">
        <p14:creationId xmlns:p14="http://schemas.microsoft.com/office/powerpoint/2010/main" val="1468011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485321" y="1590261"/>
            <a:ext cx="8348870" cy="2292626"/>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3485320" y="3975652"/>
            <a:ext cx="8348871" cy="128214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A0C11D1-F803-491D-A09E-79F02D103BEF}" type="datetime1">
              <a:rPr lang="en-US" smtClean="0"/>
              <a:t>9/1/2021</a:t>
            </a:fld>
            <a:endParaRPr lang="en-US"/>
          </a:p>
        </p:txBody>
      </p:sp>
      <p:sp>
        <p:nvSpPr>
          <p:cNvPr id="5" name="Footer Placeholder 4"/>
          <p:cNvSpPr>
            <a:spLocks noGrp="1"/>
          </p:cNvSpPr>
          <p:nvPr>
            <p:ph type="ftr" sz="quarter" idx="11"/>
          </p:nvPr>
        </p:nvSpPr>
        <p:spPr/>
        <p:txBody>
          <a:bodyPr/>
          <a:lstStyle/>
          <a:p>
            <a:r>
              <a:rPr lang="en-US"/>
              <a:t>Program Studi Teknik Informatika - S1</a:t>
            </a:r>
          </a:p>
        </p:txBody>
      </p:sp>
      <p:sp>
        <p:nvSpPr>
          <p:cNvPr id="6" name="Slide Number Placeholder 5"/>
          <p:cNvSpPr>
            <a:spLocks noGrp="1"/>
          </p:cNvSpPr>
          <p:nvPr>
            <p:ph type="sldNum" sz="quarter" idx="12"/>
          </p:nvPr>
        </p:nvSpPr>
        <p:spPr/>
        <p:txBody>
          <a:bodyPr/>
          <a:lstStyle/>
          <a:p>
            <a:fld id="{305E9EA4-53B1-4E59-8089-6AA0C6ADAD7B}" type="slidenum">
              <a:rPr lang="en-US" smtClean="0"/>
              <a:t>‹#›</a:t>
            </a:fld>
            <a:endParaRPr lang="en-US"/>
          </a:p>
        </p:txBody>
      </p:sp>
    </p:spTree>
    <p:extLst>
      <p:ext uri="{BB962C8B-B14F-4D97-AF65-F5344CB8AC3E}">
        <p14:creationId xmlns:p14="http://schemas.microsoft.com/office/powerpoint/2010/main" val="3299593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9087" y="2724012"/>
            <a:ext cx="10200861"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473AB5E-F02A-4DA1-A937-27F23201FA1C}" type="datetime1">
              <a:rPr lang="en-US" smtClean="0"/>
              <a:t>9/1/2021</a:t>
            </a:fld>
            <a:endParaRPr lang="en-US"/>
          </a:p>
        </p:txBody>
      </p:sp>
      <p:sp>
        <p:nvSpPr>
          <p:cNvPr id="4" name="Footer Placeholder 3"/>
          <p:cNvSpPr>
            <a:spLocks noGrp="1"/>
          </p:cNvSpPr>
          <p:nvPr>
            <p:ph type="ftr" sz="quarter" idx="11"/>
          </p:nvPr>
        </p:nvSpPr>
        <p:spPr/>
        <p:txBody>
          <a:bodyPr/>
          <a:lstStyle/>
          <a:p>
            <a:r>
              <a:rPr lang="en-US"/>
              <a:t>Program Studi Teknik Informatika - S1</a:t>
            </a:r>
          </a:p>
        </p:txBody>
      </p:sp>
      <p:sp>
        <p:nvSpPr>
          <p:cNvPr id="5" name="Slide Number Placeholder 4"/>
          <p:cNvSpPr>
            <a:spLocks noGrp="1"/>
          </p:cNvSpPr>
          <p:nvPr>
            <p:ph type="sldNum" sz="quarter" idx="12"/>
          </p:nvPr>
        </p:nvSpPr>
        <p:spPr/>
        <p:txBody>
          <a:bodyPr/>
          <a:lstStyle/>
          <a:p>
            <a:fld id="{305E9EA4-53B1-4E59-8089-6AA0C6ADAD7B}" type="slidenum">
              <a:rPr lang="en-US" smtClean="0"/>
              <a:t>‹#›</a:t>
            </a:fld>
            <a:endParaRPr lang="en-US"/>
          </a:p>
        </p:txBody>
      </p:sp>
    </p:spTree>
    <p:extLst>
      <p:ext uri="{BB962C8B-B14F-4D97-AF65-F5344CB8AC3E}">
        <p14:creationId xmlns:p14="http://schemas.microsoft.com/office/powerpoint/2010/main" val="70244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21365" y="139838"/>
            <a:ext cx="10041835" cy="1325563"/>
          </a:xfrm>
        </p:spPr>
        <p:txBody>
          <a:bodyPr/>
          <a:lstStyle/>
          <a:p>
            <a:r>
              <a:rPr lang="en-US"/>
              <a:t>Click to edit Master title style</a:t>
            </a:r>
          </a:p>
        </p:txBody>
      </p:sp>
      <p:sp>
        <p:nvSpPr>
          <p:cNvPr id="3" name="Content Placeholder 2"/>
          <p:cNvSpPr>
            <a:spLocks noGrp="1"/>
          </p:cNvSpPr>
          <p:nvPr>
            <p:ph idx="1"/>
          </p:nvPr>
        </p:nvSpPr>
        <p:spPr>
          <a:xfrm>
            <a:off x="321365" y="1605239"/>
            <a:ext cx="11579087" cy="4614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6384ED-1A52-4D40-84A2-AB2619621FC1}" type="datetime1">
              <a:rPr lang="en-US" smtClean="0"/>
              <a:t>9/1/2021</a:t>
            </a:fld>
            <a:endParaRPr lang="en-US"/>
          </a:p>
        </p:txBody>
      </p:sp>
      <p:sp>
        <p:nvSpPr>
          <p:cNvPr id="5" name="Footer Placeholder 4"/>
          <p:cNvSpPr>
            <a:spLocks noGrp="1"/>
          </p:cNvSpPr>
          <p:nvPr>
            <p:ph type="ftr" sz="quarter" idx="11"/>
          </p:nvPr>
        </p:nvSpPr>
        <p:spPr/>
        <p:txBody>
          <a:bodyPr/>
          <a:lstStyle/>
          <a:p>
            <a:r>
              <a:rPr lang="en-US"/>
              <a:t>Program Studi Teknik Informatika - S1</a:t>
            </a:r>
          </a:p>
        </p:txBody>
      </p:sp>
      <p:sp>
        <p:nvSpPr>
          <p:cNvPr id="6" name="Slide Number Placeholder 5"/>
          <p:cNvSpPr>
            <a:spLocks noGrp="1"/>
          </p:cNvSpPr>
          <p:nvPr>
            <p:ph type="sldNum" sz="quarter" idx="12"/>
          </p:nvPr>
        </p:nvSpPr>
        <p:spPr/>
        <p:txBody>
          <a:bodyPr/>
          <a:lstStyle/>
          <a:p>
            <a:fld id="{305E9EA4-53B1-4E59-8089-6AA0C6ADAD7B}" type="slidenum">
              <a:rPr lang="en-US" smtClean="0"/>
              <a:t>‹#›</a:t>
            </a:fld>
            <a:endParaRPr lang="en-US"/>
          </a:p>
        </p:txBody>
      </p:sp>
    </p:spTree>
    <p:extLst>
      <p:ext uri="{BB962C8B-B14F-4D97-AF65-F5344CB8AC3E}">
        <p14:creationId xmlns:p14="http://schemas.microsoft.com/office/powerpoint/2010/main" val="258662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55104" y="113333"/>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C665189-6539-43BD-992E-B21A29B017AF}" type="datetime1">
              <a:rPr lang="en-US" smtClean="0"/>
              <a:t>9/1/2021</a:t>
            </a:fld>
            <a:endParaRPr lang="en-US"/>
          </a:p>
        </p:txBody>
      </p:sp>
      <p:sp>
        <p:nvSpPr>
          <p:cNvPr id="6" name="Footer Placeholder 5"/>
          <p:cNvSpPr>
            <a:spLocks noGrp="1"/>
          </p:cNvSpPr>
          <p:nvPr>
            <p:ph type="ftr" sz="quarter" idx="11"/>
          </p:nvPr>
        </p:nvSpPr>
        <p:spPr/>
        <p:txBody>
          <a:bodyPr/>
          <a:lstStyle/>
          <a:p>
            <a:r>
              <a:rPr lang="en-US"/>
              <a:t>Program Studi Teknik Informatika - S1</a:t>
            </a:r>
          </a:p>
        </p:txBody>
      </p:sp>
      <p:sp>
        <p:nvSpPr>
          <p:cNvPr id="7" name="Slide Number Placeholder 6"/>
          <p:cNvSpPr>
            <a:spLocks noGrp="1"/>
          </p:cNvSpPr>
          <p:nvPr>
            <p:ph type="sldNum" sz="quarter" idx="12"/>
          </p:nvPr>
        </p:nvSpPr>
        <p:spPr/>
        <p:txBody>
          <a:bodyPr/>
          <a:lstStyle/>
          <a:p>
            <a:fld id="{305E9EA4-53B1-4E59-8089-6AA0C6ADAD7B}" type="slidenum">
              <a:rPr lang="en-US" smtClean="0"/>
              <a:t>‹#›</a:t>
            </a:fld>
            <a:endParaRPr lang="en-US"/>
          </a:p>
        </p:txBody>
      </p:sp>
    </p:spTree>
    <p:extLst>
      <p:ext uri="{BB962C8B-B14F-4D97-AF65-F5344CB8AC3E}">
        <p14:creationId xmlns:p14="http://schemas.microsoft.com/office/powerpoint/2010/main" val="2527745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B2CDAD2-2460-4FB5-9E21-71D70BC5B6D2}" type="datetime1">
              <a:rPr lang="en-US" smtClean="0"/>
              <a:t>9/1/2021</a:t>
            </a:fld>
            <a:endParaRPr lang="en-US"/>
          </a:p>
        </p:txBody>
      </p:sp>
      <p:sp>
        <p:nvSpPr>
          <p:cNvPr id="3" name="Footer Placeholder 2"/>
          <p:cNvSpPr>
            <a:spLocks noGrp="1"/>
          </p:cNvSpPr>
          <p:nvPr>
            <p:ph type="ftr" sz="quarter" idx="11"/>
          </p:nvPr>
        </p:nvSpPr>
        <p:spPr/>
        <p:txBody>
          <a:bodyPr/>
          <a:lstStyle/>
          <a:p>
            <a:r>
              <a:rPr lang="en-US"/>
              <a:t>Program Studi Teknik Informatika - S1</a:t>
            </a:r>
          </a:p>
        </p:txBody>
      </p:sp>
      <p:sp>
        <p:nvSpPr>
          <p:cNvPr id="4" name="Slide Number Placeholder 3"/>
          <p:cNvSpPr>
            <a:spLocks noGrp="1"/>
          </p:cNvSpPr>
          <p:nvPr>
            <p:ph type="sldNum" sz="quarter" idx="12"/>
          </p:nvPr>
        </p:nvSpPr>
        <p:spPr/>
        <p:txBody>
          <a:bodyPr/>
          <a:lstStyle/>
          <a:p>
            <a:fld id="{305E9EA4-53B1-4E59-8089-6AA0C6ADAD7B}" type="slidenum">
              <a:rPr lang="en-US" smtClean="0"/>
              <a:t>‹#›</a:t>
            </a:fld>
            <a:endParaRPr lang="en-US"/>
          </a:p>
        </p:txBody>
      </p:sp>
    </p:spTree>
    <p:extLst>
      <p:ext uri="{BB962C8B-B14F-4D97-AF65-F5344CB8AC3E}">
        <p14:creationId xmlns:p14="http://schemas.microsoft.com/office/powerpoint/2010/main" val="12930211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8CC08-7004-4ECB-AAB5-16BF79E03465}" type="datetime1">
              <a:rPr lang="en-US" smtClean="0"/>
              <a:t>9/1/2021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Program Studi Teknik Informatika - S1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5E9EA4-53B1-4E59-8089-6AA0C6ADAD7B}" type="slidenum">
              <a:rPr lang="en-US" smtClean="0"/>
              <a:t>‹#›</a:t>
            </a:fld>
            <a:endParaRPr lang="en-US"/>
          </a:p>
        </p:txBody>
      </p:sp>
    </p:spTree>
    <p:extLst>
      <p:ext uri="{BB962C8B-B14F-4D97-AF65-F5344CB8AC3E}">
        <p14:creationId xmlns:p14="http://schemas.microsoft.com/office/powerpoint/2010/main" val="118164679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2" r:id="rId4"/>
    <p:sldLayoutId id="2147483655" r:id="rId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ocw.mit.edu/courses/electrical-engineering-and-computer-science/6-00sc-introduction-to-computer-science-and-programming-spring-2011/index.htm" TargetMode="External"/><Relationship Id="rId2" Type="http://schemas.openxmlformats.org/officeDocument/2006/relationships/hyperlink" Target="https://ocw.mit.edu/courses/electrical-engineering-and-computer-science/6-0001-introduction-to-computer-science-and-programming-in-python-fall-2016/lecture-slides-code/MIT6_0001F16_Lec1.pdf"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 </a:t>
            </a:r>
            <a:r>
              <a:rPr lang="en-US" dirty="0" err="1"/>
              <a:t>Dasar</a:t>
            </a:r>
            <a:r>
              <a:rPr lang="en-US" dirty="0"/>
              <a:t> </a:t>
            </a:r>
            <a:r>
              <a:rPr lang="en-US" dirty="0" err="1"/>
              <a:t>Pemrograman</a:t>
            </a:r>
            <a:r>
              <a:rPr lang="en-US" dirty="0"/>
              <a:t> –</a:t>
            </a:r>
            <a:br>
              <a:rPr lang="en-US" dirty="0"/>
            </a:br>
            <a:r>
              <a:rPr lang="id-ID" dirty="0" smtClean="0"/>
              <a:t>Pertemuan </a:t>
            </a:r>
            <a:r>
              <a:rPr lang="id-ID" dirty="0" smtClean="0"/>
              <a:t>6 &amp; 7</a:t>
            </a:r>
            <a:endParaRPr lang="en-US" dirty="0"/>
          </a:p>
        </p:txBody>
      </p:sp>
      <p:sp>
        <p:nvSpPr>
          <p:cNvPr id="3" name="Subtitle 2"/>
          <p:cNvSpPr>
            <a:spLocks noGrp="1"/>
          </p:cNvSpPr>
          <p:nvPr>
            <p:ph type="subTitle" idx="1"/>
          </p:nvPr>
        </p:nvSpPr>
        <p:spPr/>
        <p:txBody>
          <a:bodyPr>
            <a:normAutofit lnSpcReduction="10000"/>
          </a:bodyPr>
          <a:lstStyle/>
          <a:p>
            <a:r>
              <a:rPr lang="id-ID" dirty="0"/>
              <a:t>Tim Bahan Ajar </a:t>
            </a:r>
            <a:r>
              <a:rPr lang="en-US" dirty="0" err="1"/>
              <a:t>Dasar</a:t>
            </a:r>
            <a:r>
              <a:rPr lang="en-US" dirty="0"/>
              <a:t> </a:t>
            </a:r>
            <a:r>
              <a:rPr lang="en-US" dirty="0" err="1"/>
              <a:t>Pemrograman</a:t>
            </a:r>
            <a:endParaRPr lang="en-US" dirty="0"/>
          </a:p>
          <a:p>
            <a:r>
              <a:rPr lang="id-ID" dirty="0"/>
              <a:t>T</a:t>
            </a:r>
            <a:r>
              <a:rPr lang="en-US" dirty="0" err="1"/>
              <a:t>eknik</a:t>
            </a:r>
            <a:r>
              <a:rPr lang="en-US" dirty="0"/>
              <a:t> </a:t>
            </a:r>
            <a:r>
              <a:rPr lang="id-ID" dirty="0"/>
              <a:t>I</a:t>
            </a:r>
            <a:r>
              <a:rPr lang="en-US" dirty="0" err="1"/>
              <a:t>nformatika</a:t>
            </a:r>
            <a:r>
              <a:rPr lang="en-US" dirty="0"/>
              <a:t> - </a:t>
            </a:r>
            <a:r>
              <a:rPr lang="id-ID" dirty="0"/>
              <a:t>S1</a:t>
            </a:r>
          </a:p>
          <a:p>
            <a:r>
              <a:rPr lang="id-ID" dirty="0"/>
              <a:t>Fakultas Ilmu Komputer</a:t>
            </a:r>
            <a:endParaRPr lang="en-US" dirty="0"/>
          </a:p>
          <a:p>
            <a:endParaRPr lang="en-US" dirty="0"/>
          </a:p>
        </p:txBody>
      </p:sp>
    </p:spTree>
    <p:extLst>
      <p:ext uri="{BB962C8B-B14F-4D97-AF65-F5344CB8AC3E}">
        <p14:creationId xmlns:p14="http://schemas.microsoft.com/office/powerpoint/2010/main" val="2850702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Kasus Komputasional</a:t>
            </a:r>
            <a:endParaRPr lang="id-ID" b="1" dirty="0"/>
          </a:p>
        </p:txBody>
      </p:sp>
      <p:sp>
        <p:nvSpPr>
          <p:cNvPr id="3" name="Content Placeholder 2"/>
          <p:cNvSpPr>
            <a:spLocks noGrp="1"/>
          </p:cNvSpPr>
          <p:nvPr>
            <p:ph idx="1"/>
          </p:nvPr>
        </p:nvSpPr>
        <p:spPr/>
        <p:txBody>
          <a:bodyPr>
            <a:normAutofit fontScale="85000" lnSpcReduction="20000"/>
          </a:bodyPr>
          <a:lstStyle/>
          <a:p>
            <a:r>
              <a:rPr lang="id-ID" dirty="0" smtClean="0"/>
              <a:t>Deskripsi: Mawar merupakan mahasiswa teknik informatika, dia ingin mendapatkan beasiswa, syarat untuk mendapatkan beasiswa dilihat berdasarkan IPK. Hanya mahasiswa yang memiliki IPK tinggi yang diangap lulus mendapat beasiswa. Jika IPK sedang maka dia dipertimbangkan. Jika IPK rendah tidak lulus. Buat sistem untuk permasalahan tersebut sehingga mawar bisa mengecek apakah dia lulus dapat beasiswa atau tidak.</a:t>
            </a:r>
          </a:p>
          <a:p>
            <a:r>
              <a:rPr lang="id-ID" dirty="0" smtClean="0"/>
              <a:t>Keterangan: </a:t>
            </a:r>
          </a:p>
          <a:p>
            <a:pPr lvl="2"/>
            <a:r>
              <a:rPr lang="id-ID" dirty="0" smtClean="0"/>
              <a:t>IPK ≥ 3.5 dianggap tinggi (berarti dia akan lulus)</a:t>
            </a:r>
          </a:p>
          <a:p>
            <a:pPr lvl="2"/>
            <a:r>
              <a:rPr lang="id-ID" dirty="0" smtClean="0"/>
              <a:t>IPK minimal 2.5 sampai 3.49 dianggap sedang (berarti dipertimbangkan)</a:t>
            </a:r>
          </a:p>
          <a:p>
            <a:pPr lvl="2"/>
            <a:r>
              <a:rPr lang="id-ID" dirty="0" smtClean="0"/>
              <a:t>IPK dibawah 2.5 dianggap rendah (berarti tidak lulus)</a:t>
            </a:r>
          </a:p>
          <a:p>
            <a:r>
              <a:rPr lang="id-ID" dirty="0" smtClean="0"/>
              <a:t>Input: ipk merupakan bilangan real</a:t>
            </a:r>
          </a:p>
          <a:p>
            <a:r>
              <a:rPr lang="id-ID" dirty="0" smtClean="0"/>
              <a:t>Output: tulisan “lulus” atau “dipertimbangkan” atau “tidak lulus”</a:t>
            </a:r>
          </a:p>
          <a:p>
            <a:r>
              <a:rPr lang="id-ID" dirty="0" smtClean="0"/>
              <a:t>Contoh Input-Output:</a:t>
            </a:r>
          </a:p>
          <a:p>
            <a:pPr lvl="1"/>
            <a:r>
              <a:rPr lang="id-ID" dirty="0" smtClean="0"/>
              <a:t>Input: 3.6</a:t>
            </a:r>
          </a:p>
          <a:p>
            <a:pPr lvl="1"/>
            <a:r>
              <a:rPr lang="id-ID" dirty="0" smtClean="0"/>
              <a:t>Output: lulus</a:t>
            </a:r>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10</a:t>
            </a:fld>
            <a:endParaRPr lang="en-US"/>
          </a:p>
        </p:txBody>
      </p:sp>
    </p:spTree>
    <p:extLst>
      <p:ext uri="{BB962C8B-B14F-4D97-AF65-F5344CB8AC3E}">
        <p14:creationId xmlns:p14="http://schemas.microsoft.com/office/powerpoint/2010/main" val="2210489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Program </a:t>
            </a:r>
            <a:r>
              <a:rPr lang="id-ID" b="1" dirty="0" smtClean="0"/>
              <a:t>Beasiswa</a:t>
            </a:r>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11</a:t>
            </a:fld>
            <a:endParaRPr lang="en-US"/>
          </a:p>
        </p:txBody>
      </p:sp>
      <p:graphicFrame>
        <p:nvGraphicFramePr>
          <p:cNvPr id="7" name="Content Placeholder 5"/>
          <p:cNvGraphicFramePr>
            <a:graphicFrameLocks/>
          </p:cNvGraphicFramePr>
          <p:nvPr>
            <p:extLst/>
          </p:nvPr>
        </p:nvGraphicFramePr>
        <p:xfrm>
          <a:off x="306387" y="1601925"/>
          <a:ext cx="11579225" cy="4405335"/>
        </p:xfrm>
        <a:graphic>
          <a:graphicData uri="http://schemas.openxmlformats.org/drawingml/2006/table">
            <a:tbl>
              <a:tblPr firstRow="1" bandRow="1">
                <a:tableStyleId>{5C22544A-7EE6-4342-B048-85BDC9FD1C3A}</a:tableStyleId>
              </a:tblPr>
              <a:tblGrid>
                <a:gridCol w="11579225">
                  <a:extLst>
                    <a:ext uri="{9D8B030D-6E8A-4147-A177-3AD203B41FA5}">
                      <a16:colId xmlns:a16="http://schemas.microsoft.com/office/drawing/2014/main" val="926359863"/>
                    </a:ext>
                  </a:extLst>
                </a:gridCol>
              </a:tblGrid>
              <a:tr h="856593">
                <a:tc>
                  <a:txBody>
                    <a:bodyPr/>
                    <a:lstStyle/>
                    <a:p>
                      <a:r>
                        <a:rPr lang="id-ID" dirty="0" smtClean="0"/>
                        <a:t>Program </a:t>
                      </a:r>
                      <a:r>
                        <a:rPr lang="id-ID" b="1" dirty="0" smtClean="0"/>
                        <a:t>Beasiswa</a:t>
                      </a:r>
                      <a:endParaRPr lang="id-ID" dirty="0" smtClean="0"/>
                    </a:p>
                    <a:p>
                      <a:r>
                        <a:rPr lang="id-ID" dirty="0" smtClean="0"/>
                        <a:t>{Program untuk mengecek kelulusan</a:t>
                      </a:r>
                      <a:r>
                        <a:rPr lang="id-ID" baseline="0" dirty="0" smtClean="0"/>
                        <a:t> beasiswa berdasarkan IPK</a:t>
                      </a:r>
                      <a:r>
                        <a:rPr lang="id-ID" dirty="0" smtClean="0"/>
                        <a:t>}</a:t>
                      </a:r>
                      <a:endParaRPr lang="id-ID" dirty="0"/>
                    </a:p>
                  </a:txBody>
                  <a:tcPr/>
                </a:tc>
                <a:extLst>
                  <a:ext uri="{0D108BD9-81ED-4DB2-BD59-A6C34878D82A}">
                    <a16:rowId xmlns:a16="http://schemas.microsoft.com/office/drawing/2014/main" val="3521878277"/>
                  </a:ext>
                </a:extLst>
              </a:tr>
              <a:tr h="856593">
                <a:tc>
                  <a:txBody>
                    <a:bodyPr/>
                    <a:lstStyle/>
                    <a:p>
                      <a:r>
                        <a:rPr lang="id-ID" b="1" dirty="0" smtClean="0"/>
                        <a:t>KAMUS</a:t>
                      </a:r>
                    </a:p>
                    <a:p>
                      <a:r>
                        <a:rPr lang="id-ID" b="1" dirty="0" smtClean="0"/>
                        <a:t>    </a:t>
                      </a:r>
                      <a:r>
                        <a:rPr lang="id-ID" b="0" dirty="0" smtClean="0"/>
                        <a:t>ipk </a:t>
                      </a:r>
                      <a:r>
                        <a:rPr lang="id-ID" b="0" baseline="0" dirty="0" smtClean="0"/>
                        <a:t>: </a:t>
                      </a:r>
                      <a:r>
                        <a:rPr lang="id-ID" b="0" u="sng" baseline="0" dirty="0" smtClean="0"/>
                        <a:t>real</a:t>
                      </a:r>
                    </a:p>
                  </a:txBody>
                  <a:tcPr/>
                </a:tc>
                <a:extLst>
                  <a:ext uri="{0D108BD9-81ED-4DB2-BD59-A6C34878D82A}">
                    <a16:rowId xmlns:a16="http://schemas.microsoft.com/office/drawing/2014/main" val="2994293459"/>
                  </a:ext>
                </a:extLst>
              </a:tr>
              <a:tr h="2692149">
                <a:tc>
                  <a:txBody>
                    <a:bodyPr/>
                    <a:lstStyle/>
                    <a:p>
                      <a:r>
                        <a:rPr lang="id-ID" b="1" dirty="0" smtClean="0"/>
                        <a:t>ALGORITMA</a:t>
                      </a:r>
                    </a:p>
                    <a:p>
                      <a:r>
                        <a:rPr lang="id-ID" b="0" dirty="0" smtClean="0"/>
                        <a:t>    </a:t>
                      </a:r>
                      <a:r>
                        <a:rPr lang="en-US" b="0" u="sng" dirty="0" smtClean="0"/>
                        <a:t>input</a:t>
                      </a:r>
                      <a:r>
                        <a:rPr lang="en-US" b="0" dirty="0" smtClean="0"/>
                        <a:t>(</a:t>
                      </a:r>
                      <a:r>
                        <a:rPr lang="id-ID" b="0" dirty="0" smtClean="0"/>
                        <a:t>ipk</a:t>
                      </a:r>
                      <a:r>
                        <a:rPr lang="en-US" b="0" dirty="0" smtClean="0"/>
                        <a:t>) </a:t>
                      </a:r>
                      <a:endParaRPr lang="id-ID" b="0" dirty="0" smtClean="0"/>
                    </a:p>
                    <a:p>
                      <a:r>
                        <a:rPr lang="id-ID" u="none" dirty="0" smtClean="0"/>
                        <a:t>    </a:t>
                      </a:r>
                      <a:r>
                        <a:rPr lang="id-ID" u="sng" dirty="0" smtClean="0"/>
                        <a:t>depend on</a:t>
                      </a:r>
                      <a:r>
                        <a:rPr lang="id-ID" dirty="0" smtClean="0"/>
                        <a:t> (ipk)</a:t>
                      </a:r>
                    </a:p>
                    <a:p>
                      <a:pPr marL="0" indent="0">
                        <a:buNone/>
                      </a:pPr>
                      <a:r>
                        <a:rPr lang="id-ID" dirty="0" smtClean="0"/>
                        <a:t>        ipk ≥ 3.5 : </a:t>
                      </a:r>
                      <a:r>
                        <a:rPr lang="id-ID" u="sng" dirty="0" smtClean="0"/>
                        <a:t>output</a:t>
                      </a:r>
                      <a:r>
                        <a:rPr lang="id-ID" dirty="0" smtClean="0"/>
                        <a:t>(“lulus”)</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        2.5 ≤ ipk &lt; 3.5 :</a:t>
                      </a:r>
                      <a:r>
                        <a:rPr lang="id-ID" baseline="0" dirty="0" smtClean="0"/>
                        <a:t> </a:t>
                      </a:r>
                      <a:r>
                        <a:rPr lang="id-ID" u="sng" dirty="0" smtClean="0"/>
                        <a:t>output</a:t>
                      </a:r>
                      <a:r>
                        <a:rPr lang="id-ID" dirty="0" smtClean="0"/>
                        <a:t>(“dipertimbangkan”)</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        ipk &lt; 2.5 :</a:t>
                      </a:r>
                      <a:r>
                        <a:rPr lang="id-ID" baseline="0" dirty="0" smtClean="0"/>
                        <a:t> </a:t>
                      </a:r>
                      <a:r>
                        <a:rPr lang="id-ID" u="sng" dirty="0" smtClean="0"/>
                        <a:t>output</a:t>
                      </a:r>
                      <a:r>
                        <a:rPr lang="id-ID" dirty="0" smtClean="0"/>
                        <a:t>(“tidak lulus”)</a:t>
                      </a:r>
                    </a:p>
                    <a:p>
                      <a:endParaRPr lang="id-ID" b="1" dirty="0" smtClean="0"/>
                    </a:p>
                  </a:txBody>
                  <a:tcPr/>
                </a:tc>
                <a:extLst>
                  <a:ext uri="{0D108BD9-81ED-4DB2-BD59-A6C34878D82A}">
                    <a16:rowId xmlns:a16="http://schemas.microsoft.com/office/drawing/2014/main" val="2155481697"/>
                  </a:ext>
                </a:extLst>
              </a:tr>
            </a:tbl>
          </a:graphicData>
        </a:graphic>
      </p:graphicFrame>
    </p:spTree>
    <p:extLst>
      <p:ext uri="{BB962C8B-B14F-4D97-AF65-F5344CB8AC3E}">
        <p14:creationId xmlns:p14="http://schemas.microsoft.com/office/powerpoint/2010/main" val="441565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Program Beasiswa</a:t>
            </a:r>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12</a:t>
            </a:fld>
            <a:endParaRPr lang="en-US"/>
          </a:p>
        </p:txBody>
      </p:sp>
      <p:pic>
        <p:nvPicPr>
          <p:cNvPr id="6" name="Picture 5"/>
          <p:cNvPicPr>
            <a:picLocks noChangeAspect="1"/>
          </p:cNvPicPr>
          <p:nvPr/>
        </p:nvPicPr>
        <p:blipFill>
          <a:blip r:embed="rId2"/>
          <a:stretch>
            <a:fillRect/>
          </a:stretch>
        </p:blipFill>
        <p:spPr>
          <a:xfrm>
            <a:off x="321365" y="1309687"/>
            <a:ext cx="7553325" cy="5229225"/>
          </a:xfrm>
          <a:prstGeom prst="rect">
            <a:avLst/>
          </a:prstGeom>
        </p:spPr>
      </p:pic>
    </p:spTree>
    <p:extLst>
      <p:ext uri="{BB962C8B-B14F-4D97-AF65-F5344CB8AC3E}">
        <p14:creationId xmlns:p14="http://schemas.microsoft.com/office/powerpoint/2010/main" val="1587974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300163" y="373836"/>
            <a:ext cx="10072047" cy="7334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err="1" smtClean="0">
                <a:latin typeface="Britannic Bold" panose="020B0903060703020204" pitchFamily="34" charset="0"/>
              </a:rPr>
              <a:t>Implementasi</a:t>
            </a:r>
            <a:r>
              <a:rPr lang="en-US" sz="4000" dirty="0" smtClean="0">
                <a:latin typeface="Britannic Bold" panose="020B0903060703020204" pitchFamily="34" charset="0"/>
              </a:rPr>
              <a:t> Switch Case – Menu </a:t>
            </a:r>
            <a:r>
              <a:rPr lang="en-US" sz="4000" dirty="0" err="1" smtClean="0">
                <a:latin typeface="Britannic Bold" panose="020B0903060703020204" pitchFamily="34" charset="0"/>
              </a:rPr>
              <a:t>Makanan</a:t>
            </a:r>
            <a:endParaRPr lang="en-US" sz="4000" dirty="0">
              <a:solidFill>
                <a:srgbClr val="00B050"/>
              </a:solidFill>
              <a:latin typeface="Britannic Bold" panose="020B0903060703020204" pitchFamily="34" charset="0"/>
            </a:endParaRPr>
          </a:p>
        </p:txBody>
      </p:sp>
      <p:pic>
        <p:nvPicPr>
          <p:cNvPr id="3" name="Picture 2"/>
          <p:cNvPicPr>
            <a:picLocks noChangeAspect="1"/>
          </p:cNvPicPr>
          <p:nvPr/>
        </p:nvPicPr>
        <p:blipFill>
          <a:blip r:embed="rId3"/>
          <a:stretch>
            <a:fillRect/>
          </a:stretch>
        </p:blipFill>
        <p:spPr>
          <a:xfrm>
            <a:off x="300163" y="1766487"/>
            <a:ext cx="7378252" cy="4576735"/>
          </a:xfrm>
          <a:prstGeom prst="rect">
            <a:avLst/>
          </a:prstGeom>
        </p:spPr>
      </p:pic>
      <p:pic>
        <p:nvPicPr>
          <p:cNvPr id="4" name="Picture 3"/>
          <p:cNvPicPr>
            <a:picLocks noChangeAspect="1"/>
          </p:cNvPicPr>
          <p:nvPr/>
        </p:nvPicPr>
        <p:blipFill>
          <a:blip r:embed="rId4"/>
          <a:stretch>
            <a:fillRect/>
          </a:stretch>
        </p:blipFill>
        <p:spPr>
          <a:xfrm>
            <a:off x="8090806" y="4185487"/>
            <a:ext cx="3591401" cy="2266003"/>
          </a:xfrm>
          <a:prstGeom prst="rect">
            <a:avLst/>
          </a:prstGeom>
        </p:spPr>
      </p:pic>
      <p:sp>
        <p:nvSpPr>
          <p:cNvPr id="22" name="Rectangle 21"/>
          <p:cNvSpPr/>
          <p:nvPr/>
        </p:nvSpPr>
        <p:spPr>
          <a:xfrm>
            <a:off x="8002925" y="3675476"/>
            <a:ext cx="1977471" cy="510011"/>
          </a:xfrm>
          <a:prstGeom prst="rect">
            <a:avLst/>
          </a:prstGeom>
        </p:spPr>
        <p:txBody>
          <a:bodyPr wrap="square">
            <a:spAutoFit/>
          </a:bodyPr>
          <a:lstStyle/>
          <a:p>
            <a:pPr marL="400050" lvl="1" indent="-285750">
              <a:lnSpc>
                <a:spcPct val="150000"/>
              </a:lnSpc>
              <a:buFont typeface="Wingdings" panose="05000000000000000000" pitchFamily="2" charset="2"/>
              <a:buChar char="q"/>
            </a:pPr>
            <a:r>
              <a:rPr lang="en-US" sz="2000" b="1" dirty="0" smtClean="0">
                <a:solidFill>
                  <a:schemeClr val="tx1">
                    <a:lumMod val="95000"/>
                    <a:lumOff val="5000"/>
                  </a:schemeClr>
                </a:solidFill>
                <a:latin typeface="Yu Gothic" panose="020B0400000000000000" pitchFamily="34" charset="-128"/>
                <a:ea typeface="Yu Gothic" panose="020B0400000000000000" pitchFamily="34" charset="-128"/>
              </a:rPr>
              <a:t>Output 1</a:t>
            </a:r>
            <a:endParaRPr lang="en-US" sz="2000" b="1" dirty="0" smtClean="0">
              <a:solidFill>
                <a:srgbClr val="FF0000"/>
              </a:solidFill>
              <a:latin typeface="Yu Gothic" panose="020B0400000000000000" pitchFamily="34" charset="-128"/>
              <a:ea typeface="Yu Gothic" panose="020B0400000000000000" pitchFamily="34" charset="-128"/>
            </a:endParaRPr>
          </a:p>
        </p:txBody>
      </p:sp>
      <p:cxnSp>
        <p:nvCxnSpPr>
          <p:cNvPr id="23" name="Straight Connector 22"/>
          <p:cNvCxnSpPr/>
          <p:nvPr/>
        </p:nvCxnSpPr>
        <p:spPr>
          <a:xfrm>
            <a:off x="7848594" y="3601353"/>
            <a:ext cx="160" cy="2838853"/>
          </a:xfrm>
          <a:prstGeom prst="line">
            <a:avLst/>
          </a:prstGeom>
          <a:ln w="762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592613" y="1641934"/>
            <a:ext cx="7212944" cy="1938992"/>
          </a:xfrm>
          <a:prstGeom prst="rect">
            <a:avLst/>
          </a:prstGeom>
        </p:spPr>
        <p:txBody>
          <a:bodyPr wrap="square">
            <a:spAutoFit/>
          </a:bodyPr>
          <a:lstStyle/>
          <a:p>
            <a:pPr marL="407988" lvl="2" indent="-342900" algn="just">
              <a:lnSpc>
                <a:spcPct val="150000"/>
              </a:lnSpc>
              <a:buFont typeface="Wingdings" panose="05000000000000000000" pitchFamily="2" charset="2"/>
              <a:buChar char="q"/>
            </a:pPr>
            <a:r>
              <a:rPr lang="en-US" sz="2000" dirty="0" err="1" smtClean="0">
                <a:latin typeface="Yu Gothic" panose="020B0400000000000000" pitchFamily="34" charset="-128"/>
                <a:ea typeface="Yu Gothic" panose="020B0400000000000000" pitchFamily="34" charset="-128"/>
              </a:rPr>
              <a:t>Buat</a:t>
            </a:r>
            <a:r>
              <a:rPr lang="en-US" sz="2000" dirty="0" smtClean="0">
                <a:latin typeface="Yu Gothic" panose="020B0400000000000000" pitchFamily="34" charset="-128"/>
                <a:ea typeface="Yu Gothic" panose="020B0400000000000000" pitchFamily="34" charset="-128"/>
              </a:rPr>
              <a:t> program menu </a:t>
            </a:r>
            <a:r>
              <a:rPr lang="en-US" sz="2000" dirty="0" err="1" smtClean="0">
                <a:latin typeface="Yu Gothic" panose="020B0400000000000000" pitchFamily="34" charset="-128"/>
                <a:ea typeface="Yu Gothic" panose="020B0400000000000000" pitchFamily="34" charset="-128"/>
              </a:rPr>
              <a:t>makanan</a:t>
            </a:r>
            <a:r>
              <a:rPr lang="en-US" sz="2000" dirty="0" smtClean="0">
                <a:latin typeface="Yu Gothic" panose="020B0400000000000000" pitchFamily="34" charset="-128"/>
                <a:ea typeface="Yu Gothic" panose="020B0400000000000000" pitchFamily="34" charset="-128"/>
              </a:rPr>
              <a:t> </a:t>
            </a:r>
            <a:r>
              <a:rPr lang="en-US" sz="2000" dirty="0" err="1" smtClean="0">
                <a:latin typeface="Yu Gothic" panose="020B0400000000000000" pitchFamily="34" charset="-128"/>
                <a:ea typeface="Yu Gothic" panose="020B0400000000000000" pitchFamily="34" charset="-128"/>
              </a:rPr>
              <a:t>sederhana</a:t>
            </a:r>
            <a:r>
              <a:rPr lang="en-US" sz="2000" dirty="0" smtClean="0">
                <a:latin typeface="Yu Gothic" panose="020B0400000000000000" pitchFamily="34" charset="-128"/>
                <a:ea typeface="Yu Gothic" panose="020B0400000000000000" pitchFamily="34" charset="-128"/>
              </a:rPr>
              <a:t> </a:t>
            </a:r>
            <a:r>
              <a:rPr lang="en-US" sz="2000" dirty="0" err="1" smtClean="0">
                <a:latin typeface="Yu Gothic" panose="020B0400000000000000" pitchFamily="34" charset="-128"/>
                <a:ea typeface="Yu Gothic" panose="020B0400000000000000" pitchFamily="34" charset="-128"/>
              </a:rPr>
              <a:t>dengan</a:t>
            </a:r>
            <a:r>
              <a:rPr lang="en-US" sz="2000" dirty="0" smtClean="0">
                <a:latin typeface="Yu Gothic" panose="020B0400000000000000" pitchFamily="34" charset="-128"/>
                <a:ea typeface="Yu Gothic" panose="020B0400000000000000" pitchFamily="34" charset="-128"/>
              </a:rPr>
              <a:t> </a:t>
            </a:r>
            <a:r>
              <a:rPr lang="en-US" sz="2000" dirty="0" err="1" smtClean="0">
                <a:latin typeface="Yu Gothic" panose="020B0400000000000000" pitchFamily="34" charset="-128"/>
                <a:ea typeface="Yu Gothic" panose="020B0400000000000000" pitchFamily="34" charset="-128"/>
              </a:rPr>
              <a:t>Inputan</a:t>
            </a:r>
            <a:r>
              <a:rPr lang="en-US" sz="2000" dirty="0" smtClean="0">
                <a:latin typeface="Yu Gothic" panose="020B0400000000000000" pitchFamily="34" charset="-128"/>
                <a:ea typeface="Yu Gothic" panose="020B0400000000000000" pitchFamily="34" charset="-128"/>
              </a:rPr>
              <a:t> </a:t>
            </a:r>
            <a:r>
              <a:rPr lang="en-US" sz="2000" dirty="0" err="1" smtClean="0">
                <a:latin typeface="Yu Gothic" panose="020B0400000000000000" pitchFamily="34" charset="-128"/>
                <a:ea typeface="Yu Gothic" panose="020B0400000000000000" pitchFamily="34" charset="-128"/>
              </a:rPr>
              <a:t>berupa</a:t>
            </a:r>
            <a:r>
              <a:rPr lang="en-US" sz="2000" dirty="0" smtClean="0">
                <a:latin typeface="Yu Gothic" panose="020B0400000000000000" pitchFamily="34" charset="-128"/>
                <a:ea typeface="Yu Gothic" panose="020B0400000000000000" pitchFamily="34" charset="-128"/>
              </a:rPr>
              <a:t> </a:t>
            </a:r>
            <a:r>
              <a:rPr lang="en-US" sz="2000" dirty="0" err="1" smtClean="0">
                <a:latin typeface="Yu Gothic" panose="020B0400000000000000" pitchFamily="34" charset="-128"/>
                <a:ea typeface="Yu Gothic" panose="020B0400000000000000" pitchFamily="34" charset="-128"/>
              </a:rPr>
              <a:t>kode</a:t>
            </a:r>
            <a:r>
              <a:rPr lang="en-US" sz="2000" dirty="0" smtClean="0">
                <a:latin typeface="Yu Gothic" panose="020B0400000000000000" pitchFamily="34" charset="-128"/>
                <a:ea typeface="Yu Gothic" panose="020B0400000000000000" pitchFamily="34" charset="-128"/>
              </a:rPr>
              <a:t> </a:t>
            </a:r>
            <a:r>
              <a:rPr lang="en-US" sz="2000" dirty="0" err="1" smtClean="0">
                <a:latin typeface="Yu Gothic" panose="020B0400000000000000" pitchFamily="34" charset="-128"/>
                <a:ea typeface="Yu Gothic" panose="020B0400000000000000" pitchFamily="34" charset="-128"/>
              </a:rPr>
              <a:t>makanan</a:t>
            </a:r>
            <a:r>
              <a:rPr lang="en-US" sz="2000" dirty="0" smtClean="0">
                <a:latin typeface="Yu Gothic" panose="020B0400000000000000" pitchFamily="34" charset="-128"/>
                <a:ea typeface="Yu Gothic" panose="020B0400000000000000" pitchFamily="34" charset="-128"/>
              </a:rPr>
              <a:t> , </a:t>
            </a:r>
            <a:r>
              <a:rPr lang="en-US" sz="2000" dirty="0" err="1" smtClean="0">
                <a:latin typeface="Yu Gothic" panose="020B0400000000000000" pitchFamily="34" charset="-128"/>
                <a:ea typeface="Yu Gothic" panose="020B0400000000000000" pitchFamily="34" charset="-128"/>
              </a:rPr>
              <a:t>jika</a:t>
            </a:r>
            <a:r>
              <a:rPr lang="en-US" sz="2000" dirty="0" smtClean="0">
                <a:latin typeface="Yu Gothic" panose="020B0400000000000000" pitchFamily="34" charset="-128"/>
                <a:ea typeface="Yu Gothic" panose="020B0400000000000000" pitchFamily="34" charset="-128"/>
              </a:rPr>
              <a:t> </a:t>
            </a:r>
            <a:r>
              <a:rPr lang="en-US" sz="2000" dirty="0" err="1" smtClean="0">
                <a:latin typeface="Yu Gothic" panose="020B0400000000000000" pitchFamily="34" charset="-128"/>
                <a:ea typeface="Yu Gothic" panose="020B0400000000000000" pitchFamily="34" charset="-128"/>
              </a:rPr>
              <a:t>kode</a:t>
            </a:r>
            <a:r>
              <a:rPr lang="en-US" sz="2000" dirty="0" smtClean="0">
                <a:latin typeface="Yu Gothic" panose="020B0400000000000000" pitchFamily="34" charset="-128"/>
                <a:ea typeface="Yu Gothic" panose="020B0400000000000000" pitchFamily="34" charset="-128"/>
              </a:rPr>
              <a:t> </a:t>
            </a:r>
            <a:r>
              <a:rPr lang="en-US" sz="2000" dirty="0" err="1" smtClean="0">
                <a:latin typeface="Yu Gothic" panose="020B0400000000000000" pitchFamily="34" charset="-128"/>
                <a:ea typeface="Yu Gothic" panose="020B0400000000000000" pitchFamily="34" charset="-128"/>
              </a:rPr>
              <a:t>sesuai</a:t>
            </a:r>
            <a:r>
              <a:rPr lang="en-US" sz="2000" dirty="0" smtClean="0">
                <a:latin typeface="Yu Gothic" panose="020B0400000000000000" pitchFamily="34" charset="-128"/>
                <a:ea typeface="Yu Gothic" panose="020B0400000000000000" pitchFamily="34" charset="-128"/>
              </a:rPr>
              <a:t> </a:t>
            </a:r>
            <a:r>
              <a:rPr lang="en-US" sz="2000" dirty="0" err="1" smtClean="0">
                <a:latin typeface="Yu Gothic" panose="020B0400000000000000" pitchFamily="34" charset="-128"/>
                <a:ea typeface="Yu Gothic" panose="020B0400000000000000" pitchFamily="34" charset="-128"/>
              </a:rPr>
              <a:t>maka</a:t>
            </a:r>
            <a:r>
              <a:rPr lang="en-US" sz="2000" dirty="0" smtClean="0">
                <a:latin typeface="Yu Gothic" panose="020B0400000000000000" pitchFamily="34" charset="-128"/>
                <a:ea typeface="Yu Gothic" panose="020B0400000000000000" pitchFamily="34" charset="-128"/>
              </a:rPr>
              <a:t> </a:t>
            </a:r>
            <a:r>
              <a:rPr lang="en-US" sz="2000" dirty="0" err="1" smtClean="0">
                <a:latin typeface="Yu Gothic" panose="020B0400000000000000" pitchFamily="34" charset="-128"/>
                <a:ea typeface="Yu Gothic" panose="020B0400000000000000" pitchFamily="34" charset="-128"/>
              </a:rPr>
              <a:t>muncul</a:t>
            </a:r>
            <a:r>
              <a:rPr lang="en-US" sz="2000" dirty="0" smtClean="0">
                <a:latin typeface="Yu Gothic" panose="020B0400000000000000" pitchFamily="34" charset="-128"/>
                <a:ea typeface="Yu Gothic" panose="020B0400000000000000" pitchFamily="34" charset="-128"/>
              </a:rPr>
              <a:t> </a:t>
            </a:r>
            <a:r>
              <a:rPr lang="en-US" sz="2000" dirty="0" err="1" smtClean="0">
                <a:latin typeface="Yu Gothic" panose="020B0400000000000000" pitchFamily="34" charset="-128"/>
                <a:ea typeface="Yu Gothic" panose="020B0400000000000000" pitchFamily="34" charset="-128"/>
              </a:rPr>
              <a:t>notif</a:t>
            </a:r>
            <a:r>
              <a:rPr lang="en-US" sz="2000" dirty="0" smtClean="0">
                <a:latin typeface="Yu Gothic" panose="020B0400000000000000" pitchFamily="34" charset="-128"/>
                <a:ea typeface="Yu Gothic" panose="020B0400000000000000" pitchFamily="34" charset="-128"/>
              </a:rPr>
              <a:t> </a:t>
            </a:r>
            <a:r>
              <a:rPr lang="en-US" sz="2000" dirty="0" err="1" smtClean="0">
                <a:latin typeface="Yu Gothic" panose="020B0400000000000000" pitchFamily="34" charset="-128"/>
                <a:ea typeface="Yu Gothic" panose="020B0400000000000000" pitchFamily="34" charset="-128"/>
              </a:rPr>
              <a:t>sesuai</a:t>
            </a:r>
            <a:r>
              <a:rPr lang="en-US" sz="2000" dirty="0" smtClean="0">
                <a:latin typeface="Yu Gothic" panose="020B0400000000000000" pitchFamily="34" charset="-128"/>
                <a:ea typeface="Yu Gothic" panose="020B0400000000000000" pitchFamily="34" charset="-128"/>
              </a:rPr>
              <a:t> </a:t>
            </a:r>
            <a:r>
              <a:rPr lang="en-US" sz="2000" dirty="0" err="1" smtClean="0">
                <a:latin typeface="Yu Gothic" panose="020B0400000000000000" pitchFamily="34" charset="-128"/>
                <a:ea typeface="Yu Gothic" panose="020B0400000000000000" pitchFamily="34" charset="-128"/>
              </a:rPr>
              <a:t>pesanan</a:t>
            </a:r>
            <a:r>
              <a:rPr lang="en-US" sz="2000" dirty="0" smtClean="0">
                <a:latin typeface="Yu Gothic" panose="020B0400000000000000" pitchFamily="34" charset="-128"/>
                <a:ea typeface="Yu Gothic" panose="020B0400000000000000" pitchFamily="34" charset="-128"/>
              </a:rPr>
              <a:t> , </a:t>
            </a:r>
            <a:r>
              <a:rPr lang="en-US" sz="2000" dirty="0" err="1" smtClean="0">
                <a:latin typeface="Yu Gothic" panose="020B0400000000000000" pitchFamily="34" charset="-128"/>
                <a:ea typeface="Yu Gothic" panose="020B0400000000000000" pitchFamily="34" charset="-128"/>
              </a:rPr>
              <a:t>jika</a:t>
            </a:r>
            <a:r>
              <a:rPr lang="en-US" sz="2000" dirty="0" smtClean="0">
                <a:latin typeface="Yu Gothic" panose="020B0400000000000000" pitchFamily="34" charset="-128"/>
                <a:ea typeface="Yu Gothic" panose="020B0400000000000000" pitchFamily="34" charset="-128"/>
              </a:rPr>
              <a:t> </a:t>
            </a:r>
            <a:r>
              <a:rPr lang="en-US" sz="2000" dirty="0" err="1" smtClean="0">
                <a:latin typeface="Yu Gothic" panose="020B0400000000000000" pitchFamily="34" charset="-128"/>
                <a:ea typeface="Yu Gothic" panose="020B0400000000000000" pitchFamily="34" charset="-128"/>
              </a:rPr>
              <a:t>tidak</a:t>
            </a:r>
            <a:r>
              <a:rPr lang="en-US" sz="2000" dirty="0" smtClean="0">
                <a:latin typeface="Yu Gothic" panose="020B0400000000000000" pitchFamily="34" charset="-128"/>
                <a:ea typeface="Yu Gothic" panose="020B0400000000000000" pitchFamily="34" charset="-128"/>
              </a:rPr>
              <a:t> </a:t>
            </a:r>
            <a:r>
              <a:rPr lang="en-US" sz="2000" dirty="0" err="1" smtClean="0">
                <a:latin typeface="Yu Gothic" panose="020B0400000000000000" pitchFamily="34" charset="-128"/>
                <a:ea typeface="Yu Gothic" panose="020B0400000000000000" pitchFamily="34" charset="-128"/>
              </a:rPr>
              <a:t>maka</a:t>
            </a:r>
            <a:r>
              <a:rPr lang="en-US" sz="2000" dirty="0" smtClean="0">
                <a:latin typeface="Yu Gothic" panose="020B0400000000000000" pitchFamily="34" charset="-128"/>
                <a:ea typeface="Yu Gothic" panose="020B0400000000000000" pitchFamily="34" charset="-128"/>
              </a:rPr>
              <a:t> </a:t>
            </a:r>
            <a:r>
              <a:rPr lang="en-US" sz="2000" dirty="0" err="1" smtClean="0">
                <a:latin typeface="Yu Gothic" panose="020B0400000000000000" pitchFamily="34" charset="-128"/>
                <a:ea typeface="Yu Gothic" panose="020B0400000000000000" pitchFamily="34" charset="-128"/>
              </a:rPr>
              <a:t>muncul</a:t>
            </a:r>
            <a:r>
              <a:rPr lang="en-US" sz="2000" dirty="0" smtClean="0">
                <a:latin typeface="Yu Gothic" panose="020B0400000000000000" pitchFamily="34" charset="-128"/>
                <a:ea typeface="Yu Gothic" panose="020B0400000000000000" pitchFamily="34" charset="-128"/>
              </a:rPr>
              <a:t> </a:t>
            </a:r>
            <a:r>
              <a:rPr lang="en-US" sz="2000" dirty="0" err="1" smtClean="0">
                <a:latin typeface="Yu Gothic" panose="020B0400000000000000" pitchFamily="34" charset="-128"/>
                <a:ea typeface="Yu Gothic" panose="020B0400000000000000" pitchFamily="34" charset="-128"/>
              </a:rPr>
              <a:t>notif</a:t>
            </a:r>
            <a:r>
              <a:rPr lang="en-US" sz="2000" dirty="0" smtClean="0">
                <a:latin typeface="Yu Gothic" panose="020B0400000000000000" pitchFamily="34" charset="-128"/>
                <a:ea typeface="Yu Gothic" panose="020B0400000000000000" pitchFamily="34" charset="-128"/>
              </a:rPr>
              <a:t> </a:t>
            </a:r>
            <a:r>
              <a:rPr lang="en-US" sz="2000" dirty="0" err="1" smtClean="0">
                <a:latin typeface="Yu Gothic" panose="020B0400000000000000" pitchFamily="34" charset="-128"/>
                <a:ea typeface="Yu Gothic" panose="020B0400000000000000" pitchFamily="34" charset="-128"/>
              </a:rPr>
              <a:t>Kode</a:t>
            </a:r>
            <a:r>
              <a:rPr lang="en-US" sz="2000" dirty="0" smtClean="0">
                <a:latin typeface="Yu Gothic" panose="020B0400000000000000" pitchFamily="34" charset="-128"/>
                <a:ea typeface="Yu Gothic" panose="020B0400000000000000" pitchFamily="34" charset="-128"/>
              </a:rPr>
              <a:t> </a:t>
            </a:r>
            <a:r>
              <a:rPr lang="en-US" sz="2000" dirty="0" err="1" smtClean="0">
                <a:latin typeface="Yu Gothic" panose="020B0400000000000000" pitchFamily="34" charset="-128"/>
                <a:ea typeface="Yu Gothic" panose="020B0400000000000000" pitchFamily="34" charset="-128"/>
              </a:rPr>
              <a:t>salah</a:t>
            </a:r>
            <a:endParaRPr lang="en-US" sz="2000" b="1" dirty="0" smtClean="0">
              <a:latin typeface="Yu Gothic" panose="020B0400000000000000" pitchFamily="34" charset="-128"/>
              <a:ea typeface="Yu Gothic" panose="020B0400000000000000" pitchFamily="34" charset="-128"/>
            </a:endParaRPr>
          </a:p>
        </p:txBody>
      </p:sp>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51589" y="3251670"/>
            <a:ext cx="1131054" cy="863876"/>
          </a:xfrm>
          <a:prstGeom prst="rect">
            <a:avLst/>
          </a:prstGeom>
        </p:spPr>
      </p:pic>
    </p:spTree>
    <p:extLst>
      <p:ext uri="{BB962C8B-B14F-4D97-AF65-F5344CB8AC3E}">
        <p14:creationId xmlns:p14="http://schemas.microsoft.com/office/powerpoint/2010/main" val="33666001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Program </a:t>
            </a:r>
            <a:r>
              <a:rPr lang="id-ID" b="1" dirty="0" smtClean="0"/>
              <a:t>PositifGanjilGenap</a:t>
            </a:r>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14</a:t>
            </a:fld>
            <a:endParaRPr lang="en-US"/>
          </a:p>
        </p:txBody>
      </p:sp>
      <p:graphicFrame>
        <p:nvGraphicFramePr>
          <p:cNvPr id="7" name="Content Placeholder 5"/>
          <p:cNvGraphicFramePr>
            <a:graphicFrameLocks/>
          </p:cNvGraphicFramePr>
          <p:nvPr>
            <p:extLst>
              <p:ext uri="{D42A27DB-BD31-4B8C-83A1-F6EECF244321}">
                <p14:modId xmlns:p14="http://schemas.microsoft.com/office/powerpoint/2010/main" val="2896630195"/>
              </p:ext>
            </p:extLst>
          </p:nvPr>
        </p:nvGraphicFramePr>
        <p:xfrm>
          <a:off x="306387" y="1601925"/>
          <a:ext cx="11579225" cy="4577071"/>
        </p:xfrm>
        <a:graphic>
          <a:graphicData uri="http://schemas.openxmlformats.org/drawingml/2006/table">
            <a:tbl>
              <a:tblPr firstRow="1" bandRow="1">
                <a:tableStyleId>{5C22544A-7EE6-4342-B048-85BDC9FD1C3A}</a:tableStyleId>
              </a:tblPr>
              <a:tblGrid>
                <a:gridCol w="11579225">
                  <a:extLst>
                    <a:ext uri="{9D8B030D-6E8A-4147-A177-3AD203B41FA5}">
                      <a16:colId xmlns:a16="http://schemas.microsoft.com/office/drawing/2014/main" val="926359863"/>
                    </a:ext>
                  </a:extLst>
                </a:gridCol>
              </a:tblGrid>
              <a:tr h="758016">
                <a:tc>
                  <a:txBody>
                    <a:bodyPr/>
                    <a:lstStyle/>
                    <a:p>
                      <a:r>
                        <a:rPr lang="id-ID" dirty="0" smtClean="0"/>
                        <a:t>Program </a:t>
                      </a:r>
                      <a:r>
                        <a:rPr lang="id-ID" b="1" dirty="0" smtClean="0"/>
                        <a:t>PositifGanjilGenap</a:t>
                      </a:r>
                    </a:p>
                    <a:p>
                      <a:r>
                        <a:rPr lang="id-ID" dirty="0" smtClean="0"/>
                        <a:t>{Program untuk </a:t>
                      </a:r>
                      <a:r>
                        <a:rPr lang="en-US" dirty="0" smtClean="0"/>
                        <a:t> </a:t>
                      </a:r>
                      <a:r>
                        <a:rPr lang="en-US" dirty="0" err="1" smtClean="0"/>
                        <a:t>mengecek</a:t>
                      </a:r>
                      <a:r>
                        <a:rPr lang="en-US" dirty="0" smtClean="0"/>
                        <a:t> </a:t>
                      </a:r>
                      <a:r>
                        <a:rPr lang="en-US" dirty="0" err="1" smtClean="0"/>
                        <a:t>suatu</a:t>
                      </a:r>
                      <a:r>
                        <a:rPr lang="en-US" dirty="0" smtClean="0"/>
                        <a:t> </a:t>
                      </a:r>
                      <a:r>
                        <a:rPr lang="en-US" dirty="0" err="1" smtClean="0"/>
                        <a:t>bilangan</a:t>
                      </a:r>
                      <a:r>
                        <a:rPr lang="en-US" dirty="0" smtClean="0"/>
                        <a:t> </a:t>
                      </a:r>
                      <a:r>
                        <a:rPr lang="en-US" dirty="0" err="1" smtClean="0"/>
                        <a:t>positif</a:t>
                      </a:r>
                      <a:r>
                        <a:rPr lang="en-US" dirty="0" smtClean="0"/>
                        <a:t> </a:t>
                      </a:r>
                      <a:r>
                        <a:rPr lang="en-US" dirty="0" err="1" smtClean="0"/>
                        <a:t>atau</a:t>
                      </a:r>
                      <a:r>
                        <a:rPr lang="en-US" dirty="0" smtClean="0"/>
                        <a:t> </a:t>
                      </a:r>
                      <a:r>
                        <a:rPr lang="en-US" dirty="0" err="1" smtClean="0"/>
                        <a:t>bukan</a:t>
                      </a:r>
                      <a:r>
                        <a:rPr lang="en-US" dirty="0" smtClean="0"/>
                        <a:t>, </a:t>
                      </a:r>
                      <a:r>
                        <a:rPr lang="en-US" dirty="0" err="1" smtClean="0"/>
                        <a:t>cek</a:t>
                      </a:r>
                      <a:r>
                        <a:rPr lang="en-US" dirty="0" smtClean="0"/>
                        <a:t> pula </a:t>
                      </a:r>
                      <a:r>
                        <a:rPr lang="en-US" dirty="0" err="1" smtClean="0"/>
                        <a:t>bilangan</a:t>
                      </a:r>
                      <a:r>
                        <a:rPr lang="en-US" dirty="0" smtClean="0"/>
                        <a:t> </a:t>
                      </a:r>
                      <a:r>
                        <a:rPr lang="en-US" dirty="0" err="1" smtClean="0"/>
                        <a:t>positif</a:t>
                      </a:r>
                      <a:r>
                        <a:rPr lang="en-US" dirty="0" smtClean="0"/>
                        <a:t> </a:t>
                      </a:r>
                      <a:r>
                        <a:rPr lang="en-US" dirty="0" err="1" smtClean="0"/>
                        <a:t>tersebut</a:t>
                      </a:r>
                      <a:r>
                        <a:rPr lang="en-US" dirty="0" smtClean="0"/>
                        <a:t> </a:t>
                      </a:r>
                      <a:r>
                        <a:rPr lang="en-US" dirty="0" err="1" smtClean="0"/>
                        <a:t>ganjil</a:t>
                      </a:r>
                      <a:r>
                        <a:rPr lang="en-US" dirty="0" smtClean="0"/>
                        <a:t> </a:t>
                      </a:r>
                      <a:r>
                        <a:rPr lang="en-US" dirty="0" err="1" smtClean="0"/>
                        <a:t>atau</a:t>
                      </a:r>
                      <a:r>
                        <a:rPr lang="en-US" dirty="0" smtClean="0"/>
                        <a:t> </a:t>
                      </a:r>
                      <a:r>
                        <a:rPr lang="en-US" dirty="0" err="1" smtClean="0"/>
                        <a:t>genap</a:t>
                      </a:r>
                      <a:r>
                        <a:rPr lang="en-US" dirty="0" smtClean="0"/>
                        <a:t>?</a:t>
                      </a:r>
                      <a:r>
                        <a:rPr lang="id-ID" dirty="0" smtClean="0"/>
                        <a:t>}</a:t>
                      </a:r>
                      <a:endParaRPr lang="id-ID" dirty="0"/>
                    </a:p>
                  </a:txBody>
                  <a:tcPr/>
                </a:tc>
                <a:extLst>
                  <a:ext uri="{0D108BD9-81ED-4DB2-BD59-A6C34878D82A}">
                    <a16:rowId xmlns:a16="http://schemas.microsoft.com/office/drawing/2014/main" val="3521878277"/>
                  </a:ext>
                </a:extLst>
              </a:tr>
              <a:tr h="710095">
                <a:tc>
                  <a:txBody>
                    <a:bodyPr/>
                    <a:lstStyle/>
                    <a:p>
                      <a:r>
                        <a:rPr lang="id-ID" b="1" dirty="0" smtClean="0"/>
                        <a:t>KAMUS</a:t>
                      </a:r>
                    </a:p>
                    <a:p>
                      <a:r>
                        <a:rPr lang="id-ID" b="1" dirty="0" smtClean="0"/>
                        <a:t>    </a:t>
                      </a:r>
                      <a:r>
                        <a:rPr lang="id-ID" b="0" dirty="0" smtClean="0"/>
                        <a:t>x </a:t>
                      </a:r>
                      <a:r>
                        <a:rPr lang="id-ID" b="0" baseline="0" dirty="0" smtClean="0"/>
                        <a:t>: </a:t>
                      </a:r>
                      <a:r>
                        <a:rPr lang="id-ID" b="0" u="sng" baseline="0" dirty="0" smtClean="0"/>
                        <a:t>integer</a:t>
                      </a:r>
                    </a:p>
                  </a:txBody>
                  <a:tcPr/>
                </a:tc>
                <a:extLst>
                  <a:ext uri="{0D108BD9-81ED-4DB2-BD59-A6C34878D82A}">
                    <a16:rowId xmlns:a16="http://schemas.microsoft.com/office/drawing/2014/main" val="2994293459"/>
                  </a:ext>
                </a:extLst>
              </a:tr>
              <a:tr h="2231727">
                <a:tc>
                  <a:txBody>
                    <a:bodyPr/>
                    <a:lstStyle/>
                    <a:p>
                      <a:r>
                        <a:rPr lang="id-ID" b="1" dirty="0" smtClean="0">
                          <a:latin typeface="+mn-lt"/>
                        </a:rPr>
                        <a:t>ALGORITMA</a:t>
                      </a:r>
                    </a:p>
                    <a:p>
                      <a:r>
                        <a:rPr lang="id-ID" b="0" dirty="0" smtClean="0">
                          <a:latin typeface="+mn-lt"/>
                        </a:rPr>
                        <a:t>    </a:t>
                      </a:r>
                      <a:r>
                        <a:rPr lang="en-US" b="0" u="sng" dirty="0" smtClean="0">
                          <a:latin typeface="+mn-lt"/>
                        </a:rPr>
                        <a:t>input</a:t>
                      </a:r>
                      <a:r>
                        <a:rPr lang="en-US" b="0" dirty="0" smtClean="0">
                          <a:latin typeface="+mn-lt"/>
                        </a:rPr>
                        <a:t>(</a:t>
                      </a:r>
                      <a:r>
                        <a:rPr lang="id-ID" b="0" dirty="0" smtClean="0">
                          <a:latin typeface="+mn-lt"/>
                        </a:rPr>
                        <a:t>x</a:t>
                      </a:r>
                      <a:r>
                        <a:rPr lang="en-US" b="0" dirty="0" smtClean="0">
                          <a:latin typeface="+mn-lt"/>
                        </a:rPr>
                        <a:t>) </a:t>
                      </a:r>
                      <a:endParaRPr lang="id-ID" b="0" dirty="0" smtClean="0">
                        <a:latin typeface="+mn-lt"/>
                      </a:endParaRPr>
                    </a:p>
                    <a:p>
                      <a:r>
                        <a:rPr lang="id-ID" b="0" u="none" dirty="0" smtClean="0">
                          <a:latin typeface="+mn-lt"/>
                        </a:rPr>
                        <a:t>    </a:t>
                      </a:r>
                      <a:r>
                        <a:rPr lang="en-US" u="sng" dirty="0" smtClean="0">
                          <a:latin typeface="+mn-lt"/>
                        </a:rPr>
                        <a:t>if</a:t>
                      </a:r>
                      <a:r>
                        <a:rPr lang="en-US" dirty="0" smtClean="0">
                          <a:latin typeface="+mn-lt"/>
                        </a:rPr>
                        <a:t> x &gt; 0 </a:t>
                      </a:r>
                      <a:r>
                        <a:rPr lang="en-US" u="sng" dirty="0" smtClean="0">
                          <a:latin typeface="+mn-lt"/>
                        </a:rPr>
                        <a:t>then</a:t>
                      </a:r>
                    </a:p>
                    <a:p>
                      <a:r>
                        <a:rPr lang="id-ID" dirty="0" smtClean="0">
                          <a:latin typeface="+mn-lt"/>
                        </a:rPr>
                        <a:t>        </a:t>
                      </a:r>
                      <a:r>
                        <a:rPr lang="en-US" u="sng" dirty="0" smtClean="0">
                          <a:latin typeface="+mn-lt"/>
                        </a:rPr>
                        <a:t>if</a:t>
                      </a:r>
                      <a:r>
                        <a:rPr lang="en-US" dirty="0" smtClean="0">
                          <a:latin typeface="+mn-lt"/>
                        </a:rPr>
                        <a:t> x</a:t>
                      </a:r>
                      <a:r>
                        <a:rPr lang="id-ID" dirty="0" smtClean="0">
                          <a:latin typeface="+mn-lt"/>
                        </a:rPr>
                        <a:t> mod </a:t>
                      </a:r>
                      <a:r>
                        <a:rPr lang="en-US" dirty="0" smtClean="0">
                          <a:latin typeface="+mn-lt"/>
                        </a:rPr>
                        <a:t>2 </a:t>
                      </a:r>
                      <a:r>
                        <a:rPr lang="id-ID" dirty="0" smtClean="0">
                          <a:latin typeface="+mn-lt"/>
                        </a:rPr>
                        <a:t>eq</a:t>
                      </a:r>
                      <a:r>
                        <a:rPr lang="en-US" dirty="0" smtClean="0">
                          <a:latin typeface="+mn-lt"/>
                        </a:rPr>
                        <a:t> 0 </a:t>
                      </a:r>
                      <a:r>
                        <a:rPr lang="en-US" u="sng" dirty="0" smtClean="0">
                          <a:latin typeface="+mn-lt"/>
                        </a:rPr>
                        <a:t>then</a:t>
                      </a:r>
                      <a:endParaRPr lang="en-US" dirty="0" smtClean="0">
                        <a:latin typeface="+mn-lt"/>
                      </a:endParaRPr>
                    </a:p>
                    <a:p>
                      <a:r>
                        <a:rPr lang="id-ID" dirty="0" smtClean="0">
                          <a:latin typeface="+mn-lt"/>
                        </a:rPr>
                        <a:t>            </a:t>
                      </a:r>
                      <a:r>
                        <a:rPr lang="en-US" dirty="0" smtClean="0">
                          <a:latin typeface="+mn-lt"/>
                        </a:rPr>
                        <a:t>output(</a:t>
                      </a:r>
                      <a:r>
                        <a:rPr lang="id-ID" dirty="0" smtClean="0">
                          <a:latin typeface="+mn-lt"/>
                        </a:rPr>
                        <a:t>“</a:t>
                      </a:r>
                      <a:r>
                        <a:rPr lang="en-US" dirty="0" err="1" smtClean="0">
                          <a:latin typeface="+mn-lt"/>
                        </a:rPr>
                        <a:t>Bilangan</a:t>
                      </a:r>
                      <a:r>
                        <a:rPr lang="en-US" dirty="0" smtClean="0">
                          <a:latin typeface="+mn-lt"/>
                        </a:rPr>
                        <a:t> </a:t>
                      </a:r>
                      <a:r>
                        <a:rPr lang="en-US" dirty="0" err="1" smtClean="0">
                          <a:latin typeface="+mn-lt"/>
                        </a:rPr>
                        <a:t>positif</a:t>
                      </a:r>
                      <a:r>
                        <a:rPr lang="en-US" dirty="0" smtClean="0">
                          <a:latin typeface="+mn-lt"/>
                        </a:rPr>
                        <a:t> </a:t>
                      </a:r>
                      <a:r>
                        <a:rPr lang="en-US" dirty="0" err="1" smtClean="0">
                          <a:latin typeface="+mn-lt"/>
                        </a:rPr>
                        <a:t>genap</a:t>
                      </a:r>
                      <a:r>
                        <a:rPr lang="id-ID" dirty="0" smtClean="0">
                          <a:latin typeface="+mn-lt"/>
                        </a:rPr>
                        <a:t>”</a:t>
                      </a:r>
                      <a:r>
                        <a:rPr lang="en-US" dirty="0" smtClean="0">
                          <a:latin typeface="+mn-lt"/>
                        </a:rPr>
                        <a:t>)</a:t>
                      </a:r>
                    </a:p>
                    <a:p>
                      <a:r>
                        <a:rPr lang="id-ID" dirty="0" smtClean="0">
                          <a:latin typeface="+mn-lt"/>
                        </a:rPr>
                        <a:t>        </a:t>
                      </a:r>
                      <a:r>
                        <a:rPr lang="en-US" u="sng" dirty="0" smtClean="0">
                          <a:latin typeface="+mn-lt"/>
                        </a:rPr>
                        <a:t>else</a:t>
                      </a:r>
                    </a:p>
                    <a:p>
                      <a:r>
                        <a:rPr lang="id-ID" dirty="0" smtClean="0">
                          <a:latin typeface="+mn-lt"/>
                        </a:rPr>
                        <a:t>            </a:t>
                      </a:r>
                      <a:r>
                        <a:rPr lang="en-US" dirty="0" smtClean="0">
                          <a:latin typeface="+mn-lt"/>
                        </a:rPr>
                        <a:t>output(</a:t>
                      </a:r>
                      <a:r>
                        <a:rPr lang="id-ID" dirty="0" smtClean="0">
                          <a:latin typeface="+mn-lt"/>
                        </a:rPr>
                        <a:t>“</a:t>
                      </a:r>
                      <a:r>
                        <a:rPr lang="en-US" dirty="0" err="1" smtClean="0">
                          <a:latin typeface="+mn-lt"/>
                        </a:rPr>
                        <a:t>Bilangan</a:t>
                      </a:r>
                      <a:r>
                        <a:rPr lang="en-US" dirty="0" smtClean="0">
                          <a:latin typeface="+mn-lt"/>
                        </a:rPr>
                        <a:t> </a:t>
                      </a:r>
                      <a:r>
                        <a:rPr lang="en-US" dirty="0" err="1" smtClean="0">
                          <a:latin typeface="+mn-lt"/>
                        </a:rPr>
                        <a:t>positif</a:t>
                      </a:r>
                      <a:r>
                        <a:rPr lang="en-US" dirty="0" smtClean="0">
                          <a:latin typeface="+mn-lt"/>
                        </a:rPr>
                        <a:t> </a:t>
                      </a:r>
                      <a:r>
                        <a:rPr lang="en-US" dirty="0" err="1" smtClean="0">
                          <a:latin typeface="+mn-lt"/>
                        </a:rPr>
                        <a:t>ganjil</a:t>
                      </a:r>
                      <a:r>
                        <a:rPr lang="id-ID" dirty="0" smtClean="0">
                          <a:latin typeface="+mn-lt"/>
                        </a:rPr>
                        <a:t>”</a:t>
                      </a:r>
                      <a:r>
                        <a:rPr lang="en-US" dirty="0" smtClean="0">
                          <a:latin typeface="+mn-lt"/>
                        </a:rPr>
                        <a:t>)</a:t>
                      </a:r>
                    </a:p>
                    <a:p>
                      <a:r>
                        <a:rPr lang="id-ID" u="none" dirty="0" smtClean="0">
                          <a:latin typeface="+mn-lt"/>
                        </a:rPr>
                        <a:t>    </a:t>
                      </a:r>
                      <a:r>
                        <a:rPr lang="en-US" u="sng" dirty="0" smtClean="0">
                          <a:latin typeface="+mn-lt"/>
                        </a:rPr>
                        <a:t>else</a:t>
                      </a:r>
                    </a:p>
                    <a:p>
                      <a:r>
                        <a:rPr lang="id-ID" dirty="0" smtClean="0">
                          <a:latin typeface="+mn-lt"/>
                        </a:rPr>
                        <a:t>        </a:t>
                      </a:r>
                      <a:r>
                        <a:rPr lang="en-US" dirty="0" smtClean="0">
                          <a:latin typeface="+mn-lt"/>
                        </a:rPr>
                        <a:t>output(</a:t>
                      </a:r>
                      <a:r>
                        <a:rPr lang="id-ID" dirty="0" smtClean="0">
                          <a:latin typeface="+mn-lt"/>
                        </a:rPr>
                        <a:t>“</a:t>
                      </a:r>
                      <a:r>
                        <a:rPr lang="en-US" dirty="0" err="1" smtClean="0">
                          <a:latin typeface="+mn-lt"/>
                        </a:rPr>
                        <a:t>Bukan</a:t>
                      </a:r>
                      <a:r>
                        <a:rPr lang="en-US" dirty="0" smtClean="0">
                          <a:latin typeface="+mn-lt"/>
                        </a:rPr>
                        <a:t> </a:t>
                      </a:r>
                      <a:r>
                        <a:rPr lang="en-US" dirty="0" err="1" smtClean="0">
                          <a:latin typeface="+mn-lt"/>
                        </a:rPr>
                        <a:t>bilangan</a:t>
                      </a:r>
                      <a:r>
                        <a:rPr lang="en-US" dirty="0" smtClean="0">
                          <a:latin typeface="+mn-lt"/>
                        </a:rPr>
                        <a:t> </a:t>
                      </a:r>
                      <a:r>
                        <a:rPr lang="en-US" dirty="0" err="1" smtClean="0">
                          <a:latin typeface="+mn-lt"/>
                        </a:rPr>
                        <a:t>positif</a:t>
                      </a:r>
                      <a:r>
                        <a:rPr lang="id-ID" dirty="0" smtClean="0">
                          <a:latin typeface="+mn-lt"/>
                        </a:rPr>
                        <a:t>”</a:t>
                      </a:r>
                      <a:r>
                        <a:rPr lang="en-US" dirty="0" smtClean="0">
                          <a:latin typeface="+mn-lt"/>
                        </a:rPr>
                        <a:t>)</a:t>
                      </a:r>
                      <a:endParaRPr lang="id-ID" dirty="0" smtClean="0">
                        <a:latin typeface="+mn-lt"/>
                      </a:endParaRPr>
                    </a:p>
                    <a:p>
                      <a:r>
                        <a:rPr lang="id-ID" u="none" dirty="0" smtClean="0">
                          <a:latin typeface="+mn-lt"/>
                        </a:rPr>
                        <a:t>    </a:t>
                      </a:r>
                      <a:r>
                        <a:rPr lang="id-ID" u="sng" dirty="0" smtClean="0">
                          <a:latin typeface="+mn-lt"/>
                        </a:rPr>
                        <a:t>endif</a:t>
                      </a:r>
                    </a:p>
                    <a:p>
                      <a:r>
                        <a:rPr lang="id-ID" u="none" dirty="0" smtClean="0">
                          <a:latin typeface="+mn-lt"/>
                        </a:rPr>
                        <a:t>    </a:t>
                      </a:r>
                      <a:r>
                        <a:rPr lang="id-ID" u="sng" dirty="0" smtClean="0">
                          <a:latin typeface="+mn-lt"/>
                        </a:rPr>
                        <a:t>output</a:t>
                      </a:r>
                      <a:r>
                        <a:rPr lang="id-ID" dirty="0" smtClean="0">
                          <a:latin typeface="+mn-lt"/>
                        </a:rPr>
                        <a:t>(“finish”)</a:t>
                      </a:r>
                      <a:endParaRPr lang="id-ID" dirty="0">
                        <a:latin typeface="+mn-lt"/>
                      </a:endParaRPr>
                    </a:p>
                  </a:txBody>
                  <a:tcPr/>
                </a:tc>
                <a:extLst>
                  <a:ext uri="{0D108BD9-81ED-4DB2-BD59-A6C34878D82A}">
                    <a16:rowId xmlns:a16="http://schemas.microsoft.com/office/drawing/2014/main" val="2155481697"/>
                  </a:ext>
                </a:extLst>
              </a:tr>
            </a:tbl>
          </a:graphicData>
        </a:graphic>
      </p:graphicFrame>
    </p:spTree>
    <p:extLst>
      <p:ext uri="{BB962C8B-B14F-4D97-AF65-F5344CB8AC3E}">
        <p14:creationId xmlns:p14="http://schemas.microsoft.com/office/powerpoint/2010/main" val="193751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15</a:t>
            </a:fld>
            <a:endParaRPr lang="en-US"/>
          </a:p>
        </p:txBody>
      </p:sp>
      <p:pic>
        <p:nvPicPr>
          <p:cNvPr id="3" name="Picture 2"/>
          <p:cNvPicPr>
            <a:picLocks noChangeAspect="1"/>
          </p:cNvPicPr>
          <p:nvPr/>
        </p:nvPicPr>
        <p:blipFill>
          <a:blip r:embed="rId2"/>
          <a:stretch>
            <a:fillRect/>
          </a:stretch>
        </p:blipFill>
        <p:spPr>
          <a:xfrm>
            <a:off x="185457" y="0"/>
            <a:ext cx="11325225" cy="6048375"/>
          </a:xfrm>
          <a:prstGeom prst="rect">
            <a:avLst/>
          </a:prstGeom>
        </p:spPr>
      </p:pic>
      <p:sp>
        <p:nvSpPr>
          <p:cNvPr id="8" name="Title 1"/>
          <p:cNvSpPr txBox="1">
            <a:spLocks/>
          </p:cNvSpPr>
          <p:nvPr/>
        </p:nvSpPr>
        <p:spPr>
          <a:xfrm>
            <a:off x="4403926" y="1232238"/>
            <a:ext cx="1004183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b="1" smtClean="0"/>
              <a:t>Program PositifGanjilGenap</a:t>
            </a:r>
            <a:endParaRPr lang="id-ID" dirty="0"/>
          </a:p>
        </p:txBody>
      </p:sp>
    </p:spTree>
    <p:extLst>
      <p:ext uri="{BB962C8B-B14F-4D97-AF65-F5344CB8AC3E}">
        <p14:creationId xmlns:p14="http://schemas.microsoft.com/office/powerpoint/2010/main" val="57917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Kasus Komputasional</a:t>
            </a:r>
            <a:endParaRPr lang="id-ID" b="1" dirty="0"/>
          </a:p>
        </p:txBody>
      </p:sp>
      <p:sp>
        <p:nvSpPr>
          <p:cNvPr id="3" name="Content Placeholder 2"/>
          <p:cNvSpPr>
            <a:spLocks noGrp="1"/>
          </p:cNvSpPr>
          <p:nvPr>
            <p:ph idx="1"/>
          </p:nvPr>
        </p:nvSpPr>
        <p:spPr/>
        <p:txBody>
          <a:bodyPr>
            <a:normAutofit/>
          </a:bodyPr>
          <a:lstStyle/>
          <a:p>
            <a:r>
              <a:rPr lang="id-ID" dirty="0" smtClean="0"/>
              <a:t>Deskripsi: Mawar membutuhkan program pendataan uang saku mahasiswa. Syarat utamanya adalah seseorang yang menggunakan sistem tersebut adalah mahasiswa. Kemudian dia akan ditanya berapa uang sakunya. Jika uang sakunya lebih dari 1 juta maka dianggap mahasiswa mampu.. Jika kurang dari itu dianggap kurang mampu. Lalu jika seseorang yang menggunakan sistem tersebut bukan mahasiswa, maka akan mencetak tulisan bukan mahasiswa.</a:t>
            </a:r>
          </a:p>
          <a:p>
            <a:r>
              <a:rPr lang="id-ID" dirty="0" smtClean="0"/>
              <a:t>Input: karakter ‘y’ atau ‘t’ untuk verifikasi mahasiswa atau tidak dan uang saku dalam tipe integer</a:t>
            </a:r>
          </a:p>
          <a:p>
            <a:r>
              <a:rPr lang="id-ID" dirty="0" smtClean="0"/>
              <a:t>Output: beberapa tulisan </a:t>
            </a:r>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16</a:t>
            </a:fld>
            <a:endParaRPr lang="en-US"/>
          </a:p>
        </p:txBody>
      </p:sp>
    </p:spTree>
    <p:extLst>
      <p:ext uri="{BB962C8B-B14F-4D97-AF65-F5344CB8AC3E}">
        <p14:creationId xmlns:p14="http://schemas.microsoft.com/office/powerpoint/2010/main" val="3182052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Program </a:t>
            </a:r>
            <a:r>
              <a:rPr lang="id-ID" b="1" dirty="0" smtClean="0"/>
              <a:t>UangSaku</a:t>
            </a:r>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17</a:t>
            </a:fld>
            <a:endParaRPr lang="en-US"/>
          </a:p>
        </p:txBody>
      </p:sp>
      <p:graphicFrame>
        <p:nvGraphicFramePr>
          <p:cNvPr id="7" name="Content Placeholder 5"/>
          <p:cNvGraphicFramePr>
            <a:graphicFrameLocks/>
          </p:cNvGraphicFramePr>
          <p:nvPr>
            <p:extLst/>
          </p:nvPr>
        </p:nvGraphicFramePr>
        <p:xfrm>
          <a:off x="244841" y="1144270"/>
          <a:ext cx="11579225" cy="5212080"/>
        </p:xfrm>
        <a:graphic>
          <a:graphicData uri="http://schemas.openxmlformats.org/drawingml/2006/table">
            <a:tbl>
              <a:tblPr firstRow="1" bandRow="1">
                <a:tableStyleId>{5C22544A-7EE6-4342-B048-85BDC9FD1C3A}</a:tableStyleId>
              </a:tblPr>
              <a:tblGrid>
                <a:gridCol w="11579225">
                  <a:extLst>
                    <a:ext uri="{9D8B030D-6E8A-4147-A177-3AD203B41FA5}">
                      <a16:colId xmlns:a16="http://schemas.microsoft.com/office/drawing/2014/main" val="926359863"/>
                    </a:ext>
                  </a:extLst>
                </a:gridCol>
              </a:tblGrid>
              <a:tr h="856593">
                <a:tc>
                  <a:txBody>
                    <a:bodyPr/>
                    <a:lstStyle/>
                    <a:p>
                      <a:r>
                        <a:rPr lang="id-ID" dirty="0" smtClean="0"/>
                        <a:t>Program </a:t>
                      </a:r>
                      <a:r>
                        <a:rPr lang="id-ID" b="1" dirty="0" smtClean="0"/>
                        <a:t>Uangsaku</a:t>
                      </a:r>
                      <a:endParaRPr lang="id-ID"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{karakter ‘y’ atau ‘t’ untuk verifikasi mahasiswa atau tidak dan uang saku dalam tipe integer,</a:t>
                      </a:r>
                      <a:r>
                        <a:rPr lang="id-ID" baseline="0" dirty="0" smtClean="0"/>
                        <a:t> digunakan untuk mengecek mahasiswa mampu atau kurang mampu</a:t>
                      </a:r>
                      <a:r>
                        <a:rPr lang="id-ID" dirty="0" smtClean="0"/>
                        <a:t>}</a:t>
                      </a:r>
                      <a:endParaRPr lang="id-ID" dirty="0"/>
                    </a:p>
                  </a:txBody>
                  <a:tcPr/>
                </a:tc>
                <a:extLst>
                  <a:ext uri="{0D108BD9-81ED-4DB2-BD59-A6C34878D82A}">
                    <a16:rowId xmlns:a16="http://schemas.microsoft.com/office/drawing/2014/main" val="3521878277"/>
                  </a:ext>
                </a:extLst>
              </a:tr>
              <a:tr h="856593">
                <a:tc>
                  <a:txBody>
                    <a:bodyPr/>
                    <a:lstStyle/>
                    <a:p>
                      <a:r>
                        <a:rPr lang="id-ID" b="1" dirty="0" smtClean="0"/>
                        <a:t>KAMUS</a:t>
                      </a:r>
                    </a:p>
                    <a:p>
                      <a:r>
                        <a:rPr lang="id-ID" b="1" dirty="0" smtClean="0"/>
                        <a:t>    </a:t>
                      </a:r>
                      <a:r>
                        <a:rPr lang="id-ID" b="0" dirty="0" smtClean="0"/>
                        <a:t>c </a:t>
                      </a:r>
                      <a:r>
                        <a:rPr lang="id-ID" b="0" baseline="0" dirty="0" smtClean="0"/>
                        <a:t>: </a:t>
                      </a:r>
                      <a:r>
                        <a:rPr lang="id-ID" b="0" u="sng" baseline="0" dirty="0" smtClean="0"/>
                        <a:t>char</a:t>
                      </a:r>
                    </a:p>
                    <a:p>
                      <a:r>
                        <a:rPr lang="id-ID" b="0" u="none" baseline="0" dirty="0" smtClean="0"/>
                        <a:t>    u : </a:t>
                      </a:r>
                      <a:r>
                        <a:rPr lang="id-ID" b="0" u="sng" baseline="0" dirty="0" smtClean="0"/>
                        <a:t>integer</a:t>
                      </a:r>
                    </a:p>
                  </a:txBody>
                  <a:tcPr/>
                </a:tc>
                <a:extLst>
                  <a:ext uri="{0D108BD9-81ED-4DB2-BD59-A6C34878D82A}">
                    <a16:rowId xmlns:a16="http://schemas.microsoft.com/office/drawing/2014/main" val="2994293459"/>
                  </a:ext>
                </a:extLst>
              </a:tr>
              <a:tr h="2692149">
                <a:tc>
                  <a:txBody>
                    <a:bodyPr/>
                    <a:lstStyle/>
                    <a:p>
                      <a:r>
                        <a:rPr lang="id-ID" b="1" dirty="0" smtClean="0"/>
                        <a:t>ALGORITMA</a:t>
                      </a:r>
                    </a:p>
                    <a:p>
                      <a:r>
                        <a:rPr lang="id-ID" b="0" dirty="0" smtClean="0"/>
                        <a:t>    </a:t>
                      </a:r>
                      <a:r>
                        <a:rPr lang="id-ID" b="0" u="sng" dirty="0" smtClean="0"/>
                        <a:t>output(</a:t>
                      </a:r>
                      <a:r>
                        <a:rPr lang="id-ID" b="0" u="none" dirty="0" smtClean="0"/>
                        <a:t>“Apakah anda mahasiswa? (y/t) ”</a:t>
                      </a:r>
                      <a:r>
                        <a:rPr lang="id-ID" b="0" u="sng" dirty="0" smtClean="0"/>
                        <a:t>)</a:t>
                      </a:r>
                      <a:r>
                        <a:rPr lang="id-ID" b="0" dirty="0" smtClean="0"/>
                        <a:t>    </a:t>
                      </a:r>
                    </a:p>
                    <a:p>
                      <a:r>
                        <a:rPr lang="id-ID" b="0" u="none" dirty="0" smtClean="0"/>
                        <a:t>    </a:t>
                      </a:r>
                      <a:r>
                        <a:rPr lang="en-US" b="0" u="sng" dirty="0" smtClean="0"/>
                        <a:t>input</a:t>
                      </a:r>
                      <a:r>
                        <a:rPr lang="en-US" b="0" dirty="0" smtClean="0"/>
                        <a:t>(</a:t>
                      </a:r>
                      <a:r>
                        <a:rPr lang="id-ID" b="0" dirty="0" smtClean="0"/>
                        <a:t>c</a:t>
                      </a:r>
                      <a:r>
                        <a:rPr lang="en-US" b="0" dirty="0" smtClean="0"/>
                        <a:t>) </a:t>
                      </a:r>
                      <a:endParaRPr lang="id-ID" b="0" dirty="0" smtClean="0"/>
                    </a:p>
                    <a:p>
                      <a:r>
                        <a:rPr lang="id-ID" u="none" dirty="0" smtClean="0"/>
                        <a:t>    </a:t>
                      </a:r>
                      <a:r>
                        <a:rPr lang="id-ID" b="0" u="sng" dirty="0" smtClean="0"/>
                        <a:t>if</a:t>
                      </a:r>
                      <a:r>
                        <a:rPr lang="id-ID" b="0" u="none" baseline="0" dirty="0" smtClean="0"/>
                        <a:t> c eq ‘y’ </a:t>
                      </a:r>
                      <a:r>
                        <a:rPr lang="id-ID" b="0" u="sng" baseline="0" dirty="0" smtClean="0"/>
                        <a:t>then</a:t>
                      </a:r>
                    </a:p>
                    <a:p>
                      <a:r>
                        <a:rPr lang="id-ID" b="0" u="none" baseline="0" dirty="0" smtClean="0"/>
                        <a:t>        </a:t>
                      </a:r>
                      <a:r>
                        <a:rPr lang="id-ID" b="0" u="sng" dirty="0" smtClean="0"/>
                        <a:t>output(</a:t>
                      </a:r>
                      <a:r>
                        <a:rPr lang="id-ID" b="0" u="none" dirty="0" smtClean="0"/>
                        <a:t>“Masukkan uang saku per-bulan?</a:t>
                      </a:r>
                      <a:r>
                        <a:rPr lang="id-ID" b="0" u="none" baseline="0" dirty="0" smtClean="0"/>
                        <a:t> </a:t>
                      </a:r>
                      <a:r>
                        <a:rPr lang="id-ID" b="0" u="none" dirty="0" smtClean="0"/>
                        <a:t>”</a:t>
                      </a:r>
                      <a:r>
                        <a:rPr lang="id-ID" b="0" u="sng" dirty="0" smtClean="0"/>
                        <a:t>)</a:t>
                      </a:r>
                      <a:r>
                        <a:rPr lang="id-ID" b="0" dirty="0" smtClean="0"/>
                        <a:t>    </a:t>
                      </a:r>
                    </a:p>
                    <a:p>
                      <a:r>
                        <a:rPr lang="id-ID" b="0" u="none" dirty="0" smtClean="0"/>
                        <a:t>        </a:t>
                      </a:r>
                      <a:r>
                        <a:rPr lang="en-US" b="0" u="sng" dirty="0" smtClean="0"/>
                        <a:t>input</a:t>
                      </a:r>
                      <a:r>
                        <a:rPr lang="en-US" b="0" dirty="0" smtClean="0"/>
                        <a:t>(</a:t>
                      </a:r>
                      <a:r>
                        <a:rPr lang="id-ID" b="0" dirty="0" smtClean="0"/>
                        <a:t>u</a:t>
                      </a:r>
                      <a:r>
                        <a:rPr lang="en-US" b="0" dirty="0" smtClean="0"/>
                        <a:t>)</a:t>
                      </a:r>
                      <a:endParaRPr lang="id-ID" b="0" dirty="0" smtClean="0"/>
                    </a:p>
                    <a:p>
                      <a:r>
                        <a:rPr lang="id-ID" b="0" dirty="0" smtClean="0"/>
                        <a:t>        </a:t>
                      </a:r>
                      <a:r>
                        <a:rPr lang="id-ID" b="0" u="sng" dirty="0" smtClean="0"/>
                        <a:t>if</a:t>
                      </a:r>
                      <a:r>
                        <a:rPr lang="id-ID" b="0" u="none" baseline="0" dirty="0" smtClean="0"/>
                        <a:t> u &gt; 1000000 </a:t>
                      </a:r>
                      <a:r>
                        <a:rPr lang="id-ID" b="0" u="sng" baseline="0" dirty="0" smtClean="0"/>
                        <a:t>then</a:t>
                      </a:r>
                    </a:p>
                    <a:p>
                      <a:r>
                        <a:rPr lang="id-ID" b="0" u="none" baseline="0" dirty="0" smtClean="0"/>
                        <a:t>            </a:t>
                      </a:r>
                      <a:r>
                        <a:rPr lang="id-ID" b="0" u="sng" dirty="0" smtClean="0"/>
                        <a:t>output(</a:t>
                      </a:r>
                      <a:r>
                        <a:rPr lang="id-ID" b="0" u="none" dirty="0" smtClean="0"/>
                        <a:t>“Mahasiswa mampu”</a:t>
                      </a:r>
                      <a:r>
                        <a:rPr lang="id-ID" b="0" u="sng" dirty="0" smtClean="0"/>
                        <a:t>)</a:t>
                      </a:r>
                      <a:r>
                        <a:rPr lang="id-ID" b="0" dirty="0" smtClean="0"/>
                        <a:t> </a:t>
                      </a:r>
                    </a:p>
                    <a:p>
                      <a:r>
                        <a:rPr lang="id-ID" b="0" dirty="0" smtClean="0"/>
                        <a:t>        </a:t>
                      </a:r>
                      <a:r>
                        <a:rPr lang="id-ID" b="0" u="sng" dirty="0" smtClean="0"/>
                        <a:t>else</a:t>
                      </a:r>
                    </a:p>
                    <a:p>
                      <a:pPr marL="0" marR="0" indent="0" algn="l" defTabSz="914400" rtl="0" eaLnBrk="1" fontAlgn="auto" latinLnBrk="0" hangingPunct="1">
                        <a:lnSpc>
                          <a:spcPct val="100000"/>
                        </a:lnSpc>
                        <a:spcBef>
                          <a:spcPts val="0"/>
                        </a:spcBef>
                        <a:spcAft>
                          <a:spcPts val="0"/>
                        </a:spcAft>
                        <a:buClrTx/>
                        <a:buSzTx/>
                        <a:buFontTx/>
                        <a:buNone/>
                        <a:tabLst/>
                        <a:defRPr/>
                      </a:pPr>
                      <a:r>
                        <a:rPr lang="id-ID" b="0" u="none" dirty="0" smtClean="0"/>
                        <a:t>            </a:t>
                      </a:r>
                      <a:r>
                        <a:rPr lang="id-ID" b="0" u="sng" dirty="0" smtClean="0"/>
                        <a:t>output(</a:t>
                      </a:r>
                      <a:r>
                        <a:rPr lang="id-ID" b="0" u="none" dirty="0" smtClean="0"/>
                        <a:t>“Mahasiswa kurang mampu”</a:t>
                      </a:r>
                      <a:r>
                        <a:rPr lang="id-ID" b="0" u="sng" dirty="0" smtClean="0"/>
                        <a:t>)</a:t>
                      </a:r>
                      <a:r>
                        <a:rPr lang="id-ID" b="0" dirty="0" smtClean="0"/>
                        <a:t> </a:t>
                      </a:r>
                      <a:endParaRPr lang="id-ID" b="1"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d-ID" b="1" u="none" baseline="0" dirty="0" smtClean="0"/>
                        <a:t>    </a:t>
                      </a:r>
                      <a:r>
                        <a:rPr lang="id-ID" b="0" u="sng" dirty="0" smtClean="0"/>
                        <a:t>else</a:t>
                      </a:r>
                    </a:p>
                    <a:p>
                      <a:pPr marL="0" marR="0" indent="0" algn="l" defTabSz="914400" rtl="0" eaLnBrk="1" fontAlgn="auto" latinLnBrk="0" hangingPunct="1">
                        <a:lnSpc>
                          <a:spcPct val="100000"/>
                        </a:lnSpc>
                        <a:spcBef>
                          <a:spcPts val="0"/>
                        </a:spcBef>
                        <a:spcAft>
                          <a:spcPts val="0"/>
                        </a:spcAft>
                        <a:buClrTx/>
                        <a:buSzTx/>
                        <a:buFontTx/>
                        <a:buNone/>
                        <a:tabLst/>
                        <a:defRPr/>
                      </a:pPr>
                      <a:r>
                        <a:rPr lang="id-ID" b="0" u="none" dirty="0" smtClean="0"/>
                        <a:t>    </a:t>
                      </a:r>
                      <a:r>
                        <a:rPr lang="id-ID" b="0" u="none" baseline="0" dirty="0" smtClean="0"/>
                        <a:t>    </a:t>
                      </a:r>
                      <a:r>
                        <a:rPr lang="id-ID" b="0" u="sng" dirty="0" smtClean="0"/>
                        <a:t>output(</a:t>
                      </a:r>
                      <a:r>
                        <a:rPr lang="id-ID" b="0" u="none" dirty="0" smtClean="0"/>
                        <a:t>“Bukan Mahasiswa”</a:t>
                      </a:r>
                      <a:r>
                        <a:rPr lang="id-ID" b="0" u="sng" dirty="0" smtClean="0"/>
                        <a:t>)</a:t>
                      </a:r>
                      <a:r>
                        <a:rPr lang="id-ID" b="0" dirty="0" smtClean="0"/>
                        <a:t> </a:t>
                      </a:r>
                      <a:endParaRPr lang="id-ID" b="1" u="sng" dirty="0" smtClean="0"/>
                    </a:p>
                  </a:txBody>
                  <a:tcPr/>
                </a:tc>
                <a:extLst>
                  <a:ext uri="{0D108BD9-81ED-4DB2-BD59-A6C34878D82A}">
                    <a16:rowId xmlns:a16="http://schemas.microsoft.com/office/drawing/2014/main" val="2155481697"/>
                  </a:ext>
                </a:extLst>
              </a:tr>
            </a:tbl>
          </a:graphicData>
        </a:graphic>
      </p:graphicFrame>
    </p:spTree>
    <p:extLst>
      <p:ext uri="{BB962C8B-B14F-4D97-AF65-F5344CB8AC3E}">
        <p14:creationId xmlns:p14="http://schemas.microsoft.com/office/powerpoint/2010/main" val="1143472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507592" y="1604963"/>
            <a:ext cx="11205391" cy="4614862"/>
          </a:xfrm>
          <a:prstGeom prst="rect">
            <a:avLst/>
          </a:prstGeom>
        </p:spPr>
      </p:pic>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18</a:t>
            </a:fld>
            <a:endParaRPr lang="en-US"/>
          </a:p>
        </p:txBody>
      </p:sp>
      <p:sp>
        <p:nvSpPr>
          <p:cNvPr id="7" name="Title 1"/>
          <p:cNvSpPr>
            <a:spLocks noGrp="1"/>
          </p:cNvSpPr>
          <p:nvPr>
            <p:ph type="title"/>
          </p:nvPr>
        </p:nvSpPr>
        <p:spPr>
          <a:xfrm>
            <a:off x="321365" y="139838"/>
            <a:ext cx="10041835" cy="1325563"/>
          </a:xfrm>
        </p:spPr>
        <p:txBody>
          <a:bodyPr/>
          <a:lstStyle/>
          <a:p>
            <a:r>
              <a:rPr lang="id-ID" b="1" dirty="0"/>
              <a:t>Program </a:t>
            </a:r>
            <a:r>
              <a:rPr lang="id-ID" b="1" dirty="0" smtClean="0"/>
              <a:t>UangSaku</a:t>
            </a:r>
            <a:endParaRPr lang="id-ID" dirty="0"/>
          </a:p>
        </p:txBody>
      </p:sp>
    </p:spTree>
    <p:extLst>
      <p:ext uri="{BB962C8B-B14F-4D97-AF65-F5344CB8AC3E}">
        <p14:creationId xmlns:p14="http://schemas.microsoft.com/office/powerpoint/2010/main" val="636578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159488"/>
            <a:ext cx="10041835" cy="1210235"/>
          </a:xfrm>
        </p:spPr>
        <p:txBody>
          <a:bodyPr/>
          <a:lstStyle/>
          <a:p>
            <a:r>
              <a:rPr lang="id-ID" b="1" dirty="0"/>
              <a:t>Referensi</a:t>
            </a:r>
          </a:p>
        </p:txBody>
      </p:sp>
      <p:sp>
        <p:nvSpPr>
          <p:cNvPr id="4" name="Footer Placeholder 3">
            <a:extLst>
              <a:ext uri="{FF2B5EF4-FFF2-40B4-BE49-F238E27FC236}">
                <a16:creationId xmlns:a16="http://schemas.microsoft.com/office/drawing/2014/main" id="{71CDBC44-A960-4D8C-B8C8-4797AF489270}"/>
              </a:ext>
            </a:extLst>
          </p:cNvPr>
          <p:cNvSpPr>
            <a:spLocks noGrp="1"/>
          </p:cNvSpPr>
          <p:nvPr>
            <p:ph type="ftr" sz="quarter" idx="11"/>
          </p:nvPr>
        </p:nvSpPr>
        <p:spPr/>
        <p:txBody>
          <a:bodyPr/>
          <a:lstStyle/>
          <a:p>
            <a:r>
              <a:rPr lang="en-US"/>
              <a:t>Program Studi Teknik Informatika - S1</a:t>
            </a:r>
          </a:p>
        </p:txBody>
      </p:sp>
      <p:sp>
        <p:nvSpPr>
          <p:cNvPr id="5" name="Slide Number Placeholder 4">
            <a:extLst>
              <a:ext uri="{FF2B5EF4-FFF2-40B4-BE49-F238E27FC236}">
                <a16:creationId xmlns:a16="http://schemas.microsoft.com/office/drawing/2014/main" id="{662F811E-0DB1-443A-8D3C-51E3295635FE}"/>
              </a:ext>
            </a:extLst>
          </p:cNvPr>
          <p:cNvSpPr>
            <a:spLocks noGrp="1"/>
          </p:cNvSpPr>
          <p:nvPr>
            <p:ph type="sldNum" sz="quarter" idx="12"/>
          </p:nvPr>
        </p:nvSpPr>
        <p:spPr/>
        <p:txBody>
          <a:bodyPr/>
          <a:lstStyle/>
          <a:p>
            <a:fld id="{305E9EA4-53B1-4E59-8089-6AA0C6ADAD7B}" type="slidenum">
              <a:rPr lang="en-US" smtClean="0"/>
              <a:t>19</a:t>
            </a:fld>
            <a:endParaRPr lang="en-US"/>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4200074970"/>
              </p:ext>
            </p:extLst>
          </p:nvPr>
        </p:nvGraphicFramePr>
        <p:xfrm>
          <a:off x="321365" y="1730208"/>
          <a:ext cx="11328443" cy="3806952"/>
        </p:xfrm>
        <a:graphic>
          <a:graphicData uri="http://schemas.openxmlformats.org/drawingml/2006/table">
            <a:tbl>
              <a:tblPr firstRow="1" firstCol="1" bandRow="1">
                <a:tableStyleId>{5C22544A-7EE6-4342-B048-85BDC9FD1C3A}</a:tableStyleId>
              </a:tblPr>
              <a:tblGrid>
                <a:gridCol w="11328443">
                  <a:extLst>
                    <a:ext uri="{9D8B030D-6E8A-4147-A177-3AD203B41FA5}">
                      <a16:colId xmlns:a16="http://schemas.microsoft.com/office/drawing/2014/main" val="317421163"/>
                    </a:ext>
                  </a:extLst>
                </a:gridCol>
              </a:tblGrid>
              <a:tr h="0">
                <a:tc>
                  <a:txBody>
                    <a:bodyPr/>
                    <a:lstStyle/>
                    <a:p>
                      <a:pPr>
                        <a:lnSpc>
                          <a:spcPct val="107000"/>
                        </a:lnSpc>
                        <a:spcAft>
                          <a:spcPts val="0"/>
                        </a:spcAft>
                      </a:pPr>
                      <a:r>
                        <a:rPr lang="id-ID" sz="2000" dirty="0">
                          <a:effectLst/>
                        </a:rPr>
                        <a:t>Utama :</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2200575"/>
                  </a:ext>
                </a:extLst>
              </a:tr>
              <a:tr h="0">
                <a:tc>
                  <a:txBody>
                    <a:bodyPr/>
                    <a:lstStyle/>
                    <a:p>
                      <a:pPr marL="342900" lvl="0" indent="-342900">
                        <a:lnSpc>
                          <a:spcPct val="115000"/>
                        </a:lnSpc>
                        <a:spcAft>
                          <a:spcPts val="0"/>
                        </a:spcAft>
                        <a:buFont typeface="+mj-lt"/>
                        <a:buAutoNum type="arabicPeriod"/>
                      </a:pPr>
                      <a:r>
                        <a:rPr lang="en-US" sz="2000" dirty="0" err="1">
                          <a:effectLst/>
                        </a:rPr>
                        <a:t>Liem</a:t>
                      </a:r>
                      <a:r>
                        <a:rPr lang="en-US" sz="2000" dirty="0">
                          <a:effectLst/>
                        </a:rPr>
                        <a:t>, </a:t>
                      </a:r>
                      <a:r>
                        <a:rPr lang="en-US" sz="2000" dirty="0" err="1">
                          <a:effectLst/>
                        </a:rPr>
                        <a:t>Inggriani</a:t>
                      </a:r>
                      <a:r>
                        <a:rPr lang="en-US" sz="2000" dirty="0">
                          <a:effectLst/>
                        </a:rPr>
                        <a:t>. </a:t>
                      </a:r>
                      <a:r>
                        <a:rPr lang="id-ID" sz="2000" dirty="0">
                          <a:effectLst/>
                        </a:rPr>
                        <a:t>Diktat Pemrograman </a:t>
                      </a:r>
                      <a:r>
                        <a:rPr lang="en-US" sz="2000" dirty="0" err="1">
                          <a:effectLst/>
                        </a:rPr>
                        <a:t>Prosedural</a:t>
                      </a:r>
                      <a:r>
                        <a:rPr lang="id-ID" sz="2000" dirty="0">
                          <a:effectLst/>
                        </a:rPr>
                        <a:t> Informatika ITB</a:t>
                      </a:r>
                      <a:r>
                        <a:rPr lang="en-US" sz="2000" dirty="0">
                          <a:effectLst/>
                        </a:rPr>
                        <a:t>. IF-ITB. 2007 </a:t>
                      </a:r>
                      <a:endParaRPr lang="id-ID" sz="2000" dirty="0">
                        <a:effectLst/>
                      </a:endParaRPr>
                    </a:p>
                    <a:p>
                      <a:pPr marL="342900" lvl="0" indent="-342900">
                        <a:lnSpc>
                          <a:spcPct val="115000"/>
                        </a:lnSpc>
                        <a:spcAft>
                          <a:spcPts val="0"/>
                        </a:spcAft>
                        <a:buFont typeface="+mj-lt"/>
                        <a:buAutoNum type="arabicPeriod"/>
                      </a:pPr>
                      <a:r>
                        <a:rPr lang="id-ID" sz="2000" dirty="0">
                          <a:effectLst/>
                        </a:rPr>
                        <a:t>Bjarne Stroustrup, 2014, Programming: Principles and Practice Using C++ (Second Edition), Addison-Wesley Professional</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1041145"/>
                  </a:ext>
                </a:extLst>
              </a:tr>
              <a:tr h="0">
                <a:tc>
                  <a:txBody>
                    <a:bodyPr/>
                    <a:lstStyle/>
                    <a:p>
                      <a:pPr>
                        <a:lnSpc>
                          <a:spcPct val="107000"/>
                        </a:lnSpc>
                        <a:spcAft>
                          <a:spcPts val="0"/>
                        </a:spcAft>
                      </a:pPr>
                      <a:r>
                        <a:rPr lang="id-ID" sz="2000">
                          <a:effectLst/>
                        </a:rPr>
                        <a:t>Pendukung :</a:t>
                      </a:r>
                      <a:endParaRPr lang="id-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1462254"/>
                  </a:ext>
                </a:extLst>
              </a:tr>
              <a:tr h="0">
                <a:tc>
                  <a:txBody>
                    <a:bodyPr/>
                    <a:lstStyle/>
                    <a:p>
                      <a:pPr marL="342900" lvl="0" indent="-342900">
                        <a:lnSpc>
                          <a:spcPct val="115000"/>
                        </a:lnSpc>
                        <a:spcAft>
                          <a:spcPts val="0"/>
                        </a:spcAft>
                        <a:buFont typeface="+mj-lt"/>
                        <a:buAutoNum type="arabicPeriod"/>
                      </a:pPr>
                      <a:r>
                        <a:rPr lang="en-US" sz="2000" dirty="0">
                          <a:effectLst/>
                        </a:rPr>
                        <a:t>Introduction to Computer Science and Programming in Python</a:t>
                      </a:r>
                      <a:r>
                        <a:rPr lang="id-ID" sz="2000" dirty="0">
                          <a:effectLst/>
                        </a:rPr>
                        <a:t>, MIT </a:t>
                      </a:r>
                      <a:r>
                        <a:rPr lang="id-ID" sz="2000" u="sng" dirty="0">
                          <a:effectLst/>
                          <a:hlinkClick r:id="rId2"/>
                        </a:rPr>
                        <a:t>https://ocw.mit.edu/courses/electrical-engineering-and-computer-science/6-0001-introduction-to-computer-science-and-programming-in-python-fall-2016</a:t>
                      </a:r>
                      <a:endParaRPr lang="id-ID" sz="2000" dirty="0">
                        <a:effectLst/>
                      </a:endParaRPr>
                    </a:p>
                    <a:p>
                      <a:pPr marL="342900" lvl="0" indent="-342900">
                        <a:lnSpc>
                          <a:spcPct val="115000"/>
                        </a:lnSpc>
                        <a:spcAft>
                          <a:spcPts val="0"/>
                        </a:spcAft>
                        <a:buFont typeface="+mj-lt"/>
                        <a:buAutoNum type="arabicPeriod"/>
                      </a:pPr>
                      <a:r>
                        <a:rPr lang="en-US" sz="2000" dirty="0">
                          <a:effectLst/>
                        </a:rPr>
                        <a:t>Introduction to Computer Science and Programming</a:t>
                      </a:r>
                      <a:r>
                        <a:rPr lang="id-ID" sz="2000" dirty="0">
                          <a:effectLst/>
                        </a:rPr>
                        <a:t>, MIT </a:t>
                      </a:r>
                      <a:r>
                        <a:rPr lang="id-ID" sz="2000" u="sng" dirty="0">
                          <a:effectLst/>
                          <a:hlinkClick r:id="rId3"/>
                        </a:rPr>
                        <a:t>https://ocw.mit.edu/courses/electrical-engineering-and-computer-science/6-00sc-introduction-to-computer-science-and-programming-spring-2011/index.htm</a:t>
                      </a:r>
                      <a:r>
                        <a:rPr lang="id-ID" sz="2000" dirty="0">
                          <a:effectLst/>
                        </a:rPr>
                        <a:t> </a:t>
                      </a:r>
                      <a:endParaRPr lang="id-ID"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292985"/>
                  </a:ext>
                </a:extLst>
              </a:tr>
            </a:tbl>
          </a:graphicData>
        </a:graphic>
      </p:graphicFrame>
    </p:spTree>
    <p:extLst>
      <p:ext uri="{BB962C8B-B14F-4D97-AF65-F5344CB8AC3E}">
        <p14:creationId xmlns:p14="http://schemas.microsoft.com/office/powerpoint/2010/main" val="3371879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4800" b="1" dirty="0" smtClean="0"/>
              <a:t>Praktik Praktikum </a:t>
            </a:r>
            <a:r>
              <a:rPr lang="id-ID" sz="4800" b="1" dirty="0" smtClean="0"/>
              <a:t>6&amp;7</a:t>
            </a:r>
            <a:endParaRPr lang="en-US" b="1" dirty="0"/>
          </a:p>
        </p:txBody>
      </p:sp>
      <p:sp>
        <p:nvSpPr>
          <p:cNvPr id="3" name="Footer Placeholder 2">
            <a:extLst>
              <a:ext uri="{FF2B5EF4-FFF2-40B4-BE49-F238E27FC236}">
                <a16:creationId xmlns:a16="http://schemas.microsoft.com/office/drawing/2014/main" id="{7D125481-C326-472F-83B3-CC46F0A5F064}"/>
              </a:ext>
            </a:extLst>
          </p:cNvPr>
          <p:cNvSpPr>
            <a:spLocks noGrp="1"/>
          </p:cNvSpPr>
          <p:nvPr>
            <p:ph type="ftr" sz="quarter" idx="11"/>
          </p:nvPr>
        </p:nvSpPr>
        <p:spPr/>
        <p:txBody>
          <a:bodyPr/>
          <a:lstStyle/>
          <a:p>
            <a:r>
              <a:rPr lang="en-US"/>
              <a:t>Program Studi Teknik Informatika - S1</a:t>
            </a:r>
          </a:p>
        </p:txBody>
      </p:sp>
      <p:sp>
        <p:nvSpPr>
          <p:cNvPr id="4" name="Slide Number Placeholder 3">
            <a:extLst>
              <a:ext uri="{FF2B5EF4-FFF2-40B4-BE49-F238E27FC236}">
                <a16:creationId xmlns:a16="http://schemas.microsoft.com/office/drawing/2014/main" id="{29E9BA2E-CC95-49CF-A794-8479B0AE2AA2}"/>
              </a:ext>
            </a:extLst>
          </p:cNvPr>
          <p:cNvSpPr>
            <a:spLocks noGrp="1"/>
          </p:cNvSpPr>
          <p:nvPr>
            <p:ph type="sldNum" sz="quarter" idx="12"/>
          </p:nvPr>
        </p:nvSpPr>
        <p:spPr/>
        <p:txBody>
          <a:bodyPr/>
          <a:lstStyle/>
          <a:p>
            <a:fld id="{305E9EA4-53B1-4E59-8089-6AA0C6ADAD7B}" type="slidenum">
              <a:rPr lang="en-US" smtClean="0"/>
              <a:t>2</a:t>
            </a:fld>
            <a:endParaRPr lang="en-US"/>
          </a:p>
        </p:txBody>
      </p:sp>
    </p:spTree>
    <p:extLst>
      <p:ext uri="{BB962C8B-B14F-4D97-AF65-F5344CB8AC3E}">
        <p14:creationId xmlns:p14="http://schemas.microsoft.com/office/powerpoint/2010/main" val="2060997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d-ID" b="1" dirty="0" smtClean="0"/>
              <a:t>Analisis </a:t>
            </a:r>
            <a:r>
              <a:rPr lang="id-ID" b="1" dirty="0" smtClean="0"/>
              <a:t>banyak </a:t>
            </a:r>
            <a:r>
              <a:rPr lang="id-ID" b="1" dirty="0" smtClean="0"/>
              <a:t>Kasus </a:t>
            </a:r>
            <a:r>
              <a:rPr lang="id-ID" b="1" dirty="0" smtClean="0"/>
              <a:t>Bahasa </a:t>
            </a:r>
            <a:r>
              <a:rPr lang="id-ID" b="1" dirty="0" smtClean="0"/>
              <a:t>C/C++</a:t>
            </a:r>
            <a:endParaRPr lang="id-ID" b="1" dirty="0"/>
          </a:p>
        </p:txBody>
      </p:sp>
      <p:sp>
        <p:nvSpPr>
          <p:cNvPr id="6" name="Content Placeholder 5"/>
          <p:cNvSpPr>
            <a:spLocks noGrp="1"/>
          </p:cNvSpPr>
          <p:nvPr>
            <p:ph idx="1"/>
          </p:nvPr>
        </p:nvSpPr>
        <p:spPr>
          <a:xfrm>
            <a:off x="321366" y="1605239"/>
            <a:ext cx="4734212" cy="4614586"/>
          </a:xfrm>
        </p:spPr>
        <p:txBody>
          <a:bodyPr>
            <a:normAutofit fontScale="85000" lnSpcReduction="20000"/>
          </a:bodyPr>
          <a:lstStyle/>
          <a:p>
            <a:r>
              <a:rPr lang="id-ID" dirty="0" smtClean="0"/>
              <a:t>Aturan </a:t>
            </a:r>
            <a:r>
              <a:rPr lang="id-ID" dirty="0"/>
              <a:t>bahasa C/C++ (Sintak):</a:t>
            </a:r>
          </a:p>
          <a:p>
            <a:pPr marL="0" indent="0">
              <a:buNone/>
            </a:pPr>
            <a:r>
              <a:rPr lang="id-ID" dirty="0"/>
              <a:t>if(&lt;kondisi&gt;)</a:t>
            </a:r>
          </a:p>
          <a:p>
            <a:pPr marL="0" indent="0">
              <a:buNone/>
            </a:pPr>
            <a:r>
              <a:rPr lang="id-ID" dirty="0"/>
              <a:t>{</a:t>
            </a:r>
          </a:p>
          <a:p>
            <a:pPr marL="0" indent="0">
              <a:buNone/>
            </a:pPr>
            <a:r>
              <a:rPr lang="id-ID" dirty="0"/>
              <a:t>    &lt;aksi .... &gt;</a:t>
            </a:r>
          </a:p>
          <a:p>
            <a:pPr marL="0" indent="0">
              <a:buNone/>
            </a:pPr>
            <a:r>
              <a:rPr lang="id-ID" dirty="0"/>
              <a:t>    &lt;aksi .... bisa lebih dari satu&gt;</a:t>
            </a:r>
          </a:p>
          <a:p>
            <a:pPr marL="0" indent="0">
              <a:buNone/>
            </a:pPr>
            <a:r>
              <a:rPr lang="id-ID" dirty="0"/>
              <a:t>}</a:t>
            </a:r>
          </a:p>
          <a:p>
            <a:pPr marL="0" indent="0">
              <a:buNone/>
            </a:pPr>
            <a:r>
              <a:rPr lang="id-ID" dirty="0" smtClean="0"/>
              <a:t>else if </a:t>
            </a:r>
            <a:r>
              <a:rPr lang="id-ID" dirty="0"/>
              <a:t>(&lt;kondisi</a:t>
            </a:r>
            <a:r>
              <a:rPr lang="id-ID" dirty="0" smtClean="0"/>
              <a:t>&gt;)</a:t>
            </a:r>
            <a:endParaRPr lang="id-ID" dirty="0"/>
          </a:p>
          <a:p>
            <a:pPr marL="0" indent="0">
              <a:buNone/>
            </a:pPr>
            <a:r>
              <a:rPr lang="id-ID" dirty="0"/>
              <a:t>{</a:t>
            </a:r>
          </a:p>
          <a:p>
            <a:pPr marL="0" indent="0">
              <a:buNone/>
            </a:pPr>
            <a:r>
              <a:rPr lang="id-ID" dirty="0"/>
              <a:t>    &lt;aksi .... &gt;</a:t>
            </a:r>
          </a:p>
          <a:p>
            <a:pPr marL="0" indent="0">
              <a:buNone/>
            </a:pPr>
            <a:r>
              <a:rPr lang="id-ID" dirty="0"/>
              <a:t>    &lt;aksi .... bisa lebih dari satu&gt;</a:t>
            </a:r>
          </a:p>
          <a:p>
            <a:pPr marL="0" indent="0">
              <a:buNone/>
            </a:pPr>
            <a:r>
              <a:rPr lang="id-ID" dirty="0" smtClean="0"/>
              <a:t>}</a:t>
            </a:r>
          </a:p>
          <a:p>
            <a:pPr marL="0" indent="0">
              <a:buNone/>
            </a:pPr>
            <a:r>
              <a:rPr lang="id-ID" dirty="0" smtClean="0"/>
              <a:t>...</a:t>
            </a:r>
            <a:endParaRPr lang="id-ID" dirty="0"/>
          </a:p>
          <a:p>
            <a:pPr marL="0" indent="0">
              <a:buNone/>
            </a:pPr>
            <a:endParaRPr lang="id-ID" dirty="0"/>
          </a:p>
        </p:txBody>
      </p:sp>
      <p:sp>
        <p:nvSpPr>
          <p:cNvPr id="3" name="Footer Placeholder 2"/>
          <p:cNvSpPr>
            <a:spLocks noGrp="1"/>
          </p:cNvSpPr>
          <p:nvPr>
            <p:ph type="ftr" sz="quarter" idx="11"/>
          </p:nvPr>
        </p:nvSpPr>
        <p:spPr/>
        <p:txBody>
          <a:bodyPr/>
          <a:lstStyle/>
          <a:p>
            <a:r>
              <a:rPr lang="en-US" smtClean="0"/>
              <a:t>Program Studi Teknik Informatika - S1</a:t>
            </a:r>
            <a:endParaRPr lang="en-US"/>
          </a:p>
        </p:txBody>
      </p:sp>
      <p:sp>
        <p:nvSpPr>
          <p:cNvPr id="4" name="Slide Number Placeholder 3"/>
          <p:cNvSpPr>
            <a:spLocks noGrp="1"/>
          </p:cNvSpPr>
          <p:nvPr>
            <p:ph type="sldNum" sz="quarter" idx="12"/>
          </p:nvPr>
        </p:nvSpPr>
        <p:spPr/>
        <p:txBody>
          <a:bodyPr/>
          <a:lstStyle/>
          <a:p>
            <a:fld id="{305E9EA4-53B1-4E59-8089-6AA0C6ADAD7B}" type="slidenum">
              <a:rPr lang="en-US" smtClean="0"/>
              <a:t>3</a:t>
            </a:fld>
            <a:endParaRPr lang="en-US"/>
          </a:p>
        </p:txBody>
      </p:sp>
      <p:sp>
        <p:nvSpPr>
          <p:cNvPr id="8" name="Content Placeholder 5"/>
          <p:cNvSpPr txBox="1">
            <a:spLocks/>
          </p:cNvSpPr>
          <p:nvPr/>
        </p:nvSpPr>
        <p:spPr>
          <a:xfrm>
            <a:off x="4957843" y="1601926"/>
            <a:ext cx="4734212" cy="4614586"/>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dirty="0" smtClean="0"/>
              <a:t>Aturan bahasa C/C++ (Sintak):</a:t>
            </a:r>
          </a:p>
          <a:p>
            <a:pPr marL="0" indent="0">
              <a:buFont typeface="Arial" panose="020B0604020202020204" pitchFamily="34" charset="0"/>
              <a:buNone/>
            </a:pPr>
            <a:r>
              <a:rPr lang="id-ID" dirty="0" smtClean="0"/>
              <a:t>if(&lt;kondisi&gt;)</a:t>
            </a:r>
          </a:p>
          <a:p>
            <a:pPr marL="0" indent="0">
              <a:buFont typeface="Arial" panose="020B0604020202020204" pitchFamily="34" charset="0"/>
              <a:buNone/>
            </a:pPr>
            <a:r>
              <a:rPr lang="id-ID" dirty="0" smtClean="0"/>
              <a:t>{</a:t>
            </a:r>
          </a:p>
          <a:p>
            <a:pPr marL="0" indent="0">
              <a:buFont typeface="Arial" panose="020B0604020202020204" pitchFamily="34" charset="0"/>
              <a:buNone/>
            </a:pPr>
            <a:r>
              <a:rPr lang="id-ID" dirty="0" smtClean="0"/>
              <a:t>    &lt;aksi .... &gt;</a:t>
            </a:r>
          </a:p>
          <a:p>
            <a:pPr marL="0" indent="0">
              <a:buFont typeface="Arial" panose="020B0604020202020204" pitchFamily="34" charset="0"/>
              <a:buNone/>
            </a:pPr>
            <a:r>
              <a:rPr lang="id-ID" dirty="0" smtClean="0"/>
              <a:t>    &lt;aksi .... bisa lebih dari satu&gt;</a:t>
            </a:r>
          </a:p>
          <a:p>
            <a:pPr marL="0" indent="0">
              <a:buFont typeface="Arial" panose="020B0604020202020204" pitchFamily="34" charset="0"/>
              <a:buNone/>
            </a:pPr>
            <a:r>
              <a:rPr lang="id-ID" dirty="0" smtClean="0"/>
              <a:t>}</a:t>
            </a:r>
          </a:p>
          <a:p>
            <a:pPr marL="0" indent="0">
              <a:buFont typeface="Arial" panose="020B0604020202020204" pitchFamily="34" charset="0"/>
              <a:buNone/>
            </a:pPr>
            <a:r>
              <a:rPr lang="id-ID" dirty="0" smtClean="0"/>
              <a:t>else if (&lt;kondisi&gt;)</a:t>
            </a:r>
          </a:p>
          <a:p>
            <a:pPr marL="0" indent="0">
              <a:buFont typeface="Arial" panose="020B0604020202020204" pitchFamily="34" charset="0"/>
              <a:buNone/>
            </a:pPr>
            <a:r>
              <a:rPr lang="id-ID" dirty="0" smtClean="0"/>
              <a:t>{</a:t>
            </a:r>
          </a:p>
          <a:p>
            <a:pPr marL="0" indent="0">
              <a:buFont typeface="Arial" panose="020B0604020202020204" pitchFamily="34" charset="0"/>
              <a:buNone/>
            </a:pPr>
            <a:r>
              <a:rPr lang="id-ID" dirty="0" smtClean="0"/>
              <a:t>    &lt;aksi .... &gt;</a:t>
            </a:r>
          </a:p>
          <a:p>
            <a:pPr marL="0" indent="0">
              <a:buFont typeface="Arial" panose="020B0604020202020204" pitchFamily="34" charset="0"/>
              <a:buNone/>
            </a:pPr>
            <a:r>
              <a:rPr lang="id-ID" dirty="0" smtClean="0"/>
              <a:t>    &lt;aksi .... bisa lebih dari satu&gt;</a:t>
            </a:r>
          </a:p>
          <a:p>
            <a:pPr marL="0" indent="0">
              <a:buFont typeface="Arial" panose="020B0604020202020204" pitchFamily="34" charset="0"/>
              <a:buNone/>
            </a:pPr>
            <a:r>
              <a:rPr lang="id-ID" dirty="0" smtClean="0"/>
              <a:t>}</a:t>
            </a:r>
          </a:p>
          <a:p>
            <a:pPr marL="0" indent="0">
              <a:buFont typeface="Arial" panose="020B0604020202020204" pitchFamily="34" charset="0"/>
              <a:buNone/>
            </a:pPr>
            <a:r>
              <a:rPr lang="id-ID" dirty="0" smtClean="0"/>
              <a:t>...</a:t>
            </a:r>
          </a:p>
          <a:p>
            <a:pPr marL="0" indent="0">
              <a:buFont typeface="Arial" panose="020B0604020202020204" pitchFamily="34" charset="0"/>
              <a:buNone/>
            </a:pPr>
            <a:r>
              <a:rPr lang="id-ID" dirty="0" smtClean="0"/>
              <a:t>else </a:t>
            </a:r>
          </a:p>
          <a:p>
            <a:pPr marL="0" indent="0">
              <a:buFont typeface="Arial" panose="020B0604020202020204" pitchFamily="34" charset="0"/>
              <a:buNone/>
            </a:pPr>
            <a:r>
              <a:rPr lang="id-ID" dirty="0" smtClean="0"/>
              <a:t>{</a:t>
            </a:r>
          </a:p>
          <a:p>
            <a:pPr marL="0" indent="0">
              <a:buNone/>
            </a:pPr>
            <a:r>
              <a:rPr lang="id-ID" dirty="0"/>
              <a:t> </a:t>
            </a:r>
            <a:r>
              <a:rPr lang="id-ID" dirty="0" smtClean="0"/>
              <a:t>   &lt;</a:t>
            </a:r>
            <a:r>
              <a:rPr lang="id-ID" dirty="0"/>
              <a:t>aksi .... &gt;</a:t>
            </a:r>
          </a:p>
          <a:p>
            <a:pPr marL="0" indent="0">
              <a:buNone/>
            </a:pPr>
            <a:r>
              <a:rPr lang="id-ID" dirty="0"/>
              <a:t>    &lt;aksi .... bisa lebih dari satu&gt;</a:t>
            </a:r>
          </a:p>
          <a:p>
            <a:pPr marL="0" indent="0">
              <a:buFont typeface="Arial" panose="020B0604020202020204" pitchFamily="34" charset="0"/>
              <a:buNone/>
            </a:pPr>
            <a:r>
              <a:rPr lang="id-ID" dirty="0" smtClean="0"/>
              <a:t>}</a:t>
            </a:r>
          </a:p>
          <a:p>
            <a:pPr marL="0" indent="0">
              <a:buFont typeface="Arial" panose="020B0604020202020204" pitchFamily="34" charset="0"/>
              <a:buNone/>
            </a:pPr>
            <a:endParaRPr lang="id-ID" dirty="0"/>
          </a:p>
        </p:txBody>
      </p:sp>
    </p:spTree>
    <p:extLst>
      <p:ext uri="{BB962C8B-B14F-4D97-AF65-F5344CB8AC3E}">
        <p14:creationId xmlns:p14="http://schemas.microsoft.com/office/powerpoint/2010/main" val="3412332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d-ID" b="1" dirty="0" smtClean="0"/>
              <a:t>Analisis </a:t>
            </a:r>
            <a:r>
              <a:rPr lang="id-ID" b="1" dirty="0" smtClean="0"/>
              <a:t>banyak </a:t>
            </a:r>
            <a:r>
              <a:rPr lang="id-ID" b="1" dirty="0" smtClean="0"/>
              <a:t>Kasus </a:t>
            </a:r>
            <a:r>
              <a:rPr lang="id-ID" b="1" dirty="0" smtClean="0"/>
              <a:t>dengan ekspresi konstan Bahasa </a:t>
            </a:r>
            <a:r>
              <a:rPr lang="id-ID" b="1" dirty="0" smtClean="0"/>
              <a:t>C/C++</a:t>
            </a:r>
            <a:endParaRPr lang="id-ID" b="1" dirty="0"/>
          </a:p>
        </p:txBody>
      </p:sp>
      <p:sp>
        <p:nvSpPr>
          <p:cNvPr id="6" name="Content Placeholder 5"/>
          <p:cNvSpPr>
            <a:spLocks noGrp="1"/>
          </p:cNvSpPr>
          <p:nvPr>
            <p:ph idx="1"/>
          </p:nvPr>
        </p:nvSpPr>
        <p:spPr>
          <a:xfrm>
            <a:off x="321365" y="1605239"/>
            <a:ext cx="11126219" cy="4614586"/>
          </a:xfrm>
        </p:spPr>
        <p:txBody>
          <a:bodyPr>
            <a:normAutofit fontScale="70000" lnSpcReduction="20000"/>
          </a:bodyPr>
          <a:lstStyle/>
          <a:p>
            <a:r>
              <a:rPr lang="id-ID" dirty="0"/>
              <a:t>Aturan bahasa C/C++ (Sintak):</a:t>
            </a:r>
          </a:p>
          <a:p>
            <a:pPr marL="0" indent="0">
              <a:buNone/>
            </a:pPr>
            <a:r>
              <a:rPr lang="id-ID" dirty="0"/>
              <a:t>switch(&lt;name&gt;)</a:t>
            </a:r>
          </a:p>
          <a:p>
            <a:pPr marL="0" indent="0">
              <a:buNone/>
            </a:pPr>
            <a:r>
              <a:rPr lang="id-ID" dirty="0"/>
              <a:t>{</a:t>
            </a:r>
          </a:p>
          <a:p>
            <a:pPr marL="0" indent="0">
              <a:buNone/>
            </a:pPr>
            <a:r>
              <a:rPr lang="id-ID" dirty="0"/>
              <a:t>    case &lt;nilai-konstan&gt;: 	&lt;aksi-1&gt;</a:t>
            </a:r>
          </a:p>
          <a:p>
            <a:pPr marL="0" indent="0">
              <a:buNone/>
            </a:pPr>
            <a:r>
              <a:rPr lang="id-ID" dirty="0"/>
              <a:t>    			break;</a:t>
            </a:r>
          </a:p>
          <a:p>
            <a:pPr marL="0" indent="0">
              <a:buNone/>
            </a:pPr>
            <a:r>
              <a:rPr lang="id-ID" dirty="0"/>
              <a:t>    case &lt;nilai-konstan&gt;: 	&lt;aksi-2&gt;</a:t>
            </a:r>
          </a:p>
          <a:p>
            <a:pPr marL="0" indent="0">
              <a:buNone/>
            </a:pPr>
            <a:r>
              <a:rPr lang="id-ID" dirty="0"/>
              <a:t>    			break;</a:t>
            </a:r>
          </a:p>
          <a:p>
            <a:pPr marL="0" indent="0">
              <a:buNone/>
            </a:pPr>
            <a:r>
              <a:rPr lang="id-ID" dirty="0"/>
              <a:t>    ....</a:t>
            </a:r>
          </a:p>
          <a:p>
            <a:pPr marL="0" indent="0">
              <a:buNone/>
            </a:pPr>
            <a:r>
              <a:rPr lang="id-ID" dirty="0"/>
              <a:t>   case &lt;nilai-konstan&gt;: 	&lt;aksi-n&gt;</a:t>
            </a:r>
          </a:p>
          <a:p>
            <a:pPr marL="0" indent="0">
              <a:buNone/>
            </a:pPr>
            <a:r>
              <a:rPr lang="id-ID" dirty="0"/>
              <a:t>    			break;</a:t>
            </a:r>
          </a:p>
          <a:p>
            <a:pPr marL="0" indent="0">
              <a:buNone/>
            </a:pPr>
            <a:r>
              <a:rPr lang="id-ID" dirty="0"/>
              <a:t>   default:		&lt;aksi-n&gt;</a:t>
            </a:r>
          </a:p>
          <a:p>
            <a:pPr marL="0" indent="0">
              <a:buNone/>
            </a:pPr>
            <a:r>
              <a:rPr lang="id-ID" dirty="0"/>
              <a:t>    			break;</a:t>
            </a:r>
          </a:p>
          <a:p>
            <a:pPr marL="0" indent="0">
              <a:buNone/>
            </a:pPr>
            <a:r>
              <a:rPr lang="id-ID" dirty="0"/>
              <a:t>}</a:t>
            </a:r>
          </a:p>
          <a:p>
            <a:pPr marL="0" indent="0">
              <a:buNone/>
            </a:pPr>
            <a:endParaRPr lang="id-ID" dirty="0"/>
          </a:p>
        </p:txBody>
      </p:sp>
      <p:sp>
        <p:nvSpPr>
          <p:cNvPr id="3" name="Footer Placeholder 2"/>
          <p:cNvSpPr>
            <a:spLocks noGrp="1"/>
          </p:cNvSpPr>
          <p:nvPr>
            <p:ph type="ftr" sz="quarter" idx="11"/>
          </p:nvPr>
        </p:nvSpPr>
        <p:spPr/>
        <p:txBody>
          <a:bodyPr/>
          <a:lstStyle/>
          <a:p>
            <a:r>
              <a:rPr lang="en-US" smtClean="0"/>
              <a:t>Program Studi Teknik Informatika - S1</a:t>
            </a:r>
            <a:endParaRPr lang="en-US"/>
          </a:p>
        </p:txBody>
      </p:sp>
      <p:sp>
        <p:nvSpPr>
          <p:cNvPr id="4" name="Slide Number Placeholder 3"/>
          <p:cNvSpPr>
            <a:spLocks noGrp="1"/>
          </p:cNvSpPr>
          <p:nvPr>
            <p:ph type="sldNum" sz="quarter" idx="12"/>
          </p:nvPr>
        </p:nvSpPr>
        <p:spPr/>
        <p:txBody>
          <a:bodyPr/>
          <a:lstStyle/>
          <a:p>
            <a:fld id="{305E9EA4-53B1-4E59-8089-6AA0C6ADAD7B}" type="slidenum">
              <a:rPr lang="en-US" smtClean="0"/>
              <a:t>4</a:t>
            </a:fld>
            <a:endParaRPr lang="en-US"/>
          </a:p>
        </p:txBody>
      </p:sp>
    </p:spTree>
    <p:extLst>
      <p:ext uri="{BB962C8B-B14F-4D97-AF65-F5344CB8AC3E}">
        <p14:creationId xmlns:p14="http://schemas.microsoft.com/office/powerpoint/2010/main" val="3049625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Notasi Algoritmik </a:t>
            </a:r>
            <a:r>
              <a:rPr lang="id-ID" b="1" dirty="0" smtClean="0"/>
              <a:t>(Cek Bilangan Bulat)</a:t>
            </a:r>
            <a:endParaRPr lang="id-ID" b="1" dirty="0"/>
          </a:p>
        </p:txBody>
      </p:sp>
      <p:sp>
        <p:nvSpPr>
          <p:cNvPr id="4" name="Footer Placeholder 3">
            <a:extLst>
              <a:ext uri="{FF2B5EF4-FFF2-40B4-BE49-F238E27FC236}">
                <a16:creationId xmlns:a16="http://schemas.microsoft.com/office/drawing/2014/main" id="{997A8B69-350A-4F1C-9B4F-5276842B82DC}"/>
              </a:ext>
            </a:extLst>
          </p:cNvPr>
          <p:cNvSpPr>
            <a:spLocks noGrp="1"/>
          </p:cNvSpPr>
          <p:nvPr>
            <p:ph type="ftr" sz="quarter" idx="11"/>
          </p:nvPr>
        </p:nvSpPr>
        <p:spPr/>
        <p:txBody>
          <a:bodyPr/>
          <a:lstStyle/>
          <a:p>
            <a:r>
              <a:rPr lang="en-US"/>
              <a:t>Program Studi Teknik Informatika - S1</a:t>
            </a:r>
          </a:p>
        </p:txBody>
      </p:sp>
      <p:graphicFrame>
        <p:nvGraphicFramePr>
          <p:cNvPr id="5" name="Content Placeholder 5"/>
          <p:cNvGraphicFramePr>
            <a:graphicFrameLocks/>
          </p:cNvGraphicFramePr>
          <p:nvPr>
            <p:extLst/>
          </p:nvPr>
        </p:nvGraphicFramePr>
        <p:xfrm>
          <a:off x="321365" y="1655180"/>
          <a:ext cx="11579225" cy="4114800"/>
        </p:xfrm>
        <a:graphic>
          <a:graphicData uri="http://schemas.openxmlformats.org/drawingml/2006/table">
            <a:tbl>
              <a:tblPr firstRow="1" bandRow="1">
                <a:tableStyleId>{5C22544A-7EE6-4342-B048-85BDC9FD1C3A}</a:tableStyleId>
              </a:tblPr>
              <a:tblGrid>
                <a:gridCol w="11579225">
                  <a:extLst>
                    <a:ext uri="{9D8B030D-6E8A-4147-A177-3AD203B41FA5}">
                      <a16:colId xmlns:a16="http://schemas.microsoft.com/office/drawing/2014/main" val="926359863"/>
                    </a:ext>
                  </a:extLst>
                </a:gridCol>
              </a:tblGrid>
              <a:tr h="570222">
                <a:tc>
                  <a:txBody>
                    <a:bodyPr/>
                    <a:lstStyle/>
                    <a:p>
                      <a:r>
                        <a:rPr lang="id-ID" dirty="0" smtClean="0"/>
                        <a:t>Program CekBilanganBulat</a:t>
                      </a:r>
                    </a:p>
                    <a:p>
                      <a:r>
                        <a:rPr lang="id-ID" dirty="0" smtClean="0"/>
                        <a:t>{Program dengan notasi algoritmik untuk mengecek bilangan bulat positif/negatif/NOL}</a:t>
                      </a:r>
                      <a:endParaRPr lang="id-ID" dirty="0"/>
                    </a:p>
                  </a:txBody>
                  <a:tcPr/>
                </a:tc>
                <a:extLst>
                  <a:ext uri="{0D108BD9-81ED-4DB2-BD59-A6C34878D82A}">
                    <a16:rowId xmlns:a16="http://schemas.microsoft.com/office/drawing/2014/main" val="3521878277"/>
                  </a:ext>
                </a:extLst>
              </a:tr>
              <a:tr h="370840">
                <a:tc>
                  <a:txBody>
                    <a:bodyPr/>
                    <a:lstStyle/>
                    <a:p>
                      <a:r>
                        <a:rPr lang="id-ID" b="1" dirty="0" smtClean="0"/>
                        <a:t>KAMUS</a:t>
                      </a:r>
                    </a:p>
                    <a:p>
                      <a:r>
                        <a:rPr lang="id-ID" b="1" dirty="0" smtClean="0"/>
                        <a:t>    </a:t>
                      </a:r>
                      <a:r>
                        <a:rPr lang="id-ID" b="0" dirty="0" smtClean="0"/>
                        <a:t>x</a:t>
                      </a:r>
                      <a:r>
                        <a:rPr lang="id-ID" b="0" baseline="0" dirty="0" smtClean="0"/>
                        <a:t> : </a:t>
                      </a:r>
                      <a:r>
                        <a:rPr lang="id-ID" b="0" u="sng" baseline="0" dirty="0" smtClean="0"/>
                        <a:t>integer</a:t>
                      </a:r>
                      <a:endParaRPr lang="id-ID" b="0" u="none" baseline="0" dirty="0" smtClean="0"/>
                    </a:p>
                  </a:txBody>
                  <a:tcPr/>
                </a:tc>
                <a:extLst>
                  <a:ext uri="{0D108BD9-81ED-4DB2-BD59-A6C34878D82A}">
                    <a16:rowId xmlns:a16="http://schemas.microsoft.com/office/drawing/2014/main" val="2994293459"/>
                  </a:ext>
                </a:extLst>
              </a:tr>
              <a:tr h="370840">
                <a:tc>
                  <a:txBody>
                    <a:bodyPr/>
                    <a:lstStyle/>
                    <a:p>
                      <a:r>
                        <a:rPr lang="id-ID" b="1" dirty="0" smtClean="0"/>
                        <a:t>ALGORITMA</a:t>
                      </a:r>
                    </a:p>
                    <a:p>
                      <a:r>
                        <a:rPr lang="id-ID" b="0" dirty="0" smtClean="0"/>
                        <a:t>    </a:t>
                      </a:r>
                      <a:r>
                        <a:rPr lang="en-US" b="0" u="sng" dirty="0" smtClean="0"/>
                        <a:t>input</a:t>
                      </a:r>
                      <a:r>
                        <a:rPr lang="en-US" b="0" dirty="0" smtClean="0"/>
                        <a:t>(x) </a:t>
                      </a:r>
                    </a:p>
                    <a:p>
                      <a:r>
                        <a:rPr lang="id-ID" b="1" u="none" dirty="0" smtClean="0"/>
                        <a:t>    </a:t>
                      </a:r>
                      <a:r>
                        <a:rPr lang="en-US" b="0" u="sng" dirty="0" smtClean="0"/>
                        <a:t>if</a:t>
                      </a:r>
                      <a:r>
                        <a:rPr lang="en-US" b="0" dirty="0" smtClean="0"/>
                        <a:t> x</a:t>
                      </a:r>
                      <a:r>
                        <a:rPr lang="id-ID" b="0" u="none" dirty="0" smtClean="0"/>
                        <a:t> &gt; </a:t>
                      </a:r>
                      <a:r>
                        <a:rPr lang="en-US" b="0" dirty="0" smtClean="0"/>
                        <a:t>0 </a:t>
                      </a:r>
                      <a:r>
                        <a:rPr lang="en-US" b="0" u="sng" dirty="0" smtClean="0"/>
                        <a:t>then</a:t>
                      </a:r>
                      <a:r>
                        <a:rPr lang="en-US" b="0" dirty="0" smtClean="0"/>
                        <a:t> </a:t>
                      </a:r>
                    </a:p>
                    <a:p>
                      <a:r>
                        <a:rPr lang="en-US" b="0" dirty="0" smtClean="0"/>
                        <a:t>   </a:t>
                      </a:r>
                      <a:r>
                        <a:rPr lang="id-ID" b="0" dirty="0" smtClean="0"/>
                        <a:t> </a:t>
                      </a:r>
                      <a:r>
                        <a:rPr lang="id-ID" b="0" baseline="0" dirty="0" smtClean="0"/>
                        <a:t>    </a:t>
                      </a:r>
                      <a:r>
                        <a:rPr lang="en-US" b="0" u="sng" dirty="0" smtClean="0"/>
                        <a:t>output</a:t>
                      </a:r>
                      <a:r>
                        <a:rPr lang="en-US" b="0" dirty="0" smtClean="0"/>
                        <a:t>(“</a:t>
                      </a:r>
                      <a:r>
                        <a:rPr lang="id-ID" b="0" dirty="0" smtClean="0"/>
                        <a:t>positif</a:t>
                      </a:r>
                      <a:r>
                        <a:rPr lang="en-US" b="0" dirty="0" smtClean="0"/>
                        <a:t>”)</a:t>
                      </a:r>
                    </a:p>
                    <a:p>
                      <a:r>
                        <a:rPr lang="id-ID" b="0" u="none" dirty="0" smtClean="0"/>
                        <a:t>    </a:t>
                      </a:r>
                      <a:r>
                        <a:rPr lang="en-US" b="0" u="sng" dirty="0" smtClean="0"/>
                        <a:t>else</a:t>
                      </a:r>
                      <a:r>
                        <a:rPr lang="id-ID" b="0" u="sng" dirty="0" smtClean="0"/>
                        <a:t> if</a:t>
                      </a:r>
                      <a:r>
                        <a:rPr lang="id-ID" b="0" u="none" baseline="0" dirty="0" smtClean="0"/>
                        <a:t> x &lt; 0 </a:t>
                      </a:r>
                      <a:r>
                        <a:rPr lang="id-ID" b="0" u="sng" baseline="0" dirty="0" smtClean="0"/>
                        <a:t>then</a:t>
                      </a:r>
                      <a:endParaRPr lang="en-US" b="0" u="sng" dirty="0" smtClean="0"/>
                    </a:p>
                    <a:p>
                      <a:r>
                        <a:rPr lang="en-US" b="0" dirty="0" smtClean="0"/>
                        <a:t>   </a:t>
                      </a:r>
                      <a:r>
                        <a:rPr lang="id-ID" b="0" dirty="0" smtClean="0"/>
                        <a:t> </a:t>
                      </a:r>
                      <a:r>
                        <a:rPr lang="id-ID" b="0" baseline="0" dirty="0" smtClean="0"/>
                        <a:t>    </a:t>
                      </a:r>
                      <a:r>
                        <a:rPr lang="en-US" b="0" u="sng" dirty="0" smtClean="0"/>
                        <a:t>output</a:t>
                      </a:r>
                      <a:r>
                        <a:rPr lang="en-US" b="0" dirty="0" smtClean="0"/>
                        <a:t>(“</a:t>
                      </a:r>
                      <a:r>
                        <a:rPr lang="id-ID" b="0" dirty="0" smtClean="0"/>
                        <a:t>negatif</a:t>
                      </a:r>
                      <a:r>
                        <a:rPr lang="en-US" b="0" dirty="0" smtClean="0"/>
                        <a:t>”)</a:t>
                      </a:r>
                      <a:endParaRPr lang="id-ID" b="0" dirty="0" smtClean="0"/>
                    </a:p>
                    <a:p>
                      <a:r>
                        <a:rPr lang="id-ID" b="0" dirty="0" smtClean="0"/>
                        <a:t>    </a:t>
                      </a:r>
                      <a:r>
                        <a:rPr lang="id-ID" b="0" u="sng" dirty="0" smtClean="0"/>
                        <a:t>else</a:t>
                      </a:r>
                      <a:endParaRPr lang="id-ID" b="0" u="none" dirty="0" smtClean="0"/>
                    </a:p>
                    <a:p>
                      <a:r>
                        <a:rPr lang="id-ID" b="0" u="none" baseline="0" dirty="0" smtClean="0"/>
                        <a:t>        </a:t>
                      </a:r>
                      <a:r>
                        <a:rPr lang="en-US" b="0" u="sng" dirty="0" smtClean="0"/>
                        <a:t>output</a:t>
                      </a:r>
                      <a:r>
                        <a:rPr lang="en-US" b="0" dirty="0" smtClean="0"/>
                        <a:t>(“</a:t>
                      </a:r>
                      <a:r>
                        <a:rPr lang="id-ID" b="0" dirty="0" smtClean="0"/>
                        <a:t>nol</a:t>
                      </a:r>
                      <a:r>
                        <a:rPr lang="en-US" b="0" dirty="0" smtClean="0"/>
                        <a:t>”)</a:t>
                      </a:r>
                      <a:endParaRPr lang="id-ID" b="0" dirty="0" smtClean="0"/>
                    </a:p>
                    <a:p>
                      <a:r>
                        <a:rPr lang="id-ID" b="0" dirty="0" smtClean="0"/>
                        <a:t>    </a:t>
                      </a:r>
                      <a:r>
                        <a:rPr lang="id-ID" b="0" u="sng" dirty="0" smtClean="0"/>
                        <a:t>output</a:t>
                      </a:r>
                      <a:r>
                        <a:rPr lang="id-ID" b="0" dirty="0" smtClean="0"/>
                        <a:t>(“finish”)</a:t>
                      </a:r>
                      <a:endParaRPr lang="en-US" b="0" dirty="0" smtClean="0"/>
                    </a:p>
                    <a:p>
                      <a:endParaRPr lang="id-ID" b="1" dirty="0" smtClean="0"/>
                    </a:p>
                  </a:txBody>
                  <a:tcPr/>
                </a:tc>
                <a:extLst>
                  <a:ext uri="{0D108BD9-81ED-4DB2-BD59-A6C34878D82A}">
                    <a16:rowId xmlns:a16="http://schemas.microsoft.com/office/drawing/2014/main" val="2155481697"/>
                  </a:ext>
                </a:extLst>
              </a:tr>
            </a:tbl>
          </a:graphicData>
        </a:graphic>
      </p:graphicFrame>
    </p:spTree>
    <p:extLst>
      <p:ext uri="{BB962C8B-B14F-4D97-AF65-F5344CB8AC3E}">
        <p14:creationId xmlns:p14="http://schemas.microsoft.com/office/powerpoint/2010/main" val="2398917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Program </a:t>
            </a:r>
            <a:r>
              <a:rPr lang="id-ID" b="1" dirty="0"/>
              <a:t>CekBilanganBulat</a:t>
            </a:r>
            <a:r>
              <a:rPr lang="id-ID" b="1" dirty="0" smtClean="0"/>
              <a:t> </a:t>
            </a:r>
            <a:r>
              <a:rPr lang="id-ID" b="1" dirty="0" smtClean="0"/>
              <a:t>di Bahasa C++</a:t>
            </a:r>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6</a:t>
            </a:fld>
            <a:endParaRPr lang="en-US"/>
          </a:p>
        </p:txBody>
      </p:sp>
      <p:pic>
        <p:nvPicPr>
          <p:cNvPr id="7" name="Picture 6"/>
          <p:cNvPicPr>
            <a:picLocks noChangeAspect="1"/>
          </p:cNvPicPr>
          <p:nvPr/>
        </p:nvPicPr>
        <p:blipFill>
          <a:blip r:embed="rId2"/>
          <a:stretch>
            <a:fillRect/>
          </a:stretch>
        </p:blipFill>
        <p:spPr>
          <a:xfrm>
            <a:off x="403347" y="1172438"/>
            <a:ext cx="10048875" cy="5476875"/>
          </a:xfrm>
          <a:prstGeom prst="rect">
            <a:avLst/>
          </a:prstGeom>
        </p:spPr>
      </p:pic>
      <p:sp>
        <p:nvSpPr>
          <p:cNvPr id="8" name="Rectangle 7"/>
          <p:cNvSpPr/>
          <p:nvPr/>
        </p:nvSpPr>
        <p:spPr>
          <a:xfrm>
            <a:off x="5228392" y="5193719"/>
            <a:ext cx="6764416" cy="646331"/>
          </a:xfrm>
          <a:prstGeom prst="rect">
            <a:avLst/>
          </a:prstGeom>
        </p:spPr>
        <p:txBody>
          <a:bodyPr wrap="none">
            <a:spAutoFit/>
          </a:bodyPr>
          <a:lstStyle/>
          <a:p>
            <a:r>
              <a:rPr lang="id-ID" b="1" dirty="0" smtClean="0"/>
              <a:t>Jika didalam blok if atau else if atau else berisi hanya 1 argumen/aksi</a:t>
            </a:r>
          </a:p>
          <a:p>
            <a:r>
              <a:rPr lang="id-ID" b="1" dirty="0" smtClean="0"/>
              <a:t> boleh tidak menggunakan kurung kurawal</a:t>
            </a:r>
            <a:endParaRPr lang="en-US" b="1" u="sng" dirty="0"/>
          </a:p>
        </p:txBody>
      </p:sp>
    </p:spTree>
    <p:extLst>
      <p:ext uri="{BB962C8B-B14F-4D97-AF65-F5344CB8AC3E}">
        <p14:creationId xmlns:p14="http://schemas.microsoft.com/office/powerpoint/2010/main" val="2616062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Program </a:t>
            </a:r>
            <a:r>
              <a:rPr lang="id-ID" b="1" dirty="0" smtClean="0"/>
              <a:t>WujudAir</a:t>
            </a:r>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7</a:t>
            </a:fld>
            <a:endParaRPr lang="en-US"/>
          </a:p>
        </p:txBody>
      </p:sp>
      <p:graphicFrame>
        <p:nvGraphicFramePr>
          <p:cNvPr id="7" name="Content Placeholder 5"/>
          <p:cNvGraphicFramePr>
            <a:graphicFrameLocks/>
          </p:cNvGraphicFramePr>
          <p:nvPr>
            <p:extLst/>
          </p:nvPr>
        </p:nvGraphicFramePr>
        <p:xfrm>
          <a:off x="306387" y="1601925"/>
          <a:ext cx="11579225" cy="3856222"/>
        </p:xfrm>
        <a:graphic>
          <a:graphicData uri="http://schemas.openxmlformats.org/drawingml/2006/table">
            <a:tbl>
              <a:tblPr firstRow="1" bandRow="1">
                <a:tableStyleId>{5C22544A-7EE6-4342-B048-85BDC9FD1C3A}</a:tableStyleId>
              </a:tblPr>
              <a:tblGrid>
                <a:gridCol w="11579225">
                  <a:extLst>
                    <a:ext uri="{9D8B030D-6E8A-4147-A177-3AD203B41FA5}">
                      <a16:colId xmlns:a16="http://schemas.microsoft.com/office/drawing/2014/main" val="926359863"/>
                    </a:ext>
                  </a:extLst>
                </a:gridCol>
              </a:tblGrid>
              <a:tr h="758016">
                <a:tc>
                  <a:txBody>
                    <a:bodyPr/>
                    <a:lstStyle/>
                    <a:p>
                      <a:r>
                        <a:rPr lang="id-ID" dirty="0" smtClean="0"/>
                        <a:t>Program </a:t>
                      </a:r>
                      <a:r>
                        <a:rPr lang="id-ID" b="1" dirty="0" smtClean="0"/>
                        <a:t>WujudAir</a:t>
                      </a:r>
                      <a:endParaRPr lang="id-ID"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{menuliskan wujud air sesuai dengan nilai s, s bisa diasumsikan sebagai suhu}</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{s dalam hal ini representasikan</a:t>
                      </a:r>
                      <a:r>
                        <a:rPr lang="id-ID" baseline="0" dirty="0" smtClean="0"/>
                        <a:t> dengan integer</a:t>
                      </a:r>
                      <a:r>
                        <a:rPr lang="id-ID" dirty="0" smtClean="0"/>
                        <a:t>}</a:t>
                      </a:r>
                      <a:endParaRPr lang="id-ID" dirty="0"/>
                    </a:p>
                  </a:txBody>
                  <a:tcPr/>
                </a:tc>
                <a:extLst>
                  <a:ext uri="{0D108BD9-81ED-4DB2-BD59-A6C34878D82A}">
                    <a16:rowId xmlns:a16="http://schemas.microsoft.com/office/drawing/2014/main" val="3521878277"/>
                  </a:ext>
                </a:extLst>
              </a:tr>
              <a:tr h="710095">
                <a:tc>
                  <a:txBody>
                    <a:bodyPr/>
                    <a:lstStyle/>
                    <a:p>
                      <a:r>
                        <a:rPr lang="id-ID" b="1" dirty="0" smtClean="0"/>
                        <a:t>KAMUS</a:t>
                      </a:r>
                    </a:p>
                    <a:p>
                      <a:r>
                        <a:rPr lang="id-ID" b="1" dirty="0" smtClean="0"/>
                        <a:t>    </a:t>
                      </a:r>
                      <a:r>
                        <a:rPr lang="id-ID" b="0" dirty="0" smtClean="0"/>
                        <a:t>s </a:t>
                      </a:r>
                      <a:r>
                        <a:rPr lang="id-ID" b="0" baseline="0" dirty="0" smtClean="0"/>
                        <a:t>: </a:t>
                      </a:r>
                      <a:r>
                        <a:rPr lang="id-ID" b="0" u="sng" baseline="0" dirty="0" smtClean="0"/>
                        <a:t>integer</a:t>
                      </a:r>
                    </a:p>
                  </a:txBody>
                  <a:tcPr/>
                </a:tc>
                <a:extLst>
                  <a:ext uri="{0D108BD9-81ED-4DB2-BD59-A6C34878D82A}">
                    <a16:rowId xmlns:a16="http://schemas.microsoft.com/office/drawing/2014/main" val="2994293459"/>
                  </a:ext>
                </a:extLst>
              </a:tr>
              <a:tr h="2231727">
                <a:tc>
                  <a:txBody>
                    <a:bodyPr/>
                    <a:lstStyle/>
                    <a:p>
                      <a:r>
                        <a:rPr lang="id-ID" b="1" dirty="0" smtClean="0"/>
                        <a:t>ALGORITMA</a:t>
                      </a:r>
                    </a:p>
                    <a:p>
                      <a:r>
                        <a:rPr lang="id-ID" b="0" dirty="0" smtClean="0"/>
                        <a:t>    </a:t>
                      </a:r>
                      <a:r>
                        <a:rPr lang="en-US" b="0" u="sng" dirty="0" smtClean="0"/>
                        <a:t>input</a:t>
                      </a:r>
                      <a:r>
                        <a:rPr lang="en-US" b="0" dirty="0" smtClean="0"/>
                        <a:t>(</a:t>
                      </a:r>
                      <a:r>
                        <a:rPr lang="id-ID" b="0" dirty="0" smtClean="0"/>
                        <a:t>s</a:t>
                      </a:r>
                      <a:r>
                        <a:rPr lang="en-US" b="0" dirty="0" smtClean="0"/>
                        <a:t>) </a:t>
                      </a:r>
                      <a:endParaRPr lang="id-ID" b="0" dirty="0" smtClean="0"/>
                    </a:p>
                    <a:p>
                      <a:pPr marL="0" indent="0">
                        <a:buNone/>
                      </a:pPr>
                      <a:r>
                        <a:rPr lang="id-ID" b="0" u="none" dirty="0" smtClean="0"/>
                        <a:t>    </a:t>
                      </a:r>
                      <a:r>
                        <a:rPr lang="id-ID" u="sng" dirty="0" smtClean="0"/>
                        <a:t>depend on</a:t>
                      </a:r>
                      <a:r>
                        <a:rPr lang="id-ID" dirty="0" smtClean="0"/>
                        <a:t> (s)</a:t>
                      </a:r>
                    </a:p>
                    <a:p>
                      <a:pPr marL="0" indent="0">
                        <a:buNone/>
                      </a:pPr>
                      <a:r>
                        <a:rPr lang="id-ID" dirty="0" smtClean="0"/>
                        <a:t>        s ≤ 0 : </a:t>
                      </a:r>
                      <a:r>
                        <a:rPr lang="id-ID" u="sng" dirty="0" smtClean="0"/>
                        <a:t>output</a:t>
                      </a:r>
                      <a:r>
                        <a:rPr lang="id-ID" dirty="0" smtClean="0"/>
                        <a:t>(“beku”)</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        0 &lt; s ≤ 100 :</a:t>
                      </a:r>
                      <a:r>
                        <a:rPr lang="id-ID" baseline="0" dirty="0" smtClean="0"/>
                        <a:t> </a:t>
                      </a:r>
                      <a:r>
                        <a:rPr lang="id-ID" u="sng" dirty="0" smtClean="0"/>
                        <a:t>output</a:t>
                      </a:r>
                      <a:r>
                        <a:rPr lang="id-ID" dirty="0" smtClean="0"/>
                        <a:t>(“cair”)</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        s &gt; 100 :</a:t>
                      </a:r>
                      <a:r>
                        <a:rPr lang="id-ID" baseline="0" dirty="0" smtClean="0"/>
                        <a:t> </a:t>
                      </a:r>
                      <a:r>
                        <a:rPr lang="id-ID" u="sng" dirty="0" smtClean="0"/>
                        <a:t>output</a:t>
                      </a:r>
                      <a:r>
                        <a:rPr lang="id-ID" dirty="0" smtClean="0"/>
                        <a:t>(“uap”)</a:t>
                      </a:r>
                    </a:p>
                  </a:txBody>
                  <a:tcPr/>
                </a:tc>
                <a:extLst>
                  <a:ext uri="{0D108BD9-81ED-4DB2-BD59-A6C34878D82A}">
                    <a16:rowId xmlns:a16="http://schemas.microsoft.com/office/drawing/2014/main" val="2155481697"/>
                  </a:ext>
                </a:extLst>
              </a:tr>
            </a:tbl>
          </a:graphicData>
        </a:graphic>
      </p:graphicFrame>
    </p:spTree>
    <p:extLst>
      <p:ext uri="{BB962C8B-B14F-4D97-AF65-F5344CB8AC3E}">
        <p14:creationId xmlns:p14="http://schemas.microsoft.com/office/powerpoint/2010/main" val="1414461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Program </a:t>
            </a:r>
            <a:r>
              <a:rPr lang="id-ID" b="1" dirty="0" smtClean="0"/>
              <a:t>WujudAir</a:t>
            </a:r>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8</a:t>
            </a:fld>
            <a:endParaRPr lang="en-US"/>
          </a:p>
        </p:txBody>
      </p:sp>
      <p:pic>
        <p:nvPicPr>
          <p:cNvPr id="3" name="Picture 2"/>
          <p:cNvPicPr>
            <a:picLocks noChangeAspect="1"/>
          </p:cNvPicPr>
          <p:nvPr/>
        </p:nvPicPr>
        <p:blipFill>
          <a:blip r:embed="rId2"/>
          <a:stretch>
            <a:fillRect/>
          </a:stretch>
        </p:blipFill>
        <p:spPr>
          <a:xfrm>
            <a:off x="321365" y="1157424"/>
            <a:ext cx="8717127" cy="5198926"/>
          </a:xfrm>
          <a:prstGeom prst="rect">
            <a:avLst/>
          </a:prstGeom>
        </p:spPr>
      </p:pic>
    </p:spTree>
    <p:extLst>
      <p:ext uri="{BB962C8B-B14F-4D97-AF65-F5344CB8AC3E}">
        <p14:creationId xmlns:p14="http://schemas.microsoft.com/office/powerpoint/2010/main" val="1369745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Program </a:t>
            </a:r>
            <a:r>
              <a:rPr lang="id-ID" b="1" dirty="0" smtClean="0"/>
              <a:t>WujudAir versi 2</a:t>
            </a:r>
            <a:endParaRPr lang="id-ID" dirty="0"/>
          </a:p>
        </p:txBody>
      </p:sp>
      <p:sp>
        <p:nvSpPr>
          <p:cNvPr id="3" name="Content Placeholder 2"/>
          <p:cNvSpPr>
            <a:spLocks noGrp="1"/>
          </p:cNvSpPr>
          <p:nvPr>
            <p:ph idx="1"/>
          </p:nvPr>
        </p:nvSpPr>
        <p:spPr/>
        <p:txBody>
          <a:bodyPr/>
          <a:lstStyle/>
          <a:p>
            <a:r>
              <a:rPr lang="id-ID" dirty="0" smtClean="0"/>
              <a:t>Perhatikan operator kesamaan tidak bisa digunakan jika bilangan yang didefinisikan sebelumnya bertipe real.</a:t>
            </a:r>
          </a:p>
          <a:p>
            <a:r>
              <a:rPr lang="id-ID" dirty="0" smtClean="0"/>
              <a:t>0.0 == 0.0? </a:t>
            </a:r>
            <a:r>
              <a:rPr lang="id-ID" dirty="0" smtClean="0">
                <a:sym typeface="Wingdings" panose="05000000000000000000" pitchFamily="2" charset="2"/>
              </a:rPr>
              <a:t> ini tidak bisa dilakukan sehingga perlu di modifikasi</a:t>
            </a:r>
            <a:endParaRPr lang="id-ID" dirty="0"/>
          </a:p>
        </p:txBody>
      </p:sp>
      <p:sp>
        <p:nvSpPr>
          <p:cNvPr id="4" name="Footer Placeholder 3"/>
          <p:cNvSpPr>
            <a:spLocks noGrp="1"/>
          </p:cNvSpPr>
          <p:nvPr>
            <p:ph type="ftr" sz="quarter" idx="11"/>
          </p:nvPr>
        </p:nvSpPr>
        <p:spPr/>
        <p:txBody>
          <a:bodyPr/>
          <a:lstStyle/>
          <a:p>
            <a:r>
              <a:rPr lang="en-US" smtClean="0"/>
              <a:t>Program Studi Teknik Informatika - S1</a:t>
            </a:r>
            <a:endParaRPr lang="en-US"/>
          </a:p>
        </p:txBody>
      </p:sp>
      <p:sp>
        <p:nvSpPr>
          <p:cNvPr id="5" name="Slide Number Placeholder 4"/>
          <p:cNvSpPr>
            <a:spLocks noGrp="1"/>
          </p:cNvSpPr>
          <p:nvPr>
            <p:ph type="sldNum" sz="quarter" idx="12"/>
          </p:nvPr>
        </p:nvSpPr>
        <p:spPr/>
        <p:txBody>
          <a:bodyPr/>
          <a:lstStyle/>
          <a:p>
            <a:fld id="{305E9EA4-53B1-4E59-8089-6AA0C6ADAD7B}" type="slidenum">
              <a:rPr lang="en-US" smtClean="0"/>
              <a:t>9</a:t>
            </a:fld>
            <a:endParaRPr lang="en-US"/>
          </a:p>
        </p:txBody>
      </p:sp>
      <p:graphicFrame>
        <p:nvGraphicFramePr>
          <p:cNvPr id="6" name="Content Placeholder 5"/>
          <p:cNvGraphicFramePr>
            <a:graphicFrameLocks/>
          </p:cNvGraphicFramePr>
          <p:nvPr>
            <p:extLst>
              <p:ext uri="{D42A27DB-BD31-4B8C-83A1-F6EECF244321}">
                <p14:modId xmlns:p14="http://schemas.microsoft.com/office/powerpoint/2010/main" val="406057879"/>
              </p:ext>
            </p:extLst>
          </p:nvPr>
        </p:nvGraphicFramePr>
        <p:xfrm>
          <a:off x="306387" y="1601925"/>
          <a:ext cx="11579225" cy="3910495"/>
        </p:xfrm>
        <a:graphic>
          <a:graphicData uri="http://schemas.openxmlformats.org/drawingml/2006/table">
            <a:tbl>
              <a:tblPr firstRow="1" bandRow="1">
                <a:tableStyleId>{5C22544A-7EE6-4342-B048-85BDC9FD1C3A}</a:tableStyleId>
              </a:tblPr>
              <a:tblGrid>
                <a:gridCol w="11579225">
                  <a:extLst>
                    <a:ext uri="{9D8B030D-6E8A-4147-A177-3AD203B41FA5}">
                      <a16:colId xmlns:a16="http://schemas.microsoft.com/office/drawing/2014/main" val="926359863"/>
                    </a:ext>
                  </a:extLst>
                </a:gridCol>
              </a:tblGrid>
              <a:tr h="758016">
                <a:tc>
                  <a:txBody>
                    <a:bodyPr/>
                    <a:lstStyle/>
                    <a:p>
                      <a:r>
                        <a:rPr lang="id-ID" dirty="0" smtClean="0"/>
                        <a:t>Program </a:t>
                      </a:r>
                      <a:r>
                        <a:rPr lang="id-ID" b="1" dirty="0" smtClean="0"/>
                        <a:t>WujudAir</a:t>
                      </a:r>
                      <a:endParaRPr lang="id-ID"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{menuliskan wujud air sesuai dengan nilai s, s bisa diasumsikan sebagai suhu}</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{s dalam hal ini representasikan</a:t>
                      </a:r>
                      <a:r>
                        <a:rPr lang="id-ID" baseline="0" dirty="0" smtClean="0"/>
                        <a:t> dengan </a:t>
                      </a:r>
                      <a:r>
                        <a:rPr lang="id-ID" baseline="0" dirty="0" smtClean="0"/>
                        <a:t>real</a:t>
                      </a:r>
                      <a:r>
                        <a:rPr lang="id-ID" dirty="0" smtClean="0"/>
                        <a:t>}</a:t>
                      </a:r>
                      <a:endParaRPr lang="id-ID" dirty="0"/>
                    </a:p>
                  </a:txBody>
                  <a:tcPr/>
                </a:tc>
                <a:extLst>
                  <a:ext uri="{0D108BD9-81ED-4DB2-BD59-A6C34878D82A}">
                    <a16:rowId xmlns:a16="http://schemas.microsoft.com/office/drawing/2014/main" val="3521878277"/>
                  </a:ext>
                </a:extLst>
              </a:tr>
              <a:tr h="710095">
                <a:tc>
                  <a:txBody>
                    <a:bodyPr/>
                    <a:lstStyle/>
                    <a:p>
                      <a:r>
                        <a:rPr lang="id-ID" b="1" dirty="0" smtClean="0"/>
                        <a:t>KAMUS</a:t>
                      </a:r>
                    </a:p>
                    <a:p>
                      <a:r>
                        <a:rPr lang="id-ID" b="1" dirty="0" smtClean="0"/>
                        <a:t>    </a:t>
                      </a:r>
                      <a:r>
                        <a:rPr lang="id-ID" b="0" dirty="0" smtClean="0"/>
                        <a:t>s </a:t>
                      </a:r>
                      <a:r>
                        <a:rPr lang="id-ID" b="0" baseline="0" dirty="0" smtClean="0"/>
                        <a:t>: </a:t>
                      </a:r>
                      <a:r>
                        <a:rPr lang="id-ID" b="0" u="sng" baseline="0" dirty="0" smtClean="0"/>
                        <a:t>real</a:t>
                      </a:r>
                    </a:p>
                  </a:txBody>
                  <a:tcPr/>
                </a:tc>
                <a:extLst>
                  <a:ext uri="{0D108BD9-81ED-4DB2-BD59-A6C34878D82A}">
                    <a16:rowId xmlns:a16="http://schemas.microsoft.com/office/drawing/2014/main" val="2994293459"/>
                  </a:ext>
                </a:extLst>
              </a:tr>
              <a:tr h="2231727">
                <a:tc>
                  <a:txBody>
                    <a:bodyPr/>
                    <a:lstStyle/>
                    <a:p>
                      <a:r>
                        <a:rPr lang="id-ID" b="1" dirty="0" smtClean="0"/>
                        <a:t>ALGORITMA</a:t>
                      </a:r>
                    </a:p>
                    <a:p>
                      <a:r>
                        <a:rPr lang="id-ID" b="0" dirty="0" smtClean="0"/>
                        <a:t>    </a:t>
                      </a:r>
                      <a:r>
                        <a:rPr lang="en-US" b="0" u="sng" dirty="0" smtClean="0"/>
                        <a:t>input</a:t>
                      </a:r>
                      <a:r>
                        <a:rPr lang="en-US" b="0" dirty="0" smtClean="0"/>
                        <a:t>(</a:t>
                      </a:r>
                      <a:r>
                        <a:rPr lang="id-ID" b="0" dirty="0" smtClean="0"/>
                        <a:t>s</a:t>
                      </a:r>
                      <a:r>
                        <a:rPr lang="en-US" b="0" dirty="0" smtClean="0"/>
                        <a:t>) </a:t>
                      </a:r>
                      <a:endParaRPr lang="id-ID" b="0" dirty="0" smtClean="0"/>
                    </a:p>
                    <a:p>
                      <a:pPr marL="0" indent="0">
                        <a:buNone/>
                      </a:pPr>
                      <a:r>
                        <a:rPr lang="id-ID" b="0" u="none" dirty="0" smtClean="0"/>
                        <a:t>    </a:t>
                      </a:r>
                      <a:r>
                        <a:rPr lang="id-ID" u="sng" dirty="0" smtClean="0"/>
                        <a:t>depend on</a:t>
                      </a:r>
                      <a:r>
                        <a:rPr lang="id-ID" dirty="0" smtClean="0"/>
                        <a:t> (s)</a:t>
                      </a:r>
                    </a:p>
                    <a:p>
                      <a:pPr marL="0" indent="0">
                        <a:buNone/>
                      </a:pPr>
                      <a:r>
                        <a:rPr lang="id-ID" dirty="0" smtClean="0"/>
                        <a:t>        s &lt; 0 : </a:t>
                      </a:r>
                      <a:r>
                        <a:rPr lang="id-ID" u="sng" dirty="0" smtClean="0"/>
                        <a:t>output</a:t>
                      </a:r>
                      <a:r>
                        <a:rPr lang="id-ID" dirty="0" smtClean="0"/>
                        <a:t>(“beku”)</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        s = 0 : </a:t>
                      </a:r>
                      <a:r>
                        <a:rPr lang="id-ID" u="sng" dirty="0" smtClean="0"/>
                        <a:t>output</a:t>
                      </a:r>
                      <a:r>
                        <a:rPr lang="id-ID" dirty="0" smtClean="0"/>
                        <a:t>(“beku-cair</a:t>
                      </a:r>
                      <a:r>
                        <a:rPr lang="id-ID" dirty="0" smtClean="0"/>
                        <a:t>”)</a:t>
                      </a:r>
                      <a:endParaRPr lang="id-ID"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        0 &lt; s &lt; 100 :</a:t>
                      </a:r>
                      <a:r>
                        <a:rPr lang="id-ID" baseline="0" dirty="0" smtClean="0"/>
                        <a:t> </a:t>
                      </a:r>
                      <a:r>
                        <a:rPr lang="id-ID" u="sng" dirty="0" smtClean="0"/>
                        <a:t>output</a:t>
                      </a:r>
                      <a:r>
                        <a:rPr lang="id-ID" dirty="0" smtClean="0"/>
                        <a:t>(“cair”)</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        </a:t>
                      </a:r>
                      <a:r>
                        <a:rPr lang="id-ID" dirty="0" smtClean="0"/>
                        <a:t>s &gt; 100 :</a:t>
                      </a:r>
                      <a:r>
                        <a:rPr lang="id-ID" baseline="0" dirty="0" smtClean="0"/>
                        <a:t> </a:t>
                      </a:r>
                      <a:r>
                        <a:rPr lang="id-ID" u="sng" dirty="0" smtClean="0"/>
                        <a:t>output</a:t>
                      </a:r>
                      <a:r>
                        <a:rPr lang="id-ID" dirty="0" smtClean="0"/>
                        <a:t>(“uap”)</a:t>
                      </a:r>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        s = 100 : </a:t>
                      </a:r>
                      <a:r>
                        <a:rPr lang="id-ID" u="sng" dirty="0" smtClean="0"/>
                        <a:t>output</a:t>
                      </a:r>
                      <a:r>
                        <a:rPr lang="id-ID" dirty="0" smtClean="0"/>
                        <a:t>(“cait-uap”)</a:t>
                      </a:r>
                    </a:p>
                  </a:txBody>
                  <a:tcPr/>
                </a:tc>
                <a:extLst>
                  <a:ext uri="{0D108BD9-81ED-4DB2-BD59-A6C34878D82A}">
                    <a16:rowId xmlns:a16="http://schemas.microsoft.com/office/drawing/2014/main" val="2155481697"/>
                  </a:ext>
                </a:extLst>
              </a:tr>
            </a:tbl>
          </a:graphicData>
        </a:graphic>
      </p:graphicFrame>
      <p:sp>
        <p:nvSpPr>
          <p:cNvPr id="7" name="Rectangle 6"/>
          <p:cNvSpPr/>
          <p:nvPr/>
        </p:nvSpPr>
        <p:spPr>
          <a:xfrm>
            <a:off x="5061710" y="3244334"/>
            <a:ext cx="3041154" cy="369332"/>
          </a:xfrm>
          <a:prstGeom prst="rect">
            <a:avLst/>
          </a:prstGeom>
        </p:spPr>
        <p:txBody>
          <a:bodyPr wrap="none">
            <a:spAutoFit/>
          </a:bodyPr>
          <a:lstStyle/>
          <a:p>
            <a:r>
              <a:rPr lang="id-ID" b="1" dirty="0" smtClean="0">
                <a:solidFill>
                  <a:srgbClr val="FF0000"/>
                </a:solidFill>
              </a:rPr>
              <a:t>Kode c++? Silahkan di coba ^^</a:t>
            </a:r>
            <a:endParaRPr lang="id-ID" dirty="0">
              <a:solidFill>
                <a:srgbClr val="FF0000"/>
              </a:solidFill>
            </a:endParaRPr>
          </a:p>
        </p:txBody>
      </p:sp>
    </p:spTree>
    <p:extLst>
      <p:ext uri="{BB962C8B-B14F-4D97-AF65-F5344CB8AC3E}">
        <p14:creationId xmlns:p14="http://schemas.microsoft.com/office/powerpoint/2010/main" val="848087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1159</Words>
  <Application>Microsoft Office PowerPoint</Application>
  <PresentationFormat>Widescreen</PresentationFormat>
  <Paragraphs>204</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Yu Gothic</vt:lpstr>
      <vt:lpstr>Arial</vt:lpstr>
      <vt:lpstr>Britannic Bold</vt:lpstr>
      <vt:lpstr>Calibri</vt:lpstr>
      <vt:lpstr>Calibri Light</vt:lpstr>
      <vt:lpstr>Times New Roman</vt:lpstr>
      <vt:lpstr>Wingdings</vt:lpstr>
      <vt:lpstr>Office Theme</vt:lpstr>
      <vt:lpstr>- Dasar Pemrograman – Pertemuan 6 &amp; 7</vt:lpstr>
      <vt:lpstr>Praktik Praktikum 6&amp;7</vt:lpstr>
      <vt:lpstr>Analisis banyak Kasus Bahasa C/C++</vt:lpstr>
      <vt:lpstr>Analisis banyak Kasus dengan ekspresi konstan Bahasa C/C++</vt:lpstr>
      <vt:lpstr>Notasi Algoritmik (Cek Bilangan Bulat)</vt:lpstr>
      <vt:lpstr>Program CekBilanganBulat di Bahasa C++</vt:lpstr>
      <vt:lpstr>Program WujudAir</vt:lpstr>
      <vt:lpstr>Program WujudAir</vt:lpstr>
      <vt:lpstr>Program WujudAir versi 2</vt:lpstr>
      <vt:lpstr>Kasus Komputasional</vt:lpstr>
      <vt:lpstr>Program Beasiswa</vt:lpstr>
      <vt:lpstr>Program Beasiswa</vt:lpstr>
      <vt:lpstr>PowerPoint Presentation</vt:lpstr>
      <vt:lpstr>Program PositifGanjilGenap</vt:lpstr>
      <vt:lpstr>PowerPoint Presentation</vt:lpstr>
      <vt:lpstr>Kasus Komputasional</vt:lpstr>
      <vt:lpstr>Program UangSaku</vt:lpstr>
      <vt:lpstr>Program UangSaku</vt:lpstr>
      <vt:lpstr>Referensi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Nisa'ul Hafidhoh</dc:creator>
  <cp:lastModifiedBy>Abas Setiawan</cp:lastModifiedBy>
  <cp:revision>173</cp:revision>
  <dcterms:created xsi:type="dcterms:W3CDTF">2020-07-29T04:19:18Z</dcterms:created>
  <dcterms:modified xsi:type="dcterms:W3CDTF">2021-09-01T12:20:42Z</dcterms:modified>
</cp:coreProperties>
</file>