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300" r:id="rId5"/>
    <p:sldId id="295" r:id="rId6"/>
    <p:sldId id="297" r:id="rId7"/>
    <p:sldId id="293" r:id="rId8"/>
    <p:sldId id="298" r:id="rId9"/>
    <p:sldId id="301" r:id="rId10"/>
    <p:sldId id="294" r:id="rId11"/>
    <p:sldId id="296" r:id="rId12"/>
    <p:sldId id="29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id-ID" dirty="0" smtClean="0"/>
              <a:t>Pertemuan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/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lain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Notasi</a:t>
            </a:r>
            <a:r>
              <a:rPr lang="en-US" b="1" dirty="0"/>
              <a:t> </a:t>
            </a:r>
            <a:r>
              <a:rPr lang="en-US" b="1" dirty="0" err="1" smtClean="0"/>
              <a:t>Algoritmik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 10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u</a:t>
            </a:r>
            <a:r>
              <a:rPr lang="en-US" dirty="0" err="1" smtClean="0">
                <a:sym typeface="Wingdings" panose="05000000000000000000" pitchFamily="2" charset="2"/>
              </a:rPr>
              <a:t>mur</a:t>
            </a:r>
            <a:r>
              <a:rPr lang="en-US" dirty="0" smtClean="0">
                <a:sym typeface="Wingdings" panose="05000000000000000000" pitchFamily="2" charset="2"/>
              </a:rPr>
              <a:t>  a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Bahasa C++</a:t>
            </a:r>
          </a:p>
          <a:p>
            <a:pPr marL="0" indent="0">
              <a:buNone/>
            </a:pPr>
            <a:r>
              <a:rPr lang="en-US" dirty="0" smtClean="0"/>
              <a:t>a = 10;</a:t>
            </a:r>
          </a:p>
          <a:p>
            <a:pPr marL="0" indent="0">
              <a:buNone/>
            </a:pPr>
            <a:r>
              <a:rPr lang="en-US" dirty="0" err="1" smtClean="0"/>
              <a:t>umur</a:t>
            </a:r>
            <a:r>
              <a:rPr lang="en-US" dirty="0" smtClean="0"/>
              <a:t> = a;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Komentar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/>
              <a:t>B</a:t>
            </a:r>
            <a:r>
              <a:rPr lang="en-US" b="1" dirty="0" smtClean="0"/>
              <a:t>ahasa C++</a:t>
            </a:r>
            <a:endParaRPr lang="id-ID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Komentar digunakan untuk memberikan dokumentasi atau keterangan pada baris program.</a:t>
            </a:r>
          </a:p>
          <a:p>
            <a:r>
              <a:rPr lang="id-ID" dirty="0"/>
              <a:t>Komentar tidak akan dieksekusi oleh computer.</a:t>
            </a:r>
          </a:p>
          <a:p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9" y="3276330"/>
            <a:ext cx="4431793" cy="844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20" y="4333997"/>
            <a:ext cx="2843943" cy="1630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308660" y="3190573"/>
            <a:ext cx="37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Komentar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double slash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“//”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4042" y="4795404"/>
            <a:ext cx="5804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Komentar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/*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</a:p>
          <a:p>
            <a:pPr marL="114300" lvl="1" algn="just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diakhiri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“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*/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74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potongan</a:t>
            </a:r>
            <a:r>
              <a:rPr lang="en-US" b="1" dirty="0" smtClean="0"/>
              <a:t> </a:t>
            </a:r>
            <a:r>
              <a:rPr lang="en-US" b="1" dirty="0" err="1" smtClean="0"/>
              <a:t>kode</a:t>
            </a:r>
            <a:r>
              <a:rPr lang="en-US" b="1" dirty="0" smtClean="0"/>
              <a:t> full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33" y="1465401"/>
            <a:ext cx="5245263" cy="4614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14" y="2265117"/>
            <a:ext cx="53435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80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 smtClean="0"/>
              <a:t>Praktik Praktikum </a:t>
            </a:r>
            <a:r>
              <a:rPr lang="en-US" sz="4800" b="1" dirty="0" smtClean="0"/>
              <a:t>2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5481-C326-472F-83B3-CC46F0A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BA2E-CC95-49CF-A794-8479B0A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Compilation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i="1" dirty="0" smtClean="0"/>
              <a:t>Linking</a:t>
            </a:r>
            <a:endParaRPr lang="en-US" b="1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1365" y="4437200"/>
            <a:ext cx="11579087" cy="20493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C++ source code: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endParaRPr lang="en-US" dirty="0" smtClean="0"/>
          </a:p>
          <a:p>
            <a:r>
              <a:rPr lang="en-US" dirty="0" smtClean="0"/>
              <a:t>Compiler C++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Bahasa C++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(.o)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tercipta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memahaminya</a:t>
            </a:r>
            <a:endParaRPr lang="en-US" dirty="0" smtClean="0"/>
          </a:p>
          <a:p>
            <a:r>
              <a:rPr lang="en-US" dirty="0" smtClean="0"/>
              <a:t>Linker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executable file (.exe) </a:t>
            </a:r>
            <a:r>
              <a:rPr lang="en-US" dirty="0" err="1" smtClean="0"/>
              <a:t>atau</a:t>
            </a:r>
            <a:r>
              <a:rPr lang="en-US" dirty="0" smtClean="0"/>
              <a:t> (.out)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UNIX (MAC </a:t>
            </a:r>
            <a:r>
              <a:rPr lang="en-US" dirty="0" err="1" smtClean="0"/>
              <a:t>atau</a:t>
            </a:r>
            <a:r>
              <a:rPr lang="en-US" dirty="0" smtClean="0"/>
              <a:t> LINUX)</a:t>
            </a:r>
            <a:endParaRPr lang="id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43DB-F67F-4176-97B7-7053EFA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FCE9-3F79-4349-A031-964010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070839" y="1601926"/>
            <a:ext cx="20574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C++ compiler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51439" y="1601926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C++ source code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560164" y="2248039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Object code</a:t>
            </a:r>
          </a:p>
        </p:txBody>
      </p:sp>
      <p:cxnSp>
        <p:nvCxnSpPr>
          <p:cNvPr id="13" name="AutoShape 7"/>
          <p:cNvCxnSpPr>
            <a:cxnSpLocks noChangeShapeType="1"/>
            <a:stCxn id="11" idx="3"/>
            <a:endCxn id="10" idx="1"/>
          </p:cNvCxnSpPr>
          <p:nvPr/>
        </p:nvCxnSpPr>
        <p:spPr bwMode="auto">
          <a:xfrm>
            <a:off x="3175489" y="1786076"/>
            <a:ext cx="89535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8"/>
          <p:cNvCxnSpPr>
            <a:cxnSpLocks noChangeShapeType="1"/>
            <a:stCxn id="10" idx="3"/>
            <a:endCxn id="12" idx="1"/>
          </p:cNvCxnSpPr>
          <p:nvPr/>
        </p:nvCxnSpPr>
        <p:spPr bwMode="auto">
          <a:xfrm>
            <a:off x="6128239" y="2135326"/>
            <a:ext cx="143192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442439" y="3049726"/>
            <a:ext cx="1295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linker</a:t>
            </a:r>
          </a:p>
        </p:txBody>
      </p:sp>
      <p:cxnSp>
        <p:nvCxnSpPr>
          <p:cNvPr id="16" name="AutoShape 10"/>
          <p:cNvCxnSpPr>
            <a:cxnSpLocks noChangeShapeType="1"/>
            <a:stCxn id="12" idx="2"/>
            <a:endCxn id="15" idx="3"/>
          </p:cNvCxnSpPr>
          <p:nvPr/>
        </p:nvCxnSpPr>
        <p:spPr bwMode="auto">
          <a:xfrm flipH="1">
            <a:off x="6737839" y="2614751"/>
            <a:ext cx="1524000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327639" y="2897326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Executable program</a:t>
            </a:r>
          </a:p>
        </p:txBody>
      </p:sp>
      <p:cxnSp>
        <p:nvCxnSpPr>
          <p:cNvPr id="18" name="AutoShape 12"/>
          <p:cNvCxnSpPr>
            <a:cxnSpLocks noChangeShapeType="1"/>
            <a:stCxn id="15" idx="1"/>
            <a:endCxn id="17" idx="3"/>
          </p:cNvCxnSpPr>
          <p:nvPr/>
        </p:nvCxnSpPr>
        <p:spPr bwMode="auto">
          <a:xfrm flipH="1" flipV="1">
            <a:off x="3613639" y="3081476"/>
            <a:ext cx="18288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499839" y="3659326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Library Object code</a:t>
            </a:r>
          </a:p>
        </p:txBody>
      </p:sp>
      <p:cxnSp>
        <p:nvCxnSpPr>
          <p:cNvPr id="20" name="AutoShape 10"/>
          <p:cNvCxnSpPr>
            <a:cxnSpLocks noChangeShapeType="1"/>
            <a:stCxn id="19" idx="0"/>
            <a:endCxn id="15" idx="3"/>
          </p:cNvCxnSpPr>
          <p:nvPr/>
        </p:nvCxnSpPr>
        <p:spPr bwMode="auto">
          <a:xfrm rot="16200000" flipV="1">
            <a:off x="7564927" y="2565538"/>
            <a:ext cx="266700" cy="192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4368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Preprocessors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Preprocessors adalah arahan, yang memberikan instruksi kepada kompiler untuk memproses informasi sebelum kompilasi </a:t>
            </a:r>
            <a:r>
              <a:rPr lang="id-ID" dirty="0" smtClean="0"/>
              <a:t>dimulai</a:t>
            </a:r>
            <a:r>
              <a:rPr lang="id-ID" dirty="0"/>
              <a:t>. </a:t>
            </a:r>
            <a:endParaRPr lang="id-ID" dirty="0" smtClean="0"/>
          </a:p>
          <a:p>
            <a:r>
              <a:rPr lang="id-ID" dirty="0" smtClean="0"/>
              <a:t>Semua arahan preprocessor </a:t>
            </a:r>
            <a:r>
              <a:rPr lang="id-ID" dirty="0"/>
              <a:t>dimulai dengan #, dan hanya </a:t>
            </a:r>
            <a:r>
              <a:rPr lang="id-ID" dirty="0" smtClean="0"/>
              <a:t>dipisah dengan spasi. </a:t>
            </a:r>
          </a:p>
          <a:p>
            <a:r>
              <a:rPr lang="id-ID" dirty="0" smtClean="0"/>
              <a:t>Arahan </a:t>
            </a:r>
            <a:r>
              <a:rPr lang="id-ID" dirty="0"/>
              <a:t>preprosesor bukan </a:t>
            </a:r>
            <a:r>
              <a:rPr lang="id-ID" dirty="0" smtClean="0"/>
              <a:t>suatu statement/penyataan </a:t>
            </a:r>
            <a:r>
              <a:rPr lang="id-ID" dirty="0"/>
              <a:t>C++, jadi tidak diakhiri dengan titik koma (;). </a:t>
            </a:r>
            <a:r>
              <a:rPr lang="id-ID" dirty="0" smtClean="0"/>
              <a:t> </a:t>
            </a:r>
          </a:p>
          <a:p>
            <a:r>
              <a:rPr lang="id-ID" dirty="0" smtClean="0"/>
              <a:t>Istilah lain macro preprocessor atau macro saja.</a:t>
            </a:r>
          </a:p>
          <a:p>
            <a:r>
              <a:rPr lang="id-ID" dirty="0" smtClean="0"/>
              <a:t>Ada </a:t>
            </a:r>
            <a:r>
              <a:rPr lang="id-ID" dirty="0"/>
              <a:t>beberapa </a:t>
            </a:r>
            <a:r>
              <a:rPr lang="id-ID" dirty="0" smtClean="0"/>
              <a:t>arahan </a:t>
            </a:r>
            <a:r>
              <a:rPr lang="id-ID" dirty="0"/>
              <a:t>preprocessor yang didukung oleh C++ seperti #include, #define, #if, #else, #line, dll.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Struktur</a:t>
            </a:r>
            <a:r>
              <a:rPr lang="en-US" b="1" dirty="0" smtClean="0"/>
              <a:t> Program </a:t>
            </a:r>
            <a:r>
              <a:rPr lang="en-US" b="1" dirty="0" err="1" smtClean="0"/>
              <a:t>Bawaan</a:t>
            </a:r>
            <a:r>
              <a:rPr lang="en-US" b="1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C++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Codeblock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5041943" cy="4614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"Hello world!"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6329" y="1546482"/>
            <a:ext cx="3487338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Pustaka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9998" y="2787546"/>
            <a:ext cx="4055197" cy="10156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inti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program,diawal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diakhiri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kurawal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3400" y="4022308"/>
            <a:ext cx="3487338" cy="7078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output “Hello world!“</a:t>
            </a:r>
            <a:endParaRPr lang="en-US" sz="2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671" y="5293197"/>
            <a:ext cx="5699860" cy="7078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main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int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04846" y="1746537"/>
            <a:ext cx="2220687" cy="953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1951893" y="3295378"/>
            <a:ext cx="5598105" cy="56673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269106" y="4376251"/>
            <a:ext cx="2884294" cy="56167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71700" y="5486302"/>
            <a:ext cx="3343592" cy="10836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7209" y="2280363"/>
            <a:ext cx="3030068" cy="10156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pustaka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iostream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3604847" y="2788195"/>
            <a:ext cx="592362" cy="13085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5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Mencetak</a:t>
            </a:r>
            <a:r>
              <a:rPr lang="en-US" b="1" dirty="0" smtClean="0"/>
              <a:t>/Output </a:t>
            </a:r>
            <a:r>
              <a:rPr lang="en-US" b="1" dirty="0" err="1" smtClean="0"/>
              <a:t>pada</a:t>
            </a:r>
            <a:r>
              <a:rPr lang="en-US" b="1" dirty="0" smtClean="0"/>
              <a:t> Bahasa C++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err="1" smtClean="0"/>
              <a:t>Alternatif</a:t>
            </a:r>
            <a:r>
              <a:rPr lang="en-US" dirty="0" smtClean="0"/>
              <a:t> lain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stdio.h</a:t>
            </a:r>
            <a:endParaRPr lang="en-US" dirty="0" smtClean="0"/>
          </a:p>
          <a:p>
            <a:pPr lvl="1"/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 </a:t>
            </a:r>
            <a:r>
              <a:rPr lang="en-US" dirty="0" err="1" smtClean="0"/>
              <a:t>dengan</a:t>
            </a:r>
            <a:r>
              <a:rPr lang="en-US" dirty="0" smtClean="0"/>
              <a:t> #include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 &lt;&lt; "Hello world!" &lt;&lt; </a:t>
            </a:r>
            <a:r>
              <a:rPr lang="en-US" dirty="0" err="1"/>
              <a:t>endl</a:t>
            </a:r>
            <a:r>
              <a:rPr lang="en-US" dirty="0" smtClean="0"/>
              <a:t>; </a:t>
            </a:r>
            <a:r>
              <a:rPr lang="en-US" dirty="0" err="1" smtClean="0"/>
              <a:t>menjadi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("Hello World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stdio.h</a:t>
            </a:r>
            <a:r>
              <a:rPr lang="en-US" dirty="0" smtClean="0"/>
              <a:t> </a:t>
            </a:r>
            <a:r>
              <a:rPr lang="en-US" dirty="0" err="1" smtClean="0"/>
              <a:t>sebetulnya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di Bahasa C.</a:t>
            </a:r>
          </a:p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Bahasa C++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Bahas 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Deklarasi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Notasi</a:t>
            </a:r>
            <a:r>
              <a:rPr lang="en-US" b="1" dirty="0" smtClean="0"/>
              <a:t> </a:t>
            </a:r>
            <a:r>
              <a:rPr lang="en-US" b="1" dirty="0" err="1" smtClean="0"/>
              <a:t>Algoritmik</a:t>
            </a: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a : integer</a:t>
            </a:r>
          </a:p>
          <a:p>
            <a:pPr marL="0" indent="0">
              <a:buNone/>
            </a:pPr>
            <a:r>
              <a:rPr lang="en-US" dirty="0" smtClean="0"/>
              <a:t>b : real</a:t>
            </a:r>
          </a:p>
          <a:p>
            <a:pPr marL="0" indent="0">
              <a:buNone/>
            </a:pPr>
            <a:r>
              <a:rPr lang="en-US" dirty="0" smtClean="0"/>
              <a:t>c : char</a:t>
            </a:r>
          </a:p>
          <a:p>
            <a:pPr marL="0" indent="0">
              <a:buNone/>
            </a:pPr>
            <a:r>
              <a:rPr lang="en-US" dirty="0" err="1" smtClean="0"/>
              <a:t>umur</a:t>
            </a:r>
            <a:r>
              <a:rPr lang="en-US" dirty="0" smtClean="0"/>
              <a:t> : integer</a:t>
            </a:r>
          </a:p>
          <a:p>
            <a:pPr marL="0" indent="0">
              <a:buNone/>
            </a:pPr>
            <a:r>
              <a:rPr lang="en-US" dirty="0" err="1" smtClean="0"/>
              <a:t>umur_ku</a:t>
            </a:r>
            <a:r>
              <a:rPr lang="en-US" dirty="0" smtClean="0"/>
              <a:t> : integer</a:t>
            </a:r>
          </a:p>
          <a:p>
            <a:pPr marL="0" indent="0">
              <a:buNone/>
            </a:pPr>
            <a:r>
              <a:rPr lang="en-US" dirty="0" smtClean="0"/>
              <a:t>beratbadan99 : real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Bahasa C++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float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char c;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umur_ku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float beratbadan99;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43DB-F67F-4176-97B7-7053EFA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FCE9-3F79-4349-A031-964010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423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 err="1" smtClean="0"/>
              <a:t>Primitif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Bahasa C++ yang </a:t>
            </a:r>
            <a:r>
              <a:rPr lang="en-US" b="1" dirty="0" err="1" smtClean="0"/>
              <a:t>diturunkan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Bahasa C</a:t>
            </a:r>
            <a:endParaRPr lang="id-ID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macam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ditanganai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(integer)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pecahan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(real).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77272"/>
              </p:ext>
            </p:extLst>
          </p:nvPr>
        </p:nvGraphicFramePr>
        <p:xfrm>
          <a:off x="879991" y="2694217"/>
          <a:ext cx="10403050" cy="315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Ukuran</a:t>
                      </a:r>
                      <a:r>
                        <a:rPr lang="en-US" sz="2000" dirty="0" smtClean="0"/>
                        <a:t> (byte)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Rentang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nilai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Jenis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Bilangan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char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- 128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127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short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-32.768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32.767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Integer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-2.147.483.648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2.147.483.647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long integer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9.223.372.036.854.775.807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float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1.2E-38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3.4E+38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Pecahan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double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2.3E-308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1.7E+308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Pecahan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12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Deklarasi vs Inisialisasi variabel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Deklarasi: mendeklarasikan variabel tanpa memberikan atau menassign nilai.</a:t>
            </a:r>
          </a:p>
          <a:p>
            <a:r>
              <a:rPr lang="id-ID" dirty="0" smtClean="0"/>
              <a:t>Contoh:</a:t>
            </a:r>
          </a:p>
          <a:p>
            <a:pPr lvl="1"/>
            <a:r>
              <a:rPr lang="id-ID" dirty="0" smtClean="0"/>
              <a:t>int x;</a:t>
            </a:r>
          </a:p>
          <a:p>
            <a:pPr lvl="1"/>
            <a:r>
              <a:rPr lang="id-ID" dirty="0" smtClean="0"/>
              <a:t>float y;</a:t>
            </a:r>
          </a:p>
          <a:p>
            <a:pPr lvl="1"/>
            <a:r>
              <a:rPr lang="id-ID" dirty="0" smtClean="0"/>
              <a:t>char uwuw;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Inisialisasi: mendeklarasikan variabel dengan memberikan nilai awal atau default secara langsung</a:t>
            </a:r>
          </a:p>
          <a:p>
            <a:r>
              <a:rPr lang="id-ID" dirty="0" smtClean="0"/>
              <a:t>Contoh:</a:t>
            </a:r>
          </a:p>
          <a:p>
            <a:pPr lvl="1"/>
            <a:r>
              <a:rPr lang="id-ID" dirty="0"/>
              <a:t>f</a:t>
            </a:r>
            <a:r>
              <a:rPr lang="id-ID" dirty="0" smtClean="0"/>
              <a:t>loat x = 10.5f;</a:t>
            </a:r>
          </a:p>
          <a:p>
            <a:pPr lvl="1"/>
            <a:r>
              <a:rPr lang="id-ID" dirty="0" smtClean="0"/>
              <a:t>int b = 12;</a:t>
            </a:r>
          </a:p>
          <a:p>
            <a:pPr lvl="1"/>
            <a:r>
              <a:rPr lang="id-ID" dirty="0" smtClean="0"/>
              <a:t>char uwuw = ‘w’;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743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Yu Gothic</vt:lpstr>
      <vt:lpstr>Arial</vt:lpstr>
      <vt:lpstr>Calibri</vt:lpstr>
      <vt:lpstr>Calibri Light</vt:lpstr>
      <vt:lpstr>Times New Roman</vt:lpstr>
      <vt:lpstr>Wingdings</vt:lpstr>
      <vt:lpstr>Office Theme</vt:lpstr>
      <vt:lpstr>- Dasar Pemrograman – Pertemuan 2</vt:lpstr>
      <vt:lpstr>Praktik Praktikum 2</vt:lpstr>
      <vt:lpstr>Compilation dan Linking</vt:lpstr>
      <vt:lpstr>Preprocessors</vt:lpstr>
      <vt:lpstr>Struktur Program Bawaan bahasa C++ dengan Codeblock</vt:lpstr>
      <vt:lpstr>Mencetak/Output pada Bahasa C++</vt:lpstr>
      <vt:lpstr>Deklarasi Variabel</vt:lpstr>
      <vt:lpstr>Tipe Primitif dalam Bahasa C++ yang diturunkan dari Bahasa C</vt:lpstr>
      <vt:lpstr>Deklarasi vs Inisialisasi variabel</vt:lpstr>
      <vt:lpstr>Assignment nilai dan/atau variabel lain</vt:lpstr>
      <vt:lpstr>Komentar pada Bahasa C++</vt:lpstr>
      <vt:lpstr>Contoh potongan kode full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82</cp:revision>
  <dcterms:created xsi:type="dcterms:W3CDTF">2020-07-29T04:19:18Z</dcterms:created>
  <dcterms:modified xsi:type="dcterms:W3CDTF">2021-09-06T04:28:16Z</dcterms:modified>
</cp:coreProperties>
</file>