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sldIdLst>
    <p:sldId id="256" r:id="rId2"/>
    <p:sldId id="257" r:id="rId3"/>
    <p:sldId id="261" r:id="rId4"/>
    <p:sldId id="260" r:id="rId5"/>
    <p:sldId id="258" r:id="rId6"/>
    <p:sldId id="331" r:id="rId7"/>
    <p:sldId id="348" r:id="rId8"/>
    <p:sldId id="349" r:id="rId9"/>
    <p:sldId id="332" r:id="rId10"/>
    <p:sldId id="333" r:id="rId11"/>
    <p:sldId id="350" r:id="rId12"/>
    <p:sldId id="334" r:id="rId13"/>
    <p:sldId id="335" r:id="rId14"/>
    <p:sldId id="336" r:id="rId15"/>
    <p:sldId id="341" r:id="rId16"/>
    <p:sldId id="342" r:id="rId17"/>
    <p:sldId id="343" r:id="rId18"/>
    <p:sldId id="344" r:id="rId19"/>
    <p:sldId id="345" r:id="rId20"/>
    <p:sldId id="346" r:id="rId21"/>
    <p:sldId id="347" r:id="rId22"/>
    <p:sldId id="262" r:id="rId23"/>
    <p:sldId id="352" r:id="rId24"/>
    <p:sldId id="353" r:id="rId25"/>
    <p:sldId id="358" r:id="rId26"/>
    <p:sldId id="355" r:id="rId27"/>
    <p:sldId id="365" r:id="rId28"/>
    <p:sldId id="356" r:id="rId29"/>
    <p:sldId id="359" r:id="rId30"/>
    <p:sldId id="357" r:id="rId31"/>
    <p:sldId id="351" r:id="rId32"/>
    <p:sldId id="263" r:id="rId33"/>
    <p:sldId id="360" r:id="rId34"/>
    <p:sldId id="361" r:id="rId35"/>
    <p:sldId id="362" r:id="rId36"/>
    <p:sldId id="269" r:id="rId37"/>
    <p:sldId id="270" r:id="rId38"/>
    <p:sldId id="271" r:id="rId39"/>
    <p:sldId id="272" r:id="rId40"/>
    <p:sldId id="273" r:id="rId41"/>
    <p:sldId id="274" r:id="rId42"/>
    <p:sldId id="287" r:id="rId43"/>
    <p:sldId id="363" r:id="rId44"/>
    <p:sldId id="276" r:id="rId45"/>
    <p:sldId id="277" r:id="rId46"/>
    <p:sldId id="288" r:id="rId47"/>
    <p:sldId id="36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974" y="3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115426-A640-4E43-A47E-B20E147DCF6B}" type="doc">
      <dgm:prSet loTypeId="urn:microsoft.com/office/officeart/2005/8/layout/radial1" loCatId="cycle" qsTypeId="urn:microsoft.com/office/officeart/2005/8/quickstyle/simple1" qsCatId="simple" csTypeId="urn:microsoft.com/office/officeart/2005/8/colors/colorful1" csCatId="colorful" phldr="1"/>
      <dgm:spPr/>
      <dgm:t>
        <a:bodyPr/>
        <a:lstStyle/>
        <a:p>
          <a:endParaRPr lang="en-US"/>
        </a:p>
      </dgm:t>
    </dgm:pt>
    <dgm:pt modelId="{7C9E7066-AD97-47A6-AC9D-AA96676AFA7D}">
      <dgm:prSet phldrT="[Text]" custT="1"/>
      <dgm:spPr/>
      <dgm:t>
        <a:bodyPr/>
        <a:lstStyle/>
        <a:p>
          <a:r>
            <a:rPr lang="en-US" sz="2000" b="1" dirty="0" err="1"/>
            <a:t>Paradigma</a:t>
          </a:r>
          <a:r>
            <a:rPr lang="en-US" sz="2000" b="1" dirty="0"/>
            <a:t> </a:t>
          </a:r>
          <a:r>
            <a:rPr lang="en-US" sz="2000" b="1" dirty="0" err="1"/>
            <a:t>Pemrograman</a:t>
          </a:r>
          <a:endParaRPr lang="en-US" sz="2000" b="1" dirty="0"/>
        </a:p>
      </dgm:t>
    </dgm:pt>
    <dgm:pt modelId="{08671158-D4B1-45C9-87CF-2D2F89EA845B}" type="parTrans" cxnId="{899FD810-D1C3-4C18-96F6-C842EC008051}">
      <dgm:prSet/>
      <dgm:spPr/>
      <dgm:t>
        <a:bodyPr/>
        <a:lstStyle/>
        <a:p>
          <a:endParaRPr lang="en-US"/>
        </a:p>
      </dgm:t>
    </dgm:pt>
    <dgm:pt modelId="{816D7597-055F-45F8-99DA-A0B0C726F376}" type="sibTrans" cxnId="{899FD810-D1C3-4C18-96F6-C842EC008051}">
      <dgm:prSet/>
      <dgm:spPr/>
      <dgm:t>
        <a:bodyPr/>
        <a:lstStyle/>
        <a:p>
          <a:endParaRPr lang="en-US"/>
        </a:p>
      </dgm:t>
    </dgm:pt>
    <dgm:pt modelId="{FE94E431-C14C-4A73-B69C-0B017EB9F113}">
      <dgm:prSet phldrT="[Text]" custT="1"/>
      <dgm:spPr/>
      <dgm:t>
        <a:bodyPr/>
        <a:lstStyle/>
        <a:p>
          <a:r>
            <a:rPr lang="en-US" sz="2400" dirty="0" err="1"/>
            <a:t>Prosedural</a:t>
          </a:r>
          <a:r>
            <a:rPr lang="en-US" sz="2400" dirty="0"/>
            <a:t> / imperative</a:t>
          </a:r>
        </a:p>
      </dgm:t>
    </dgm:pt>
    <dgm:pt modelId="{6BE6CD58-F52F-462C-B774-D92A13A22FC8}" type="parTrans" cxnId="{C7E99144-1898-4C12-9102-1CB13BCF9FD2}">
      <dgm:prSet/>
      <dgm:spPr/>
      <dgm:t>
        <a:bodyPr/>
        <a:lstStyle/>
        <a:p>
          <a:endParaRPr lang="en-US"/>
        </a:p>
      </dgm:t>
    </dgm:pt>
    <dgm:pt modelId="{8CF7B28C-B504-4D61-9F88-4935A1EC7C4A}" type="sibTrans" cxnId="{C7E99144-1898-4C12-9102-1CB13BCF9FD2}">
      <dgm:prSet/>
      <dgm:spPr/>
      <dgm:t>
        <a:bodyPr/>
        <a:lstStyle/>
        <a:p>
          <a:endParaRPr lang="en-US"/>
        </a:p>
      </dgm:t>
    </dgm:pt>
    <dgm:pt modelId="{29FFE67A-CFD5-4F7F-BCBF-3F6B77D511BF}">
      <dgm:prSet phldrT="[Text]" custT="1"/>
      <dgm:spPr/>
      <dgm:t>
        <a:bodyPr/>
        <a:lstStyle/>
        <a:p>
          <a:r>
            <a:rPr lang="en-US" sz="2400" dirty="0"/>
            <a:t>Object Oriented</a:t>
          </a:r>
        </a:p>
      </dgm:t>
    </dgm:pt>
    <dgm:pt modelId="{366BA872-16EE-4025-AF83-470F9CBBD042}" type="parTrans" cxnId="{C1DC31BD-36C1-474F-AA9A-7F10F0617700}">
      <dgm:prSet/>
      <dgm:spPr/>
      <dgm:t>
        <a:bodyPr/>
        <a:lstStyle/>
        <a:p>
          <a:endParaRPr lang="en-US"/>
        </a:p>
      </dgm:t>
    </dgm:pt>
    <dgm:pt modelId="{77FD3FD8-AD32-4FFE-A43D-E479320F4731}" type="sibTrans" cxnId="{C1DC31BD-36C1-474F-AA9A-7F10F0617700}">
      <dgm:prSet/>
      <dgm:spPr/>
      <dgm:t>
        <a:bodyPr/>
        <a:lstStyle/>
        <a:p>
          <a:endParaRPr lang="en-US"/>
        </a:p>
      </dgm:t>
    </dgm:pt>
    <dgm:pt modelId="{23B0DEFE-E4AC-4E01-B45C-817AAFEB003A}">
      <dgm:prSet phldrT="[Text]" custT="1"/>
      <dgm:spPr/>
      <dgm:t>
        <a:bodyPr/>
        <a:lstStyle/>
        <a:p>
          <a:r>
            <a:rPr lang="en-US" sz="2400" dirty="0" err="1"/>
            <a:t>Relasional</a:t>
          </a:r>
          <a:r>
            <a:rPr lang="en-US" sz="2400" dirty="0"/>
            <a:t> </a:t>
          </a:r>
        </a:p>
      </dgm:t>
    </dgm:pt>
    <dgm:pt modelId="{0ACDB852-3E97-4DA5-AFCE-AC074373FDEB}" type="parTrans" cxnId="{349BDF97-D4DE-4650-A8E3-135D4F14EF58}">
      <dgm:prSet/>
      <dgm:spPr/>
      <dgm:t>
        <a:bodyPr/>
        <a:lstStyle/>
        <a:p>
          <a:endParaRPr lang="en-US"/>
        </a:p>
      </dgm:t>
    </dgm:pt>
    <dgm:pt modelId="{6B72C22A-2D0E-4BDE-9718-74D577D421DB}" type="sibTrans" cxnId="{349BDF97-D4DE-4650-A8E3-135D4F14EF58}">
      <dgm:prSet/>
      <dgm:spPr/>
      <dgm:t>
        <a:bodyPr/>
        <a:lstStyle/>
        <a:p>
          <a:endParaRPr lang="en-US"/>
        </a:p>
      </dgm:t>
    </dgm:pt>
    <dgm:pt modelId="{5D1E9598-BCDB-49E5-92A8-27E3B6958D35}">
      <dgm:prSet phldrT="[Text]" custT="1"/>
      <dgm:spPr/>
      <dgm:t>
        <a:bodyPr/>
        <a:lstStyle/>
        <a:p>
          <a:r>
            <a:rPr lang="en-US" sz="2400" dirty="0" err="1"/>
            <a:t>Konkuren</a:t>
          </a:r>
          <a:endParaRPr lang="en-US" sz="2400" dirty="0"/>
        </a:p>
      </dgm:t>
    </dgm:pt>
    <dgm:pt modelId="{81575EC4-F216-47C2-923F-6131BF990669}" type="parTrans" cxnId="{EFC8AC9C-2ECC-4926-BAB2-7E88CB22ED29}">
      <dgm:prSet/>
      <dgm:spPr/>
      <dgm:t>
        <a:bodyPr/>
        <a:lstStyle/>
        <a:p>
          <a:endParaRPr lang="en-US"/>
        </a:p>
      </dgm:t>
    </dgm:pt>
    <dgm:pt modelId="{FBABEBDC-67BB-4A98-A97B-BD6103FF2CC6}" type="sibTrans" cxnId="{EFC8AC9C-2ECC-4926-BAB2-7E88CB22ED29}">
      <dgm:prSet/>
      <dgm:spPr/>
      <dgm:t>
        <a:bodyPr/>
        <a:lstStyle/>
        <a:p>
          <a:endParaRPr lang="en-US"/>
        </a:p>
      </dgm:t>
    </dgm:pt>
    <dgm:pt modelId="{4376F613-09B4-4B22-9D2F-2FDDF0753097}">
      <dgm:prSet phldrT="[Text]" custT="1"/>
      <dgm:spPr/>
      <dgm:t>
        <a:bodyPr/>
        <a:lstStyle/>
        <a:p>
          <a:r>
            <a:rPr lang="en-US" sz="2400" dirty="0"/>
            <a:t>Real Time</a:t>
          </a:r>
        </a:p>
      </dgm:t>
    </dgm:pt>
    <dgm:pt modelId="{246592FD-07E1-47E4-9C5E-888155D47A71}" type="parTrans" cxnId="{E257C848-E85A-464B-B7BE-6990585913C3}">
      <dgm:prSet/>
      <dgm:spPr/>
      <dgm:t>
        <a:bodyPr/>
        <a:lstStyle/>
        <a:p>
          <a:endParaRPr lang="en-US"/>
        </a:p>
      </dgm:t>
    </dgm:pt>
    <dgm:pt modelId="{C2C4E636-880E-4046-A591-8373D49CC2B9}" type="sibTrans" cxnId="{E257C848-E85A-464B-B7BE-6990585913C3}">
      <dgm:prSet/>
      <dgm:spPr/>
      <dgm:t>
        <a:bodyPr/>
        <a:lstStyle/>
        <a:p>
          <a:endParaRPr lang="en-US"/>
        </a:p>
      </dgm:t>
    </dgm:pt>
    <dgm:pt modelId="{E434FDA4-573B-49BD-B873-5C65D74ECF65}">
      <dgm:prSet phldrT="[Text]" custT="1"/>
      <dgm:spPr/>
      <dgm:t>
        <a:bodyPr/>
        <a:lstStyle/>
        <a:p>
          <a:r>
            <a:rPr lang="en-US" sz="2400" dirty="0" err="1"/>
            <a:t>Deklaratif</a:t>
          </a:r>
          <a:r>
            <a:rPr lang="en-US" sz="2400" dirty="0"/>
            <a:t> / </a:t>
          </a:r>
          <a:r>
            <a:rPr lang="en-US" sz="2400" dirty="0" err="1"/>
            <a:t>predikatif</a:t>
          </a:r>
          <a:endParaRPr lang="en-US" sz="2400" dirty="0"/>
        </a:p>
      </dgm:t>
    </dgm:pt>
    <dgm:pt modelId="{D080B572-1117-4795-A7A7-99C18EBC7CD5}" type="parTrans" cxnId="{B00939E4-DEEF-41ED-968A-84C22BCC2704}">
      <dgm:prSet/>
      <dgm:spPr/>
      <dgm:t>
        <a:bodyPr/>
        <a:lstStyle/>
        <a:p>
          <a:endParaRPr lang="en-US"/>
        </a:p>
      </dgm:t>
    </dgm:pt>
    <dgm:pt modelId="{ACE34676-CF10-4B71-88A6-EAEA360F0000}" type="sibTrans" cxnId="{B00939E4-DEEF-41ED-968A-84C22BCC2704}">
      <dgm:prSet/>
      <dgm:spPr/>
      <dgm:t>
        <a:bodyPr/>
        <a:lstStyle/>
        <a:p>
          <a:endParaRPr lang="en-US"/>
        </a:p>
      </dgm:t>
    </dgm:pt>
    <dgm:pt modelId="{D4A1B06F-D0BE-4655-B1A1-02A3AF253CE8}">
      <dgm:prSet phldrT="[Text]" custT="1"/>
      <dgm:spPr/>
      <dgm:t>
        <a:bodyPr/>
        <a:lstStyle/>
        <a:p>
          <a:r>
            <a:rPr lang="en-US" sz="2400" b="0" dirty="0" err="1"/>
            <a:t>Fungsional</a:t>
          </a:r>
          <a:endParaRPr lang="en-US" sz="2400" b="0" dirty="0"/>
        </a:p>
      </dgm:t>
    </dgm:pt>
    <dgm:pt modelId="{99DAD029-4F41-4AA7-9AB9-B667B67458D0}" type="parTrans" cxnId="{71A52438-FC96-4B5B-AE9F-7FE406F4BC3F}">
      <dgm:prSet/>
      <dgm:spPr/>
      <dgm:t>
        <a:bodyPr/>
        <a:lstStyle/>
        <a:p>
          <a:endParaRPr lang="en-US"/>
        </a:p>
      </dgm:t>
    </dgm:pt>
    <dgm:pt modelId="{8EE2004A-774E-49D1-B7A9-6F0BC94A0417}" type="sibTrans" cxnId="{71A52438-FC96-4B5B-AE9F-7FE406F4BC3F}">
      <dgm:prSet/>
      <dgm:spPr/>
      <dgm:t>
        <a:bodyPr/>
        <a:lstStyle/>
        <a:p>
          <a:endParaRPr lang="en-US"/>
        </a:p>
      </dgm:t>
    </dgm:pt>
    <dgm:pt modelId="{5057FDF6-BA87-4996-911E-B8B6E06EE202}" type="pres">
      <dgm:prSet presAssocID="{12115426-A640-4E43-A47E-B20E147DCF6B}" presName="cycle" presStyleCnt="0">
        <dgm:presLayoutVars>
          <dgm:chMax val="1"/>
          <dgm:dir/>
          <dgm:animLvl val="ctr"/>
          <dgm:resizeHandles val="exact"/>
        </dgm:presLayoutVars>
      </dgm:prSet>
      <dgm:spPr/>
      <dgm:t>
        <a:bodyPr/>
        <a:lstStyle/>
        <a:p>
          <a:endParaRPr lang="en-US"/>
        </a:p>
      </dgm:t>
    </dgm:pt>
    <dgm:pt modelId="{CDFAD8F8-1AE3-464A-B029-31C631D9C01B}" type="pres">
      <dgm:prSet presAssocID="{7C9E7066-AD97-47A6-AC9D-AA96676AFA7D}" presName="centerShape" presStyleLbl="node0" presStyleIdx="0" presStyleCnt="1" custScaleX="197070" custScaleY="94160"/>
      <dgm:spPr/>
      <dgm:t>
        <a:bodyPr/>
        <a:lstStyle/>
        <a:p>
          <a:endParaRPr lang="en-US"/>
        </a:p>
      </dgm:t>
    </dgm:pt>
    <dgm:pt modelId="{D29F853D-C689-4D37-9333-8C82FC1F3B9D}" type="pres">
      <dgm:prSet presAssocID="{6BE6CD58-F52F-462C-B774-D92A13A22FC8}" presName="Name9" presStyleLbl="parChTrans1D2" presStyleIdx="0" presStyleCnt="7"/>
      <dgm:spPr/>
      <dgm:t>
        <a:bodyPr/>
        <a:lstStyle/>
        <a:p>
          <a:endParaRPr lang="en-US"/>
        </a:p>
      </dgm:t>
    </dgm:pt>
    <dgm:pt modelId="{72948FD7-156A-487F-9295-57B4479A0286}" type="pres">
      <dgm:prSet presAssocID="{6BE6CD58-F52F-462C-B774-D92A13A22FC8}" presName="connTx" presStyleLbl="parChTrans1D2" presStyleIdx="0" presStyleCnt="7"/>
      <dgm:spPr/>
      <dgm:t>
        <a:bodyPr/>
        <a:lstStyle/>
        <a:p>
          <a:endParaRPr lang="en-US"/>
        </a:p>
      </dgm:t>
    </dgm:pt>
    <dgm:pt modelId="{6FA2530C-C959-4E60-AEFD-3C5643B42692}" type="pres">
      <dgm:prSet presAssocID="{FE94E431-C14C-4A73-B69C-0B017EB9F113}" presName="node" presStyleLbl="node1" presStyleIdx="0" presStyleCnt="7" custScaleX="219207" custRadScaleRad="155550" custRadScaleInc="-348493">
        <dgm:presLayoutVars>
          <dgm:bulletEnabled val="1"/>
        </dgm:presLayoutVars>
      </dgm:prSet>
      <dgm:spPr/>
      <dgm:t>
        <a:bodyPr/>
        <a:lstStyle/>
        <a:p>
          <a:endParaRPr lang="en-US"/>
        </a:p>
      </dgm:t>
    </dgm:pt>
    <dgm:pt modelId="{93330E52-BB77-46A2-B0E8-EF9A19D8AA3E}" type="pres">
      <dgm:prSet presAssocID="{99DAD029-4F41-4AA7-9AB9-B667B67458D0}" presName="Name9" presStyleLbl="parChTrans1D2" presStyleIdx="1" presStyleCnt="7"/>
      <dgm:spPr/>
      <dgm:t>
        <a:bodyPr/>
        <a:lstStyle/>
        <a:p>
          <a:endParaRPr lang="en-US"/>
        </a:p>
      </dgm:t>
    </dgm:pt>
    <dgm:pt modelId="{B29BF06D-25D4-4F77-B977-8835674A812D}" type="pres">
      <dgm:prSet presAssocID="{99DAD029-4F41-4AA7-9AB9-B667B67458D0}" presName="connTx" presStyleLbl="parChTrans1D2" presStyleIdx="1" presStyleCnt="7"/>
      <dgm:spPr/>
      <dgm:t>
        <a:bodyPr/>
        <a:lstStyle/>
        <a:p>
          <a:endParaRPr lang="en-US"/>
        </a:p>
      </dgm:t>
    </dgm:pt>
    <dgm:pt modelId="{BD1E8A60-3671-4698-BF2F-18582AF5DB64}" type="pres">
      <dgm:prSet presAssocID="{D4A1B06F-D0BE-4655-B1A1-02A3AF253CE8}" presName="node" presStyleLbl="node1" presStyleIdx="1" presStyleCnt="7" custScaleX="208177" custRadScaleRad="119416" custRadScaleInc="-375546">
        <dgm:presLayoutVars>
          <dgm:bulletEnabled val="1"/>
        </dgm:presLayoutVars>
      </dgm:prSet>
      <dgm:spPr/>
      <dgm:t>
        <a:bodyPr/>
        <a:lstStyle/>
        <a:p>
          <a:endParaRPr lang="en-US"/>
        </a:p>
      </dgm:t>
    </dgm:pt>
    <dgm:pt modelId="{0C380C39-18F4-42DC-9934-F69B552001BA}" type="pres">
      <dgm:prSet presAssocID="{D080B572-1117-4795-A7A7-99C18EBC7CD5}" presName="Name9" presStyleLbl="parChTrans1D2" presStyleIdx="2" presStyleCnt="7"/>
      <dgm:spPr/>
      <dgm:t>
        <a:bodyPr/>
        <a:lstStyle/>
        <a:p>
          <a:endParaRPr lang="en-US"/>
        </a:p>
      </dgm:t>
    </dgm:pt>
    <dgm:pt modelId="{31632D2B-1E31-4936-9A50-7AA2C83EF617}" type="pres">
      <dgm:prSet presAssocID="{D080B572-1117-4795-A7A7-99C18EBC7CD5}" presName="connTx" presStyleLbl="parChTrans1D2" presStyleIdx="2" presStyleCnt="7"/>
      <dgm:spPr/>
      <dgm:t>
        <a:bodyPr/>
        <a:lstStyle/>
        <a:p>
          <a:endParaRPr lang="en-US"/>
        </a:p>
      </dgm:t>
    </dgm:pt>
    <dgm:pt modelId="{86EE8AE1-36CB-4080-87A2-4D3793A208E7}" type="pres">
      <dgm:prSet presAssocID="{E434FDA4-573B-49BD-B873-5C65D74ECF65}" presName="node" presStyleLbl="node1" presStyleIdx="2" presStyleCnt="7" custScaleX="197595" custRadScaleRad="117347" custRadScaleInc="-229316">
        <dgm:presLayoutVars>
          <dgm:bulletEnabled val="1"/>
        </dgm:presLayoutVars>
      </dgm:prSet>
      <dgm:spPr/>
      <dgm:t>
        <a:bodyPr/>
        <a:lstStyle/>
        <a:p>
          <a:endParaRPr lang="en-US"/>
        </a:p>
      </dgm:t>
    </dgm:pt>
    <dgm:pt modelId="{FC92B7E8-E3AA-4770-AC6A-1C8561F6542C}" type="pres">
      <dgm:prSet presAssocID="{366BA872-16EE-4025-AF83-470F9CBBD042}" presName="Name9" presStyleLbl="parChTrans1D2" presStyleIdx="3" presStyleCnt="7"/>
      <dgm:spPr/>
      <dgm:t>
        <a:bodyPr/>
        <a:lstStyle/>
        <a:p>
          <a:endParaRPr lang="en-US"/>
        </a:p>
      </dgm:t>
    </dgm:pt>
    <dgm:pt modelId="{6F8A8A9E-9B42-4A46-8FFE-66567D073A0C}" type="pres">
      <dgm:prSet presAssocID="{366BA872-16EE-4025-AF83-470F9CBBD042}" presName="connTx" presStyleLbl="parChTrans1D2" presStyleIdx="3" presStyleCnt="7"/>
      <dgm:spPr/>
      <dgm:t>
        <a:bodyPr/>
        <a:lstStyle/>
        <a:p>
          <a:endParaRPr lang="en-US"/>
        </a:p>
      </dgm:t>
    </dgm:pt>
    <dgm:pt modelId="{B457BB6E-C762-4D83-9FA0-00DAAD85BB71}" type="pres">
      <dgm:prSet presAssocID="{29FFE67A-CFD5-4F7F-BCBF-3F6B77D511BF}" presName="node" presStyleLbl="node1" presStyleIdx="3" presStyleCnt="7" custScaleX="156870" custRadScaleRad="159585" custRadScaleInc="-268586">
        <dgm:presLayoutVars>
          <dgm:bulletEnabled val="1"/>
        </dgm:presLayoutVars>
      </dgm:prSet>
      <dgm:spPr/>
      <dgm:t>
        <a:bodyPr/>
        <a:lstStyle/>
        <a:p>
          <a:endParaRPr lang="en-US"/>
        </a:p>
      </dgm:t>
    </dgm:pt>
    <dgm:pt modelId="{F8AEC673-2732-427F-A62B-DBD264BD6E2E}" type="pres">
      <dgm:prSet presAssocID="{0ACDB852-3E97-4DA5-AFCE-AC074373FDEB}" presName="Name9" presStyleLbl="parChTrans1D2" presStyleIdx="4" presStyleCnt="7"/>
      <dgm:spPr/>
      <dgm:t>
        <a:bodyPr/>
        <a:lstStyle/>
        <a:p>
          <a:endParaRPr lang="en-US"/>
        </a:p>
      </dgm:t>
    </dgm:pt>
    <dgm:pt modelId="{B9C4924F-F8BC-47C2-AE1D-296A964540A5}" type="pres">
      <dgm:prSet presAssocID="{0ACDB852-3E97-4DA5-AFCE-AC074373FDEB}" presName="connTx" presStyleLbl="parChTrans1D2" presStyleIdx="4" presStyleCnt="7"/>
      <dgm:spPr/>
      <dgm:t>
        <a:bodyPr/>
        <a:lstStyle/>
        <a:p>
          <a:endParaRPr lang="en-US"/>
        </a:p>
      </dgm:t>
    </dgm:pt>
    <dgm:pt modelId="{ED86EDFF-B0EA-4458-A9CE-8075260CDD2C}" type="pres">
      <dgm:prSet presAssocID="{23B0DEFE-E4AC-4E01-B45C-817AAFEB003A}" presName="node" presStyleLbl="node1" presStyleIdx="4" presStyleCnt="7" custScaleX="156618" custScaleY="76033" custRadScaleRad="175335" custRadScaleInc="-368695">
        <dgm:presLayoutVars>
          <dgm:bulletEnabled val="1"/>
        </dgm:presLayoutVars>
      </dgm:prSet>
      <dgm:spPr/>
      <dgm:t>
        <a:bodyPr/>
        <a:lstStyle/>
        <a:p>
          <a:endParaRPr lang="en-US"/>
        </a:p>
      </dgm:t>
    </dgm:pt>
    <dgm:pt modelId="{425A2A35-3EBB-4ED5-A84C-241AFAFF8CAA}" type="pres">
      <dgm:prSet presAssocID="{81575EC4-F216-47C2-923F-6131BF990669}" presName="Name9" presStyleLbl="parChTrans1D2" presStyleIdx="5" presStyleCnt="7"/>
      <dgm:spPr/>
      <dgm:t>
        <a:bodyPr/>
        <a:lstStyle/>
        <a:p>
          <a:endParaRPr lang="en-US"/>
        </a:p>
      </dgm:t>
    </dgm:pt>
    <dgm:pt modelId="{C76AB6B2-7A1D-4BC5-9EEF-9514FDFD4E36}" type="pres">
      <dgm:prSet presAssocID="{81575EC4-F216-47C2-923F-6131BF990669}" presName="connTx" presStyleLbl="parChTrans1D2" presStyleIdx="5" presStyleCnt="7"/>
      <dgm:spPr/>
      <dgm:t>
        <a:bodyPr/>
        <a:lstStyle/>
        <a:p>
          <a:endParaRPr lang="en-US"/>
        </a:p>
      </dgm:t>
    </dgm:pt>
    <dgm:pt modelId="{0289C643-7220-4F1B-B62C-C8E74ED61AF0}" type="pres">
      <dgm:prSet presAssocID="{5D1E9598-BCDB-49E5-92A8-27E3B6958D35}" presName="node" presStyleLbl="node1" presStyleIdx="5" presStyleCnt="7" custScaleX="176938" custScaleY="69907" custRadScaleRad="96012" custRadScaleInc="-406415">
        <dgm:presLayoutVars>
          <dgm:bulletEnabled val="1"/>
        </dgm:presLayoutVars>
      </dgm:prSet>
      <dgm:spPr/>
      <dgm:t>
        <a:bodyPr/>
        <a:lstStyle/>
        <a:p>
          <a:endParaRPr lang="en-US"/>
        </a:p>
      </dgm:t>
    </dgm:pt>
    <dgm:pt modelId="{6C87E71C-D021-4228-A394-979C9D4772AB}" type="pres">
      <dgm:prSet presAssocID="{246592FD-07E1-47E4-9C5E-888155D47A71}" presName="Name9" presStyleLbl="parChTrans1D2" presStyleIdx="6" presStyleCnt="7"/>
      <dgm:spPr/>
      <dgm:t>
        <a:bodyPr/>
        <a:lstStyle/>
        <a:p>
          <a:endParaRPr lang="en-US"/>
        </a:p>
      </dgm:t>
    </dgm:pt>
    <dgm:pt modelId="{3AF8DDF7-3E57-43D9-9BD7-8C539A47105A}" type="pres">
      <dgm:prSet presAssocID="{246592FD-07E1-47E4-9C5E-888155D47A71}" presName="connTx" presStyleLbl="parChTrans1D2" presStyleIdx="6" presStyleCnt="7"/>
      <dgm:spPr/>
      <dgm:t>
        <a:bodyPr/>
        <a:lstStyle/>
        <a:p>
          <a:endParaRPr lang="en-US"/>
        </a:p>
      </dgm:t>
    </dgm:pt>
    <dgm:pt modelId="{23277C8E-C8ED-4790-8418-FDCA6A48CBB8}" type="pres">
      <dgm:prSet presAssocID="{4376F613-09B4-4B22-9D2F-2FDDF0753097}" presName="node" presStyleLbl="node1" presStyleIdx="6" presStyleCnt="7" custScaleX="192212" custScaleY="66464" custRadScaleRad="121526" custRadScaleInc="-293227">
        <dgm:presLayoutVars>
          <dgm:bulletEnabled val="1"/>
        </dgm:presLayoutVars>
      </dgm:prSet>
      <dgm:spPr/>
      <dgm:t>
        <a:bodyPr/>
        <a:lstStyle/>
        <a:p>
          <a:endParaRPr lang="en-US"/>
        </a:p>
      </dgm:t>
    </dgm:pt>
  </dgm:ptLst>
  <dgm:cxnLst>
    <dgm:cxn modelId="{980E18C1-75C5-4E06-A07C-449233A02C5F}" type="presOf" srcId="{23B0DEFE-E4AC-4E01-B45C-817AAFEB003A}" destId="{ED86EDFF-B0EA-4458-A9CE-8075260CDD2C}" srcOrd="0" destOrd="0" presId="urn:microsoft.com/office/officeart/2005/8/layout/radial1"/>
    <dgm:cxn modelId="{EFC8AC9C-2ECC-4926-BAB2-7E88CB22ED29}" srcId="{7C9E7066-AD97-47A6-AC9D-AA96676AFA7D}" destId="{5D1E9598-BCDB-49E5-92A8-27E3B6958D35}" srcOrd="5" destOrd="0" parTransId="{81575EC4-F216-47C2-923F-6131BF990669}" sibTransId="{FBABEBDC-67BB-4A98-A97B-BD6103FF2CC6}"/>
    <dgm:cxn modelId="{15B18350-7174-4684-8A13-BD0FCE3A743C}" type="presOf" srcId="{366BA872-16EE-4025-AF83-470F9CBBD042}" destId="{6F8A8A9E-9B42-4A46-8FFE-66567D073A0C}" srcOrd="1" destOrd="0" presId="urn:microsoft.com/office/officeart/2005/8/layout/radial1"/>
    <dgm:cxn modelId="{1BDFAE58-FE50-4742-B04E-938CB789E649}" type="presOf" srcId="{D080B572-1117-4795-A7A7-99C18EBC7CD5}" destId="{31632D2B-1E31-4936-9A50-7AA2C83EF617}" srcOrd="1" destOrd="0" presId="urn:microsoft.com/office/officeart/2005/8/layout/radial1"/>
    <dgm:cxn modelId="{343621EE-4F4B-49CD-BC41-C49B44BD5F69}" type="presOf" srcId="{D4A1B06F-D0BE-4655-B1A1-02A3AF253CE8}" destId="{BD1E8A60-3671-4698-BF2F-18582AF5DB64}" srcOrd="0" destOrd="0" presId="urn:microsoft.com/office/officeart/2005/8/layout/radial1"/>
    <dgm:cxn modelId="{A67E6AD5-DBDA-4013-BDFB-FBF9EF792AE8}" type="presOf" srcId="{6BE6CD58-F52F-462C-B774-D92A13A22FC8}" destId="{D29F853D-C689-4D37-9333-8C82FC1F3B9D}" srcOrd="0" destOrd="0" presId="urn:microsoft.com/office/officeart/2005/8/layout/radial1"/>
    <dgm:cxn modelId="{4DCFF85D-F829-41D6-9968-6F43953C6566}" type="presOf" srcId="{99DAD029-4F41-4AA7-9AB9-B667B67458D0}" destId="{B29BF06D-25D4-4F77-B977-8835674A812D}" srcOrd="1" destOrd="0" presId="urn:microsoft.com/office/officeart/2005/8/layout/radial1"/>
    <dgm:cxn modelId="{C7E99144-1898-4C12-9102-1CB13BCF9FD2}" srcId="{7C9E7066-AD97-47A6-AC9D-AA96676AFA7D}" destId="{FE94E431-C14C-4A73-B69C-0B017EB9F113}" srcOrd="0" destOrd="0" parTransId="{6BE6CD58-F52F-462C-B774-D92A13A22FC8}" sibTransId="{8CF7B28C-B504-4D61-9F88-4935A1EC7C4A}"/>
    <dgm:cxn modelId="{AB4BB886-98A6-47EA-93AA-CF3FBD9B3100}" type="presOf" srcId="{0ACDB852-3E97-4DA5-AFCE-AC074373FDEB}" destId="{F8AEC673-2732-427F-A62B-DBD264BD6E2E}" srcOrd="0" destOrd="0" presId="urn:microsoft.com/office/officeart/2005/8/layout/radial1"/>
    <dgm:cxn modelId="{240600B5-0D64-4BC1-807D-DCD4DAF851CE}" type="presOf" srcId="{99DAD029-4F41-4AA7-9AB9-B667B67458D0}" destId="{93330E52-BB77-46A2-B0E8-EF9A19D8AA3E}" srcOrd="0" destOrd="0" presId="urn:microsoft.com/office/officeart/2005/8/layout/radial1"/>
    <dgm:cxn modelId="{349BDF97-D4DE-4650-A8E3-135D4F14EF58}" srcId="{7C9E7066-AD97-47A6-AC9D-AA96676AFA7D}" destId="{23B0DEFE-E4AC-4E01-B45C-817AAFEB003A}" srcOrd="4" destOrd="0" parTransId="{0ACDB852-3E97-4DA5-AFCE-AC074373FDEB}" sibTransId="{6B72C22A-2D0E-4BDE-9718-74D577D421DB}"/>
    <dgm:cxn modelId="{74A0BFDB-FC29-491A-8DA4-DF815146D059}" type="presOf" srcId="{246592FD-07E1-47E4-9C5E-888155D47A71}" destId="{3AF8DDF7-3E57-43D9-9BD7-8C539A47105A}" srcOrd="1" destOrd="0" presId="urn:microsoft.com/office/officeart/2005/8/layout/radial1"/>
    <dgm:cxn modelId="{C1DC31BD-36C1-474F-AA9A-7F10F0617700}" srcId="{7C9E7066-AD97-47A6-AC9D-AA96676AFA7D}" destId="{29FFE67A-CFD5-4F7F-BCBF-3F6B77D511BF}" srcOrd="3" destOrd="0" parTransId="{366BA872-16EE-4025-AF83-470F9CBBD042}" sibTransId="{77FD3FD8-AD32-4FFE-A43D-E479320F4731}"/>
    <dgm:cxn modelId="{4520F7DB-B5DE-467D-B3A6-3491E42DC7F8}" type="presOf" srcId="{81575EC4-F216-47C2-923F-6131BF990669}" destId="{425A2A35-3EBB-4ED5-A84C-241AFAFF8CAA}" srcOrd="0" destOrd="0" presId="urn:microsoft.com/office/officeart/2005/8/layout/radial1"/>
    <dgm:cxn modelId="{62FDE39C-9109-486D-8674-4960D34A64A4}" type="presOf" srcId="{29FFE67A-CFD5-4F7F-BCBF-3F6B77D511BF}" destId="{B457BB6E-C762-4D83-9FA0-00DAAD85BB71}" srcOrd="0" destOrd="0" presId="urn:microsoft.com/office/officeart/2005/8/layout/radial1"/>
    <dgm:cxn modelId="{E257C848-E85A-464B-B7BE-6990585913C3}" srcId="{7C9E7066-AD97-47A6-AC9D-AA96676AFA7D}" destId="{4376F613-09B4-4B22-9D2F-2FDDF0753097}" srcOrd="6" destOrd="0" parTransId="{246592FD-07E1-47E4-9C5E-888155D47A71}" sibTransId="{C2C4E636-880E-4046-A591-8373D49CC2B9}"/>
    <dgm:cxn modelId="{9C49F6D2-E8EB-4EBC-9240-0F1F882CA581}" type="presOf" srcId="{81575EC4-F216-47C2-923F-6131BF990669}" destId="{C76AB6B2-7A1D-4BC5-9EEF-9514FDFD4E36}" srcOrd="1" destOrd="0" presId="urn:microsoft.com/office/officeart/2005/8/layout/radial1"/>
    <dgm:cxn modelId="{6CCD5E2E-F4B7-487E-9ADB-8CFAB53D133E}" type="presOf" srcId="{0ACDB852-3E97-4DA5-AFCE-AC074373FDEB}" destId="{B9C4924F-F8BC-47C2-AE1D-296A964540A5}" srcOrd="1" destOrd="0" presId="urn:microsoft.com/office/officeart/2005/8/layout/radial1"/>
    <dgm:cxn modelId="{C3BA8BDF-473A-49D4-B9A6-8D44A5FECD5C}" type="presOf" srcId="{FE94E431-C14C-4A73-B69C-0B017EB9F113}" destId="{6FA2530C-C959-4E60-AEFD-3C5643B42692}" srcOrd="0" destOrd="0" presId="urn:microsoft.com/office/officeart/2005/8/layout/radial1"/>
    <dgm:cxn modelId="{C7979328-142A-463D-B237-9A07ED16B44B}" type="presOf" srcId="{246592FD-07E1-47E4-9C5E-888155D47A71}" destId="{6C87E71C-D021-4228-A394-979C9D4772AB}" srcOrd="0" destOrd="0" presId="urn:microsoft.com/office/officeart/2005/8/layout/radial1"/>
    <dgm:cxn modelId="{0759E0F2-E284-4218-AF44-3FA99B81E8D5}" type="presOf" srcId="{7C9E7066-AD97-47A6-AC9D-AA96676AFA7D}" destId="{CDFAD8F8-1AE3-464A-B029-31C631D9C01B}" srcOrd="0" destOrd="0" presId="urn:microsoft.com/office/officeart/2005/8/layout/radial1"/>
    <dgm:cxn modelId="{C8CADFBB-AC56-4C5D-85BB-35B7116BD3C8}" type="presOf" srcId="{6BE6CD58-F52F-462C-B774-D92A13A22FC8}" destId="{72948FD7-156A-487F-9295-57B4479A0286}" srcOrd="1" destOrd="0" presId="urn:microsoft.com/office/officeart/2005/8/layout/radial1"/>
    <dgm:cxn modelId="{899FD810-D1C3-4C18-96F6-C842EC008051}" srcId="{12115426-A640-4E43-A47E-B20E147DCF6B}" destId="{7C9E7066-AD97-47A6-AC9D-AA96676AFA7D}" srcOrd="0" destOrd="0" parTransId="{08671158-D4B1-45C9-87CF-2D2F89EA845B}" sibTransId="{816D7597-055F-45F8-99DA-A0B0C726F376}"/>
    <dgm:cxn modelId="{AA986CDA-B257-434E-A110-70B1770D9CFB}" type="presOf" srcId="{366BA872-16EE-4025-AF83-470F9CBBD042}" destId="{FC92B7E8-E3AA-4770-AC6A-1C8561F6542C}" srcOrd="0" destOrd="0" presId="urn:microsoft.com/office/officeart/2005/8/layout/radial1"/>
    <dgm:cxn modelId="{377A3FB5-FCE0-4B3B-9373-009AA85EF742}" type="presOf" srcId="{12115426-A640-4E43-A47E-B20E147DCF6B}" destId="{5057FDF6-BA87-4996-911E-B8B6E06EE202}" srcOrd="0" destOrd="0" presId="urn:microsoft.com/office/officeart/2005/8/layout/radial1"/>
    <dgm:cxn modelId="{8127072B-D0FB-4E2C-ACA3-535E87F675F1}" type="presOf" srcId="{D080B572-1117-4795-A7A7-99C18EBC7CD5}" destId="{0C380C39-18F4-42DC-9934-F69B552001BA}" srcOrd="0" destOrd="0" presId="urn:microsoft.com/office/officeart/2005/8/layout/radial1"/>
    <dgm:cxn modelId="{71A52438-FC96-4B5B-AE9F-7FE406F4BC3F}" srcId="{7C9E7066-AD97-47A6-AC9D-AA96676AFA7D}" destId="{D4A1B06F-D0BE-4655-B1A1-02A3AF253CE8}" srcOrd="1" destOrd="0" parTransId="{99DAD029-4F41-4AA7-9AB9-B667B67458D0}" sibTransId="{8EE2004A-774E-49D1-B7A9-6F0BC94A0417}"/>
    <dgm:cxn modelId="{9E91B1F7-9D12-45F9-BFD9-59F83D4C996B}" type="presOf" srcId="{E434FDA4-573B-49BD-B873-5C65D74ECF65}" destId="{86EE8AE1-36CB-4080-87A2-4D3793A208E7}" srcOrd="0" destOrd="0" presId="urn:microsoft.com/office/officeart/2005/8/layout/radial1"/>
    <dgm:cxn modelId="{B00939E4-DEEF-41ED-968A-84C22BCC2704}" srcId="{7C9E7066-AD97-47A6-AC9D-AA96676AFA7D}" destId="{E434FDA4-573B-49BD-B873-5C65D74ECF65}" srcOrd="2" destOrd="0" parTransId="{D080B572-1117-4795-A7A7-99C18EBC7CD5}" sibTransId="{ACE34676-CF10-4B71-88A6-EAEA360F0000}"/>
    <dgm:cxn modelId="{64AFF757-947A-4D2A-A93D-9323837B8C7F}" type="presOf" srcId="{4376F613-09B4-4B22-9D2F-2FDDF0753097}" destId="{23277C8E-C8ED-4790-8418-FDCA6A48CBB8}" srcOrd="0" destOrd="0" presId="urn:microsoft.com/office/officeart/2005/8/layout/radial1"/>
    <dgm:cxn modelId="{EFAB3DF9-C2DB-49AD-8A35-A8F3BA99D26F}" type="presOf" srcId="{5D1E9598-BCDB-49E5-92A8-27E3B6958D35}" destId="{0289C643-7220-4F1B-B62C-C8E74ED61AF0}" srcOrd="0" destOrd="0" presId="urn:microsoft.com/office/officeart/2005/8/layout/radial1"/>
    <dgm:cxn modelId="{4E65A0B4-05B4-4BCA-847B-581417C7B3F3}" type="presParOf" srcId="{5057FDF6-BA87-4996-911E-B8B6E06EE202}" destId="{CDFAD8F8-1AE3-464A-B029-31C631D9C01B}" srcOrd="0" destOrd="0" presId="urn:microsoft.com/office/officeart/2005/8/layout/radial1"/>
    <dgm:cxn modelId="{2118339D-69CD-44E4-9E0D-2B3D3B9BA966}" type="presParOf" srcId="{5057FDF6-BA87-4996-911E-B8B6E06EE202}" destId="{D29F853D-C689-4D37-9333-8C82FC1F3B9D}" srcOrd="1" destOrd="0" presId="urn:microsoft.com/office/officeart/2005/8/layout/radial1"/>
    <dgm:cxn modelId="{7C216310-E4CB-40C4-A52C-40F8F63A4305}" type="presParOf" srcId="{D29F853D-C689-4D37-9333-8C82FC1F3B9D}" destId="{72948FD7-156A-487F-9295-57B4479A0286}" srcOrd="0" destOrd="0" presId="urn:microsoft.com/office/officeart/2005/8/layout/radial1"/>
    <dgm:cxn modelId="{3CE83446-950F-4ED7-85B9-CF666039C5F8}" type="presParOf" srcId="{5057FDF6-BA87-4996-911E-B8B6E06EE202}" destId="{6FA2530C-C959-4E60-AEFD-3C5643B42692}" srcOrd="2" destOrd="0" presId="urn:microsoft.com/office/officeart/2005/8/layout/radial1"/>
    <dgm:cxn modelId="{D3D0C42B-9DEE-40E7-8FA5-22F8880EA2D5}" type="presParOf" srcId="{5057FDF6-BA87-4996-911E-B8B6E06EE202}" destId="{93330E52-BB77-46A2-B0E8-EF9A19D8AA3E}" srcOrd="3" destOrd="0" presId="urn:microsoft.com/office/officeart/2005/8/layout/radial1"/>
    <dgm:cxn modelId="{6F95D93E-10FD-4EC1-800F-30532A95F6B0}" type="presParOf" srcId="{93330E52-BB77-46A2-B0E8-EF9A19D8AA3E}" destId="{B29BF06D-25D4-4F77-B977-8835674A812D}" srcOrd="0" destOrd="0" presId="urn:microsoft.com/office/officeart/2005/8/layout/radial1"/>
    <dgm:cxn modelId="{5FC8B1A4-9504-4556-9E20-B64977AA912C}" type="presParOf" srcId="{5057FDF6-BA87-4996-911E-B8B6E06EE202}" destId="{BD1E8A60-3671-4698-BF2F-18582AF5DB64}" srcOrd="4" destOrd="0" presId="urn:microsoft.com/office/officeart/2005/8/layout/radial1"/>
    <dgm:cxn modelId="{29F107D9-629A-42EC-BF1F-600337666AE1}" type="presParOf" srcId="{5057FDF6-BA87-4996-911E-B8B6E06EE202}" destId="{0C380C39-18F4-42DC-9934-F69B552001BA}" srcOrd="5" destOrd="0" presId="urn:microsoft.com/office/officeart/2005/8/layout/radial1"/>
    <dgm:cxn modelId="{3CFBE141-D580-40FA-B9B1-03D2440C46BE}" type="presParOf" srcId="{0C380C39-18F4-42DC-9934-F69B552001BA}" destId="{31632D2B-1E31-4936-9A50-7AA2C83EF617}" srcOrd="0" destOrd="0" presId="urn:microsoft.com/office/officeart/2005/8/layout/radial1"/>
    <dgm:cxn modelId="{2C29FF56-4541-458C-9712-775FE7F99554}" type="presParOf" srcId="{5057FDF6-BA87-4996-911E-B8B6E06EE202}" destId="{86EE8AE1-36CB-4080-87A2-4D3793A208E7}" srcOrd="6" destOrd="0" presId="urn:microsoft.com/office/officeart/2005/8/layout/radial1"/>
    <dgm:cxn modelId="{D1D66084-6069-4331-B9C8-B0D2180A4F04}" type="presParOf" srcId="{5057FDF6-BA87-4996-911E-B8B6E06EE202}" destId="{FC92B7E8-E3AA-4770-AC6A-1C8561F6542C}" srcOrd="7" destOrd="0" presId="urn:microsoft.com/office/officeart/2005/8/layout/radial1"/>
    <dgm:cxn modelId="{F33CA0DE-1443-45F3-99FE-F87692D3EAAE}" type="presParOf" srcId="{FC92B7E8-E3AA-4770-AC6A-1C8561F6542C}" destId="{6F8A8A9E-9B42-4A46-8FFE-66567D073A0C}" srcOrd="0" destOrd="0" presId="urn:microsoft.com/office/officeart/2005/8/layout/radial1"/>
    <dgm:cxn modelId="{E818FAA4-F54C-4987-8BDF-35B62088CCE6}" type="presParOf" srcId="{5057FDF6-BA87-4996-911E-B8B6E06EE202}" destId="{B457BB6E-C762-4D83-9FA0-00DAAD85BB71}" srcOrd="8" destOrd="0" presId="urn:microsoft.com/office/officeart/2005/8/layout/radial1"/>
    <dgm:cxn modelId="{2FA920D4-173A-47CA-BBA9-360F331305E6}" type="presParOf" srcId="{5057FDF6-BA87-4996-911E-B8B6E06EE202}" destId="{F8AEC673-2732-427F-A62B-DBD264BD6E2E}" srcOrd="9" destOrd="0" presId="urn:microsoft.com/office/officeart/2005/8/layout/radial1"/>
    <dgm:cxn modelId="{CA4008E2-6AC6-4CE2-B822-98075284F931}" type="presParOf" srcId="{F8AEC673-2732-427F-A62B-DBD264BD6E2E}" destId="{B9C4924F-F8BC-47C2-AE1D-296A964540A5}" srcOrd="0" destOrd="0" presId="urn:microsoft.com/office/officeart/2005/8/layout/radial1"/>
    <dgm:cxn modelId="{95D531EC-CEAB-4905-9661-EB89C9CFDBD4}" type="presParOf" srcId="{5057FDF6-BA87-4996-911E-B8B6E06EE202}" destId="{ED86EDFF-B0EA-4458-A9CE-8075260CDD2C}" srcOrd="10" destOrd="0" presId="urn:microsoft.com/office/officeart/2005/8/layout/radial1"/>
    <dgm:cxn modelId="{B1B023A8-30F3-4E6E-88E9-34F958B19D73}" type="presParOf" srcId="{5057FDF6-BA87-4996-911E-B8B6E06EE202}" destId="{425A2A35-3EBB-4ED5-A84C-241AFAFF8CAA}" srcOrd="11" destOrd="0" presId="urn:microsoft.com/office/officeart/2005/8/layout/radial1"/>
    <dgm:cxn modelId="{B30EC41A-95EC-4813-B197-FB229BA9471C}" type="presParOf" srcId="{425A2A35-3EBB-4ED5-A84C-241AFAFF8CAA}" destId="{C76AB6B2-7A1D-4BC5-9EEF-9514FDFD4E36}" srcOrd="0" destOrd="0" presId="urn:microsoft.com/office/officeart/2005/8/layout/radial1"/>
    <dgm:cxn modelId="{5C06BFEA-56E2-4A8C-830E-06213C157ADF}" type="presParOf" srcId="{5057FDF6-BA87-4996-911E-B8B6E06EE202}" destId="{0289C643-7220-4F1B-B62C-C8E74ED61AF0}" srcOrd="12" destOrd="0" presId="urn:microsoft.com/office/officeart/2005/8/layout/radial1"/>
    <dgm:cxn modelId="{2897AB3E-8074-4CEC-A869-EC53BA403406}" type="presParOf" srcId="{5057FDF6-BA87-4996-911E-B8B6E06EE202}" destId="{6C87E71C-D021-4228-A394-979C9D4772AB}" srcOrd="13" destOrd="0" presId="urn:microsoft.com/office/officeart/2005/8/layout/radial1"/>
    <dgm:cxn modelId="{73F3B3F5-6F8F-44B1-805F-E2414E030351}" type="presParOf" srcId="{6C87E71C-D021-4228-A394-979C9D4772AB}" destId="{3AF8DDF7-3E57-43D9-9BD7-8C539A47105A}" srcOrd="0" destOrd="0" presId="urn:microsoft.com/office/officeart/2005/8/layout/radial1"/>
    <dgm:cxn modelId="{A1D2D7DD-4028-49B2-978E-82F4C18C5C60}" type="presParOf" srcId="{5057FDF6-BA87-4996-911E-B8B6E06EE202}" destId="{23277C8E-C8ED-4790-8418-FDCA6A48CBB8}" srcOrd="14"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FAD8F8-1AE3-464A-B029-31C631D9C01B}">
      <dsp:nvSpPr>
        <dsp:cNvPr id="0" name=""/>
        <dsp:cNvSpPr/>
      </dsp:nvSpPr>
      <dsp:spPr>
        <a:xfrm>
          <a:off x="2905472" y="1800582"/>
          <a:ext cx="2298205" cy="109808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err="1"/>
            <a:t>Paradigma</a:t>
          </a:r>
          <a:r>
            <a:rPr lang="en-US" sz="2000" b="1" kern="1200" dirty="0"/>
            <a:t> </a:t>
          </a:r>
          <a:r>
            <a:rPr lang="en-US" sz="2000" b="1" kern="1200" dirty="0" err="1"/>
            <a:t>Pemrograman</a:t>
          </a:r>
          <a:endParaRPr lang="en-US" sz="2000" b="1" kern="1200" dirty="0"/>
        </a:p>
      </dsp:txBody>
      <dsp:txXfrm>
        <a:off x="3242036" y="1961392"/>
        <a:ext cx="1625077" cy="776462"/>
      </dsp:txXfrm>
    </dsp:sp>
    <dsp:sp modelId="{D29F853D-C689-4D37-9333-8C82FC1F3B9D}">
      <dsp:nvSpPr>
        <dsp:cNvPr id="0" name=""/>
        <dsp:cNvSpPr/>
      </dsp:nvSpPr>
      <dsp:spPr>
        <a:xfrm rot="10823251">
          <a:off x="2610871" y="2328102"/>
          <a:ext cx="294719" cy="25507"/>
        </a:xfrm>
        <a:custGeom>
          <a:avLst/>
          <a:gdLst/>
          <a:ahLst/>
          <a:cxnLst/>
          <a:rect l="0" t="0" r="0" b="0"/>
          <a:pathLst>
            <a:path>
              <a:moveTo>
                <a:pt x="0" y="12753"/>
              </a:moveTo>
              <a:lnTo>
                <a:pt x="294719" y="1275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750862" y="2333487"/>
        <a:ext cx="14735" cy="14735"/>
      </dsp:txXfrm>
    </dsp:sp>
    <dsp:sp modelId="{6FA2530C-C959-4E60-AEFD-3C5643B42692}">
      <dsp:nvSpPr>
        <dsp:cNvPr id="0" name=""/>
        <dsp:cNvSpPr/>
      </dsp:nvSpPr>
      <dsp:spPr>
        <a:xfrm>
          <a:off x="54650" y="1748121"/>
          <a:ext cx="2556364" cy="1166187"/>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a:t>Prosedural</a:t>
          </a:r>
          <a:r>
            <a:rPr lang="en-US" sz="2400" kern="1200" dirty="0"/>
            <a:t> / imperative</a:t>
          </a:r>
        </a:p>
      </dsp:txBody>
      <dsp:txXfrm>
        <a:off x="429021" y="1918905"/>
        <a:ext cx="1807622" cy="824619"/>
      </dsp:txXfrm>
    </dsp:sp>
    <dsp:sp modelId="{93330E52-BB77-46A2-B0E8-EF9A19D8AA3E}">
      <dsp:nvSpPr>
        <dsp:cNvPr id="0" name=""/>
        <dsp:cNvSpPr/>
      </dsp:nvSpPr>
      <dsp:spPr>
        <a:xfrm rot="13491576">
          <a:off x="3007461" y="1615005"/>
          <a:ext cx="643405" cy="25507"/>
        </a:xfrm>
        <a:custGeom>
          <a:avLst/>
          <a:gdLst/>
          <a:ahLst/>
          <a:cxnLst/>
          <a:rect l="0" t="0" r="0" b="0"/>
          <a:pathLst>
            <a:path>
              <a:moveTo>
                <a:pt x="0" y="12753"/>
              </a:moveTo>
              <a:lnTo>
                <a:pt x="643405" y="1275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313078" y="1611673"/>
        <a:ext cx="32170" cy="32170"/>
      </dsp:txXfrm>
    </dsp:sp>
    <dsp:sp modelId="{BD1E8A60-3671-4698-BF2F-18582AF5DB64}">
      <dsp:nvSpPr>
        <dsp:cNvPr id="0" name=""/>
        <dsp:cNvSpPr/>
      </dsp:nvSpPr>
      <dsp:spPr>
        <a:xfrm>
          <a:off x="1359568" y="292630"/>
          <a:ext cx="2427734" cy="1166187"/>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0" kern="1200" dirty="0" err="1"/>
            <a:t>Fungsional</a:t>
          </a:r>
          <a:endParaRPr lang="en-US" sz="2400" b="0" kern="1200" dirty="0"/>
        </a:p>
      </dsp:txBody>
      <dsp:txXfrm>
        <a:off x="1715101" y="463414"/>
        <a:ext cx="1716668" cy="824619"/>
      </dsp:txXfrm>
    </dsp:sp>
    <dsp:sp modelId="{0C380C39-18F4-42DC-9934-F69B552001BA}">
      <dsp:nvSpPr>
        <dsp:cNvPr id="0" name=""/>
        <dsp:cNvSpPr/>
      </dsp:nvSpPr>
      <dsp:spPr>
        <a:xfrm rot="18833410">
          <a:off x="4437305" y="1609681"/>
          <a:ext cx="633637" cy="25507"/>
        </a:xfrm>
        <a:custGeom>
          <a:avLst/>
          <a:gdLst/>
          <a:ahLst/>
          <a:cxnLst/>
          <a:rect l="0" t="0" r="0" b="0"/>
          <a:pathLst>
            <a:path>
              <a:moveTo>
                <a:pt x="0" y="12753"/>
              </a:moveTo>
              <a:lnTo>
                <a:pt x="633637" y="1275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738283" y="1606593"/>
        <a:ext cx="31681" cy="31681"/>
      </dsp:txXfrm>
    </dsp:sp>
    <dsp:sp modelId="{86EE8AE1-36CB-4080-87A2-4D3793A208E7}">
      <dsp:nvSpPr>
        <dsp:cNvPr id="0" name=""/>
        <dsp:cNvSpPr/>
      </dsp:nvSpPr>
      <dsp:spPr>
        <a:xfrm>
          <a:off x="4325940" y="286755"/>
          <a:ext cx="2304328" cy="1166187"/>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a:t>Deklaratif</a:t>
          </a:r>
          <a:r>
            <a:rPr lang="en-US" sz="2400" kern="1200" dirty="0"/>
            <a:t> / </a:t>
          </a:r>
          <a:r>
            <a:rPr lang="en-US" sz="2400" kern="1200" dirty="0" err="1"/>
            <a:t>predikatif</a:t>
          </a:r>
          <a:endParaRPr lang="en-US" sz="2400" kern="1200" dirty="0"/>
        </a:p>
      </dsp:txBody>
      <dsp:txXfrm>
        <a:off x="4663401" y="457539"/>
        <a:ext cx="1629406" cy="824619"/>
      </dsp:txXfrm>
    </dsp:sp>
    <dsp:sp modelId="{FC92B7E8-E3AA-4770-AC6A-1C8561F6542C}">
      <dsp:nvSpPr>
        <dsp:cNvPr id="0" name=""/>
        <dsp:cNvSpPr/>
      </dsp:nvSpPr>
      <dsp:spPr>
        <a:xfrm rot="21313245">
          <a:off x="5185181" y="2211137"/>
          <a:ext cx="746459" cy="25507"/>
        </a:xfrm>
        <a:custGeom>
          <a:avLst/>
          <a:gdLst/>
          <a:ahLst/>
          <a:cxnLst/>
          <a:rect l="0" t="0" r="0" b="0"/>
          <a:pathLst>
            <a:path>
              <a:moveTo>
                <a:pt x="0" y="12753"/>
              </a:moveTo>
              <a:lnTo>
                <a:pt x="746459" y="1275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39749" y="2205229"/>
        <a:ext cx="37322" cy="37322"/>
      </dsp:txXfrm>
    </dsp:sp>
    <dsp:sp modelId="{B457BB6E-C762-4D83-9FA0-00DAAD85BB71}">
      <dsp:nvSpPr>
        <dsp:cNvPr id="0" name=""/>
        <dsp:cNvSpPr/>
      </dsp:nvSpPr>
      <dsp:spPr>
        <a:xfrm>
          <a:off x="5922576" y="1533874"/>
          <a:ext cx="1829398" cy="116618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t>Object Oriented</a:t>
          </a:r>
        </a:p>
      </dsp:txBody>
      <dsp:txXfrm>
        <a:off x="6190485" y="1704658"/>
        <a:ext cx="1293580" cy="824619"/>
      </dsp:txXfrm>
    </dsp:sp>
    <dsp:sp modelId="{F8AEC673-2732-427F-A62B-DBD264BD6E2E}">
      <dsp:nvSpPr>
        <dsp:cNvPr id="0" name=""/>
        <dsp:cNvSpPr/>
      </dsp:nvSpPr>
      <dsp:spPr>
        <a:xfrm rot="1254420">
          <a:off x="4908012" y="2918629"/>
          <a:ext cx="1338963" cy="25507"/>
        </a:xfrm>
        <a:custGeom>
          <a:avLst/>
          <a:gdLst/>
          <a:ahLst/>
          <a:cxnLst/>
          <a:rect l="0" t="0" r="0" b="0"/>
          <a:pathLst>
            <a:path>
              <a:moveTo>
                <a:pt x="0" y="12753"/>
              </a:moveTo>
              <a:lnTo>
                <a:pt x="1338963" y="1275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44020" y="2897908"/>
        <a:ext cx="66948" cy="66948"/>
      </dsp:txXfrm>
    </dsp:sp>
    <dsp:sp modelId="{ED86EDFF-B0EA-4458-A9CE-8075260CDD2C}">
      <dsp:nvSpPr>
        <dsp:cNvPr id="0" name=""/>
        <dsp:cNvSpPr/>
      </dsp:nvSpPr>
      <dsp:spPr>
        <a:xfrm>
          <a:off x="6007352" y="3001102"/>
          <a:ext cx="1826459" cy="886687"/>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a:t>Relasional</a:t>
          </a:r>
          <a:r>
            <a:rPr lang="en-US" sz="2400" kern="1200" dirty="0"/>
            <a:t> </a:t>
          </a:r>
        </a:p>
      </dsp:txBody>
      <dsp:txXfrm>
        <a:off x="6274831" y="3130954"/>
        <a:ext cx="1291501" cy="626983"/>
      </dsp:txXfrm>
    </dsp:sp>
    <dsp:sp modelId="{425A2A35-3EBB-4ED5-A84C-241AFAFF8CAA}">
      <dsp:nvSpPr>
        <dsp:cNvPr id="0" name=""/>
        <dsp:cNvSpPr/>
      </dsp:nvSpPr>
      <dsp:spPr>
        <a:xfrm rot="3758169">
          <a:off x="4160156" y="3149697"/>
          <a:ext cx="630197" cy="25507"/>
        </a:xfrm>
        <a:custGeom>
          <a:avLst/>
          <a:gdLst/>
          <a:ahLst/>
          <a:cxnLst/>
          <a:rect l="0" t="0" r="0" b="0"/>
          <a:pathLst>
            <a:path>
              <a:moveTo>
                <a:pt x="0" y="12753"/>
              </a:moveTo>
              <a:lnTo>
                <a:pt x="630197" y="1275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59499" y="3146696"/>
        <a:ext cx="31509" cy="31509"/>
      </dsp:txXfrm>
    </dsp:sp>
    <dsp:sp modelId="{0289C643-7220-4F1B-B62C-C8E74ED61AF0}">
      <dsp:nvSpPr>
        <dsp:cNvPr id="0" name=""/>
        <dsp:cNvSpPr/>
      </dsp:nvSpPr>
      <dsp:spPr>
        <a:xfrm>
          <a:off x="3795061" y="3434028"/>
          <a:ext cx="2063428" cy="81524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a:t>Konkuren</a:t>
          </a:r>
          <a:endParaRPr lang="en-US" sz="2400" kern="1200" dirty="0"/>
        </a:p>
      </dsp:txBody>
      <dsp:txXfrm>
        <a:off x="4097243" y="3553418"/>
        <a:ext cx="1459064" cy="576466"/>
      </dsp:txXfrm>
    </dsp:sp>
    <dsp:sp modelId="{6C87E71C-D021-4228-A394-979C9D4772AB}">
      <dsp:nvSpPr>
        <dsp:cNvPr id="0" name=""/>
        <dsp:cNvSpPr/>
      </dsp:nvSpPr>
      <dsp:spPr>
        <a:xfrm rot="8590212">
          <a:off x="2745769" y="3029715"/>
          <a:ext cx="767327" cy="25507"/>
        </a:xfrm>
        <a:custGeom>
          <a:avLst/>
          <a:gdLst/>
          <a:ahLst/>
          <a:cxnLst/>
          <a:rect l="0" t="0" r="0" b="0"/>
          <a:pathLst>
            <a:path>
              <a:moveTo>
                <a:pt x="0" y="12753"/>
              </a:moveTo>
              <a:lnTo>
                <a:pt x="767327" y="1275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110249" y="3023285"/>
        <a:ext cx="38366" cy="38366"/>
      </dsp:txXfrm>
    </dsp:sp>
    <dsp:sp modelId="{23277C8E-C8ED-4790-8418-FDCA6A48CBB8}">
      <dsp:nvSpPr>
        <dsp:cNvPr id="0" name=""/>
        <dsp:cNvSpPr/>
      </dsp:nvSpPr>
      <dsp:spPr>
        <a:xfrm>
          <a:off x="1231742" y="3236758"/>
          <a:ext cx="2241552" cy="775094"/>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t>Real Time</a:t>
          </a:r>
        </a:p>
      </dsp:txBody>
      <dsp:txXfrm>
        <a:off x="1560010" y="3350268"/>
        <a:ext cx="1585016" cy="548074"/>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C5FEB-595B-4C9D-925F-2882788C9552}" type="datetimeFigureOut">
              <a:rPr lang="en-US" smtClean="0"/>
              <a:t>9/9/2021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5914CA-1BAA-48E4-8344-631C26D006C1}" type="slidenum">
              <a:rPr lang="en-US" smtClean="0"/>
              <a:t>‹#›</a:t>
            </a:fld>
            <a:endParaRPr lang="en-US"/>
          </a:p>
        </p:txBody>
      </p:sp>
    </p:spTree>
    <p:extLst>
      <p:ext uri="{BB962C8B-B14F-4D97-AF65-F5344CB8AC3E}">
        <p14:creationId xmlns:p14="http://schemas.microsoft.com/office/powerpoint/2010/main" val="3420696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485321" y="1590261"/>
            <a:ext cx="8348870" cy="2292626"/>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3485320" y="3975652"/>
            <a:ext cx="8348871" cy="128214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AFD086D-AF5D-45B8-9CD8-70C98C851D6B}" type="datetime1">
              <a:rPr lang="en-US" smtClean="0"/>
              <a:t>9/9/2021</a:t>
            </a:fld>
            <a:endParaRPr lang="en-US"/>
          </a:p>
        </p:txBody>
      </p:sp>
      <p:sp>
        <p:nvSpPr>
          <p:cNvPr id="5" name="Footer Placeholder 4"/>
          <p:cNvSpPr>
            <a:spLocks noGrp="1"/>
          </p:cNvSpPr>
          <p:nvPr>
            <p:ph type="ftr" sz="quarter" idx="11"/>
          </p:nvPr>
        </p:nvSpPr>
        <p:spPr/>
        <p:txBody>
          <a:bodyPr/>
          <a:lstStyle/>
          <a:p>
            <a:r>
              <a:rPr lang="en-US"/>
              <a:t>Program Studi Teknik Informatika - S1</a:t>
            </a:r>
          </a:p>
        </p:txBody>
      </p:sp>
      <p:sp>
        <p:nvSpPr>
          <p:cNvPr id="6" name="Slide Number Placeholder 5"/>
          <p:cNvSpPr>
            <a:spLocks noGrp="1"/>
          </p:cNvSpPr>
          <p:nvPr>
            <p:ph type="sldNum" sz="quarter" idx="12"/>
          </p:nvPr>
        </p:nvSpPr>
        <p:spPr/>
        <p:txBody>
          <a:bodyPr/>
          <a:lstStyle/>
          <a:p>
            <a:fld id="{305E9EA4-53B1-4E59-8089-6AA0C6ADAD7B}" type="slidenum">
              <a:rPr lang="en-US" smtClean="0"/>
              <a:t>‹#›</a:t>
            </a:fld>
            <a:endParaRPr lang="en-US"/>
          </a:p>
        </p:txBody>
      </p:sp>
    </p:spTree>
    <p:extLst>
      <p:ext uri="{BB962C8B-B14F-4D97-AF65-F5344CB8AC3E}">
        <p14:creationId xmlns:p14="http://schemas.microsoft.com/office/powerpoint/2010/main" val="3299593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9087" y="2724012"/>
            <a:ext cx="10200861"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1851A5D5-CA6A-49B6-8F5E-A961F24920B3}" type="datetime1">
              <a:rPr lang="en-US" smtClean="0"/>
              <a:t>9/9/2021</a:t>
            </a:fld>
            <a:endParaRPr lang="en-US"/>
          </a:p>
        </p:txBody>
      </p:sp>
      <p:sp>
        <p:nvSpPr>
          <p:cNvPr id="4" name="Footer Placeholder 3"/>
          <p:cNvSpPr>
            <a:spLocks noGrp="1"/>
          </p:cNvSpPr>
          <p:nvPr>
            <p:ph type="ftr" sz="quarter" idx="11"/>
          </p:nvPr>
        </p:nvSpPr>
        <p:spPr/>
        <p:txBody>
          <a:bodyPr/>
          <a:lstStyle/>
          <a:p>
            <a:r>
              <a:rPr lang="en-US"/>
              <a:t>Program Studi Teknik Informatika - S1</a:t>
            </a:r>
          </a:p>
        </p:txBody>
      </p:sp>
      <p:sp>
        <p:nvSpPr>
          <p:cNvPr id="5" name="Slide Number Placeholder 4"/>
          <p:cNvSpPr>
            <a:spLocks noGrp="1"/>
          </p:cNvSpPr>
          <p:nvPr>
            <p:ph type="sldNum" sz="quarter" idx="12"/>
          </p:nvPr>
        </p:nvSpPr>
        <p:spPr/>
        <p:txBody>
          <a:bodyPr/>
          <a:lstStyle/>
          <a:p>
            <a:fld id="{305E9EA4-53B1-4E59-8089-6AA0C6ADAD7B}" type="slidenum">
              <a:rPr lang="en-US" smtClean="0"/>
              <a:t>‹#›</a:t>
            </a:fld>
            <a:endParaRPr lang="en-US"/>
          </a:p>
        </p:txBody>
      </p:sp>
    </p:spTree>
    <p:extLst>
      <p:ext uri="{BB962C8B-B14F-4D97-AF65-F5344CB8AC3E}">
        <p14:creationId xmlns:p14="http://schemas.microsoft.com/office/powerpoint/2010/main" val="70244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321365" y="139838"/>
            <a:ext cx="10041835" cy="1325563"/>
          </a:xfrm>
        </p:spPr>
        <p:txBody>
          <a:bodyPr/>
          <a:lstStyle/>
          <a:p>
            <a:r>
              <a:rPr lang="en-US"/>
              <a:t>Click to edit Master title style</a:t>
            </a:r>
          </a:p>
        </p:txBody>
      </p:sp>
      <p:sp>
        <p:nvSpPr>
          <p:cNvPr id="3" name="Content Placeholder 2"/>
          <p:cNvSpPr>
            <a:spLocks noGrp="1"/>
          </p:cNvSpPr>
          <p:nvPr>
            <p:ph idx="1"/>
          </p:nvPr>
        </p:nvSpPr>
        <p:spPr>
          <a:xfrm>
            <a:off x="321365" y="1605239"/>
            <a:ext cx="11579087" cy="4614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42D543-B4B8-4618-8ECD-B3AC525B5785}" type="datetime1">
              <a:rPr lang="en-US" smtClean="0"/>
              <a:t>9/9/2021</a:t>
            </a:fld>
            <a:endParaRPr lang="en-US"/>
          </a:p>
        </p:txBody>
      </p:sp>
      <p:sp>
        <p:nvSpPr>
          <p:cNvPr id="5" name="Footer Placeholder 4"/>
          <p:cNvSpPr>
            <a:spLocks noGrp="1"/>
          </p:cNvSpPr>
          <p:nvPr>
            <p:ph type="ftr" sz="quarter" idx="11"/>
          </p:nvPr>
        </p:nvSpPr>
        <p:spPr/>
        <p:txBody>
          <a:bodyPr/>
          <a:lstStyle/>
          <a:p>
            <a:r>
              <a:rPr lang="en-US"/>
              <a:t>Program Studi Teknik Informatika - S1</a:t>
            </a:r>
          </a:p>
        </p:txBody>
      </p:sp>
      <p:sp>
        <p:nvSpPr>
          <p:cNvPr id="6" name="Slide Number Placeholder 5"/>
          <p:cNvSpPr>
            <a:spLocks noGrp="1"/>
          </p:cNvSpPr>
          <p:nvPr>
            <p:ph type="sldNum" sz="quarter" idx="12"/>
          </p:nvPr>
        </p:nvSpPr>
        <p:spPr/>
        <p:txBody>
          <a:bodyPr/>
          <a:lstStyle/>
          <a:p>
            <a:fld id="{305E9EA4-53B1-4E59-8089-6AA0C6ADAD7B}" type="slidenum">
              <a:rPr lang="en-US" smtClean="0"/>
              <a:t>‹#›</a:t>
            </a:fld>
            <a:endParaRPr lang="en-US"/>
          </a:p>
        </p:txBody>
      </p:sp>
    </p:spTree>
    <p:extLst>
      <p:ext uri="{BB962C8B-B14F-4D97-AF65-F5344CB8AC3E}">
        <p14:creationId xmlns:p14="http://schemas.microsoft.com/office/powerpoint/2010/main" val="258662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55104" y="113333"/>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294803-E1C3-409C-A06D-19C8898FE157}" type="datetime1">
              <a:rPr lang="en-US" smtClean="0"/>
              <a:t>9/9/2021</a:t>
            </a:fld>
            <a:endParaRPr lang="en-US"/>
          </a:p>
        </p:txBody>
      </p:sp>
      <p:sp>
        <p:nvSpPr>
          <p:cNvPr id="6" name="Footer Placeholder 5"/>
          <p:cNvSpPr>
            <a:spLocks noGrp="1"/>
          </p:cNvSpPr>
          <p:nvPr>
            <p:ph type="ftr" sz="quarter" idx="11"/>
          </p:nvPr>
        </p:nvSpPr>
        <p:spPr/>
        <p:txBody>
          <a:bodyPr/>
          <a:lstStyle/>
          <a:p>
            <a:r>
              <a:rPr lang="en-US"/>
              <a:t>Program Studi Teknik Informatika - S1</a:t>
            </a:r>
          </a:p>
        </p:txBody>
      </p:sp>
      <p:sp>
        <p:nvSpPr>
          <p:cNvPr id="7" name="Slide Number Placeholder 6"/>
          <p:cNvSpPr>
            <a:spLocks noGrp="1"/>
          </p:cNvSpPr>
          <p:nvPr>
            <p:ph type="sldNum" sz="quarter" idx="12"/>
          </p:nvPr>
        </p:nvSpPr>
        <p:spPr/>
        <p:txBody>
          <a:bodyPr/>
          <a:lstStyle/>
          <a:p>
            <a:fld id="{305E9EA4-53B1-4E59-8089-6AA0C6ADAD7B}" type="slidenum">
              <a:rPr lang="en-US" smtClean="0"/>
              <a:t>‹#›</a:t>
            </a:fld>
            <a:endParaRPr lang="en-US"/>
          </a:p>
        </p:txBody>
      </p:sp>
    </p:spTree>
    <p:extLst>
      <p:ext uri="{BB962C8B-B14F-4D97-AF65-F5344CB8AC3E}">
        <p14:creationId xmlns:p14="http://schemas.microsoft.com/office/powerpoint/2010/main" val="2527745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4B98203-741F-4318-9B11-0501F9B0FB50}" type="datetime1">
              <a:rPr lang="en-US" smtClean="0"/>
              <a:t>9/9/2021</a:t>
            </a:fld>
            <a:endParaRPr lang="en-US"/>
          </a:p>
        </p:txBody>
      </p:sp>
      <p:sp>
        <p:nvSpPr>
          <p:cNvPr id="3" name="Footer Placeholder 2"/>
          <p:cNvSpPr>
            <a:spLocks noGrp="1"/>
          </p:cNvSpPr>
          <p:nvPr>
            <p:ph type="ftr" sz="quarter" idx="11"/>
          </p:nvPr>
        </p:nvSpPr>
        <p:spPr/>
        <p:txBody>
          <a:bodyPr/>
          <a:lstStyle/>
          <a:p>
            <a:r>
              <a:rPr lang="en-US"/>
              <a:t>Program Studi Teknik Informatika - S1</a:t>
            </a:r>
          </a:p>
        </p:txBody>
      </p:sp>
      <p:sp>
        <p:nvSpPr>
          <p:cNvPr id="4" name="Slide Number Placeholder 3"/>
          <p:cNvSpPr>
            <a:spLocks noGrp="1"/>
          </p:cNvSpPr>
          <p:nvPr>
            <p:ph type="sldNum" sz="quarter" idx="12"/>
          </p:nvPr>
        </p:nvSpPr>
        <p:spPr/>
        <p:txBody>
          <a:bodyPr/>
          <a:lstStyle/>
          <a:p>
            <a:fld id="{305E9EA4-53B1-4E59-8089-6AA0C6ADAD7B}" type="slidenum">
              <a:rPr lang="en-US" smtClean="0"/>
              <a:t>‹#›</a:t>
            </a:fld>
            <a:endParaRPr lang="en-US"/>
          </a:p>
        </p:txBody>
      </p:sp>
    </p:spTree>
    <p:extLst>
      <p:ext uri="{BB962C8B-B14F-4D97-AF65-F5344CB8AC3E}">
        <p14:creationId xmlns:p14="http://schemas.microsoft.com/office/powerpoint/2010/main" val="12930211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D50244-1AD5-452E-8F40-6C5346FEA39B}" type="datetime1">
              <a:rPr lang="en-US" smtClean="0"/>
              <a:t>9/9/2021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Program Studi Teknik Informatika - S1</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5E9EA4-53B1-4E59-8089-6AA0C6ADAD7B}" type="slidenum">
              <a:rPr lang="en-US" smtClean="0"/>
              <a:t>‹#›</a:t>
            </a:fld>
            <a:endParaRPr lang="en-US"/>
          </a:p>
        </p:txBody>
      </p:sp>
    </p:spTree>
    <p:extLst>
      <p:ext uri="{BB962C8B-B14F-4D97-AF65-F5344CB8AC3E}">
        <p14:creationId xmlns:p14="http://schemas.microsoft.com/office/powerpoint/2010/main" val="118164679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2" r:id="rId4"/>
    <p:sldLayoutId id="2147483655" r:id="rId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ocw.mit.edu/courses/electrical-engineering-and-computer-science/6-00sc-introduction-to-computer-science-and-programming-spring-2011/index.htm" TargetMode="External"/><Relationship Id="rId2" Type="http://schemas.openxmlformats.org/officeDocument/2006/relationships/hyperlink" Target="https://ocw.mit.edu/courses/electrical-engineering-and-computer-science/6-0001-introduction-to-computer-science-and-programming-in-python-fall-2016/lecture-slides-code/MIT6_0001F16_Lec1.pdf"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r>
              <a:rPr lang="en-US" dirty="0" err="1"/>
              <a:t>Dasar</a:t>
            </a:r>
            <a:r>
              <a:rPr lang="en-US" dirty="0"/>
              <a:t> </a:t>
            </a:r>
            <a:r>
              <a:rPr lang="en-US" dirty="0" err="1"/>
              <a:t>Pemrograman</a:t>
            </a:r>
            <a:r>
              <a:rPr lang="en-US" dirty="0"/>
              <a:t> –</a:t>
            </a:r>
            <a:br>
              <a:rPr lang="en-US" dirty="0"/>
            </a:br>
            <a:r>
              <a:rPr lang="en-US" dirty="0" err="1"/>
              <a:t>Pertemuan</a:t>
            </a:r>
            <a:r>
              <a:rPr lang="en-US" dirty="0"/>
              <a:t> 2</a:t>
            </a:r>
          </a:p>
        </p:txBody>
      </p:sp>
      <p:sp>
        <p:nvSpPr>
          <p:cNvPr id="3" name="Subtitle 2"/>
          <p:cNvSpPr>
            <a:spLocks noGrp="1"/>
          </p:cNvSpPr>
          <p:nvPr>
            <p:ph type="subTitle" idx="1"/>
          </p:nvPr>
        </p:nvSpPr>
        <p:spPr/>
        <p:txBody>
          <a:bodyPr>
            <a:normAutofit lnSpcReduction="10000"/>
          </a:bodyPr>
          <a:lstStyle/>
          <a:p>
            <a:r>
              <a:rPr lang="id-ID" dirty="0"/>
              <a:t>Tim Bahan Ajar </a:t>
            </a:r>
            <a:r>
              <a:rPr lang="en-US" dirty="0" err="1"/>
              <a:t>Dasar</a:t>
            </a:r>
            <a:r>
              <a:rPr lang="en-US" dirty="0"/>
              <a:t> </a:t>
            </a:r>
            <a:r>
              <a:rPr lang="en-US" dirty="0" err="1"/>
              <a:t>Pemrograman</a:t>
            </a:r>
            <a:endParaRPr lang="en-US" dirty="0"/>
          </a:p>
          <a:p>
            <a:r>
              <a:rPr lang="id-ID" dirty="0"/>
              <a:t>T</a:t>
            </a:r>
            <a:r>
              <a:rPr lang="en-US" dirty="0" err="1"/>
              <a:t>eknik</a:t>
            </a:r>
            <a:r>
              <a:rPr lang="en-US" dirty="0"/>
              <a:t> </a:t>
            </a:r>
            <a:r>
              <a:rPr lang="id-ID" dirty="0"/>
              <a:t>I</a:t>
            </a:r>
            <a:r>
              <a:rPr lang="en-US" dirty="0" err="1"/>
              <a:t>nformatika</a:t>
            </a:r>
            <a:r>
              <a:rPr lang="en-US" dirty="0"/>
              <a:t> - </a:t>
            </a:r>
            <a:r>
              <a:rPr lang="id-ID" dirty="0"/>
              <a:t>S1</a:t>
            </a:r>
          </a:p>
          <a:p>
            <a:r>
              <a:rPr lang="id-ID" dirty="0"/>
              <a:t>Fakultas Ilmu Komputer</a:t>
            </a:r>
            <a:endParaRPr lang="en-US" dirty="0"/>
          </a:p>
          <a:p>
            <a:endParaRPr lang="en-US" dirty="0"/>
          </a:p>
        </p:txBody>
      </p:sp>
    </p:spTree>
    <p:extLst>
      <p:ext uri="{BB962C8B-B14F-4D97-AF65-F5344CB8AC3E}">
        <p14:creationId xmlns:p14="http://schemas.microsoft.com/office/powerpoint/2010/main" val="285070251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0"/>
            <a:ext cx="10041835" cy="1249395"/>
          </a:xfrm>
        </p:spPr>
        <p:txBody>
          <a:bodyPr/>
          <a:lstStyle/>
          <a:p>
            <a:r>
              <a:rPr lang="id-ID" b="1" dirty="0"/>
              <a:t>Apa resep memprogram?</a:t>
            </a:r>
          </a:p>
        </p:txBody>
      </p:sp>
      <p:sp>
        <p:nvSpPr>
          <p:cNvPr id="3" name="Content Placeholder 2"/>
          <p:cNvSpPr>
            <a:spLocks noGrp="1"/>
          </p:cNvSpPr>
          <p:nvPr>
            <p:ph idx="1"/>
          </p:nvPr>
        </p:nvSpPr>
        <p:spPr/>
        <p:txBody>
          <a:bodyPr/>
          <a:lstStyle/>
          <a:p>
            <a:pPr marL="514350" indent="-514350">
              <a:buFont typeface="+mj-lt"/>
              <a:buAutoNum type="arabicPeriod"/>
            </a:pPr>
            <a:r>
              <a:rPr lang="id-ID" dirty="0"/>
              <a:t>Urutan dari </a:t>
            </a:r>
            <a:r>
              <a:rPr lang="id-ID" b="1" dirty="0"/>
              <a:t>langkah-langkah</a:t>
            </a:r>
            <a:r>
              <a:rPr lang="id-ID" dirty="0"/>
              <a:t> sederhana.</a:t>
            </a:r>
          </a:p>
          <a:p>
            <a:pPr marL="514350" indent="-514350">
              <a:buFont typeface="+mj-lt"/>
              <a:buAutoNum type="arabicPeriod"/>
            </a:pPr>
            <a:r>
              <a:rPr lang="id-ID" b="1" dirty="0"/>
              <a:t>Aliran proses kontrol </a:t>
            </a:r>
            <a:r>
              <a:rPr lang="id-ID" dirty="0"/>
              <a:t>yang menentukan kapan masing-masing langkah dieksekusi.</a:t>
            </a:r>
          </a:p>
          <a:p>
            <a:pPr marL="514350" indent="-514350">
              <a:buFont typeface="+mj-lt"/>
              <a:buAutoNum type="arabicPeriod"/>
            </a:pPr>
            <a:r>
              <a:rPr lang="id-ID" dirty="0"/>
              <a:t>Tersedia sarana untuk menentukan </a:t>
            </a:r>
            <a:r>
              <a:rPr lang="id-ID" b="1" dirty="0"/>
              <a:t>kapan harus berhenti</a:t>
            </a:r>
            <a:r>
              <a:rPr lang="id-ID" dirty="0"/>
              <a:t>.</a:t>
            </a:r>
          </a:p>
          <a:p>
            <a:pPr marL="514350" indent="-514350">
              <a:buFont typeface="+mj-lt"/>
              <a:buAutoNum type="arabicPeriod"/>
            </a:pPr>
            <a:endParaRPr lang="id-ID" dirty="0"/>
          </a:p>
          <a:p>
            <a:pPr marL="0" indent="0">
              <a:buNone/>
            </a:pPr>
            <a:r>
              <a:rPr lang="id-ID" dirty="0"/>
              <a:t>1 + 2 + 3 = </a:t>
            </a:r>
            <a:r>
              <a:rPr lang="id-ID" b="1" dirty="0"/>
              <a:t>Algoritma!</a:t>
            </a:r>
          </a:p>
        </p:txBody>
      </p:sp>
      <p:pic>
        <p:nvPicPr>
          <p:cNvPr id="4" name="Picture 3"/>
          <p:cNvPicPr>
            <a:picLocks noChangeAspect="1"/>
          </p:cNvPicPr>
          <p:nvPr/>
        </p:nvPicPr>
        <p:blipFill>
          <a:blip r:embed="rId2"/>
          <a:stretch>
            <a:fillRect/>
          </a:stretch>
        </p:blipFill>
        <p:spPr>
          <a:xfrm>
            <a:off x="7478350" y="3901808"/>
            <a:ext cx="3875450" cy="2673862"/>
          </a:xfrm>
          <a:prstGeom prst="rect">
            <a:avLst/>
          </a:prstGeom>
        </p:spPr>
      </p:pic>
      <p:sp>
        <p:nvSpPr>
          <p:cNvPr id="5" name="Rectangle 4"/>
          <p:cNvSpPr/>
          <p:nvPr/>
        </p:nvSpPr>
        <p:spPr>
          <a:xfrm>
            <a:off x="690282" y="4742497"/>
            <a:ext cx="6096000" cy="1631216"/>
          </a:xfrm>
          <a:prstGeom prst="rect">
            <a:avLst/>
          </a:prstGeom>
        </p:spPr>
        <p:txBody>
          <a:bodyPr>
            <a:spAutoFit/>
          </a:bodyPr>
          <a:lstStyle/>
          <a:p>
            <a:r>
              <a:rPr lang="id-ID" sz="2000" b="1" dirty="0"/>
              <a:t>Secara formal, ALGORTIMA adalah daftar instruksi yang terbatas yang mendeskripsikan suatu KOMPUTASI yang ketika dijalankan pada set input akan di proses melalu set kejadian yang terdefinisi dengan baik dan akhirnya menghasilkan output</a:t>
            </a:r>
          </a:p>
        </p:txBody>
      </p:sp>
      <p:sp>
        <p:nvSpPr>
          <p:cNvPr id="6" name="Footer Placeholder 5">
            <a:extLst>
              <a:ext uri="{FF2B5EF4-FFF2-40B4-BE49-F238E27FC236}">
                <a16:creationId xmlns:a16="http://schemas.microsoft.com/office/drawing/2014/main" id="{7E663161-698F-4A16-A516-A6EDE1003406}"/>
              </a:ext>
            </a:extLst>
          </p:cNvPr>
          <p:cNvSpPr>
            <a:spLocks noGrp="1"/>
          </p:cNvSpPr>
          <p:nvPr>
            <p:ph type="ftr" sz="quarter" idx="11"/>
          </p:nvPr>
        </p:nvSpPr>
        <p:spPr/>
        <p:txBody>
          <a:bodyPr/>
          <a:lstStyle/>
          <a:p>
            <a:r>
              <a:rPr lang="en-US"/>
              <a:t>Program Studi Teknik Informatika - S1</a:t>
            </a:r>
          </a:p>
        </p:txBody>
      </p:sp>
      <p:sp>
        <p:nvSpPr>
          <p:cNvPr id="7" name="Slide Number Placeholder 6">
            <a:extLst>
              <a:ext uri="{FF2B5EF4-FFF2-40B4-BE49-F238E27FC236}">
                <a16:creationId xmlns:a16="http://schemas.microsoft.com/office/drawing/2014/main" id="{F00C0BD8-9215-4EB9-86EC-03924A0D025D}"/>
              </a:ext>
            </a:extLst>
          </p:cNvPr>
          <p:cNvSpPr>
            <a:spLocks noGrp="1"/>
          </p:cNvSpPr>
          <p:nvPr>
            <p:ph type="sldNum" sz="quarter" idx="12"/>
          </p:nvPr>
        </p:nvSpPr>
        <p:spPr/>
        <p:txBody>
          <a:bodyPr/>
          <a:lstStyle/>
          <a:p>
            <a:fld id="{305E9EA4-53B1-4E59-8089-6AA0C6ADAD7B}" type="slidenum">
              <a:rPr lang="en-US" smtClean="0"/>
              <a:t>10</a:t>
            </a:fld>
            <a:endParaRPr lang="en-US"/>
          </a:p>
        </p:txBody>
      </p:sp>
    </p:spTree>
    <p:extLst>
      <p:ext uri="{BB962C8B-B14F-4D97-AF65-F5344CB8AC3E}">
        <p14:creationId xmlns:p14="http://schemas.microsoft.com/office/powerpoint/2010/main" val="96401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0"/>
            <a:ext cx="10041835" cy="1129553"/>
          </a:xfrm>
        </p:spPr>
        <p:txBody>
          <a:bodyPr/>
          <a:lstStyle/>
          <a:p>
            <a:r>
              <a:rPr lang="id-ID" b="1" dirty="0"/>
              <a:t>Tipe Pengetahuan</a:t>
            </a:r>
          </a:p>
        </p:txBody>
      </p:sp>
      <p:sp>
        <p:nvSpPr>
          <p:cNvPr id="3" name="Content Placeholder 2"/>
          <p:cNvSpPr>
            <a:spLocks noGrp="1"/>
          </p:cNvSpPr>
          <p:nvPr>
            <p:ph idx="1"/>
          </p:nvPr>
        </p:nvSpPr>
        <p:spPr>
          <a:xfrm>
            <a:off x="321365" y="1605239"/>
            <a:ext cx="11579087" cy="4835902"/>
          </a:xfrm>
        </p:spPr>
        <p:txBody>
          <a:bodyPr>
            <a:normAutofit/>
          </a:bodyPr>
          <a:lstStyle/>
          <a:p>
            <a:r>
              <a:rPr lang="id-ID" dirty="0"/>
              <a:t>Pengetahuan </a:t>
            </a:r>
            <a:r>
              <a:rPr lang="id-ID" b="1" dirty="0"/>
              <a:t>deklaratif </a:t>
            </a:r>
            <a:r>
              <a:rPr lang="id-ID" dirty="0"/>
              <a:t>adalah suatu pernyataan fakta</a:t>
            </a:r>
          </a:p>
          <a:p>
            <a:pPr lvl="1"/>
            <a:r>
              <a:rPr lang="id-ID" dirty="0"/>
              <a:t>Seseorang kenyang setelah makan mie goreng instan.</a:t>
            </a:r>
          </a:p>
          <a:p>
            <a:r>
              <a:rPr lang="id-ID" dirty="0"/>
              <a:t>Pengetahuan </a:t>
            </a:r>
            <a:r>
              <a:rPr lang="id-ID" b="1" dirty="0"/>
              <a:t>imperatif/prosedural </a:t>
            </a:r>
            <a:r>
              <a:rPr lang="id-ID" dirty="0"/>
              <a:t>adalah resep atau “bagaimana caranya”.</a:t>
            </a:r>
          </a:p>
          <a:p>
            <a:pPr marL="971550" lvl="1" indent="-514350">
              <a:buFont typeface="+mj-lt"/>
              <a:buAutoNum type="arabicPeriod"/>
            </a:pPr>
            <a:r>
              <a:rPr lang="id-ID" dirty="0"/>
              <a:t>Beli mie di warung</a:t>
            </a:r>
          </a:p>
          <a:p>
            <a:pPr marL="971550" lvl="1" indent="-514350">
              <a:buFont typeface="+mj-lt"/>
              <a:buAutoNum type="arabicPeriod"/>
            </a:pPr>
            <a:r>
              <a:rPr lang="id-ID" dirty="0"/>
              <a:t>Buka kemasan</a:t>
            </a:r>
          </a:p>
          <a:p>
            <a:pPr marL="971550" lvl="1" indent="-514350">
              <a:buFont typeface="+mj-lt"/>
              <a:buAutoNum type="arabicPeriod"/>
            </a:pPr>
            <a:r>
              <a:rPr lang="id-ID" dirty="0"/>
              <a:t>Siapkan air </a:t>
            </a:r>
            <a:r>
              <a:rPr lang="en-US" dirty="0"/>
              <a:t>di panic </a:t>
            </a:r>
            <a:r>
              <a:rPr lang="id-ID" dirty="0"/>
              <a:t>sampai mendidih</a:t>
            </a:r>
          </a:p>
          <a:p>
            <a:pPr marL="971550" lvl="1" indent="-514350">
              <a:buFont typeface="+mj-lt"/>
              <a:buAutoNum type="arabicPeriod"/>
            </a:pPr>
            <a:r>
              <a:rPr lang="id-ID" dirty="0"/>
              <a:t>Mas</a:t>
            </a:r>
            <a:r>
              <a:rPr lang="en-US" dirty="0" err="1"/>
              <a:t>ak</a:t>
            </a:r>
            <a:r>
              <a:rPr lang="id-ID" dirty="0"/>
              <a:t> mie</a:t>
            </a:r>
          </a:p>
          <a:p>
            <a:pPr marL="971550" lvl="1" indent="-514350">
              <a:buFont typeface="+mj-lt"/>
              <a:buAutoNum type="arabicPeriod"/>
            </a:pPr>
            <a:r>
              <a:rPr lang="id-ID" dirty="0"/>
              <a:t>Siapkan bumbu di piring</a:t>
            </a:r>
          </a:p>
          <a:p>
            <a:pPr marL="971550" lvl="1" indent="-514350">
              <a:buFont typeface="+mj-lt"/>
              <a:buAutoNum type="arabicPeriod"/>
            </a:pPr>
            <a:r>
              <a:rPr lang="id-ID" dirty="0"/>
              <a:t>Tiriskan mie</a:t>
            </a:r>
          </a:p>
          <a:p>
            <a:pPr marL="971550" lvl="1" indent="-514350">
              <a:buFont typeface="+mj-lt"/>
              <a:buAutoNum type="arabicPeriod"/>
            </a:pPr>
            <a:r>
              <a:rPr lang="id-ID" dirty="0"/>
              <a:t>Campur bumbu dengan mie</a:t>
            </a:r>
          </a:p>
          <a:p>
            <a:pPr marL="971550" lvl="1" indent="-514350">
              <a:buFont typeface="+mj-lt"/>
              <a:buAutoNum type="arabicPeriod"/>
            </a:pPr>
            <a:r>
              <a:rPr lang="id-ID" dirty="0"/>
              <a:t>Adi makan mie, sampai akhirnya dia kenyang!</a:t>
            </a:r>
          </a:p>
          <a:p>
            <a:pPr marL="514350" indent="-514350">
              <a:buFont typeface="+mj-lt"/>
              <a:buAutoNum type="arabicPeriod"/>
            </a:pPr>
            <a:endParaRPr lang="id-ID" dirty="0"/>
          </a:p>
          <a:p>
            <a:pPr marL="514350" indent="-514350">
              <a:buFont typeface="+mj-lt"/>
              <a:buAutoNum type="arabicPeriod"/>
            </a:pPr>
            <a:endParaRPr lang="id-ID" dirty="0"/>
          </a:p>
        </p:txBody>
      </p:sp>
      <p:sp>
        <p:nvSpPr>
          <p:cNvPr id="4" name="Footer Placeholder 3">
            <a:extLst>
              <a:ext uri="{FF2B5EF4-FFF2-40B4-BE49-F238E27FC236}">
                <a16:creationId xmlns:a16="http://schemas.microsoft.com/office/drawing/2014/main" id="{DF0179BC-6F69-4F62-A3C0-B2AD7C9DAD69}"/>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09E911A7-F1CB-46D7-962B-A282E97A675A}"/>
              </a:ext>
            </a:extLst>
          </p:cNvPr>
          <p:cNvSpPr>
            <a:spLocks noGrp="1"/>
          </p:cNvSpPr>
          <p:nvPr>
            <p:ph type="sldNum" sz="quarter" idx="12"/>
          </p:nvPr>
        </p:nvSpPr>
        <p:spPr/>
        <p:txBody>
          <a:bodyPr/>
          <a:lstStyle/>
          <a:p>
            <a:fld id="{305E9EA4-53B1-4E59-8089-6AA0C6ADAD7B}" type="slidenum">
              <a:rPr lang="en-US" smtClean="0"/>
              <a:t>11</a:t>
            </a:fld>
            <a:endParaRPr lang="en-US"/>
          </a:p>
        </p:txBody>
      </p:sp>
    </p:spTree>
    <p:extLst>
      <p:ext uri="{BB962C8B-B14F-4D97-AF65-F5344CB8AC3E}">
        <p14:creationId xmlns:p14="http://schemas.microsoft.com/office/powerpoint/2010/main" val="950908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39839"/>
            <a:ext cx="10041835" cy="1124186"/>
          </a:xfrm>
        </p:spPr>
        <p:txBody>
          <a:bodyPr/>
          <a:lstStyle/>
          <a:p>
            <a:r>
              <a:rPr lang="id-ID" b="1" dirty="0"/>
              <a:t>Paradigma Pemrograman</a:t>
            </a:r>
          </a:p>
        </p:txBody>
      </p:sp>
      <p:sp>
        <p:nvSpPr>
          <p:cNvPr id="3" name="Content Placeholder 2"/>
          <p:cNvSpPr>
            <a:spLocks noGrp="1"/>
          </p:cNvSpPr>
          <p:nvPr>
            <p:ph idx="1"/>
          </p:nvPr>
        </p:nvSpPr>
        <p:spPr/>
        <p:txBody>
          <a:bodyPr>
            <a:normAutofit/>
          </a:bodyPr>
          <a:lstStyle/>
          <a:p>
            <a:r>
              <a:rPr lang="id-ID" dirty="0"/>
              <a:t>Paradigma pemrograman adalah sudut pandang penyelesaian persoalan dengan program</a:t>
            </a:r>
          </a:p>
          <a:p>
            <a:pPr lvl="1"/>
            <a:endParaRPr lang="id-ID" dirty="0"/>
          </a:p>
        </p:txBody>
      </p:sp>
      <p:graphicFrame>
        <p:nvGraphicFramePr>
          <p:cNvPr id="4" name="Content Placeholder 3"/>
          <p:cNvGraphicFramePr>
            <a:graphicFrameLocks/>
          </p:cNvGraphicFramePr>
          <p:nvPr/>
        </p:nvGraphicFramePr>
        <p:xfrm>
          <a:off x="2133600" y="2332037"/>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32E3AB25-AB52-4282-90A2-F656308F7E97}"/>
              </a:ext>
            </a:extLst>
          </p:cNvPr>
          <p:cNvSpPr>
            <a:spLocks noGrp="1"/>
          </p:cNvSpPr>
          <p:nvPr>
            <p:ph type="ftr" sz="quarter" idx="11"/>
          </p:nvPr>
        </p:nvSpPr>
        <p:spPr/>
        <p:txBody>
          <a:bodyPr/>
          <a:lstStyle/>
          <a:p>
            <a:r>
              <a:rPr lang="en-US"/>
              <a:t>Program Studi Teknik Informatika - S1</a:t>
            </a:r>
          </a:p>
        </p:txBody>
      </p:sp>
      <p:sp>
        <p:nvSpPr>
          <p:cNvPr id="6" name="Slide Number Placeholder 5">
            <a:extLst>
              <a:ext uri="{FF2B5EF4-FFF2-40B4-BE49-F238E27FC236}">
                <a16:creationId xmlns:a16="http://schemas.microsoft.com/office/drawing/2014/main" id="{082C49B4-CE47-41EF-9822-8E3DF8094B01}"/>
              </a:ext>
            </a:extLst>
          </p:cNvPr>
          <p:cNvSpPr>
            <a:spLocks noGrp="1"/>
          </p:cNvSpPr>
          <p:nvPr>
            <p:ph type="sldNum" sz="quarter" idx="12"/>
          </p:nvPr>
        </p:nvSpPr>
        <p:spPr/>
        <p:txBody>
          <a:bodyPr/>
          <a:lstStyle/>
          <a:p>
            <a:fld id="{305E9EA4-53B1-4E59-8089-6AA0C6ADAD7B}" type="slidenum">
              <a:rPr lang="en-US" smtClean="0"/>
              <a:t>12</a:t>
            </a:fld>
            <a:endParaRPr lang="en-US"/>
          </a:p>
        </p:txBody>
      </p:sp>
    </p:spTree>
    <p:extLst>
      <p:ext uri="{BB962C8B-B14F-4D97-AF65-F5344CB8AC3E}">
        <p14:creationId xmlns:p14="http://schemas.microsoft.com/office/powerpoint/2010/main" val="111471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CDFAD8F8-1AE3-464A-B029-31C631D9C01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D29F853D-C689-4D37-9333-8C82FC1F3B9D}"/>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6FA2530C-C959-4E60-AEFD-3C5643B42692}"/>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93330E52-BB77-46A2-B0E8-EF9A19D8AA3E}"/>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BD1E8A60-3671-4698-BF2F-18582AF5DB6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0C380C39-18F4-42DC-9934-F69B552001BA}"/>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86EE8AE1-36CB-4080-87A2-4D3793A208E7}"/>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FC92B7E8-E3AA-4770-AC6A-1C8561F6542C}"/>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B457BB6E-C762-4D83-9FA0-00DAAD85BB71}"/>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dgm id="{F8AEC673-2732-427F-A62B-DBD264BD6E2E}"/>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graphicEl>
                                              <a:dgm id="{ED86EDFF-B0EA-4458-A9CE-8075260CDD2C}"/>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graphicEl>
                                              <a:dgm id="{425A2A35-3EBB-4ED5-A84C-241AFAFF8CAA}"/>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graphicEl>
                                              <a:dgm id="{0289C643-7220-4F1B-B62C-C8E74ED61AF0}"/>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graphicEl>
                                              <a:dgm id="{6C87E71C-D021-4228-A394-979C9D4772AB}"/>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graphicEl>
                                              <a:dgm id="{23277C8E-C8ED-4790-8418-FDCA6A48CBB8}"/>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39838"/>
            <a:ext cx="10041835" cy="1137633"/>
          </a:xfrm>
        </p:spPr>
        <p:txBody>
          <a:bodyPr/>
          <a:lstStyle/>
          <a:p>
            <a:r>
              <a:rPr lang="id-ID" b="1" dirty="0"/>
              <a:t>Area Pemrograman</a:t>
            </a:r>
          </a:p>
        </p:txBody>
      </p:sp>
      <p:sp>
        <p:nvSpPr>
          <p:cNvPr id="3" name="Content Placeholder 2"/>
          <p:cNvSpPr>
            <a:spLocks noGrp="1"/>
          </p:cNvSpPr>
          <p:nvPr>
            <p:ph idx="1"/>
          </p:nvPr>
        </p:nvSpPr>
        <p:spPr/>
        <p:txBody>
          <a:bodyPr/>
          <a:lstStyle/>
          <a:p>
            <a:r>
              <a:rPr lang="id-ID" dirty="0"/>
              <a:t>Tekstual vs Visual</a:t>
            </a:r>
          </a:p>
          <a:p>
            <a:r>
              <a:rPr lang="id-ID" dirty="0"/>
              <a:t>Desktop vs Internet vs Mobile</a:t>
            </a:r>
          </a:p>
          <a:p>
            <a:r>
              <a:rPr lang="id-ID" dirty="0"/>
              <a:t>Client Server vs N-tier</a:t>
            </a:r>
          </a:p>
          <a:p>
            <a:r>
              <a:rPr lang="id-ID" dirty="0"/>
              <a:t>Online vs Batch vs Mini-Batch</a:t>
            </a:r>
          </a:p>
          <a:p>
            <a:r>
              <a:rPr lang="id-ID" dirty="0"/>
              <a:t>Lingkungan pemrograman:</a:t>
            </a:r>
          </a:p>
          <a:p>
            <a:pPr lvl="1"/>
            <a:r>
              <a:rPr lang="id-ID" dirty="0"/>
              <a:t>Textual Programming</a:t>
            </a:r>
          </a:p>
          <a:p>
            <a:pPr lvl="1"/>
            <a:r>
              <a:rPr lang="id-ID" dirty="0"/>
              <a:t>Visual Programming</a:t>
            </a:r>
          </a:p>
          <a:p>
            <a:r>
              <a:rPr lang="id-ID" b="1" dirty="0"/>
              <a:t>Realisasi Program: Source code</a:t>
            </a:r>
          </a:p>
        </p:txBody>
      </p:sp>
      <p:sp>
        <p:nvSpPr>
          <p:cNvPr id="4" name="Footer Placeholder 3">
            <a:extLst>
              <a:ext uri="{FF2B5EF4-FFF2-40B4-BE49-F238E27FC236}">
                <a16:creationId xmlns:a16="http://schemas.microsoft.com/office/drawing/2014/main" id="{2555CF80-DE4D-42B7-A923-D477E12043F9}"/>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B2C517DF-E290-4684-B722-F74B7CE4282C}"/>
              </a:ext>
            </a:extLst>
          </p:cNvPr>
          <p:cNvSpPr>
            <a:spLocks noGrp="1"/>
          </p:cNvSpPr>
          <p:nvPr>
            <p:ph type="sldNum" sz="quarter" idx="12"/>
          </p:nvPr>
        </p:nvSpPr>
        <p:spPr/>
        <p:txBody>
          <a:bodyPr/>
          <a:lstStyle/>
          <a:p>
            <a:fld id="{305E9EA4-53B1-4E59-8089-6AA0C6ADAD7B}" type="slidenum">
              <a:rPr lang="en-US" smtClean="0"/>
              <a:t>13</a:t>
            </a:fld>
            <a:endParaRPr lang="en-US"/>
          </a:p>
        </p:txBody>
      </p:sp>
    </p:spTree>
    <p:extLst>
      <p:ext uri="{BB962C8B-B14F-4D97-AF65-F5344CB8AC3E}">
        <p14:creationId xmlns:p14="http://schemas.microsoft.com/office/powerpoint/2010/main" val="314426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0"/>
            <a:ext cx="10041835" cy="1317813"/>
          </a:xfrm>
        </p:spPr>
        <p:txBody>
          <a:bodyPr/>
          <a:lstStyle/>
          <a:p>
            <a:r>
              <a:rPr lang="en-US" b="1" dirty="0"/>
              <a:t>Programmer</a:t>
            </a:r>
          </a:p>
        </p:txBody>
      </p:sp>
      <p:sp>
        <p:nvSpPr>
          <p:cNvPr id="3" name="Content Placeholder 2"/>
          <p:cNvSpPr>
            <a:spLocks noGrp="1"/>
          </p:cNvSpPr>
          <p:nvPr>
            <p:ph idx="1"/>
          </p:nvPr>
        </p:nvSpPr>
        <p:spPr/>
        <p:txBody>
          <a:bodyPr>
            <a:normAutofit/>
          </a:bodyPr>
          <a:lstStyle/>
          <a:p>
            <a:r>
              <a:rPr lang="id-ID" b="1" dirty="0"/>
              <a:t>Bill Gates (Microsoft co-founder)</a:t>
            </a:r>
            <a:endParaRPr lang="en-US" b="1" dirty="0"/>
          </a:p>
          <a:p>
            <a:r>
              <a:rPr lang="id-ID" dirty="0"/>
              <a:t>Dennis Ritchie (C Programming language creator)</a:t>
            </a:r>
          </a:p>
          <a:p>
            <a:r>
              <a:rPr lang="id-ID" dirty="0"/>
              <a:t>Guido van Rossum (Python creator)</a:t>
            </a:r>
          </a:p>
          <a:p>
            <a:r>
              <a:rPr lang="id-ID" dirty="0"/>
              <a:t>Tim Beners-Lee (HTML and WWW inventor)</a:t>
            </a:r>
            <a:endParaRPr lang="id-ID" b="1" dirty="0"/>
          </a:p>
          <a:p>
            <a:r>
              <a:rPr lang="id-ID" b="1" dirty="0"/>
              <a:t>Steve Wozniak (Apple co-Founder)</a:t>
            </a:r>
            <a:endParaRPr lang="en-US" b="1" dirty="0"/>
          </a:p>
          <a:p>
            <a:r>
              <a:rPr lang="id-ID" dirty="0"/>
              <a:t>Linus Torvalds (Linux Kernel Creator)</a:t>
            </a:r>
          </a:p>
          <a:p>
            <a:r>
              <a:rPr lang="id-ID" dirty="0"/>
              <a:t>Ruchi Sanghvi (FB’s first female engineer)</a:t>
            </a:r>
          </a:p>
          <a:p>
            <a:r>
              <a:rPr lang="id-ID" b="1" dirty="0"/>
              <a:t>Mark Zuckerberg (FB Creator)</a:t>
            </a:r>
          </a:p>
          <a:p>
            <a:endParaRPr lang="id-ID" b="1" dirty="0"/>
          </a:p>
          <a:p>
            <a:endParaRPr lang="en-US" dirty="0"/>
          </a:p>
        </p:txBody>
      </p:sp>
      <p:sp>
        <p:nvSpPr>
          <p:cNvPr id="4" name="Footer Placeholder 3">
            <a:extLst>
              <a:ext uri="{FF2B5EF4-FFF2-40B4-BE49-F238E27FC236}">
                <a16:creationId xmlns:a16="http://schemas.microsoft.com/office/drawing/2014/main" id="{EC29B2C4-318D-452E-BB89-4B1F29852E4D}"/>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EA0BF128-ED5A-4AD4-B49E-8D8952D06E76}"/>
              </a:ext>
            </a:extLst>
          </p:cNvPr>
          <p:cNvSpPr>
            <a:spLocks noGrp="1"/>
          </p:cNvSpPr>
          <p:nvPr>
            <p:ph type="sldNum" sz="quarter" idx="12"/>
          </p:nvPr>
        </p:nvSpPr>
        <p:spPr/>
        <p:txBody>
          <a:bodyPr/>
          <a:lstStyle/>
          <a:p>
            <a:fld id="{305E9EA4-53B1-4E59-8089-6AA0C6ADAD7B}" type="slidenum">
              <a:rPr lang="en-US" smtClean="0"/>
              <a:t>14</a:t>
            </a:fld>
            <a:endParaRPr lang="en-US"/>
          </a:p>
        </p:txBody>
      </p:sp>
    </p:spTree>
    <p:extLst>
      <p:ext uri="{BB962C8B-B14F-4D97-AF65-F5344CB8AC3E}">
        <p14:creationId xmlns:p14="http://schemas.microsoft.com/office/powerpoint/2010/main" val="1039483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4800" b="1" dirty="0"/>
              <a:t>Bahasa Pemrograman</a:t>
            </a:r>
            <a:endParaRPr lang="en-US" b="1" dirty="0"/>
          </a:p>
        </p:txBody>
      </p:sp>
      <p:sp>
        <p:nvSpPr>
          <p:cNvPr id="3" name="Footer Placeholder 2">
            <a:extLst>
              <a:ext uri="{FF2B5EF4-FFF2-40B4-BE49-F238E27FC236}">
                <a16:creationId xmlns:a16="http://schemas.microsoft.com/office/drawing/2014/main" id="{FA075E54-00FF-4E84-A22C-5D5E6A4160B3}"/>
              </a:ext>
            </a:extLst>
          </p:cNvPr>
          <p:cNvSpPr>
            <a:spLocks noGrp="1"/>
          </p:cNvSpPr>
          <p:nvPr>
            <p:ph type="ftr" sz="quarter" idx="11"/>
          </p:nvPr>
        </p:nvSpPr>
        <p:spPr/>
        <p:txBody>
          <a:bodyPr/>
          <a:lstStyle/>
          <a:p>
            <a:r>
              <a:rPr lang="en-US"/>
              <a:t>Program Studi Teknik Informatika - S1</a:t>
            </a:r>
          </a:p>
        </p:txBody>
      </p:sp>
      <p:sp>
        <p:nvSpPr>
          <p:cNvPr id="4" name="Slide Number Placeholder 3">
            <a:extLst>
              <a:ext uri="{FF2B5EF4-FFF2-40B4-BE49-F238E27FC236}">
                <a16:creationId xmlns:a16="http://schemas.microsoft.com/office/drawing/2014/main" id="{BDA65111-2D4E-45FB-8F57-7BB7CAE578A1}"/>
              </a:ext>
            </a:extLst>
          </p:cNvPr>
          <p:cNvSpPr>
            <a:spLocks noGrp="1"/>
          </p:cNvSpPr>
          <p:nvPr>
            <p:ph type="sldNum" sz="quarter" idx="12"/>
          </p:nvPr>
        </p:nvSpPr>
        <p:spPr/>
        <p:txBody>
          <a:bodyPr/>
          <a:lstStyle/>
          <a:p>
            <a:fld id="{305E9EA4-53B1-4E59-8089-6AA0C6ADAD7B}" type="slidenum">
              <a:rPr lang="en-US" smtClean="0"/>
              <a:t>15</a:t>
            </a:fld>
            <a:endParaRPr lang="en-US"/>
          </a:p>
        </p:txBody>
      </p:sp>
    </p:spTree>
    <p:extLst>
      <p:ext uri="{BB962C8B-B14F-4D97-AF65-F5344CB8AC3E}">
        <p14:creationId xmlns:p14="http://schemas.microsoft.com/office/powerpoint/2010/main" val="1577250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39838"/>
            <a:ext cx="10491947" cy="1325563"/>
          </a:xfrm>
        </p:spPr>
        <p:txBody>
          <a:bodyPr>
            <a:normAutofit/>
          </a:bodyPr>
          <a:lstStyle/>
          <a:p>
            <a:r>
              <a:rPr lang="id-ID" sz="3600" b="1" dirty="0"/>
              <a:t>Bagaimana agar mesin paham dengan perintah kita?</a:t>
            </a:r>
          </a:p>
        </p:txBody>
      </p:sp>
      <p:sp>
        <p:nvSpPr>
          <p:cNvPr id="3" name="Content Placeholder 2"/>
          <p:cNvSpPr>
            <a:spLocks noGrp="1"/>
          </p:cNvSpPr>
          <p:nvPr>
            <p:ph idx="1"/>
          </p:nvPr>
        </p:nvSpPr>
        <p:spPr/>
        <p:txBody>
          <a:bodyPr/>
          <a:lstStyle/>
          <a:p>
            <a:r>
              <a:rPr lang="id-ID" dirty="0"/>
              <a:t>Menggunakan </a:t>
            </a:r>
            <a:r>
              <a:rPr lang="id-ID" b="1" dirty="0"/>
              <a:t>bahasa mesin</a:t>
            </a:r>
            <a:r>
              <a:rPr lang="id-ID" dirty="0"/>
              <a:t>, </a:t>
            </a:r>
          </a:p>
          <a:p>
            <a:pPr lvl="1"/>
            <a:r>
              <a:rPr lang="id-ID" dirty="0"/>
              <a:t>Contoh: 10101011101010101110101</a:t>
            </a:r>
          </a:p>
          <a:p>
            <a:r>
              <a:rPr lang="id-ID" dirty="0"/>
              <a:t>Menggunakan </a:t>
            </a:r>
            <a:r>
              <a:rPr lang="id-ID" b="1" dirty="0"/>
              <a:t>bahasa pemrograman</a:t>
            </a:r>
            <a:r>
              <a:rPr lang="id-ID" dirty="0"/>
              <a:t>!</a:t>
            </a:r>
          </a:p>
          <a:p>
            <a:pPr lvl="1"/>
            <a:r>
              <a:rPr lang="id-ID" dirty="0"/>
              <a:t>Contoh: print(“Halo”)</a:t>
            </a:r>
          </a:p>
          <a:p>
            <a:endParaRPr lang="id-ID" dirty="0"/>
          </a:p>
        </p:txBody>
      </p:sp>
      <p:sp>
        <p:nvSpPr>
          <p:cNvPr id="4" name="Footer Placeholder 3">
            <a:extLst>
              <a:ext uri="{FF2B5EF4-FFF2-40B4-BE49-F238E27FC236}">
                <a16:creationId xmlns:a16="http://schemas.microsoft.com/office/drawing/2014/main" id="{89B72A92-6CD8-4A71-94E3-F758A7CB276E}"/>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694F7171-11A6-4993-B74B-BC0403B21F9C}"/>
              </a:ext>
            </a:extLst>
          </p:cNvPr>
          <p:cNvSpPr>
            <a:spLocks noGrp="1"/>
          </p:cNvSpPr>
          <p:nvPr>
            <p:ph type="sldNum" sz="quarter" idx="12"/>
          </p:nvPr>
        </p:nvSpPr>
        <p:spPr/>
        <p:txBody>
          <a:bodyPr/>
          <a:lstStyle/>
          <a:p>
            <a:fld id="{305E9EA4-53B1-4E59-8089-6AA0C6ADAD7B}" type="slidenum">
              <a:rPr lang="en-US" smtClean="0"/>
              <a:t>16</a:t>
            </a:fld>
            <a:endParaRPr lang="en-US"/>
          </a:p>
        </p:txBody>
      </p:sp>
    </p:spTree>
    <p:extLst>
      <p:ext uri="{BB962C8B-B14F-4D97-AF65-F5344CB8AC3E}">
        <p14:creationId xmlns:p14="http://schemas.microsoft.com/office/powerpoint/2010/main" val="2037115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Macam-macam Bahasa Pemrograman</a:t>
            </a:r>
          </a:p>
        </p:txBody>
      </p:sp>
      <p:sp>
        <p:nvSpPr>
          <p:cNvPr id="3" name="Content Placeholder 2"/>
          <p:cNvSpPr>
            <a:spLocks noGrp="1"/>
          </p:cNvSpPr>
          <p:nvPr>
            <p:ph idx="1"/>
          </p:nvPr>
        </p:nvSpPr>
        <p:spPr/>
        <p:txBody>
          <a:bodyPr/>
          <a:lstStyle/>
          <a:p>
            <a:r>
              <a:rPr lang="id-ID" b="1" dirty="0"/>
              <a:t>Ribuan bahasa pemrograman di dunia...</a:t>
            </a:r>
            <a:endParaRPr lang="en-US" dirty="0"/>
          </a:p>
          <a:p>
            <a:pPr lvl="1"/>
            <a:r>
              <a:rPr lang="id-ID" dirty="0"/>
              <a:t>Fortran, Cobol, LISP, Prolog, Pascal, Basic, C, C++, C#, Java, Javascript, Perl, PHP, Visual C++, </a:t>
            </a:r>
            <a:r>
              <a:rPr lang="id-ID" b="1" dirty="0"/>
              <a:t>Python, </a:t>
            </a:r>
            <a:r>
              <a:rPr lang="id-ID" dirty="0"/>
              <a:t>R, B, dll</a:t>
            </a:r>
          </a:p>
          <a:p>
            <a:endParaRPr lang="id-ID" b="1" dirty="0"/>
          </a:p>
          <a:p>
            <a:pPr marL="0" indent="0">
              <a:buNone/>
            </a:pPr>
            <a:endParaRPr lang="id-ID"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9329" y="2778017"/>
            <a:ext cx="6030166" cy="3850588"/>
          </a:xfrm>
          <a:prstGeom prst="rect">
            <a:avLst/>
          </a:prstGeom>
        </p:spPr>
      </p:pic>
      <p:sp>
        <p:nvSpPr>
          <p:cNvPr id="5" name="Footer Placeholder 4">
            <a:extLst>
              <a:ext uri="{FF2B5EF4-FFF2-40B4-BE49-F238E27FC236}">
                <a16:creationId xmlns:a16="http://schemas.microsoft.com/office/drawing/2014/main" id="{C793A94E-B977-42D1-97C6-036B685EFECB}"/>
              </a:ext>
            </a:extLst>
          </p:cNvPr>
          <p:cNvSpPr>
            <a:spLocks noGrp="1"/>
          </p:cNvSpPr>
          <p:nvPr>
            <p:ph type="ftr" sz="quarter" idx="11"/>
          </p:nvPr>
        </p:nvSpPr>
        <p:spPr/>
        <p:txBody>
          <a:bodyPr/>
          <a:lstStyle/>
          <a:p>
            <a:r>
              <a:rPr lang="en-US"/>
              <a:t>Program Studi Teknik Informatika - S1</a:t>
            </a:r>
          </a:p>
        </p:txBody>
      </p:sp>
      <p:sp>
        <p:nvSpPr>
          <p:cNvPr id="6" name="Slide Number Placeholder 5">
            <a:extLst>
              <a:ext uri="{FF2B5EF4-FFF2-40B4-BE49-F238E27FC236}">
                <a16:creationId xmlns:a16="http://schemas.microsoft.com/office/drawing/2014/main" id="{7F4FF352-9540-477E-9F6A-A2793A9F432C}"/>
              </a:ext>
            </a:extLst>
          </p:cNvPr>
          <p:cNvSpPr>
            <a:spLocks noGrp="1"/>
          </p:cNvSpPr>
          <p:nvPr>
            <p:ph type="sldNum" sz="quarter" idx="12"/>
          </p:nvPr>
        </p:nvSpPr>
        <p:spPr/>
        <p:txBody>
          <a:bodyPr/>
          <a:lstStyle/>
          <a:p>
            <a:fld id="{305E9EA4-53B1-4E59-8089-6AA0C6ADAD7B}" type="slidenum">
              <a:rPr lang="en-US" smtClean="0"/>
              <a:t>17</a:t>
            </a:fld>
            <a:endParaRPr lang="en-US"/>
          </a:p>
        </p:txBody>
      </p:sp>
    </p:spTree>
    <p:extLst>
      <p:ext uri="{BB962C8B-B14F-4D97-AF65-F5344CB8AC3E}">
        <p14:creationId xmlns:p14="http://schemas.microsoft.com/office/powerpoint/2010/main" val="685735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Aspek Bahasa (Konstruksi Primitif)</a:t>
            </a:r>
          </a:p>
        </p:txBody>
      </p:sp>
      <p:sp>
        <p:nvSpPr>
          <p:cNvPr id="3" name="Content Placeholder 2"/>
          <p:cNvSpPr>
            <a:spLocks noGrp="1"/>
          </p:cNvSpPr>
          <p:nvPr>
            <p:ph idx="1"/>
          </p:nvPr>
        </p:nvSpPr>
        <p:spPr/>
        <p:txBody>
          <a:bodyPr/>
          <a:lstStyle/>
          <a:p>
            <a:r>
              <a:rPr lang="id-ID" dirty="0"/>
              <a:t>Bahasa Indonesia: kata, angka</a:t>
            </a:r>
          </a:p>
          <a:p>
            <a:r>
              <a:rPr lang="id-ID" dirty="0"/>
              <a:t>Bahasa pemrograman: String, number</a:t>
            </a:r>
            <a:r>
              <a:rPr lang="en-US" dirty="0"/>
              <a:t>, operator</a:t>
            </a:r>
            <a:r>
              <a:rPr lang="id-ID" dirty="0"/>
              <a:t> </a:t>
            </a:r>
          </a:p>
        </p:txBody>
      </p:sp>
      <p:pic>
        <p:nvPicPr>
          <p:cNvPr id="4" name="Picture 3"/>
          <p:cNvPicPr>
            <a:picLocks noChangeAspect="1"/>
          </p:cNvPicPr>
          <p:nvPr/>
        </p:nvPicPr>
        <p:blipFill>
          <a:blip r:embed="rId2"/>
          <a:stretch>
            <a:fillRect/>
          </a:stretch>
        </p:blipFill>
        <p:spPr>
          <a:xfrm>
            <a:off x="1392387" y="3121990"/>
            <a:ext cx="9088337" cy="3237673"/>
          </a:xfrm>
          <a:prstGeom prst="rect">
            <a:avLst/>
          </a:prstGeom>
        </p:spPr>
      </p:pic>
      <p:sp>
        <p:nvSpPr>
          <p:cNvPr id="5" name="Footer Placeholder 4">
            <a:extLst>
              <a:ext uri="{FF2B5EF4-FFF2-40B4-BE49-F238E27FC236}">
                <a16:creationId xmlns:a16="http://schemas.microsoft.com/office/drawing/2014/main" id="{D4BD3392-51DF-4132-AA41-ACCA7C44E964}"/>
              </a:ext>
            </a:extLst>
          </p:cNvPr>
          <p:cNvSpPr>
            <a:spLocks noGrp="1"/>
          </p:cNvSpPr>
          <p:nvPr>
            <p:ph type="ftr" sz="quarter" idx="11"/>
          </p:nvPr>
        </p:nvSpPr>
        <p:spPr/>
        <p:txBody>
          <a:bodyPr/>
          <a:lstStyle/>
          <a:p>
            <a:r>
              <a:rPr lang="en-US"/>
              <a:t>Program Studi Teknik Informatika - S1</a:t>
            </a:r>
          </a:p>
        </p:txBody>
      </p:sp>
      <p:sp>
        <p:nvSpPr>
          <p:cNvPr id="6" name="Slide Number Placeholder 5">
            <a:extLst>
              <a:ext uri="{FF2B5EF4-FFF2-40B4-BE49-F238E27FC236}">
                <a16:creationId xmlns:a16="http://schemas.microsoft.com/office/drawing/2014/main" id="{3311BABA-EC30-4C12-B9C2-52BED945E21E}"/>
              </a:ext>
            </a:extLst>
          </p:cNvPr>
          <p:cNvSpPr>
            <a:spLocks noGrp="1"/>
          </p:cNvSpPr>
          <p:nvPr>
            <p:ph type="sldNum" sz="quarter" idx="12"/>
          </p:nvPr>
        </p:nvSpPr>
        <p:spPr/>
        <p:txBody>
          <a:bodyPr/>
          <a:lstStyle/>
          <a:p>
            <a:fld id="{305E9EA4-53B1-4E59-8089-6AA0C6ADAD7B}" type="slidenum">
              <a:rPr lang="en-US" smtClean="0"/>
              <a:t>18</a:t>
            </a:fld>
            <a:endParaRPr lang="en-US"/>
          </a:p>
        </p:txBody>
      </p:sp>
    </p:spTree>
    <p:extLst>
      <p:ext uri="{BB962C8B-B14F-4D97-AF65-F5344CB8AC3E}">
        <p14:creationId xmlns:p14="http://schemas.microsoft.com/office/powerpoint/2010/main" val="2894590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Aspek Bahasa (Sintaks)</a:t>
            </a:r>
          </a:p>
        </p:txBody>
      </p:sp>
      <p:sp>
        <p:nvSpPr>
          <p:cNvPr id="3" name="Content Placeholder 2"/>
          <p:cNvSpPr>
            <a:spLocks noGrp="1"/>
          </p:cNvSpPr>
          <p:nvPr>
            <p:ph idx="1"/>
          </p:nvPr>
        </p:nvSpPr>
        <p:spPr/>
        <p:txBody>
          <a:bodyPr/>
          <a:lstStyle/>
          <a:p>
            <a:r>
              <a:rPr lang="id-ID" dirty="0"/>
              <a:t>Bahasa Indonesia: </a:t>
            </a:r>
          </a:p>
          <a:p>
            <a:pPr lvl="1"/>
            <a:r>
              <a:rPr lang="id-ID" dirty="0"/>
              <a:t>“nasi ibu</a:t>
            </a:r>
            <a:r>
              <a:rPr lang="en-US" dirty="0"/>
              <a:t> </a:t>
            </a:r>
            <a:r>
              <a:rPr lang="id-ID" dirty="0"/>
              <a:t>makan” </a:t>
            </a:r>
            <a:r>
              <a:rPr lang="id-ID" dirty="0">
                <a:sym typeface="Wingdings" panose="05000000000000000000" pitchFamily="2" charset="2"/>
              </a:rPr>
              <a:t> secara sintaksis tidak valid</a:t>
            </a:r>
          </a:p>
          <a:p>
            <a:pPr lvl="1"/>
            <a:r>
              <a:rPr lang="id-ID" dirty="0"/>
              <a:t>“ibu makan nasi” </a:t>
            </a:r>
            <a:r>
              <a:rPr lang="id-ID" dirty="0">
                <a:sym typeface="Wingdings" panose="05000000000000000000" pitchFamily="2" charset="2"/>
              </a:rPr>
              <a:t> secara sintaksis valid</a:t>
            </a:r>
            <a:endParaRPr lang="id-ID" dirty="0"/>
          </a:p>
          <a:p>
            <a:r>
              <a:rPr lang="id-ID" dirty="0"/>
              <a:t>Bahasa pemrograman: </a:t>
            </a:r>
          </a:p>
          <a:p>
            <a:pPr lvl="1"/>
            <a:r>
              <a:rPr lang="id-ID" dirty="0"/>
              <a:t>“hi”5 </a:t>
            </a:r>
            <a:r>
              <a:rPr lang="id-ID" dirty="0">
                <a:sym typeface="Wingdings" panose="05000000000000000000" pitchFamily="2" charset="2"/>
              </a:rPr>
              <a:t> secara sintaksis tidak valid</a:t>
            </a:r>
          </a:p>
          <a:p>
            <a:pPr lvl="1"/>
            <a:r>
              <a:rPr lang="id-ID" dirty="0">
                <a:sym typeface="Wingdings" panose="05000000000000000000" pitchFamily="2" charset="2"/>
              </a:rPr>
              <a:t>2+5*100  secara sintaksis valid</a:t>
            </a:r>
            <a:endParaRPr lang="id-ID" dirty="0"/>
          </a:p>
        </p:txBody>
      </p:sp>
      <p:sp>
        <p:nvSpPr>
          <p:cNvPr id="4" name="Footer Placeholder 3">
            <a:extLst>
              <a:ext uri="{FF2B5EF4-FFF2-40B4-BE49-F238E27FC236}">
                <a16:creationId xmlns:a16="http://schemas.microsoft.com/office/drawing/2014/main" id="{EABACD47-649D-48BE-ACD0-E5AE74A56B0F}"/>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4F4B95CB-2B1C-4318-B835-AA4D6CCE33EC}"/>
              </a:ext>
            </a:extLst>
          </p:cNvPr>
          <p:cNvSpPr>
            <a:spLocks noGrp="1"/>
          </p:cNvSpPr>
          <p:nvPr>
            <p:ph type="sldNum" sz="quarter" idx="12"/>
          </p:nvPr>
        </p:nvSpPr>
        <p:spPr/>
        <p:txBody>
          <a:bodyPr/>
          <a:lstStyle/>
          <a:p>
            <a:fld id="{305E9EA4-53B1-4E59-8089-6AA0C6ADAD7B}" type="slidenum">
              <a:rPr lang="en-US" smtClean="0"/>
              <a:t>19</a:t>
            </a:fld>
            <a:endParaRPr lang="en-US"/>
          </a:p>
        </p:txBody>
      </p:sp>
    </p:spTree>
    <p:extLst>
      <p:ext uri="{BB962C8B-B14F-4D97-AF65-F5344CB8AC3E}">
        <p14:creationId xmlns:p14="http://schemas.microsoft.com/office/powerpoint/2010/main" val="3429113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Review </a:t>
            </a:r>
            <a:r>
              <a:rPr lang="en-US" sz="4800" b="1" dirty="0" err="1"/>
              <a:t>Materi</a:t>
            </a:r>
            <a:endParaRPr lang="en-US" sz="4800" b="1" dirty="0"/>
          </a:p>
        </p:txBody>
      </p:sp>
      <p:sp>
        <p:nvSpPr>
          <p:cNvPr id="3" name="Footer Placeholder 2">
            <a:extLst>
              <a:ext uri="{FF2B5EF4-FFF2-40B4-BE49-F238E27FC236}">
                <a16:creationId xmlns:a16="http://schemas.microsoft.com/office/drawing/2014/main" id="{0D0D651D-97FC-4EF0-8B7E-CC8F94F0ABBF}"/>
              </a:ext>
            </a:extLst>
          </p:cNvPr>
          <p:cNvSpPr>
            <a:spLocks noGrp="1"/>
          </p:cNvSpPr>
          <p:nvPr>
            <p:ph type="ftr" sz="quarter" idx="11"/>
          </p:nvPr>
        </p:nvSpPr>
        <p:spPr/>
        <p:txBody>
          <a:bodyPr/>
          <a:lstStyle/>
          <a:p>
            <a:r>
              <a:rPr lang="en-US"/>
              <a:t>Program Studi Teknik Informatika - S1</a:t>
            </a:r>
          </a:p>
        </p:txBody>
      </p:sp>
      <p:sp>
        <p:nvSpPr>
          <p:cNvPr id="4" name="Slide Number Placeholder 3">
            <a:extLst>
              <a:ext uri="{FF2B5EF4-FFF2-40B4-BE49-F238E27FC236}">
                <a16:creationId xmlns:a16="http://schemas.microsoft.com/office/drawing/2014/main" id="{074909FA-A3E0-4F2A-9544-FD01B4DE4064}"/>
              </a:ext>
            </a:extLst>
          </p:cNvPr>
          <p:cNvSpPr>
            <a:spLocks noGrp="1"/>
          </p:cNvSpPr>
          <p:nvPr>
            <p:ph type="sldNum" sz="quarter" idx="12"/>
          </p:nvPr>
        </p:nvSpPr>
        <p:spPr/>
        <p:txBody>
          <a:bodyPr/>
          <a:lstStyle/>
          <a:p>
            <a:fld id="{305E9EA4-53B1-4E59-8089-6AA0C6ADAD7B}" type="slidenum">
              <a:rPr lang="en-US" smtClean="0"/>
              <a:t>2</a:t>
            </a:fld>
            <a:endParaRPr lang="en-US"/>
          </a:p>
        </p:txBody>
      </p:sp>
    </p:spTree>
    <p:extLst>
      <p:ext uri="{BB962C8B-B14F-4D97-AF65-F5344CB8AC3E}">
        <p14:creationId xmlns:p14="http://schemas.microsoft.com/office/powerpoint/2010/main" val="159524656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Aspek Bahasa (Semantik Statis)</a:t>
            </a:r>
          </a:p>
        </p:txBody>
      </p:sp>
      <p:sp>
        <p:nvSpPr>
          <p:cNvPr id="3" name="Content Placeholder 2"/>
          <p:cNvSpPr>
            <a:spLocks noGrp="1"/>
          </p:cNvSpPr>
          <p:nvPr>
            <p:ph idx="1"/>
          </p:nvPr>
        </p:nvSpPr>
        <p:spPr/>
        <p:txBody>
          <a:bodyPr/>
          <a:lstStyle/>
          <a:p>
            <a:r>
              <a:rPr lang="id-ID" dirty="0"/>
              <a:t>Suatu kalimat atau string yang valid secara sintak</a:t>
            </a:r>
            <a:r>
              <a:rPr lang="en-US" dirty="0"/>
              <a:t>s</a:t>
            </a:r>
            <a:r>
              <a:rPr lang="id-ID" dirty="0"/>
              <a:t> dan </a:t>
            </a:r>
            <a:r>
              <a:rPr lang="en-US" dirty="0" err="1"/>
              <a:t>mempunyai</a:t>
            </a:r>
            <a:r>
              <a:rPr lang="en-US" dirty="0"/>
              <a:t> </a:t>
            </a:r>
            <a:r>
              <a:rPr lang="id-ID" dirty="0"/>
              <a:t>arti</a:t>
            </a:r>
          </a:p>
          <a:p>
            <a:r>
              <a:rPr lang="id-ID" dirty="0"/>
              <a:t>Bahasa Indonesia:</a:t>
            </a:r>
          </a:p>
          <a:p>
            <a:pPr lvl="1"/>
            <a:r>
              <a:rPr lang="id-ID" dirty="0"/>
              <a:t>Ibu dimakan nasi </a:t>
            </a:r>
            <a:r>
              <a:rPr lang="id-ID" dirty="0">
                <a:sym typeface="Wingdings" panose="05000000000000000000" pitchFamily="2" charset="2"/>
              </a:rPr>
              <a:t> secara sintaksis valid, secara semantik statis tidak valid</a:t>
            </a:r>
            <a:endParaRPr lang="id-ID" dirty="0"/>
          </a:p>
          <a:p>
            <a:r>
              <a:rPr lang="id-ID" dirty="0"/>
              <a:t>Bahasa Pemrograman:</a:t>
            </a:r>
          </a:p>
          <a:p>
            <a:pPr lvl="1"/>
            <a:r>
              <a:rPr lang="id-ID" dirty="0"/>
              <a:t>3+5 </a:t>
            </a:r>
            <a:r>
              <a:rPr lang="id-ID" dirty="0">
                <a:sym typeface="Wingdings" panose="05000000000000000000" pitchFamily="2" charset="2"/>
              </a:rPr>
              <a:t> semantik statis valid</a:t>
            </a:r>
          </a:p>
          <a:p>
            <a:pPr lvl="1"/>
            <a:r>
              <a:rPr lang="id-ID" dirty="0">
                <a:sym typeface="Wingdings" panose="05000000000000000000" pitchFamily="2" charset="2"/>
              </a:rPr>
              <a:t>3+”hi”  semantik statis tidak valid</a:t>
            </a:r>
          </a:p>
          <a:p>
            <a:r>
              <a:rPr lang="id-ID" b="1" dirty="0">
                <a:sym typeface="Wingdings" panose="05000000000000000000" pitchFamily="2" charset="2"/>
              </a:rPr>
              <a:t>Semantik</a:t>
            </a:r>
            <a:r>
              <a:rPr lang="id-ID" dirty="0">
                <a:sym typeface="Wingdings" panose="05000000000000000000" pitchFamily="2" charset="2"/>
              </a:rPr>
              <a:t> valid artinya makna yang terkait dengan rangkaian simbol/kata benar secara sintaksis tanpa kesalahan semantik statis</a:t>
            </a:r>
            <a:endParaRPr lang="id-ID" dirty="0"/>
          </a:p>
          <a:p>
            <a:pPr lvl="1"/>
            <a:endParaRPr lang="id-ID" dirty="0"/>
          </a:p>
          <a:p>
            <a:endParaRPr lang="id-ID" dirty="0"/>
          </a:p>
        </p:txBody>
      </p:sp>
      <p:sp>
        <p:nvSpPr>
          <p:cNvPr id="4" name="Footer Placeholder 3">
            <a:extLst>
              <a:ext uri="{FF2B5EF4-FFF2-40B4-BE49-F238E27FC236}">
                <a16:creationId xmlns:a16="http://schemas.microsoft.com/office/drawing/2014/main" id="{568BEB0B-39D8-42BD-8D92-DBE6AF722071}"/>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BAD6297A-0A78-49F5-A8BB-4112FAB5FCDA}"/>
              </a:ext>
            </a:extLst>
          </p:cNvPr>
          <p:cNvSpPr>
            <a:spLocks noGrp="1"/>
          </p:cNvSpPr>
          <p:nvPr>
            <p:ph type="sldNum" sz="quarter" idx="12"/>
          </p:nvPr>
        </p:nvSpPr>
        <p:spPr/>
        <p:txBody>
          <a:bodyPr/>
          <a:lstStyle/>
          <a:p>
            <a:fld id="{305E9EA4-53B1-4E59-8089-6AA0C6ADAD7B}" type="slidenum">
              <a:rPr lang="en-US" smtClean="0"/>
              <a:t>20</a:t>
            </a:fld>
            <a:endParaRPr lang="en-US"/>
          </a:p>
        </p:txBody>
      </p:sp>
    </p:spTree>
    <p:extLst>
      <p:ext uri="{BB962C8B-B14F-4D97-AF65-F5344CB8AC3E}">
        <p14:creationId xmlns:p14="http://schemas.microsoft.com/office/powerpoint/2010/main" val="339667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Kesalahan memprogram</a:t>
            </a:r>
          </a:p>
        </p:txBody>
      </p:sp>
      <p:sp>
        <p:nvSpPr>
          <p:cNvPr id="3" name="Content Placeholder 2"/>
          <p:cNvSpPr>
            <a:spLocks noGrp="1"/>
          </p:cNvSpPr>
          <p:nvPr>
            <p:ph idx="1"/>
          </p:nvPr>
        </p:nvSpPr>
        <p:spPr/>
        <p:txBody>
          <a:bodyPr>
            <a:normAutofit/>
          </a:bodyPr>
          <a:lstStyle/>
          <a:p>
            <a:r>
              <a:rPr lang="id-ID" dirty="0"/>
              <a:t>Error Sintaksis</a:t>
            </a:r>
          </a:p>
          <a:p>
            <a:pPr lvl="1"/>
            <a:r>
              <a:rPr lang="id-ID" dirty="0"/>
              <a:t>Hal biasa bagi pemula, mudah dicari dan diperbaiki</a:t>
            </a:r>
          </a:p>
          <a:p>
            <a:r>
              <a:rPr lang="id-ID" dirty="0"/>
              <a:t>Error </a:t>
            </a:r>
            <a:r>
              <a:rPr lang="en-US" dirty="0" err="1"/>
              <a:t>Semantik</a:t>
            </a:r>
            <a:r>
              <a:rPr lang="en-US" dirty="0"/>
              <a:t> </a:t>
            </a:r>
            <a:r>
              <a:rPr lang="id-ID" dirty="0"/>
              <a:t>Statis</a:t>
            </a:r>
          </a:p>
          <a:p>
            <a:pPr lvl="1"/>
            <a:r>
              <a:rPr lang="id-ID" dirty="0"/>
              <a:t>Bahasa pemrograman secara otomatis akan memeriksa ini</a:t>
            </a:r>
          </a:p>
          <a:p>
            <a:pPr lvl="1"/>
            <a:r>
              <a:rPr lang="en-US" dirty="0"/>
              <a:t>D</a:t>
            </a:r>
            <a:r>
              <a:rPr lang="id-ID" dirty="0"/>
              <a:t>apat menimbulkan perilaku tidak terduga (hasil yang sulit diartikan atau tidak pasti)</a:t>
            </a:r>
          </a:p>
          <a:p>
            <a:r>
              <a:rPr lang="id-ID" dirty="0"/>
              <a:t>Tidak ada kesalahan sintaksis maupun </a:t>
            </a:r>
            <a:r>
              <a:rPr lang="en-US" dirty="0" err="1"/>
              <a:t>Semantik</a:t>
            </a:r>
            <a:r>
              <a:rPr lang="en-US" dirty="0"/>
              <a:t> </a:t>
            </a:r>
            <a:r>
              <a:rPr lang="id-ID" dirty="0"/>
              <a:t>statis tetapi </a:t>
            </a:r>
            <a:r>
              <a:rPr lang="id-ID" b="1" dirty="0"/>
              <a:t>memiliki arti yang berbeda dengan yang diharapkan oleh programmer</a:t>
            </a:r>
            <a:r>
              <a:rPr lang="id-ID" dirty="0"/>
              <a:t> </a:t>
            </a:r>
          </a:p>
          <a:p>
            <a:pPr lvl="1"/>
            <a:r>
              <a:rPr lang="id-ID" dirty="0"/>
              <a:t>Crash/lag/infinite loop/memory leak</a:t>
            </a:r>
          </a:p>
          <a:p>
            <a:pPr lvl="1"/>
            <a:r>
              <a:rPr lang="id-ID" dirty="0"/>
              <a:t>Output tidak seperti yang diharapkan</a:t>
            </a:r>
          </a:p>
          <a:p>
            <a:pPr lvl="1"/>
            <a:r>
              <a:rPr lang="id-ID" dirty="0"/>
              <a:t>Istilah keren “</a:t>
            </a:r>
            <a:r>
              <a:rPr lang="id-ID" b="1" dirty="0"/>
              <a:t>Bug</a:t>
            </a:r>
            <a:r>
              <a:rPr lang="id-ID" dirty="0"/>
              <a:t>” </a:t>
            </a:r>
            <a:r>
              <a:rPr lang="id-ID" dirty="0">
                <a:sym typeface="Wingdings" panose="05000000000000000000" pitchFamily="2" charset="2"/>
              </a:rPr>
              <a:t> </a:t>
            </a:r>
            <a:r>
              <a:rPr lang="id-ID" b="1" dirty="0">
                <a:sym typeface="Wingdings" panose="05000000000000000000" pitchFamily="2" charset="2"/>
              </a:rPr>
              <a:t>Solusi Debugging/Metani </a:t>
            </a:r>
            <a:r>
              <a:rPr lang="id-ID" dirty="0">
                <a:sym typeface="Wingdings" panose="05000000000000000000" pitchFamily="2" charset="2"/>
              </a:rPr>
              <a:t>(proses untuk mencari bug/kutu) </a:t>
            </a:r>
            <a:endParaRPr lang="id-ID" dirty="0"/>
          </a:p>
          <a:p>
            <a:pPr marL="457200" lvl="1" indent="0">
              <a:buNone/>
            </a:pPr>
            <a:endParaRPr lang="id-ID" dirty="0"/>
          </a:p>
        </p:txBody>
      </p:sp>
      <p:sp>
        <p:nvSpPr>
          <p:cNvPr id="4" name="Footer Placeholder 3">
            <a:extLst>
              <a:ext uri="{FF2B5EF4-FFF2-40B4-BE49-F238E27FC236}">
                <a16:creationId xmlns:a16="http://schemas.microsoft.com/office/drawing/2014/main" id="{274ABABA-1DFB-4349-AD6C-D09D94FA10D7}"/>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26325EC8-DD09-4CC7-B00F-D55BF075F049}"/>
              </a:ext>
            </a:extLst>
          </p:cNvPr>
          <p:cNvSpPr>
            <a:spLocks noGrp="1"/>
          </p:cNvSpPr>
          <p:nvPr>
            <p:ph type="sldNum" sz="quarter" idx="12"/>
          </p:nvPr>
        </p:nvSpPr>
        <p:spPr/>
        <p:txBody>
          <a:bodyPr/>
          <a:lstStyle/>
          <a:p>
            <a:fld id="{305E9EA4-53B1-4E59-8089-6AA0C6ADAD7B}" type="slidenum">
              <a:rPr lang="en-US" smtClean="0"/>
              <a:t>21</a:t>
            </a:fld>
            <a:endParaRPr lang="en-US"/>
          </a:p>
        </p:txBody>
      </p:sp>
    </p:spTree>
    <p:extLst>
      <p:ext uri="{BB962C8B-B14F-4D97-AF65-F5344CB8AC3E}">
        <p14:creationId xmlns:p14="http://schemas.microsoft.com/office/powerpoint/2010/main" val="1417245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24012"/>
            <a:ext cx="9892748" cy="1325563"/>
          </a:xfrm>
        </p:spPr>
        <p:txBody>
          <a:bodyPr>
            <a:normAutofit/>
          </a:bodyPr>
          <a:lstStyle/>
          <a:p>
            <a:r>
              <a:rPr lang="id-ID" sz="4800" b="1" dirty="0" smtClean="0"/>
              <a:t>Pemrograman Prosedural</a:t>
            </a:r>
            <a:endParaRPr lang="en-US" sz="4800" b="1" dirty="0"/>
          </a:p>
        </p:txBody>
      </p:sp>
      <p:sp>
        <p:nvSpPr>
          <p:cNvPr id="3" name="Footer Placeholder 2">
            <a:extLst>
              <a:ext uri="{FF2B5EF4-FFF2-40B4-BE49-F238E27FC236}">
                <a16:creationId xmlns:a16="http://schemas.microsoft.com/office/drawing/2014/main" id="{A0C2E2AA-4CA2-491C-87BE-8A6DAA019131}"/>
              </a:ext>
            </a:extLst>
          </p:cNvPr>
          <p:cNvSpPr>
            <a:spLocks noGrp="1"/>
          </p:cNvSpPr>
          <p:nvPr>
            <p:ph type="ftr" sz="quarter" idx="11"/>
          </p:nvPr>
        </p:nvSpPr>
        <p:spPr/>
        <p:txBody>
          <a:bodyPr/>
          <a:lstStyle/>
          <a:p>
            <a:r>
              <a:rPr lang="en-US"/>
              <a:t>Program Studi Teknik Informatika - S1</a:t>
            </a:r>
          </a:p>
        </p:txBody>
      </p:sp>
      <p:sp>
        <p:nvSpPr>
          <p:cNvPr id="4" name="Slide Number Placeholder 3">
            <a:extLst>
              <a:ext uri="{FF2B5EF4-FFF2-40B4-BE49-F238E27FC236}">
                <a16:creationId xmlns:a16="http://schemas.microsoft.com/office/drawing/2014/main" id="{F3B0EF08-4066-4882-964E-5D5A4115391A}"/>
              </a:ext>
            </a:extLst>
          </p:cNvPr>
          <p:cNvSpPr>
            <a:spLocks noGrp="1"/>
          </p:cNvSpPr>
          <p:nvPr>
            <p:ph type="sldNum" sz="quarter" idx="12"/>
          </p:nvPr>
        </p:nvSpPr>
        <p:spPr/>
        <p:txBody>
          <a:bodyPr/>
          <a:lstStyle/>
          <a:p>
            <a:fld id="{305E9EA4-53B1-4E59-8089-6AA0C6ADAD7B}" type="slidenum">
              <a:rPr lang="en-US" smtClean="0"/>
              <a:t>22</a:t>
            </a:fld>
            <a:endParaRPr lang="en-US"/>
          </a:p>
        </p:txBody>
      </p:sp>
    </p:spTree>
    <p:extLst>
      <p:ext uri="{BB962C8B-B14F-4D97-AF65-F5344CB8AC3E}">
        <p14:creationId xmlns:p14="http://schemas.microsoft.com/office/powerpoint/2010/main" val="347629895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Pemrograman Prosedural</a:t>
            </a:r>
            <a:endParaRPr lang="id-ID" b="1" dirty="0"/>
          </a:p>
        </p:txBody>
      </p:sp>
      <p:sp>
        <p:nvSpPr>
          <p:cNvPr id="3" name="Content Placeholder 2"/>
          <p:cNvSpPr>
            <a:spLocks noGrp="1"/>
          </p:cNvSpPr>
          <p:nvPr>
            <p:ph idx="1"/>
          </p:nvPr>
        </p:nvSpPr>
        <p:spPr/>
        <p:txBody>
          <a:bodyPr/>
          <a:lstStyle/>
          <a:p>
            <a:r>
              <a:rPr lang="id-ID" dirty="0" smtClean="0"/>
              <a:t>Istilah lain adalah pemrograman imperatif</a:t>
            </a:r>
            <a:endParaRPr lang="id-ID" dirty="0"/>
          </a:p>
          <a:p>
            <a:r>
              <a:rPr lang="id-ID" dirty="0" smtClean="0"/>
              <a:t>Dihasilkan berdasarkan suatu dekomposisi (pemecahan masalah)</a:t>
            </a:r>
            <a:r>
              <a:rPr lang="en-US" dirty="0" smtClean="0"/>
              <a:t> </a:t>
            </a:r>
            <a:r>
              <a:rPr lang="en-US" dirty="0" err="1" smtClean="0"/>
              <a:t>aksional</a:t>
            </a:r>
            <a:r>
              <a:rPr lang="en-US" dirty="0" smtClean="0"/>
              <a:t>,</a:t>
            </a:r>
            <a:r>
              <a:rPr lang="id-ID" dirty="0" smtClean="0"/>
              <a:t> </a:t>
            </a:r>
            <a:r>
              <a:rPr lang="en-US" dirty="0" err="1" smtClean="0"/>
              <a:t>menjadi</a:t>
            </a:r>
            <a:r>
              <a:rPr lang="en-US" dirty="0" smtClean="0"/>
              <a:t> </a:t>
            </a:r>
            <a:r>
              <a:rPr lang="en-US" dirty="0" err="1" smtClean="0"/>
              <a:t>aksi-aksi</a:t>
            </a:r>
            <a:r>
              <a:rPr lang="en-US" dirty="0" smtClean="0"/>
              <a:t> yang </a:t>
            </a:r>
            <a:r>
              <a:rPr lang="en-US" dirty="0" err="1" smtClean="0"/>
              <a:t>dijalankan</a:t>
            </a:r>
            <a:r>
              <a:rPr lang="en-US" dirty="0" smtClean="0"/>
              <a:t> </a:t>
            </a:r>
            <a:r>
              <a:rPr lang="en-US" dirty="0" err="1" smtClean="0"/>
              <a:t>secara</a:t>
            </a:r>
            <a:r>
              <a:rPr lang="en-US" dirty="0" smtClean="0"/>
              <a:t> </a:t>
            </a:r>
            <a:r>
              <a:rPr lang="en-US" dirty="0" err="1" smtClean="0"/>
              <a:t>berurutan</a:t>
            </a:r>
            <a:r>
              <a:rPr lang="en-US" dirty="0" smtClean="0"/>
              <a:t>.</a:t>
            </a:r>
          </a:p>
          <a:p>
            <a:r>
              <a:rPr lang="en-US" dirty="0" err="1" smtClean="0"/>
              <a:t>Aksi-aksi</a:t>
            </a:r>
            <a:r>
              <a:rPr lang="en-US" dirty="0" smtClean="0"/>
              <a:t>: </a:t>
            </a:r>
          </a:p>
          <a:p>
            <a:pPr lvl="1"/>
            <a:r>
              <a:rPr lang="en-US" dirty="0" err="1" smtClean="0"/>
              <a:t>Jelas</a:t>
            </a:r>
            <a:r>
              <a:rPr lang="en-US" dirty="0" smtClean="0"/>
              <a:t> </a:t>
            </a:r>
            <a:r>
              <a:rPr lang="en-US" dirty="0" err="1" smtClean="0"/>
              <a:t>ada</a:t>
            </a:r>
            <a:r>
              <a:rPr lang="en-US" dirty="0" smtClean="0"/>
              <a:t> </a:t>
            </a:r>
            <a:r>
              <a:rPr lang="en-US" dirty="0" err="1" smtClean="0"/>
              <a:t>suatu</a:t>
            </a:r>
            <a:r>
              <a:rPr lang="en-US" dirty="0" smtClean="0"/>
              <a:t> </a:t>
            </a:r>
            <a:r>
              <a:rPr lang="en-US" dirty="0" err="1" smtClean="0"/>
              <a:t>keadaan</a:t>
            </a:r>
            <a:r>
              <a:rPr lang="en-US" dirty="0" smtClean="0"/>
              <a:t> </a:t>
            </a:r>
            <a:r>
              <a:rPr lang="en-US" dirty="0" err="1" smtClean="0"/>
              <a:t>awal</a:t>
            </a:r>
            <a:r>
              <a:rPr lang="en-US" dirty="0" smtClean="0"/>
              <a:t> (</a:t>
            </a:r>
            <a:r>
              <a:rPr lang="en-US" i="1" dirty="0" smtClean="0"/>
              <a:t>initial state) </a:t>
            </a:r>
            <a:r>
              <a:rPr lang="en-US" dirty="0" err="1" smtClean="0"/>
              <a:t>dan</a:t>
            </a:r>
            <a:r>
              <a:rPr lang="en-US" dirty="0" smtClean="0"/>
              <a:t> </a:t>
            </a:r>
            <a:r>
              <a:rPr lang="en-US" dirty="0" err="1" smtClean="0"/>
              <a:t>keadaan</a:t>
            </a:r>
            <a:r>
              <a:rPr lang="en-US" dirty="0" smtClean="0"/>
              <a:t> </a:t>
            </a:r>
            <a:r>
              <a:rPr lang="en-US" dirty="0" err="1" smtClean="0"/>
              <a:t>akhir</a:t>
            </a:r>
            <a:r>
              <a:rPr lang="en-US" dirty="0" smtClean="0"/>
              <a:t> </a:t>
            </a:r>
            <a:r>
              <a:rPr lang="en-US" i="1" dirty="0" smtClean="0"/>
              <a:t>(final state) </a:t>
            </a:r>
            <a:r>
              <a:rPr lang="en-US" dirty="0" err="1" smtClean="0"/>
              <a:t>dengan</a:t>
            </a:r>
            <a:r>
              <a:rPr lang="en-US" dirty="0" smtClean="0"/>
              <a:t> </a:t>
            </a:r>
            <a:r>
              <a:rPr lang="en-US" dirty="0" err="1" smtClean="0"/>
              <a:t>waktu</a:t>
            </a:r>
            <a:r>
              <a:rPr lang="en-US" dirty="0" smtClean="0"/>
              <a:t> yang </a:t>
            </a:r>
            <a:r>
              <a:rPr lang="en-US" dirty="0" err="1" smtClean="0"/>
              <a:t>terbatas</a:t>
            </a:r>
            <a:endParaRPr lang="en-US" dirty="0"/>
          </a:p>
          <a:p>
            <a:pPr lvl="1"/>
            <a:r>
              <a:rPr lang="en-US" dirty="0" err="1" smtClean="0"/>
              <a:t>Dapat</a:t>
            </a:r>
            <a:r>
              <a:rPr lang="en-US" dirty="0" smtClean="0"/>
              <a:t> </a:t>
            </a:r>
            <a:r>
              <a:rPr lang="en-US" dirty="0" err="1" smtClean="0"/>
              <a:t>dipecah</a:t>
            </a:r>
            <a:r>
              <a:rPr lang="en-US" dirty="0" smtClean="0"/>
              <a:t> </a:t>
            </a:r>
            <a:r>
              <a:rPr lang="en-US" dirty="0" err="1" smtClean="0"/>
              <a:t>dalam</a:t>
            </a:r>
            <a:r>
              <a:rPr lang="en-US" dirty="0" smtClean="0"/>
              <a:t> sub </a:t>
            </a:r>
            <a:r>
              <a:rPr lang="en-US" dirty="0" err="1" smtClean="0"/>
              <a:t>aksi</a:t>
            </a:r>
            <a:r>
              <a:rPr lang="en-US" dirty="0" smtClean="0"/>
              <a:t> </a:t>
            </a:r>
          </a:p>
          <a:p>
            <a:r>
              <a:rPr lang="en-US" dirty="0" err="1" smtClean="0"/>
              <a:t>Aksi</a:t>
            </a:r>
            <a:r>
              <a:rPr lang="en-US" dirty="0" smtClean="0"/>
              <a:t> </a:t>
            </a:r>
            <a:r>
              <a:rPr lang="en-US" dirty="0" err="1" smtClean="0"/>
              <a:t>diterjemahkan</a:t>
            </a:r>
            <a:r>
              <a:rPr lang="en-US" dirty="0" smtClean="0"/>
              <a:t> </a:t>
            </a:r>
            <a:r>
              <a:rPr lang="en-US" dirty="0" err="1" smtClean="0"/>
              <a:t>sebagai</a:t>
            </a:r>
            <a:r>
              <a:rPr lang="en-US" dirty="0" smtClean="0"/>
              <a:t> </a:t>
            </a:r>
            <a:r>
              <a:rPr lang="en-US" dirty="0" err="1" smtClean="0"/>
              <a:t>instruksi-instruksi</a:t>
            </a:r>
            <a:r>
              <a:rPr lang="en-US" dirty="0" smtClean="0"/>
              <a:t> yang </a:t>
            </a:r>
            <a:r>
              <a:rPr lang="en-US" dirty="0" err="1" smtClean="0"/>
              <a:t>dapat</a:t>
            </a:r>
            <a:r>
              <a:rPr lang="en-US" dirty="0" smtClean="0"/>
              <a:t> </a:t>
            </a:r>
            <a:r>
              <a:rPr lang="en-US" dirty="0" err="1" smtClean="0"/>
              <a:t>dijalankan</a:t>
            </a:r>
            <a:r>
              <a:rPr lang="en-US" dirty="0" smtClean="0"/>
              <a:t> </a:t>
            </a:r>
            <a:r>
              <a:rPr lang="en-US" dirty="0" err="1" smtClean="0"/>
              <a:t>oleh</a:t>
            </a:r>
            <a:r>
              <a:rPr lang="en-US" dirty="0" smtClean="0"/>
              <a:t> </a:t>
            </a:r>
            <a:r>
              <a:rPr lang="en-US" dirty="0" err="1" smtClean="0"/>
              <a:t>mesin</a:t>
            </a:r>
            <a:r>
              <a:rPr lang="en-US" dirty="0" smtClean="0"/>
              <a:t>.</a:t>
            </a:r>
            <a:endParaRPr lang="id-ID" dirty="0"/>
          </a:p>
          <a:p>
            <a:endParaRPr lang="id-ID" dirty="0"/>
          </a:p>
        </p:txBody>
      </p:sp>
      <p:sp>
        <p:nvSpPr>
          <p:cNvPr id="4" name="Footer Placeholder 3">
            <a:extLst>
              <a:ext uri="{FF2B5EF4-FFF2-40B4-BE49-F238E27FC236}">
                <a16:creationId xmlns:a16="http://schemas.microsoft.com/office/drawing/2014/main" id="{568BEB0B-39D8-42BD-8D92-DBE6AF722071}"/>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BAD6297A-0A78-49F5-A8BB-4112FAB5FCDA}"/>
              </a:ext>
            </a:extLst>
          </p:cNvPr>
          <p:cNvSpPr>
            <a:spLocks noGrp="1"/>
          </p:cNvSpPr>
          <p:nvPr>
            <p:ph type="sldNum" sz="quarter" idx="12"/>
          </p:nvPr>
        </p:nvSpPr>
        <p:spPr/>
        <p:txBody>
          <a:bodyPr/>
          <a:lstStyle/>
          <a:p>
            <a:fld id="{305E9EA4-53B1-4E59-8089-6AA0C6ADAD7B}" type="slidenum">
              <a:rPr lang="en-US" smtClean="0"/>
              <a:t>23</a:t>
            </a:fld>
            <a:endParaRPr lang="en-US"/>
          </a:p>
        </p:txBody>
      </p:sp>
    </p:spTree>
    <p:extLst>
      <p:ext uri="{BB962C8B-B14F-4D97-AF65-F5344CB8AC3E}">
        <p14:creationId xmlns:p14="http://schemas.microsoft.com/office/powerpoint/2010/main" val="1727750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Aksi</a:t>
            </a:r>
            <a:r>
              <a:rPr lang="en-US" b="1" dirty="0" smtClean="0"/>
              <a:t> </a:t>
            </a:r>
            <a:r>
              <a:rPr lang="en-US" b="1" dirty="0" err="1" smtClean="0"/>
              <a:t>Sekuensial</a:t>
            </a:r>
            <a:endParaRPr lang="id-ID" b="1" dirty="0"/>
          </a:p>
        </p:txBody>
      </p:sp>
      <p:sp>
        <p:nvSpPr>
          <p:cNvPr id="3" name="Content Placeholder 2"/>
          <p:cNvSpPr>
            <a:spLocks noGrp="1"/>
          </p:cNvSpPr>
          <p:nvPr>
            <p:ph idx="1"/>
          </p:nvPr>
        </p:nvSpPr>
        <p:spPr/>
        <p:txBody>
          <a:bodyPr/>
          <a:lstStyle/>
          <a:p>
            <a:r>
              <a:rPr lang="en-US" dirty="0" err="1" smtClean="0"/>
              <a:t>Merupakan</a:t>
            </a:r>
            <a:r>
              <a:rPr lang="en-US" dirty="0" smtClean="0"/>
              <a:t> </a:t>
            </a:r>
            <a:r>
              <a:rPr lang="en-US" dirty="0" err="1" smtClean="0"/>
              <a:t>struktur</a:t>
            </a:r>
            <a:r>
              <a:rPr lang="en-US" dirty="0" smtClean="0"/>
              <a:t> control </a:t>
            </a:r>
            <a:r>
              <a:rPr lang="en-US" dirty="0" err="1" smtClean="0"/>
              <a:t>algoritma</a:t>
            </a:r>
            <a:r>
              <a:rPr lang="en-US" dirty="0" smtClean="0"/>
              <a:t> yang paling </a:t>
            </a:r>
            <a:r>
              <a:rPr lang="en-US" dirty="0" err="1" smtClean="0"/>
              <a:t>sederhana</a:t>
            </a:r>
            <a:r>
              <a:rPr lang="en-US" dirty="0" smtClean="0"/>
              <a:t>.</a:t>
            </a:r>
          </a:p>
          <a:p>
            <a:r>
              <a:rPr lang="en-US" dirty="0" err="1" smtClean="0"/>
              <a:t>Terdiri</a:t>
            </a:r>
            <a:r>
              <a:rPr lang="en-US" dirty="0" smtClean="0"/>
              <a:t> </a:t>
            </a:r>
            <a:r>
              <a:rPr lang="en-US" dirty="0" err="1" smtClean="0"/>
              <a:t>dari</a:t>
            </a:r>
            <a:r>
              <a:rPr lang="en-US" dirty="0" smtClean="0"/>
              <a:t> </a:t>
            </a:r>
            <a:r>
              <a:rPr lang="en-US" dirty="0" err="1" smtClean="0"/>
              <a:t>deretan</a:t>
            </a:r>
            <a:r>
              <a:rPr lang="en-US" dirty="0" smtClean="0"/>
              <a:t> </a:t>
            </a:r>
            <a:r>
              <a:rPr lang="en-US" dirty="0" err="1" smtClean="0"/>
              <a:t>instruksi</a:t>
            </a:r>
            <a:r>
              <a:rPr lang="en-US" dirty="0" smtClean="0"/>
              <a:t>/</a:t>
            </a:r>
            <a:r>
              <a:rPr lang="en-US" dirty="0" err="1" smtClean="0"/>
              <a:t>aksi</a:t>
            </a:r>
            <a:r>
              <a:rPr lang="en-US" dirty="0" smtClean="0"/>
              <a:t>/</a:t>
            </a:r>
            <a:r>
              <a:rPr lang="en-US" dirty="0" err="1" smtClean="0"/>
              <a:t>perintah</a:t>
            </a:r>
            <a:r>
              <a:rPr lang="en-US" dirty="0" smtClean="0"/>
              <a:t> </a:t>
            </a:r>
            <a:r>
              <a:rPr lang="en-US" dirty="0" err="1" smtClean="0"/>
              <a:t>dari</a:t>
            </a:r>
            <a:r>
              <a:rPr lang="en-US" dirty="0" smtClean="0"/>
              <a:t> </a:t>
            </a:r>
            <a:r>
              <a:rPr lang="en-US" dirty="0" err="1" smtClean="0"/>
              <a:t>aksi</a:t>
            </a:r>
            <a:r>
              <a:rPr lang="en-US" dirty="0" smtClean="0"/>
              <a:t> </a:t>
            </a:r>
            <a:r>
              <a:rPr lang="en-US" dirty="0" err="1" smtClean="0"/>
              <a:t>ke</a:t>
            </a:r>
            <a:r>
              <a:rPr lang="en-US" dirty="0" smtClean="0"/>
              <a:t> 1,2,3,…, </a:t>
            </a:r>
            <a:r>
              <a:rPr lang="en-US" dirty="0" err="1" smtClean="0"/>
              <a:t>sampai</a:t>
            </a:r>
            <a:r>
              <a:rPr lang="en-US" dirty="0" smtClean="0"/>
              <a:t> n.</a:t>
            </a:r>
          </a:p>
          <a:p>
            <a:r>
              <a:rPr lang="en-US" dirty="0" err="1" smtClean="0"/>
              <a:t>Aksi</a:t>
            </a:r>
            <a:r>
              <a:rPr lang="en-US" dirty="0" smtClean="0"/>
              <a:t> </a:t>
            </a:r>
            <a:r>
              <a:rPr lang="en-US" dirty="0" err="1" smtClean="0"/>
              <a:t>tersebut</a:t>
            </a:r>
            <a:r>
              <a:rPr lang="en-US" dirty="0" smtClean="0"/>
              <a:t> </a:t>
            </a:r>
            <a:r>
              <a:rPr lang="en-US" dirty="0" err="1" smtClean="0"/>
              <a:t>diawali</a:t>
            </a:r>
            <a:r>
              <a:rPr lang="en-US" dirty="0" smtClean="0"/>
              <a:t> </a:t>
            </a:r>
            <a:r>
              <a:rPr lang="en-US" dirty="0" err="1" smtClean="0"/>
              <a:t>dengan</a:t>
            </a:r>
            <a:r>
              <a:rPr lang="en-US" dirty="0" smtClean="0"/>
              <a:t> </a:t>
            </a:r>
            <a:r>
              <a:rPr lang="en-US" dirty="0" err="1" smtClean="0"/>
              <a:t>keadaan</a:t>
            </a:r>
            <a:r>
              <a:rPr lang="en-US" dirty="0" smtClean="0"/>
              <a:t> </a:t>
            </a:r>
            <a:r>
              <a:rPr lang="en-US" dirty="0" err="1" smtClean="0"/>
              <a:t>awal</a:t>
            </a:r>
            <a:r>
              <a:rPr lang="en-US" dirty="0" smtClean="0"/>
              <a:t>/</a:t>
            </a:r>
            <a:r>
              <a:rPr lang="en-US" i="1" dirty="0" smtClean="0"/>
              <a:t>Initial State </a:t>
            </a:r>
            <a:r>
              <a:rPr lang="en-US" dirty="0" smtClean="0"/>
              <a:t>yang </a:t>
            </a:r>
            <a:r>
              <a:rPr lang="en-US" dirty="0" err="1" smtClean="0"/>
              <a:t>harus</a:t>
            </a:r>
            <a:r>
              <a:rPr lang="en-US" dirty="0" smtClean="0"/>
              <a:t> </a:t>
            </a:r>
            <a:r>
              <a:rPr lang="en-US" dirty="0" err="1" smtClean="0"/>
              <a:t>dipenuhi</a:t>
            </a:r>
            <a:r>
              <a:rPr lang="en-US" dirty="0" smtClean="0"/>
              <a:t> </a:t>
            </a:r>
            <a:r>
              <a:rPr lang="en-US" dirty="0" err="1" smtClean="0"/>
              <a:t>dan</a:t>
            </a:r>
            <a:r>
              <a:rPr lang="en-US" dirty="0" smtClean="0"/>
              <a:t> </a:t>
            </a:r>
            <a:r>
              <a:rPr lang="en-US" dirty="0" err="1" smtClean="0"/>
              <a:t>keadaan</a:t>
            </a:r>
            <a:r>
              <a:rPr lang="en-US" dirty="0" smtClean="0"/>
              <a:t> </a:t>
            </a:r>
            <a:r>
              <a:rPr lang="en-US" dirty="0" err="1" smtClean="0"/>
              <a:t>akhir</a:t>
            </a:r>
            <a:r>
              <a:rPr lang="en-US" dirty="0" smtClean="0"/>
              <a:t>/</a:t>
            </a:r>
            <a:r>
              <a:rPr lang="en-US" i="1" dirty="0" smtClean="0"/>
              <a:t>final state</a:t>
            </a:r>
            <a:r>
              <a:rPr lang="en-US" dirty="0" smtClean="0"/>
              <a:t>.</a:t>
            </a:r>
          </a:p>
          <a:p>
            <a:r>
              <a:rPr lang="en-US" i="1" dirty="0" smtClean="0"/>
              <a:t>Initial State </a:t>
            </a:r>
            <a:r>
              <a:rPr lang="en-US" dirty="0" err="1" smtClean="0"/>
              <a:t>disingkat</a:t>
            </a:r>
            <a:r>
              <a:rPr lang="en-US" dirty="0" smtClean="0"/>
              <a:t> I.S</a:t>
            </a:r>
          </a:p>
          <a:p>
            <a:r>
              <a:rPr lang="en-US" i="1" dirty="0" smtClean="0"/>
              <a:t>Final State </a:t>
            </a:r>
            <a:r>
              <a:rPr lang="en-US" dirty="0" err="1" smtClean="0"/>
              <a:t>disingkat</a:t>
            </a:r>
            <a:r>
              <a:rPr lang="en-US" dirty="0" smtClean="0"/>
              <a:t> F.S</a:t>
            </a:r>
            <a:endParaRPr lang="en-US" i="1" dirty="0" smtClean="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24</a:t>
            </a:fld>
            <a:endParaRPr lang="en-US"/>
          </a:p>
        </p:txBody>
      </p:sp>
    </p:spTree>
    <p:extLst>
      <p:ext uri="{BB962C8B-B14F-4D97-AF65-F5344CB8AC3E}">
        <p14:creationId xmlns:p14="http://schemas.microsoft.com/office/powerpoint/2010/main" val="3369954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Aksi</a:t>
            </a:r>
            <a:r>
              <a:rPr lang="en-US" b="1" dirty="0" smtClean="0"/>
              <a:t> </a:t>
            </a:r>
            <a:r>
              <a:rPr lang="en-US" b="1" dirty="0" err="1" smtClean="0"/>
              <a:t>masak</a:t>
            </a:r>
            <a:r>
              <a:rPr lang="en-US" b="1" dirty="0" smtClean="0"/>
              <a:t> </a:t>
            </a:r>
            <a:r>
              <a:rPr lang="en-US" b="1" dirty="0" err="1" smtClean="0"/>
              <a:t>mie</a:t>
            </a:r>
            <a:r>
              <a:rPr lang="en-US" b="1" dirty="0" smtClean="0"/>
              <a:t> </a:t>
            </a:r>
            <a:r>
              <a:rPr lang="en-US" b="1" dirty="0" err="1" smtClean="0"/>
              <a:t>instan</a:t>
            </a:r>
            <a:r>
              <a:rPr lang="en-US" b="1" dirty="0" smtClean="0"/>
              <a:t> (</a:t>
            </a:r>
            <a:r>
              <a:rPr lang="en-US" b="1" dirty="0" err="1" smtClean="0"/>
              <a:t>versi</a:t>
            </a:r>
            <a:r>
              <a:rPr lang="en-US" b="1" dirty="0" smtClean="0"/>
              <a:t> </a:t>
            </a:r>
            <a:r>
              <a:rPr lang="en-US" b="1" dirty="0" err="1" smtClean="0"/>
              <a:t>singkat</a:t>
            </a:r>
            <a:r>
              <a:rPr lang="en-US" b="1" dirty="0" smtClean="0"/>
              <a:t>)</a:t>
            </a:r>
            <a:endParaRPr lang="id-ID" b="1" dirty="0"/>
          </a:p>
        </p:txBody>
      </p:sp>
      <p:sp>
        <p:nvSpPr>
          <p:cNvPr id="3" name="Content Placeholder 2"/>
          <p:cNvSpPr>
            <a:spLocks noGrp="1"/>
          </p:cNvSpPr>
          <p:nvPr>
            <p:ph idx="1"/>
          </p:nvPr>
        </p:nvSpPr>
        <p:spPr/>
        <p:txBody>
          <a:bodyPr/>
          <a:lstStyle/>
          <a:p>
            <a:r>
              <a:rPr lang="en-US" i="1" dirty="0" smtClean="0"/>
              <a:t>Initial State </a:t>
            </a:r>
            <a:r>
              <a:rPr lang="en-US" dirty="0" smtClean="0"/>
              <a:t>(I.S): </a:t>
            </a:r>
            <a:r>
              <a:rPr lang="en-US" dirty="0" err="1" smtClean="0"/>
              <a:t>Niat</a:t>
            </a:r>
            <a:endParaRPr lang="en-US" dirty="0" smtClean="0"/>
          </a:p>
          <a:p>
            <a:r>
              <a:rPr lang="en-US" i="1" dirty="0" smtClean="0"/>
              <a:t>Final State </a:t>
            </a:r>
            <a:r>
              <a:rPr lang="en-US" dirty="0" smtClean="0"/>
              <a:t>(I.F): Mie </a:t>
            </a:r>
            <a:r>
              <a:rPr lang="en-US" dirty="0" err="1" smtClean="0"/>
              <a:t>disajikan</a:t>
            </a:r>
            <a:r>
              <a:rPr lang="en-US" dirty="0" smtClean="0"/>
              <a:t> di </a:t>
            </a:r>
            <a:r>
              <a:rPr lang="en-US" dirty="0" err="1" smtClean="0"/>
              <a:t>piring</a:t>
            </a:r>
            <a:endParaRPr lang="en-US" dirty="0" smtClean="0"/>
          </a:p>
          <a:p>
            <a:r>
              <a:rPr lang="en-US" dirty="0" smtClean="0"/>
              <a:t>Sub-</a:t>
            </a:r>
            <a:r>
              <a:rPr lang="en-US" dirty="0" err="1" smtClean="0"/>
              <a:t>aksi</a:t>
            </a:r>
            <a:r>
              <a:rPr lang="en-US" dirty="0" smtClean="0"/>
              <a:t>:</a:t>
            </a:r>
          </a:p>
          <a:p>
            <a:pPr marL="514350" indent="-514350">
              <a:buFont typeface="+mj-lt"/>
              <a:buAutoNum type="arabicPeriod"/>
            </a:pPr>
            <a:r>
              <a:rPr lang="en-US" dirty="0" err="1" smtClean="0"/>
              <a:t>Ambil</a:t>
            </a:r>
            <a:r>
              <a:rPr lang="en-US" dirty="0" smtClean="0"/>
              <a:t> </a:t>
            </a:r>
            <a:r>
              <a:rPr lang="en-US" dirty="0" err="1" smtClean="0"/>
              <a:t>uang</a:t>
            </a:r>
            <a:r>
              <a:rPr lang="en-US" dirty="0" smtClean="0"/>
              <a:t> </a:t>
            </a:r>
            <a:r>
              <a:rPr lang="en-US" dirty="0" err="1" smtClean="0"/>
              <a:t>untuk</a:t>
            </a:r>
            <a:r>
              <a:rPr lang="en-US" dirty="0" smtClean="0"/>
              <a:t> </a:t>
            </a:r>
            <a:r>
              <a:rPr lang="en-US" dirty="0" err="1" smtClean="0"/>
              <a:t>beli</a:t>
            </a:r>
            <a:r>
              <a:rPr lang="en-US" dirty="0" smtClean="0"/>
              <a:t> </a:t>
            </a:r>
            <a:r>
              <a:rPr lang="en-US" dirty="0" err="1" smtClean="0"/>
              <a:t>mie</a:t>
            </a:r>
            <a:endParaRPr lang="en-US" dirty="0" smtClean="0"/>
          </a:p>
          <a:p>
            <a:pPr marL="514350" indent="-514350">
              <a:buFont typeface="+mj-lt"/>
              <a:buAutoNum type="arabicPeriod"/>
            </a:pPr>
            <a:r>
              <a:rPr lang="en-US" dirty="0" err="1" smtClean="0"/>
              <a:t>Beli</a:t>
            </a:r>
            <a:r>
              <a:rPr lang="en-US" dirty="0" smtClean="0"/>
              <a:t> Mie </a:t>
            </a:r>
            <a:r>
              <a:rPr lang="en-US" dirty="0" err="1" smtClean="0"/>
              <a:t>instan</a:t>
            </a:r>
            <a:r>
              <a:rPr lang="en-US" dirty="0" smtClean="0"/>
              <a:t> di </a:t>
            </a:r>
            <a:r>
              <a:rPr lang="en-US" dirty="0" err="1" smtClean="0"/>
              <a:t>warung</a:t>
            </a:r>
            <a:endParaRPr lang="en-US" dirty="0" smtClean="0"/>
          </a:p>
          <a:p>
            <a:pPr marL="514350" indent="-514350">
              <a:buFont typeface="+mj-lt"/>
              <a:buAutoNum type="arabicPeriod"/>
            </a:pPr>
            <a:r>
              <a:rPr lang="en-US" dirty="0" err="1" smtClean="0"/>
              <a:t>Buka</a:t>
            </a:r>
            <a:r>
              <a:rPr lang="en-US" dirty="0" smtClean="0"/>
              <a:t> </a:t>
            </a:r>
            <a:r>
              <a:rPr lang="en-US" dirty="0" err="1" smtClean="0"/>
              <a:t>bungkus</a:t>
            </a:r>
            <a:r>
              <a:rPr lang="en-US" dirty="0" smtClean="0"/>
              <a:t> </a:t>
            </a:r>
            <a:r>
              <a:rPr lang="en-US" dirty="0" err="1" smtClean="0"/>
              <a:t>mie</a:t>
            </a:r>
            <a:r>
              <a:rPr lang="en-US" dirty="0" smtClean="0"/>
              <a:t> </a:t>
            </a:r>
            <a:r>
              <a:rPr lang="en-US" dirty="0" err="1" smtClean="0"/>
              <a:t>instan</a:t>
            </a:r>
            <a:endParaRPr lang="en-US" dirty="0" smtClean="0"/>
          </a:p>
          <a:p>
            <a:pPr marL="514350" indent="-514350">
              <a:buFont typeface="+mj-lt"/>
              <a:buAutoNum type="arabicPeriod"/>
            </a:pPr>
            <a:r>
              <a:rPr lang="en-US" dirty="0" err="1" smtClean="0"/>
              <a:t>Masak</a:t>
            </a:r>
            <a:r>
              <a:rPr lang="en-US" dirty="0" smtClean="0"/>
              <a:t> </a:t>
            </a:r>
            <a:r>
              <a:rPr lang="en-US" dirty="0" err="1" smtClean="0"/>
              <a:t>mie</a:t>
            </a:r>
            <a:r>
              <a:rPr lang="en-US" dirty="0" smtClean="0"/>
              <a:t> </a:t>
            </a:r>
            <a:r>
              <a:rPr lang="en-US" dirty="0" err="1" smtClean="0"/>
              <a:t>instan</a:t>
            </a:r>
            <a:endParaRPr lang="en-US" dirty="0" smtClean="0"/>
          </a:p>
          <a:p>
            <a:pPr marL="514350" indent="-514350">
              <a:buFont typeface="+mj-lt"/>
              <a:buAutoNum type="arabicPeriod"/>
            </a:pPr>
            <a:r>
              <a:rPr lang="en-US" dirty="0" err="1" smtClean="0"/>
              <a:t>Siapkan</a:t>
            </a:r>
            <a:r>
              <a:rPr lang="en-US" dirty="0" smtClean="0"/>
              <a:t> </a:t>
            </a:r>
            <a:r>
              <a:rPr lang="en-US" dirty="0" err="1" smtClean="0"/>
              <a:t>Bumbu</a:t>
            </a:r>
            <a:endParaRPr lang="en-US" dirty="0" smtClean="0"/>
          </a:p>
          <a:p>
            <a:pPr marL="514350" indent="-514350">
              <a:buFont typeface="+mj-lt"/>
              <a:buAutoNum type="arabicPeriod"/>
            </a:pPr>
            <a:r>
              <a:rPr lang="en-US" dirty="0" err="1" smtClean="0"/>
              <a:t>Tiriskan</a:t>
            </a:r>
            <a:r>
              <a:rPr lang="en-US" dirty="0" smtClean="0"/>
              <a:t> Mie</a:t>
            </a:r>
            <a:endParaRPr lang="id-ID"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25</a:t>
            </a:fld>
            <a:endParaRPr lang="en-US"/>
          </a:p>
        </p:txBody>
      </p:sp>
    </p:spTree>
    <p:extLst>
      <p:ext uri="{BB962C8B-B14F-4D97-AF65-F5344CB8AC3E}">
        <p14:creationId xmlns:p14="http://schemas.microsoft.com/office/powerpoint/2010/main" val="822315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39839"/>
            <a:ext cx="10041835" cy="1115756"/>
          </a:xfrm>
        </p:spPr>
        <p:txBody>
          <a:bodyPr/>
          <a:lstStyle/>
          <a:p>
            <a:r>
              <a:rPr lang="en-US" b="1" dirty="0" err="1"/>
              <a:t>Notasi</a:t>
            </a:r>
            <a:r>
              <a:rPr lang="en-US" b="1" dirty="0"/>
              <a:t> </a:t>
            </a:r>
            <a:r>
              <a:rPr lang="en-US" b="1" dirty="0" err="1"/>
              <a:t>Algoritmik</a:t>
            </a:r>
            <a:endParaRPr lang="en-US" b="1" dirty="0"/>
          </a:p>
        </p:txBody>
      </p:sp>
      <p:sp>
        <p:nvSpPr>
          <p:cNvPr id="3" name="Content Placeholder 2"/>
          <p:cNvSpPr>
            <a:spLocks noGrp="1"/>
          </p:cNvSpPr>
          <p:nvPr>
            <p:ph idx="1"/>
          </p:nvPr>
        </p:nvSpPr>
        <p:spPr/>
        <p:txBody>
          <a:bodyPr>
            <a:normAutofit/>
          </a:bodyPr>
          <a:lstStyle/>
          <a:p>
            <a:r>
              <a:rPr lang="en-US" sz="3200" dirty="0" err="1" smtClean="0"/>
              <a:t>Aksi</a:t>
            </a:r>
            <a:r>
              <a:rPr lang="en-US" sz="3200" dirty="0" smtClean="0"/>
              <a:t> </a:t>
            </a:r>
            <a:r>
              <a:rPr lang="en-US" sz="3200" dirty="0" err="1" smtClean="0"/>
              <a:t>sekuensial</a:t>
            </a:r>
            <a:r>
              <a:rPr lang="en-US" sz="3200" dirty="0" smtClean="0"/>
              <a:t> </a:t>
            </a:r>
            <a:r>
              <a:rPr lang="en-US" sz="3200" dirty="0" err="1" smtClean="0"/>
              <a:t>bisa</a:t>
            </a:r>
            <a:r>
              <a:rPr lang="en-US" sz="3200" dirty="0" smtClean="0"/>
              <a:t> </a:t>
            </a:r>
            <a:r>
              <a:rPr lang="en-US" sz="3200" dirty="0" err="1" smtClean="0"/>
              <a:t>dibuat</a:t>
            </a:r>
            <a:r>
              <a:rPr lang="en-US" sz="3200" dirty="0" smtClean="0"/>
              <a:t> </a:t>
            </a:r>
            <a:r>
              <a:rPr lang="en-US" sz="3200" dirty="0" err="1" smtClean="0"/>
              <a:t>dengan</a:t>
            </a:r>
            <a:r>
              <a:rPr lang="en-US" sz="3200" dirty="0" smtClean="0"/>
              <a:t> </a:t>
            </a:r>
            <a:r>
              <a:rPr lang="en-US" sz="3200" dirty="0" err="1" smtClean="0"/>
              <a:t>notasi</a:t>
            </a:r>
            <a:r>
              <a:rPr lang="en-US" sz="3200" dirty="0" smtClean="0"/>
              <a:t> </a:t>
            </a:r>
            <a:r>
              <a:rPr lang="en-US" sz="3200" dirty="0" err="1" smtClean="0"/>
              <a:t>algoritma</a:t>
            </a:r>
            <a:endParaRPr lang="en-US" sz="3200" dirty="0" smtClean="0"/>
          </a:p>
          <a:p>
            <a:r>
              <a:rPr lang="id-ID" sz="3200" dirty="0" smtClean="0"/>
              <a:t>Bentuk </a:t>
            </a:r>
            <a:r>
              <a:rPr lang="id-ID" sz="3200" dirty="0"/>
              <a:t>penulisan algoritma</a:t>
            </a:r>
            <a:r>
              <a:rPr lang="en-US" sz="3200" dirty="0"/>
              <a:t> </a:t>
            </a:r>
            <a:r>
              <a:rPr lang="id-ID" sz="3200" dirty="0"/>
              <a:t>/ teks algoritma</a:t>
            </a:r>
          </a:p>
          <a:p>
            <a:r>
              <a:rPr lang="id-ID" sz="3200" dirty="0"/>
              <a:t>Biasanya terdiri dari 3 bagian utama:</a:t>
            </a:r>
          </a:p>
          <a:p>
            <a:pPr marL="971550" lvl="1" indent="-514350">
              <a:buFont typeface="+mj-lt"/>
              <a:buAutoNum type="arabicPeriod"/>
            </a:pPr>
            <a:r>
              <a:rPr lang="id-ID" sz="2800" dirty="0"/>
              <a:t>Judul : Spesifikasi deskripsi algoritma secara umum</a:t>
            </a:r>
          </a:p>
          <a:p>
            <a:pPr marL="971550" lvl="1" indent="-514350">
              <a:buFont typeface="+mj-lt"/>
              <a:buAutoNum type="arabicPeriod"/>
            </a:pPr>
            <a:r>
              <a:rPr lang="id-ID" sz="2800" dirty="0"/>
              <a:t>Kamus : definisi konstanta, tipe data, variabel, spesifikasi prosedur</a:t>
            </a:r>
            <a:r>
              <a:rPr lang="en-US" sz="2800" dirty="0"/>
              <a:t> </a:t>
            </a:r>
            <a:r>
              <a:rPr lang="id-ID" sz="2800" dirty="0"/>
              <a:t>/</a:t>
            </a:r>
            <a:r>
              <a:rPr lang="en-US" sz="2800" dirty="0"/>
              <a:t> </a:t>
            </a:r>
            <a:r>
              <a:rPr lang="id-ID" sz="2800" dirty="0"/>
              <a:t>fungsi</a:t>
            </a:r>
          </a:p>
          <a:p>
            <a:pPr marL="971550" lvl="1" indent="-514350">
              <a:buFont typeface="+mj-lt"/>
              <a:buAutoNum type="arabicPeriod"/>
            </a:pPr>
            <a:r>
              <a:rPr lang="id-ID" sz="2800" dirty="0"/>
              <a:t>Algoritma : isi penyelesaian masalah dengan menggunakan elemen – elemen pada kamus, intinya program yang berisi instruksi-instruksi atau pemanggilan aksi </a:t>
            </a:r>
          </a:p>
        </p:txBody>
      </p:sp>
      <p:sp>
        <p:nvSpPr>
          <p:cNvPr id="4" name="Footer Placeholder 3">
            <a:extLst>
              <a:ext uri="{FF2B5EF4-FFF2-40B4-BE49-F238E27FC236}">
                <a16:creationId xmlns:a16="http://schemas.microsoft.com/office/drawing/2014/main" id="{2D2E9C26-9F7E-4E81-AF87-4BBD3B675C95}"/>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522D755C-6B22-4956-B35E-972E544FD4F2}"/>
              </a:ext>
            </a:extLst>
          </p:cNvPr>
          <p:cNvSpPr>
            <a:spLocks noGrp="1"/>
          </p:cNvSpPr>
          <p:nvPr>
            <p:ph type="sldNum" sz="quarter" idx="12"/>
          </p:nvPr>
        </p:nvSpPr>
        <p:spPr/>
        <p:txBody>
          <a:bodyPr/>
          <a:lstStyle/>
          <a:p>
            <a:fld id="{305E9EA4-53B1-4E59-8089-6AA0C6ADAD7B}" type="slidenum">
              <a:rPr lang="en-US" smtClean="0"/>
              <a:t>26</a:t>
            </a:fld>
            <a:endParaRPr lang="en-US"/>
          </a:p>
        </p:txBody>
      </p:sp>
    </p:spTree>
    <p:extLst>
      <p:ext uri="{BB962C8B-B14F-4D97-AF65-F5344CB8AC3E}">
        <p14:creationId xmlns:p14="http://schemas.microsoft.com/office/powerpoint/2010/main" val="921304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b="1" dirty="0" smtClean="0"/>
              <a:t>Diagram Alir/Flow Chart</a:t>
            </a:r>
            <a:endParaRPr lang="id-ID" b="1"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r="49610"/>
          <a:stretch/>
        </p:blipFill>
        <p:spPr>
          <a:xfrm>
            <a:off x="3564914" y="1405746"/>
            <a:ext cx="4588486" cy="4486275"/>
          </a:xfrm>
        </p:spPr>
      </p:pic>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27</a:t>
            </a:fld>
            <a:endParaRPr lang="en-US"/>
          </a:p>
        </p:txBody>
      </p:sp>
      <p:sp>
        <p:nvSpPr>
          <p:cNvPr id="7" name="Rectangle 6"/>
          <p:cNvSpPr/>
          <p:nvPr/>
        </p:nvSpPr>
        <p:spPr>
          <a:xfrm>
            <a:off x="1289538" y="5832365"/>
            <a:ext cx="9612924" cy="369332"/>
          </a:xfrm>
          <a:prstGeom prst="rect">
            <a:avLst/>
          </a:prstGeom>
        </p:spPr>
        <p:txBody>
          <a:bodyPr wrap="square">
            <a:spAutoFit/>
          </a:bodyPr>
          <a:lstStyle/>
          <a:p>
            <a:r>
              <a:rPr lang="id-ID" dirty="0"/>
              <a:t>http://hildatasyas.blogspot.com/2018/01/flowchart-dan-algoritma-membuat-mie.html</a:t>
            </a:r>
          </a:p>
        </p:txBody>
      </p:sp>
    </p:spTree>
    <p:extLst>
      <p:ext uri="{BB962C8B-B14F-4D97-AF65-F5344CB8AC3E}">
        <p14:creationId xmlns:p14="http://schemas.microsoft.com/office/powerpoint/2010/main" val="3302810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39838"/>
            <a:ext cx="10041835" cy="1156699"/>
          </a:xfrm>
        </p:spPr>
        <p:txBody>
          <a:bodyPr/>
          <a:lstStyle/>
          <a:p>
            <a:r>
              <a:rPr lang="en-US" b="1" dirty="0" smtClean="0"/>
              <a:t>Template </a:t>
            </a:r>
            <a:r>
              <a:rPr lang="en-US" b="1" dirty="0" err="1" smtClean="0"/>
              <a:t>Notasi</a:t>
            </a:r>
            <a:r>
              <a:rPr lang="en-US" b="1" dirty="0" smtClean="0"/>
              <a:t> </a:t>
            </a:r>
            <a:r>
              <a:rPr lang="en-US" b="1" dirty="0" err="1"/>
              <a:t>Algoritmik</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24808701"/>
              </p:ext>
            </p:extLst>
          </p:nvPr>
        </p:nvGraphicFramePr>
        <p:xfrm>
          <a:off x="320675" y="1604963"/>
          <a:ext cx="11579225" cy="4846320"/>
        </p:xfrm>
        <a:graphic>
          <a:graphicData uri="http://schemas.openxmlformats.org/drawingml/2006/table">
            <a:tbl>
              <a:tblPr firstRow="1" bandRow="1">
                <a:tableStyleId>{5C22544A-7EE6-4342-B048-85BDC9FD1C3A}</a:tableStyleId>
              </a:tblPr>
              <a:tblGrid>
                <a:gridCol w="11579225">
                  <a:extLst>
                    <a:ext uri="{9D8B030D-6E8A-4147-A177-3AD203B41FA5}">
                      <a16:colId xmlns:a16="http://schemas.microsoft.com/office/drawing/2014/main" val="20000"/>
                    </a:ext>
                  </a:extLst>
                </a:gridCol>
              </a:tblGrid>
              <a:tr h="370840">
                <a:tc>
                  <a:txBody>
                    <a:bodyPr/>
                    <a:lstStyle/>
                    <a:p>
                      <a:r>
                        <a:rPr lang="en-US" sz="2000" b="1" i="0" kern="1200" dirty="0">
                          <a:solidFill>
                            <a:schemeClr val="tx2">
                              <a:lumMod val="75000"/>
                            </a:schemeClr>
                          </a:solidFill>
                          <a:effectLst/>
                          <a:latin typeface="Tahoma" pitchFamily="34" charset="0"/>
                          <a:ea typeface="Tahoma" pitchFamily="34" charset="0"/>
                          <a:cs typeface="Tahoma" pitchFamily="34" charset="0"/>
                        </a:rPr>
                        <a:t>JUDUL</a:t>
                      </a:r>
                      <a:r>
                        <a:rPr lang="en-US" sz="2000" b="0" i="0" kern="1200" dirty="0">
                          <a:solidFill>
                            <a:schemeClr val="tx2">
                              <a:lumMod val="75000"/>
                            </a:schemeClr>
                          </a:solidFill>
                          <a:effectLst/>
                          <a:latin typeface="Tahoma" pitchFamily="34" charset="0"/>
                          <a:ea typeface="Tahoma" pitchFamily="34" charset="0"/>
                          <a:cs typeface="Tahoma" pitchFamily="34" charset="0"/>
                        </a:rPr>
                        <a:t/>
                      </a:r>
                      <a:br>
                        <a:rPr lang="en-US" sz="2000" b="0" i="0" kern="1200" dirty="0">
                          <a:solidFill>
                            <a:schemeClr val="tx2">
                              <a:lumMod val="75000"/>
                            </a:schemeClr>
                          </a:solidFill>
                          <a:effectLst/>
                          <a:latin typeface="Tahoma" pitchFamily="34" charset="0"/>
                          <a:ea typeface="Tahoma" pitchFamily="34" charset="0"/>
                          <a:cs typeface="Tahoma" pitchFamily="34" charset="0"/>
                        </a:rPr>
                      </a:b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Judul</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sebagai</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spesifikasi</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teks</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algoritmik</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secara</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umum</a:t>
                      </a:r>
                      <a:r>
                        <a:rPr lang="en-US" sz="2000" b="0" i="1" kern="1200" dirty="0">
                          <a:solidFill>
                            <a:schemeClr val="tx2">
                              <a:lumMod val="75000"/>
                            </a:schemeClr>
                          </a:solidFill>
                          <a:effectLst/>
                          <a:latin typeface="Tahoma" pitchFamily="34" charset="0"/>
                          <a:ea typeface="Tahoma" pitchFamily="34" charset="0"/>
                          <a:cs typeface="Tahoma" pitchFamily="34" charset="0"/>
                        </a:rPr>
                        <a:t> }</a:t>
                      </a:r>
                    </a:p>
                    <a:p>
                      <a:endParaRPr lang="en-US" sz="2000" b="0" i="1" kern="1200" dirty="0">
                        <a:solidFill>
                          <a:schemeClr val="tx2">
                            <a:lumMod val="75000"/>
                          </a:schemeClr>
                        </a:solidFill>
                        <a:effectLst/>
                        <a:latin typeface="Tahoma" pitchFamily="34" charset="0"/>
                        <a:ea typeface="Tahoma" pitchFamily="34" charset="0"/>
                        <a:cs typeface="Tahoma" pitchFamily="34" charset="0"/>
                      </a:endParaRPr>
                    </a:p>
                    <a:p>
                      <a:r>
                        <a:rPr lang="en-US" sz="2000" b="0" i="0" kern="1200" dirty="0" err="1">
                          <a:solidFill>
                            <a:schemeClr val="tx2">
                              <a:lumMod val="75000"/>
                            </a:schemeClr>
                          </a:solidFill>
                          <a:effectLst/>
                          <a:latin typeface="Tahoma" pitchFamily="34" charset="0"/>
                          <a:ea typeface="Tahoma" pitchFamily="34" charset="0"/>
                          <a:cs typeface="Tahoma" pitchFamily="34" charset="0"/>
                        </a:rPr>
                        <a:t>Algoritma</a:t>
                      </a:r>
                      <a:r>
                        <a:rPr lang="en-US" sz="2000" b="0" i="0" kern="1200" dirty="0">
                          <a:solidFill>
                            <a:schemeClr val="tx2">
                              <a:lumMod val="75000"/>
                            </a:schemeClr>
                          </a:solidFill>
                          <a:effectLst/>
                          <a:latin typeface="Tahoma" pitchFamily="34" charset="0"/>
                          <a:ea typeface="Tahoma" pitchFamily="34" charset="0"/>
                          <a:cs typeface="Tahoma" pitchFamily="34" charset="0"/>
                        </a:rPr>
                        <a:t> </a:t>
                      </a:r>
                      <a:r>
                        <a:rPr lang="en-US" sz="2000" b="0" i="0" kern="1200" dirty="0" err="1">
                          <a:solidFill>
                            <a:schemeClr val="tx2">
                              <a:lumMod val="75000"/>
                            </a:schemeClr>
                          </a:solidFill>
                          <a:effectLst/>
                          <a:latin typeface="Tahoma" pitchFamily="34" charset="0"/>
                          <a:ea typeface="Tahoma" pitchFamily="34" charset="0"/>
                          <a:cs typeface="Tahoma" pitchFamily="34" charset="0"/>
                        </a:rPr>
                        <a:t>memasak</a:t>
                      </a:r>
                      <a:r>
                        <a:rPr lang="en-US" sz="2000" b="0" i="0" kern="1200" dirty="0">
                          <a:solidFill>
                            <a:schemeClr val="tx2">
                              <a:lumMod val="75000"/>
                            </a:schemeClr>
                          </a:solidFill>
                          <a:effectLst/>
                          <a:latin typeface="Tahoma" pitchFamily="34" charset="0"/>
                          <a:ea typeface="Tahoma" pitchFamily="34" charset="0"/>
                          <a:cs typeface="Tahoma" pitchFamily="34" charset="0"/>
                        </a:rPr>
                        <a:t> air</a:t>
                      </a:r>
                      <a:endParaRPr lang="en-US" sz="2000" b="0" dirty="0">
                        <a:solidFill>
                          <a:schemeClr val="tx2">
                            <a:lumMod val="75000"/>
                          </a:schemeClr>
                        </a:solidFill>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0"/>
                  </a:ext>
                </a:extLst>
              </a:tr>
              <a:tr h="370840">
                <a:tc>
                  <a:txBody>
                    <a:bodyPr/>
                    <a:lstStyle/>
                    <a:p>
                      <a:r>
                        <a:rPr lang="en-US" sz="2000" b="1" i="0" kern="1200" dirty="0">
                          <a:solidFill>
                            <a:schemeClr val="tx2">
                              <a:lumMod val="75000"/>
                            </a:schemeClr>
                          </a:solidFill>
                          <a:effectLst/>
                          <a:latin typeface="Tahoma" pitchFamily="34" charset="0"/>
                          <a:ea typeface="Tahoma" pitchFamily="34" charset="0"/>
                          <a:cs typeface="Tahoma" pitchFamily="34" charset="0"/>
                        </a:rPr>
                        <a:t>KAMUS</a:t>
                      </a:r>
                      <a:br>
                        <a:rPr lang="en-US" sz="2000" b="1" i="0" kern="1200" dirty="0">
                          <a:solidFill>
                            <a:schemeClr val="tx2">
                              <a:lumMod val="75000"/>
                            </a:schemeClr>
                          </a:solidFill>
                          <a:effectLst/>
                          <a:latin typeface="Tahoma" pitchFamily="34" charset="0"/>
                          <a:ea typeface="Tahoma" pitchFamily="34" charset="0"/>
                          <a:cs typeface="Tahoma" pitchFamily="34" charset="0"/>
                        </a:rPr>
                      </a:b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Pada</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bagian</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ini</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dilakukan</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pendefinisian</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nama</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konstanta</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nama</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variabel</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spesifikasi</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prosedur</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spesifikasi</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fungsi</a:t>
                      </a:r>
                      <a:r>
                        <a:rPr lang="en-US" sz="2000" b="0" i="1" kern="1200" dirty="0">
                          <a:solidFill>
                            <a:schemeClr val="tx2">
                              <a:lumMod val="75000"/>
                            </a:schemeClr>
                          </a:solidFill>
                          <a:effectLst/>
                          <a:latin typeface="Tahoma" pitchFamily="34" charset="0"/>
                          <a:ea typeface="Tahoma" pitchFamily="34" charset="0"/>
                          <a:cs typeface="Tahoma" pitchFamily="34" charset="0"/>
                        </a:rPr>
                        <a:t> yang </a:t>
                      </a:r>
                      <a:r>
                        <a:rPr lang="en-US" sz="2000" b="0" i="1" kern="1200" dirty="0" err="1">
                          <a:solidFill>
                            <a:schemeClr val="tx2">
                              <a:lumMod val="75000"/>
                            </a:schemeClr>
                          </a:solidFill>
                          <a:effectLst/>
                          <a:latin typeface="Tahoma" pitchFamily="34" charset="0"/>
                          <a:ea typeface="Tahoma" pitchFamily="34" charset="0"/>
                          <a:cs typeface="Tahoma" pitchFamily="34" charset="0"/>
                        </a:rPr>
                        <a:t>akan</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digunakan</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dalam</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algoritma</a:t>
                      </a:r>
                      <a:r>
                        <a:rPr lang="en-US" sz="2000" b="0" i="1" kern="1200" dirty="0">
                          <a:solidFill>
                            <a:schemeClr val="tx2">
                              <a:lumMod val="75000"/>
                            </a:schemeClr>
                          </a:solidFill>
                          <a:effectLst/>
                          <a:latin typeface="Tahoma" pitchFamily="34" charset="0"/>
                          <a:ea typeface="Tahoma" pitchFamily="34" charset="0"/>
                          <a:cs typeface="Tahoma" pitchFamily="34" charset="0"/>
                        </a:rPr>
                        <a:t>}</a:t>
                      </a:r>
                    </a:p>
                    <a:p>
                      <a:endParaRPr lang="en-US" sz="2000" b="0" i="1" kern="1200" dirty="0">
                        <a:solidFill>
                          <a:schemeClr val="tx2">
                            <a:lumMod val="75000"/>
                          </a:schemeClr>
                        </a:solidFill>
                        <a:effectLst/>
                        <a:latin typeface="Tahoma" pitchFamily="34" charset="0"/>
                        <a:ea typeface="Tahoma" pitchFamily="34" charset="0"/>
                        <a:cs typeface="Tahoma" pitchFamily="34" charset="0"/>
                      </a:endParaRPr>
                    </a:p>
                    <a:p>
                      <a:r>
                        <a:rPr lang="en-US" sz="2000" b="0" i="0" kern="1200" dirty="0">
                          <a:solidFill>
                            <a:schemeClr val="tx2">
                              <a:lumMod val="75000"/>
                            </a:schemeClr>
                          </a:solidFill>
                          <a:effectLst/>
                          <a:latin typeface="Tahoma" pitchFamily="34" charset="0"/>
                          <a:ea typeface="Tahoma" pitchFamily="34" charset="0"/>
                          <a:cs typeface="Tahoma" pitchFamily="34" charset="0"/>
                        </a:rPr>
                        <a:t>1 </a:t>
                      </a:r>
                      <a:r>
                        <a:rPr lang="en-US" sz="2000" b="0" i="0" kern="1200" dirty="0" err="1">
                          <a:solidFill>
                            <a:schemeClr val="tx2">
                              <a:lumMod val="75000"/>
                            </a:schemeClr>
                          </a:solidFill>
                          <a:effectLst/>
                          <a:latin typeface="Tahoma" pitchFamily="34" charset="0"/>
                          <a:ea typeface="Tahoma" pitchFamily="34" charset="0"/>
                          <a:cs typeface="Tahoma" pitchFamily="34" charset="0"/>
                        </a:rPr>
                        <a:t>panci</a:t>
                      </a:r>
                      <a:endParaRPr lang="en-US" sz="2000" b="0" i="0" kern="1200" dirty="0">
                        <a:solidFill>
                          <a:schemeClr val="tx2">
                            <a:lumMod val="75000"/>
                          </a:schemeClr>
                        </a:solidFill>
                        <a:effectLst/>
                        <a:latin typeface="Tahoma" pitchFamily="34" charset="0"/>
                        <a:ea typeface="Tahoma" pitchFamily="34" charset="0"/>
                        <a:cs typeface="Tahoma" pitchFamily="34" charset="0"/>
                      </a:endParaRPr>
                    </a:p>
                    <a:p>
                      <a:r>
                        <a:rPr lang="en-US" sz="2000" b="0" i="0" kern="1200" dirty="0">
                          <a:solidFill>
                            <a:schemeClr val="tx2">
                              <a:lumMod val="75000"/>
                            </a:schemeClr>
                          </a:solidFill>
                          <a:effectLst/>
                          <a:latin typeface="Tahoma" pitchFamily="34" charset="0"/>
                          <a:ea typeface="Tahoma" pitchFamily="34" charset="0"/>
                          <a:cs typeface="Tahoma" pitchFamily="34" charset="0"/>
                        </a:rPr>
                        <a:t>1 liter air</a:t>
                      </a:r>
                      <a:endParaRPr lang="en-US" sz="2000" b="0" dirty="0">
                        <a:solidFill>
                          <a:schemeClr val="tx2">
                            <a:lumMod val="75000"/>
                          </a:schemeClr>
                        </a:solidFill>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1"/>
                  </a:ext>
                </a:extLst>
              </a:tr>
              <a:tr h="370840">
                <a:tc>
                  <a:txBody>
                    <a:bodyPr/>
                    <a:lstStyle/>
                    <a:p>
                      <a:r>
                        <a:rPr lang="en-US" sz="2000" b="1" i="0" kern="1200" dirty="0">
                          <a:solidFill>
                            <a:schemeClr val="tx2">
                              <a:lumMod val="75000"/>
                            </a:schemeClr>
                          </a:solidFill>
                          <a:effectLst/>
                          <a:latin typeface="Tahoma" pitchFamily="34" charset="0"/>
                          <a:ea typeface="Tahoma" pitchFamily="34" charset="0"/>
                          <a:cs typeface="Tahoma" pitchFamily="34" charset="0"/>
                        </a:rPr>
                        <a:t>DESKRIPSI ALGORITMA</a:t>
                      </a:r>
                    </a:p>
                    <a:p>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Spesifikasi</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teks</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algoritmik</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secara</a:t>
                      </a:r>
                      <a:r>
                        <a:rPr lang="en-US" sz="2000" b="0" i="1" kern="1200" dirty="0">
                          <a:solidFill>
                            <a:schemeClr val="tx2">
                              <a:lumMod val="75000"/>
                            </a:schemeClr>
                          </a:solidFill>
                          <a:effectLst/>
                          <a:latin typeface="Tahoma" pitchFamily="34" charset="0"/>
                          <a:ea typeface="Tahoma" pitchFamily="34" charset="0"/>
                          <a:cs typeface="Tahoma" pitchFamily="34" charset="0"/>
                        </a:rPr>
                        <a:t> detail }</a:t>
                      </a:r>
                    </a:p>
                    <a:p>
                      <a:r>
                        <a:rPr lang="en-US" sz="2000" b="1" i="0" kern="1200" dirty="0">
                          <a:solidFill>
                            <a:schemeClr val="tx2">
                              <a:lumMod val="75000"/>
                            </a:schemeClr>
                          </a:solidFill>
                          <a:effectLst/>
                          <a:latin typeface="Tahoma" pitchFamily="34" charset="0"/>
                          <a:ea typeface="Tahoma" pitchFamily="34" charset="0"/>
                          <a:cs typeface="Tahoma" pitchFamily="34" charset="0"/>
                        </a:rPr>
                        <a:t/>
                      </a:r>
                      <a:br>
                        <a:rPr lang="en-US" sz="2000" b="1" i="0" kern="1200" dirty="0">
                          <a:solidFill>
                            <a:schemeClr val="tx2">
                              <a:lumMod val="75000"/>
                            </a:schemeClr>
                          </a:solidFill>
                          <a:effectLst/>
                          <a:latin typeface="Tahoma" pitchFamily="34" charset="0"/>
                          <a:ea typeface="Tahoma" pitchFamily="34" charset="0"/>
                          <a:cs typeface="Tahoma" pitchFamily="34" charset="0"/>
                        </a:rPr>
                      </a:br>
                      <a:r>
                        <a:rPr lang="en-US" sz="2000" b="0" i="0" kern="1200" dirty="0" err="1">
                          <a:solidFill>
                            <a:schemeClr val="tx2">
                              <a:lumMod val="75000"/>
                            </a:schemeClr>
                          </a:solidFill>
                          <a:effectLst/>
                          <a:latin typeface="Tahoma" pitchFamily="34" charset="0"/>
                          <a:ea typeface="Tahoma" pitchFamily="34" charset="0"/>
                          <a:cs typeface="Tahoma" pitchFamily="34" charset="0"/>
                        </a:rPr>
                        <a:t>Masukkan</a:t>
                      </a:r>
                      <a:r>
                        <a:rPr lang="en-US" sz="2000" b="0" i="0" kern="1200" baseline="0" dirty="0">
                          <a:solidFill>
                            <a:schemeClr val="tx2">
                              <a:lumMod val="75000"/>
                            </a:schemeClr>
                          </a:solidFill>
                          <a:effectLst/>
                          <a:latin typeface="Tahoma" pitchFamily="34" charset="0"/>
                          <a:ea typeface="Tahoma" pitchFamily="34" charset="0"/>
                          <a:cs typeface="Tahoma" pitchFamily="34" charset="0"/>
                        </a:rPr>
                        <a:t> 1 liter air </a:t>
                      </a:r>
                      <a:r>
                        <a:rPr lang="en-US" sz="2000" b="0" i="0" kern="1200" baseline="0" dirty="0" err="1">
                          <a:solidFill>
                            <a:schemeClr val="tx2">
                              <a:lumMod val="75000"/>
                            </a:schemeClr>
                          </a:solidFill>
                          <a:effectLst/>
                          <a:latin typeface="Tahoma" pitchFamily="34" charset="0"/>
                          <a:ea typeface="Tahoma" pitchFamily="34" charset="0"/>
                          <a:cs typeface="Tahoma" pitchFamily="34" charset="0"/>
                        </a:rPr>
                        <a:t>dalam</a:t>
                      </a:r>
                      <a:r>
                        <a:rPr lang="en-US" sz="2000" b="0" i="0" kern="1200" baseline="0" dirty="0">
                          <a:solidFill>
                            <a:schemeClr val="tx2">
                              <a:lumMod val="75000"/>
                            </a:schemeClr>
                          </a:solidFill>
                          <a:effectLst/>
                          <a:latin typeface="Tahoma" pitchFamily="34" charset="0"/>
                          <a:ea typeface="Tahoma" pitchFamily="34" charset="0"/>
                          <a:cs typeface="Tahoma" pitchFamily="34" charset="0"/>
                        </a:rPr>
                        <a:t> </a:t>
                      </a:r>
                      <a:r>
                        <a:rPr lang="en-US" sz="2000" b="0" i="0" kern="1200" baseline="0" dirty="0" err="1">
                          <a:solidFill>
                            <a:schemeClr val="tx2">
                              <a:lumMod val="75000"/>
                            </a:schemeClr>
                          </a:solidFill>
                          <a:effectLst/>
                          <a:latin typeface="Tahoma" pitchFamily="34" charset="0"/>
                          <a:ea typeface="Tahoma" pitchFamily="34" charset="0"/>
                          <a:cs typeface="Tahoma" pitchFamily="34" charset="0"/>
                        </a:rPr>
                        <a:t>sebuah</a:t>
                      </a:r>
                      <a:r>
                        <a:rPr lang="en-US" sz="2000" b="0" i="0" kern="1200" baseline="0" dirty="0">
                          <a:solidFill>
                            <a:schemeClr val="tx2">
                              <a:lumMod val="75000"/>
                            </a:schemeClr>
                          </a:solidFill>
                          <a:effectLst/>
                          <a:latin typeface="Tahoma" pitchFamily="34" charset="0"/>
                          <a:ea typeface="Tahoma" pitchFamily="34" charset="0"/>
                          <a:cs typeface="Tahoma" pitchFamily="34" charset="0"/>
                        </a:rPr>
                        <a:t> </a:t>
                      </a:r>
                      <a:r>
                        <a:rPr lang="en-US" sz="2000" b="0" i="0" kern="1200" baseline="0" dirty="0" err="1">
                          <a:solidFill>
                            <a:schemeClr val="tx2">
                              <a:lumMod val="75000"/>
                            </a:schemeClr>
                          </a:solidFill>
                          <a:effectLst/>
                          <a:latin typeface="Tahoma" pitchFamily="34" charset="0"/>
                          <a:ea typeface="Tahoma" pitchFamily="34" charset="0"/>
                          <a:cs typeface="Tahoma" pitchFamily="34" charset="0"/>
                        </a:rPr>
                        <a:t>panci</a:t>
                      </a:r>
                      <a:endParaRPr lang="en-US" sz="2000" b="0" i="0" kern="1200" baseline="0" dirty="0">
                        <a:solidFill>
                          <a:schemeClr val="tx2">
                            <a:lumMod val="75000"/>
                          </a:schemeClr>
                        </a:solidFill>
                        <a:effectLst/>
                        <a:latin typeface="Tahoma" pitchFamily="34" charset="0"/>
                        <a:ea typeface="Tahoma" pitchFamily="34" charset="0"/>
                        <a:cs typeface="Tahoma" pitchFamily="34" charset="0"/>
                      </a:endParaRPr>
                    </a:p>
                    <a:p>
                      <a:r>
                        <a:rPr lang="en-US" sz="2000" b="0" i="0" kern="1200" baseline="0" dirty="0" err="1">
                          <a:solidFill>
                            <a:schemeClr val="tx2">
                              <a:lumMod val="75000"/>
                            </a:schemeClr>
                          </a:solidFill>
                          <a:effectLst/>
                          <a:latin typeface="Tahoma" pitchFamily="34" charset="0"/>
                          <a:ea typeface="Tahoma" pitchFamily="34" charset="0"/>
                          <a:cs typeface="Tahoma" pitchFamily="34" charset="0"/>
                        </a:rPr>
                        <a:t>Panaskan</a:t>
                      </a:r>
                      <a:r>
                        <a:rPr lang="en-US" sz="2000" b="0" i="0" kern="1200" baseline="0" dirty="0">
                          <a:solidFill>
                            <a:schemeClr val="tx2">
                              <a:lumMod val="75000"/>
                            </a:schemeClr>
                          </a:solidFill>
                          <a:effectLst/>
                          <a:latin typeface="Tahoma" pitchFamily="34" charset="0"/>
                          <a:ea typeface="Tahoma" pitchFamily="34" charset="0"/>
                          <a:cs typeface="Tahoma" pitchFamily="34" charset="0"/>
                        </a:rPr>
                        <a:t> air di </a:t>
                      </a:r>
                      <a:r>
                        <a:rPr lang="en-US" sz="2000" b="0" i="0" kern="1200" baseline="0" dirty="0" err="1">
                          <a:solidFill>
                            <a:schemeClr val="tx2">
                              <a:lumMod val="75000"/>
                            </a:schemeClr>
                          </a:solidFill>
                          <a:effectLst/>
                          <a:latin typeface="Tahoma" pitchFamily="34" charset="0"/>
                          <a:ea typeface="Tahoma" pitchFamily="34" charset="0"/>
                          <a:cs typeface="Tahoma" pitchFamily="34" charset="0"/>
                        </a:rPr>
                        <a:t>dalam</a:t>
                      </a:r>
                      <a:r>
                        <a:rPr lang="en-US" sz="2000" b="0" i="0" kern="1200" baseline="0" dirty="0">
                          <a:solidFill>
                            <a:schemeClr val="tx2">
                              <a:lumMod val="75000"/>
                            </a:schemeClr>
                          </a:solidFill>
                          <a:effectLst/>
                          <a:latin typeface="Tahoma" pitchFamily="34" charset="0"/>
                          <a:ea typeface="Tahoma" pitchFamily="34" charset="0"/>
                          <a:cs typeface="Tahoma" pitchFamily="34" charset="0"/>
                        </a:rPr>
                        <a:t> </a:t>
                      </a:r>
                      <a:r>
                        <a:rPr lang="en-US" sz="2000" b="0" i="0" kern="1200" baseline="0" dirty="0" err="1" smtClean="0">
                          <a:solidFill>
                            <a:schemeClr val="tx2">
                              <a:lumMod val="75000"/>
                            </a:schemeClr>
                          </a:solidFill>
                          <a:effectLst/>
                          <a:latin typeface="Tahoma" pitchFamily="34" charset="0"/>
                          <a:ea typeface="Tahoma" pitchFamily="34" charset="0"/>
                          <a:cs typeface="Tahoma" pitchFamily="34" charset="0"/>
                        </a:rPr>
                        <a:t>panci</a:t>
                      </a:r>
                      <a:r>
                        <a:rPr lang="en-US" sz="2000" b="0" i="0" kern="1200" baseline="0" dirty="0" smtClean="0">
                          <a:solidFill>
                            <a:schemeClr val="tx2">
                              <a:lumMod val="75000"/>
                            </a:schemeClr>
                          </a:solidFill>
                          <a:effectLst/>
                          <a:latin typeface="Tahoma" pitchFamily="34" charset="0"/>
                          <a:ea typeface="Tahoma" pitchFamily="34" charset="0"/>
                          <a:cs typeface="Tahoma" pitchFamily="34" charset="0"/>
                        </a:rPr>
                        <a:t> </a:t>
                      </a:r>
                      <a:r>
                        <a:rPr lang="en-US" sz="2000" b="0" i="0" kern="1200" baseline="0" dirty="0" err="1">
                          <a:solidFill>
                            <a:schemeClr val="tx2">
                              <a:lumMod val="75000"/>
                            </a:schemeClr>
                          </a:solidFill>
                          <a:effectLst/>
                          <a:latin typeface="Tahoma" pitchFamily="34" charset="0"/>
                          <a:ea typeface="Tahoma" pitchFamily="34" charset="0"/>
                          <a:cs typeface="Tahoma" pitchFamily="34" charset="0"/>
                        </a:rPr>
                        <a:t>hingga</a:t>
                      </a:r>
                      <a:r>
                        <a:rPr lang="en-US" sz="2000" b="0" i="0" kern="1200" baseline="0" dirty="0">
                          <a:solidFill>
                            <a:schemeClr val="tx2">
                              <a:lumMod val="75000"/>
                            </a:schemeClr>
                          </a:solidFill>
                          <a:effectLst/>
                          <a:latin typeface="Tahoma" pitchFamily="34" charset="0"/>
                          <a:ea typeface="Tahoma" pitchFamily="34" charset="0"/>
                          <a:cs typeface="Tahoma" pitchFamily="34" charset="0"/>
                        </a:rPr>
                        <a:t> </a:t>
                      </a:r>
                      <a:r>
                        <a:rPr lang="en-US" sz="2000" b="0" i="0" kern="1200" baseline="0" dirty="0" err="1">
                          <a:solidFill>
                            <a:schemeClr val="tx2">
                              <a:lumMod val="75000"/>
                            </a:schemeClr>
                          </a:solidFill>
                          <a:effectLst/>
                          <a:latin typeface="Tahoma" pitchFamily="34" charset="0"/>
                          <a:ea typeface="Tahoma" pitchFamily="34" charset="0"/>
                          <a:cs typeface="Tahoma" pitchFamily="34" charset="0"/>
                        </a:rPr>
                        <a:t>mendidih</a:t>
                      </a:r>
                      <a:endParaRPr lang="en-US" sz="2000" b="0" dirty="0">
                        <a:solidFill>
                          <a:schemeClr val="tx2">
                            <a:lumMod val="75000"/>
                          </a:schemeClr>
                        </a:solidFill>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2"/>
                  </a:ext>
                </a:extLst>
              </a:tr>
            </a:tbl>
          </a:graphicData>
        </a:graphic>
      </p:graphicFrame>
      <p:sp>
        <p:nvSpPr>
          <p:cNvPr id="3" name="Footer Placeholder 2">
            <a:extLst>
              <a:ext uri="{FF2B5EF4-FFF2-40B4-BE49-F238E27FC236}">
                <a16:creationId xmlns:a16="http://schemas.microsoft.com/office/drawing/2014/main" id="{C56B77A1-83B1-43DB-B726-DB649E0DFD30}"/>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E8698229-1DCF-4C32-B6A2-6FC13D0EF014}"/>
              </a:ext>
            </a:extLst>
          </p:cNvPr>
          <p:cNvSpPr>
            <a:spLocks noGrp="1"/>
          </p:cNvSpPr>
          <p:nvPr>
            <p:ph type="sldNum" sz="quarter" idx="12"/>
          </p:nvPr>
        </p:nvSpPr>
        <p:spPr/>
        <p:txBody>
          <a:bodyPr/>
          <a:lstStyle/>
          <a:p>
            <a:fld id="{305E9EA4-53B1-4E59-8089-6AA0C6ADAD7B}" type="slidenum">
              <a:rPr lang="en-US" smtClean="0"/>
              <a:t>28</a:t>
            </a:fld>
            <a:endParaRPr lang="en-US"/>
          </a:p>
        </p:txBody>
      </p:sp>
    </p:spTree>
    <p:extLst>
      <p:ext uri="{BB962C8B-B14F-4D97-AF65-F5344CB8AC3E}">
        <p14:creationId xmlns:p14="http://schemas.microsoft.com/office/powerpoint/2010/main" val="2224701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Keterangan</a:t>
            </a:r>
            <a:endParaRPr lang="id-ID" b="1" dirty="0"/>
          </a:p>
        </p:txBody>
      </p:sp>
      <p:sp>
        <p:nvSpPr>
          <p:cNvPr id="3" name="Content Placeholder 2"/>
          <p:cNvSpPr>
            <a:spLocks noGrp="1"/>
          </p:cNvSpPr>
          <p:nvPr>
            <p:ph idx="1"/>
          </p:nvPr>
        </p:nvSpPr>
        <p:spPr/>
        <p:txBody>
          <a:bodyPr/>
          <a:lstStyle/>
          <a:p>
            <a:r>
              <a:rPr lang="en-US" dirty="0" err="1" smtClean="0"/>
              <a:t>Judul</a:t>
            </a:r>
            <a:r>
              <a:rPr lang="en-US" dirty="0" smtClean="0"/>
              <a:t> di </a:t>
            </a:r>
            <a:r>
              <a:rPr lang="en-US" dirty="0" err="1" smtClean="0"/>
              <a:t>isi</a:t>
            </a:r>
            <a:r>
              <a:rPr lang="en-US" dirty="0" smtClean="0"/>
              <a:t> </a:t>
            </a:r>
            <a:r>
              <a:rPr lang="en-US" dirty="0" err="1" smtClean="0"/>
              <a:t>dengan</a:t>
            </a:r>
            <a:r>
              <a:rPr lang="en-US" dirty="0" smtClean="0"/>
              <a:t> </a:t>
            </a:r>
            <a:r>
              <a:rPr lang="en-US" dirty="0" err="1" smtClean="0"/>
              <a:t>judul</a:t>
            </a:r>
            <a:r>
              <a:rPr lang="en-US" dirty="0" smtClean="0"/>
              <a:t> program </a:t>
            </a:r>
            <a:r>
              <a:rPr lang="en-US" dirty="0" err="1" smtClean="0"/>
              <a:t>untuk</a:t>
            </a:r>
            <a:r>
              <a:rPr lang="en-US" dirty="0" smtClean="0"/>
              <a:t> </a:t>
            </a:r>
            <a:r>
              <a:rPr lang="en-US" dirty="0" err="1" smtClean="0"/>
              <a:t>aksi</a:t>
            </a:r>
            <a:r>
              <a:rPr lang="en-US" dirty="0" smtClean="0"/>
              <a:t> </a:t>
            </a:r>
            <a:r>
              <a:rPr lang="en-US" dirty="0" err="1" smtClean="0"/>
              <a:t>sekuensial</a:t>
            </a:r>
            <a:r>
              <a:rPr lang="en-US" dirty="0" smtClean="0"/>
              <a:t> yang </a:t>
            </a:r>
            <a:r>
              <a:rPr lang="en-US" dirty="0" err="1" smtClean="0"/>
              <a:t>didefinisikan</a:t>
            </a:r>
            <a:r>
              <a:rPr lang="en-US" dirty="0" smtClean="0"/>
              <a:t>.</a:t>
            </a:r>
          </a:p>
          <a:p>
            <a:r>
              <a:rPr lang="en-US" dirty="0" err="1" smtClean="0"/>
              <a:t>Kamus</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mendeklarasikan</a:t>
            </a:r>
            <a:r>
              <a:rPr lang="en-US" dirty="0" smtClean="0"/>
              <a:t> </a:t>
            </a:r>
            <a:r>
              <a:rPr lang="en-US" dirty="0" err="1" smtClean="0"/>
              <a:t>suatu</a:t>
            </a:r>
            <a:r>
              <a:rPr lang="en-US" dirty="0" smtClean="0"/>
              <a:t> </a:t>
            </a:r>
            <a:r>
              <a:rPr lang="en-US" dirty="0" err="1" smtClean="0"/>
              <a:t>variabel</a:t>
            </a:r>
            <a:r>
              <a:rPr lang="en-US" dirty="0" smtClean="0"/>
              <a:t> </a:t>
            </a:r>
            <a:r>
              <a:rPr lang="en-US" dirty="0" err="1" smtClean="0"/>
              <a:t>atau</a:t>
            </a:r>
            <a:r>
              <a:rPr lang="en-US" dirty="0" smtClean="0"/>
              <a:t> </a:t>
            </a:r>
            <a:r>
              <a:rPr lang="en-US" dirty="0" err="1" smtClean="0"/>
              <a:t>konstanta</a:t>
            </a:r>
            <a:r>
              <a:rPr lang="en-US" dirty="0" smtClean="0"/>
              <a:t> </a:t>
            </a:r>
            <a:r>
              <a:rPr lang="en-US" dirty="0" err="1" smtClean="0"/>
              <a:t>dengan</a:t>
            </a:r>
            <a:r>
              <a:rPr lang="en-US" dirty="0" smtClean="0"/>
              <a:t> </a:t>
            </a:r>
            <a:r>
              <a:rPr lang="en-US" dirty="0" err="1" smtClean="0"/>
              <a:t>suatu</a:t>
            </a:r>
            <a:r>
              <a:rPr lang="en-US" dirty="0" smtClean="0"/>
              <a:t> “</a:t>
            </a:r>
            <a:r>
              <a:rPr lang="en-US" dirty="0" err="1" smtClean="0"/>
              <a:t>tipe</a:t>
            </a:r>
            <a:r>
              <a:rPr lang="en-US" dirty="0" smtClean="0"/>
              <a:t>”</a:t>
            </a:r>
          </a:p>
          <a:p>
            <a:pPr lvl="1"/>
            <a:r>
              <a:rPr lang="en-US" dirty="0" err="1" smtClean="0"/>
              <a:t>Contoh</a:t>
            </a:r>
            <a:r>
              <a:rPr lang="en-US" dirty="0" smtClean="0"/>
              <a:t> </a:t>
            </a:r>
            <a:r>
              <a:rPr lang="en-US" dirty="0" err="1" smtClean="0"/>
              <a:t>deklarasi</a:t>
            </a:r>
            <a:r>
              <a:rPr lang="en-US" dirty="0" smtClean="0"/>
              <a:t>: a : integer</a:t>
            </a:r>
          </a:p>
          <a:p>
            <a:r>
              <a:rPr lang="en-US" dirty="0" err="1" smtClean="0"/>
              <a:t>Algoritma</a:t>
            </a:r>
            <a:r>
              <a:rPr lang="en-US" dirty="0" smtClean="0"/>
              <a:t> </a:t>
            </a:r>
            <a:r>
              <a:rPr lang="en-US" dirty="0" err="1" smtClean="0"/>
              <a:t>merupakan</a:t>
            </a:r>
            <a:r>
              <a:rPr lang="en-US" dirty="0" smtClean="0"/>
              <a:t> </a:t>
            </a:r>
            <a:r>
              <a:rPr lang="en-US" dirty="0" err="1" smtClean="0"/>
              <a:t>bagian</a:t>
            </a:r>
            <a:r>
              <a:rPr lang="en-US" dirty="0" smtClean="0"/>
              <a:t> </a:t>
            </a:r>
            <a:r>
              <a:rPr lang="en-US" dirty="0" err="1" smtClean="0"/>
              <a:t>utama</a:t>
            </a:r>
            <a:r>
              <a:rPr lang="en-US" dirty="0" smtClean="0"/>
              <a:t> program </a:t>
            </a:r>
            <a:r>
              <a:rPr lang="en-US" dirty="0" err="1" smtClean="0"/>
              <a:t>dalam</a:t>
            </a:r>
            <a:r>
              <a:rPr lang="en-US" dirty="0" smtClean="0"/>
              <a:t> </a:t>
            </a:r>
            <a:r>
              <a:rPr lang="en-US" dirty="0" err="1" smtClean="0"/>
              <a:t>bentuk</a:t>
            </a:r>
            <a:r>
              <a:rPr lang="en-US" dirty="0" smtClean="0"/>
              <a:t> </a:t>
            </a:r>
            <a:r>
              <a:rPr lang="en-US" dirty="0" err="1" smtClean="0"/>
              <a:t>aksi-aksi</a:t>
            </a:r>
            <a:r>
              <a:rPr lang="en-US" dirty="0" smtClean="0"/>
              <a:t> </a:t>
            </a:r>
            <a:r>
              <a:rPr lang="en-US" dirty="0" err="1" smtClean="0"/>
              <a:t>sekuensial</a:t>
            </a:r>
            <a:r>
              <a:rPr lang="en-US" dirty="0" smtClean="0"/>
              <a:t>.</a:t>
            </a:r>
          </a:p>
          <a:p>
            <a:pPr lvl="1"/>
            <a:r>
              <a:rPr lang="en-US" dirty="0" err="1" smtClean="0"/>
              <a:t>Bisa</a:t>
            </a:r>
            <a:r>
              <a:rPr lang="en-US" dirty="0" smtClean="0"/>
              <a:t> </a:t>
            </a:r>
            <a:r>
              <a:rPr lang="en-US" dirty="0" err="1" smtClean="0"/>
              <a:t>berisi</a:t>
            </a:r>
            <a:r>
              <a:rPr lang="en-US" dirty="0" smtClean="0"/>
              <a:t> </a:t>
            </a:r>
            <a:r>
              <a:rPr lang="en-US" dirty="0" err="1" smtClean="0"/>
              <a:t>bermacam-macam</a:t>
            </a:r>
            <a:r>
              <a:rPr lang="en-US" dirty="0" smtClean="0"/>
              <a:t>: </a:t>
            </a:r>
            <a:r>
              <a:rPr lang="en-US" dirty="0" err="1" smtClean="0"/>
              <a:t>instruksi</a:t>
            </a:r>
            <a:r>
              <a:rPr lang="en-US" dirty="0" smtClean="0"/>
              <a:t> </a:t>
            </a:r>
            <a:r>
              <a:rPr lang="en-US" dirty="0" err="1" smtClean="0"/>
              <a:t>perintah</a:t>
            </a:r>
            <a:r>
              <a:rPr lang="en-US" dirty="0" smtClean="0"/>
              <a:t> input/output, assignment, </a:t>
            </a:r>
            <a:r>
              <a:rPr lang="en-US" dirty="0" err="1" smtClean="0"/>
              <a:t>statemen</a:t>
            </a:r>
            <a:r>
              <a:rPr lang="en-US" dirty="0" smtClean="0"/>
              <a:t> </a:t>
            </a:r>
            <a:r>
              <a:rPr lang="en-US" dirty="0" err="1" smtClean="0"/>
              <a:t>sekuensial</a:t>
            </a:r>
            <a:r>
              <a:rPr lang="en-US" dirty="0" smtClean="0"/>
              <a:t>, </a:t>
            </a:r>
            <a:r>
              <a:rPr lang="en-US" dirty="0" err="1" smtClean="0"/>
              <a:t>analisis</a:t>
            </a:r>
            <a:r>
              <a:rPr lang="en-US" dirty="0" smtClean="0"/>
              <a:t> </a:t>
            </a:r>
            <a:r>
              <a:rPr lang="en-US" dirty="0" err="1" smtClean="0"/>
              <a:t>kasus</a:t>
            </a:r>
            <a:r>
              <a:rPr lang="en-US" dirty="0" smtClean="0"/>
              <a:t>, </a:t>
            </a:r>
            <a:r>
              <a:rPr lang="en-US" dirty="0" err="1" smtClean="0"/>
              <a:t>dan</a:t>
            </a:r>
            <a:r>
              <a:rPr lang="en-US" dirty="0" smtClean="0"/>
              <a:t> </a:t>
            </a:r>
            <a:r>
              <a:rPr lang="en-US" dirty="0" err="1" smtClean="0"/>
              <a:t>pengulangan</a:t>
            </a:r>
            <a:r>
              <a:rPr lang="en-US" dirty="0" smtClean="0"/>
              <a:t> </a:t>
            </a:r>
            <a:r>
              <a:rPr lang="en-US" b="1" dirty="0" smtClean="0"/>
              <a:t>*</a:t>
            </a:r>
            <a:r>
              <a:rPr lang="en-US" b="1" dirty="0" err="1" smtClean="0"/>
              <a:t>kelak</a:t>
            </a:r>
            <a:r>
              <a:rPr lang="en-US" b="1" dirty="0" smtClean="0"/>
              <a:t> </a:t>
            </a:r>
            <a:r>
              <a:rPr lang="en-US" b="1" dirty="0" err="1" smtClean="0"/>
              <a:t>akan</a:t>
            </a:r>
            <a:r>
              <a:rPr lang="en-US" b="1" dirty="0" smtClean="0"/>
              <a:t> </a:t>
            </a:r>
            <a:r>
              <a:rPr lang="en-US" b="1" dirty="0" err="1" smtClean="0"/>
              <a:t>dipelajari</a:t>
            </a:r>
            <a:endParaRPr lang="id-ID" b="1"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29</a:t>
            </a:fld>
            <a:endParaRPr lang="en-US"/>
          </a:p>
        </p:txBody>
      </p:sp>
    </p:spTree>
    <p:extLst>
      <p:ext uri="{BB962C8B-B14F-4D97-AF65-F5344CB8AC3E}">
        <p14:creationId xmlns:p14="http://schemas.microsoft.com/office/powerpoint/2010/main" val="2509995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Materi</a:t>
            </a:r>
            <a:r>
              <a:rPr lang="en-US" dirty="0"/>
              <a:t> </a:t>
            </a:r>
            <a:r>
              <a:rPr lang="en-US" dirty="0" err="1"/>
              <a:t>pertemuan</a:t>
            </a:r>
            <a:r>
              <a:rPr lang="en-US" dirty="0"/>
              <a:t> 1</a:t>
            </a:r>
          </a:p>
        </p:txBody>
      </p:sp>
      <p:sp>
        <p:nvSpPr>
          <p:cNvPr id="3" name="Content Placeholder 2"/>
          <p:cNvSpPr>
            <a:spLocks noGrp="1"/>
          </p:cNvSpPr>
          <p:nvPr>
            <p:ph idx="1"/>
          </p:nvPr>
        </p:nvSpPr>
        <p:spPr/>
        <p:txBody>
          <a:bodyPr/>
          <a:lstStyle/>
          <a:p>
            <a:r>
              <a:rPr lang="en-US" dirty="0" err="1"/>
              <a:t>Sudah</a:t>
            </a:r>
            <a:r>
              <a:rPr lang="en-US" dirty="0"/>
              <a:t> </a:t>
            </a:r>
            <a:r>
              <a:rPr lang="en-US" dirty="0" err="1"/>
              <a:t>mengenal</a:t>
            </a:r>
            <a:r>
              <a:rPr lang="en-US" dirty="0"/>
              <a:t> </a:t>
            </a:r>
            <a:r>
              <a:rPr lang="en-US" dirty="0" err="1"/>
              <a:t>teknologi</a:t>
            </a:r>
            <a:r>
              <a:rPr lang="en-US" dirty="0"/>
              <a:t> </a:t>
            </a:r>
            <a:r>
              <a:rPr lang="en-US" dirty="0" err="1"/>
              <a:t>informasi</a:t>
            </a:r>
            <a:r>
              <a:rPr lang="en-US" dirty="0"/>
              <a:t> </a:t>
            </a:r>
            <a:r>
              <a:rPr lang="en-US" dirty="0" err="1"/>
              <a:t>secara</a:t>
            </a:r>
            <a:r>
              <a:rPr lang="en-US" dirty="0"/>
              <a:t> </a:t>
            </a:r>
            <a:r>
              <a:rPr lang="en-US" dirty="0" err="1"/>
              <a:t>umum</a:t>
            </a:r>
            <a:r>
              <a:rPr lang="en-US" dirty="0"/>
              <a:t>?</a:t>
            </a:r>
          </a:p>
          <a:p>
            <a:r>
              <a:rPr lang="en-US" dirty="0" err="1"/>
              <a:t>Paham</a:t>
            </a:r>
            <a:r>
              <a:rPr lang="en-US" dirty="0"/>
              <a:t> </a:t>
            </a:r>
            <a:r>
              <a:rPr lang="en-US" dirty="0" err="1"/>
              <a:t>pemrograman</a:t>
            </a:r>
            <a:r>
              <a:rPr lang="en-US" dirty="0"/>
              <a:t> </a:t>
            </a:r>
            <a:r>
              <a:rPr lang="en-US" dirty="0" err="1"/>
              <a:t>komputer</a:t>
            </a:r>
            <a:r>
              <a:rPr lang="en-US" dirty="0"/>
              <a:t>?</a:t>
            </a:r>
          </a:p>
          <a:p>
            <a:r>
              <a:rPr lang="en-US" dirty="0" err="1"/>
              <a:t>Mengenal</a:t>
            </a:r>
            <a:r>
              <a:rPr lang="en-US" dirty="0"/>
              <a:t> </a:t>
            </a:r>
            <a:r>
              <a:rPr lang="en-US" dirty="0" err="1"/>
              <a:t>bahasa</a:t>
            </a:r>
            <a:r>
              <a:rPr lang="en-US" dirty="0"/>
              <a:t> </a:t>
            </a:r>
            <a:r>
              <a:rPr lang="en-US" dirty="0" err="1"/>
              <a:t>pemrograman</a:t>
            </a:r>
            <a:r>
              <a:rPr lang="en-US" dirty="0"/>
              <a:t>?</a:t>
            </a:r>
          </a:p>
          <a:p>
            <a:r>
              <a:rPr lang="en-US" dirty="0" err="1"/>
              <a:t>Mencoba</a:t>
            </a:r>
            <a:r>
              <a:rPr lang="en-US" dirty="0"/>
              <a:t> program </a:t>
            </a:r>
            <a:r>
              <a:rPr lang="en-US" dirty="0" err="1"/>
              <a:t>dengan</a:t>
            </a:r>
            <a:r>
              <a:rPr lang="en-US" dirty="0"/>
              <a:t> </a:t>
            </a:r>
            <a:r>
              <a:rPr lang="en-US" dirty="0" err="1"/>
              <a:t>bahasa</a:t>
            </a:r>
            <a:r>
              <a:rPr lang="en-US" dirty="0"/>
              <a:t> python?</a:t>
            </a:r>
          </a:p>
        </p:txBody>
      </p:sp>
      <p:sp>
        <p:nvSpPr>
          <p:cNvPr id="4" name="Footer Placeholder 3">
            <a:extLst>
              <a:ext uri="{FF2B5EF4-FFF2-40B4-BE49-F238E27FC236}">
                <a16:creationId xmlns:a16="http://schemas.microsoft.com/office/drawing/2014/main" id="{18F6325F-C438-407B-96CF-9F3C43C204E9}"/>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7CD2C789-C40E-4087-A0CD-9F4ED9A6B79C}"/>
              </a:ext>
            </a:extLst>
          </p:cNvPr>
          <p:cNvSpPr>
            <a:spLocks noGrp="1"/>
          </p:cNvSpPr>
          <p:nvPr>
            <p:ph type="sldNum" sz="quarter" idx="12"/>
          </p:nvPr>
        </p:nvSpPr>
        <p:spPr/>
        <p:txBody>
          <a:bodyPr/>
          <a:lstStyle/>
          <a:p>
            <a:fld id="{305E9EA4-53B1-4E59-8089-6AA0C6ADAD7B}" type="slidenum">
              <a:rPr lang="en-US" smtClean="0"/>
              <a:t>3</a:t>
            </a:fld>
            <a:endParaRPr lang="en-US"/>
          </a:p>
        </p:txBody>
      </p:sp>
    </p:spTree>
    <p:extLst>
      <p:ext uri="{BB962C8B-B14F-4D97-AF65-F5344CB8AC3E}">
        <p14:creationId xmlns:p14="http://schemas.microsoft.com/office/powerpoint/2010/main" val="339665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39839"/>
            <a:ext cx="10041835" cy="1129404"/>
          </a:xfrm>
        </p:spPr>
        <p:txBody>
          <a:bodyPr/>
          <a:lstStyle/>
          <a:p>
            <a:r>
              <a:rPr lang="en-US" b="1" dirty="0" err="1"/>
              <a:t>Komentar</a:t>
            </a:r>
            <a:endParaRPr lang="en-US" b="1" dirty="0"/>
          </a:p>
        </p:txBody>
      </p:sp>
      <p:sp>
        <p:nvSpPr>
          <p:cNvPr id="3" name="Content Placeholder 2"/>
          <p:cNvSpPr>
            <a:spLocks noGrp="1"/>
          </p:cNvSpPr>
          <p:nvPr>
            <p:ph idx="1"/>
          </p:nvPr>
        </p:nvSpPr>
        <p:spPr/>
        <p:txBody>
          <a:bodyPr/>
          <a:lstStyle/>
          <a:p>
            <a:r>
              <a:rPr lang="en-US" dirty="0" err="1"/>
              <a:t>Komentar</a:t>
            </a:r>
            <a:r>
              <a:rPr lang="en-US" dirty="0"/>
              <a:t> </a:t>
            </a:r>
            <a:r>
              <a:rPr lang="en-US" dirty="0" err="1"/>
              <a:t>dapat</a:t>
            </a:r>
            <a:r>
              <a:rPr lang="en-US" dirty="0"/>
              <a:t> </a:t>
            </a:r>
            <a:r>
              <a:rPr lang="en-US" dirty="0" err="1"/>
              <a:t>memudahkan</a:t>
            </a:r>
            <a:r>
              <a:rPr lang="en-US" dirty="0"/>
              <a:t> </a:t>
            </a:r>
            <a:r>
              <a:rPr lang="en-US" dirty="0" err="1"/>
              <a:t>dalam</a:t>
            </a:r>
            <a:r>
              <a:rPr lang="en-US" dirty="0"/>
              <a:t> </a:t>
            </a:r>
            <a:r>
              <a:rPr lang="en-US" dirty="0" err="1"/>
              <a:t>membaca</a:t>
            </a:r>
            <a:r>
              <a:rPr lang="en-US" dirty="0"/>
              <a:t> </a:t>
            </a:r>
            <a:r>
              <a:rPr lang="en-US" dirty="0" err="1"/>
              <a:t>alur</a:t>
            </a:r>
            <a:r>
              <a:rPr lang="en-US" dirty="0"/>
              <a:t> </a:t>
            </a:r>
            <a:r>
              <a:rPr lang="en-US" dirty="0" err="1"/>
              <a:t>sebuah</a:t>
            </a:r>
            <a:r>
              <a:rPr lang="en-US" dirty="0"/>
              <a:t> program.</a:t>
            </a:r>
          </a:p>
          <a:p>
            <a:r>
              <a:rPr lang="en-US" dirty="0" err="1"/>
              <a:t>Fungsi</a:t>
            </a:r>
            <a:r>
              <a:rPr lang="en-US" dirty="0"/>
              <a:t> </a:t>
            </a:r>
            <a:r>
              <a:rPr lang="en-US" dirty="0" err="1"/>
              <a:t>komentar</a:t>
            </a:r>
            <a:r>
              <a:rPr lang="en-US" dirty="0"/>
              <a:t>:</a:t>
            </a:r>
          </a:p>
          <a:p>
            <a:pPr lvl="1"/>
            <a:r>
              <a:rPr lang="en-US" dirty="0" err="1">
                <a:sym typeface="Cabin"/>
              </a:rPr>
              <a:t>Menerangkan</a:t>
            </a:r>
            <a:r>
              <a:rPr lang="en-US" dirty="0">
                <a:sym typeface="Cabin"/>
              </a:rPr>
              <a:t> </a:t>
            </a:r>
            <a:r>
              <a:rPr lang="en-US" dirty="0" err="1">
                <a:sym typeface="Cabin"/>
              </a:rPr>
              <a:t>apa</a:t>
            </a:r>
            <a:r>
              <a:rPr lang="en-US" dirty="0">
                <a:sym typeface="Cabin"/>
              </a:rPr>
              <a:t> yang </a:t>
            </a:r>
            <a:r>
              <a:rPr lang="en-US" dirty="0" err="1">
                <a:sym typeface="Cabin"/>
              </a:rPr>
              <a:t>ada</a:t>
            </a:r>
            <a:r>
              <a:rPr lang="en-US" dirty="0">
                <a:sym typeface="Cabin"/>
              </a:rPr>
              <a:t> </a:t>
            </a:r>
            <a:r>
              <a:rPr lang="en-US" dirty="0" err="1">
                <a:sym typeface="Cabin"/>
              </a:rPr>
              <a:t>dalam</a:t>
            </a:r>
            <a:r>
              <a:rPr lang="en-US" dirty="0">
                <a:sym typeface="Cabin"/>
              </a:rPr>
              <a:t> </a:t>
            </a:r>
            <a:r>
              <a:rPr lang="en-US" dirty="0" err="1">
                <a:sym typeface="Cabin"/>
              </a:rPr>
              <a:t>sejumlah</a:t>
            </a:r>
            <a:r>
              <a:rPr lang="en-US" dirty="0">
                <a:sym typeface="Cabin"/>
              </a:rPr>
              <a:t> </a:t>
            </a:r>
            <a:r>
              <a:rPr lang="en-US" dirty="0" err="1">
                <a:sym typeface="Cabin"/>
              </a:rPr>
              <a:t>baris</a:t>
            </a:r>
            <a:r>
              <a:rPr lang="en-US" dirty="0">
                <a:sym typeface="Cabin"/>
              </a:rPr>
              <a:t> </a:t>
            </a:r>
            <a:r>
              <a:rPr lang="en-US" dirty="0" err="1">
                <a:sym typeface="Cabin"/>
              </a:rPr>
              <a:t>kode</a:t>
            </a:r>
            <a:r>
              <a:rPr lang="en-US" dirty="0">
                <a:sym typeface="Cabin"/>
              </a:rPr>
              <a:t> di </a:t>
            </a:r>
            <a:r>
              <a:rPr lang="en-US" dirty="0" err="1">
                <a:sym typeface="Cabin"/>
              </a:rPr>
              <a:t>bawahnya</a:t>
            </a:r>
            <a:endParaRPr lang="en-US" dirty="0">
              <a:sym typeface="Cabin"/>
            </a:endParaRPr>
          </a:p>
          <a:p>
            <a:pPr lvl="1"/>
            <a:r>
              <a:rPr lang="en-US" dirty="0" err="1">
                <a:sym typeface="Cabin"/>
              </a:rPr>
              <a:t>Mendokumentasikan</a:t>
            </a:r>
            <a:r>
              <a:rPr lang="en-US" dirty="0">
                <a:sym typeface="Cabin"/>
              </a:rPr>
              <a:t> </a:t>
            </a:r>
            <a:r>
              <a:rPr lang="en-US" dirty="0" err="1">
                <a:sym typeface="Cabin"/>
              </a:rPr>
              <a:t>siapa</a:t>
            </a:r>
            <a:r>
              <a:rPr lang="en-US" dirty="0">
                <a:sym typeface="Cabin"/>
              </a:rPr>
              <a:t> yang </a:t>
            </a:r>
            <a:r>
              <a:rPr lang="en-US" dirty="0" err="1">
                <a:sym typeface="Cabin"/>
              </a:rPr>
              <a:t>menulis</a:t>
            </a:r>
            <a:r>
              <a:rPr lang="en-US" dirty="0">
                <a:sym typeface="Cabin"/>
              </a:rPr>
              <a:t> </a:t>
            </a:r>
            <a:r>
              <a:rPr lang="en-US" dirty="0" err="1">
                <a:sym typeface="Cabin"/>
              </a:rPr>
              <a:t>kode</a:t>
            </a:r>
            <a:r>
              <a:rPr lang="en-US" dirty="0">
                <a:sym typeface="Cabin"/>
              </a:rPr>
              <a:t> </a:t>
            </a:r>
            <a:r>
              <a:rPr lang="en-US" dirty="0" err="1">
                <a:sym typeface="Cabin"/>
              </a:rPr>
              <a:t>tersebut</a:t>
            </a:r>
            <a:r>
              <a:rPr lang="en-US" dirty="0">
                <a:sym typeface="Cabin"/>
              </a:rPr>
              <a:t> </a:t>
            </a:r>
            <a:r>
              <a:rPr lang="en-US" dirty="0" err="1">
                <a:sym typeface="Cabin"/>
              </a:rPr>
              <a:t>atau</a:t>
            </a:r>
            <a:r>
              <a:rPr lang="en-US" dirty="0">
                <a:sym typeface="Cabin"/>
              </a:rPr>
              <a:t> </a:t>
            </a:r>
            <a:r>
              <a:rPr lang="en-US" dirty="0" err="1">
                <a:sym typeface="Cabin"/>
              </a:rPr>
              <a:t>informasi</a:t>
            </a:r>
            <a:r>
              <a:rPr lang="en-US" dirty="0">
                <a:sym typeface="Cabin"/>
              </a:rPr>
              <a:t> </a:t>
            </a:r>
            <a:r>
              <a:rPr lang="en-US" dirty="0" err="1">
                <a:sym typeface="Cabin"/>
              </a:rPr>
              <a:t>tambahan</a:t>
            </a:r>
            <a:r>
              <a:rPr lang="en-US" dirty="0">
                <a:sym typeface="Cabin"/>
              </a:rPr>
              <a:t> </a:t>
            </a:r>
            <a:r>
              <a:rPr lang="en-US" dirty="0" err="1">
                <a:sym typeface="Cabin"/>
              </a:rPr>
              <a:t>lainnya</a:t>
            </a:r>
            <a:endParaRPr lang="en-US" dirty="0">
              <a:sym typeface="Cabin"/>
            </a:endParaRPr>
          </a:p>
          <a:p>
            <a:pPr lvl="1"/>
            <a:r>
              <a:rPr lang="en-US" dirty="0" err="1">
                <a:sym typeface="Cabin"/>
              </a:rPr>
              <a:t>Menonaktifkan</a:t>
            </a:r>
            <a:r>
              <a:rPr lang="en-US" dirty="0">
                <a:sym typeface="Cabin"/>
              </a:rPr>
              <a:t> </a:t>
            </a:r>
            <a:r>
              <a:rPr lang="en-US" dirty="0" err="1">
                <a:sym typeface="Cabin"/>
              </a:rPr>
              <a:t>sejumlah</a:t>
            </a:r>
            <a:r>
              <a:rPr lang="en-US" dirty="0">
                <a:sym typeface="Cabin"/>
              </a:rPr>
              <a:t> </a:t>
            </a:r>
            <a:r>
              <a:rPr lang="en-US" dirty="0" err="1">
                <a:sym typeface="Cabin"/>
              </a:rPr>
              <a:t>baris</a:t>
            </a:r>
            <a:r>
              <a:rPr lang="en-US" dirty="0">
                <a:sym typeface="Cabin"/>
              </a:rPr>
              <a:t> </a:t>
            </a:r>
            <a:r>
              <a:rPr lang="en-US" dirty="0" err="1">
                <a:sym typeface="Cabin"/>
              </a:rPr>
              <a:t>kode</a:t>
            </a:r>
            <a:r>
              <a:rPr lang="en-US" dirty="0">
                <a:sym typeface="Cabin"/>
              </a:rPr>
              <a:t> - </a:t>
            </a:r>
            <a:r>
              <a:rPr lang="en-US" dirty="0" err="1">
                <a:sym typeface="Cabin"/>
              </a:rPr>
              <a:t>mungkin</a:t>
            </a:r>
            <a:r>
              <a:rPr lang="en-US" dirty="0">
                <a:sym typeface="Cabin"/>
              </a:rPr>
              <a:t> </a:t>
            </a:r>
            <a:r>
              <a:rPr lang="en-US" dirty="0" err="1">
                <a:sym typeface="Cabin"/>
              </a:rPr>
              <a:t>hanya</a:t>
            </a:r>
            <a:r>
              <a:rPr lang="en-US" dirty="0">
                <a:sym typeface="Cabin"/>
              </a:rPr>
              <a:t> </a:t>
            </a:r>
            <a:r>
              <a:rPr lang="en-US" dirty="0" err="1">
                <a:sym typeface="Cabin"/>
              </a:rPr>
              <a:t>temporer</a:t>
            </a:r>
            <a:endParaRPr lang="en-US" dirty="0"/>
          </a:p>
          <a:p>
            <a:r>
              <a:rPr lang="en-US" dirty="0" err="1"/>
              <a:t>Contoh</a:t>
            </a:r>
            <a:r>
              <a:rPr lang="en-US" dirty="0"/>
              <a:t> </a:t>
            </a:r>
            <a:r>
              <a:rPr lang="en-US" dirty="0" err="1"/>
              <a:t>komentar</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47896379"/>
              </p:ext>
            </p:extLst>
          </p:nvPr>
        </p:nvGraphicFramePr>
        <p:xfrm>
          <a:off x="1726442" y="4792092"/>
          <a:ext cx="7399973" cy="1441704"/>
        </p:xfrm>
        <a:graphic>
          <a:graphicData uri="http://schemas.openxmlformats.org/drawingml/2006/table">
            <a:tbl>
              <a:tblPr firstRow="1" bandRow="1">
                <a:tableStyleId>{FABFCF23-3B69-468F-B69F-88F6DE6A72F2}</a:tableStyleId>
              </a:tblPr>
              <a:tblGrid>
                <a:gridCol w="4316651">
                  <a:extLst>
                    <a:ext uri="{9D8B030D-6E8A-4147-A177-3AD203B41FA5}">
                      <a16:colId xmlns:a16="http://schemas.microsoft.com/office/drawing/2014/main" val="20000"/>
                    </a:ext>
                  </a:extLst>
                </a:gridCol>
                <a:gridCol w="3083322">
                  <a:extLst>
                    <a:ext uri="{9D8B030D-6E8A-4147-A177-3AD203B41FA5}">
                      <a16:colId xmlns:a16="http://schemas.microsoft.com/office/drawing/2014/main" val="20002"/>
                    </a:ext>
                  </a:extLst>
                </a:gridCol>
              </a:tblGrid>
              <a:tr h="435864">
                <a:tc>
                  <a:txBody>
                    <a:bodyPr/>
                    <a:lstStyle/>
                    <a:p>
                      <a:pPr algn="ctr"/>
                      <a:r>
                        <a:rPr lang="en-US" sz="2000" dirty="0" err="1"/>
                        <a:t>Notasi</a:t>
                      </a:r>
                      <a:r>
                        <a:rPr lang="en-US" sz="2000" dirty="0"/>
                        <a:t> </a:t>
                      </a:r>
                      <a:r>
                        <a:rPr lang="en-US" sz="2000" dirty="0" err="1"/>
                        <a:t>Algoritmik</a:t>
                      </a:r>
                      <a:endParaRPr lang="en-US" sz="2000" dirty="0"/>
                    </a:p>
                  </a:txBody>
                  <a:tcPr/>
                </a:tc>
                <a:tc>
                  <a:txBody>
                    <a:bodyPr/>
                    <a:lstStyle/>
                    <a:p>
                      <a:pPr algn="ctr"/>
                      <a:r>
                        <a:rPr lang="en-US" sz="2000" dirty="0" smtClean="0"/>
                        <a:t>C++</a:t>
                      </a:r>
                      <a:endParaRPr lang="en-US" sz="2000" dirty="0"/>
                    </a:p>
                  </a:txBody>
                  <a:tcPr/>
                </a:tc>
                <a:extLst>
                  <a:ext uri="{0D108BD9-81ED-4DB2-BD59-A6C34878D82A}">
                    <a16:rowId xmlns:a16="http://schemas.microsoft.com/office/drawing/2014/main" val="10000"/>
                  </a:ext>
                </a:extLst>
              </a:tr>
              <a:tr h="435864">
                <a:tc>
                  <a:txBody>
                    <a:bodyPr/>
                    <a:lstStyle/>
                    <a:p>
                      <a:r>
                        <a:rPr lang="en-US" sz="2000" dirty="0"/>
                        <a:t>{</a:t>
                      </a:r>
                      <a:r>
                        <a:rPr lang="en-US" sz="2000" dirty="0" err="1"/>
                        <a:t>Ini</a:t>
                      </a:r>
                      <a:r>
                        <a:rPr lang="en-US" sz="2000" baseline="0" dirty="0"/>
                        <a:t> </a:t>
                      </a:r>
                      <a:r>
                        <a:rPr lang="en-US" sz="2000" baseline="0" dirty="0" err="1"/>
                        <a:t>komentar</a:t>
                      </a:r>
                      <a:r>
                        <a:rPr lang="en-US" sz="2000" baseline="0" dirty="0"/>
                        <a:t>}</a:t>
                      </a:r>
                      <a:endParaRPr lang="en-US" sz="2000" dirty="0"/>
                    </a:p>
                  </a:txBody>
                  <a:tcPr/>
                </a:tc>
                <a:tc>
                  <a:txBody>
                    <a:bodyPr/>
                    <a:lstStyle/>
                    <a:p>
                      <a:r>
                        <a:rPr lang="en-US" sz="2000" dirty="0"/>
                        <a:t>//</a:t>
                      </a:r>
                      <a:r>
                        <a:rPr lang="en-US" sz="2000" dirty="0" err="1"/>
                        <a:t>ini</a:t>
                      </a:r>
                      <a:r>
                        <a:rPr lang="en-US" sz="2000" dirty="0"/>
                        <a:t> </a:t>
                      </a:r>
                      <a:r>
                        <a:rPr lang="en-US" sz="2000" dirty="0" err="1" smtClean="0"/>
                        <a:t>komentar</a:t>
                      </a:r>
                      <a:endParaRPr lang="en-US" sz="2000" dirty="0" smtClean="0"/>
                    </a:p>
                    <a:p>
                      <a:r>
                        <a:rPr lang="en-US" sz="2000" dirty="0" smtClean="0"/>
                        <a:t>/*</a:t>
                      </a:r>
                      <a:r>
                        <a:rPr lang="en-US" sz="2000" dirty="0" err="1" smtClean="0"/>
                        <a:t>ini</a:t>
                      </a:r>
                      <a:r>
                        <a:rPr lang="en-US" sz="2000" baseline="0" dirty="0" smtClean="0"/>
                        <a:t> </a:t>
                      </a:r>
                      <a:r>
                        <a:rPr lang="en-US" sz="2000" baseline="0" dirty="0" err="1" smtClean="0"/>
                        <a:t>komentar</a:t>
                      </a:r>
                      <a:endParaRPr lang="en-US" sz="2000" baseline="0" dirty="0" smtClean="0"/>
                    </a:p>
                    <a:p>
                      <a:r>
                        <a:rPr lang="en-US" sz="2000" baseline="0" dirty="0" smtClean="0"/>
                        <a:t>*/</a:t>
                      </a:r>
                      <a:endParaRPr lang="en-US" sz="2000" dirty="0"/>
                    </a:p>
                  </a:txBody>
                  <a:tcPr/>
                </a:tc>
                <a:extLst>
                  <a:ext uri="{0D108BD9-81ED-4DB2-BD59-A6C34878D82A}">
                    <a16:rowId xmlns:a16="http://schemas.microsoft.com/office/drawing/2014/main" val="10001"/>
                  </a:ext>
                </a:extLst>
              </a:tr>
            </a:tbl>
          </a:graphicData>
        </a:graphic>
      </p:graphicFrame>
      <p:sp>
        <p:nvSpPr>
          <p:cNvPr id="4" name="Footer Placeholder 3">
            <a:extLst>
              <a:ext uri="{FF2B5EF4-FFF2-40B4-BE49-F238E27FC236}">
                <a16:creationId xmlns:a16="http://schemas.microsoft.com/office/drawing/2014/main" id="{17C87D4B-F696-4F5F-87AB-9A6AF46578AC}"/>
              </a:ext>
            </a:extLst>
          </p:cNvPr>
          <p:cNvSpPr>
            <a:spLocks noGrp="1"/>
          </p:cNvSpPr>
          <p:nvPr>
            <p:ph type="ftr" sz="quarter" idx="11"/>
          </p:nvPr>
        </p:nvSpPr>
        <p:spPr/>
        <p:txBody>
          <a:bodyPr/>
          <a:lstStyle/>
          <a:p>
            <a:r>
              <a:rPr lang="en-US"/>
              <a:t>Program Studi Teknik Informatika - S1</a:t>
            </a:r>
          </a:p>
        </p:txBody>
      </p:sp>
      <p:sp>
        <p:nvSpPr>
          <p:cNvPr id="6" name="Slide Number Placeholder 5">
            <a:extLst>
              <a:ext uri="{FF2B5EF4-FFF2-40B4-BE49-F238E27FC236}">
                <a16:creationId xmlns:a16="http://schemas.microsoft.com/office/drawing/2014/main" id="{CD1398E5-5571-420B-B918-220E3FBC1E32}"/>
              </a:ext>
            </a:extLst>
          </p:cNvPr>
          <p:cNvSpPr>
            <a:spLocks noGrp="1"/>
          </p:cNvSpPr>
          <p:nvPr>
            <p:ph type="sldNum" sz="quarter" idx="12"/>
          </p:nvPr>
        </p:nvSpPr>
        <p:spPr/>
        <p:txBody>
          <a:bodyPr/>
          <a:lstStyle/>
          <a:p>
            <a:fld id="{305E9EA4-53B1-4E59-8089-6AA0C6ADAD7B}" type="slidenum">
              <a:rPr lang="en-US" smtClean="0"/>
              <a:t>30</a:t>
            </a:fld>
            <a:endParaRPr lang="en-US"/>
          </a:p>
        </p:txBody>
      </p:sp>
    </p:spTree>
    <p:extLst>
      <p:ext uri="{BB962C8B-B14F-4D97-AF65-F5344CB8AC3E}">
        <p14:creationId xmlns:p14="http://schemas.microsoft.com/office/powerpoint/2010/main" val="3722107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24012"/>
            <a:ext cx="9892748" cy="1325563"/>
          </a:xfrm>
        </p:spPr>
        <p:txBody>
          <a:bodyPr>
            <a:normAutofit/>
          </a:bodyPr>
          <a:lstStyle/>
          <a:p>
            <a:r>
              <a:rPr lang="en-US" sz="4800" b="1" dirty="0" err="1" smtClean="0"/>
              <a:t>Tipe</a:t>
            </a:r>
            <a:endParaRPr lang="en-US" sz="4800" b="1" dirty="0"/>
          </a:p>
        </p:txBody>
      </p:sp>
      <p:sp>
        <p:nvSpPr>
          <p:cNvPr id="3" name="Footer Placeholder 2">
            <a:extLst>
              <a:ext uri="{FF2B5EF4-FFF2-40B4-BE49-F238E27FC236}">
                <a16:creationId xmlns:a16="http://schemas.microsoft.com/office/drawing/2014/main" id="{A0C2E2AA-4CA2-491C-87BE-8A6DAA019131}"/>
              </a:ext>
            </a:extLst>
          </p:cNvPr>
          <p:cNvSpPr>
            <a:spLocks noGrp="1"/>
          </p:cNvSpPr>
          <p:nvPr>
            <p:ph type="ftr" sz="quarter" idx="11"/>
          </p:nvPr>
        </p:nvSpPr>
        <p:spPr/>
        <p:txBody>
          <a:bodyPr/>
          <a:lstStyle/>
          <a:p>
            <a:r>
              <a:rPr lang="en-US"/>
              <a:t>Program Studi Teknik Informatika - S1</a:t>
            </a:r>
          </a:p>
        </p:txBody>
      </p:sp>
      <p:sp>
        <p:nvSpPr>
          <p:cNvPr id="4" name="Slide Number Placeholder 3">
            <a:extLst>
              <a:ext uri="{FF2B5EF4-FFF2-40B4-BE49-F238E27FC236}">
                <a16:creationId xmlns:a16="http://schemas.microsoft.com/office/drawing/2014/main" id="{F3B0EF08-4066-4882-964E-5D5A4115391A}"/>
              </a:ext>
            </a:extLst>
          </p:cNvPr>
          <p:cNvSpPr>
            <a:spLocks noGrp="1"/>
          </p:cNvSpPr>
          <p:nvPr>
            <p:ph type="sldNum" sz="quarter" idx="12"/>
          </p:nvPr>
        </p:nvSpPr>
        <p:spPr/>
        <p:txBody>
          <a:bodyPr/>
          <a:lstStyle/>
          <a:p>
            <a:fld id="{305E9EA4-53B1-4E59-8089-6AA0C6ADAD7B}" type="slidenum">
              <a:rPr lang="en-US" smtClean="0"/>
              <a:t>31</a:t>
            </a:fld>
            <a:endParaRPr lang="en-US"/>
          </a:p>
        </p:txBody>
      </p:sp>
    </p:spTree>
    <p:extLst>
      <p:ext uri="{BB962C8B-B14F-4D97-AF65-F5344CB8AC3E}">
        <p14:creationId xmlns:p14="http://schemas.microsoft.com/office/powerpoint/2010/main" val="1243146171"/>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39839"/>
            <a:ext cx="10041835" cy="1110738"/>
          </a:xfrm>
        </p:spPr>
        <p:txBody>
          <a:bodyPr/>
          <a:lstStyle/>
          <a:p>
            <a:r>
              <a:rPr lang="en-US" b="1" dirty="0" err="1" smtClean="0"/>
              <a:t>Tipe</a:t>
            </a:r>
            <a:r>
              <a:rPr lang="en-US" b="1" dirty="0" smtClean="0"/>
              <a:t> </a:t>
            </a:r>
            <a:endParaRPr lang="en-US" b="1" dirty="0"/>
          </a:p>
        </p:txBody>
      </p:sp>
      <p:sp>
        <p:nvSpPr>
          <p:cNvPr id="3" name="Content Placeholder 2"/>
          <p:cNvSpPr>
            <a:spLocks noGrp="1"/>
          </p:cNvSpPr>
          <p:nvPr>
            <p:ph idx="1"/>
          </p:nvPr>
        </p:nvSpPr>
        <p:spPr/>
        <p:txBody>
          <a:bodyPr>
            <a:normAutofit/>
          </a:bodyPr>
          <a:lstStyle/>
          <a:p>
            <a:r>
              <a:rPr lang="en-US" sz="3200" dirty="0" err="1" smtClean="0"/>
              <a:t>Tipe</a:t>
            </a:r>
            <a:r>
              <a:rPr lang="en-US" sz="3200" dirty="0" smtClean="0"/>
              <a:t> </a:t>
            </a:r>
            <a:r>
              <a:rPr lang="en-US" sz="3200" dirty="0" err="1" smtClean="0"/>
              <a:t>merupakan</a:t>
            </a:r>
            <a:r>
              <a:rPr lang="en-US" sz="3200" dirty="0" smtClean="0"/>
              <a:t> </a:t>
            </a:r>
            <a:r>
              <a:rPr lang="en-US" sz="3200" dirty="0" err="1" smtClean="0"/>
              <a:t>pola</a:t>
            </a:r>
            <a:r>
              <a:rPr lang="en-US" sz="3200" dirty="0" smtClean="0"/>
              <a:t> </a:t>
            </a:r>
            <a:r>
              <a:rPr lang="en-US" sz="3200" dirty="0" err="1" smtClean="0"/>
              <a:t>struktur</a:t>
            </a:r>
            <a:r>
              <a:rPr lang="en-US" sz="3200" dirty="0" smtClean="0"/>
              <a:t> </a:t>
            </a:r>
            <a:r>
              <a:rPr lang="en-US" sz="3200" dirty="0" err="1" smtClean="0"/>
              <a:t>informasi</a:t>
            </a:r>
            <a:r>
              <a:rPr lang="en-US" sz="3200" dirty="0" smtClean="0"/>
              <a:t>:</a:t>
            </a:r>
          </a:p>
          <a:p>
            <a:pPr lvl="1"/>
            <a:r>
              <a:rPr lang="en-US" sz="2800" dirty="0" err="1" smtClean="0"/>
              <a:t>Memiliki</a:t>
            </a:r>
            <a:r>
              <a:rPr lang="en-US" sz="2800" dirty="0" smtClean="0"/>
              <a:t> </a:t>
            </a:r>
            <a:r>
              <a:rPr lang="en-US" sz="2800" dirty="0" err="1" smtClean="0"/>
              <a:t>nama</a:t>
            </a:r>
            <a:r>
              <a:rPr lang="en-US" sz="2800" dirty="0" smtClean="0"/>
              <a:t> </a:t>
            </a:r>
            <a:r>
              <a:rPr lang="en-US" sz="2800" dirty="0" err="1" smtClean="0"/>
              <a:t>tipe</a:t>
            </a:r>
            <a:endParaRPr lang="en-US" sz="2800" dirty="0" smtClean="0"/>
          </a:p>
          <a:p>
            <a:pPr lvl="1"/>
            <a:r>
              <a:rPr lang="en-US" sz="2800" dirty="0" smtClean="0"/>
              <a:t>Domain </a:t>
            </a:r>
            <a:r>
              <a:rPr lang="en-US" sz="2800" dirty="0" err="1" smtClean="0"/>
              <a:t>nilai</a:t>
            </a:r>
            <a:r>
              <a:rPr lang="en-US" sz="2800" dirty="0" smtClean="0"/>
              <a:t> </a:t>
            </a:r>
            <a:r>
              <a:rPr lang="en-US" sz="2800" dirty="0" err="1" smtClean="0"/>
              <a:t>atau</a:t>
            </a:r>
            <a:r>
              <a:rPr lang="en-US" sz="2800" dirty="0" smtClean="0"/>
              <a:t> </a:t>
            </a:r>
            <a:r>
              <a:rPr lang="en-US" sz="2800" dirty="0" err="1" smtClean="0"/>
              <a:t>batasan</a:t>
            </a:r>
            <a:r>
              <a:rPr lang="en-US" sz="2800" dirty="0" smtClean="0"/>
              <a:t> </a:t>
            </a:r>
            <a:r>
              <a:rPr lang="en-US" sz="2800" dirty="0" err="1" smtClean="0"/>
              <a:t>nilai</a:t>
            </a:r>
            <a:r>
              <a:rPr lang="en-US" sz="2800" dirty="0" smtClean="0"/>
              <a:t> yang </a:t>
            </a:r>
            <a:r>
              <a:rPr lang="en-US" sz="2800" dirty="0" err="1" smtClean="0"/>
              <a:t>dapat</a:t>
            </a:r>
            <a:r>
              <a:rPr lang="en-US" sz="2800" dirty="0" smtClean="0"/>
              <a:t> </a:t>
            </a:r>
            <a:r>
              <a:rPr lang="en-US" sz="2800" dirty="0" err="1" smtClean="0"/>
              <a:t>disimpan</a:t>
            </a:r>
            <a:r>
              <a:rPr lang="en-US" sz="2800" dirty="0" smtClean="0"/>
              <a:t> </a:t>
            </a:r>
            <a:r>
              <a:rPr lang="en-US" sz="2800" dirty="0" err="1" smtClean="0"/>
              <a:t>pada</a:t>
            </a:r>
            <a:r>
              <a:rPr lang="en-US" sz="2800" dirty="0" smtClean="0"/>
              <a:t> </a:t>
            </a:r>
            <a:r>
              <a:rPr lang="en-US" sz="2800" dirty="0" err="1" smtClean="0"/>
              <a:t>tipe</a:t>
            </a:r>
            <a:r>
              <a:rPr lang="en-US" sz="2800" dirty="0" smtClean="0"/>
              <a:t> </a:t>
            </a:r>
            <a:r>
              <a:rPr lang="en-US" sz="2800" dirty="0" err="1" smtClean="0"/>
              <a:t>tersebut</a:t>
            </a:r>
            <a:endParaRPr lang="en-US" sz="2800" dirty="0" smtClean="0"/>
          </a:p>
          <a:p>
            <a:pPr lvl="1"/>
            <a:r>
              <a:rPr lang="en-US" sz="2800" dirty="0" err="1" smtClean="0"/>
              <a:t>Terdapat</a:t>
            </a:r>
            <a:r>
              <a:rPr lang="en-US" sz="2800" dirty="0" smtClean="0"/>
              <a:t> </a:t>
            </a:r>
            <a:r>
              <a:rPr lang="en-US" sz="2800" dirty="0" err="1" smtClean="0"/>
              <a:t>cara</a:t>
            </a:r>
            <a:r>
              <a:rPr lang="en-US" sz="2800" dirty="0" smtClean="0"/>
              <a:t> </a:t>
            </a:r>
            <a:r>
              <a:rPr lang="en-US" sz="2800" dirty="0" err="1" smtClean="0"/>
              <a:t>untuk</a:t>
            </a:r>
            <a:r>
              <a:rPr lang="en-US" sz="2800" dirty="0" smtClean="0"/>
              <a:t> </a:t>
            </a:r>
            <a:r>
              <a:rPr lang="en-US" sz="2800" dirty="0" err="1" smtClean="0"/>
              <a:t>menuliskan</a:t>
            </a:r>
            <a:r>
              <a:rPr lang="en-US" sz="2800" dirty="0" smtClean="0"/>
              <a:t> </a:t>
            </a:r>
            <a:r>
              <a:rPr lang="en-US" sz="2800" dirty="0" err="1" smtClean="0"/>
              <a:t>tipe</a:t>
            </a:r>
            <a:r>
              <a:rPr lang="en-US" sz="2800" dirty="0" smtClean="0"/>
              <a:t> </a:t>
            </a:r>
            <a:r>
              <a:rPr lang="en-US" sz="2800" dirty="0" err="1" smtClean="0"/>
              <a:t>atau</a:t>
            </a:r>
            <a:r>
              <a:rPr lang="en-US" sz="2800" dirty="0" smtClean="0"/>
              <a:t> </a:t>
            </a:r>
            <a:r>
              <a:rPr lang="en-US" sz="2800" dirty="0" err="1" smtClean="0"/>
              <a:t>konstanta</a:t>
            </a:r>
            <a:r>
              <a:rPr lang="en-US" sz="2800" dirty="0" smtClean="0"/>
              <a:t>(literal)</a:t>
            </a:r>
          </a:p>
          <a:p>
            <a:pPr lvl="1"/>
            <a:r>
              <a:rPr lang="en-US" sz="2800" dirty="0" err="1" smtClean="0"/>
              <a:t>Memiliki</a:t>
            </a:r>
            <a:r>
              <a:rPr lang="en-US" sz="2800" dirty="0" smtClean="0"/>
              <a:t> </a:t>
            </a:r>
            <a:r>
              <a:rPr lang="en-US" sz="2800" dirty="0" err="1" smtClean="0"/>
              <a:t>operasi</a:t>
            </a:r>
            <a:endParaRPr lang="en-US" sz="2800" dirty="0" smtClean="0"/>
          </a:p>
          <a:p>
            <a:r>
              <a:rPr lang="en-US" sz="3200" dirty="0" err="1" smtClean="0"/>
              <a:t>Tipe</a:t>
            </a:r>
            <a:r>
              <a:rPr lang="en-US" sz="3200" dirty="0" smtClean="0"/>
              <a:t> </a:t>
            </a:r>
            <a:r>
              <a:rPr lang="en-US" sz="3200" dirty="0" err="1" smtClean="0"/>
              <a:t>ada</a:t>
            </a:r>
            <a:r>
              <a:rPr lang="en-US" sz="3200" dirty="0" smtClean="0"/>
              <a:t> </a:t>
            </a:r>
            <a:r>
              <a:rPr lang="en-US" sz="3200" dirty="0" err="1" smtClean="0"/>
              <a:t>dua</a:t>
            </a:r>
            <a:r>
              <a:rPr lang="en-US" sz="3200" dirty="0" smtClean="0"/>
              <a:t> </a:t>
            </a:r>
            <a:r>
              <a:rPr lang="en-US" sz="3200" dirty="0" err="1" smtClean="0"/>
              <a:t>jenis</a:t>
            </a:r>
            <a:r>
              <a:rPr lang="en-US" sz="3200" dirty="0" smtClean="0"/>
              <a:t>:</a:t>
            </a:r>
          </a:p>
          <a:p>
            <a:pPr lvl="1"/>
            <a:r>
              <a:rPr lang="en-US" sz="2800" dirty="0" err="1" smtClean="0"/>
              <a:t>Primitif</a:t>
            </a:r>
            <a:r>
              <a:rPr lang="en-US" sz="2800" dirty="0" smtClean="0"/>
              <a:t>: </a:t>
            </a:r>
            <a:r>
              <a:rPr lang="en-US" sz="2800" dirty="0" err="1" smtClean="0"/>
              <a:t>tipe</a:t>
            </a:r>
            <a:r>
              <a:rPr lang="en-US" sz="2800" dirty="0" smtClean="0"/>
              <a:t> </a:t>
            </a:r>
            <a:r>
              <a:rPr lang="en-US" sz="2800" dirty="0" err="1" smtClean="0"/>
              <a:t>dasar</a:t>
            </a:r>
            <a:r>
              <a:rPr lang="en-US" sz="2800" dirty="0" smtClean="0"/>
              <a:t> yang </a:t>
            </a:r>
            <a:r>
              <a:rPr lang="en-US" sz="2800" dirty="0" err="1" smtClean="0"/>
              <a:t>disediakan</a:t>
            </a:r>
            <a:r>
              <a:rPr lang="en-US" sz="2800" dirty="0" smtClean="0"/>
              <a:t> </a:t>
            </a:r>
            <a:r>
              <a:rPr lang="en-US" sz="2800" dirty="0" err="1" smtClean="0"/>
              <a:t>oleh</a:t>
            </a:r>
            <a:r>
              <a:rPr lang="en-US" sz="2800" dirty="0" smtClean="0"/>
              <a:t> Bahasa </a:t>
            </a:r>
            <a:r>
              <a:rPr lang="en-US" sz="2800" dirty="0" err="1" smtClean="0"/>
              <a:t>pemrograman</a:t>
            </a:r>
            <a:endParaRPr lang="en-US" sz="2800" dirty="0" smtClean="0"/>
          </a:p>
          <a:p>
            <a:pPr lvl="1"/>
            <a:r>
              <a:rPr lang="en-US" sz="2800" dirty="0" smtClean="0"/>
              <a:t>Non-</a:t>
            </a:r>
            <a:r>
              <a:rPr lang="en-US" sz="2800" dirty="0" err="1" smtClean="0"/>
              <a:t>primitif</a:t>
            </a:r>
            <a:r>
              <a:rPr lang="en-US" sz="2800" dirty="0" smtClean="0"/>
              <a:t>: </a:t>
            </a:r>
            <a:r>
              <a:rPr lang="en-US" sz="2800" dirty="0" err="1" smtClean="0"/>
              <a:t>tipe</a:t>
            </a:r>
            <a:r>
              <a:rPr lang="en-US" sz="2800" dirty="0" smtClean="0"/>
              <a:t> </a:t>
            </a:r>
            <a:r>
              <a:rPr lang="en-US" sz="2800" dirty="0" err="1" smtClean="0"/>
              <a:t>bentukan</a:t>
            </a:r>
            <a:r>
              <a:rPr lang="en-US" sz="2800" dirty="0" smtClean="0"/>
              <a:t> yang </a:t>
            </a:r>
            <a:r>
              <a:rPr lang="en-US" sz="2800" dirty="0" err="1" smtClean="0"/>
              <a:t>dibuat</a:t>
            </a:r>
            <a:r>
              <a:rPr lang="en-US" sz="2800" dirty="0" smtClean="0"/>
              <a:t> </a:t>
            </a:r>
            <a:r>
              <a:rPr lang="en-US" sz="2800" dirty="0" err="1" smtClean="0"/>
              <a:t>oleh</a:t>
            </a:r>
            <a:r>
              <a:rPr lang="en-US" sz="2800" dirty="0" smtClean="0"/>
              <a:t> programmer</a:t>
            </a:r>
            <a:endParaRPr lang="en-US" sz="2800" dirty="0"/>
          </a:p>
        </p:txBody>
      </p:sp>
      <p:sp>
        <p:nvSpPr>
          <p:cNvPr id="4" name="Footer Placeholder 3">
            <a:extLst>
              <a:ext uri="{FF2B5EF4-FFF2-40B4-BE49-F238E27FC236}">
                <a16:creationId xmlns:a16="http://schemas.microsoft.com/office/drawing/2014/main" id="{6320C361-7822-4ED2-9276-BA2C8ED7CFD7}"/>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6D3B5A3B-2232-4156-9C64-D1457667E061}"/>
              </a:ext>
            </a:extLst>
          </p:cNvPr>
          <p:cNvSpPr>
            <a:spLocks noGrp="1"/>
          </p:cNvSpPr>
          <p:nvPr>
            <p:ph type="sldNum" sz="quarter" idx="12"/>
          </p:nvPr>
        </p:nvSpPr>
        <p:spPr/>
        <p:txBody>
          <a:bodyPr/>
          <a:lstStyle/>
          <a:p>
            <a:fld id="{305E9EA4-53B1-4E59-8089-6AA0C6ADAD7B}" type="slidenum">
              <a:rPr lang="en-US" smtClean="0"/>
              <a:t>32</a:t>
            </a:fld>
            <a:endParaRPr lang="en-US"/>
          </a:p>
        </p:txBody>
      </p:sp>
    </p:spTree>
    <p:extLst>
      <p:ext uri="{BB962C8B-B14F-4D97-AF65-F5344CB8AC3E}">
        <p14:creationId xmlns:p14="http://schemas.microsoft.com/office/powerpoint/2010/main" val="3333605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Tipe</a:t>
            </a:r>
            <a:r>
              <a:rPr lang="en-US" b="1" dirty="0" smtClean="0"/>
              <a:t> </a:t>
            </a:r>
            <a:r>
              <a:rPr lang="en-US" b="1" dirty="0" err="1" smtClean="0"/>
              <a:t>primitif</a:t>
            </a:r>
            <a:endParaRPr lang="id-ID" b="1" dirty="0"/>
          </a:p>
        </p:txBody>
      </p:sp>
      <p:sp>
        <p:nvSpPr>
          <p:cNvPr id="3" name="Content Placeholder 2"/>
          <p:cNvSpPr>
            <a:spLocks noGrp="1"/>
          </p:cNvSpPr>
          <p:nvPr>
            <p:ph idx="1"/>
          </p:nvPr>
        </p:nvSpPr>
        <p:spPr/>
        <p:txBody>
          <a:bodyPr/>
          <a:lstStyle/>
          <a:p>
            <a:r>
              <a:rPr lang="en-US" dirty="0" smtClean="0"/>
              <a:t>Boolean</a:t>
            </a:r>
          </a:p>
          <a:p>
            <a:r>
              <a:rPr lang="en-US" dirty="0" smtClean="0"/>
              <a:t>Integer</a:t>
            </a:r>
          </a:p>
          <a:p>
            <a:r>
              <a:rPr lang="en-US" dirty="0" smtClean="0"/>
              <a:t>Real</a:t>
            </a:r>
          </a:p>
          <a:p>
            <a:r>
              <a:rPr lang="en-US" dirty="0" smtClean="0"/>
              <a:t>Character</a:t>
            </a:r>
          </a:p>
          <a:p>
            <a:r>
              <a:rPr lang="en-US" dirty="0" smtClean="0"/>
              <a:t>String</a:t>
            </a:r>
          </a:p>
          <a:p>
            <a:r>
              <a:rPr lang="en-US" dirty="0" err="1" smtClean="0"/>
              <a:t>Misalnya</a:t>
            </a:r>
            <a:r>
              <a:rPr lang="en-US" dirty="0" smtClean="0"/>
              <a:t> </a:t>
            </a:r>
            <a:r>
              <a:rPr lang="en-US" dirty="0" err="1" smtClean="0"/>
              <a:t>kita</a:t>
            </a:r>
            <a:r>
              <a:rPr lang="en-US" dirty="0" smtClean="0"/>
              <a:t> </a:t>
            </a:r>
            <a:r>
              <a:rPr lang="en-US" dirty="0" err="1" smtClean="0"/>
              <a:t>menggunakan</a:t>
            </a:r>
            <a:r>
              <a:rPr lang="en-US" dirty="0" smtClean="0"/>
              <a:t> Bahasa </a:t>
            </a:r>
            <a:r>
              <a:rPr lang="en-US" dirty="0" err="1" smtClean="0"/>
              <a:t>pemrograman</a:t>
            </a:r>
            <a:r>
              <a:rPr lang="en-US" dirty="0" smtClean="0"/>
              <a:t> C++:</a:t>
            </a:r>
          </a:p>
          <a:p>
            <a:pPr lvl="1"/>
            <a:r>
              <a:rPr lang="en-US" dirty="0" smtClean="0"/>
              <a:t>Integer</a:t>
            </a:r>
          </a:p>
          <a:p>
            <a:pPr lvl="1"/>
            <a:r>
              <a:rPr lang="en-US" dirty="0" smtClean="0"/>
              <a:t>Float</a:t>
            </a:r>
          </a:p>
          <a:p>
            <a:pPr lvl="1"/>
            <a:r>
              <a:rPr lang="en-US" dirty="0" smtClean="0"/>
              <a:t>Char</a:t>
            </a:r>
          </a:p>
          <a:p>
            <a:pPr lvl="1"/>
            <a:endParaRPr lang="id-ID"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33</a:t>
            </a:fld>
            <a:endParaRPr lang="en-US"/>
          </a:p>
        </p:txBody>
      </p:sp>
    </p:spTree>
    <p:extLst>
      <p:ext uri="{BB962C8B-B14F-4D97-AF65-F5344CB8AC3E}">
        <p14:creationId xmlns:p14="http://schemas.microsoft.com/office/powerpoint/2010/main" val="239462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Tipe</a:t>
            </a:r>
            <a:r>
              <a:rPr lang="en-US" b="1" dirty="0" smtClean="0"/>
              <a:t> </a:t>
            </a:r>
            <a:r>
              <a:rPr lang="en-US" b="1" dirty="0" err="1" smtClean="0"/>
              <a:t>Enumerasi</a:t>
            </a:r>
            <a:r>
              <a:rPr lang="en-US" b="1" dirty="0" smtClean="0"/>
              <a:t> </a:t>
            </a:r>
            <a:r>
              <a:rPr lang="en-US" b="1" dirty="0" err="1" smtClean="0"/>
              <a:t>dan</a:t>
            </a:r>
            <a:r>
              <a:rPr lang="en-US" b="1" dirty="0" smtClean="0"/>
              <a:t> </a:t>
            </a:r>
            <a:r>
              <a:rPr lang="en-US" b="1" dirty="0" err="1" smtClean="0"/>
              <a:t>Tipe</a:t>
            </a:r>
            <a:r>
              <a:rPr lang="en-US" b="1" dirty="0" smtClean="0"/>
              <a:t> </a:t>
            </a:r>
            <a:r>
              <a:rPr lang="en-US" b="1" dirty="0" err="1" smtClean="0"/>
              <a:t>Bentukan</a:t>
            </a:r>
            <a:endParaRPr lang="id-ID" b="1" dirty="0"/>
          </a:p>
        </p:txBody>
      </p:sp>
      <p:sp>
        <p:nvSpPr>
          <p:cNvPr id="3" name="Content Placeholder 2"/>
          <p:cNvSpPr>
            <a:spLocks noGrp="1"/>
          </p:cNvSpPr>
          <p:nvPr>
            <p:ph idx="1"/>
          </p:nvPr>
        </p:nvSpPr>
        <p:spPr/>
        <p:txBody>
          <a:bodyPr/>
          <a:lstStyle/>
          <a:p>
            <a:r>
              <a:rPr lang="en-US" dirty="0" err="1" smtClean="0"/>
              <a:t>Tipe</a:t>
            </a:r>
            <a:r>
              <a:rPr lang="en-US" dirty="0" smtClean="0"/>
              <a:t> </a:t>
            </a:r>
            <a:r>
              <a:rPr lang="en-US" dirty="0" err="1" smtClean="0"/>
              <a:t>Enumerasi</a:t>
            </a:r>
            <a:r>
              <a:rPr lang="en-US" dirty="0" smtClean="0"/>
              <a:t> </a:t>
            </a:r>
            <a:r>
              <a:rPr lang="en-US" dirty="0" err="1" smtClean="0"/>
              <a:t>adalah</a:t>
            </a:r>
            <a:r>
              <a:rPr lang="en-US" dirty="0" smtClean="0"/>
              <a:t> </a:t>
            </a:r>
            <a:r>
              <a:rPr lang="en-US" dirty="0" err="1" smtClean="0"/>
              <a:t>tipe</a:t>
            </a:r>
            <a:r>
              <a:rPr lang="en-US" dirty="0" smtClean="0"/>
              <a:t> yang </a:t>
            </a:r>
            <a:r>
              <a:rPr lang="en-US" dirty="0" err="1" smtClean="0"/>
              <a:t>domainnya</a:t>
            </a:r>
            <a:r>
              <a:rPr lang="en-US" dirty="0" smtClean="0"/>
              <a:t> </a:t>
            </a:r>
            <a:r>
              <a:rPr lang="en-US" dirty="0" err="1" smtClean="0"/>
              <a:t>tidak</a:t>
            </a:r>
            <a:r>
              <a:rPr lang="en-US" dirty="0" smtClean="0"/>
              <a:t> </a:t>
            </a:r>
            <a:r>
              <a:rPr lang="en-US" dirty="0" err="1" smtClean="0"/>
              <a:t>dilakukan</a:t>
            </a:r>
            <a:r>
              <a:rPr lang="en-US" dirty="0" smtClean="0"/>
              <a:t> </a:t>
            </a:r>
            <a:r>
              <a:rPr lang="en-US" dirty="0" err="1" smtClean="0"/>
              <a:t>menurut</a:t>
            </a:r>
            <a:r>
              <a:rPr lang="en-US" dirty="0" smtClean="0"/>
              <a:t> </a:t>
            </a:r>
            <a:r>
              <a:rPr lang="en-US" dirty="0" err="1" smtClean="0"/>
              <a:t>suatu</a:t>
            </a:r>
            <a:r>
              <a:rPr lang="en-US" dirty="0" smtClean="0"/>
              <a:t> </a:t>
            </a:r>
            <a:r>
              <a:rPr lang="en-US" dirty="0" err="1" smtClean="0"/>
              <a:t>aturan</a:t>
            </a:r>
            <a:r>
              <a:rPr lang="en-US" dirty="0" smtClean="0"/>
              <a:t>, </a:t>
            </a:r>
            <a:r>
              <a:rPr lang="en-US" dirty="0" err="1" smtClean="0"/>
              <a:t>melainkan</a:t>
            </a:r>
            <a:r>
              <a:rPr lang="en-US" dirty="0" smtClean="0"/>
              <a:t> </a:t>
            </a:r>
            <a:r>
              <a:rPr lang="en-US" dirty="0" err="1" smtClean="0"/>
              <a:t>dengan</a:t>
            </a:r>
            <a:r>
              <a:rPr lang="en-US" dirty="0" smtClean="0"/>
              <a:t> </a:t>
            </a:r>
            <a:r>
              <a:rPr lang="en-US" dirty="0" err="1" smtClean="0"/>
              <a:t>menyebutkan</a:t>
            </a:r>
            <a:r>
              <a:rPr lang="en-US" dirty="0" smtClean="0"/>
              <a:t> </a:t>
            </a:r>
            <a:r>
              <a:rPr lang="en-US" dirty="0" err="1" smtClean="0"/>
              <a:t>satu</a:t>
            </a:r>
            <a:r>
              <a:rPr lang="en-US" dirty="0" smtClean="0"/>
              <a:t> </a:t>
            </a:r>
            <a:r>
              <a:rPr lang="en-US" dirty="0" err="1" smtClean="0"/>
              <a:t>persatu</a:t>
            </a:r>
            <a:r>
              <a:rPr lang="en-US" dirty="0" smtClean="0"/>
              <a:t> </a:t>
            </a:r>
            <a:r>
              <a:rPr lang="en-US" dirty="0" err="1" smtClean="0"/>
              <a:t>anggotanya</a:t>
            </a:r>
            <a:r>
              <a:rPr lang="en-US" dirty="0" smtClean="0"/>
              <a:t>.</a:t>
            </a:r>
          </a:p>
          <a:p>
            <a:r>
              <a:rPr lang="en-US" dirty="0" err="1" smtClean="0"/>
              <a:t>Tipe</a:t>
            </a:r>
            <a:r>
              <a:rPr lang="en-US" dirty="0" smtClean="0"/>
              <a:t> </a:t>
            </a:r>
            <a:r>
              <a:rPr lang="en-US" dirty="0" err="1" smtClean="0"/>
              <a:t>Bentukan</a:t>
            </a:r>
            <a:r>
              <a:rPr lang="en-US" dirty="0" smtClean="0"/>
              <a:t> </a:t>
            </a:r>
            <a:r>
              <a:rPr lang="en-US" dirty="0" err="1" smtClean="0"/>
              <a:t>adalah</a:t>
            </a:r>
            <a:r>
              <a:rPr lang="en-US" dirty="0" smtClean="0"/>
              <a:t> </a:t>
            </a:r>
            <a:r>
              <a:rPr lang="en-US" dirty="0" err="1" smtClean="0"/>
              <a:t>tipe</a:t>
            </a:r>
            <a:r>
              <a:rPr lang="en-US" dirty="0" smtClean="0"/>
              <a:t> yang </a:t>
            </a:r>
            <a:r>
              <a:rPr lang="en-US" dirty="0" err="1" smtClean="0"/>
              <a:t>dibentuk</a:t>
            </a:r>
            <a:r>
              <a:rPr lang="en-US" dirty="0" smtClean="0"/>
              <a:t> </a:t>
            </a:r>
            <a:r>
              <a:rPr lang="en-US" dirty="0" err="1" smtClean="0"/>
              <a:t>dari</a:t>
            </a:r>
            <a:r>
              <a:rPr lang="en-US" dirty="0" smtClean="0"/>
              <a:t> </a:t>
            </a:r>
            <a:r>
              <a:rPr lang="en-US" dirty="0" err="1" smtClean="0"/>
              <a:t>beberapa</a:t>
            </a:r>
            <a:r>
              <a:rPr lang="en-US" dirty="0" smtClean="0"/>
              <a:t> </a:t>
            </a:r>
            <a:r>
              <a:rPr lang="en-US" dirty="0" err="1" smtClean="0"/>
              <a:t>komponen</a:t>
            </a:r>
            <a:r>
              <a:rPr lang="en-US" dirty="0" smtClean="0"/>
              <a:t> </a:t>
            </a:r>
            <a:r>
              <a:rPr lang="en-US" dirty="0" err="1" smtClean="0"/>
              <a:t>tipe</a:t>
            </a:r>
            <a:r>
              <a:rPr lang="en-US" dirty="0" smtClean="0"/>
              <a:t> </a:t>
            </a:r>
            <a:r>
              <a:rPr lang="en-US" dirty="0" err="1" smtClean="0"/>
              <a:t>primitif</a:t>
            </a:r>
            <a:endParaRPr lang="id-ID"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34</a:t>
            </a:fld>
            <a:endParaRPr lang="en-US"/>
          </a:p>
        </p:txBody>
      </p:sp>
    </p:spTree>
    <p:extLst>
      <p:ext uri="{BB962C8B-B14F-4D97-AF65-F5344CB8AC3E}">
        <p14:creationId xmlns:p14="http://schemas.microsoft.com/office/powerpoint/2010/main" val="494387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Apa</a:t>
            </a:r>
            <a:r>
              <a:rPr lang="en-US" b="1" dirty="0" smtClean="0"/>
              <a:t> </a:t>
            </a:r>
            <a:r>
              <a:rPr lang="en-US" b="1" dirty="0" err="1" smtClean="0"/>
              <a:t>kegunaan</a:t>
            </a:r>
            <a:r>
              <a:rPr lang="en-US" b="1" dirty="0" smtClean="0"/>
              <a:t> </a:t>
            </a:r>
            <a:r>
              <a:rPr lang="en-US" b="1" dirty="0" err="1" smtClean="0"/>
              <a:t>dari</a:t>
            </a:r>
            <a:r>
              <a:rPr lang="en-US" b="1" dirty="0" smtClean="0"/>
              <a:t> </a:t>
            </a:r>
            <a:r>
              <a:rPr lang="en-US" b="1" dirty="0" err="1" smtClean="0"/>
              <a:t>tipe</a:t>
            </a:r>
            <a:r>
              <a:rPr lang="en-US" b="1" dirty="0" smtClean="0"/>
              <a:t>?</a:t>
            </a:r>
            <a:endParaRPr lang="id-ID" b="1" dirty="0"/>
          </a:p>
        </p:txBody>
      </p:sp>
      <p:sp>
        <p:nvSpPr>
          <p:cNvPr id="3" name="Content Placeholder 2"/>
          <p:cNvSpPr>
            <a:spLocks noGrp="1"/>
          </p:cNvSpPr>
          <p:nvPr>
            <p:ph idx="1"/>
          </p:nvPr>
        </p:nvSpPr>
        <p:spPr/>
        <p:txBody>
          <a:bodyPr/>
          <a:lstStyle/>
          <a:p>
            <a:r>
              <a:rPr lang="en-US" dirty="0" err="1" smtClean="0"/>
              <a:t>Untuk</a:t>
            </a:r>
            <a:r>
              <a:rPr lang="en-US" dirty="0" smtClean="0"/>
              <a:t> </a:t>
            </a:r>
            <a:r>
              <a:rPr lang="en-US" dirty="0" err="1" smtClean="0"/>
              <a:t>mempermudah</a:t>
            </a:r>
            <a:r>
              <a:rPr lang="en-US" dirty="0" smtClean="0"/>
              <a:t> proses </a:t>
            </a:r>
            <a:r>
              <a:rPr lang="en-US" dirty="0" err="1" smtClean="0"/>
              <a:t>berfikir</a:t>
            </a:r>
            <a:r>
              <a:rPr lang="en-US" dirty="0" smtClean="0"/>
              <a:t> </a:t>
            </a:r>
            <a:r>
              <a:rPr lang="en-US" dirty="0" err="1" smtClean="0"/>
              <a:t>dalam</a:t>
            </a:r>
            <a:r>
              <a:rPr lang="en-US" dirty="0" smtClean="0"/>
              <a:t> </a:t>
            </a:r>
            <a:r>
              <a:rPr lang="en-US" dirty="0" err="1" smtClean="0"/>
              <a:t>tingkatan</a:t>
            </a:r>
            <a:r>
              <a:rPr lang="en-US" dirty="0" smtClean="0"/>
              <a:t> </a:t>
            </a:r>
            <a:r>
              <a:rPr lang="en-US" dirty="0" err="1" smtClean="0"/>
              <a:t>abstraksi</a:t>
            </a:r>
            <a:r>
              <a:rPr lang="en-US" dirty="0" smtClean="0"/>
              <a:t> yang </a:t>
            </a:r>
            <a:r>
              <a:rPr lang="en-US" dirty="0" err="1" smtClean="0"/>
              <a:t>lebih</a:t>
            </a:r>
            <a:r>
              <a:rPr lang="en-US" dirty="0" smtClean="0"/>
              <a:t> </a:t>
            </a:r>
            <a:r>
              <a:rPr lang="en-US" dirty="0" err="1" smtClean="0"/>
              <a:t>tinggi</a:t>
            </a:r>
            <a:r>
              <a:rPr lang="en-US" dirty="0" smtClean="0"/>
              <a:t>.</a:t>
            </a:r>
          </a:p>
          <a:p>
            <a:r>
              <a:rPr lang="en-US" dirty="0" err="1" smtClean="0"/>
              <a:t>Abstraksi</a:t>
            </a:r>
            <a:r>
              <a:rPr lang="en-US" dirty="0" smtClean="0"/>
              <a:t> </a:t>
            </a:r>
            <a:r>
              <a:rPr lang="en-US" dirty="0" err="1" smtClean="0"/>
              <a:t>merupakan</a:t>
            </a:r>
            <a:r>
              <a:rPr lang="en-US" dirty="0" smtClean="0"/>
              <a:t> </a:t>
            </a:r>
            <a:r>
              <a:rPr lang="en-US" dirty="0" err="1" smtClean="0"/>
              <a:t>cara</a:t>
            </a:r>
            <a:r>
              <a:rPr lang="en-US" dirty="0" smtClean="0"/>
              <a:t> </a:t>
            </a:r>
            <a:r>
              <a:rPr lang="en-US" dirty="0" err="1" smtClean="0"/>
              <a:t>untuk</a:t>
            </a:r>
            <a:r>
              <a:rPr lang="en-US" dirty="0" smtClean="0"/>
              <a:t> </a:t>
            </a:r>
            <a:r>
              <a:rPr lang="en-US" dirty="0" err="1" smtClean="0"/>
              <a:t>melihat</a:t>
            </a:r>
            <a:r>
              <a:rPr lang="en-US" dirty="0" smtClean="0"/>
              <a:t> </a:t>
            </a:r>
            <a:r>
              <a:rPr lang="en-US" dirty="0" err="1" smtClean="0"/>
              <a:t>sesuatu</a:t>
            </a:r>
            <a:r>
              <a:rPr lang="en-US" dirty="0" smtClean="0"/>
              <a:t> </a:t>
            </a:r>
            <a:r>
              <a:rPr lang="en-US" dirty="0" err="1" smtClean="0"/>
              <a:t>dengan</a:t>
            </a:r>
            <a:r>
              <a:rPr lang="en-US" dirty="0" smtClean="0"/>
              <a:t> </a:t>
            </a:r>
            <a:r>
              <a:rPr lang="en-US" dirty="0" err="1" smtClean="0"/>
              <a:t>lebih</a:t>
            </a:r>
            <a:r>
              <a:rPr lang="en-US" dirty="0" smtClean="0"/>
              <a:t> </a:t>
            </a:r>
            <a:r>
              <a:rPr lang="en-US" dirty="0" err="1" smtClean="0"/>
              <a:t>mudah</a:t>
            </a:r>
            <a:r>
              <a:rPr lang="en-US" dirty="0" smtClean="0"/>
              <a:t>.</a:t>
            </a:r>
          </a:p>
          <a:p>
            <a:r>
              <a:rPr lang="en-US" dirty="0" err="1" smtClean="0"/>
              <a:t>Misalnya</a:t>
            </a:r>
            <a:r>
              <a:rPr lang="en-US" dirty="0" smtClean="0"/>
              <a:t> </a:t>
            </a:r>
            <a:r>
              <a:rPr lang="en-US" dirty="0" err="1" smtClean="0"/>
              <a:t>dengan</a:t>
            </a:r>
            <a:r>
              <a:rPr lang="en-US" dirty="0" smtClean="0"/>
              <a:t> </a:t>
            </a:r>
            <a:r>
              <a:rPr lang="en-US" dirty="0" err="1" smtClean="0"/>
              <a:t>tipe</a:t>
            </a:r>
            <a:r>
              <a:rPr lang="en-US" dirty="0" smtClean="0"/>
              <a:t> </a:t>
            </a:r>
            <a:r>
              <a:rPr lang="en-US" dirty="0" err="1" smtClean="0"/>
              <a:t>kita</a:t>
            </a:r>
            <a:r>
              <a:rPr lang="en-US" dirty="0" smtClean="0"/>
              <a:t> </a:t>
            </a:r>
            <a:r>
              <a:rPr lang="en-US" dirty="0" err="1" smtClean="0"/>
              <a:t>bisa</a:t>
            </a:r>
            <a:r>
              <a:rPr lang="en-US" dirty="0" smtClean="0"/>
              <a:t> </a:t>
            </a:r>
            <a:r>
              <a:rPr lang="en-US" dirty="0" err="1" smtClean="0"/>
              <a:t>mengabstrasikan</a:t>
            </a:r>
            <a:r>
              <a:rPr lang="en-US" dirty="0" smtClean="0"/>
              <a:t> </a:t>
            </a:r>
            <a:r>
              <a:rPr lang="en-US" dirty="0" err="1" smtClean="0"/>
              <a:t>suatu</a:t>
            </a:r>
            <a:r>
              <a:rPr lang="en-US" dirty="0" smtClean="0"/>
              <a:t> data </a:t>
            </a:r>
            <a:r>
              <a:rPr lang="en-US" dirty="0" err="1" smtClean="0"/>
              <a:t>mahasiswa</a:t>
            </a:r>
            <a:r>
              <a:rPr lang="en-US" dirty="0" smtClean="0"/>
              <a:t> yang </a:t>
            </a:r>
            <a:r>
              <a:rPr lang="en-US" dirty="0" err="1" smtClean="0"/>
              <a:t>sebetulnya</a:t>
            </a:r>
            <a:r>
              <a:rPr lang="en-US" dirty="0" smtClean="0"/>
              <a:t> </a:t>
            </a:r>
            <a:r>
              <a:rPr lang="en-US" dirty="0" err="1" smtClean="0"/>
              <a:t>terdiri</a:t>
            </a:r>
            <a:r>
              <a:rPr lang="en-US" dirty="0" smtClean="0"/>
              <a:t> </a:t>
            </a:r>
            <a:r>
              <a:rPr lang="en-US" dirty="0" err="1" smtClean="0"/>
              <a:t>dari</a:t>
            </a:r>
            <a:r>
              <a:rPr lang="en-US" dirty="0" smtClean="0"/>
              <a:t> </a:t>
            </a:r>
            <a:r>
              <a:rPr lang="en-US" dirty="0" err="1" smtClean="0"/>
              <a:t>beberapa</a:t>
            </a:r>
            <a:r>
              <a:rPr lang="en-US" dirty="0" smtClean="0"/>
              <a:t> data </a:t>
            </a:r>
            <a:r>
              <a:rPr lang="en-US" dirty="0" err="1" smtClean="0"/>
              <a:t>seperti</a:t>
            </a:r>
            <a:r>
              <a:rPr lang="en-US" dirty="0" smtClean="0"/>
              <a:t> </a:t>
            </a:r>
            <a:r>
              <a:rPr lang="en-US" dirty="0" err="1" smtClean="0"/>
              <a:t>nim</a:t>
            </a:r>
            <a:r>
              <a:rPr lang="en-US" dirty="0" smtClean="0"/>
              <a:t>, </a:t>
            </a:r>
            <a:r>
              <a:rPr lang="en-US" dirty="0" err="1" smtClean="0"/>
              <a:t>nama</a:t>
            </a:r>
            <a:r>
              <a:rPr lang="en-US" dirty="0" smtClean="0"/>
              <a:t>, d..</a:t>
            </a:r>
            <a:r>
              <a:rPr lang="en-US" dirty="0" err="1" smtClean="0"/>
              <a:t>ll</a:t>
            </a:r>
            <a:endParaRPr lang="id-ID"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35</a:t>
            </a:fld>
            <a:endParaRPr lang="en-US"/>
          </a:p>
        </p:txBody>
      </p:sp>
    </p:spTree>
    <p:extLst>
      <p:ext uri="{BB962C8B-B14F-4D97-AF65-F5344CB8AC3E}">
        <p14:creationId xmlns:p14="http://schemas.microsoft.com/office/powerpoint/2010/main" val="31810543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24012"/>
            <a:ext cx="9892748" cy="1325563"/>
          </a:xfrm>
        </p:spPr>
        <p:txBody>
          <a:bodyPr>
            <a:normAutofit/>
          </a:bodyPr>
          <a:lstStyle/>
          <a:p>
            <a:r>
              <a:rPr lang="en-US" sz="4800" b="1" dirty="0" err="1" smtClean="0"/>
              <a:t>Variabel</a:t>
            </a:r>
            <a:r>
              <a:rPr lang="en-US" sz="4800" b="1" dirty="0" smtClean="0"/>
              <a:t> </a:t>
            </a:r>
            <a:r>
              <a:rPr lang="en-US" sz="4800" b="1" dirty="0" err="1" smtClean="0"/>
              <a:t>dan</a:t>
            </a:r>
            <a:r>
              <a:rPr lang="en-US" sz="4800" b="1" dirty="0" smtClean="0"/>
              <a:t> </a:t>
            </a:r>
            <a:r>
              <a:rPr lang="en-US" sz="4800" b="1" dirty="0" err="1" smtClean="0"/>
              <a:t>Konstanta</a:t>
            </a:r>
            <a:endParaRPr lang="en-US" sz="4800" b="1" dirty="0"/>
          </a:p>
        </p:txBody>
      </p:sp>
      <p:sp>
        <p:nvSpPr>
          <p:cNvPr id="3" name="Footer Placeholder 2">
            <a:extLst>
              <a:ext uri="{FF2B5EF4-FFF2-40B4-BE49-F238E27FC236}">
                <a16:creationId xmlns:a16="http://schemas.microsoft.com/office/drawing/2014/main" id="{ACC8F083-3214-4EB6-81A2-70B82369DB77}"/>
              </a:ext>
            </a:extLst>
          </p:cNvPr>
          <p:cNvSpPr>
            <a:spLocks noGrp="1"/>
          </p:cNvSpPr>
          <p:nvPr>
            <p:ph type="ftr" sz="quarter" idx="11"/>
          </p:nvPr>
        </p:nvSpPr>
        <p:spPr/>
        <p:txBody>
          <a:bodyPr/>
          <a:lstStyle/>
          <a:p>
            <a:r>
              <a:rPr lang="en-US"/>
              <a:t>Program Studi Teknik Informatika - S1</a:t>
            </a:r>
          </a:p>
        </p:txBody>
      </p:sp>
      <p:sp>
        <p:nvSpPr>
          <p:cNvPr id="4" name="Slide Number Placeholder 3">
            <a:extLst>
              <a:ext uri="{FF2B5EF4-FFF2-40B4-BE49-F238E27FC236}">
                <a16:creationId xmlns:a16="http://schemas.microsoft.com/office/drawing/2014/main" id="{24C5B7FE-8898-4149-9F5A-D0E781642A78}"/>
              </a:ext>
            </a:extLst>
          </p:cNvPr>
          <p:cNvSpPr>
            <a:spLocks noGrp="1"/>
          </p:cNvSpPr>
          <p:nvPr>
            <p:ph type="sldNum" sz="quarter" idx="12"/>
          </p:nvPr>
        </p:nvSpPr>
        <p:spPr/>
        <p:txBody>
          <a:bodyPr/>
          <a:lstStyle/>
          <a:p>
            <a:fld id="{305E9EA4-53B1-4E59-8089-6AA0C6ADAD7B}" type="slidenum">
              <a:rPr lang="en-US" smtClean="0"/>
              <a:t>36</a:t>
            </a:fld>
            <a:endParaRPr lang="en-US"/>
          </a:p>
        </p:txBody>
      </p:sp>
    </p:spTree>
    <p:extLst>
      <p:ext uri="{BB962C8B-B14F-4D97-AF65-F5344CB8AC3E}">
        <p14:creationId xmlns:p14="http://schemas.microsoft.com/office/powerpoint/2010/main" val="23796614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39839"/>
            <a:ext cx="10041835" cy="1110738"/>
          </a:xfrm>
        </p:spPr>
        <p:txBody>
          <a:bodyPr/>
          <a:lstStyle/>
          <a:p>
            <a:r>
              <a:rPr lang="en-US" b="1" dirty="0" err="1"/>
              <a:t>Variabel</a:t>
            </a:r>
            <a:r>
              <a:rPr lang="en-US" b="1" dirty="0"/>
              <a:t> </a:t>
            </a:r>
          </a:p>
        </p:txBody>
      </p:sp>
      <p:sp>
        <p:nvSpPr>
          <p:cNvPr id="3" name="Content Placeholder 2"/>
          <p:cNvSpPr>
            <a:spLocks noGrp="1"/>
          </p:cNvSpPr>
          <p:nvPr>
            <p:ph idx="1"/>
          </p:nvPr>
        </p:nvSpPr>
        <p:spPr/>
        <p:txBody>
          <a:bodyPr>
            <a:normAutofit/>
          </a:bodyPr>
          <a:lstStyle/>
          <a:p>
            <a:r>
              <a:rPr lang="en-US" sz="3200" dirty="0" err="1">
                <a:latin typeface="Cabin"/>
                <a:ea typeface="Cabin"/>
                <a:cs typeface="Cabin"/>
                <a:sym typeface="Cabin"/>
              </a:rPr>
              <a:t>Nama</a:t>
            </a:r>
            <a:r>
              <a:rPr lang="en-US" sz="3200" dirty="0">
                <a:latin typeface="Cabin"/>
                <a:ea typeface="Cabin"/>
                <a:cs typeface="Cabin"/>
                <a:sym typeface="Cabin"/>
              </a:rPr>
              <a:t> yang </a:t>
            </a:r>
            <a:r>
              <a:rPr lang="en-US" sz="3200" dirty="0" err="1">
                <a:latin typeface="Cabin"/>
                <a:ea typeface="Cabin"/>
                <a:cs typeface="Cabin"/>
                <a:sym typeface="Cabin"/>
              </a:rPr>
              <a:t>merepresentasikan</a:t>
            </a:r>
            <a:r>
              <a:rPr lang="en-US" sz="3200" dirty="0">
                <a:latin typeface="Cabin"/>
                <a:ea typeface="Cabin"/>
                <a:cs typeface="Cabin"/>
                <a:sym typeface="Cabin"/>
              </a:rPr>
              <a:t> </a:t>
            </a:r>
            <a:r>
              <a:rPr lang="en-US" sz="3200" dirty="0" err="1">
                <a:latin typeface="Cabin"/>
                <a:ea typeface="Cabin"/>
                <a:cs typeface="Cabin"/>
                <a:sym typeface="Cabin"/>
              </a:rPr>
              <a:t>sebuah</a:t>
            </a:r>
            <a:r>
              <a:rPr lang="en-US" sz="3200" dirty="0">
                <a:latin typeface="Cabin"/>
                <a:ea typeface="Cabin"/>
                <a:cs typeface="Cabin"/>
                <a:sym typeface="Cabin"/>
              </a:rPr>
              <a:t> </a:t>
            </a:r>
            <a:r>
              <a:rPr lang="en-US" sz="3200" dirty="0" err="1">
                <a:latin typeface="Cabin"/>
                <a:ea typeface="Cabin"/>
                <a:cs typeface="Cabin"/>
                <a:sym typeface="Cabin"/>
              </a:rPr>
              <a:t>tempat</a:t>
            </a:r>
            <a:r>
              <a:rPr lang="en-US" sz="3200" dirty="0">
                <a:latin typeface="Cabin"/>
                <a:ea typeface="Cabin"/>
                <a:cs typeface="Cabin"/>
                <a:sym typeface="Cabin"/>
              </a:rPr>
              <a:t> di </a:t>
            </a:r>
            <a:r>
              <a:rPr lang="en-US" sz="3200" dirty="0" err="1">
                <a:latin typeface="Cabin"/>
                <a:ea typeface="Cabin"/>
                <a:cs typeface="Cabin"/>
                <a:sym typeface="Cabin"/>
              </a:rPr>
              <a:t>memori</a:t>
            </a:r>
            <a:r>
              <a:rPr lang="en-US" sz="3200" dirty="0">
                <a:latin typeface="Cabin"/>
                <a:ea typeface="Cabin"/>
                <a:cs typeface="Cabin"/>
                <a:sym typeface="Cabin"/>
              </a:rPr>
              <a:t> </a:t>
            </a:r>
            <a:r>
              <a:rPr lang="en-US" sz="3200" dirty="0" err="1">
                <a:latin typeface="Cabin"/>
                <a:ea typeface="Cabin"/>
                <a:cs typeface="Cabin"/>
                <a:sym typeface="Cabin"/>
              </a:rPr>
              <a:t>komputer</a:t>
            </a:r>
            <a:r>
              <a:rPr lang="en-US" sz="3200" dirty="0">
                <a:latin typeface="Cabin"/>
                <a:ea typeface="Cabin"/>
                <a:cs typeface="Cabin"/>
                <a:sym typeface="Cabin"/>
              </a:rPr>
              <a:t> </a:t>
            </a:r>
            <a:r>
              <a:rPr lang="en-US" sz="3200" dirty="0" err="1">
                <a:latin typeface="Cabin"/>
                <a:ea typeface="Cabin"/>
                <a:cs typeface="Cabin"/>
                <a:sym typeface="Cabin"/>
              </a:rPr>
              <a:t>untuk</a:t>
            </a:r>
            <a:r>
              <a:rPr lang="en-US" sz="3200" dirty="0">
                <a:latin typeface="Cabin"/>
                <a:ea typeface="Cabin"/>
                <a:cs typeface="Cabin"/>
                <a:sym typeface="Cabin"/>
              </a:rPr>
              <a:t> </a:t>
            </a:r>
            <a:r>
              <a:rPr lang="en-US" sz="3200" dirty="0" err="1">
                <a:latin typeface="Cabin"/>
                <a:ea typeface="Cabin"/>
                <a:cs typeface="Cabin"/>
                <a:sym typeface="Cabin"/>
              </a:rPr>
              <a:t>menyimpan</a:t>
            </a:r>
            <a:r>
              <a:rPr lang="en-US" sz="3200" dirty="0">
                <a:latin typeface="Cabin"/>
                <a:ea typeface="Cabin"/>
                <a:cs typeface="Cabin"/>
                <a:sym typeface="Cabin"/>
              </a:rPr>
              <a:t> data </a:t>
            </a:r>
            <a:r>
              <a:rPr lang="en-US" sz="3200" dirty="0" err="1">
                <a:latin typeface="Cabin"/>
                <a:ea typeface="Cabin"/>
                <a:cs typeface="Cabin"/>
                <a:sym typeface="Cabin"/>
              </a:rPr>
              <a:t>berupa</a:t>
            </a:r>
            <a:r>
              <a:rPr lang="en-US" sz="3200" dirty="0">
                <a:latin typeface="Cabin"/>
                <a:ea typeface="Cabin"/>
                <a:cs typeface="Cabin"/>
                <a:sym typeface="Cabin"/>
              </a:rPr>
              <a:t> </a:t>
            </a:r>
            <a:r>
              <a:rPr lang="en-US" sz="3200" dirty="0" err="1">
                <a:latin typeface="Cabin"/>
                <a:ea typeface="Cabin"/>
                <a:cs typeface="Cabin"/>
                <a:sym typeface="Cabin"/>
              </a:rPr>
              <a:t>nilai</a:t>
            </a:r>
            <a:r>
              <a:rPr lang="en-US" sz="3200" dirty="0">
                <a:latin typeface="Cabin"/>
                <a:ea typeface="Cabin"/>
                <a:cs typeface="Cabin"/>
                <a:sym typeface="Cabin"/>
              </a:rPr>
              <a:t> </a:t>
            </a:r>
            <a:r>
              <a:rPr lang="en-US" sz="3200" dirty="0" err="1">
                <a:latin typeface="Cabin"/>
                <a:ea typeface="Cabin"/>
                <a:cs typeface="Cabin"/>
                <a:sym typeface="Cabin"/>
              </a:rPr>
              <a:t>ber-tipe</a:t>
            </a:r>
            <a:r>
              <a:rPr lang="en-US" sz="3200" dirty="0">
                <a:latin typeface="Cabin"/>
                <a:ea typeface="Cabin"/>
                <a:cs typeface="Cabin"/>
                <a:sym typeface="Cabin"/>
              </a:rPr>
              <a:t> yang </a:t>
            </a:r>
            <a:r>
              <a:rPr lang="en-US" sz="3200" dirty="0" err="1">
                <a:latin typeface="Cabin"/>
                <a:ea typeface="Cabin"/>
                <a:cs typeface="Cabin"/>
                <a:sym typeface="Cabin"/>
              </a:rPr>
              <a:t>sifatnya</a:t>
            </a:r>
            <a:r>
              <a:rPr lang="en-US" sz="3200" dirty="0">
                <a:latin typeface="Cabin"/>
                <a:ea typeface="Cabin"/>
                <a:cs typeface="Cabin"/>
                <a:sym typeface="Cabin"/>
              </a:rPr>
              <a:t> </a:t>
            </a:r>
            <a:r>
              <a:rPr lang="en-US" sz="3200" dirty="0" err="1">
                <a:latin typeface="Cabin"/>
                <a:ea typeface="Cabin"/>
                <a:cs typeface="Cabin"/>
                <a:sym typeface="Cabin"/>
              </a:rPr>
              <a:t>dinamis</a:t>
            </a:r>
            <a:r>
              <a:rPr lang="en-US" sz="3200" dirty="0">
                <a:latin typeface="Cabin"/>
                <a:ea typeface="Cabin"/>
                <a:cs typeface="Cabin"/>
                <a:sym typeface="Cabin"/>
              </a:rPr>
              <a:t> (</a:t>
            </a:r>
            <a:r>
              <a:rPr lang="en-US" sz="3200" dirty="0" err="1">
                <a:latin typeface="Cabin"/>
                <a:ea typeface="Cabin"/>
                <a:cs typeface="Cabin"/>
                <a:sym typeface="Cabin"/>
              </a:rPr>
              <a:t>dapat</a:t>
            </a:r>
            <a:r>
              <a:rPr lang="en-US" sz="3200" dirty="0">
                <a:latin typeface="Cabin"/>
                <a:ea typeface="Cabin"/>
                <a:cs typeface="Cabin"/>
                <a:sym typeface="Cabin"/>
              </a:rPr>
              <a:t> </a:t>
            </a:r>
            <a:r>
              <a:rPr lang="en-US" sz="3200" dirty="0" err="1">
                <a:latin typeface="Cabin"/>
                <a:ea typeface="Cabin"/>
                <a:cs typeface="Cabin"/>
                <a:sym typeface="Cabin"/>
              </a:rPr>
              <a:t>berubah-ubah</a:t>
            </a:r>
            <a:r>
              <a:rPr lang="en-US" sz="3200" dirty="0">
                <a:latin typeface="Cabin"/>
                <a:ea typeface="Cabin"/>
                <a:cs typeface="Cabin"/>
                <a:sym typeface="Cabin"/>
              </a:rPr>
              <a:t>)</a:t>
            </a:r>
          </a:p>
          <a:p>
            <a:r>
              <a:rPr lang="en-US" sz="3200" dirty="0" err="1"/>
              <a:t>Contoh</a:t>
            </a:r>
            <a:r>
              <a:rPr lang="en-US" sz="3200" dirty="0"/>
              <a:t> :</a:t>
            </a:r>
          </a:p>
          <a:p>
            <a:pPr marL="0" indent="0">
              <a:buNone/>
            </a:pPr>
            <a:r>
              <a:rPr lang="en-US" sz="3200" dirty="0"/>
              <a:t>	x </a:t>
            </a:r>
            <a:r>
              <a:rPr lang="id-ID" sz="3200" dirty="0">
                <a:sym typeface="Wingdings" panose="05000000000000000000" pitchFamily="2" charset="2"/>
              </a:rPr>
              <a:t></a:t>
            </a:r>
            <a:r>
              <a:rPr lang="en-US" sz="3200" dirty="0"/>
              <a:t> 122</a:t>
            </a:r>
          </a:p>
          <a:p>
            <a:pPr marL="0" indent="0">
              <a:buNone/>
            </a:pPr>
            <a:r>
              <a:rPr lang="en-US" sz="3200" dirty="0"/>
              <a:t>	y </a:t>
            </a:r>
            <a:r>
              <a:rPr lang="id-ID" sz="3200" dirty="0">
                <a:sym typeface="Wingdings" panose="05000000000000000000" pitchFamily="2" charset="2"/>
              </a:rPr>
              <a:t></a:t>
            </a:r>
            <a:r>
              <a:rPr lang="en-US" sz="3200" dirty="0"/>
              <a:t> 14</a:t>
            </a:r>
          </a:p>
          <a:p>
            <a:pPr marL="0" indent="0">
              <a:buNone/>
            </a:pPr>
            <a:r>
              <a:rPr lang="en-US" sz="3200" dirty="0"/>
              <a:t>	x </a:t>
            </a:r>
            <a:r>
              <a:rPr lang="id-ID" sz="3200" dirty="0">
                <a:sym typeface="Wingdings" panose="05000000000000000000" pitchFamily="2" charset="2"/>
              </a:rPr>
              <a:t></a:t>
            </a:r>
            <a:r>
              <a:rPr lang="en-US" sz="3200" dirty="0"/>
              <a:t> 100</a:t>
            </a:r>
          </a:p>
        </p:txBody>
      </p:sp>
      <p:sp>
        <p:nvSpPr>
          <p:cNvPr id="4" name="Google Shape;271;p76"/>
          <p:cNvSpPr txBox="1"/>
          <p:nvPr/>
        </p:nvSpPr>
        <p:spPr>
          <a:xfrm>
            <a:off x="5477472" y="3712381"/>
            <a:ext cx="3940643" cy="965100"/>
          </a:xfrm>
          <a:prstGeom prst="rect">
            <a:avLst/>
          </a:prstGeom>
          <a:noFill/>
          <a:ln w="76200" cap="flat" cmpd="sng">
            <a:solidFill>
              <a:srgbClr val="00FFFF"/>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7F00"/>
              </a:buClr>
              <a:buFont typeface="Cabin"/>
              <a:buNone/>
            </a:pPr>
            <a:r>
              <a:rPr lang="en-US" sz="4800" dirty="0">
                <a:solidFill>
                  <a:schemeClr val="lt1"/>
                </a:solidFill>
                <a:latin typeface="Cabin"/>
                <a:ea typeface="Cabin"/>
                <a:cs typeface="Cabin"/>
                <a:sym typeface="Cabin"/>
              </a:rPr>
              <a:t> </a:t>
            </a:r>
            <a:r>
              <a:rPr lang="en-US" sz="4800" b="0" i="0" u="none" strike="noStrike" cap="none" dirty="0">
                <a:solidFill>
                  <a:schemeClr val="tx1"/>
                </a:solidFill>
                <a:latin typeface="Cabin"/>
                <a:ea typeface="Cabin"/>
                <a:cs typeface="Cabin"/>
                <a:sym typeface="Cabin"/>
              </a:rPr>
              <a:t>122</a:t>
            </a:r>
            <a:endParaRPr sz="1200" dirty="0">
              <a:solidFill>
                <a:schemeClr val="tx1"/>
              </a:solidFill>
            </a:endParaRPr>
          </a:p>
        </p:txBody>
      </p:sp>
      <p:sp>
        <p:nvSpPr>
          <p:cNvPr id="5" name="Google Shape;272;p76"/>
          <p:cNvSpPr txBox="1"/>
          <p:nvPr/>
        </p:nvSpPr>
        <p:spPr>
          <a:xfrm>
            <a:off x="4911602" y="3748793"/>
            <a:ext cx="349242" cy="656396"/>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FF00"/>
              </a:buClr>
              <a:buFont typeface="Cabin"/>
              <a:buNone/>
            </a:pPr>
            <a:r>
              <a:rPr lang="en-US" sz="4800" b="0" i="0" u="none" strike="noStrike" cap="none" dirty="0">
                <a:solidFill>
                  <a:srgbClr val="FF0000"/>
                </a:solidFill>
                <a:latin typeface="Cabin"/>
                <a:ea typeface="Cabin"/>
                <a:cs typeface="Cabin"/>
                <a:sym typeface="Cabin"/>
              </a:rPr>
              <a:t>x</a:t>
            </a:r>
            <a:endParaRPr sz="1200" dirty="0">
              <a:solidFill>
                <a:srgbClr val="FF0000"/>
              </a:solidFill>
            </a:endParaRPr>
          </a:p>
        </p:txBody>
      </p:sp>
      <p:sp>
        <p:nvSpPr>
          <p:cNvPr id="6" name="Google Shape;273;p76"/>
          <p:cNvSpPr txBox="1"/>
          <p:nvPr/>
        </p:nvSpPr>
        <p:spPr>
          <a:xfrm>
            <a:off x="5439372" y="5171989"/>
            <a:ext cx="3940643" cy="686491"/>
          </a:xfrm>
          <a:prstGeom prst="rect">
            <a:avLst/>
          </a:prstGeom>
          <a:noFill/>
          <a:ln w="76200" cap="flat" cmpd="sng">
            <a:solidFill>
              <a:srgbClr val="00FFFF"/>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7F00"/>
              </a:buClr>
              <a:buFont typeface="Cabin"/>
              <a:buNone/>
            </a:pPr>
            <a:r>
              <a:rPr lang="en-US" sz="4800" dirty="0">
                <a:solidFill>
                  <a:schemeClr val="lt1"/>
                </a:solidFill>
                <a:latin typeface="Cabin"/>
                <a:ea typeface="Cabin"/>
                <a:cs typeface="Cabin"/>
                <a:sym typeface="Cabin"/>
              </a:rPr>
              <a:t> </a:t>
            </a:r>
            <a:r>
              <a:rPr lang="en-US" sz="4800" i="0" u="none" strike="noStrike" cap="none" dirty="0">
                <a:solidFill>
                  <a:schemeClr val="tx1"/>
                </a:solidFill>
                <a:latin typeface="Cabin"/>
                <a:ea typeface="Cabin"/>
                <a:cs typeface="Cabin"/>
                <a:sym typeface="Cabin"/>
              </a:rPr>
              <a:t>14</a:t>
            </a:r>
            <a:r>
              <a:rPr lang="en-US" sz="4800" b="0" i="0" u="none" strike="noStrike" cap="none" dirty="0">
                <a:solidFill>
                  <a:schemeClr val="tx1"/>
                </a:solidFill>
                <a:latin typeface="Cabin"/>
                <a:ea typeface="Cabin"/>
                <a:cs typeface="Cabin"/>
                <a:sym typeface="Cabin"/>
              </a:rPr>
              <a:t> </a:t>
            </a:r>
            <a:r>
              <a:rPr lang="en-US" sz="4800" b="0" i="0" u="none" strike="noStrike" cap="none" dirty="0">
                <a:solidFill>
                  <a:schemeClr val="lt1"/>
                </a:solidFill>
                <a:latin typeface="Cabin"/>
                <a:ea typeface="Cabin"/>
                <a:cs typeface="Cabin"/>
                <a:sym typeface="Cabin"/>
              </a:rPr>
              <a:t>              </a:t>
            </a:r>
            <a:endParaRPr sz="1200" dirty="0"/>
          </a:p>
        </p:txBody>
      </p:sp>
      <p:sp>
        <p:nvSpPr>
          <p:cNvPr id="7" name="Google Shape;274;p76"/>
          <p:cNvSpPr txBox="1"/>
          <p:nvPr/>
        </p:nvSpPr>
        <p:spPr>
          <a:xfrm>
            <a:off x="4910263" y="5110376"/>
            <a:ext cx="317900" cy="656396"/>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FF00"/>
              </a:buClr>
              <a:buFont typeface="Cabin"/>
              <a:buNone/>
            </a:pPr>
            <a:r>
              <a:rPr lang="en-US" sz="4800" b="0" i="0" u="none" strike="noStrike" cap="none" dirty="0">
                <a:solidFill>
                  <a:srgbClr val="FF0000"/>
                </a:solidFill>
                <a:latin typeface="Cabin"/>
                <a:ea typeface="Cabin"/>
                <a:cs typeface="Cabin"/>
                <a:sym typeface="Cabin"/>
              </a:rPr>
              <a:t>y</a:t>
            </a:r>
            <a:endParaRPr sz="1200" dirty="0">
              <a:solidFill>
                <a:srgbClr val="FF0000"/>
              </a:solidFill>
            </a:endParaRPr>
          </a:p>
        </p:txBody>
      </p:sp>
      <p:sp>
        <p:nvSpPr>
          <p:cNvPr id="8" name="Multiply 7"/>
          <p:cNvSpPr/>
          <p:nvPr/>
        </p:nvSpPr>
        <p:spPr>
          <a:xfrm>
            <a:off x="5608226" y="3674660"/>
            <a:ext cx="1066800" cy="97192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725109" y="3772622"/>
            <a:ext cx="1281120" cy="830997"/>
          </a:xfrm>
          <a:prstGeom prst="rect">
            <a:avLst/>
          </a:prstGeom>
          <a:noFill/>
        </p:spPr>
        <p:txBody>
          <a:bodyPr wrap="none" rtlCol="0">
            <a:spAutoFit/>
          </a:bodyPr>
          <a:lstStyle/>
          <a:p>
            <a:r>
              <a:rPr lang="en-US" sz="4800" dirty="0">
                <a:latin typeface="Cabin" panose="020B0604020202020204" charset="0"/>
              </a:rPr>
              <a:t>100</a:t>
            </a:r>
          </a:p>
        </p:txBody>
      </p:sp>
      <p:sp>
        <p:nvSpPr>
          <p:cNvPr id="10" name="TextBox 9"/>
          <p:cNvSpPr txBox="1"/>
          <p:nvPr/>
        </p:nvSpPr>
        <p:spPr>
          <a:xfrm flipH="1">
            <a:off x="4208838" y="3189348"/>
            <a:ext cx="5413385" cy="369332"/>
          </a:xfrm>
          <a:prstGeom prst="rect">
            <a:avLst/>
          </a:prstGeom>
          <a:noFill/>
        </p:spPr>
        <p:txBody>
          <a:bodyPr wrap="square" rtlCol="0">
            <a:spAutoFit/>
          </a:bodyPr>
          <a:lstStyle/>
          <a:p>
            <a:r>
              <a:rPr lang="en-US" dirty="0" err="1">
                <a:latin typeface="Arial Black" panose="020B0A04020102020204" pitchFamily="34" charset="0"/>
              </a:rPr>
              <a:t>Variabel</a:t>
            </a:r>
            <a:r>
              <a:rPr lang="en-US" dirty="0">
                <a:latin typeface="Arial Black" panose="020B0A04020102020204" pitchFamily="34" charset="0"/>
              </a:rPr>
              <a:t>  	</a:t>
            </a:r>
            <a:r>
              <a:rPr lang="en-US" dirty="0" err="1">
                <a:latin typeface="Arial Black" panose="020B0A04020102020204" pitchFamily="34" charset="0"/>
              </a:rPr>
              <a:t>Nilai</a:t>
            </a:r>
            <a:endParaRPr lang="en-US" dirty="0">
              <a:latin typeface="Arial Black" panose="020B0A04020102020204" pitchFamily="34" charset="0"/>
            </a:endParaRPr>
          </a:p>
        </p:txBody>
      </p:sp>
      <p:sp>
        <p:nvSpPr>
          <p:cNvPr id="11" name="Footer Placeholder 10">
            <a:extLst>
              <a:ext uri="{FF2B5EF4-FFF2-40B4-BE49-F238E27FC236}">
                <a16:creationId xmlns:a16="http://schemas.microsoft.com/office/drawing/2014/main" id="{BA37D0BF-18DE-4C19-A7C1-ED7F3644952D}"/>
              </a:ext>
            </a:extLst>
          </p:cNvPr>
          <p:cNvSpPr>
            <a:spLocks noGrp="1"/>
          </p:cNvSpPr>
          <p:nvPr>
            <p:ph type="ftr" sz="quarter" idx="11"/>
          </p:nvPr>
        </p:nvSpPr>
        <p:spPr/>
        <p:txBody>
          <a:bodyPr/>
          <a:lstStyle/>
          <a:p>
            <a:r>
              <a:rPr lang="en-US"/>
              <a:t>Program Studi Teknik Informatika - S1</a:t>
            </a:r>
          </a:p>
        </p:txBody>
      </p:sp>
      <p:sp>
        <p:nvSpPr>
          <p:cNvPr id="12" name="Slide Number Placeholder 11">
            <a:extLst>
              <a:ext uri="{FF2B5EF4-FFF2-40B4-BE49-F238E27FC236}">
                <a16:creationId xmlns:a16="http://schemas.microsoft.com/office/drawing/2014/main" id="{68CE6E83-00D6-4071-8A58-0998129A127F}"/>
              </a:ext>
            </a:extLst>
          </p:cNvPr>
          <p:cNvSpPr>
            <a:spLocks noGrp="1"/>
          </p:cNvSpPr>
          <p:nvPr>
            <p:ph type="sldNum" sz="quarter" idx="12"/>
          </p:nvPr>
        </p:nvSpPr>
        <p:spPr/>
        <p:txBody>
          <a:bodyPr/>
          <a:lstStyle/>
          <a:p>
            <a:fld id="{305E9EA4-53B1-4E59-8089-6AA0C6ADAD7B}" type="slidenum">
              <a:rPr lang="en-US" smtClean="0"/>
              <a:t>37</a:t>
            </a:fld>
            <a:endParaRPr lang="en-US"/>
          </a:p>
        </p:txBody>
      </p:sp>
    </p:spTree>
    <p:extLst>
      <p:ext uri="{BB962C8B-B14F-4D97-AF65-F5344CB8AC3E}">
        <p14:creationId xmlns:p14="http://schemas.microsoft.com/office/powerpoint/2010/main" val="139161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39839"/>
            <a:ext cx="10041835" cy="1115756"/>
          </a:xfrm>
        </p:spPr>
        <p:txBody>
          <a:bodyPr/>
          <a:lstStyle/>
          <a:p>
            <a:r>
              <a:rPr lang="en-US" b="1" dirty="0" err="1"/>
              <a:t>Penggunaan</a:t>
            </a:r>
            <a:r>
              <a:rPr lang="en-US" b="1" dirty="0"/>
              <a:t> </a:t>
            </a:r>
            <a:r>
              <a:rPr lang="en-US" b="1" dirty="0" err="1"/>
              <a:t>Variabel</a:t>
            </a:r>
            <a:endParaRPr lang="en-US" b="1" dirty="0"/>
          </a:p>
        </p:txBody>
      </p:sp>
      <p:sp>
        <p:nvSpPr>
          <p:cNvPr id="3" name="Content Placeholder 2"/>
          <p:cNvSpPr>
            <a:spLocks noGrp="1"/>
          </p:cNvSpPr>
          <p:nvPr>
            <p:ph idx="1"/>
          </p:nvPr>
        </p:nvSpPr>
        <p:spPr/>
        <p:txBody>
          <a:bodyPr/>
          <a:lstStyle/>
          <a:p>
            <a:r>
              <a:rPr lang="en-US" dirty="0" err="1"/>
              <a:t>Di</a:t>
            </a:r>
            <a:r>
              <a:rPr lang="en-US" b="1" dirty="0" err="1"/>
              <a:t>deklarasi</a:t>
            </a:r>
            <a:r>
              <a:rPr lang="en-US" dirty="0" err="1"/>
              <a:t>kan</a:t>
            </a:r>
            <a:r>
              <a:rPr lang="en-US" dirty="0"/>
              <a:t> </a:t>
            </a:r>
            <a:r>
              <a:rPr lang="en-US" dirty="0" err="1"/>
              <a:t>supaya</a:t>
            </a:r>
            <a:r>
              <a:rPr lang="en-US" dirty="0"/>
              <a:t> </a:t>
            </a:r>
            <a:r>
              <a:rPr lang="en-US" dirty="0" err="1"/>
              <a:t>nama</a:t>
            </a:r>
            <a:r>
              <a:rPr lang="en-US" dirty="0"/>
              <a:t> </a:t>
            </a:r>
            <a:r>
              <a:rPr lang="en-US" dirty="0" err="1"/>
              <a:t>dikenali</a:t>
            </a:r>
            <a:r>
              <a:rPr lang="en-US" dirty="0"/>
              <a:t> </a:t>
            </a:r>
            <a:r>
              <a:rPr lang="en-US" dirty="0" err="1"/>
              <a:t>mesin</a:t>
            </a:r>
            <a:endParaRPr lang="en-US" dirty="0"/>
          </a:p>
          <a:p>
            <a:r>
              <a:rPr lang="en-US" dirty="0" err="1"/>
              <a:t>Di</a:t>
            </a:r>
            <a:r>
              <a:rPr lang="en-US" b="1" dirty="0" err="1"/>
              <a:t>alokasi</a:t>
            </a:r>
            <a:r>
              <a:rPr lang="en-US" dirty="0" err="1"/>
              <a:t>kan</a:t>
            </a:r>
            <a:r>
              <a:rPr lang="en-US" dirty="0"/>
              <a:t> </a:t>
            </a:r>
            <a:r>
              <a:rPr lang="en-US" dirty="0" err="1"/>
              <a:t>pada</a:t>
            </a:r>
            <a:r>
              <a:rPr lang="en-US" dirty="0"/>
              <a:t> </a:t>
            </a:r>
            <a:r>
              <a:rPr lang="en-US" dirty="0" err="1"/>
              <a:t>memori</a:t>
            </a:r>
            <a:r>
              <a:rPr lang="en-US" dirty="0"/>
              <a:t> </a:t>
            </a:r>
            <a:r>
              <a:rPr lang="en-US" dirty="0" err="1"/>
              <a:t>komputer</a:t>
            </a:r>
            <a:endParaRPr lang="en-US" dirty="0"/>
          </a:p>
          <a:p>
            <a:r>
              <a:rPr lang="en-US" dirty="0" err="1"/>
              <a:t>Di</a:t>
            </a:r>
            <a:r>
              <a:rPr lang="en-US" b="1" dirty="0" err="1"/>
              <a:t>inisialisasi</a:t>
            </a:r>
            <a:r>
              <a:rPr lang="en-US" dirty="0"/>
              <a:t> </a:t>
            </a:r>
            <a:r>
              <a:rPr lang="en-US" dirty="0" err="1"/>
              <a:t>dengan</a:t>
            </a:r>
            <a:r>
              <a:rPr lang="en-US" dirty="0"/>
              <a:t> </a:t>
            </a:r>
            <a:r>
              <a:rPr lang="en-US" dirty="0" err="1"/>
              <a:t>memberi</a:t>
            </a:r>
            <a:r>
              <a:rPr lang="en-US" dirty="0"/>
              <a:t> </a:t>
            </a:r>
            <a:r>
              <a:rPr lang="en-US" dirty="0" err="1"/>
              <a:t>nilai</a:t>
            </a:r>
            <a:r>
              <a:rPr lang="en-US" dirty="0"/>
              <a:t> </a:t>
            </a:r>
            <a:r>
              <a:rPr lang="en-US" dirty="0" err="1"/>
              <a:t>awal</a:t>
            </a:r>
            <a:r>
              <a:rPr lang="en-US" dirty="0"/>
              <a:t> agar </a:t>
            </a:r>
            <a:r>
              <a:rPr lang="en-US" dirty="0" err="1"/>
              <a:t>siap</a:t>
            </a:r>
            <a:r>
              <a:rPr lang="en-US" dirty="0"/>
              <a:t> </a:t>
            </a:r>
            <a:r>
              <a:rPr lang="en-US" dirty="0" err="1"/>
              <a:t>dimanipulasi</a:t>
            </a:r>
            <a:endParaRPr lang="en-US" dirty="0"/>
          </a:p>
          <a:p>
            <a:r>
              <a:rPr lang="en-US" dirty="0" err="1"/>
              <a:t>Contoh</a:t>
            </a:r>
            <a:r>
              <a:rPr lang="en-US" dirty="0"/>
              <a:t>:</a:t>
            </a:r>
          </a:p>
          <a:p>
            <a:pPr lvl="1"/>
            <a:r>
              <a:rPr lang="en-US" dirty="0" err="1"/>
              <a:t>Deklarasi</a:t>
            </a:r>
            <a:r>
              <a:rPr lang="en-US" dirty="0"/>
              <a:t> </a:t>
            </a:r>
            <a:r>
              <a:rPr lang="en-US" dirty="0" err="1"/>
              <a:t>sekaligus</a:t>
            </a:r>
            <a:r>
              <a:rPr lang="en-US" dirty="0"/>
              <a:t> </a:t>
            </a:r>
            <a:r>
              <a:rPr lang="en-US" dirty="0" err="1"/>
              <a:t>alokasi</a:t>
            </a:r>
            <a:r>
              <a:rPr lang="en-US" dirty="0"/>
              <a:t>: </a:t>
            </a:r>
            <a:r>
              <a:rPr lang="en-US" dirty="0">
                <a:latin typeface="Courier New" pitchFamily="49" charset="0"/>
                <a:cs typeface="Courier New" pitchFamily="49" charset="0"/>
              </a:rPr>
              <a:t>i:integer</a:t>
            </a:r>
          </a:p>
          <a:p>
            <a:pPr lvl="1"/>
            <a:r>
              <a:rPr lang="en-US" dirty="0" err="1"/>
              <a:t>Inisialisasi</a:t>
            </a:r>
            <a:r>
              <a:rPr lang="en-US" dirty="0"/>
              <a:t>: </a:t>
            </a:r>
            <a:r>
              <a:rPr lang="en-US" dirty="0" err="1">
                <a:latin typeface="Courier New" pitchFamily="49" charset="0"/>
                <a:cs typeface="Courier New" pitchFamily="49" charset="0"/>
              </a:rPr>
              <a:t>i</a:t>
            </a:r>
            <a:r>
              <a:rPr lang="id-ID" dirty="0">
                <a:sym typeface="Wingdings" panose="05000000000000000000" pitchFamily="2" charset="2"/>
              </a:rPr>
              <a:t> </a:t>
            </a:r>
            <a:r>
              <a:rPr lang="en-US" dirty="0">
                <a:sym typeface="Wingdings" panose="05000000000000000000" pitchFamily="2" charset="2"/>
              </a:rPr>
              <a:t> </a:t>
            </a:r>
            <a:r>
              <a:rPr lang="en-US" dirty="0">
                <a:latin typeface="Courier New" pitchFamily="49" charset="0"/>
                <a:cs typeface="Courier New" pitchFamily="49" charset="0"/>
              </a:rPr>
              <a:t>0 </a:t>
            </a:r>
          </a:p>
          <a:p>
            <a:pPr lvl="2"/>
            <a:r>
              <a:rPr lang="id-ID" dirty="0">
                <a:sym typeface="Wingdings" panose="05000000000000000000" pitchFamily="2" charset="2"/>
              </a:rPr>
              <a:t>Simbol  adalah </a:t>
            </a:r>
            <a:r>
              <a:rPr lang="id-ID" b="1" dirty="0">
                <a:sym typeface="Wingdings" panose="05000000000000000000" pitchFamily="2" charset="2"/>
              </a:rPr>
              <a:t>assignment (nanti akan dijelaskan)</a:t>
            </a:r>
          </a:p>
          <a:p>
            <a:pPr lvl="2"/>
            <a:endParaRPr lang="en-US" dirty="0"/>
          </a:p>
          <a:p>
            <a:endParaRPr lang="en-US" dirty="0"/>
          </a:p>
        </p:txBody>
      </p:sp>
      <p:sp>
        <p:nvSpPr>
          <p:cNvPr id="4" name="TextBox 3"/>
          <p:cNvSpPr txBox="1"/>
          <p:nvPr/>
        </p:nvSpPr>
        <p:spPr>
          <a:xfrm>
            <a:off x="321365" y="4950726"/>
            <a:ext cx="11167281" cy="707886"/>
          </a:xfrm>
          <a:prstGeom prst="rect">
            <a:avLst/>
          </a:prstGeom>
          <a:noFill/>
        </p:spPr>
        <p:txBody>
          <a:bodyPr wrap="square" rtlCol="0">
            <a:spAutoFit/>
          </a:bodyPr>
          <a:lstStyle/>
          <a:p>
            <a:r>
              <a:rPr lang="id-ID" sz="2000" dirty="0">
                <a:solidFill>
                  <a:schemeClr val="dk1"/>
                </a:solidFill>
                <a:latin typeface="Cabin"/>
                <a:ea typeface="Cabin"/>
                <a:cs typeface="Cabin"/>
                <a:sym typeface="Cabin"/>
              </a:rPr>
              <a:t>Tidak boleh menggunakan </a:t>
            </a:r>
            <a:r>
              <a:rPr lang="en-US" sz="2000" b="1" dirty="0" err="1" smtClean="0">
                <a:solidFill>
                  <a:schemeClr val="dk1"/>
                </a:solidFill>
                <a:latin typeface="Cabin"/>
                <a:ea typeface="Cabin"/>
                <a:cs typeface="Cabin"/>
                <a:sym typeface="Cabin"/>
              </a:rPr>
              <a:t>nama</a:t>
            </a:r>
            <a:r>
              <a:rPr lang="en-US" sz="2000" b="1" dirty="0" smtClean="0">
                <a:solidFill>
                  <a:schemeClr val="dk1"/>
                </a:solidFill>
                <a:latin typeface="Cabin"/>
                <a:ea typeface="Cabin"/>
                <a:cs typeface="Cabin"/>
                <a:sym typeface="Cabin"/>
              </a:rPr>
              <a:t> </a:t>
            </a:r>
            <a:r>
              <a:rPr lang="en-US" sz="2000" b="1" dirty="0" err="1" smtClean="0">
                <a:solidFill>
                  <a:schemeClr val="dk1"/>
                </a:solidFill>
                <a:latin typeface="Cabin"/>
                <a:ea typeface="Cabin"/>
                <a:cs typeface="Cabin"/>
                <a:sym typeface="Cabin"/>
              </a:rPr>
              <a:t>variabel</a:t>
            </a:r>
            <a:r>
              <a:rPr lang="id-ID" sz="2000" dirty="0" smtClean="0">
                <a:solidFill>
                  <a:schemeClr val="dk1"/>
                </a:solidFill>
                <a:latin typeface="Cabin"/>
                <a:ea typeface="Cabin"/>
                <a:cs typeface="Cabin"/>
                <a:sym typeface="Cabin"/>
              </a:rPr>
              <a:t> </a:t>
            </a:r>
            <a:r>
              <a:rPr lang="id-ID" sz="2000" dirty="0">
                <a:solidFill>
                  <a:schemeClr val="dk1"/>
                </a:solidFill>
                <a:latin typeface="Cabin"/>
                <a:ea typeface="Cabin"/>
                <a:cs typeface="Cabin"/>
                <a:sym typeface="Cabin"/>
              </a:rPr>
              <a:t>yang </a:t>
            </a:r>
            <a:r>
              <a:rPr lang="en-US" sz="2000" dirty="0" err="1">
                <a:solidFill>
                  <a:schemeClr val="dk1"/>
                </a:solidFill>
                <a:latin typeface="Cabin"/>
                <a:ea typeface="Cabin"/>
                <a:cs typeface="Cabin"/>
                <a:sym typeface="Cabin"/>
              </a:rPr>
              <a:t>digunakan</a:t>
            </a:r>
            <a:r>
              <a:rPr lang="en-US" sz="2000" dirty="0">
                <a:solidFill>
                  <a:schemeClr val="dk1"/>
                </a:solidFill>
                <a:latin typeface="Cabin"/>
                <a:ea typeface="Cabin"/>
                <a:cs typeface="Cabin"/>
                <a:sym typeface="Cabin"/>
              </a:rPr>
              <a:t> </a:t>
            </a:r>
            <a:r>
              <a:rPr lang="en-US" sz="2000" dirty="0" err="1">
                <a:solidFill>
                  <a:schemeClr val="dk1"/>
                </a:solidFill>
                <a:latin typeface="Cabin"/>
                <a:ea typeface="Cabin"/>
                <a:cs typeface="Cabin"/>
                <a:sym typeface="Cabin"/>
              </a:rPr>
              <a:t>oleh</a:t>
            </a:r>
            <a:r>
              <a:rPr lang="en-US" sz="2000" dirty="0">
                <a:solidFill>
                  <a:schemeClr val="dk1"/>
                </a:solidFill>
                <a:latin typeface="Cabin"/>
                <a:ea typeface="Cabin"/>
                <a:cs typeface="Cabin"/>
                <a:sym typeface="Cabin"/>
              </a:rPr>
              <a:t> internal program (</a:t>
            </a:r>
            <a:r>
              <a:rPr lang="en-US" sz="2000" b="1" dirty="0">
                <a:solidFill>
                  <a:schemeClr val="dk1"/>
                </a:solidFill>
                <a:latin typeface="Cabin"/>
                <a:ea typeface="Cabin"/>
                <a:cs typeface="Cabin"/>
                <a:sym typeface="Cabin"/>
              </a:rPr>
              <a:t>reserved word</a:t>
            </a:r>
            <a:r>
              <a:rPr lang="en-US" sz="2000" dirty="0">
                <a:solidFill>
                  <a:schemeClr val="dk1"/>
                </a:solidFill>
                <a:latin typeface="Cabin"/>
                <a:ea typeface="Cabin"/>
                <a:cs typeface="Cabin"/>
                <a:sym typeface="Cabin"/>
              </a:rPr>
              <a:t>)</a:t>
            </a:r>
            <a:endParaRPr lang="id-ID" sz="2000" b="1" i="1" dirty="0">
              <a:solidFill>
                <a:schemeClr val="dk1"/>
              </a:solidFill>
              <a:latin typeface="Cabin"/>
              <a:ea typeface="Cabin"/>
              <a:cs typeface="Cabin"/>
              <a:sym typeface="Cabin"/>
            </a:endParaRPr>
          </a:p>
        </p:txBody>
      </p:sp>
      <p:sp>
        <p:nvSpPr>
          <p:cNvPr id="5" name="Footer Placeholder 4">
            <a:extLst>
              <a:ext uri="{FF2B5EF4-FFF2-40B4-BE49-F238E27FC236}">
                <a16:creationId xmlns:a16="http://schemas.microsoft.com/office/drawing/2014/main" id="{B4FBEFEE-8A1B-4F5F-9236-D18C996B963A}"/>
              </a:ext>
            </a:extLst>
          </p:cNvPr>
          <p:cNvSpPr>
            <a:spLocks noGrp="1"/>
          </p:cNvSpPr>
          <p:nvPr>
            <p:ph type="ftr" sz="quarter" idx="11"/>
          </p:nvPr>
        </p:nvSpPr>
        <p:spPr/>
        <p:txBody>
          <a:bodyPr/>
          <a:lstStyle/>
          <a:p>
            <a:r>
              <a:rPr lang="en-US"/>
              <a:t>Program Studi Teknik Informatika - S1</a:t>
            </a:r>
          </a:p>
        </p:txBody>
      </p:sp>
      <p:sp>
        <p:nvSpPr>
          <p:cNvPr id="6" name="Slide Number Placeholder 5">
            <a:extLst>
              <a:ext uri="{FF2B5EF4-FFF2-40B4-BE49-F238E27FC236}">
                <a16:creationId xmlns:a16="http://schemas.microsoft.com/office/drawing/2014/main" id="{0B5F61C8-3457-42B7-B622-B567BAF18B0C}"/>
              </a:ext>
            </a:extLst>
          </p:cNvPr>
          <p:cNvSpPr>
            <a:spLocks noGrp="1"/>
          </p:cNvSpPr>
          <p:nvPr>
            <p:ph type="sldNum" sz="quarter" idx="12"/>
          </p:nvPr>
        </p:nvSpPr>
        <p:spPr/>
        <p:txBody>
          <a:bodyPr/>
          <a:lstStyle/>
          <a:p>
            <a:fld id="{305E9EA4-53B1-4E59-8089-6AA0C6ADAD7B}" type="slidenum">
              <a:rPr lang="en-US" smtClean="0"/>
              <a:t>38</a:t>
            </a:fld>
            <a:endParaRPr lang="en-US"/>
          </a:p>
        </p:txBody>
      </p:sp>
    </p:spTree>
    <p:extLst>
      <p:ext uri="{BB962C8B-B14F-4D97-AF65-F5344CB8AC3E}">
        <p14:creationId xmlns:p14="http://schemas.microsoft.com/office/powerpoint/2010/main" val="12541179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39838"/>
            <a:ext cx="10041835" cy="1170347"/>
          </a:xfrm>
        </p:spPr>
        <p:txBody>
          <a:bodyPr/>
          <a:lstStyle/>
          <a:p>
            <a:r>
              <a:rPr lang="en-US" b="1" dirty="0" err="1"/>
              <a:t>Aturan</a:t>
            </a:r>
            <a:r>
              <a:rPr lang="en-US" b="1" dirty="0"/>
              <a:t> </a:t>
            </a:r>
            <a:r>
              <a:rPr lang="en-US" b="1" dirty="0" err="1"/>
              <a:t>penulisan</a:t>
            </a:r>
            <a:r>
              <a:rPr lang="en-US" b="1" dirty="0"/>
              <a:t> </a:t>
            </a:r>
            <a:r>
              <a:rPr lang="en-US" b="1" dirty="0" err="1"/>
              <a:t>variabel</a:t>
            </a:r>
            <a:r>
              <a:rPr lang="en-US" b="1" dirty="0"/>
              <a:t> [1]</a:t>
            </a:r>
          </a:p>
        </p:txBody>
      </p:sp>
      <p:sp>
        <p:nvSpPr>
          <p:cNvPr id="3" name="Content Placeholder 2"/>
          <p:cNvSpPr>
            <a:spLocks noGrp="1"/>
          </p:cNvSpPr>
          <p:nvPr>
            <p:ph idx="1"/>
          </p:nvPr>
        </p:nvSpPr>
        <p:spPr/>
        <p:txBody>
          <a:bodyPr>
            <a:normAutofit/>
          </a:bodyPr>
          <a:lstStyle/>
          <a:p>
            <a:pPr lvl="0"/>
            <a:r>
              <a:rPr lang="id-ID" b="1" dirty="0">
                <a:solidFill>
                  <a:schemeClr val="dk1"/>
                </a:solidFill>
                <a:ea typeface="Cabin"/>
                <a:cs typeface="Cabin"/>
                <a:sym typeface="Cabin"/>
              </a:rPr>
              <a:t>Case sensitive</a:t>
            </a:r>
            <a:r>
              <a:rPr lang="id-ID" dirty="0">
                <a:solidFill>
                  <a:schemeClr val="dk1"/>
                </a:solidFill>
                <a:ea typeface="Cabin"/>
                <a:cs typeface="Cabin"/>
                <a:sym typeface="Cabin"/>
              </a:rPr>
              <a:t>, penulisan dengan menggunakan </a:t>
            </a:r>
            <a:r>
              <a:rPr lang="id-ID" b="1" dirty="0">
                <a:solidFill>
                  <a:srgbClr val="0070C0"/>
                </a:solidFill>
                <a:ea typeface="Cabin"/>
                <a:cs typeface="Cabin"/>
                <a:sym typeface="Cabin"/>
              </a:rPr>
              <a:t>huruf kecil </a:t>
            </a:r>
            <a:r>
              <a:rPr lang="id-ID" dirty="0">
                <a:solidFill>
                  <a:schemeClr val="dk1"/>
                </a:solidFill>
                <a:ea typeface="Cabin"/>
                <a:cs typeface="Cabin"/>
                <a:sym typeface="Cabin"/>
              </a:rPr>
              <a:t>dan </a:t>
            </a:r>
            <a:r>
              <a:rPr lang="id-ID" b="1" dirty="0">
                <a:solidFill>
                  <a:schemeClr val="accent1">
                    <a:lumMod val="75000"/>
                  </a:schemeClr>
                </a:solidFill>
                <a:ea typeface="Cabin"/>
                <a:cs typeface="Cabin"/>
                <a:sym typeface="Cabin"/>
              </a:rPr>
              <a:t>huruf kapital</a:t>
            </a:r>
            <a:r>
              <a:rPr lang="id-ID" dirty="0">
                <a:solidFill>
                  <a:schemeClr val="accent1">
                    <a:lumMod val="75000"/>
                  </a:schemeClr>
                </a:solidFill>
                <a:ea typeface="Cabin"/>
                <a:cs typeface="Cabin"/>
                <a:sym typeface="Cabin"/>
              </a:rPr>
              <a:t> </a:t>
            </a:r>
            <a:r>
              <a:rPr lang="id-ID" dirty="0">
                <a:solidFill>
                  <a:schemeClr val="dk1"/>
                </a:solidFill>
                <a:ea typeface="Cabin"/>
                <a:cs typeface="Cabin"/>
                <a:sym typeface="Cabin"/>
              </a:rPr>
              <a:t>memiliki arti yang </a:t>
            </a:r>
            <a:r>
              <a:rPr lang="id-ID" b="1" dirty="0">
                <a:solidFill>
                  <a:srgbClr val="FF0000"/>
                </a:solidFill>
                <a:ea typeface="Cabin"/>
                <a:cs typeface="Cabin"/>
                <a:sym typeface="Cabin"/>
              </a:rPr>
              <a:t>berbeda</a:t>
            </a:r>
            <a:r>
              <a:rPr lang="id-ID" dirty="0">
                <a:solidFill>
                  <a:schemeClr val="dk1"/>
                </a:solidFill>
                <a:ea typeface="Cabin"/>
                <a:cs typeface="Cabin"/>
                <a:sym typeface="Cabin"/>
              </a:rPr>
              <a:t> (merupakan </a:t>
            </a:r>
            <a:r>
              <a:rPr lang="id-ID" b="1" dirty="0">
                <a:solidFill>
                  <a:srgbClr val="FF0000"/>
                </a:solidFill>
                <a:ea typeface="Cabin"/>
                <a:cs typeface="Cabin"/>
                <a:sym typeface="Cabin"/>
              </a:rPr>
              <a:t>variabel</a:t>
            </a:r>
            <a:r>
              <a:rPr lang="id-ID" dirty="0">
                <a:solidFill>
                  <a:srgbClr val="703203"/>
                </a:solidFill>
                <a:ea typeface="Cabin"/>
                <a:cs typeface="Cabin"/>
                <a:sym typeface="Cabin"/>
              </a:rPr>
              <a:t> </a:t>
            </a:r>
            <a:r>
              <a:rPr lang="id-ID" dirty="0">
                <a:solidFill>
                  <a:schemeClr val="dk1"/>
                </a:solidFill>
                <a:ea typeface="Cabin"/>
                <a:cs typeface="Cabin"/>
                <a:sym typeface="Cabin"/>
              </a:rPr>
              <a:t>yang </a:t>
            </a:r>
            <a:r>
              <a:rPr lang="id-ID" b="1" dirty="0">
                <a:solidFill>
                  <a:srgbClr val="FF0000"/>
                </a:solidFill>
                <a:ea typeface="Cabin"/>
                <a:cs typeface="Cabin"/>
                <a:sym typeface="Cabin"/>
              </a:rPr>
              <a:t>berbeda</a:t>
            </a:r>
            <a:r>
              <a:rPr lang="id-ID" dirty="0">
                <a:solidFill>
                  <a:schemeClr val="dk1"/>
                </a:solidFill>
                <a:ea typeface="Cabin"/>
                <a:cs typeface="Cabin"/>
                <a:sym typeface="Cabin"/>
              </a:rPr>
              <a:t>). </a:t>
            </a:r>
            <a:endParaRPr lang="en-US" dirty="0">
              <a:solidFill>
                <a:schemeClr val="dk1"/>
              </a:solidFill>
              <a:ea typeface="Cabin"/>
              <a:cs typeface="Cabin"/>
              <a:sym typeface="Cabin"/>
            </a:endParaRPr>
          </a:p>
          <a:p>
            <a:pPr lvl="0"/>
            <a:r>
              <a:rPr lang="id-ID" b="1" dirty="0">
                <a:solidFill>
                  <a:schemeClr val="dk1"/>
                </a:solidFill>
                <a:ea typeface="Cabin"/>
                <a:cs typeface="Cabin"/>
                <a:sym typeface="Cabin"/>
              </a:rPr>
              <a:t>Contoh :</a:t>
            </a:r>
          </a:p>
          <a:p>
            <a:pPr marL="1541463" lvl="0" indent="-4763" algn="just">
              <a:spcBef>
                <a:spcPts val="0"/>
              </a:spcBef>
              <a:buClr>
                <a:schemeClr val="dk1"/>
              </a:buClr>
              <a:buSzPct val="25000"/>
              <a:buNone/>
            </a:pPr>
            <a:r>
              <a:rPr lang="id-ID" dirty="0">
                <a:solidFill>
                  <a:schemeClr val="dk1"/>
                </a:solidFill>
                <a:ea typeface="Cabin"/>
                <a:cs typeface="Cabin"/>
                <a:sym typeface="Cabin"/>
              </a:rPr>
              <a:t>	angka </a:t>
            </a:r>
          </a:p>
          <a:p>
            <a:pPr marL="1541463" lvl="0" indent="-4763" algn="just">
              <a:spcBef>
                <a:spcPts val="0"/>
              </a:spcBef>
              <a:buClr>
                <a:schemeClr val="dk1"/>
              </a:buClr>
              <a:buSzPct val="25000"/>
              <a:buNone/>
            </a:pPr>
            <a:r>
              <a:rPr lang="id-ID" dirty="0">
                <a:solidFill>
                  <a:schemeClr val="dk1"/>
                </a:solidFill>
                <a:ea typeface="Cabin"/>
                <a:cs typeface="Cabin"/>
                <a:sym typeface="Cabin"/>
              </a:rPr>
              <a:t>	Angka </a:t>
            </a:r>
            <a:endParaRPr lang="en-US" dirty="0">
              <a:solidFill>
                <a:schemeClr val="dk1"/>
              </a:solidFill>
              <a:ea typeface="Cabin"/>
              <a:cs typeface="Cabin"/>
              <a:sym typeface="Cabin"/>
            </a:endParaRPr>
          </a:p>
          <a:p>
            <a:pPr marL="1541463" lvl="0" indent="-4763" algn="just">
              <a:spcBef>
                <a:spcPts val="0"/>
              </a:spcBef>
              <a:buClr>
                <a:schemeClr val="dk1"/>
              </a:buClr>
              <a:buSzPct val="25000"/>
              <a:buNone/>
            </a:pPr>
            <a:endParaRPr lang="id-ID" dirty="0">
              <a:solidFill>
                <a:schemeClr val="dk1"/>
              </a:solidFill>
              <a:ea typeface="Cabin"/>
              <a:cs typeface="Cabin"/>
              <a:sym typeface="Cabin"/>
            </a:endParaRPr>
          </a:p>
          <a:p>
            <a:pPr marL="82296" lvl="0" indent="-6096" algn="just">
              <a:spcBef>
                <a:spcPts val="0"/>
              </a:spcBef>
              <a:buClr>
                <a:schemeClr val="dk1"/>
              </a:buClr>
              <a:buSzPct val="25000"/>
              <a:buNone/>
            </a:pPr>
            <a:r>
              <a:rPr lang="id-ID" dirty="0">
                <a:solidFill>
                  <a:schemeClr val="dk1"/>
                </a:solidFill>
                <a:ea typeface="Cabin"/>
                <a:cs typeface="Cabin"/>
                <a:sym typeface="Cabin"/>
              </a:rPr>
              <a:t>Variabel ‘angka’ dan ‘Angka’ merupakan dua variabel yang berbeda.</a:t>
            </a:r>
          </a:p>
          <a:p>
            <a:endParaRPr lang="en-US" dirty="0"/>
          </a:p>
        </p:txBody>
      </p:sp>
      <p:sp>
        <p:nvSpPr>
          <p:cNvPr id="4" name="Footer Placeholder 3">
            <a:extLst>
              <a:ext uri="{FF2B5EF4-FFF2-40B4-BE49-F238E27FC236}">
                <a16:creationId xmlns:a16="http://schemas.microsoft.com/office/drawing/2014/main" id="{608F75E1-0AA1-408B-97AC-731E68C42851}"/>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2B6F151E-E2DD-4BD7-A546-E46F25E18E90}"/>
              </a:ext>
            </a:extLst>
          </p:cNvPr>
          <p:cNvSpPr>
            <a:spLocks noGrp="1"/>
          </p:cNvSpPr>
          <p:nvPr>
            <p:ph type="sldNum" sz="quarter" idx="12"/>
          </p:nvPr>
        </p:nvSpPr>
        <p:spPr/>
        <p:txBody>
          <a:bodyPr/>
          <a:lstStyle/>
          <a:p>
            <a:fld id="{305E9EA4-53B1-4E59-8089-6AA0C6ADAD7B}" type="slidenum">
              <a:rPr lang="en-US" smtClean="0"/>
              <a:t>39</a:t>
            </a:fld>
            <a:endParaRPr lang="en-US"/>
          </a:p>
        </p:txBody>
      </p:sp>
    </p:spTree>
    <p:extLst>
      <p:ext uri="{BB962C8B-B14F-4D97-AF65-F5344CB8AC3E}">
        <p14:creationId xmlns:p14="http://schemas.microsoft.com/office/powerpoint/2010/main" val="4180544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err="1"/>
              <a:t>Capaian</a:t>
            </a:r>
            <a:r>
              <a:rPr lang="en-US" sz="4800" b="1" dirty="0"/>
              <a:t> </a:t>
            </a:r>
            <a:r>
              <a:rPr lang="en-US" sz="4800" b="1" dirty="0" err="1"/>
              <a:t>Kuliah</a:t>
            </a:r>
            <a:r>
              <a:rPr lang="en-US" sz="4800" b="1" dirty="0"/>
              <a:t> </a:t>
            </a:r>
            <a:r>
              <a:rPr lang="en-US" sz="4800" b="1" dirty="0" err="1"/>
              <a:t>Pertemuan</a:t>
            </a:r>
            <a:r>
              <a:rPr lang="en-US" sz="4800" b="1" dirty="0"/>
              <a:t> 2</a:t>
            </a:r>
          </a:p>
        </p:txBody>
      </p:sp>
      <p:sp>
        <p:nvSpPr>
          <p:cNvPr id="3" name="Footer Placeholder 2">
            <a:extLst>
              <a:ext uri="{FF2B5EF4-FFF2-40B4-BE49-F238E27FC236}">
                <a16:creationId xmlns:a16="http://schemas.microsoft.com/office/drawing/2014/main" id="{19C85F67-52C1-49C6-9939-2BD6A51CE523}"/>
              </a:ext>
            </a:extLst>
          </p:cNvPr>
          <p:cNvSpPr>
            <a:spLocks noGrp="1"/>
          </p:cNvSpPr>
          <p:nvPr>
            <p:ph type="ftr" sz="quarter" idx="11"/>
          </p:nvPr>
        </p:nvSpPr>
        <p:spPr/>
        <p:txBody>
          <a:bodyPr/>
          <a:lstStyle/>
          <a:p>
            <a:r>
              <a:rPr lang="en-US"/>
              <a:t>Program Studi Teknik Informatika - S1</a:t>
            </a:r>
          </a:p>
        </p:txBody>
      </p:sp>
      <p:sp>
        <p:nvSpPr>
          <p:cNvPr id="4" name="Slide Number Placeholder 3">
            <a:extLst>
              <a:ext uri="{FF2B5EF4-FFF2-40B4-BE49-F238E27FC236}">
                <a16:creationId xmlns:a16="http://schemas.microsoft.com/office/drawing/2014/main" id="{34145F46-3D74-48D7-99F4-DA3EEBCAA778}"/>
              </a:ext>
            </a:extLst>
          </p:cNvPr>
          <p:cNvSpPr>
            <a:spLocks noGrp="1"/>
          </p:cNvSpPr>
          <p:nvPr>
            <p:ph type="sldNum" sz="quarter" idx="12"/>
          </p:nvPr>
        </p:nvSpPr>
        <p:spPr/>
        <p:txBody>
          <a:bodyPr/>
          <a:lstStyle/>
          <a:p>
            <a:fld id="{305E9EA4-53B1-4E59-8089-6AA0C6ADAD7B}" type="slidenum">
              <a:rPr lang="en-US" smtClean="0"/>
              <a:t>4</a:t>
            </a:fld>
            <a:endParaRPr lang="en-US"/>
          </a:p>
        </p:txBody>
      </p:sp>
    </p:spTree>
    <p:extLst>
      <p:ext uri="{BB962C8B-B14F-4D97-AF65-F5344CB8AC3E}">
        <p14:creationId xmlns:p14="http://schemas.microsoft.com/office/powerpoint/2010/main" val="14033965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39838"/>
            <a:ext cx="10041835" cy="1170347"/>
          </a:xfrm>
        </p:spPr>
        <p:txBody>
          <a:bodyPr/>
          <a:lstStyle/>
          <a:p>
            <a:r>
              <a:rPr lang="en-US" b="1" dirty="0" err="1"/>
              <a:t>Aturan</a:t>
            </a:r>
            <a:r>
              <a:rPr lang="en-US" b="1" dirty="0"/>
              <a:t> </a:t>
            </a:r>
            <a:r>
              <a:rPr lang="en-US" b="1" dirty="0" err="1"/>
              <a:t>penulisan</a:t>
            </a:r>
            <a:r>
              <a:rPr lang="en-US" b="1" dirty="0"/>
              <a:t> </a:t>
            </a:r>
            <a:r>
              <a:rPr lang="en-US" b="1" dirty="0" err="1"/>
              <a:t>variabel</a:t>
            </a:r>
            <a:r>
              <a:rPr lang="en-US" b="1" dirty="0"/>
              <a:t> [2]</a:t>
            </a:r>
          </a:p>
        </p:txBody>
      </p:sp>
      <p:sp>
        <p:nvSpPr>
          <p:cNvPr id="3" name="Content Placeholder 2"/>
          <p:cNvSpPr>
            <a:spLocks noGrp="1"/>
          </p:cNvSpPr>
          <p:nvPr>
            <p:ph idx="1"/>
          </p:nvPr>
        </p:nvSpPr>
        <p:spPr/>
        <p:txBody>
          <a:bodyPr>
            <a:normAutofit/>
          </a:bodyPr>
          <a:lstStyle/>
          <a:p>
            <a:pPr lvl="0"/>
            <a:r>
              <a:rPr lang="id-ID" sz="3200" dirty="0">
                <a:solidFill>
                  <a:schemeClr val="dk1"/>
                </a:solidFill>
                <a:ea typeface="Cabin"/>
                <a:cs typeface="Cabin"/>
                <a:sym typeface="Cabin"/>
              </a:rPr>
              <a:t>Nama variabel </a:t>
            </a:r>
            <a:r>
              <a:rPr lang="id-ID" sz="3200" b="1" dirty="0">
                <a:solidFill>
                  <a:srgbClr val="FF0000"/>
                </a:solidFill>
                <a:ea typeface="Cabin"/>
                <a:cs typeface="Cabin"/>
                <a:sym typeface="Cabin"/>
              </a:rPr>
              <a:t>tidak</a:t>
            </a:r>
            <a:r>
              <a:rPr lang="id-ID" sz="3200" dirty="0">
                <a:solidFill>
                  <a:schemeClr val="dk1"/>
                </a:solidFill>
                <a:ea typeface="Cabin"/>
                <a:cs typeface="Cabin"/>
                <a:sym typeface="Cabin"/>
              </a:rPr>
              <a:t> boleh menggunakan </a:t>
            </a:r>
            <a:r>
              <a:rPr lang="id-ID" sz="3200" b="1" dirty="0">
                <a:solidFill>
                  <a:schemeClr val="dk1"/>
                </a:solidFill>
                <a:ea typeface="Cabin"/>
                <a:cs typeface="Cabin"/>
                <a:sym typeface="Cabin"/>
              </a:rPr>
              <a:t>spasi</a:t>
            </a:r>
            <a:r>
              <a:rPr lang="id-ID" sz="3200" dirty="0">
                <a:solidFill>
                  <a:schemeClr val="dk1"/>
                </a:solidFill>
                <a:ea typeface="Cabin"/>
                <a:cs typeface="Cabin"/>
                <a:sym typeface="Cabin"/>
              </a:rPr>
              <a:t>.</a:t>
            </a:r>
          </a:p>
          <a:p>
            <a:r>
              <a:rPr lang="en-US" sz="3200" b="1" dirty="0" err="1"/>
              <a:t>Contoh</a:t>
            </a:r>
            <a:r>
              <a:rPr lang="en-US" sz="3200" dirty="0"/>
              <a:t> :</a:t>
            </a:r>
            <a:endParaRPr lang="id-ID" sz="3200" b="1" dirty="0">
              <a:solidFill>
                <a:schemeClr val="dk1"/>
              </a:solidFill>
              <a:ea typeface="Cabin"/>
              <a:cs typeface="Cabin"/>
              <a:sym typeface="Cabin"/>
            </a:endParaRPr>
          </a:p>
          <a:p>
            <a:pPr marL="533400" lvl="1" indent="0" algn="just">
              <a:spcBef>
                <a:spcPts val="0"/>
              </a:spcBef>
              <a:buClr>
                <a:srgbClr val="0070C0"/>
              </a:buClr>
              <a:buSzPct val="25000"/>
              <a:buNone/>
            </a:pPr>
            <a:r>
              <a:rPr lang="id-ID" sz="2800" b="1" dirty="0">
                <a:solidFill>
                  <a:schemeClr val="dk1"/>
                </a:solidFill>
                <a:ea typeface="Cambria"/>
                <a:cs typeface="Cambria"/>
                <a:sym typeface="Cambria"/>
              </a:rPr>
              <a:t>luas  </a:t>
            </a:r>
            <a:r>
              <a:rPr lang="en-US" sz="2800" b="1" dirty="0">
                <a:solidFill>
                  <a:schemeClr val="dk1"/>
                </a:solidFill>
                <a:ea typeface="Cambria"/>
                <a:cs typeface="Cambria"/>
                <a:sym typeface="Cambria"/>
              </a:rPr>
              <a:t>per</a:t>
            </a:r>
            <a:r>
              <a:rPr lang="id-ID" sz="2800" b="1" dirty="0">
                <a:solidFill>
                  <a:schemeClr val="dk1"/>
                </a:solidFill>
                <a:ea typeface="Cambria"/>
                <a:cs typeface="Cambria"/>
                <a:sym typeface="Cambria"/>
              </a:rPr>
              <a:t>segi</a:t>
            </a:r>
            <a:r>
              <a:rPr lang="id-ID" sz="2800" dirty="0">
                <a:solidFill>
                  <a:schemeClr val="dk1"/>
                </a:solidFill>
                <a:ea typeface="Cambria"/>
                <a:cs typeface="Cambria"/>
                <a:sym typeface="Cambria"/>
              </a:rPr>
              <a:t>  </a:t>
            </a:r>
            <a:r>
              <a:rPr lang="id-ID" sz="2800" dirty="0">
                <a:solidFill>
                  <a:srgbClr val="3F3F3F"/>
                </a:solidFill>
                <a:ea typeface="Cambria"/>
                <a:cs typeface="Cambria"/>
                <a:sym typeface="Cambria"/>
              </a:rPr>
              <a:t>/*Salah karena menggunakan spasi*/ </a:t>
            </a:r>
            <a:endParaRPr lang="id-ID" sz="2800" b="1" dirty="0">
              <a:solidFill>
                <a:schemeClr val="dk1"/>
              </a:solidFill>
              <a:ea typeface="Cambria"/>
              <a:cs typeface="Cambria"/>
              <a:sym typeface="Cambria"/>
            </a:endParaRPr>
          </a:p>
          <a:p>
            <a:pPr marL="533400" lvl="1" indent="0" algn="just">
              <a:spcBef>
                <a:spcPts val="0"/>
              </a:spcBef>
              <a:buClr>
                <a:srgbClr val="0070C0"/>
              </a:buClr>
              <a:buSzPct val="25000"/>
              <a:buNone/>
            </a:pPr>
            <a:r>
              <a:rPr lang="id-ID" sz="2800" b="1" dirty="0">
                <a:solidFill>
                  <a:schemeClr val="dk1"/>
                </a:solidFill>
                <a:ea typeface="Cambria"/>
                <a:cs typeface="Cambria"/>
                <a:sym typeface="Cambria"/>
              </a:rPr>
              <a:t>luas_</a:t>
            </a:r>
            <a:r>
              <a:rPr lang="en-US" sz="2800" b="1" dirty="0">
                <a:solidFill>
                  <a:schemeClr val="dk1"/>
                </a:solidFill>
                <a:ea typeface="Cambria"/>
                <a:cs typeface="Cambria"/>
                <a:sym typeface="Cambria"/>
              </a:rPr>
              <a:t>per</a:t>
            </a:r>
            <a:r>
              <a:rPr lang="id-ID" sz="2800" b="1" dirty="0">
                <a:solidFill>
                  <a:schemeClr val="dk1"/>
                </a:solidFill>
                <a:ea typeface="Cambria"/>
                <a:cs typeface="Cambria"/>
                <a:sym typeface="Cambria"/>
              </a:rPr>
              <a:t>segi</a:t>
            </a:r>
            <a:r>
              <a:rPr lang="id-ID" sz="2800" dirty="0">
                <a:solidFill>
                  <a:schemeClr val="dk1"/>
                </a:solidFill>
                <a:ea typeface="Cambria"/>
                <a:cs typeface="Cambria"/>
                <a:sym typeface="Cambria"/>
              </a:rPr>
              <a:t> </a:t>
            </a:r>
            <a:r>
              <a:rPr lang="en-US" sz="2800" dirty="0">
                <a:solidFill>
                  <a:schemeClr val="dk1"/>
                </a:solidFill>
                <a:ea typeface="Cambria"/>
                <a:cs typeface="Cambria"/>
                <a:sym typeface="Cambria"/>
              </a:rPr>
              <a:t> </a:t>
            </a:r>
            <a:r>
              <a:rPr lang="id-ID" sz="2800" dirty="0">
                <a:solidFill>
                  <a:srgbClr val="3F3F3F"/>
                </a:solidFill>
                <a:ea typeface="Cambria"/>
                <a:cs typeface="Cambria"/>
                <a:sym typeface="Cambria"/>
              </a:rPr>
              <a:t>/*Benar, karena tidak menggunakan spasi*/</a:t>
            </a:r>
            <a:endParaRPr lang="en-US" sz="2800" dirty="0">
              <a:solidFill>
                <a:srgbClr val="3F3F3F"/>
              </a:solidFill>
              <a:ea typeface="Cambria"/>
              <a:cs typeface="Cambria"/>
              <a:sym typeface="Cambria"/>
            </a:endParaRPr>
          </a:p>
          <a:p>
            <a:pPr marL="533400" lvl="1" indent="0" algn="just">
              <a:spcBef>
                <a:spcPts val="0"/>
              </a:spcBef>
              <a:buClr>
                <a:srgbClr val="0070C0"/>
              </a:buClr>
              <a:buSzPct val="25000"/>
              <a:buNone/>
            </a:pPr>
            <a:r>
              <a:rPr lang="id-ID" sz="2800" b="1" dirty="0">
                <a:solidFill>
                  <a:schemeClr val="dk1"/>
                </a:solidFill>
                <a:ea typeface="Cambria"/>
                <a:cs typeface="Cambria"/>
                <a:sym typeface="Cambria"/>
              </a:rPr>
              <a:t>luas</a:t>
            </a:r>
            <a:r>
              <a:rPr lang="en-US" sz="2800" b="1" dirty="0" err="1">
                <a:solidFill>
                  <a:schemeClr val="dk1"/>
                </a:solidFill>
                <a:ea typeface="Cambria"/>
                <a:cs typeface="Cambria"/>
                <a:sym typeface="Cambria"/>
              </a:rPr>
              <a:t>Pers</a:t>
            </a:r>
            <a:r>
              <a:rPr lang="id-ID" sz="2800" b="1" dirty="0">
                <a:solidFill>
                  <a:schemeClr val="dk1"/>
                </a:solidFill>
                <a:ea typeface="Cambria"/>
                <a:cs typeface="Cambria"/>
                <a:sym typeface="Cambria"/>
              </a:rPr>
              <a:t>egi</a:t>
            </a:r>
            <a:r>
              <a:rPr lang="id-ID" sz="2800" dirty="0">
                <a:solidFill>
                  <a:schemeClr val="dk1"/>
                </a:solidFill>
                <a:ea typeface="Cambria"/>
                <a:cs typeface="Cambria"/>
                <a:sym typeface="Cambria"/>
              </a:rPr>
              <a:t> </a:t>
            </a:r>
            <a:r>
              <a:rPr lang="en-US" sz="2800" dirty="0">
                <a:solidFill>
                  <a:schemeClr val="dk1"/>
                </a:solidFill>
                <a:ea typeface="Cambria"/>
                <a:cs typeface="Cambria"/>
                <a:sym typeface="Cambria"/>
              </a:rPr>
              <a:t>   </a:t>
            </a:r>
            <a:r>
              <a:rPr lang="id-ID" sz="2800" dirty="0">
                <a:solidFill>
                  <a:srgbClr val="3F3F3F"/>
                </a:solidFill>
                <a:ea typeface="Cambria"/>
                <a:cs typeface="Cambria"/>
                <a:sym typeface="Cambria"/>
              </a:rPr>
              <a:t>/*Benar, karena tidak menggunakan spasi</a:t>
            </a:r>
            <a:r>
              <a:rPr lang="id-ID" sz="2800" dirty="0" smtClean="0">
                <a:solidFill>
                  <a:srgbClr val="3F3F3F"/>
                </a:solidFill>
                <a:ea typeface="Cambria"/>
                <a:cs typeface="Cambria"/>
                <a:sym typeface="Cambria"/>
              </a:rPr>
              <a:t>*/</a:t>
            </a:r>
            <a:endParaRPr lang="en-US" sz="2800" dirty="0">
              <a:solidFill>
                <a:srgbClr val="3F3F3F"/>
              </a:solidFill>
              <a:ea typeface="Cambria"/>
              <a:cs typeface="Cambria"/>
              <a:sym typeface="Cambria"/>
            </a:endParaRPr>
          </a:p>
          <a:p>
            <a:pPr marL="533400" lvl="1" indent="0" algn="just">
              <a:spcBef>
                <a:spcPts val="0"/>
              </a:spcBef>
              <a:buClr>
                <a:srgbClr val="0070C0"/>
              </a:buClr>
              <a:buSzPct val="25000"/>
              <a:buNone/>
            </a:pPr>
            <a:r>
              <a:rPr lang="en-US" sz="2800" dirty="0" smtClean="0">
                <a:solidFill>
                  <a:srgbClr val="3F3F3F"/>
                </a:solidFill>
                <a:ea typeface="Cambria"/>
                <a:cs typeface="Cambria"/>
                <a:sym typeface="Cambria"/>
              </a:rPr>
              <a:t>		</a:t>
            </a:r>
            <a:endParaRPr lang="en-US" sz="2800" dirty="0">
              <a:solidFill>
                <a:srgbClr val="3F3F3F"/>
              </a:solidFill>
              <a:ea typeface="Cambria"/>
              <a:cs typeface="Cambria"/>
              <a:sym typeface="Cambria"/>
            </a:endParaRPr>
          </a:p>
          <a:p>
            <a:pPr marL="82296" lvl="0" indent="-6096" algn="just">
              <a:spcBef>
                <a:spcPts val="0"/>
              </a:spcBef>
              <a:buClr>
                <a:srgbClr val="0070C0"/>
              </a:buClr>
              <a:buSzPct val="25000"/>
              <a:buNone/>
            </a:pPr>
            <a:endParaRPr lang="id-ID" sz="3600" dirty="0">
              <a:solidFill>
                <a:srgbClr val="3F3F3F"/>
              </a:solidFill>
              <a:ea typeface="Cambria"/>
              <a:cs typeface="Cambria"/>
              <a:sym typeface="Cambria"/>
            </a:endParaRPr>
          </a:p>
          <a:p>
            <a:endParaRPr lang="en-US" sz="3200" dirty="0"/>
          </a:p>
        </p:txBody>
      </p:sp>
      <p:sp>
        <p:nvSpPr>
          <p:cNvPr id="4" name="Footer Placeholder 3">
            <a:extLst>
              <a:ext uri="{FF2B5EF4-FFF2-40B4-BE49-F238E27FC236}">
                <a16:creationId xmlns:a16="http://schemas.microsoft.com/office/drawing/2014/main" id="{9B1C23AE-0537-45F9-BC30-B3332A940A44}"/>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E645666B-5976-4AB3-82D9-9F5FA445DE68}"/>
              </a:ext>
            </a:extLst>
          </p:cNvPr>
          <p:cNvSpPr>
            <a:spLocks noGrp="1"/>
          </p:cNvSpPr>
          <p:nvPr>
            <p:ph type="sldNum" sz="quarter" idx="12"/>
          </p:nvPr>
        </p:nvSpPr>
        <p:spPr/>
        <p:txBody>
          <a:bodyPr/>
          <a:lstStyle/>
          <a:p>
            <a:fld id="{305E9EA4-53B1-4E59-8089-6AA0C6ADAD7B}" type="slidenum">
              <a:rPr lang="en-US" smtClean="0"/>
              <a:t>40</a:t>
            </a:fld>
            <a:endParaRPr lang="en-US"/>
          </a:p>
        </p:txBody>
      </p:sp>
    </p:spTree>
    <p:extLst>
      <p:ext uri="{BB962C8B-B14F-4D97-AF65-F5344CB8AC3E}">
        <p14:creationId xmlns:p14="http://schemas.microsoft.com/office/powerpoint/2010/main" val="33686592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39838"/>
            <a:ext cx="10041835" cy="1170347"/>
          </a:xfrm>
        </p:spPr>
        <p:txBody>
          <a:bodyPr/>
          <a:lstStyle/>
          <a:p>
            <a:r>
              <a:rPr lang="en-US" b="1" dirty="0" err="1"/>
              <a:t>Aturan</a:t>
            </a:r>
            <a:r>
              <a:rPr lang="en-US" b="1" dirty="0"/>
              <a:t> </a:t>
            </a:r>
            <a:r>
              <a:rPr lang="en-US" b="1" dirty="0" err="1"/>
              <a:t>penulisan</a:t>
            </a:r>
            <a:r>
              <a:rPr lang="en-US" b="1" dirty="0"/>
              <a:t> </a:t>
            </a:r>
            <a:r>
              <a:rPr lang="en-US" b="1" dirty="0" err="1"/>
              <a:t>variabel</a:t>
            </a:r>
            <a:r>
              <a:rPr lang="en-US" b="1" dirty="0"/>
              <a:t> [3]</a:t>
            </a:r>
          </a:p>
        </p:txBody>
      </p:sp>
      <p:sp>
        <p:nvSpPr>
          <p:cNvPr id="3" name="Content Placeholder 2"/>
          <p:cNvSpPr>
            <a:spLocks noGrp="1"/>
          </p:cNvSpPr>
          <p:nvPr>
            <p:ph idx="1"/>
          </p:nvPr>
        </p:nvSpPr>
        <p:spPr/>
        <p:txBody>
          <a:bodyPr>
            <a:normAutofit/>
          </a:bodyPr>
          <a:lstStyle/>
          <a:p>
            <a:pPr lvl="0"/>
            <a:r>
              <a:rPr lang="id-ID" dirty="0">
                <a:solidFill>
                  <a:schemeClr val="dk1"/>
                </a:solidFill>
                <a:ea typeface="Cabin"/>
                <a:cs typeface="Cabin"/>
                <a:sym typeface="Cabin"/>
              </a:rPr>
              <a:t>Nama variabel hanya boleh diawali dengan huruf atau garis bawah (</a:t>
            </a:r>
            <a:r>
              <a:rPr lang="id-ID" dirty="0">
                <a:solidFill>
                  <a:srgbClr val="FF0000"/>
                </a:solidFill>
                <a:ea typeface="Cabin"/>
                <a:cs typeface="Cabin"/>
                <a:sym typeface="Cabin"/>
              </a:rPr>
              <a:t>tidak boleh diawali dengan angka dan simbol lain</a:t>
            </a:r>
            <a:r>
              <a:rPr lang="id-ID" dirty="0">
                <a:solidFill>
                  <a:schemeClr val="dk1"/>
                </a:solidFill>
                <a:ea typeface="Cabin"/>
                <a:cs typeface="Cabin"/>
                <a:sym typeface="Cabin"/>
              </a:rPr>
              <a:t>)</a:t>
            </a:r>
          </a:p>
          <a:p>
            <a:r>
              <a:rPr lang="en-US" dirty="0" err="1"/>
              <a:t>Contoh</a:t>
            </a:r>
            <a:r>
              <a:rPr lang="en-US" dirty="0"/>
              <a:t> :</a:t>
            </a:r>
          </a:p>
          <a:p>
            <a:pPr marL="539496" lvl="1" indent="-6096" algn="just">
              <a:lnSpc>
                <a:spcPct val="150000"/>
              </a:lnSpc>
              <a:spcBef>
                <a:spcPts val="0"/>
              </a:spcBef>
              <a:buClr>
                <a:srgbClr val="0070C0"/>
              </a:buClr>
              <a:buSzPct val="25000"/>
              <a:buNone/>
            </a:pPr>
            <a:r>
              <a:rPr lang="id-ID" b="1" dirty="0">
                <a:solidFill>
                  <a:schemeClr val="dk1"/>
                </a:solidFill>
                <a:ea typeface="Quattrocento Sans"/>
                <a:cs typeface="Quattrocento Sans"/>
                <a:sym typeface="Quattrocento Sans"/>
              </a:rPr>
              <a:t>@ngka </a:t>
            </a:r>
            <a:r>
              <a:rPr lang="en-US" b="1" dirty="0">
                <a:solidFill>
                  <a:schemeClr val="dk1"/>
                </a:solidFill>
                <a:ea typeface="Quattrocento Sans"/>
                <a:cs typeface="Quattrocento Sans"/>
                <a:sym typeface="Quattrocento Sans"/>
              </a:rPr>
              <a:t> </a:t>
            </a:r>
            <a:r>
              <a:rPr lang="en-US" dirty="0">
                <a:solidFill>
                  <a:srgbClr val="3F3F3F"/>
                </a:solidFill>
                <a:ea typeface="Quattrocento Sans"/>
                <a:cs typeface="Quattrocento Sans"/>
                <a:sym typeface="Quattrocento Sans"/>
              </a:rPr>
              <a:t>/*</a:t>
            </a:r>
            <a:r>
              <a:rPr lang="id-ID" dirty="0">
                <a:solidFill>
                  <a:srgbClr val="3F3F3F"/>
                </a:solidFill>
                <a:ea typeface="Quattrocento Sans"/>
                <a:cs typeface="Quattrocento Sans"/>
                <a:sym typeface="Quattrocento Sans"/>
              </a:rPr>
              <a:t>Salah, karena menggunakan s</a:t>
            </a:r>
            <a:r>
              <a:rPr lang="en-US" dirty="0" err="1">
                <a:solidFill>
                  <a:srgbClr val="3F3F3F"/>
                </a:solidFill>
                <a:ea typeface="Quattrocento Sans"/>
                <a:cs typeface="Quattrocento Sans"/>
                <a:sym typeface="Quattrocento Sans"/>
              </a:rPr>
              <a:t>i</a:t>
            </a:r>
            <a:r>
              <a:rPr lang="id-ID" dirty="0">
                <a:solidFill>
                  <a:srgbClr val="3F3F3F"/>
                </a:solidFill>
                <a:ea typeface="Quattrocento Sans"/>
                <a:cs typeface="Quattrocento Sans"/>
                <a:sym typeface="Quattrocento Sans"/>
              </a:rPr>
              <a:t>mbol</a:t>
            </a:r>
            <a:r>
              <a:rPr lang="en-US" dirty="0">
                <a:solidFill>
                  <a:srgbClr val="3F3F3F"/>
                </a:solidFill>
                <a:ea typeface="Quattrocento Sans"/>
                <a:cs typeface="Quattrocento Sans"/>
                <a:sym typeface="Quattrocento Sans"/>
              </a:rPr>
              <a:t>*/</a:t>
            </a:r>
            <a:endParaRPr lang="id-ID" dirty="0">
              <a:solidFill>
                <a:srgbClr val="3F3F3F"/>
              </a:solidFill>
              <a:ea typeface="Quattrocento Sans"/>
              <a:cs typeface="Quattrocento Sans"/>
              <a:sym typeface="Quattrocento Sans"/>
            </a:endParaRPr>
          </a:p>
          <a:p>
            <a:pPr marL="539496" lvl="1" indent="-6096" algn="just">
              <a:lnSpc>
                <a:spcPct val="150000"/>
              </a:lnSpc>
              <a:spcBef>
                <a:spcPts val="0"/>
              </a:spcBef>
              <a:buClr>
                <a:srgbClr val="0070C0"/>
              </a:buClr>
              <a:buSzPct val="25000"/>
              <a:buNone/>
            </a:pPr>
            <a:r>
              <a:rPr lang="id-ID" b="1" dirty="0">
                <a:solidFill>
                  <a:schemeClr val="dk1"/>
                </a:solidFill>
                <a:ea typeface="Quattrocento Sans"/>
                <a:cs typeface="Quattrocento Sans"/>
                <a:sym typeface="Quattrocento Sans"/>
              </a:rPr>
              <a:t>angk@ </a:t>
            </a:r>
            <a:r>
              <a:rPr lang="en-US" b="1" dirty="0">
                <a:solidFill>
                  <a:schemeClr val="dk1"/>
                </a:solidFill>
                <a:ea typeface="Quattrocento Sans"/>
                <a:cs typeface="Quattrocento Sans"/>
                <a:sym typeface="Quattrocento Sans"/>
              </a:rPr>
              <a:t> </a:t>
            </a:r>
            <a:r>
              <a:rPr lang="en-US" dirty="0">
                <a:solidFill>
                  <a:schemeClr val="dk1"/>
                </a:solidFill>
                <a:ea typeface="Quattrocento Sans"/>
                <a:cs typeface="Quattrocento Sans"/>
                <a:sym typeface="Quattrocento Sans"/>
              </a:rPr>
              <a:t>/*</a:t>
            </a:r>
            <a:r>
              <a:rPr lang="id-ID" dirty="0">
                <a:solidFill>
                  <a:srgbClr val="3F3F3F"/>
                </a:solidFill>
                <a:ea typeface="Quattrocento Sans"/>
                <a:cs typeface="Quattrocento Sans"/>
                <a:sym typeface="Quattrocento Sans"/>
              </a:rPr>
              <a:t>Salah, karena menggunakan simbol, meskipun berada di belakang</a:t>
            </a:r>
            <a:r>
              <a:rPr lang="en-US" dirty="0">
                <a:solidFill>
                  <a:srgbClr val="3F3F3F"/>
                </a:solidFill>
                <a:ea typeface="Quattrocento Sans"/>
                <a:cs typeface="Quattrocento Sans"/>
                <a:sym typeface="Quattrocento Sans"/>
              </a:rPr>
              <a:t>*/</a:t>
            </a:r>
            <a:r>
              <a:rPr lang="id-ID" dirty="0">
                <a:solidFill>
                  <a:srgbClr val="3F3F3F"/>
                </a:solidFill>
                <a:ea typeface="Quattrocento Sans"/>
                <a:cs typeface="Quattrocento Sans"/>
                <a:sym typeface="Quattrocento Sans"/>
              </a:rPr>
              <a:t> </a:t>
            </a:r>
          </a:p>
          <a:p>
            <a:pPr marL="539496" lvl="1" indent="-6096" algn="just">
              <a:lnSpc>
                <a:spcPct val="150000"/>
              </a:lnSpc>
              <a:spcBef>
                <a:spcPts val="0"/>
              </a:spcBef>
              <a:buClr>
                <a:srgbClr val="0070C0"/>
              </a:buClr>
              <a:buSzPct val="25000"/>
              <a:buNone/>
            </a:pPr>
            <a:r>
              <a:rPr lang="id-ID" b="1" dirty="0">
                <a:solidFill>
                  <a:schemeClr val="dk1"/>
                </a:solidFill>
                <a:ea typeface="Quattrocento Sans"/>
                <a:cs typeface="Quattrocento Sans"/>
                <a:sym typeface="Quattrocento Sans"/>
              </a:rPr>
              <a:t>a5gk4</a:t>
            </a:r>
            <a:r>
              <a:rPr lang="en-US" b="1" dirty="0">
                <a:solidFill>
                  <a:schemeClr val="dk1"/>
                </a:solidFill>
                <a:ea typeface="Quattrocento Sans"/>
                <a:cs typeface="Quattrocento Sans"/>
                <a:sym typeface="Quattrocento Sans"/>
              </a:rPr>
              <a:t>    </a:t>
            </a:r>
            <a:r>
              <a:rPr lang="en-US" dirty="0">
                <a:solidFill>
                  <a:schemeClr val="dk1"/>
                </a:solidFill>
                <a:ea typeface="Quattrocento Sans"/>
                <a:cs typeface="Quattrocento Sans"/>
                <a:sym typeface="Quattrocento Sans"/>
              </a:rPr>
              <a:t>/*</a:t>
            </a:r>
            <a:r>
              <a:rPr lang="id-ID" dirty="0">
                <a:solidFill>
                  <a:srgbClr val="3F3F3F"/>
                </a:solidFill>
                <a:ea typeface="Quattrocento Sans"/>
                <a:cs typeface="Quattrocento Sans"/>
                <a:sym typeface="Quattrocento Sans"/>
              </a:rPr>
              <a:t>Benar, karena diawali dengan huruf dan diikuti angka</a:t>
            </a:r>
            <a:r>
              <a:rPr lang="en-US" dirty="0">
                <a:solidFill>
                  <a:srgbClr val="3F3F3F"/>
                </a:solidFill>
                <a:ea typeface="Quattrocento Sans"/>
                <a:cs typeface="Quattrocento Sans"/>
                <a:sym typeface="Quattrocento Sans"/>
              </a:rPr>
              <a:t>*/</a:t>
            </a:r>
            <a:endParaRPr lang="id-ID" dirty="0">
              <a:solidFill>
                <a:srgbClr val="3F3F3F"/>
              </a:solidFill>
              <a:ea typeface="Quattrocento Sans"/>
              <a:cs typeface="Quattrocento Sans"/>
              <a:sym typeface="Quattrocento Sans"/>
            </a:endParaRPr>
          </a:p>
          <a:p>
            <a:pPr marL="539496" lvl="1" indent="-6096" algn="just">
              <a:lnSpc>
                <a:spcPct val="150000"/>
              </a:lnSpc>
              <a:spcBef>
                <a:spcPts val="0"/>
              </a:spcBef>
              <a:buClr>
                <a:srgbClr val="0070C0"/>
              </a:buClr>
              <a:buSzPct val="25000"/>
              <a:buNone/>
            </a:pPr>
            <a:r>
              <a:rPr lang="id-ID" b="1" dirty="0">
                <a:solidFill>
                  <a:srgbClr val="0070C0"/>
                </a:solidFill>
                <a:ea typeface="Quattrocento Sans"/>
                <a:cs typeface="Quattrocento Sans"/>
                <a:sym typeface="Quattrocento Sans"/>
              </a:rPr>
              <a:t> </a:t>
            </a:r>
            <a:r>
              <a:rPr lang="id-ID" b="1" dirty="0">
                <a:solidFill>
                  <a:schemeClr val="dk1"/>
                </a:solidFill>
                <a:ea typeface="Quattrocento Sans"/>
                <a:cs typeface="Quattrocento Sans"/>
                <a:sym typeface="Quattrocento Sans"/>
              </a:rPr>
              <a:t>_angka</a:t>
            </a:r>
            <a:r>
              <a:rPr lang="en-US" b="1" dirty="0">
                <a:solidFill>
                  <a:schemeClr val="dk1"/>
                </a:solidFill>
                <a:ea typeface="Quattrocento Sans"/>
                <a:cs typeface="Quattrocento Sans"/>
                <a:sym typeface="Quattrocento Sans"/>
              </a:rPr>
              <a:t> </a:t>
            </a:r>
            <a:r>
              <a:rPr lang="en-US" dirty="0">
                <a:solidFill>
                  <a:schemeClr val="dk1"/>
                </a:solidFill>
                <a:ea typeface="Quattrocento Sans"/>
                <a:cs typeface="Quattrocento Sans"/>
                <a:sym typeface="Quattrocento Sans"/>
              </a:rPr>
              <a:t>/* </a:t>
            </a:r>
            <a:r>
              <a:rPr lang="id-ID" dirty="0">
                <a:solidFill>
                  <a:srgbClr val="3F3F3F"/>
                </a:solidFill>
                <a:ea typeface="Quattrocento Sans"/>
                <a:cs typeface="Quattrocento Sans"/>
                <a:sym typeface="Quattrocento Sans"/>
              </a:rPr>
              <a:t>Benar, karena diawali dengan garis bawah</a:t>
            </a:r>
            <a:r>
              <a:rPr lang="en-US" dirty="0">
                <a:solidFill>
                  <a:srgbClr val="3F3F3F"/>
                </a:solidFill>
                <a:ea typeface="Quattrocento Sans"/>
                <a:cs typeface="Quattrocento Sans"/>
                <a:sym typeface="Quattrocento Sans"/>
              </a:rPr>
              <a:t>*/</a:t>
            </a:r>
            <a:endParaRPr lang="id-ID" dirty="0">
              <a:solidFill>
                <a:srgbClr val="3F3F3F"/>
              </a:solidFill>
              <a:ea typeface="Quattrocento Sans"/>
              <a:cs typeface="Quattrocento Sans"/>
              <a:sym typeface="Quattrocento Sans"/>
            </a:endParaRPr>
          </a:p>
          <a:p>
            <a:pPr marL="539496" lvl="1" indent="-6096" algn="just">
              <a:lnSpc>
                <a:spcPct val="150000"/>
              </a:lnSpc>
              <a:spcBef>
                <a:spcPts val="0"/>
              </a:spcBef>
              <a:buClr>
                <a:srgbClr val="0070C0"/>
              </a:buClr>
              <a:buSzPct val="25000"/>
              <a:buNone/>
            </a:pPr>
            <a:r>
              <a:rPr lang="id-ID" b="1" dirty="0">
                <a:solidFill>
                  <a:schemeClr val="dk1"/>
                </a:solidFill>
                <a:ea typeface="Quattrocento Sans"/>
                <a:cs typeface="Quattrocento Sans"/>
                <a:sym typeface="Quattrocento Sans"/>
              </a:rPr>
              <a:t>4ngka</a:t>
            </a:r>
            <a:r>
              <a:rPr lang="en-US" b="1" dirty="0">
                <a:solidFill>
                  <a:schemeClr val="dk1"/>
                </a:solidFill>
                <a:ea typeface="Quattrocento Sans"/>
                <a:cs typeface="Quattrocento Sans"/>
                <a:sym typeface="Quattrocento Sans"/>
              </a:rPr>
              <a:t>    </a:t>
            </a:r>
            <a:r>
              <a:rPr lang="en-US" dirty="0">
                <a:solidFill>
                  <a:schemeClr val="dk1"/>
                </a:solidFill>
                <a:ea typeface="Quattrocento Sans"/>
                <a:cs typeface="Quattrocento Sans"/>
                <a:sym typeface="Quattrocento Sans"/>
              </a:rPr>
              <a:t>/* </a:t>
            </a:r>
            <a:r>
              <a:rPr lang="id-ID" dirty="0">
                <a:solidFill>
                  <a:srgbClr val="3F3F3F"/>
                </a:solidFill>
                <a:ea typeface="Quattrocento Sans"/>
                <a:cs typeface="Quattrocento Sans"/>
                <a:sym typeface="Quattrocento Sans"/>
              </a:rPr>
              <a:t>Salah, karena diawali dengan angka</a:t>
            </a:r>
            <a:r>
              <a:rPr lang="en-US" dirty="0">
                <a:solidFill>
                  <a:srgbClr val="3F3F3F"/>
                </a:solidFill>
                <a:ea typeface="Quattrocento Sans"/>
                <a:cs typeface="Quattrocento Sans"/>
                <a:sym typeface="Quattrocento Sans"/>
              </a:rPr>
              <a:t>*/</a:t>
            </a:r>
            <a:endParaRPr lang="id-ID" dirty="0">
              <a:solidFill>
                <a:srgbClr val="3F3F3F"/>
              </a:solidFill>
              <a:ea typeface="Quattrocento Sans"/>
              <a:cs typeface="Quattrocento Sans"/>
              <a:sym typeface="Quattrocento Sans"/>
            </a:endParaRPr>
          </a:p>
          <a:p>
            <a:pPr marL="0" indent="0">
              <a:buNone/>
            </a:pPr>
            <a:endParaRPr lang="en-US" dirty="0"/>
          </a:p>
        </p:txBody>
      </p:sp>
      <p:sp>
        <p:nvSpPr>
          <p:cNvPr id="4" name="Footer Placeholder 3">
            <a:extLst>
              <a:ext uri="{FF2B5EF4-FFF2-40B4-BE49-F238E27FC236}">
                <a16:creationId xmlns:a16="http://schemas.microsoft.com/office/drawing/2014/main" id="{67CF7E9B-02F5-455D-A878-7A59F219B6AA}"/>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A481E78E-583F-4ABD-9251-98F867CEE763}"/>
              </a:ext>
            </a:extLst>
          </p:cNvPr>
          <p:cNvSpPr>
            <a:spLocks noGrp="1"/>
          </p:cNvSpPr>
          <p:nvPr>
            <p:ph type="sldNum" sz="quarter" idx="12"/>
          </p:nvPr>
        </p:nvSpPr>
        <p:spPr/>
        <p:txBody>
          <a:bodyPr/>
          <a:lstStyle/>
          <a:p>
            <a:fld id="{305E9EA4-53B1-4E59-8089-6AA0C6ADAD7B}" type="slidenum">
              <a:rPr lang="en-US" smtClean="0"/>
              <a:t>41</a:t>
            </a:fld>
            <a:endParaRPr lang="en-US"/>
          </a:p>
        </p:txBody>
      </p:sp>
    </p:spTree>
    <p:extLst>
      <p:ext uri="{BB962C8B-B14F-4D97-AF65-F5344CB8AC3E}">
        <p14:creationId xmlns:p14="http://schemas.microsoft.com/office/powerpoint/2010/main" val="19298971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0B27A-C97C-417A-920F-F08B38A4644B}"/>
              </a:ext>
            </a:extLst>
          </p:cNvPr>
          <p:cNvSpPr>
            <a:spLocks noGrp="1"/>
          </p:cNvSpPr>
          <p:nvPr>
            <p:ph type="title"/>
          </p:nvPr>
        </p:nvSpPr>
        <p:spPr/>
        <p:txBody>
          <a:bodyPr/>
          <a:lstStyle/>
          <a:p>
            <a:r>
              <a:rPr lang="en-US" b="1" dirty="0" err="1"/>
              <a:t>Konstanta</a:t>
            </a:r>
            <a:endParaRPr lang="en-US" b="1" dirty="0"/>
          </a:p>
        </p:txBody>
      </p:sp>
      <p:sp>
        <p:nvSpPr>
          <p:cNvPr id="3" name="Content Placeholder 2">
            <a:extLst>
              <a:ext uri="{FF2B5EF4-FFF2-40B4-BE49-F238E27FC236}">
                <a16:creationId xmlns:a16="http://schemas.microsoft.com/office/drawing/2014/main" id="{29D5AF5B-E1EB-4181-A5BF-68A03E960DA6}"/>
              </a:ext>
            </a:extLst>
          </p:cNvPr>
          <p:cNvSpPr>
            <a:spLocks noGrp="1"/>
          </p:cNvSpPr>
          <p:nvPr>
            <p:ph idx="1"/>
          </p:nvPr>
        </p:nvSpPr>
        <p:spPr>
          <a:noFill/>
        </p:spPr>
        <p:txBody>
          <a:bodyPr/>
          <a:lstStyle/>
          <a:p>
            <a:pPr marL="627063" indent="-457200">
              <a:lnSpc>
                <a:spcPct val="100000"/>
              </a:lnSpc>
              <a:spcBef>
                <a:spcPts val="0"/>
              </a:spcBef>
              <a:buSzPts val="3600"/>
            </a:pPr>
            <a:r>
              <a:rPr lang="en-US" dirty="0">
                <a:ea typeface="Cabin"/>
                <a:cs typeface="Cabin"/>
                <a:sym typeface="Cabin"/>
              </a:rPr>
              <a:t>Nilai </a:t>
            </a:r>
            <a:r>
              <a:rPr lang="en-US" dirty="0" err="1">
                <a:ea typeface="Cabin"/>
                <a:cs typeface="Cabin"/>
                <a:sym typeface="Cabin"/>
              </a:rPr>
              <a:t>tetap</a:t>
            </a:r>
            <a:r>
              <a:rPr lang="en-US" dirty="0">
                <a:ea typeface="Cabin"/>
                <a:cs typeface="Cabin"/>
                <a:sym typeface="Cabin"/>
              </a:rPr>
              <a:t> </a:t>
            </a:r>
            <a:r>
              <a:rPr lang="en-US" dirty="0" err="1">
                <a:ea typeface="Cabin"/>
                <a:cs typeface="Cabin"/>
                <a:sym typeface="Cabin"/>
              </a:rPr>
              <a:t>seperti</a:t>
            </a:r>
            <a:r>
              <a:rPr lang="en-US" dirty="0">
                <a:ea typeface="Cabin"/>
                <a:cs typeface="Cabin"/>
                <a:sym typeface="Cabin"/>
              </a:rPr>
              <a:t> </a:t>
            </a:r>
            <a:r>
              <a:rPr lang="en-US" dirty="0" err="1">
                <a:ea typeface="Cabin"/>
                <a:cs typeface="Cabin"/>
                <a:sym typeface="Cabin"/>
              </a:rPr>
              <a:t>angka</a:t>
            </a:r>
            <a:r>
              <a:rPr lang="en-US" dirty="0">
                <a:ea typeface="Cabin"/>
                <a:cs typeface="Cabin"/>
                <a:sym typeface="Cabin"/>
              </a:rPr>
              <a:t>, </a:t>
            </a:r>
            <a:r>
              <a:rPr lang="en-US" dirty="0" err="1">
                <a:ea typeface="Cabin"/>
                <a:cs typeface="Cabin"/>
                <a:sym typeface="Cabin"/>
              </a:rPr>
              <a:t>huruf</a:t>
            </a:r>
            <a:r>
              <a:rPr lang="en-US" dirty="0">
                <a:ea typeface="Cabin"/>
                <a:cs typeface="Cabin"/>
                <a:sym typeface="Cabin"/>
              </a:rPr>
              <a:t>, dan </a:t>
            </a:r>
            <a:r>
              <a:rPr lang="en-US" dirty="0" err="1">
                <a:ea typeface="Cabin"/>
                <a:cs typeface="Cabin"/>
                <a:sym typeface="Cabin"/>
              </a:rPr>
              <a:t>teks</a:t>
            </a:r>
            <a:r>
              <a:rPr lang="en-US" dirty="0">
                <a:ea typeface="Cabin"/>
                <a:cs typeface="Cabin"/>
                <a:sym typeface="Cabin"/>
              </a:rPr>
              <a:t> </a:t>
            </a:r>
            <a:r>
              <a:rPr lang="en-US" dirty="0" err="1">
                <a:ea typeface="Cabin"/>
                <a:cs typeface="Cabin"/>
                <a:sym typeface="Cabin"/>
              </a:rPr>
              <a:t>dinamakan</a:t>
            </a:r>
            <a:r>
              <a:rPr lang="en-US" dirty="0">
                <a:ea typeface="Cabin"/>
                <a:cs typeface="Cabin"/>
                <a:sym typeface="Cabin"/>
              </a:rPr>
              <a:t> </a:t>
            </a:r>
            <a:r>
              <a:rPr lang="en-US" dirty="0" err="1">
                <a:ea typeface="Cabin"/>
                <a:cs typeface="Cabin"/>
                <a:sym typeface="Cabin"/>
              </a:rPr>
              <a:t>dengan</a:t>
            </a:r>
            <a:r>
              <a:rPr lang="en-US" dirty="0">
                <a:ea typeface="Cabin"/>
                <a:cs typeface="Cabin"/>
                <a:sym typeface="Cabin"/>
              </a:rPr>
              <a:t> </a:t>
            </a:r>
            <a:r>
              <a:rPr lang="en-US" dirty="0">
                <a:ea typeface="Arial"/>
                <a:cs typeface="Arial"/>
                <a:sym typeface="Arial"/>
              </a:rPr>
              <a:t>“</a:t>
            </a:r>
            <a:r>
              <a:rPr lang="en-US" dirty="0" err="1">
                <a:ea typeface="Cabin"/>
                <a:cs typeface="Cabin"/>
                <a:sym typeface="Cabin"/>
              </a:rPr>
              <a:t>konstanta</a:t>
            </a:r>
            <a:r>
              <a:rPr lang="en-US" dirty="0">
                <a:ea typeface="Arial"/>
                <a:cs typeface="Arial"/>
                <a:sym typeface="Arial"/>
              </a:rPr>
              <a:t>”</a:t>
            </a:r>
            <a:r>
              <a:rPr lang="en-US" dirty="0">
                <a:ea typeface="Cabin"/>
                <a:cs typeface="Cabin"/>
                <a:sym typeface="Cabin"/>
              </a:rPr>
              <a:t> </a:t>
            </a:r>
            <a:r>
              <a:rPr lang="en-US" dirty="0" err="1">
                <a:ea typeface="Cabin"/>
                <a:cs typeface="Cabin"/>
                <a:sym typeface="Cabin"/>
              </a:rPr>
              <a:t>karena</a:t>
            </a:r>
            <a:r>
              <a:rPr lang="en-US" dirty="0">
                <a:ea typeface="Cabin"/>
                <a:cs typeface="Cabin"/>
                <a:sym typeface="Cabin"/>
              </a:rPr>
              <a:t> </a:t>
            </a:r>
            <a:r>
              <a:rPr lang="en-US" dirty="0" err="1">
                <a:ea typeface="Cabin"/>
                <a:cs typeface="Cabin"/>
                <a:sym typeface="Cabin"/>
              </a:rPr>
              <a:t>nilainya</a:t>
            </a:r>
            <a:r>
              <a:rPr lang="en-US" dirty="0">
                <a:ea typeface="Cabin"/>
                <a:cs typeface="Cabin"/>
                <a:sym typeface="Cabin"/>
              </a:rPr>
              <a:t> </a:t>
            </a:r>
            <a:r>
              <a:rPr lang="en-US" dirty="0" err="1">
                <a:ea typeface="Cabin"/>
                <a:cs typeface="Cabin"/>
                <a:sym typeface="Cabin"/>
              </a:rPr>
              <a:t>tidak</a:t>
            </a:r>
            <a:r>
              <a:rPr lang="en-US" dirty="0">
                <a:ea typeface="Cabin"/>
                <a:cs typeface="Cabin"/>
                <a:sym typeface="Cabin"/>
              </a:rPr>
              <a:t> </a:t>
            </a:r>
            <a:r>
              <a:rPr lang="en-US" dirty="0" err="1">
                <a:ea typeface="Cabin"/>
                <a:cs typeface="Cabin"/>
                <a:sym typeface="Cabin"/>
              </a:rPr>
              <a:t>berubah</a:t>
            </a:r>
            <a:endParaRPr lang="en-US" dirty="0">
              <a:ea typeface="Cabin"/>
              <a:cs typeface="Cabin"/>
              <a:sym typeface="Cabin"/>
            </a:endParaRPr>
          </a:p>
          <a:p>
            <a:pPr marL="627063" indent="-457200">
              <a:lnSpc>
                <a:spcPct val="100000"/>
              </a:lnSpc>
              <a:spcBef>
                <a:spcPts val="0"/>
              </a:spcBef>
              <a:buSzPts val="3600"/>
            </a:pPr>
            <a:r>
              <a:rPr lang="en-US" dirty="0" err="1">
                <a:ea typeface="Cabin"/>
                <a:cs typeface="Cabin"/>
                <a:sym typeface="Cabin"/>
              </a:rPr>
              <a:t>Konstanta</a:t>
            </a:r>
            <a:r>
              <a:rPr lang="en-US" dirty="0">
                <a:ea typeface="Cabin"/>
                <a:cs typeface="Cabin"/>
                <a:sym typeface="Cabin"/>
              </a:rPr>
              <a:t> </a:t>
            </a:r>
            <a:r>
              <a:rPr lang="en-US" dirty="0" err="1">
                <a:ea typeface="Cabin"/>
                <a:cs typeface="Cabin"/>
                <a:sym typeface="Cabin"/>
              </a:rPr>
              <a:t>numerik</a:t>
            </a:r>
            <a:r>
              <a:rPr lang="en-US" dirty="0">
                <a:ea typeface="Cabin"/>
                <a:cs typeface="Cabin"/>
                <a:sym typeface="Cabin"/>
              </a:rPr>
              <a:t>/</a:t>
            </a:r>
            <a:r>
              <a:rPr lang="en-US" dirty="0" err="1">
                <a:ea typeface="Cabin"/>
                <a:cs typeface="Cabin"/>
                <a:sym typeface="Cabin"/>
              </a:rPr>
              <a:t>angka</a:t>
            </a:r>
            <a:r>
              <a:rPr lang="en-US" dirty="0">
                <a:ea typeface="Cabin"/>
                <a:cs typeface="Cabin"/>
                <a:sym typeface="Cabin"/>
              </a:rPr>
              <a:t> </a:t>
            </a:r>
            <a:r>
              <a:rPr lang="en-US" dirty="0" err="1">
                <a:ea typeface="Cabin"/>
                <a:cs typeface="Cabin"/>
                <a:sym typeface="Cabin"/>
              </a:rPr>
              <a:t>seperti</a:t>
            </a:r>
            <a:r>
              <a:rPr lang="en-US" dirty="0">
                <a:ea typeface="Cabin"/>
                <a:cs typeface="Cabin"/>
                <a:sym typeface="Cabin"/>
              </a:rPr>
              <a:t> yang </a:t>
            </a:r>
            <a:r>
              <a:rPr lang="en-US" dirty="0" err="1">
                <a:ea typeface="Cabin"/>
                <a:cs typeface="Cabin"/>
                <a:sym typeface="Cabin"/>
              </a:rPr>
              <a:t>anda</a:t>
            </a:r>
            <a:r>
              <a:rPr lang="en-US" dirty="0">
                <a:ea typeface="Cabin"/>
                <a:cs typeface="Cabin"/>
                <a:sym typeface="Cabin"/>
              </a:rPr>
              <a:t> </a:t>
            </a:r>
            <a:r>
              <a:rPr lang="en-US" dirty="0" err="1">
                <a:ea typeface="Cabin"/>
                <a:cs typeface="Cabin"/>
                <a:sym typeface="Cabin"/>
              </a:rPr>
              <a:t>lihat</a:t>
            </a:r>
            <a:r>
              <a:rPr lang="en-US" dirty="0">
                <a:ea typeface="Cabin"/>
                <a:cs typeface="Cabin"/>
                <a:sym typeface="Cabin"/>
              </a:rPr>
              <a:t> </a:t>
            </a:r>
            <a:r>
              <a:rPr lang="en-US" dirty="0" err="1">
                <a:ea typeface="Cabin"/>
                <a:cs typeface="Cabin"/>
                <a:sym typeface="Cabin"/>
              </a:rPr>
              <a:t>apa</a:t>
            </a:r>
            <a:r>
              <a:rPr lang="en-US" dirty="0">
                <a:ea typeface="Cabin"/>
                <a:cs typeface="Cabin"/>
                <a:sym typeface="Cabin"/>
              </a:rPr>
              <a:t> </a:t>
            </a:r>
            <a:r>
              <a:rPr lang="en-US" dirty="0" err="1" smtClean="0">
                <a:ea typeface="Cabin"/>
                <a:cs typeface="Cabin"/>
                <a:sym typeface="Cabin"/>
              </a:rPr>
              <a:t>adanya</a:t>
            </a:r>
            <a:endParaRPr lang="en-US" dirty="0" smtClean="0">
              <a:ea typeface="Cabin"/>
              <a:cs typeface="Cabin"/>
              <a:sym typeface="Cabin"/>
            </a:endParaRPr>
          </a:p>
          <a:p>
            <a:pPr marL="627063" indent="-457200">
              <a:lnSpc>
                <a:spcPct val="100000"/>
              </a:lnSpc>
              <a:spcBef>
                <a:spcPts val="0"/>
              </a:spcBef>
              <a:buSzPts val="3600"/>
            </a:pPr>
            <a:r>
              <a:rPr lang="en-US" dirty="0" err="1" smtClean="0">
                <a:ea typeface="Cabin"/>
                <a:cs typeface="Cabin"/>
                <a:sym typeface="Cabin"/>
              </a:rPr>
              <a:t>Contoh</a:t>
            </a:r>
            <a:r>
              <a:rPr lang="en-US" dirty="0" smtClean="0">
                <a:ea typeface="Cabin"/>
                <a:cs typeface="Cabin"/>
                <a:sym typeface="Cabin"/>
              </a:rPr>
              <a:t>:</a:t>
            </a:r>
          </a:p>
          <a:p>
            <a:pPr marL="1084263" lvl="1" indent="-457200">
              <a:lnSpc>
                <a:spcPct val="100000"/>
              </a:lnSpc>
              <a:spcBef>
                <a:spcPts val="0"/>
              </a:spcBef>
              <a:buSzPts val="3600"/>
            </a:pPr>
            <a:r>
              <a:rPr lang="en-US" dirty="0" smtClean="0">
                <a:ea typeface="Cabin"/>
                <a:cs typeface="Cabin"/>
                <a:sym typeface="Cabin"/>
              </a:rPr>
              <a:t>constant pi : real = 3.14</a:t>
            </a:r>
            <a:endParaRPr lang="en-US" dirty="0">
              <a:ea typeface="Cabin"/>
              <a:cs typeface="Cabin"/>
              <a:sym typeface="Cabin"/>
            </a:endParaRPr>
          </a:p>
        </p:txBody>
      </p:sp>
      <p:sp>
        <p:nvSpPr>
          <p:cNvPr id="5" name="Footer Placeholder 4">
            <a:extLst>
              <a:ext uri="{FF2B5EF4-FFF2-40B4-BE49-F238E27FC236}">
                <a16:creationId xmlns:a16="http://schemas.microsoft.com/office/drawing/2014/main" id="{2AF398C3-B001-462F-B962-1383938B94E4}"/>
              </a:ext>
            </a:extLst>
          </p:cNvPr>
          <p:cNvSpPr>
            <a:spLocks noGrp="1"/>
          </p:cNvSpPr>
          <p:nvPr>
            <p:ph type="ftr" sz="quarter" idx="11"/>
          </p:nvPr>
        </p:nvSpPr>
        <p:spPr/>
        <p:txBody>
          <a:bodyPr/>
          <a:lstStyle/>
          <a:p>
            <a:r>
              <a:rPr lang="en-US"/>
              <a:t>Program Studi Teknik Informatika - S1</a:t>
            </a:r>
          </a:p>
        </p:txBody>
      </p:sp>
      <p:sp>
        <p:nvSpPr>
          <p:cNvPr id="6" name="Slide Number Placeholder 5">
            <a:extLst>
              <a:ext uri="{FF2B5EF4-FFF2-40B4-BE49-F238E27FC236}">
                <a16:creationId xmlns:a16="http://schemas.microsoft.com/office/drawing/2014/main" id="{44C75AE5-CC5E-4023-8D28-3C16E3BC0100}"/>
              </a:ext>
            </a:extLst>
          </p:cNvPr>
          <p:cNvSpPr>
            <a:spLocks noGrp="1"/>
          </p:cNvSpPr>
          <p:nvPr>
            <p:ph type="sldNum" sz="quarter" idx="12"/>
          </p:nvPr>
        </p:nvSpPr>
        <p:spPr/>
        <p:txBody>
          <a:bodyPr/>
          <a:lstStyle/>
          <a:p>
            <a:fld id="{305E9EA4-53B1-4E59-8089-6AA0C6ADAD7B}" type="slidenum">
              <a:rPr lang="en-US" smtClean="0"/>
              <a:t>42</a:t>
            </a:fld>
            <a:endParaRPr lang="en-US"/>
          </a:p>
        </p:txBody>
      </p:sp>
    </p:spTree>
    <p:extLst>
      <p:ext uri="{BB962C8B-B14F-4D97-AF65-F5344CB8AC3E}">
        <p14:creationId xmlns:p14="http://schemas.microsoft.com/office/powerpoint/2010/main" val="9899100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Nilai</a:t>
            </a:r>
            <a:endParaRPr lang="id-ID" b="1" dirty="0"/>
          </a:p>
        </p:txBody>
      </p:sp>
      <p:sp>
        <p:nvSpPr>
          <p:cNvPr id="3" name="Content Placeholder 2"/>
          <p:cNvSpPr>
            <a:spLocks noGrp="1"/>
          </p:cNvSpPr>
          <p:nvPr>
            <p:ph idx="1"/>
          </p:nvPr>
        </p:nvSpPr>
        <p:spPr/>
        <p:txBody>
          <a:bodyPr/>
          <a:lstStyle/>
          <a:p>
            <a:r>
              <a:rPr lang="en-US" dirty="0" err="1" smtClean="0"/>
              <a:t>Nilai</a:t>
            </a:r>
            <a:r>
              <a:rPr lang="en-US" dirty="0" smtClean="0"/>
              <a:t> </a:t>
            </a:r>
            <a:r>
              <a:rPr lang="en-US" dirty="0" err="1" smtClean="0"/>
              <a:t>bisa</a:t>
            </a:r>
            <a:r>
              <a:rPr lang="en-US" dirty="0" smtClean="0"/>
              <a:t> </a:t>
            </a:r>
            <a:r>
              <a:rPr lang="en-US" dirty="0" err="1" smtClean="0"/>
              <a:t>disebut</a:t>
            </a:r>
            <a:r>
              <a:rPr lang="en-US" dirty="0" smtClean="0"/>
              <a:t> </a:t>
            </a:r>
            <a:r>
              <a:rPr lang="en-US" dirty="0" err="1" smtClean="0"/>
              <a:t>juga</a:t>
            </a:r>
            <a:r>
              <a:rPr lang="en-US" dirty="0" smtClean="0"/>
              <a:t> </a:t>
            </a:r>
            <a:r>
              <a:rPr lang="en-US" dirty="0" err="1" smtClean="0"/>
              <a:t>harga</a:t>
            </a:r>
            <a:r>
              <a:rPr lang="en-US" dirty="0" smtClean="0"/>
              <a:t> </a:t>
            </a:r>
            <a:r>
              <a:rPr lang="en-US" dirty="0" err="1" smtClean="0"/>
              <a:t>merupakan</a:t>
            </a:r>
            <a:r>
              <a:rPr lang="en-US" dirty="0" smtClean="0"/>
              <a:t> </a:t>
            </a:r>
            <a:r>
              <a:rPr lang="en-US" dirty="0" err="1" smtClean="0"/>
              <a:t>besaran</a:t>
            </a:r>
            <a:r>
              <a:rPr lang="en-US" dirty="0" smtClean="0"/>
              <a:t> </a:t>
            </a:r>
            <a:r>
              <a:rPr lang="en-US" dirty="0" err="1" smtClean="0"/>
              <a:t>suatu</a:t>
            </a:r>
            <a:r>
              <a:rPr lang="en-US" dirty="0" smtClean="0"/>
              <a:t> </a:t>
            </a:r>
            <a:r>
              <a:rPr lang="en-US" dirty="0" err="1" smtClean="0"/>
              <a:t>tipe</a:t>
            </a:r>
            <a:endParaRPr lang="en-US" dirty="0" smtClean="0"/>
          </a:p>
          <a:p>
            <a:r>
              <a:rPr lang="en-US" dirty="0" smtClean="0"/>
              <a:t>Cara </a:t>
            </a:r>
            <a:r>
              <a:rPr lang="en-US" dirty="0" err="1" smtClean="0"/>
              <a:t>untuk</a:t>
            </a:r>
            <a:r>
              <a:rPr lang="en-US" dirty="0" smtClean="0"/>
              <a:t> </a:t>
            </a:r>
            <a:r>
              <a:rPr lang="en-US" dirty="0" err="1" smtClean="0"/>
              <a:t>mengisi</a:t>
            </a:r>
            <a:r>
              <a:rPr lang="en-US" dirty="0" smtClean="0"/>
              <a:t> </a:t>
            </a:r>
            <a:r>
              <a:rPr lang="en-US" dirty="0" err="1" smtClean="0"/>
              <a:t>nilai</a:t>
            </a:r>
            <a:r>
              <a:rPr lang="en-US" dirty="0" smtClean="0"/>
              <a:t> </a:t>
            </a:r>
            <a:r>
              <a:rPr lang="en-US" dirty="0" err="1" smtClean="0"/>
              <a:t>dengan</a:t>
            </a:r>
            <a:r>
              <a:rPr lang="en-US" dirty="0"/>
              <a:t> </a:t>
            </a:r>
            <a:r>
              <a:rPr lang="en-US" dirty="0" err="1" smtClean="0"/>
              <a:t>mekanisme</a:t>
            </a:r>
            <a:r>
              <a:rPr lang="en-US" dirty="0" smtClean="0"/>
              <a:t> assignment.</a:t>
            </a:r>
          </a:p>
          <a:p>
            <a:r>
              <a:rPr lang="en-US" dirty="0" err="1" smtClean="0"/>
              <a:t>Contoh</a:t>
            </a:r>
            <a:r>
              <a:rPr lang="en-US" dirty="0" smtClean="0"/>
              <a:t> </a:t>
            </a:r>
            <a:r>
              <a:rPr lang="en-US" dirty="0" err="1" smtClean="0"/>
              <a:t>variabel</a:t>
            </a:r>
            <a:r>
              <a:rPr lang="en-US" dirty="0" smtClean="0"/>
              <a:t> a </a:t>
            </a:r>
            <a:r>
              <a:rPr lang="en-US" dirty="0" err="1" smtClean="0"/>
              <a:t>bertipe</a:t>
            </a:r>
            <a:r>
              <a:rPr lang="en-US" dirty="0" smtClean="0"/>
              <a:t> integer yang </a:t>
            </a:r>
            <a:r>
              <a:rPr lang="en-US" dirty="0" err="1" smtClean="0"/>
              <a:t>memiliki</a:t>
            </a:r>
            <a:r>
              <a:rPr lang="en-US" dirty="0" smtClean="0"/>
              <a:t> </a:t>
            </a:r>
            <a:r>
              <a:rPr lang="en-US" dirty="0" err="1" smtClean="0"/>
              <a:t>nilai</a:t>
            </a:r>
            <a:r>
              <a:rPr lang="en-US" dirty="0" smtClean="0"/>
              <a:t> 10:</a:t>
            </a:r>
          </a:p>
          <a:p>
            <a:pPr lvl="1"/>
            <a:r>
              <a:rPr lang="en-US" dirty="0" smtClean="0"/>
              <a:t>a : integer </a:t>
            </a:r>
            <a:r>
              <a:rPr lang="en-US" dirty="0" smtClean="0">
                <a:sym typeface="Wingdings" panose="05000000000000000000" pitchFamily="2" charset="2"/>
              </a:rPr>
              <a:t> 10</a:t>
            </a:r>
            <a:endParaRPr lang="en-US" dirty="0" smtClean="0"/>
          </a:p>
          <a:p>
            <a:endParaRPr lang="id-ID"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43</a:t>
            </a:fld>
            <a:endParaRPr lang="en-US"/>
          </a:p>
        </p:txBody>
      </p:sp>
    </p:spTree>
    <p:extLst>
      <p:ext uri="{BB962C8B-B14F-4D97-AF65-F5344CB8AC3E}">
        <p14:creationId xmlns:p14="http://schemas.microsoft.com/office/powerpoint/2010/main" val="10421554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24012"/>
            <a:ext cx="9892748" cy="1325563"/>
          </a:xfrm>
        </p:spPr>
        <p:txBody>
          <a:bodyPr>
            <a:normAutofit/>
          </a:bodyPr>
          <a:lstStyle/>
          <a:p>
            <a:r>
              <a:rPr lang="en-US" sz="4800" b="1" dirty="0"/>
              <a:t>Assignment</a:t>
            </a:r>
          </a:p>
        </p:txBody>
      </p:sp>
      <p:sp>
        <p:nvSpPr>
          <p:cNvPr id="3" name="Footer Placeholder 2">
            <a:extLst>
              <a:ext uri="{FF2B5EF4-FFF2-40B4-BE49-F238E27FC236}">
                <a16:creationId xmlns:a16="http://schemas.microsoft.com/office/drawing/2014/main" id="{CAEFE3CB-B863-4DBA-AFDC-6AB595933548}"/>
              </a:ext>
            </a:extLst>
          </p:cNvPr>
          <p:cNvSpPr>
            <a:spLocks noGrp="1"/>
          </p:cNvSpPr>
          <p:nvPr>
            <p:ph type="ftr" sz="quarter" idx="11"/>
          </p:nvPr>
        </p:nvSpPr>
        <p:spPr/>
        <p:txBody>
          <a:bodyPr/>
          <a:lstStyle/>
          <a:p>
            <a:r>
              <a:rPr lang="en-US"/>
              <a:t>Program Studi Teknik Informatika - S1</a:t>
            </a:r>
          </a:p>
        </p:txBody>
      </p:sp>
      <p:sp>
        <p:nvSpPr>
          <p:cNvPr id="4" name="Slide Number Placeholder 3">
            <a:extLst>
              <a:ext uri="{FF2B5EF4-FFF2-40B4-BE49-F238E27FC236}">
                <a16:creationId xmlns:a16="http://schemas.microsoft.com/office/drawing/2014/main" id="{D41FE648-2E23-46BB-9430-E28081ABCD66}"/>
              </a:ext>
            </a:extLst>
          </p:cNvPr>
          <p:cNvSpPr>
            <a:spLocks noGrp="1"/>
          </p:cNvSpPr>
          <p:nvPr>
            <p:ph type="sldNum" sz="quarter" idx="12"/>
          </p:nvPr>
        </p:nvSpPr>
        <p:spPr/>
        <p:txBody>
          <a:bodyPr/>
          <a:lstStyle/>
          <a:p>
            <a:fld id="{305E9EA4-53B1-4E59-8089-6AA0C6ADAD7B}" type="slidenum">
              <a:rPr lang="en-US" smtClean="0"/>
              <a:t>44</a:t>
            </a:fld>
            <a:endParaRPr lang="en-US"/>
          </a:p>
        </p:txBody>
      </p:sp>
    </p:spTree>
    <p:extLst>
      <p:ext uri="{BB962C8B-B14F-4D97-AF65-F5344CB8AC3E}">
        <p14:creationId xmlns:p14="http://schemas.microsoft.com/office/powerpoint/2010/main" val="10866885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39839"/>
            <a:ext cx="10041835" cy="1224938"/>
          </a:xfrm>
        </p:spPr>
        <p:txBody>
          <a:bodyPr/>
          <a:lstStyle/>
          <a:p>
            <a:r>
              <a:rPr lang="en-US" b="1" dirty="0"/>
              <a:t>Assignment</a:t>
            </a:r>
          </a:p>
        </p:txBody>
      </p:sp>
      <p:sp>
        <p:nvSpPr>
          <p:cNvPr id="3" name="Content Placeholder 2"/>
          <p:cNvSpPr>
            <a:spLocks noGrp="1"/>
          </p:cNvSpPr>
          <p:nvPr>
            <p:ph idx="1"/>
          </p:nvPr>
        </p:nvSpPr>
        <p:spPr/>
        <p:txBody>
          <a:bodyPr>
            <a:normAutofit/>
          </a:bodyPr>
          <a:lstStyle/>
          <a:p>
            <a:r>
              <a:rPr lang="en-US" sz="3200" b="1" dirty="0" err="1"/>
              <a:t>Pemberian</a:t>
            </a:r>
            <a:r>
              <a:rPr lang="en-US" sz="3200" b="1" dirty="0"/>
              <a:t> </a:t>
            </a:r>
            <a:r>
              <a:rPr lang="en-US" sz="3200" b="1" dirty="0" err="1"/>
              <a:t>nilai</a:t>
            </a:r>
            <a:r>
              <a:rPr lang="en-US" sz="3200" b="1" dirty="0"/>
              <a:t> </a:t>
            </a:r>
            <a:r>
              <a:rPr lang="en-US" sz="3200" dirty="0" err="1"/>
              <a:t>terhadap</a:t>
            </a:r>
            <a:r>
              <a:rPr lang="en-US" sz="3200" dirty="0"/>
              <a:t> </a:t>
            </a:r>
            <a:r>
              <a:rPr lang="en-US" sz="3200" dirty="0" err="1"/>
              <a:t>suatu</a:t>
            </a:r>
            <a:r>
              <a:rPr lang="en-US" sz="3200" dirty="0"/>
              <a:t> </a:t>
            </a:r>
            <a:r>
              <a:rPr lang="en-US" sz="3200" dirty="0" err="1"/>
              <a:t>variabel</a:t>
            </a:r>
            <a:endParaRPr lang="en-US" sz="3200" dirty="0"/>
          </a:p>
          <a:p>
            <a:r>
              <a:rPr lang="id-ID" sz="3200" b="1" dirty="0"/>
              <a:t>&lt;ruas kiri&gt; </a:t>
            </a:r>
            <a:r>
              <a:rPr lang="id-ID" sz="3200" b="1" dirty="0">
                <a:solidFill>
                  <a:srgbClr val="FF0000"/>
                </a:solidFill>
                <a:sym typeface="Wingdings" panose="05000000000000000000" pitchFamily="2" charset="2"/>
              </a:rPr>
              <a:t> </a:t>
            </a:r>
            <a:r>
              <a:rPr lang="id-ID" sz="3200" b="1" dirty="0">
                <a:sym typeface="Wingdings" panose="05000000000000000000" pitchFamily="2" charset="2"/>
              </a:rPr>
              <a:t>&lt;ruas kanan&gt;</a:t>
            </a:r>
          </a:p>
          <a:p>
            <a:r>
              <a:rPr lang="id-ID" sz="3200" b="1" dirty="0">
                <a:sym typeface="Wingdings" panose="05000000000000000000" pitchFamily="2" charset="2"/>
              </a:rPr>
              <a:t>Ruas kiri </a:t>
            </a:r>
            <a:r>
              <a:rPr lang="id-ID" sz="3200" dirty="0">
                <a:sym typeface="Wingdings" panose="05000000000000000000" pitchFamily="2" charset="2"/>
              </a:rPr>
              <a:t>adalah </a:t>
            </a:r>
            <a:r>
              <a:rPr lang="id-ID" sz="3200" b="1" dirty="0">
                <a:sym typeface="Wingdings" panose="05000000000000000000" pitchFamily="2" charset="2"/>
              </a:rPr>
              <a:t>variabel</a:t>
            </a:r>
          </a:p>
          <a:p>
            <a:r>
              <a:rPr lang="id-ID" sz="3200" b="1" dirty="0">
                <a:sym typeface="Wingdings" panose="05000000000000000000" pitchFamily="2" charset="2"/>
              </a:rPr>
              <a:t>Ruas kanan </a:t>
            </a:r>
            <a:r>
              <a:rPr lang="en-US" sz="3200" dirty="0" err="1">
                <a:sym typeface="Wingdings" panose="05000000000000000000" pitchFamily="2" charset="2"/>
              </a:rPr>
              <a:t>dapat</a:t>
            </a:r>
            <a:r>
              <a:rPr lang="en-US" sz="3200" dirty="0">
                <a:sym typeface="Wingdings" panose="05000000000000000000" pitchFamily="2" charset="2"/>
              </a:rPr>
              <a:t> </a:t>
            </a:r>
            <a:r>
              <a:rPr lang="en-US" sz="3200" dirty="0" err="1">
                <a:sym typeface="Wingdings" panose="05000000000000000000" pitchFamily="2" charset="2"/>
              </a:rPr>
              <a:t>berupa</a:t>
            </a:r>
            <a:r>
              <a:rPr lang="id-ID" sz="3200" dirty="0">
                <a:sym typeface="Wingdings" panose="05000000000000000000" pitchFamily="2" charset="2"/>
              </a:rPr>
              <a:t> </a:t>
            </a:r>
            <a:r>
              <a:rPr lang="en-US" sz="3200" b="1" dirty="0" err="1">
                <a:sym typeface="Wingdings" panose="05000000000000000000" pitchFamily="2" charset="2"/>
              </a:rPr>
              <a:t>nilai</a:t>
            </a:r>
            <a:r>
              <a:rPr lang="en-US" sz="3200" b="1" dirty="0">
                <a:sym typeface="Wingdings" panose="05000000000000000000" pitchFamily="2" charset="2"/>
              </a:rPr>
              <a:t>, </a:t>
            </a:r>
            <a:r>
              <a:rPr lang="en-US" sz="3200" b="1" dirty="0" err="1">
                <a:sym typeface="Wingdings" panose="05000000000000000000" pitchFamily="2" charset="2"/>
              </a:rPr>
              <a:t>konstanta</a:t>
            </a:r>
            <a:r>
              <a:rPr lang="en-US" sz="3200" b="1" dirty="0">
                <a:sym typeface="Wingdings" panose="05000000000000000000" pitchFamily="2" charset="2"/>
              </a:rPr>
              <a:t>, </a:t>
            </a:r>
            <a:r>
              <a:rPr lang="id-ID" sz="3200" b="1" dirty="0">
                <a:sym typeface="Wingdings" panose="05000000000000000000" pitchFamily="2" charset="2"/>
              </a:rPr>
              <a:t>ekspresi</a:t>
            </a:r>
          </a:p>
          <a:p>
            <a:r>
              <a:rPr lang="id-ID" sz="3200" dirty="0">
                <a:sym typeface="Wingdings" panose="05000000000000000000" pitchFamily="2" charset="2"/>
              </a:rPr>
              <a:t>Contoh:</a:t>
            </a:r>
          </a:p>
          <a:p>
            <a:pPr lvl="1"/>
            <a:r>
              <a:rPr lang="id-ID" sz="2800" dirty="0">
                <a:sym typeface="Wingdings" panose="05000000000000000000" pitchFamily="2" charset="2"/>
              </a:rPr>
              <a:t>a </a:t>
            </a:r>
            <a:r>
              <a:rPr lang="id-ID" sz="2800" b="1" dirty="0">
                <a:sym typeface="Wingdings" panose="05000000000000000000" pitchFamily="2" charset="2"/>
              </a:rPr>
              <a:t> </a:t>
            </a:r>
            <a:r>
              <a:rPr lang="id-ID" sz="2800" dirty="0">
                <a:sym typeface="Wingdings" panose="05000000000000000000" pitchFamily="2" charset="2"/>
              </a:rPr>
              <a:t>1</a:t>
            </a:r>
            <a:r>
              <a:rPr lang="en-US" sz="2800" dirty="0">
                <a:sym typeface="Wingdings" panose="05000000000000000000" pitchFamily="2" charset="2"/>
              </a:rPr>
              <a:t> 		{</a:t>
            </a:r>
            <a:r>
              <a:rPr lang="en-US" sz="2800" dirty="0" err="1">
                <a:sym typeface="Wingdings" panose="05000000000000000000" pitchFamily="2" charset="2"/>
              </a:rPr>
              <a:t>nilai</a:t>
            </a:r>
            <a:r>
              <a:rPr lang="en-US" sz="2800" dirty="0">
                <a:sym typeface="Wingdings" panose="05000000000000000000" pitchFamily="2" charset="2"/>
              </a:rPr>
              <a:t> </a:t>
            </a:r>
            <a:r>
              <a:rPr lang="en-US" sz="2800" dirty="0" err="1">
                <a:sym typeface="Wingdings" panose="05000000000000000000" pitchFamily="2" charset="2"/>
              </a:rPr>
              <a:t>diisi</a:t>
            </a:r>
            <a:r>
              <a:rPr lang="en-US" sz="2800" dirty="0">
                <a:sym typeface="Wingdings" panose="05000000000000000000" pitchFamily="2" charset="2"/>
              </a:rPr>
              <a:t> </a:t>
            </a:r>
            <a:r>
              <a:rPr lang="en-US" sz="2800" dirty="0" err="1">
                <a:sym typeface="Wingdings" panose="05000000000000000000" pitchFamily="2" charset="2"/>
              </a:rPr>
              <a:t>dengan</a:t>
            </a:r>
            <a:r>
              <a:rPr lang="en-US" sz="2800" dirty="0">
                <a:sym typeface="Wingdings" panose="05000000000000000000" pitchFamily="2" charset="2"/>
              </a:rPr>
              <a:t> </a:t>
            </a:r>
            <a:r>
              <a:rPr lang="en-US" sz="2800" dirty="0" err="1">
                <a:sym typeface="Wingdings" panose="05000000000000000000" pitchFamily="2" charset="2"/>
              </a:rPr>
              <a:t>konstanta</a:t>
            </a:r>
            <a:r>
              <a:rPr lang="en-US" sz="2800" dirty="0">
                <a:sym typeface="Wingdings" panose="05000000000000000000" pitchFamily="2" charset="2"/>
              </a:rPr>
              <a:t>}</a:t>
            </a:r>
            <a:endParaRPr lang="id-ID" sz="2800" dirty="0">
              <a:sym typeface="Wingdings" panose="05000000000000000000" pitchFamily="2" charset="2"/>
            </a:endParaRPr>
          </a:p>
          <a:p>
            <a:pPr lvl="1"/>
            <a:r>
              <a:rPr lang="id-ID" sz="2800" dirty="0">
                <a:sym typeface="Wingdings" panose="05000000000000000000" pitchFamily="2" charset="2"/>
              </a:rPr>
              <a:t>a  1+2</a:t>
            </a:r>
            <a:r>
              <a:rPr lang="en-US" sz="2800" dirty="0">
                <a:sym typeface="Wingdings" panose="05000000000000000000" pitchFamily="2" charset="2"/>
              </a:rPr>
              <a:t>	{</a:t>
            </a:r>
            <a:r>
              <a:rPr lang="en-US" sz="2800" dirty="0" err="1">
                <a:sym typeface="Wingdings" panose="05000000000000000000" pitchFamily="2" charset="2"/>
              </a:rPr>
              <a:t>nilai</a:t>
            </a:r>
            <a:r>
              <a:rPr lang="en-US" sz="2800" dirty="0">
                <a:sym typeface="Wingdings" panose="05000000000000000000" pitchFamily="2" charset="2"/>
              </a:rPr>
              <a:t> </a:t>
            </a:r>
            <a:r>
              <a:rPr lang="en-US" sz="2800" dirty="0" err="1">
                <a:sym typeface="Wingdings" panose="05000000000000000000" pitchFamily="2" charset="2"/>
              </a:rPr>
              <a:t>diisi</a:t>
            </a:r>
            <a:r>
              <a:rPr lang="en-US" sz="2800" dirty="0">
                <a:sym typeface="Wingdings" panose="05000000000000000000" pitchFamily="2" charset="2"/>
              </a:rPr>
              <a:t> </a:t>
            </a:r>
            <a:r>
              <a:rPr lang="en-US" sz="2800" dirty="0" err="1">
                <a:sym typeface="Wingdings" panose="05000000000000000000" pitchFamily="2" charset="2"/>
              </a:rPr>
              <a:t>dengan</a:t>
            </a:r>
            <a:r>
              <a:rPr lang="en-US" sz="2800" dirty="0">
                <a:sym typeface="Wingdings" panose="05000000000000000000" pitchFamily="2" charset="2"/>
              </a:rPr>
              <a:t> </a:t>
            </a:r>
            <a:r>
              <a:rPr lang="en-US" sz="2800" dirty="0" err="1">
                <a:sym typeface="Wingdings" panose="05000000000000000000" pitchFamily="2" charset="2"/>
              </a:rPr>
              <a:t>ekspresi</a:t>
            </a:r>
            <a:r>
              <a:rPr lang="en-US" sz="2800" dirty="0">
                <a:sym typeface="Wingdings" panose="05000000000000000000" pitchFamily="2" charset="2"/>
              </a:rPr>
              <a:t> </a:t>
            </a:r>
            <a:r>
              <a:rPr lang="en-US" sz="2800" dirty="0" err="1">
                <a:sym typeface="Wingdings" panose="05000000000000000000" pitchFamily="2" charset="2"/>
              </a:rPr>
              <a:t>aritmatika</a:t>
            </a:r>
            <a:r>
              <a:rPr lang="en-US" sz="2800" dirty="0">
                <a:sym typeface="Wingdings" panose="05000000000000000000" pitchFamily="2" charset="2"/>
              </a:rPr>
              <a:t>}</a:t>
            </a:r>
            <a:endParaRPr lang="id-ID" sz="2800" dirty="0">
              <a:sym typeface="Wingdings" panose="05000000000000000000" pitchFamily="2" charset="2"/>
            </a:endParaRPr>
          </a:p>
          <a:p>
            <a:pPr lvl="1"/>
            <a:r>
              <a:rPr lang="id-ID" sz="2800" dirty="0">
                <a:sym typeface="Wingdings" panose="05000000000000000000" pitchFamily="2" charset="2"/>
              </a:rPr>
              <a:t>a  a+</a:t>
            </a:r>
            <a:r>
              <a:rPr lang="en-US" sz="2800" dirty="0">
                <a:sym typeface="Wingdings" panose="05000000000000000000" pitchFamily="2" charset="2"/>
              </a:rPr>
              <a:t>b</a:t>
            </a:r>
            <a:endParaRPr lang="id-ID" sz="2800" dirty="0">
              <a:sym typeface="Wingdings" panose="05000000000000000000" pitchFamily="2" charset="2"/>
            </a:endParaRPr>
          </a:p>
          <a:p>
            <a:endParaRPr lang="en-US" sz="3200" dirty="0"/>
          </a:p>
        </p:txBody>
      </p:sp>
      <p:sp>
        <p:nvSpPr>
          <p:cNvPr id="4" name="Footer Placeholder 3">
            <a:extLst>
              <a:ext uri="{FF2B5EF4-FFF2-40B4-BE49-F238E27FC236}">
                <a16:creationId xmlns:a16="http://schemas.microsoft.com/office/drawing/2014/main" id="{F05F3C44-8ADC-4A79-B513-BE7525D6DCC6}"/>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CA44D098-12A4-4F59-B2F3-2022A4260FF2}"/>
              </a:ext>
            </a:extLst>
          </p:cNvPr>
          <p:cNvSpPr>
            <a:spLocks noGrp="1"/>
          </p:cNvSpPr>
          <p:nvPr>
            <p:ph type="sldNum" sz="quarter" idx="12"/>
          </p:nvPr>
        </p:nvSpPr>
        <p:spPr/>
        <p:txBody>
          <a:bodyPr/>
          <a:lstStyle/>
          <a:p>
            <a:fld id="{305E9EA4-53B1-4E59-8089-6AA0C6ADAD7B}" type="slidenum">
              <a:rPr lang="en-US" smtClean="0"/>
              <a:t>45</a:t>
            </a:fld>
            <a:endParaRPr lang="en-US"/>
          </a:p>
        </p:txBody>
      </p:sp>
    </p:spTree>
    <p:extLst>
      <p:ext uri="{BB962C8B-B14F-4D97-AF65-F5344CB8AC3E}">
        <p14:creationId xmlns:p14="http://schemas.microsoft.com/office/powerpoint/2010/main" val="37946711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7BA7F-1432-4672-B579-30BD69F7C89F}"/>
              </a:ext>
            </a:extLst>
          </p:cNvPr>
          <p:cNvSpPr>
            <a:spLocks noGrp="1"/>
          </p:cNvSpPr>
          <p:nvPr>
            <p:ph type="title"/>
          </p:nvPr>
        </p:nvSpPr>
        <p:spPr/>
        <p:txBody>
          <a:bodyPr/>
          <a:lstStyle/>
          <a:p>
            <a:r>
              <a:rPr lang="en-US" b="1" dirty="0" err="1"/>
              <a:t>Perintah</a:t>
            </a:r>
            <a:r>
              <a:rPr lang="en-US" b="1" dirty="0"/>
              <a:t> assignment pada program</a:t>
            </a:r>
          </a:p>
        </p:txBody>
      </p:sp>
      <p:sp>
        <p:nvSpPr>
          <p:cNvPr id="3" name="Content Placeholder 2">
            <a:extLst>
              <a:ext uri="{FF2B5EF4-FFF2-40B4-BE49-F238E27FC236}">
                <a16:creationId xmlns:a16="http://schemas.microsoft.com/office/drawing/2014/main" id="{CBF7337C-F4CE-420D-8D8C-3D64A788179D}"/>
              </a:ext>
            </a:extLst>
          </p:cNvPr>
          <p:cNvSpPr>
            <a:spLocks noGrp="1"/>
          </p:cNvSpPr>
          <p:nvPr>
            <p:ph idx="1"/>
          </p:nvPr>
        </p:nvSpPr>
        <p:spPr/>
        <p:txBody>
          <a:bodyPr>
            <a:normAutofit lnSpcReduction="10000"/>
          </a:bodyPr>
          <a:lstStyle/>
          <a:p>
            <a:r>
              <a:rPr lang="id-ID" sz="3200" dirty="0">
                <a:sym typeface="Wingdings" panose="05000000000000000000" pitchFamily="2" charset="2"/>
              </a:rPr>
              <a:t>Realisasi dengan bahasa pemrograman</a:t>
            </a:r>
            <a:r>
              <a:rPr lang="en-US" sz="3200" dirty="0">
                <a:sym typeface="Wingdings" panose="05000000000000000000" pitchFamily="2" charset="2"/>
              </a:rPr>
              <a:t>,</a:t>
            </a:r>
            <a:r>
              <a:rPr lang="id-ID" sz="3200" dirty="0">
                <a:sym typeface="Wingdings" panose="05000000000000000000" pitchFamily="2" charset="2"/>
              </a:rPr>
              <a:t> assignment memiliki kode simbol =  </a:t>
            </a:r>
            <a:r>
              <a:rPr lang="id-ID" sz="3200" b="1" dirty="0">
                <a:sym typeface="Wingdings" panose="05000000000000000000" pitchFamily="2" charset="2"/>
              </a:rPr>
              <a:t>jangan dimaknai sebagai “sama dengan” </a:t>
            </a:r>
            <a:r>
              <a:rPr lang="id-ID" sz="3200" dirty="0">
                <a:sym typeface="Wingdings" panose="05000000000000000000" pitchFamily="2" charset="2"/>
              </a:rPr>
              <a:t>karena “sama dengan” </a:t>
            </a:r>
            <a:r>
              <a:rPr lang="en-US" sz="3200" dirty="0">
                <a:sym typeface="Wingdings" panose="05000000000000000000" pitchFamily="2" charset="2"/>
              </a:rPr>
              <a:t>yang </a:t>
            </a:r>
            <a:r>
              <a:rPr lang="id-ID" sz="3200" dirty="0">
                <a:sym typeface="Wingdings" panose="05000000000000000000" pitchFamily="2" charset="2"/>
              </a:rPr>
              <a:t>digunakan untuk operator perbandingan yaitu dengan simbol ==</a:t>
            </a:r>
            <a:endParaRPr lang="en-US" sz="3200" dirty="0">
              <a:sym typeface="Wingdings" panose="05000000000000000000" pitchFamily="2" charset="2"/>
            </a:endParaRPr>
          </a:p>
          <a:p>
            <a:r>
              <a:rPr lang="id-ID" sz="3200" dirty="0">
                <a:sym typeface="Wingdings" panose="05000000000000000000" pitchFamily="2" charset="2"/>
              </a:rPr>
              <a:t>Contoh</a:t>
            </a:r>
            <a:r>
              <a:rPr lang="id-ID" sz="3200" dirty="0" smtClean="0">
                <a:sym typeface="Wingdings" panose="05000000000000000000" pitchFamily="2" charset="2"/>
              </a:rPr>
              <a:t>:</a:t>
            </a:r>
            <a:endParaRPr lang="en-US" sz="3200" dirty="0" smtClean="0">
              <a:sym typeface="Wingdings" panose="05000000000000000000" pitchFamily="2" charset="2"/>
            </a:endParaRPr>
          </a:p>
          <a:p>
            <a:pPr lvl="1"/>
            <a:r>
              <a:rPr lang="en-US" sz="2800" dirty="0" smtClean="0">
                <a:sym typeface="Wingdings" panose="05000000000000000000" pitchFamily="2" charset="2"/>
              </a:rPr>
              <a:t>a:integer {</a:t>
            </a:r>
            <a:r>
              <a:rPr lang="en-US" sz="2800" dirty="0" err="1" smtClean="0">
                <a:sym typeface="Wingdings" panose="05000000000000000000" pitchFamily="2" charset="2"/>
              </a:rPr>
              <a:t>deklarasi</a:t>
            </a:r>
            <a:r>
              <a:rPr lang="en-US" sz="2800" dirty="0" smtClean="0">
                <a:sym typeface="Wingdings" panose="05000000000000000000" pitchFamily="2" charset="2"/>
              </a:rPr>
              <a:t> a}</a:t>
            </a:r>
          </a:p>
          <a:p>
            <a:pPr lvl="1"/>
            <a:r>
              <a:rPr lang="en-US" sz="2800" dirty="0">
                <a:sym typeface="Wingdings" panose="05000000000000000000" pitchFamily="2" charset="2"/>
              </a:rPr>
              <a:t>b:integer {</a:t>
            </a:r>
            <a:r>
              <a:rPr lang="en-US" sz="2800" dirty="0" err="1">
                <a:sym typeface="Wingdings" panose="05000000000000000000" pitchFamily="2" charset="2"/>
              </a:rPr>
              <a:t>deklarasi</a:t>
            </a:r>
            <a:r>
              <a:rPr lang="en-US" sz="2800" dirty="0">
                <a:sym typeface="Wingdings" panose="05000000000000000000" pitchFamily="2" charset="2"/>
              </a:rPr>
              <a:t> </a:t>
            </a:r>
            <a:r>
              <a:rPr lang="en-US" sz="2800" dirty="0" smtClean="0">
                <a:sym typeface="Wingdings" panose="05000000000000000000" pitchFamily="2" charset="2"/>
              </a:rPr>
              <a:t>b}</a:t>
            </a:r>
            <a:endParaRPr lang="id-ID" sz="2800" dirty="0">
              <a:sym typeface="Wingdings" panose="05000000000000000000" pitchFamily="2" charset="2"/>
            </a:endParaRPr>
          </a:p>
          <a:p>
            <a:pPr lvl="1"/>
            <a:r>
              <a:rPr lang="id-ID" sz="2800" dirty="0">
                <a:sym typeface="Wingdings" panose="05000000000000000000" pitchFamily="2" charset="2"/>
              </a:rPr>
              <a:t>a </a:t>
            </a:r>
            <a:r>
              <a:rPr lang="en-US" sz="2800" dirty="0">
                <a:sym typeface="Wingdings" panose="05000000000000000000" pitchFamily="2" charset="2"/>
              </a:rPr>
              <a:t>=</a:t>
            </a:r>
            <a:r>
              <a:rPr lang="id-ID" sz="2800" b="1" dirty="0">
                <a:sym typeface="Wingdings" panose="05000000000000000000" pitchFamily="2" charset="2"/>
              </a:rPr>
              <a:t> </a:t>
            </a:r>
            <a:r>
              <a:rPr lang="id-ID" sz="2800" dirty="0" smtClean="0">
                <a:sym typeface="Wingdings" panose="05000000000000000000" pitchFamily="2" charset="2"/>
              </a:rPr>
              <a:t>1</a:t>
            </a:r>
            <a:r>
              <a:rPr lang="en-US" sz="2800" dirty="0" smtClean="0">
                <a:sym typeface="Wingdings" panose="05000000000000000000" pitchFamily="2" charset="2"/>
              </a:rPr>
              <a:t> </a:t>
            </a:r>
            <a:endParaRPr lang="id-ID" sz="2800" dirty="0">
              <a:sym typeface="Wingdings" panose="05000000000000000000" pitchFamily="2" charset="2"/>
            </a:endParaRPr>
          </a:p>
          <a:p>
            <a:pPr lvl="1"/>
            <a:r>
              <a:rPr lang="id-ID" sz="2800" dirty="0">
                <a:sym typeface="Wingdings" panose="05000000000000000000" pitchFamily="2" charset="2"/>
              </a:rPr>
              <a:t>a </a:t>
            </a:r>
            <a:r>
              <a:rPr lang="en-US" sz="2800" dirty="0">
                <a:sym typeface="Wingdings" panose="05000000000000000000" pitchFamily="2" charset="2"/>
              </a:rPr>
              <a:t>=</a:t>
            </a:r>
            <a:r>
              <a:rPr lang="id-ID" sz="2800" dirty="0">
                <a:sym typeface="Wingdings" panose="05000000000000000000" pitchFamily="2" charset="2"/>
              </a:rPr>
              <a:t> 1+2</a:t>
            </a:r>
          </a:p>
          <a:p>
            <a:pPr lvl="1"/>
            <a:r>
              <a:rPr lang="id-ID" sz="2800" dirty="0">
                <a:sym typeface="Wingdings" panose="05000000000000000000" pitchFamily="2" charset="2"/>
              </a:rPr>
              <a:t>a </a:t>
            </a:r>
            <a:r>
              <a:rPr lang="en-US" sz="2800" dirty="0">
                <a:sym typeface="Wingdings" panose="05000000000000000000" pitchFamily="2" charset="2"/>
              </a:rPr>
              <a:t>=</a:t>
            </a:r>
            <a:r>
              <a:rPr lang="id-ID" sz="2800" dirty="0">
                <a:sym typeface="Wingdings" panose="05000000000000000000" pitchFamily="2" charset="2"/>
              </a:rPr>
              <a:t> a+</a:t>
            </a:r>
            <a:r>
              <a:rPr lang="en-US" sz="2800" dirty="0" smtClean="0">
                <a:sym typeface="Wingdings" panose="05000000000000000000" pitchFamily="2" charset="2"/>
              </a:rPr>
              <a:t>b </a:t>
            </a:r>
            <a:endParaRPr lang="id-ID" sz="2800" dirty="0">
              <a:sym typeface="Wingdings" panose="05000000000000000000" pitchFamily="2" charset="2"/>
            </a:endParaRPr>
          </a:p>
          <a:p>
            <a:endParaRPr lang="id-ID" sz="3200" dirty="0"/>
          </a:p>
          <a:p>
            <a:endParaRPr lang="en-US" sz="3200" dirty="0"/>
          </a:p>
        </p:txBody>
      </p:sp>
      <p:sp>
        <p:nvSpPr>
          <p:cNvPr id="4" name="Footer Placeholder 3">
            <a:extLst>
              <a:ext uri="{FF2B5EF4-FFF2-40B4-BE49-F238E27FC236}">
                <a16:creationId xmlns:a16="http://schemas.microsoft.com/office/drawing/2014/main" id="{54A13073-51A5-4BFD-9831-99C293451B43}"/>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9A69DDDE-BA84-44FB-904B-ADA2BFFDDA26}"/>
              </a:ext>
            </a:extLst>
          </p:cNvPr>
          <p:cNvSpPr>
            <a:spLocks noGrp="1"/>
          </p:cNvSpPr>
          <p:nvPr>
            <p:ph type="sldNum" sz="quarter" idx="12"/>
          </p:nvPr>
        </p:nvSpPr>
        <p:spPr/>
        <p:txBody>
          <a:bodyPr/>
          <a:lstStyle/>
          <a:p>
            <a:fld id="{305E9EA4-53B1-4E59-8089-6AA0C6ADAD7B}" type="slidenum">
              <a:rPr lang="en-US" smtClean="0"/>
              <a:t>46</a:t>
            </a:fld>
            <a:endParaRPr lang="en-US"/>
          </a:p>
        </p:txBody>
      </p:sp>
    </p:spTree>
    <p:extLst>
      <p:ext uri="{BB962C8B-B14F-4D97-AF65-F5344CB8AC3E}">
        <p14:creationId xmlns:p14="http://schemas.microsoft.com/office/powerpoint/2010/main" val="30607905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59488"/>
            <a:ext cx="10041835" cy="1210235"/>
          </a:xfrm>
        </p:spPr>
        <p:txBody>
          <a:bodyPr/>
          <a:lstStyle/>
          <a:p>
            <a:r>
              <a:rPr lang="id-ID" b="1" dirty="0"/>
              <a:t>Referensi</a:t>
            </a:r>
          </a:p>
        </p:txBody>
      </p:sp>
      <p:sp>
        <p:nvSpPr>
          <p:cNvPr id="4" name="Footer Placeholder 3">
            <a:extLst>
              <a:ext uri="{FF2B5EF4-FFF2-40B4-BE49-F238E27FC236}">
                <a16:creationId xmlns:a16="http://schemas.microsoft.com/office/drawing/2014/main" id="{71CDBC44-A960-4D8C-B8C8-4797AF489270}"/>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662F811E-0DB1-443A-8D3C-51E3295635FE}"/>
              </a:ext>
            </a:extLst>
          </p:cNvPr>
          <p:cNvSpPr>
            <a:spLocks noGrp="1"/>
          </p:cNvSpPr>
          <p:nvPr>
            <p:ph type="sldNum" sz="quarter" idx="12"/>
          </p:nvPr>
        </p:nvSpPr>
        <p:spPr/>
        <p:txBody>
          <a:bodyPr/>
          <a:lstStyle/>
          <a:p>
            <a:fld id="{305E9EA4-53B1-4E59-8089-6AA0C6ADAD7B}" type="slidenum">
              <a:rPr lang="en-US" smtClean="0"/>
              <a:t>47</a:t>
            </a:fld>
            <a:endParaRPr lang="en-US"/>
          </a:p>
        </p:txBody>
      </p:sp>
      <p:graphicFrame>
        <p:nvGraphicFramePr>
          <p:cNvPr id="11" name="Content Placeholder 10"/>
          <p:cNvGraphicFramePr>
            <a:graphicFrameLocks noGrp="1"/>
          </p:cNvGraphicFramePr>
          <p:nvPr>
            <p:ph idx="1"/>
            <p:extLst/>
          </p:nvPr>
        </p:nvGraphicFramePr>
        <p:xfrm>
          <a:off x="321365" y="1730208"/>
          <a:ext cx="11328443" cy="3806952"/>
        </p:xfrm>
        <a:graphic>
          <a:graphicData uri="http://schemas.openxmlformats.org/drawingml/2006/table">
            <a:tbl>
              <a:tblPr firstRow="1" firstCol="1" bandRow="1">
                <a:tableStyleId>{5C22544A-7EE6-4342-B048-85BDC9FD1C3A}</a:tableStyleId>
              </a:tblPr>
              <a:tblGrid>
                <a:gridCol w="11328443">
                  <a:extLst>
                    <a:ext uri="{9D8B030D-6E8A-4147-A177-3AD203B41FA5}">
                      <a16:colId xmlns:a16="http://schemas.microsoft.com/office/drawing/2014/main" val="317421163"/>
                    </a:ext>
                  </a:extLst>
                </a:gridCol>
              </a:tblGrid>
              <a:tr h="0">
                <a:tc>
                  <a:txBody>
                    <a:bodyPr/>
                    <a:lstStyle/>
                    <a:p>
                      <a:pPr>
                        <a:lnSpc>
                          <a:spcPct val="107000"/>
                        </a:lnSpc>
                        <a:spcAft>
                          <a:spcPts val="0"/>
                        </a:spcAft>
                      </a:pPr>
                      <a:r>
                        <a:rPr lang="id-ID" sz="2000" dirty="0">
                          <a:effectLst/>
                        </a:rPr>
                        <a:t>Utama :</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2200575"/>
                  </a:ext>
                </a:extLst>
              </a:tr>
              <a:tr h="0">
                <a:tc>
                  <a:txBody>
                    <a:bodyPr/>
                    <a:lstStyle/>
                    <a:p>
                      <a:pPr marL="342900" lvl="0" indent="-342900">
                        <a:lnSpc>
                          <a:spcPct val="115000"/>
                        </a:lnSpc>
                        <a:spcAft>
                          <a:spcPts val="0"/>
                        </a:spcAft>
                        <a:buFont typeface="+mj-lt"/>
                        <a:buAutoNum type="arabicPeriod"/>
                      </a:pPr>
                      <a:r>
                        <a:rPr lang="en-US" sz="2000" dirty="0" err="1">
                          <a:effectLst/>
                        </a:rPr>
                        <a:t>Liem</a:t>
                      </a:r>
                      <a:r>
                        <a:rPr lang="en-US" sz="2000" dirty="0">
                          <a:effectLst/>
                        </a:rPr>
                        <a:t>, </a:t>
                      </a:r>
                      <a:r>
                        <a:rPr lang="en-US" sz="2000" dirty="0" err="1">
                          <a:effectLst/>
                        </a:rPr>
                        <a:t>Inggriani</a:t>
                      </a:r>
                      <a:r>
                        <a:rPr lang="en-US" sz="2000" dirty="0">
                          <a:effectLst/>
                        </a:rPr>
                        <a:t>. </a:t>
                      </a:r>
                      <a:r>
                        <a:rPr lang="id-ID" sz="2000" dirty="0">
                          <a:effectLst/>
                        </a:rPr>
                        <a:t>Diktat Pemrograman </a:t>
                      </a:r>
                      <a:r>
                        <a:rPr lang="en-US" sz="2000" dirty="0" err="1">
                          <a:effectLst/>
                        </a:rPr>
                        <a:t>Prosedural</a:t>
                      </a:r>
                      <a:r>
                        <a:rPr lang="id-ID" sz="2000" dirty="0">
                          <a:effectLst/>
                        </a:rPr>
                        <a:t> Informatika ITB</a:t>
                      </a:r>
                      <a:r>
                        <a:rPr lang="en-US" sz="2000" dirty="0">
                          <a:effectLst/>
                        </a:rPr>
                        <a:t>. IF-ITB. 2007 </a:t>
                      </a:r>
                      <a:endParaRPr lang="id-ID" sz="2000" dirty="0">
                        <a:effectLst/>
                      </a:endParaRPr>
                    </a:p>
                    <a:p>
                      <a:pPr marL="342900" lvl="0" indent="-342900">
                        <a:lnSpc>
                          <a:spcPct val="115000"/>
                        </a:lnSpc>
                        <a:spcAft>
                          <a:spcPts val="0"/>
                        </a:spcAft>
                        <a:buFont typeface="+mj-lt"/>
                        <a:buAutoNum type="arabicPeriod"/>
                      </a:pPr>
                      <a:r>
                        <a:rPr lang="id-ID" sz="2000" dirty="0">
                          <a:effectLst/>
                        </a:rPr>
                        <a:t>Bjarne Stroustrup, 2014, Programming: Principles and Practice Using C++ (Second Edition), Addison-Wesley Professional</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1041145"/>
                  </a:ext>
                </a:extLst>
              </a:tr>
              <a:tr h="0">
                <a:tc>
                  <a:txBody>
                    <a:bodyPr/>
                    <a:lstStyle/>
                    <a:p>
                      <a:pPr>
                        <a:lnSpc>
                          <a:spcPct val="107000"/>
                        </a:lnSpc>
                        <a:spcAft>
                          <a:spcPts val="0"/>
                        </a:spcAft>
                      </a:pPr>
                      <a:r>
                        <a:rPr lang="id-ID" sz="2000">
                          <a:effectLst/>
                        </a:rPr>
                        <a:t>Pendukung :</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1462254"/>
                  </a:ext>
                </a:extLst>
              </a:tr>
              <a:tr h="0">
                <a:tc>
                  <a:txBody>
                    <a:bodyPr/>
                    <a:lstStyle/>
                    <a:p>
                      <a:pPr marL="342900" lvl="0" indent="-342900">
                        <a:lnSpc>
                          <a:spcPct val="115000"/>
                        </a:lnSpc>
                        <a:spcAft>
                          <a:spcPts val="0"/>
                        </a:spcAft>
                        <a:buFont typeface="+mj-lt"/>
                        <a:buAutoNum type="arabicPeriod"/>
                      </a:pPr>
                      <a:r>
                        <a:rPr lang="en-US" sz="2000" dirty="0">
                          <a:effectLst/>
                        </a:rPr>
                        <a:t>Introduction to Computer Science and Programming in Python</a:t>
                      </a:r>
                      <a:r>
                        <a:rPr lang="id-ID" sz="2000" dirty="0">
                          <a:effectLst/>
                        </a:rPr>
                        <a:t>, MIT </a:t>
                      </a:r>
                      <a:r>
                        <a:rPr lang="id-ID" sz="2000" u="sng" dirty="0">
                          <a:effectLst/>
                          <a:hlinkClick r:id="rId2"/>
                        </a:rPr>
                        <a:t>https://ocw.mit.edu/courses/electrical-engineering-and-computer-science/6-0001-introduction-to-computer-science-and-programming-in-python-fall-2016</a:t>
                      </a:r>
                      <a:endParaRPr lang="id-ID" sz="2000" dirty="0">
                        <a:effectLst/>
                      </a:endParaRPr>
                    </a:p>
                    <a:p>
                      <a:pPr marL="342900" lvl="0" indent="-342900">
                        <a:lnSpc>
                          <a:spcPct val="115000"/>
                        </a:lnSpc>
                        <a:spcAft>
                          <a:spcPts val="0"/>
                        </a:spcAft>
                        <a:buFont typeface="+mj-lt"/>
                        <a:buAutoNum type="arabicPeriod"/>
                      </a:pPr>
                      <a:r>
                        <a:rPr lang="en-US" sz="2000" dirty="0">
                          <a:effectLst/>
                        </a:rPr>
                        <a:t>Introduction to Computer Science and Programming</a:t>
                      </a:r>
                      <a:r>
                        <a:rPr lang="id-ID" sz="2000" dirty="0">
                          <a:effectLst/>
                        </a:rPr>
                        <a:t>, MIT </a:t>
                      </a:r>
                      <a:r>
                        <a:rPr lang="id-ID" sz="2000" u="sng" dirty="0">
                          <a:effectLst/>
                          <a:hlinkClick r:id="rId3"/>
                        </a:rPr>
                        <a:t>https://ocw.mit.edu/courses/electrical-engineering-and-computer-science/6-00sc-introduction-to-computer-science-and-programming-spring-2011/index.htm</a:t>
                      </a:r>
                      <a:r>
                        <a:rPr lang="id-ID" sz="2000" dirty="0">
                          <a:effectLst/>
                        </a:rPr>
                        <a:t> </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292985"/>
                  </a:ext>
                </a:extLst>
              </a:tr>
            </a:tbl>
          </a:graphicData>
        </a:graphic>
      </p:graphicFrame>
    </p:spTree>
    <p:extLst>
      <p:ext uri="{BB962C8B-B14F-4D97-AF65-F5344CB8AC3E}">
        <p14:creationId xmlns:p14="http://schemas.microsoft.com/office/powerpoint/2010/main" val="1776626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Capaian</a:t>
            </a:r>
            <a:r>
              <a:rPr lang="en-US" b="1" dirty="0"/>
              <a:t> </a:t>
            </a:r>
            <a:r>
              <a:rPr lang="en-US" b="1" dirty="0" err="1"/>
              <a:t>Pembelajaran</a:t>
            </a:r>
            <a:endParaRPr lang="en-US" b="1" dirty="0"/>
          </a:p>
        </p:txBody>
      </p:sp>
      <p:sp>
        <p:nvSpPr>
          <p:cNvPr id="3" name="Content Placeholder 2"/>
          <p:cNvSpPr>
            <a:spLocks noGrp="1"/>
          </p:cNvSpPr>
          <p:nvPr>
            <p:ph idx="1"/>
          </p:nvPr>
        </p:nvSpPr>
        <p:spPr>
          <a:xfrm>
            <a:off x="321365" y="1784950"/>
            <a:ext cx="11579087" cy="4444813"/>
          </a:xfrm>
        </p:spPr>
        <p:txBody>
          <a:bodyPr>
            <a:normAutofit/>
          </a:bodyPr>
          <a:lstStyle/>
          <a:p>
            <a:pPr lvl="1"/>
            <a:r>
              <a:rPr lang="id-ID" dirty="0"/>
              <a:t>Setelah mengikuti matakuliah ini mahasiswa dapat menjelaskan </a:t>
            </a:r>
            <a:r>
              <a:rPr lang="en-US" dirty="0"/>
              <a:t>proses </a:t>
            </a:r>
            <a:r>
              <a:rPr lang="en-US" dirty="0" err="1"/>
              <a:t>rekayasa</a:t>
            </a:r>
            <a:r>
              <a:rPr lang="en-US" dirty="0"/>
              <a:t> </a:t>
            </a:r>
            <a:r>
              <a:rPr lang="en-US" dirty="0" err="1"/>
              <a:t>perangkat</a:t>
            </a:r>
            <a:r>
              <a:rPr lang="en-US" dirty="0"/>
              <a:t> </a:t>
            </a:r>
            <a:r>
              <a:rPr lang="en-US" dirty="0" err="1"/>
              <a:t>lunak</a:t>
            </a:r>
            <a:r>
              <a:rPr lang="en-US" dirty="0"/>
              <a:t> </a:t>
            </a:r>
            <a:r>
              <a:rPr lang="en-US" dirty="0" err="1"/>
              <a:t>sederhana</a:t>
            </a:r>
            <a:r>
              <a:rPr lang="en-US" dirty="0"/>
              <a:t> </a:t>
            </a:r>
            <a:r>
              <a:rPr lang="en-US" dirty="0" err="1"/>
              <a:t>dengan</a:t>
            </a:r>
            <a:r>
              <a:rPr lang="en-US" dirty="0"/>
              <a:t> </a:t>
            </a:r>
            <a:r>
              <a:rPr lang="en-US" dirty="0" err="1"/>
              <a:t>menerapkan</a:t>
            </a:r>
            <a:r>
              <a:rPr lang="en-US" dirty="0"/>
              <a:t> </a:t>
            </a:r>
            <a:r>
              <a:rPr lang="en-US" dirty="0" err="1"/>
              <a:t>suatu</a:t>
            </a:r>
            <a:r>
              <a:rPr lang="en-US" dirty="0"/>
              <a:t> </a:t>
            </a:r>
            <a:r>
              <a:rPr lang="en-US" dirty="0" err="1"/>
              <a:t>paradigma</a:t>
            </a:r>
            <a:r>
              <a:rPr lang="en-US" dirty="0"/>
              <a:t> </a:t>
            </a:r>
            <a:r>
              <a:rPr lang="en-US" dirty="0" err="1"/>
              <a:t>pemrograman</a:t>
            </a:r>
            <a:r>
              <a:rPr lang="en-US" dirty="0"/>
              <a:t> </a:t>
            </a:r>
            <a:r>
              <a:rPr lang="en-US" dirty="0" err="1"/>
              <a:t>prosedural</a:t>
            </a:r>
            <a:r>
              <a:rPr lang="en-US" dirty="0"/>
              <a:t> </a:t>
            </a:r>
            <a:r>
              <a:rPr lang="en-US" dirty="0" err="1"/>
              <a:t>dengan</a:t>
            </a:r>
            <a:r>
              <a:rPr lang="en-US" dirty="0"/>
              <a:t> </a:t>
            </a:r>
            <a:r>
              <a:rPr lang="en-US" dirty="0" err="1"/>
              <a:t>beberapa</a:t>
            </a:r>
            <a:r>
              <a:rPr lang="en-US" dirty="0"/>
              <a:t> </a:t>
            </a:r>
            <a:r>
              <a:rPr lang="en-US" dirty="0" err="1"/>
              <a:t>hal</a:t>
            </a:r>
            <a:r>
              <a:rPr lang="en-US" dirty="0"/>
              <a:t> </a:t>
            </a:r>
            <a:r>
              <a:rPr lang="en-US" dirty="0" err="1"/>
              <a:t>dasar</a:t>
            </a:r>
            <a:r>
              <a:rPr lang="en-US" dirty="0"/>
              <a:t> </a:t>
            </a:r>
            <a:r>
              <a:rPr lang="en-US" dirty="0" err="1"/>
              <a:t>seperti</a:t>
            </a:r>
            <a:r>
              <a:rPr lang="en-US" dirty="0"/>
              <a:t> </a:t>
            </a:r>
            <a:r>
              <a:rPr lang="en-US" dirty="0" err="1"/>
              <a:t>aksi</a:t>
            </a:r>
            <a:r>
              <a:rPr lang="en-US" dirty="0"/>
              <a:t> </a:t>
            </a:r>
            <a:r>
              <a:rPr lang="en-US" dirty="0" err="1"/>
              <a:t>sekuensial</a:t>
            </a:r>
            <a:r>
              <a:rPr lang="en-US" dirty="0"/>
              <a:t>, </a:t>
            </a:r>
            <a:r>
              <a:rPr lang="en-US" dirty="0" err="1"/>
              <a:t>tipe</a:t>
            </a:r>
            <a:r>
              <a:rPr lang="en-US" dirty="0"/>
              <a:t>, </a:t>
            </a:r>
            <a:r>
              <a:rPr lang="en-US" dirty="0" err="1"/>
              <a:t>variabel</a:t>
            </a:r>
            <a:r>
              <a:rPr lang="en-US" dirty="0"/>
              <a:t>, </a:t>
            </a:r>
            <a:r>
              <a:rPr lang="en-US" dirty="0" err="1"/>
              <a:t>konstanta</a:t>
            </a:r>
            <a:r>
              <a:rPr lang="en-US" dirty="0"/>
              <a:t>, </a:t>
            </a:r>
            <a:r>
              <a:rPr lang="en-US" dirty="0" err="1"/>
              <a:t>nilai</a:t>
            </a:r>
            <a:r>
              <a:rPr lang="en-US" dirty="0"/>
              <a:t> </a:t>
            </a:r>
            <a:r>
              <a:rPr lang="en-US" dirty="0" err="1"/>
              <a:t>dan</a:t>
            </a:r>
            <a:r>
              <a:rPr lang="en-US" dirty="0"/>
              <a:t> assignment. </a:t>
            </a:r>
            <a:endParaRPr lang="en-US" sz="2800" dirty="0"/>
          </a:p>
        </p:txBody>
      </p:sp>
      <p:sp>
        <p:nvSpPr>
          <p:cNvPr id="4" name="Footer Placeholder 3">
            <a:extLst>
              <a:ext uri="{FF2B5EF4-FFF2-40B4-BE49-F238E27FC236}">
                <a16:creationId xmlns:a16="http://schemas.microsoft.com/office/drawing/2014/main" id="{7014D139-C9FE-478B-BC54-98B19359FE92}"/>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2C505C78-7A10-4838-A9FE-E238B1E17406}"/>
              </a:ext>
            </a:extLst>
          </p:cNvPr>
          <p:cNvSpPr>
            <a:spLocks noGrp="1"/>
          </p:cNvSpPr>
          <p:nvPr>
            <p:ph type="sldNum" sz="quarter" idx="12"/>
          </p:nvPr>
        </p:nvSpPr>
        <p:spPr/>
        <p:txBody>
          <a:bodyPr/>
          <a:lstStyle/>
          <a:p>
            <a:fld id="{305E9EA4-53B1-4E59-8089-6AA0C6ADAD7B}" type="slidenum">
              <a:rPr lang="en-US" smtClean="0"/>
              <a:t>5</a:t>
            </a:fld>
            <a:endParaRPr lang="en-US"/>
          </a:p>
        </p:txBody>
      </p:sp>
    </p:spTree>
    <p:extLst>
      <p:ext uri="{BB962C8B-B14F-4D97-AF65-F5344CB8AC3E}">
        <p14:creationId xmlns:p14="http://schemas.microsoft.com/office/powerpoint/2010/main" val="295939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41" y="2724012"/>
            <a:ext cx="10081007" cy="1325563"/>
          </a:xfrm>
        </p:spPr>
        <p:txBody>
          <a:bodyPr>
            <a:normAutofit/>
          </a:bodyPr>
          <a:lstStyle/>
          <a:p>
            <a:r>
              <a:rPr lang="en-US" sz="5400" dirty="0">
                <a:latin typeface="+mn-lt"/>
              </a:rPr>
              <a:t>PEMROGRAMAN</a:t>
            </a:r>
          </a:p>
        </p:txBody>
      </p:sp>
      <p:sp>
        <p:nvSpPr>
          <p:cNvPr id="3" name="Footer Placeholder 2">
            <a:extLst>
              <a:ext uri="{FF2B5EF4-FFF2-40B4-BE49-F238E27FC236}">
                <a16:creationId xmlns:a16="http://schemas.microsoft.com/office/drawing/2014/main" id="{A5C52DFA-F990-4558-8629-8A55D32C292A}"/>
              </a:ext>
            </a:extLst>
          </p:cNvPr>
          <p:cNvSpPr>
            <a:spLocks noGrp="1"/>
          </p:cNvSpPr>
          <p:nvPr>
            <p:ph type="ftr" sz="quarter" idx="11"/>
          </p:nvPr>
        </p:nvSpPr>
        <p:spPr/>
        <p:txBody>
          <a:bodyPr/>
          <a:lstStyle/>
          <a:p>
            <a:r>
              <a:rPr lang="en-US"/>
              <a:t>Program Studi Teknik Informatika - S1</a:t>
            </a:r>
          </a:p>
        </p:txBody>
      </p:sp>
      <p:sp>
        <p:nvSpPr>
          <p:cNvPr id="4" name="Slide Number Placeholder 3">
            <a:extLst>
              <a:ext uri="{FF2B5EF4-FFF2-40B4-BE49-F238E27FC236}">
                <a16:creationId xmlns:a16="http://schemas.microsoft.com/office/drawing/2014/main" id="{0930394A-B60B-479F-BD4E-0DE9ECAEB209}"/>
              </a:ext>
            </a:extLst>
          </p:cNvPr>
          <p:cNvSpPr>
            <a:spLocks noGrp="1"/>
          </p:cNvSpPr>
          <p:nvPr>
            <p:ph type="sldNum" sz="quarter" idx="12"/>
          </p:nvPr>
        </p:nvSpPr>
        <p:spPr/>
        <p:txBody>
          <a:bodyPr/>
          <a:lstStyle/>
          <a:p>
            <a:fld id="{305E9EA4-53B1-4E59-8089-6AA0C6ADAD7B}" type="slidenum">
              <a:rPr lang="en-US" smtClean="0"/>
              <a:t>6</a:t>
            </a:fld>
            <a:endParaRPr lang="en-US"/>
          </a:p>
        </p:txBody>
      </p:sp>
    </p:spTree>
    <p:extLst>
      <p:ext uri="{BB962C8B-B14F-4D97-AF65-F5344CB8AC3E}">
        <p14:creationId xmlns:p14="http://schemas.microsoft.com/office/powerpoint/2010/main" val="2021341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Program penyimpanan Komputer</a:t>
            </a:r>
          </a:p>
        </p:txBody>
      </p:sp>
      <p:sp>
        <p:nvSpPr>
          <p:cNvPr id="3" name="Content Placeholder 2"/>
          <p:cNvSpPr>
            <a:spLocks noGrp="1"/>
          </p:cNvSpPr>
          <p:nvPr>
            <p:ph idx="1"/>
          </p:nvPr>
        </p:nvSpPr>
        <p:spPr/>
        <p:txBody>
          <a:bodyPr>
            <a:normAutofit/>
          </a:bodyPr>
          <a:lstStyle/>
          <a:p>
            <a:r>
              <a:rPr lang="id-ID" dirty="0"/>
              <a:t>Urutan dari </a:t>
            </a:r>
            <a:r>
              <a:rPr lang="id-ID" b="1" dirty="0"/>
              <a:t>instruksi</a:t>
            </a:r>
            <a:r>
              <a:rPr lang="en-US" b="1" dirty="0"/>
              <a:t> </a:t>
            </a:r>
            <a:r>
              <a:rPr lang="en-US" b="1" dirty="0" err="1"/>
              <a:t>atau</a:t>
            </a:r>
            <a:r>
              <a:rPr lang="en-US" b="1" dirty="0"/>
              <a:t> </a:t>
            </a:r>
            <a:r>
              <a:rPr lang="id-ID" b="1" dirty="0"/>
              <a:t>perintah tersimpan </a:t>
            </a:r>
            <a:r>
              <a:rPr lang="id-ID" dirty="0"/>
              <a:t>di</a:t>
            </a:r>
            <a:r>
              <a:rPr lang="en-US" dirty="0"/>
              <a:t> </a:t>
            </a:r>
            <a:r>
              <a:rPr lang="id-ID" dirty="0"/>
              <a:t>dalam komputer </a:t>
            </a:r>
          </a:p>
          <a:p>
            <a:pPr lvl="1"/>
            <a:r>
              <a:rPr lang="id-ID" dirty="0"/>
              <a:t>Terdiri atas perintah-perintah</a:t>
            </a:r>
            <a:r>
              <a:rPr lang="en-US" dirty="0"/>
              <a:t> </a:t>
            </a:r>
            <a:r>
              <a:rPr lang="en-US" dirty="0" err="1"/>
              <a:t>dasar</a:t>
            </a:r>
            <a:r>
              <a:rPr lang="id-ID" dirty="0"/>
              <a:t> yang sudah didefinisikan sebelumnya</a:t>
            </a:r>
          </a:p>
          <a:p>
            <a:pPr marL="1371600" lvl="2" indent="-457200">
              <a:buFont typeface="+mj-lt"/>
              <a:buAutoNum type="arabicPeriod"/>
            </a:pPr>
            <a:r>
              <a:rPr lang="id-ID" dirty="0"/>
              <a:t>Aritmatika dan logika</a:t>
            </a:r>
          </a:p>
          <a:p>
            <a:pPr marL="1371600" lvl="2" indent="-457200">
              <a:buFont typeface="+mj-lt"/>
              <a:buAutoNum type="arabicPeriod"/>
            </a:pPr>
            <a:r>
              <a:rPr lang="id-ID" dirty="0"/>
              <a:t>Tes sederhana</a:t>
            </a:r>
          </a:p>
          <a:p>
            <a:pPr marL="1371600" lvl="2" indent="-457200">
              <a:buFont typeface="+mj-lt"/>
              <a:buAutoNum type="arabicPeriod"/>
            </a:pPr>
            <a:r>
              <a:rPr lang="id-ID" dirty="0"/>
              <a:t>Perpindahan data</a:t>
            </a:r>
          </a:p>
          <a:p>
            <a:r>
              <a:rPr lang="id-ID" dirty="0"/>
              <a:t>Program spesial </a:t>
            </a:r>
            <a:r>
              <a:rPr lang="en-US" dirty="0"/>
              <a:t>yang </a:t>
            </a:r>
            <a:r>
              <a:rPr lang="en-US" b="1" dirty="0" err="1"/>
              <a:t>mengeksekusi</a:t>
            </a:r>
            <a:r>
              <a:rPr lang="en-US" b="1" dirty="0"/>
              <a:t> </a:t>
            </a:r>
            <a:r>
              <a:rPr lang="en-US" b="1" dirty="0" err="1"/>
              <a:t>instruksi</a:t>
            </a:r>
            <a:r>
              <a:rPr lang="en-US" b="1" dirty="0"/>
              <a:t> </a:t>
            </a:r>
            <a:r>
              <a:rPr lang="en-US" b="1" dirty="0" err="1"/>
              <a:t>sesuai</a:t>
            </a:r>
            <a:r>
              <a:rPr lang="en-US" b="1" dirty="0"/>
              <a:t> </a:t>
            </a:r>
            <a:r>
              <a:rPr lang="en-US" b="1" dirty="0" err="1"/>
              <a:t>urutan</a:t>
            </a:r>
            <a:r>
              <a:rPr lang="en-US" b="1" dirty="0"/>
              <a:t> </a:t>
            </a:r>
            <a:r>
              <a:rPr lang="en-US" dirty="0" err="1"/>
              <a:t>hingga</a:t>
            </a:r>
            <a:r>
              <a:rPr lang="en-US" dirty="0"/>
              <a:t> </a:t>
            </a:r>
            <a:r>
              <a:rPr lang="en-US" dirty="0" err="1"/>
              <a:t>selesai</a:t>
            </a:r>
            <a:endParaRPr lang="id-ID" dirty="0"/>
          </a:p>
          <a:p>
            <a:pPr lvl="1"/>
            <a:r>
              <a:rPr lang="id-ID" b="1" dirty="0"/>
              <a:t>Intepreter: </a:t>
            </a:r>
            <a:r>
              <a:rPr lang="id-ID" dirty="0"/>
              <a:t>menerjemahkan dan mengeksekusi setiap perintah dalam suatu aksi urutan (perintah demi perintah)</a:t>
            </a:r>
          </a:p>
          <a:p>
            <a:pPr lvl="1"/>
            <a:r>
              <a:rPr lang="id-ID" b="1" dirty="0"/>
              <a:t>Compiler: </a:t>
            </a:r>
            <a:r>
              <a:rPr lang="id-ID" dirty="0"/>
              <a:t>menghasilkan kode objek yang kemudian di-link oleh linker menjadi kode yang dapat dieksekusi</a:t>
            </a:r>
          </a:p>
        </p:txBody>
      </p:sp>
      <p:sp>
        <p:nvSpPr>
          <p:cNvPr id="4" name="Footer Placeholder 3">
            <a:extLst>
              <a:ext uri="{FF2B5EF4-FFF2-40B4-BE49-F238E27FC236}">
                <a16:creationId xmlns:a16="http://schemas.microsoft.com/office/drawing/2014/main" id="{D4BDECFC-760A-43CC-8EFC-83B7FB69B71A}"/>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0897B179-97E5-44F8-AC78-182B498DD3F9}"/>
              </a:ext>
            </a:extLst>
          </p:cNvPr>
          <p:cNvSpPr>
            <a:spLocks noGrp="1"/>
          </p:cNvSpPr>
          <p:nvPr>
            <p:ph type="sldNum" sz="quarter" idx="12"/>
          </p:nvPr>
        </p:nvSpPr>
        <p:spPr/>
        <p:txBody>
          <a:bodyPr/>
          <a:lstStyle/>
          <a:p>
            <a:fld id="{305E9EA4-53B1-4E59-8089-6AA0C6ADAD7B}" type="slidenum">
              <a:rPr lang="en-US" smtClean="0"/>
              <a:t>7</a:t>
            </a:fld>
            <a:endParaRPr lang="en-US"/>
          </a:p>
        </p:txBody>
      </p:sp>
    </p:spTree>
    <p:extLst>
      <p:ext uri="{BB962C8B-B14F-4D97-AF65-F5344CB8AC3E}">
        <p14:creationId xmlns:p14="http://schemas.microsoft.com/office/powerpoint/2010/main" val="1437520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0"/>
            <a:ext cx="10041835" cy="1183341"/>
          </a:xfrm>
        </p:spPr>
        <p:txBody>
          <a:bodyPr/>
          <a:lstStyle/>
          <a:p>
            <a:r>
              <a:rPr lang="en-US" b="1" dirty="0"/>
              <a:t>Cara </a:t>
            </a:r>
            <a:r>
              <a:rPr lang="en-US" b="1" dirty="0" err="1"/>
              <a:t>kerja</a:t>
            </a:r>
            <a:r>
              <a:rPr lang="en-US" b="1" dirty="0"/>
              <a:t> </a:t>
            </a:r>
            <a:r>
              <a:rPr lang="en-US" b="1" dirty="0" err="1"/>
              <a:t>komputer</a:t>
            </a:r>
            <a:endParaRPr lang="en-US" b="1" dirty="0"/>
          </a:p>
        </p:txBody>
      </p:sp>
      <p:sp>
        <p:nvSpPr>
          <p:cNvPr id="3" name="Content Placeholder 2"/>
          <p:cNvSpPr>
            <a:spLocks noGrp="1"/>
          </p:cNvSpPr>
          <p:nvPr>
            <p:ph idx="1"/>
          </p:nvPr>
        </p:nvSpPr>
        <p:spPr>
          <a:xfrm>
            <a:off x="321365" y="1627093"/>
            <a:ext cx="11256553" cy="4935071"/>
          </a:xfrm>
        </p:spPr>
        <p:txBody>
          <a:bodyPr>
            <a:normAutofit lnSpcReduction="10000"/>
          </a:bodyPr>
          <a:lstStyle/>
          <a:p>
            <a:r>
              <a:rPr lang="en-US" dirty="0" err="1"/>
              <a:t>Manusia</a:t>
            </a:r>
            <a:r>
              <a:rPr lang="en-US" dirty="0"/>
              <a:t> </a:t>
            </a:r>
            <a:r>
              <a:rPr lang="en-US" b="1" dirty="0" err="1"/>
              <a:t>memberikan</a:t>
            </a:r>
            <a:r>
              <a:rPr lang="en-US" b="1" dirty="0"/>
              <a:t> </a:t>
            </a:r>
            <a:r>
              <a:rPr lang="en-US" b="1" dirty="0" err="1"/>
              <a:t>perintah</a:t>
            </a:r>
            <a:r>
              <a:rPr lang="en-US" b="1" dirty="0"/>
              <a:t> </a:t>
            </a:r>
            <a:r>
              <a:rPr lang="en-US" dirty="0" err="1"/>
              <a:t>pada</a:t>
            </a:r>
            <a:r>
              <a:rPr lang="en-US" dirty="0"/>
              <a:t> </a:t>
            </a:r>
            <a:r>
              <a:rPr lang="en-US" dirty="0" err="1"/>
              <a:t>komputer</a:t>
            </a:r>
            <a:r>
              <a:rPr lang="en-US" dirty="0"/>
              <a:t> </a:t>
            </a:r>
          </a:p>
          <a:p>
            <a:r>
              <a:rPr lang="en-US" dirty="0" err="1"/>
              <a:t>Komputer</a:t>
            </a:r>
            <a:r>
              <a:rPr lang="en-US" dirty="0"/>
              <a:t> </a:t>
            </a:r>
            <a:r>
              <a:rPr lang="en-US" dirty="0" err="1"/>
              <a:t>beberapa</a:t>
            </a:r>
            <a:r>
              <a:rPr lang="en-US" dirty="0"/>
              <a:t> kali </a:t>
            </a:r>
            <a:r>
              <a:rPr lang="en-US" b="1" dirty="0" err="1"/>
              <a:t>menerjemahkan</a:t>
            </a:r>
            <a:r>
              <a:rPr lang="en-US" b="1" dirty="0"/>
              <a:t> </a:t>
            </a:r>
            <a:r>
              <a:rPr lang="en-US" b="1" dirty="0" err="1"/>
              <a:t>perintah</a:t>
            </a:r>
            <a:endParaRPr lang="en-US" b="1" dirty="0"/>
          </a:p>
          <a:p>
            <a:r>
              <a:rPr lang="en-US" dirty="0" err="1"/>
              <a:t>Terdapat</a:t>
            </a:r>
            <a:r>
              <a:rPr lang="en-US" dirty="0"/>
              <a:t> </a:t>
            </a:r>
            <a:r>
              <a:rPr lang="en-US" dirty="0" err="1"/>
              <a:t>beberapa</a:t>
            </a:r>
            <a:r>
              <a:rPr lang="en-US" dirty="0"/>
              <a:t> </a:t>
            </a:r>
            <a:r>
              <a:rPr lang="en-US" dirty="0" err="1"/>
              <a:t>tingkat</a:t>
            </a:r>
            <a:r>
              <a:rPr lang="en-US" dirty="0"/>
              <a:t> </a:t>
            </a:r>
            <a:r>
              <a:rPr lang="en-US" dirty="0" err="1"/>
              <a:t>Bahasa</a:t>
            </a:r>
            <a:r>
              <a:rPr lang="en-US" dirty="0"/>
              <a:t> </a:t>
            </a:r>
            <a:r>
              <a:rPr lang="en-US" dirty="0" err="1"/>
              <a:t>Pemrograman</a:t>
            </a:r>
            <a:r>
              <a:rPr lang="en-US" dirty="0"/>
              <a:t>:</a:t>
            </a:r>
          </a:p>
          <a:p>
            <a:pPr lvl="1"/>
            <a:r>
              <a:rPr lang="en-US" dirty="0" err="1"/>
              <a:t>Bahasa</a:t>
            </a:r>
            <a:r>
              <a:rPr lang="en-US" dirty="0"/>
              <a:t> </a:t>
            </a:r>
            <a:r>
              <a:rPr lang="en-US" dirty="0" err="1"/>
              <a:t>tingkat</a:t>
            </a:r>
            <a:r>
              <a:rPr lang="en-US" dirty="0"/>
              <a:t> </a:t>
            </a:r>
            <a:r>
              <a:rPr lang="en-US" dirty="0" err="1"/>
              <a:t>tinggi</a:t>
            </a:r>
            <a:r>
              <a:rPr lang="en-US" dirty="0"/>
              <a:t> / High level language </a:t>
            </a:r>
          </a:p>
          <a:p>
            <a:pPr lvl="2"/>
            <a:r>
              <a:rPr lang="en-US" dirty="0" err="1"/>
              <a:t>Contoh</a:t>
            </a:r>
            <a:r>
              <a:rPr lang="en-US" dirty="0"/>
              <a:t>: Java, Python, PHP</a:t>
            </a:r>
          </a:p>
          <a:p>
            <a:pPr lvl="1"/>
            <a:r>
              <a:rPr lang="en-US" dirty="0" err="1"/>
              <a:t>Bahasa</a:t>
            </a:r>
            <a:r>
              <a:rPr lang="en-US" dirty="0"/>
              <a:t> </a:t>
            </a:r>
            <a:r>
              <a:rPr lang="en-US" dirty="0" err="1"/>
              <a:t>tingkat</a:t>
            </a:r>
            <a:r>
              <a:rPr lang="en-US" dirty="0"/>
              <a:t> </a:t>
            </a:r>
            <a:r>
              <a:rPr lang="en-US" dirty="0" err="1"/>
              <a:t>menengah</a:t>
            </a:r>
            <a:r>
              <a:rPr lang="en-US" dirty="0"/>
              <a:t> / Mid level language </a:t>
            </a:r>
          </a:p>
          <a:p>
            <a:pPr lvl="2"/>
            <a:r>
              <a:rPr lang="en-US" dirty="0" err="1"/>
              <a:t>Contoh</a:t>
            </a:r>
            <a:r>
              <a:rPr lang="en-US" dirty="0"/>
              <a:t>: C</a:t>
            </a:r>
          </a:p>
          <a:p>
            <a:pPr lvl="1"/>
            <a:r>
              <a:rPr lang="en-US" dirty="0" err="1"/>
              <a:t>Bahasa</a:t>
            </a:r>
            <a:r>
              <a:rPr lang="en-US" dirty="0"/>
              <a:t> </a:t>
            </a:r>
            <a:r>
              <a:rPr lang="en-US" dirty="0" err="1"/>
              <a:t>tingkat</a:t>
            </a:r>
            <a:r>
              <a:rPr lang="en-US" dirty="0"/>
              <a:t> </a:t>
            </a:r>
            <a:r>
              <a:rPr lang="en-US" dirty="0" err="1"/>
              <a:t>rendah</a:t>
            </a:r>
            <a:r>
              <a:rPr lang="en-US" dirty="0"/>
              <a:t> / Low level language </a:t>
            </a:r>
          </a:p>
          <a:p>
            <a:pPr lvl="2"/>
            <a:r>
              <a:rPr lang="en-US" dirty="0" err="1"/>
              <a:t>Contoh</a:t>
            </a:r>
            <a:r>
              <a:rPr lang="en-US" dirty="0"/>
              <a:t>: Assembly</a:t>
            </a:r>
          </a:p>
          <a:p>
            <a:pPr lvl="1"/>
            <a:r>
              <a:rPr lang="en-US" dirty="0" err="1"/>
              <a:t>Bahasa</a:t>
            </a:r>
            <a:r>
              <a:rPr lang="en-US" dirty="0"/>
              <a:t> </a:t>
            </a:r>
            <a:r>
              <a:rPr lang="en-US" dirty="0" err="1"/>
              <a:t>Mesin</a:t>
            </a:r>
            <a:r>
              <a:rPr lang="en-US" dirty="0"/>
              <a:t> </a:t>
            </a:r>
          </a:p>
          <a:p>
            <a:pPr lvl="2"/>
            <a:r>
              <a:rPr lang="en-US" dirty="0" err="1"/>
              <a:t>Contoh</a:t>
            </a:r>
            <a:r>
              <a:rPr lang="en-US" dirty="0"/>
              <a:t>: 01010101</a:t>
            </a:r>
            <a:br>
              <a:rPr lang="en-US" dirty="0"/>
            </a:br>
            <a:r>
              <a:rPr lang="en-US" dirty="0"/>
              <a:t/>
            </a:r>
            <a:br>
              <a:rPr lang="en-US" dirty="0"/>
            </a:br>
            <a:endParaRPr lang="en-US" dirty="0"/>
          </a:p>
        </p:txBody>
      </p:sp>
      <p:sp>
        <p:nvSpPr>
          <p:cNvPr id="4" name="Footer Placeholder 3">
            <a:extLst>
              <a:ext uri="{FF2B5EF4-FFF2-40B4-BE49-F238E27FC236}">
                <a16:creationId xmlns:a16="http://schemas.microsoft.com/office/drawing/2014/main" id="{2E850C22-69DA-492D-B133-BED805D636FC}"/>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E907FB5A-3065-4072-93F8-3E7C45939572}"/>
              </a:ext>
            </a:extLst>
          </p:cNvPr>
          <p:cNvSpPr>
            <a:spLocks noGrp="1"/>
          </p:cNvSpPr>
          <p:nvPr>
            <p:ph type="sldNum" sz="quarter" idx="12"/>
          </p:nvPr>
        </p:nvSpPr>
        <p:spPr/>
        <p:txBody>
          <a:bodyPr/>
          <a:lstStyle/>
          <a:p>
            <a:fld id="{305E9EA4-53B1-4E59-8089-6AA0C6ADAD7B}" type="slidenum">
              <a:rPr lang="en-US" smtClean="0"/>
              <a:t>8</a:t>
            </a:fld>
            <a:endParaRPr lang="en-US"/>
          </a:p>
        </p:txBody>
      </p:sp>
    </p:spTree>
    <p:extLst>
      <p:ext uri="{BB962C8B-B14F-4D97-AF65-F5344CB8AC3E}">
        <p14:creationId xmlns:p14="http://schemas.microsoft.com/office/powerpoint/2010/main" val="1819794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39839"/>
            <a:ext cx="10041835" cy="1030056"/>
          </a:xfrm>
        </p:spPr>
        <p:txBody>
          <a:bodyPr/>
          <a:lstStyle/>
          <a:p>
            <a:r>
              <a:rPr lang="id-ID" b="1" dirty="0"/>
              <a:t>Pemrograman</a:t>
            </a:r>
          </a:p>
        </p:txBody>
      </p:sp>
      <p:sp>
        <p:nvSpPr>
          <p:cNvPr id="3" name="Content Placeholder 2"/>
          <p:cNvSpPr>
            <a:spLocks noGrp="1"/>
          </p:cNvSpPr>
          <p:nvPr>
            <p:ph idx="1"/>
          </p:nvPr>
        </p:nvSpPr>
        <p:spPr/>
        <p:txBody>
          <a:bodyPr>
            <a:normAutofit/>
          </a:bodyPr>
          <a:lstStyle/>
          <a:p>
            <a:r>
              <a:rPr lang="id-ID" dirty="0"/>
              <a:t>Tidak sekedar membuat kode-kode perintah</a:t>
            </a:r>
          </a:p>
          <a:p>
            <a:r>
              <a:rPr lang="id-ID" dirty="0"/>
              <a:t>Belajar pemrograman </a:t>
            </a:r>
            <a:r>
              <a:rPr lang="id-ID" b="1" dirty="0"/>
              <a:t>BUKAN </a:t>
            </a:r>
            <a:r>
              <a:rPr lang="id-ID" dirty="0"/>
              <a:t>belajar bahasa pemrograman</a:t>
            </a:r>
          </a:p>
          <a:p>
            <a:r>
              <a:rPr lang="id-ID" dirty="0"/>
              <a:t>Pemrograman = Science atau Art?</a:t>
            </a:r>
          </a:p>
          <a:p>
            <a:r>
              <a:rPr lang="id-ID" dirty="0"/>
              <a:t>Kegiatan memprogram:</a:t>
            </a:r>
          </a:p>
          <a:p>
            <a:pPr lvl="1"/>
            <a:r>
              <a:rPr lang="id-ID" dirty="0"/>
              <a:t>Utak atik, mencari solusi permasalahan, menganalisis, membuat spesifikasi, menulis kode, mengeksekusi kode, membaca program, menganalisis kompleksitas.</a:t>
            </a:r>
          </a:p>
          <a:p>
            <a:r>
              <a:rPr lang="id-ID" dirty="0"/>
              <a:t>Skala: rendah (1-2 file), sedang(100-200 file), besar(&gt;200 file)</a:t>
            </a:r>
          </a:p>
          <a:p>
            <a:r>
              <a:rPr lang="id-ID" dirty="0"/>
              <a:t>Kompleksitas = ke-kompleks-an dari suatu program berkaitan dengan pembuatan kode program yang efektif dan efisien</a:t>
            </a:r>
          </a:p>
        </p:txBody>
      </p:sp>
      <p:sp>
        <p:nvSpPr>
          <p:cNvPr id="4" name="Footer Placeholder 3">
            <a:extLst>
              <a:ext uri="{FF2B5EF4-FFF2-40B4-BE49-F238E27FC236}">
                <a16:creationId xmlns:a16="http://schemas.microsoft.com/office/drawing/2014/main" id="{6DA825D3-0DFD-42A0-95C6-141221365F4C}"/>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8E2101AA-9733-46BA-94CF-4D95F49D1EFA}"/>
              </a:ext>
            </a:extLst>
          </p:cNvPr>
          <p:cNvSpPr>
            <a:spLocks noGrp="1"/>
          </p:cNvSpPr>
          <p:nvPr>
            <p:ph type="sldNum" sz="quarter" idx="12"/>
          </p:nvPr>
        </p:nvSpPr>
        <p:spPr/>
        <p:txBody>
          <a:bodyPr/>
          <a:lstStyle/>
          <a:p>
            <a:fld id="{305E9EA4-53B1-4E59-8089-6AA0C6ADAD7B}" type="slidenum">
              <a:rPr lang="en-US" smtClean="0"/>
              <a:t>9</a:t>
            </a:fld>
            <a:endParaRPr lang="en-US"/>
          </a:p>
        </p:txBody>
      </p:sp>
    </p:spTree>
    <p:extLst>
      <p:ext uri="{BB962C8B-B14F-4D97-AF65-F5344CB8AC3E}">
        <p14:creationId xmlns:p14="http://schemas.microsoft.com/office/powerpoint/2010/main" val="2943666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660</TotalTime>
  <Words>2057</Words>
  <Application>Microsoft Office PowerPoint</Application>
  <PresentationFormat>Widescreen</PresentationFormat>
  <Paragraphs>389</Paragraphs>
  <Slides>47</Slides>
  <Notes>0</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47</vt:i4>
      </vt:variant>
    </vt:vector>
  </HeadingPairs>
  <TitlesOfParts>
    <vt:vector size="59" baseType="lpstr">
      <vt:lpstr>Arial</vt:lpstr>
      <vt:lpstr>Arial Black</vt:lpstr>
      <vt:lpstr>Cabin</vt:lpstr>
      <vt:lpstr>Calibri</vt:lpstr>
      <vt:lpstr>Calibri Light</vt:lpstr>
      <vt:lpstr>Cambria</vt:lpstr>
      <vt:lpstr>Courier New</vt:lpstr>
      <vt:lpstr>Quattrocento Sans</vt:lpstr>
      <vt:lpstr>Tahoma</vt:lpstr>
      <vt:lpstr>Times New Roman</vt:lpstr>
      <vt:lpstr>Wingdings</vt:lpstr>
      <vt:lpstr>Office Theme</vt:lpstr>
      <vt:lpstr>- Dasar Pemrograman – Pertemuan 2</vt:lpstr>
      <vt:lpstr>Review Materi</vt:lpstr>
      <vt:lpstr>Materi pertemuan 1</vt:lpstr>
      <vt:lpstr>Capaian Kuliah Pertemuan 2</vt:lpstr>
      <vt:lpstr>Capaian Pembelajaran</vt:lpstr>
      <vt:lpstr>PEMROGRAMAN</vt:lpstr>
      <vt:lpstr>Program penyimpanan Komputer</vt:lpstr>
      <vt:lpstr>Cara kerja komputer</vt:lpstr>
      <vt:lpstr>Pemrograman</vt:lpstr>
      <vt:lpstr>Apa resep memprogram?</vt:lpstr>
      <vt:lpstr>Tipe Pengetahuan</vt:lpstr>
      <vt:lpstr>Paradigma Pemrograman</vt:lpstr>
      <vt:lpstr>Area Pemrograman</vt:lpstr>
      <vt:lpstr>Programmer</vt:lpstr>
      <vt:lpstr>Bahasa Pemrograman</vt:lpstr>
      <vt:lpstr>Bagaimana agar mesin paham dengan perintah kita?</vt:lpstr>
      <vt:lpstr>Macam-macam Bahasa Pemrograman</vt:lpstr>
      <vt:lpstr>Aspek Bahasa (Konstruksi Primitif)</vt:lpstr>
      <vt:lpstr>Aspek Bahasa (Sintaks)</vt:lpstr>
      <vt:lpstr>Aspek Bahasa (Semantik Statis)</vt:lpstr>
      <vt:lpstr>Kesalahan memprogram</vt:lpstr>
      <vt:lpstr>Pemrograman Prosedural</vt:lpstr>
      <vt:lpstr>Pemrograman Prosedural</vt:lpstr>
      <vt:lpstr>Aksi Sekuensial</vt:lpstr>
      <vt:lpstr>Aksi masak mie instan (versi singkat)</vt:lpstr>
      <vt:lpstr>Notasi Algoritmik</vt:lpstr>
      <vt:lpstr>Diagram Alir/Flow Chart</vt:lpstr>
      <vt:lpstr>Template Notasi Algoritmik</vt:lpstr>
      <vt:lpstr>Keterangan</vt:lpstr>
      <vt:lpstr>Komentar</vt:lpstr>
      <vt:lpstr>Tipe</vt:lpstr>
      <vt:lpstr>Tipe </vt:lpstr>
      <vt:lpstr>Tipe primitif</vt:lpstr>
      <vt:lpstr>Tipe Enumerasi dan Tipe Bentukan</vt:lpstr>
      <vt:lpstr>Apa kegunaan dari tipe?</vt:lpstr>
      <vt:lpstr>Variabel dan Konstanta</vt:lpstr>
      <vt:lpstr>Variabel </vt:lpstr>
      <vt:lpstr>Penggunaan Variabel</vt:lpstr>
      <vt:lpstr>Aturan penulisan variabel [1]</vt:lpstr>
      <vt:lpstr>Aturan penulisan variabel [2]</vt:lpstr>
      <vt:lpstr>Aturan penulisan variabel [3]</vt:lpstr>
      <vt:lpstr>Konstanta</vt:lpstr>
      <vt:lpstr>Nilai</vt:lpstr>
      <vt:lpstr>Assignment</vt:lpstr>
      <vt:lpstr>Assignment</vt:lpstr>
      <vt:lpstr>Perintah assignment pada program</vt:lpstr>
      <vt:lpstr>Referensi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Nisa'ul Hafidhoh</dc:creator>
  <cp:lastModifiedBy>Abas Setiawan</cp:lastModifiedBy>
  <cp:revision>69</cp:revision>
  <dcterms:created xsi:type="dcterms:W3CDTF">2020-07-29T04:19:18Z</dcterms:created>
  <dcterms:modified xsi:type="dcterms:W3CDTF">2021-09-09T02:12:56Z</dcterms:modified>
</cp:coreProperties>
</file>