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331" r:id="rId6"/>
    <p:sldId id="348" r:id="rId7"/>
    <p:sldId id="349" r:id="rId8"/>
    <p:sldId id="365" r:id="rId9"/>
    <p:sldId id="366" r:id="rId10"/>
    <p:sldId id="370" r:id="rId11"/>
    <p:sldId id="368" r:id="rId12"/>
    <p:sldId id="367" r:id="rId13"/>
    <p:sldId id="371" r:id="rId14"/>
    <p:sldId id="373" r:id="rId15"/>
    <p:sldId id="381" r:id="rId16"/>
    <p:sldId id="374" r:id="rId17"/>
    <p:sldId id="376" r:id="rId18"/>
    <p:sldId id="377" r:id="rId19"/>
    <p:sldId id="378" r:id="rId20"/>
    <p:sldId id="379" r:id="rId21"/>
    <p:sldId id="380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5FEB-595B-4C9D-925F-2882788C955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14CA-1BAA-48E4-8344-631C26D0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86D-AF5D-45B8-9CD8-70C98C851D6B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5D5-CA6A-49B6-8F5E-A961F24920B3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543-B4B8-4618-8ECD-B3AC525B5785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803-E1C3-409C-A06D-19C8898FE157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203-741F-4318-9B11-0501F9B0FB50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244-1AD5-452E-8F40-6C5346FEA39B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 pada </a:t>
            </a:r>
            <a:r>
              <a:rPr lang="en-US" b="1" dirty="0" err="1"/>
              <a:t>tipe</a:t>
            </a:r>
            <a:r>
              <a:rPr lang="en-US" b="1" dirty="0"/>
              <a:t> Boolean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247439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Boolean merupakan suatu tipe yang memiliki domain nilai benar atau salah (true or false)</a:t>
            </a:r>
          </a:p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bernilai</a:t>
            </a:r>
            <a:r>
              <a:rPr lang="en-US" dirty="0"/>
              <a:t> Boolean.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a 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adalah</a:t>
            </a:r>
            <a:r>
              <a:rPr lang="en-US" i="1" dirty="0">
                <a:sym typeface="Wingdings" panose="05000000000000000000" pitchFamily="2" charset="2"/>
              </a:rPr>
              <a:t> False,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False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adalah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</a:p>
          <a:p>
            <a:pPr marL="457200" lvl="1" indent="0">
              <a:buNone/>
            </a:pPr>
            <a:r>
              <a:rPr lang="en-US" i="1" dirty="0">
                <a:sym typeface="Wingdings" panose="05000000000000000000" pitchFamily="2" charset="2"/>
              </a:rPr>
              <a:t>		        </a:t>
            </a:r>
            <a:r>
              <a:rPr lang="en-US" i="1" dirty="0" err="1">
                <a:sym typeface="Wingdings" panose="05000000000000000000" pitchFamily="2" charset="2"/>
              </a:rPr>
              <a:t>dalam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matematika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disebut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negasi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b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keduanya</a:t>
            </a:r>
            <a:r>
              <a:rPr lang="en-US" i="1" dirty="0">
                <a:sym typeface="Wingdings" panose="05000000000000000000" pitchFamily="2" charset="2"/>
              </a:rPr>
              <a:t> True, </a:t>
            </a:r>
            <a:r>
              <a:rPr lang="id-ID" i="1" dirty="0"/>
              <a:t>selain itu jika salah satu salah maka salah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b 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salah </a:t>
            </a:r>
            <a:r>
              <a:rPr lang="en-US" i="1" dirty="0" err="1">
                <a:sym typeface="Wingdings" panose="05000000000000000000" pitchFamily="2" charset="2"/>
              </a:rPr>
              <a:t>satu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atau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keduanya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adalah</a:t>
            </a:r>
            <a:r>
              <a:rPr lang="en-US" i="1" dirty="0">
                <a:sym typeface="Wingdings" panose="05000000000000000000" pitchFamily="2" charset="2"/>
              </a:rPr>
              <a:t> True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0249"/>
              </p:ext>
            </p:extLst>
          </p:nvPr>
        </p:nvGraphicFramePr>
        <p:xfrm>
          <a:off x="838200" y="4322763"/>
          <a:ext cx="102664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21">
                  <a:extLst>
                    <a:ext uri="{9D8B030D-6E8A-4147-A177-3AD203B41FA5}">
                      <a16:colId xmlns:a16="http://schemas.microsoft.com/office/drawing/2014/main" val="1581328981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550378110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1333497342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648367658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743340699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607915659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3199504570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3599789313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365913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u="sng" dirty="0"/>
                        <a:t>and</a:t>
                      </a:r>
                      <a:r>
                        <a:rPr lang="en-US" dirty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u="sng" dirty="0"/>
                        <a:t>or</a:t>
                      </a:r>
                      <a:r>
                        <a:rPr lang="en-US" dirty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u="sng" dirty="0" smtClean="0"/>
                        <a:t>not</a:t>
                      </a:r>
                      <a:r>
                        <a:rPr lang="id-ID" u="sng" baseline="0" dirty="0" smtClean="0"/>
                        <a:t> </a:t>
                      </a:r>
                      <a:r>
                        <a:rPr lang="id-ID" baseline="0" dirty="0" smtClean="0"/>
                        <a:t>a</a:t>
                      </a:r>
                      <a:r>
                        <a:rPr lang="id-ID" dirty="0" smtClean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u="sng" dirty="0" smtClean="0"/>
                        <a:t>not</a:t>
                      </a:r>
                      <a:r>
                        <a:rPr lang="id-ID" u="none" baseline="0" dirty="0" smtClean="0"/>
                        <a:t> </a:t>
                      </a:r>
                      <a:r>
                        <a:rPr lang="id-ID" u="none" dirty="0" smtClean="0"/>
                        <a:t>b</a:t>
                      </a:r>
                      <a:endParaRPr lang="id-ID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u="none" dirty="0" smtClean="0"/>
                        <a:t>a</a:t>
                      </a:r>
                      <a:r>
                        <a:rPr lang="id-ID" b="0" u="none" baseline="0" dirty="0" smtClean="0"/>
                        <a:t> </a:t>
                      </a:r>
                      <a:r>
                        <a:rPr lang="id-ID" b="1" u="sng" dirty="0" smtClean="0"/>
                        <a:t>eq</a:t>
                      </a:r>
                      <a:r>
                        <a:rPr lang="id-ID" b="0" u="none" dirty="0" smtClean="0"/>
                        <a:t> b</a:t>
                      </a:r>
                      <a:endParaRPr lang="id-ID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u="none" dirty="0" smtClean="0"/>
                        <a:t>a</a:t>
                      </a:r>
                      <a:r>
                        <a:rPr lang="id-ID" b="0" u="none" baseline="0" dirty="0" smtClean="0"/>
                        <a:t> </a:t>
                      </a:r>
                      <a:r>
                        <a:rPr lang="id-ID" b="1" u="sng" baseline="0" dirty="0" smtClean="0"/>
                        <a:t>n</a:t>
                      </a:r>
                      <a:r>
                        <a:rPr lang="id-ID" b="1" u="sng" dirty="0" smtClean="0"/>
                        <a:t>eq</a:t>
                      </a:r>
                      <a:r>
                        <a:rPr lang="id-ID" b="0" u="none" dirty="0" smtClean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Hasil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Boolean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5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Boolean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Boolean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8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Boolean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5948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3C41-6A36-45F6-9CDE-F4A02AB8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2918-8865-4972-9CAD-2B66E355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9"/>
            <a:ext cx="10041835" cy="1174612"/>
          </a:xfrm>
        </p:spPr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Aritmatika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14450"/>
            <a:ext cx="10982325" cy="5403712"/>
          </a:xfrm>
        </p:spPr>
        <p:txBody>
          <a:bodyPr>
            <a:normAutofit lnSpcReduction="10000"/>
          </a:bodyPr>
          <a:lstStyle/>
          <a:p>
            <a:r>
              <a:rPr lang="id-ID" sz="2000" dirty="0"/>
              <a:t>Simbol yang digunakan untuk melakukan operasi</a:t>
            </a:r>
            <a:r>
              <a:rPr lang="en-US" sz="2000" dirty="0"/>
              <a:t> </a:t>
            </a:r>
            <a:r>
              <a:rPr lang="en-US" sz="2000" dirty="0" err="1"/>
              <a:t>aritmatika</a:t>
            </a:r>
            <a:r>
              <a:rPr lang="id-ID" sz="2000" dirty="0"/>
              <a:t> </a:t>
            </a:r>
            <a:r>
              <a:rPr lang="en-US" sz="2000" dirty="0" err="1" smtClean="0"/>
              <a:t>pada</a:t>
            </a:r>
            <a:r>
              <a:rPr lang="id-ID" sz="2000" dirty="0" smtClean="0"/>
              <a:t> bilangan </a:t>
            </a:r>
            <a:r>
              <a:rPr lang="id-ID" sz="2000" b="1" dirty="0" smtClean="0">
                <a:solidFill>
                  <a:srgbClr val="FF0000"/>
                </a:solidFill>
              </a:rPr>
              <a:t>Bulat dan real</a:t>
            </a:r>
            <a:endParaRPr lang="en-US" sz="2000" b="1" dirty="0" smtClean="0"/>
          </a:p>
          <a:p>
            <a:r>
              <a:rPr lang="id-ID" sz="2000" b="1" dirty="0" smtClean="0">
                <a:solidFill>
                  <a:srgbClr val="FF0000"/>
                </a:solidFill>
              </a:rPr>
              <a:t>+</a:t>
            </a:r>
            <a:r>
              <a:rPr lang="id-ID" sz="2000" b="1" dirty="0" smtClean="0"/>
              <a:t> </a:t>
            </a:r>
            <a:r>
              <a:rPr lang="id-ID" sz="2000" dirty="0" smtClean="0"/>
              <a:t>merupakan operator aritmatika untuk penjumlahan.</a:t>
            </a:r>
          </a:p>
          <a:p>
            <a:pPr lvl="1"/>
            <a:r>
              <a:rPr lang="id-ID" sz="1800" dirty="0" smtClean="0"/>
              <a:t>Contoh</a:t>
            </a:r>
            <a:r>
              <a:rPr lang="id-ID" sz="1800" dirty="0"/>
              <a:t>: i + j , pastikan bahwa i dan j bertipe sama </a:t>
            </a:r>
            <a:r>
              <a:rPr lang="id-ID" sz="1800" dirty="0" smtClean="0"/>
              <a:t>(bulat atau real)</a:t>
            </a:r>
          </a:p>
          <a:p>
            <a:pPr lvl="1"/>
            <a:r>
              <a:rPr lang="id-ID" sz="1800" b="1" i="1" dirty="0" smtClean="0"/>
              <a:t>Jika ini diterapkan pada tipe char atau string maka akan bermakna penggabungan/ concat</a:t>
            </a:r>
            <a:endParaRPr lang="id-ID" sz="1800" b="1" i="1" dirty="0"/>
          </a:p>
          <a:p>
            <a:r>
              <a:rPr lang="id-ID" sz="2000" b="1" dirty="0">
                <a:solidFill>
                  <a:srgbClr val="FF0000"/>
                </a:solidFill>
              </a:rPr>
              <a:t>-</a:t>
            </a:r>
            <a:r>
              <a:rPr lang="id-ID" sz="2000" dirty="0"/>
              <a:t> merupakan operator aritmatika untuk pengurangan.</a:t>
            </a:r>
          </a:p>
          <a:p>
            <a:pPr lvl="1"/>
            <a:r>
              <a:rPr lang="id-ID" sz="1800" dirty="0"/>
              <a:t>Contoh: i – j, pastikan bahwa i dan j bertipe sama (bulat atau real)</a:t>
            </a:r>
          </a:p>
          <a:p>
            <a:r>
              <a:rPr lang="id-ID" sz="2000" b="1" dirty="0">
                <a:solidFill>
                  <a:srgbClr val="FF0000"/>
                </a:solidFill>
              </a:rPr>
              <a:t>/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id-ID" sz="2000" dirty="0"/>
              <a:t>merupakan operator artimatika untuk pembagian khusus </a:t>
            </a:r>
            <a:r>
              <a:rPr lang="id-ID" sz="2000" dirty="0" smtClean="0"/>
              <a:t>bilangan riil.</a:t>
            </a:r>
            <a:endParaRPr lang="id-ID" sz="2000" dirty="0"/>
          </a:p>
          <a:p>
            <a:pPr lvl="1"/>
            <a:r>
              <a:rPr lang="id-ID" sz="1800" dirty="0"/>
              <a:t>Contoh: i / j</a:t>
            </a:r>
          </a:p>
          <a:p>
            <a:r>
              <a:rPr lang="id-ID" sz="2000" b="1" u="sng" dirty="0" smtClean="0">
                <a:solidFill>
                  <a:srgbClr val="FF0000"/>
                </a:solidFill>
              </a:rPr>
              <a:t>div</a:t>
            </a:r>
            <a:r>
              <a:rPr lang="id-ID" sz="2000" dirty="0" smtClean="0"/>
              <a:t> </a:t>
            </a:r>
            <a:r>
              <a:rPr lang="id-ID" sz="2000" dirty="0"/>
              <a:t>merupakan operator aritmatika untuk pembagian khusus </a:t>
            </a:r>
            <a:r>
              <a:rPr lang="id-ID" sz="2000" dirty="0" smtClean="0"/>
              <a:t>bilangan bulat.</a:t>
            </a:r>
            <a:endParaRPr lang="id-ID" sz="2000" dirty="0"/>
          </a:p>
          <a:p>
            <a:pPr lvl="1"/>
            <a:r>
              <a:rPr lang="id-ID" sz="1800" dirty="0"/>
              <a:t>Contoh: i </a:t>
            </a:r>
            <a:r>
              <a:rPr lang="id-ID" sz="1800" u="sng" dirty="0" smtClean="0"/>
              <a:t>div</a:t>
            </a:r>
            <a:r>
              <a:rPr lang="id-ID" sz="1800" dirty="0" smtClean="0"/>
              <a:t> </a:t>
            </a:r>
            <a:r>
              <a:rPr lang="id-ID" sz="1800" dirty="0"/>
              <a:t>j</a:t>
            </a:r>
          </a:p>
          <a:p>
            <a:r>
              <a:rPr lang="id-ID" sz="2000" b="1" u="sng" dirty="0" smtClean="0">
                <a:solidFill>
                  <a:srgbClr val="FF0000"/>
                </a:solidFill>
              </a:rPr>
              <a:t>mod</a:t>
            </a:r>
            <a:r>
              <a:rPr lang="id-ID" sz="2000" dirty="0" smtClean="0"/>
              <a:t> </a:t>
            </a:r>
            <a:r>
              <a:rPr lang="id-ID" sz="2000" dirty="0"/>
              <a:t>merupakan operator aritmatika untuk sisa bagi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modulo</a:t>
            </a:r>
            <a:r>
              <a:rPr lang="id-ID" sz="2000" dirty="0"/>
              <a:t>.</a:t>
            </a:r>
          </a:p>
          <a:p>
            <a:pPr lvl="1"/>
            <a:r>
              <a:rPr lang="id-ID" sz="1800" dirty="0"/>
              <a:t>Contoh: i </a:t>
            </a:r>
            <a:r>
              <a:rPr lang="id-ID" sz="1800" u="sng" dirty="0" smtClean="0"/>
              <a:t>mod</a:t>
            </a:r>
            <a:r>
              <a:rPr lang="id-ID" sz="1800" dirty="0" smtClean="0"/>
              <a:t> </a:t>
            </a:r>
            <a:r>
              <a:rPr lang="id-ID" sz="1800" dirty="0"/>
              <a:t>j (bulat atau </a:t>
            </a:r>
            <a:r>
              <a:rPr lang="id-ID" sz="1800" dirty="0" smtClean="0"/>
              <a:t>real</a:t>
            </a:r>
            <a:r>
              <a:rPr lang="id-ID" sz="1800" dirty="0"/>
              <a:t>)</a:t>
            </a:r>
          </a:p>
          <a:p>
            <a:r>
              <a:rPr lang="id-ID" sz="2000" b="1" dirty="0">
                <a:solidFill>
                  <a:srgbClr val="FF0000"/>
                </a:solidFill>
              </a:rPr>
              <a:t>*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id-ID" sz="2000" dirty="0"/>
              <a:t>merupakan operator aritmatika untuk perkalian.</a:t>
            </a:r>
          </a:p>
          <a:p>
            <a:pPr lvl="1"/>
            <a:r>
              <a:rPr lang="id-ID" sz="1800" dirty="0"/>
              <a:t>Contoh: i * j (bulat atau real</a:t>
            </a:r>
            <a:r>
              <a:rPr lang="id-ID" sz="1800" dirty="0" smtClean="0"/>
              <a:t>)</a:t>
            </a:r>
            <a:endParaRPr lang="id-ID" sz="1800" dirty="0"/>
          </a:p>
          <a:p>
            <a:r>
              <a:rPr lang="id-ID" sz="2000" b="1" dirty="0">
                <a:solidFill>
                  <a:srgbClr val="FF0000"/>
                </a:solidFill>
              </a:rPr>
              <a:t>^</a:t>
            </a:r>
            <a:r>
              <a:rPr lang="id-ID" sz="2000" dirty="0" smtClean="0"/>
              <a:t> </a:t>
            </a:r>
            <a:r>
              <a:rPr lang="id-ID" sz="2000" dirty="0"/>
              <a:t>merupakan operator aritmatika untuk pangkat.</a:t>
            </a:r>
          </a:p>
          <a:p>
            <a:pPr lvl="1"/>
            <a:r>
              <a:rPr lang="id-ID" sz="1800" dirty="0"/>
              <a:t>Contoh: i </a:t>
            </a:r>
            <a:r>
              <a:rPr lang="id-ID" sz="1800" dirty="0" smtClean="0"/>
              <a:t>^ </a:t>
            </a:r>
            <a:r>
              <a:rPr lang="id-ID" sz="1800" dirty="0"/>
              <a:t>j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BA66-9F2E-405E-87ED-CF965A42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29B1-4B19-484A-A9CC-D1FB98AC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Perbandingan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6" y="1600201"/>
            <a:ext cx="11029950" cy="4943474"/>
          </a:xfrm>
        </p:spPr>
        <p:txBody>
          <a:bodyPr>
            <a:normAutofit/>
          </a:bodyPr>
          <a:lstStyle/>
          <a:p>
            <a:r>
              <a:rPr lang="id-ID" dirty="0"/>
              <a:t>Simbol yang digunakan untuk melakukan operasi</a:t>
            </a:r>
            <a:r>
              <a:rPr lang="en-US" dirty="0"/>
              <a:t> </a:t>
            </a:r>
            <a:r>
              <a:rPr lang="en-US" dirty="0" err="1"/>
              <a:t>pembandingan</a:t>
            </a:r>
            <a:r>
              <a:rPr lang="id-ID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bilangan </a:t>
            </a:r>
            <a:r>
              <a:rPr lang="id-ID" b="1" dirty="0">
                <a:solidFill>
                  <a:srgbClr val="FF0000"/>
                </a:solidFill>
              </a:rPr>
              <a:t>Bulat dan </a:t>
            </a:r>
            <a:r>
              <a:rPr lang="id-ID" b="1" dirty="0" smtClean="0">
                <a:solidFill>
                  <a:srgbClr val="FF0000"/>
                </a:solidFill>
              </a:rPr>
              <a:t>real.</a:t>
            </a:r>
            <a:endParaRPr lang="en-US" b="1" dirty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Boolean</a:t>
            </a:r>
          </a:p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perbandingan</a:t>
            </a:r>
            <a:endParaRPr lang="id-ID" dirty="0"/>
          </a:p>
          <a:p>
            <a:pPr lvl="1"/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id-ID" sz="2000" b="1" dirty="0">
                <a:solidFill>
                  <a:srgbClr val="FF0000"/>
                </a:solidFill>
              </a:rPr>
              <a:t>==</a:t>
            </a:r>
            <a:r>
              <a:rPr lang="id-ID" sz="2000" dirty="0"/>
              <a:t> </a:t>
            </a:r>
            <a:r>
              <a:rPr lang="en-US" sz="2000" dirty="0"/>
              <a:t>10 	</a:t>
            </a:r>
            <a:r>
              <a:rPr lang="en-US" sz="2000" i="1" dirty="0">
                <a:sym typeface="Wingdings" panose="05000000000000000000" pitchFamily="2" charset="2"/>
              </a:rPr>
              <a:t>  </a:t>
            </a:r>
            <a:r>
              <a:rPr lang="id-ID" sz="2000" dirty="0"/>
              <a:t>operator untuk menguji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id-ID" sz="2000" dirty="0"/>
              <a:t>dua nilai 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 smtClean="0">
                <a:solidFill>
                  <a:srgbClr val="FF0000"/>
                </a:solidFill>
              </a:rPr>
              <a:t>≠</a:t>
            </a:r>
            <a:r>
              <a:rPr lang="en-US" sz="2000" b="1" dirty="0" smtClean="0"/>
              <a:t> </a:t>
            </a:r>
            <a:r>
              <a:rPr lang="en-US" sz="2000" dirty="0"/>
              <a:t>10</a:t>
            </a:r>
            <a:r>
              <a:rPr lang="id-ID" sz="2000" b="1" dirty="0"/>
              <a:t> </a:t>
            </a:r>
            <a:r>
              <a:rPr lang="en-US" sz="2000" b="1" dirty="0"/>
              <a:t>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untuk menguji apakah kedua ekspresi berbeda nilainya.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10</a:t>
            </a:r>
            <a:r>
              <a:rPr lang="id-ID" sz="2000" dirty="0"/>
              <a:t> </a:t>
            </a:r>
            <a:r>
              <a:rPr lang="en-US" sz="2000" dirty="0"/>
              <a:t>	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id-ID" sz="2000" dirty="0"/>
              <a:t>operator lebih dari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 smtClean="0">
                <a:solidFill>
                  <a:srgbClr val="FF0000"/>
                </a:solidFill>
              </a:rPr>
              <a:t>≥</a:t>
            </a:r>
            <a:r>
              <a:rPr lang="id-ID" sz="2000" dirty="0" smtClean="0"/>
              <a:t> </a:t>
            </a:r>
            <a:r>
              <a:rPr lang="en-US" sz="2000" dirty="0"/>
              <a:t>10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lebih dari sama dengan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&lt;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10 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kurang dari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 smtClean="0">
                <a:solidFill>
                  <a:srgbClr val="FF0000"/>
                </a:solidFill>
              </a:rPr>
              <a:t>≤</a:t>
            </a:r>
            <a:r>
              <a:rPr lang="en-US" sz="2000" b="1" dirty="0" smtClean="0"/>
              <a:t> </a:t>
            </a:r>
            <a:r>
              <a:rPr lang="en-US" sz="2000" dirty="0"/>
              <a:t>10</a:t>
            </a:r>
            <a:r>
              <a:rPr lang="id-ID" sz="2000" dirty="0"/>
              <a:t> </a:t>
            </a:r>
            <a:r>
              <a:rPr lang="en-US" sz="2000" dirty="0"/>
              <a:t>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kurang dari sama dengan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51945-90BA-4489-9643-E9479B90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38476-AC10-4F34-84FE-B41339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/>
          </a:bodyPr>
          <a:lstStyle/>
          <a:p>
            <a:r>
              <a:rPr lang="id-ID" sz="5400" dirty="0" smtClean="0">
                <a:latin typeface="+mn-lt"/>
              </a:rPr>
              <a:t>EKSPRESI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Ekspresi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Ekspresi</a:t>
            </a:r>
            <a:r>
              <a:rPr lang="id-ID" dirty="0" smtClean="0"/>
              <a:t> bisa disebut juga </a:t>
            </a:r>
            <a:r>
              <a:rPr lang="id-ID" b="1" dirty="0" smtClean="0"/>
              <a:t>rumus perhitungan.</a:t>
            </a:r>
            <a:endParaRPr lang="id-ID" dirty="0" smtClean="0"/>
          </a:p>
          <a:p>
            <a:r>
              <a:rPr lang="id-ID" dirty="0" smtClean="0"/>
              <a:t>Terdiri dari operan dan operator</a:t>
            </a:r>
          </a:p>
          <a:p>
            <a:r>
              <a:rPr lang="id-ID" dirty="0" smtClean="0"/>
              <a:t>Operan harus terdefinisi nilainya dengan suatu tipe tertentu.</a:t>
            </a:r>
          </a:p>
          <a:p>
            <a:r>
              <a:rPr lang="id-ID" dirty="0" smtClean="0"/>
              <a:t>Hasilnya adalah suatu nilai yang sesuai dengan tipe operator yang bersangkutan.</a:t>
            </a:r>
          </a:p>
          <a:p>
            <a:r>
              <a:rPr lang="id-ID" dirty="0" smtClean="0"/>
              <a:t>Contoh</a:t>
            </a:r>
            <a:r>
              <a:rPr lang="id-ID" dirty="0"/>
              <a:t>: </a:t>
            </a:r>
          </a:p>
          <a:p>
            <a:pPr lvl="1"/>
            <a:r>
              <a:rPr lang="id-ID" dirty="0"/>
              <a:t>ekspresi 3 + 2 menunjukkan perhitungan untuk objek 5 dengan tipe </a:t>
            </a:r>
            <a:r>
              <a:rPr lang="id-ID" dirty="0" smtClean="0"/>
              <a:t>bilangan bulat.</a:t>
            </a:r>
            <a:endParaRPr lang="id-ID" dirty="0"/>
          </a:p>
          <a:p>
            <a:pPr lvl="1"/>
            <a:r>
              <a:rPr lang="id-ID" dirty="0"/>
              <a:t>Ekspresi 3.0 + 2.5 menunjukkan perhitungan untuk objek 5.5 dengan tipe </a:t>
            </a:r>
            <a:r>
              <a:rPr lang="id-ID" dirty="0" smtClean="0"/>
              <a:t>bilangan real.</a:t>
            </a:r>
            <a:endParaRPr lang="id-ID" dirty="0"/>
          </a:p>
          <a:p>
            <a:r>
              <a:rPr lang="id-ID" dirty="0" smtClean="0"/>
              <a:t>Jenis </a:t>
            </a:r>
            <a:r>
              <a:rPr lang="id-ID" dirty="0"/>
              <a:t>ekspresi: logika/boolean, numerik, karakter, dan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Jenis Ekspresi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Ekspresi Uner: ekspresi dengan operator yang hanya butuh satu </a:t>
            </a:r>
            <a:r>
              <a:rPr lang="id-ID" dirty="0" smtClean="0"/>
              <a:t>operan</a:t>
            </a:r>
            <a:endParaRPr lang="id-ID" dirty="0"/>
          </a:p>
          <a:p>
            <a:r>
              <a:rPr lang="id-ID" dirty="0" smtClean="0"/>
              <a:t>Ekspresi Biner: ekspresi </a:t>
            </a:r>
            <a:r>
              <a:rPr lang="id-ID" dirty="0"/>
              <a:t>dengan operator yang </a:t>
            </a:r>
            <a:r>
              <a:rPr lang="id-ID" dirty="0" smtClean="0"/>
              <a:t>membutuhkan dua operan</a:t>
            </a:r>
          </a:p>
          <a:p>
            <a:pPr lvl="1"/>
            <a:r>
              <a:rPr lang="id-ID" dirty="0" smtClean="0"/>
              <a:t>Infix: operator ditengah</a:t>
            </a:r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r>
              <a:rPr lang="id-ID" dirty="0" smtClean="0"/>
              <a:t>Prefix: operator diawal</a:t>
            </a:r>
          </a:p>
          <a:p>
            <a:pPr lvl="1"/>
            <a:endParaRPr lang="id-ID" dirty="0" smtClean="0"/>
          </a:p>
          <a:p>
            <a:pPr lvl="1"/>
            <a:endParaRPr lang="id-ID" dirty="0" smtClean="0"/>
          </a:p>
          <a:p>
            <a:pPr lvl="1"/>
            <a:r>
              <a:rPr lang="id-ID" dirty="0" smtClean="0"/>
              <a:t>Sufix: operator di akhir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18" y="2759684"/>
            <a:ext cx="42767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056367"/>
            <a:ext cx="919162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45" y="5257800"/>
            <a:ext cx="9839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 smtClean="0"/>
              <a:t>Ekspresi</a:t>
            </a:r>
            <a:r>
              <a:rPr lang="id-ID" b="1" dirty="0" smtClean="0"/>
              <a:t> Karakter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7A7A-6F3D-4BFB-9330-C71230058031}"/>
              </a:ext>
            </a:extLst>
          </p:cNvPr>
          <p:cNvSpPr txBox="1"/>
          <p:nvPr/>
        </p:nvSpPr>
        <p:spPr>
          <a:xfrm>
            <a:off x="2625326" y="3338284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onsolas" panose="020B0609020204030204" pitchFamily="49" charset="0"/>
              </a:rPr>
              <a:t>hasil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2 * (</a:t>
            </a:r>
            <a:r>
              <a:rPr lang="en-US" sz="2800" dirty="0" err="1">
                <a:latin typeface="Consolas" panose="020B0609020204030204" pitchFamily="49" charset="0"/>
              </a:rPr>
              <a:t>panjang</a:t>
            </a:r>
            <a:r>
              <a:rPr lang="en-US" sz="2800" dirty="0">
                <a:latin typeface="Consolas" panose="020B0609020204030204" pitchFamily="49" charset="0"/>
              </a:rPr>
              <a:t> + </a:t>
            </a:r>
            <a:r>
              <a:rPr lang="en-US" sz="2800" dirty="0" err="1">
                <a:latin typeface="Consolas" panose="020B0609020204030204" pitchFamily="49" charset="0"/>
              </a:rPr>
              <a:t>lebar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2995-2FE9-4522-9F8E-6582E94645DD}"/>
              </a:ext>
            </a:extLst>
          </p:cNvPr>
          <p:cNvSpPr/>
          <p:nvPr/>
        </p:nvSpPr>
        <p:spPr>
          <a:xfrm>
            <a:off x="4228711" y="3288589"/>
            <a:ext cx="4860883" cy="6365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EFA3-8C30-4FA6-BA61-A46496DC42DF}"/>
              </a:ext>
            </a:extLst>
          </p:cNvPr>
          <p:cNvSpPr txBox="1"/>
          <p:nvPr/>
        </p:nvSpPr>
        <p:spPr>
          <a:xfrm>
            <a:off x="4727979" y="2512973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Ekspresi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FF8C-7D75-49EB-835E-0D98FBA98E48}"/>
              </a:ext>
            </a:extLst>
          </p:cNvPr>
          <p:cNvCxnSpPr>
            <a:cxnSpLocks/>
          </p:cNvCxnSpPr>
          <p:nvPr/>
        </p:nvCxnSpPr>
        <p:spPr>
          <a:xfrm>
            <a:off x="5168348" y="2927474"/>
            <a:ext cx="0" cy="36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B9D9F-60AF-4FDC-B8F2-BA09A7EDA853}"/>
              </a:ext>
            </a:extLst>
          </p:cNvPr>
          <p:cNvSpPr txBox="1"/>
          <p:nvPr/>
        </p:nvSpPr>
        <p:spPr>
          <a:xfrm>
            <a:off x="6953641" y="2491016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5453696" y="2871749"/>
            <a:ext cx="1692540" cy="577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DBEEA1-A790-4026-ADA8-9B9FBDF79998}"/>
              </a:ext>
            </a:extLst>
          </p:cNvPr>
          <p:cNvCxnSpPr>
            <a:cxnSpLocks/>
          </p:cNvCxnSpPr>
          <p:nvPr/>
        </p:nvCxnSpPr>
        <p:spPr>
          <a:xfrm flipH="1">
            <a:off x="7461400" y="2893047"/>
            <a:ext cx="184034" cy="6472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8A367-8E5F-4161-9EC0-43ABC388DB6C}"/>
              </a:ext>
            </a:extLst>
          </p:cNvPr>
          <p:cNvSpPr txBox="1"/>
          <p:nvPr/>
        </p:nvSpPr>
        <p:spPr>
          <a:xfrm>
            <a:off x="6181053" y="4271788"/>
            <a:ext cx="22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Operand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CA2AD4-BF68-44BA-B1AF-541222C5C10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328419" y="3729084"/>
            <a:ext cx="662644" cy="5427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H="1" flipV="1">
            <a:off x="6839080" y="3762833"/>
            <a:ext cx="1" cy="604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98E49-09AB-4664-A9D4-F63290F9F00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986933" y="3745452"/>
            <a:ext cx="1194120" cy="7571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FD138D-A7CC-4E4E-BD39-37B06EACDEE9}"/>
              </a:ext>
            </a:extLst>
          </p:cNvPr>
          <p:cNvSpPr txBox="1"/>
          <p:nvPr/>
        </p:nvSpPr>
        <p:spPr>
          <a:xfrm>
            <a:off x="1754573" y="4124036"/>
            <a:ext cx="323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Hasil </a:t>
            </a:r>
            <a:r>
              <a:rPr lang="en-US" sz="2400" b="1" dirty="0" err="1">
                <a:solidFill>
                  <a:schemeClr val="accent2"/>
                </a:solidFill>
              </a:rPr>
              <a:t>ekspresi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disimpan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dalam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variabel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ini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F299-7BC6-4848-9CEE-5398E2340754}"/>
              </a:ext>
            </a:extLst>
          </p:cNvPr>
          <p:cNvCxnSpPr>
            <a:cxnSpLocks/>
          </p:cNvCxnSpPr>
          <p:nvPr/>
        </p:nvCxnSpPr>
        <p:spPr>
          <a:xfrm flipV="1">
            <a:off x="3427018" y="3762834"/>
            <a:ext cx="1" cy="4623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D8F29-02BF-4A4F-B9EC-F42268D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70D8D-282C-448E-9A62-ED7C1A9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2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 smtClean="0"/>
              <a:t>Ekspresi</a:t>
            </a:r>
            <a:r>
              <a:rPr lang="id-ID" b="1" dirty="0" smtClean="0"/>
              <a:t> 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Pastikan bahwa variabel hasil dan b bertipe Boolean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7A7A-6F3D-4BFB-9330-C71230058031}"/>
              </a:ext>
            </a:extLst>
          </p:cNvPr>
          <p:cNvSpPr txBox="1"/>
          <p:nvPr/>
        </p:nvSpPr>
        <p:spPr>
          <a:xfrm>
            <a:off x="2625326" y="333828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onsolas" panose="020B0609020204030204" pitchFamily="49" charset="0"/>
              </a:rPr>
              <a:t>hasil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id-ID" sz="2800" dirty="0" smtClean="0"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id-ID" sz="2800" dirty="0" smtClean="0">
                <a:latin typeface="Consolas" panose="020B0609020204030204" pitchFamily="49" charset="0"/>
              </a:rPr>
              <a:t>and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id-ID" sz="2800" dirty="0" smtClean="0">
                <a:latin typeface="Consolas" panose="020B0609020204030204" pitchFamily="49" charset="0"/>
              </a:rPr>
              <a:t>b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2995-2FE9-4522-9F8E-6582E94645DD}"/>
              </a:ext>
            </a:extLst>
          </p:cNvPr>
          <p:cNvSpPr/>
          <p:nvPr/>
        </p:nvSpPr>
        <p:spPr>
          <a:xfrm>
            <a:off x="4145530" y="3293953"/>
            <a:ext cx="2344037" cy="6365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EFA3-8C30-4FA6-BA61-A46496DC42DF}"/>
              </a:ext>
            </a:extLst>
          </p:cNvPr>
          <p:cNvSpPr txBox="1"/>
          <p:nvPr/>
        </p:nvSpPr>
        <p:spPr>
          <a:xfrm>
            <a:off x="4727979" y="2512973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Ekspresi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FF8C-7D75-49EB-835E-0D98FBA98E48}"/>
              </a:ext>
            </a:extLst>
          </p:cNvPr>
          <p:cNvCxnSpPr>
            <a:cxnSpLocks/>
          </p:cNvCxnSpPr>
          <p:nvPr/>
        </p:nvCxnSpPr>
        <p:spPr>
          <a:xfrm>
            <a:off x="5323168" y="2893047"/>
            <a:ext cx="0" cy="36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B9D9F-60AF-4FDC-B8F2-BA09A7EDA853}"/>
              </a:ext>
            </a:extLst>
          </p:cNvPr>
          <p:cNvSpPr txBox="1"/>
          <p:nvPr/>
        </p:nvSpPr>
        <p:spPr>
          <a:xfrm>
            <a:off x="6953641" y="2491016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5565531" y="2871749"/>
            <a:ext cx="1580705" cy="5660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8A367-8E5F-4161-9EC0-43ABC388DB6C}"/>
              </a:ext>
            </a:extLst>
          </p:cNvPr>
          <p:cNvSpPr txBox="1"/>
          <p:nvPr/>
        </p:nvSpPr>
        <p:spPr>
          <a:xfrm>
            <a:off x="6181053" y="4271788"/>
            <a:ext cx="22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Operand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H="1" flipV="1">
            <a:off x="6093069" y="3762834"/>
            <a:ext cx="746013" cy="604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98E49-09AB-4664-A9D4-F63290F9F00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986933" y="3745452"/>
            <a:ext cx="1194120" cy="7571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FD138D-A7CC-4E4E-BD39-37B06EACDEE9}"/>
              </a:ext>
            </a:extLst>
          </p:cNvPr>
          <p:cNvSpPr txBox="1"/>
          <p:nvPr/>
        </p:nvSpPr>
        <p:spPr>
          <a:xfrm>
            <a:off x="1754573" y="4124036"/>
            <a:ext cx="323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Hasil </a:t>
            </a:r>
            <a:r>
              <a:rPr lang="en-US" sz="2400" b="1" dirty="0" err="1">
                <a:solidFill>
                  <a:schemeClr val="accent2"/>
                </a:solidFill>
              </a:rPr>
              <a:t>ekspresi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disimpan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dalam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variabel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ini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F299-7BC6-4848-9CEE-5398E2340754}"/>
              </a:ext>
            </a:extLst>
          </p:cNvPr>
          <p:cNvCxnSpPr>
            <a:cxnSpLocks/>
          </p:cNvCxnSpPr>
          <p:nvPr/>
        </p:nvCxnSpPr>
        <p:spPr>
          <a:xfrm flipV="1">
            <a:off x="3427018" y="3762834"/>
            <a:ext cx="1" cy="4623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D8F29-02BF-4A4F-B9EC-F42268D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70D8D-282C-448E-9A62-ED7C1A9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2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 smtClean="0"/>
              <a:t>Ekspresi</a:t>
            </a:r>
            <a:r>
              <a:rPr lang="id-ID" b="1" dirty="0" smtClean="0"/>
              <a:t> 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8"/>
            <a:ext cx="11579087" cy="4751111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Pastikan bahwa variabel hasil, s1, s2 bertipe String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String merupakan tipe untuk menyimpan suatu nilai berupa kata atau kalimat dengan nilai di apit oleh tanda “&lt;petik&gt;”</a:t>
            </a:r>
          </a:p>
          <a:p>
            <a:r>
              <a:rPr lang="id-ID" dirty="0" smtClean="0"/>
              <a:t>Bentuk satuan dari string adalah tipe char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7A7A-6F3D-4BFB-9330-C71230058031}"/>
              </a:ext>
            </a:extLst>
          </p:cNvPr>
          <p:cNvSpPr txBox="1"/>
          <p:nvPr/>
        </p:nvSpPr>
        <p:spPr>
          <a:xfrm>
            <a:off x="2625326" y="3338284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onsolas" panose="020B0609020204030204" pitchFamily="49" charset="0"/>
              </a:rPr>
              <a:t>hasil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id-ID" sz="2800" dirty="0" smtClean="0">
                <a:latin typeface="Consolas" panose="020B0609020204030204" pitchFamily="49" charset="0"/>
              </a:rPr>
              <a:t>s1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id-ID" sz="2800" dirty="0" smtClean="0">
                <a:latin typeface="Consolas" panose="020B0609020204030204" pitchFamily="49" charset="0"/>
              </a:rPr>
              <a:t>+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id-ID" sz="2800" dirty="0" smtClean="0">
                <a:latin typeface="Consolas" panose="020B0609020204030204" pitchFamily="49" charset="0"/>
              </a:rPr>
              <a:t>“love” + s2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2995-2FE9-4522-9F8E-6582E94645DD}"/>
              </a:ext>
            </a:extLst>
          </p:cNvPr>
          <p:cNvSpPr/>
          <p:nvPr/>
        </p:nvSpPr>
        <p:spPr>
          <a:xfrm>
            <a:off x="4145530" y="3293953"/>
            <a:ext cx="3565324" cy="6365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EFA3-8C30-4FA6-BA61-A46496DC42DF}"/>
              </a:ext>
            </a:extLst>
          </p:cNvPr>
          <p:cNvSpPr txBox="1"/>
          <p:nvPr/>
        </p:nvSpPr>
        <p:spPr>
          <a:xfrm>
            <a:off x="4727979" y="2512973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Ekspresi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FF8C-7D75-49EB-835E-0D98FBA98E48}"/>
              </a:ext>
            </a:extLst>
          </p:cNvPr>
          <p:cNvCxnSpPr>
            <a:cxnSpLocks/>
          </p:cNvCxnSpPr>
          <p:nvPr/>
        </p:nvCxnSpPr>
        <p:spPr>
          <a:xfrm>
            <a:off x="5323168" y="2893047"/>
            <a:ext cx="0" cy="36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B9D9F-60AF-4FDC-B8F2-BA09A7EDA853}"/>
              </a:ext>
            </a:extLst>
          </p:cNvPr>
          <p:cNvSpPr txBox="1"/>
          <p:nvPr/>
        </p:nvSpPr>
        <p:spPr>
          <a:xfrm>
            <a:off x="6953641" y="2491016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4986933" y="2871749"/>
            <a:ext cx="2159304" cy="638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8A367-8E5F-4161-9EC0-43ABC388DB6C}"/>
              </a:ext>
            </a:extLst>
          </p:cNvPr>
          <p:cNvSpPr txBox="1"/>
          <p:nvPr/>
        </p:nvSpPr>
        <p:spPr>
          <a:xfrm>
            <a:off x="5565531" y="4454893"/>
            <a:ext cx="22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Operand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H="1" flipV="1">
            <a:off x="6093070" y="3762835"/>
            <a:ext cx="2930" cy="692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98E49-09AB-4664-A9D4-F63290F9F00A}"/>
              </a:ext>
            </a:extLst>
          </p:cNvPr>
          <p:cNvCxnSpPr>
            <a:cxnSpLocks/>
          </p:cNvCxnSpPr>
          <p:nvPr/>
        </p:nvCxnSpPr>
        <p:spPr>
          <a:xfrm flipH="1" flipV="1">
            <a:off x="4549434" y="3782365"/>
            <a:ext cx="1194120" cy="7571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FD138D-A7CC-4E4E-BD39-37B06EACDEE9}"/>
              </a:ext>
            </a:extLst>
          </p:cNvPr>
          <p:cNvSpPr txBox="1"/>
          <p:nvPr/>
        </p:nvSpPr>
        <p:spPr>
          <a:xfrm>
            <a:off x="1754573" y="4124036"/>
            <a:ext cx="323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Hasil </a:t>
            </a:r>
            <a:r>
              <a:rPr lang="en-US" sz="2400" b="1" dirty="0" err="1">
                <a:solidFill>
                  <a:schemeClr val="accent2"/>
                </a:solidFill>
              </a:rPr>
              <a:t>ekspresi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disimpan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dalam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variabel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ini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F299-7BC6-4848-9CEE-5398E2340754}"/>
              </a:ext>
            </a:extLst>
          </p:cNvPr>
          <p:cNvCxnSpPr>
            <a:cxnSpLocks/>
          </p:cNvCxnSpPr>
          <p:nvPr/>
        </p:nvCxnSpPr>
        <p:spPr>
          <a:xfrm flipV="1">
            <a:off x="3427018" y="3762834"/>
            <a:ext cx="1" cy="4623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D8F29-02BF-4A4F-B9EC-F42268D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70D8D-282C-448E-9A62-ED7C1A9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V="1">
            <a:off x="6529213" y="3796569"/>
            <a:ext cx="617023" cy="6583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6778869" y="2952681"/>
            <a:ext cx="626322" cy="5571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2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 fontScale="90000"/>
          </a:bodyPr>
          <a:lstStyle/>
          <a:p>
            <a:r>
              <a:rPr lang="id-ID" sz="5400" dirty="0" smtClean="0">
                <a:latin typeface="+mn-lt"/>
              </a:rPr>
              <a:t>Notasi Algoritmik untuk Aksi Sekuensial yang memanfaatkan Operator dan Ekspresi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Review </a:t>
            </a:r>
            <a:r>
              <a:rPr lang="en-US" sz="4800" b="1" dirty="0" err="1"/>
              <a:t>Materi</a:t>
            </a:r>
            <a:endParaRPr lang="en-US" sz="4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651D-97FC-4EF0-8B7E-CC8F94F0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909FA-A3E0-4F2A-9544-FD01B4DE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5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Program Sequential1</a:t>
            </a:r>
            <a:endParaRPr lang="id-ID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88337"/>
              </p:ext>
            </p:extLst>
          </p:nvPr>
        </p:nvGraphicFramePr>
        <p:xfrm>
          <a:off x="320675" y="1604963"/>
          <a:ext cx="1157922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Sequential1</a:t>
                      </a:r>
                    </a:p>
                    <a:p>
                      <a:r>
                        <a:rPr lang="id-ID" dirty="0" smtClean="0"/>
                        <a:t>{Contoh penulisan aksi sekuensial dengan memanfaatkan apa yang sudah dipelajari sebelumnya}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i</a:t>
                      </a:r>
                      <a:r>
                        <a:rPr lang="id-ID" b="0" baseline="0" dirty="0" smtClean="0"/>
                        <a:t> : </a:t>
                      </a:r>
                      <a:r>
                        <a:rPr lang="id-ID" b="0" u="sng" baseline="0" dirty="0" smtClean="0"/>
                        <a:t>integer</a:t>
                      </a:r>
                    </a:p>
                    <a:p>
                      <a:r>
                        <a:rPr lang="id-ID" b="0" baseline="0" dirty="0" smtClean="0"/>
                        <a:t>    x : </a:t>
                      </a:r>
                      <a:r>
                        <a:rPr lang="id-ID" b="0" u="sng" baseline="0" dirty="0" smtClean="0"/>
                        <a:t>real</a:t>
                      </a:r>
                    </a:p>
                    <a:p>
                      <a:r>
                        <a:rPr lang="id-ID" b="0" baseline="0" dirty="0" smtClean="0"/>
                        <a:t>    hasil : </a:t>
                      </a:r>
                      <a:r>
                        <a:rPr lang="id-ID" b="0" u="sng" baseline="0" dirty="0" smtClean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u="sng" dirty="0" smtClean="0"/>
                        <a:t>input</a:t>
                      </a:r>
                      <a:r>
                        <a:rPr lang="id-ID" b="0" dirty="0" smtClean="0"/>
                        <a:t>(i)</a:t>
                      </a:r>
                    </a:p>
                    <a:p>
                      <a:r>
                        <a:rPr lang="id-ID" b="0" dirty="0" smtClean="0"/>
                        <a:t>    x 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 12.5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hasil  i *</a:t>
                      </a:r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 10</a:t>
                      </a:r>
                      <a:endParaRPr lang="id-ID" b="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(i)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(x+5.4)</a:t>
                      </a:r>
                    </a:p>
                    <a:p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baseline="0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(i,x,hasil)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10290" y="2616450"/>
            <a:ext cx="1633038" cy="537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10287" y="4907560"/>
            <a:ext cx="1633038" cy="537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5600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Program PersegiPanjang</a:t>
            </a:r>
            <a:endParaRPr lang="id-ID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11640"/>
              </p:ext>
            </p:extLst>
          </p:nvPr>
        </p:nvGraphicFramePr>
        <p:xfrm>
          <a:off x="320675" y="1604963"/>
          <a:ext cx="1157922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PersegiPanjag</a:t>
                      </a:r>
                    </a:p>
                    <a:p>
                      <a:r>
                        <a:rPr lang="id-ID" dirty="0" smtClean="0"/>
                        <a:t>{program</a:t>
                      </a:r>
                      <a:r>
                        <a:rPr lang="id-ID" baseline="0" dirty="0" smtClean="0"/>
                        <a:t> untuk menghitung keliling dan luas persegi panjang</a:t>
                      </a:r>
                      <a:r>
                        <a:rPr lang="id-ID" dirty="0" smtClean="0"/>
                        <a:t>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p</a:t>
                      </a:r>
                      <a:r>
                        <a:rPr lang="id-ID" b="0" baseline="0" dirty="0" smtClean="0"/>
                        <a:t> : </a:t>
                      </a:r>
                      <a:r>
                        <a:rPr lang="id-ID" b="0" u="sng" baseline="0" dirty="0" smtClean="0"/>
                        <a:t>real</a:t>
                      </a:r>
                    </a:p>
                    <a:p>
                      <a:r>
                        <a:rPr lang="id-ID" b="0" baseline="0" dirty="0" smtClean="0"/>
                        <a:t>    l : </a:t>
                      </a:r>
                      <a:r>
                        <a:rPr lang="id-ID" b="0" u="sng" baseline="0" dirty="0" smtClean="0"/>
                        <a:t>real</a:t>
                      </a:r>
                    </a:p>
                    <a:p>
                      <a:r>
                        <a:rPr lang="id-ID" b="0" baseline="0" dirty="0" smtClean="0"/>
                        <a:t>    hasilKeliling : </a:t>
                      </a:r>
                      <a:r>
                        <a:rPr lang="id-ID" b="0" u="sng" baseline="0" dirty="0" smtClean="0"/>
                        <a:t>real</a:t>
                      </a:r>
                      <a:endParaRPr lang="id-ID" b="0" u="none" baseline="0" dirty="0" smtClean="0"/>
                    </a:p>
                    <a:p>
                      <a:r>
                        <a:rPr lang="id-ID" b="0" u="none" baseline="0" dirty="0" smtClean="0"/>
                        <a:t>    hasilLuas : </a:t>
                      </a:r>
                      <a:r>
                        <a:rPr lang="id-ID" b="0" u="sng" baseline="0" dirty="0" smtClean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u="sng" dirty="0" smtClean="0"/>
                        <a:t>input</a:t>
                      </a:r>
                      <a:r>
                        <a:rPr lang="id-ID" b="0" dirty="0" smtClean="0"/>
                        <a:t>(p)</a:t>
                      </a:r>
                    </a:p>
                    <a:p>
                      <a:r>
                        <a:rPr lang="id-ID" b="0" u="none" dirty="0" smtClean="0"/>
                        <a:t>    </a:t>
                      </a:r>
                      <a:r>
                        <a:rPr lang="id-ID" b="0" u="sng" dirty="0" smtClean="0"/>
                        <a:t>input</a:t>
                      </a:r>
                      <a:r>
                        <a:rPr lang="id-ID" b="0" dirty="0" smtClean="0"/>
                        <a:t>(l)</a:t>
                      </a:r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id-ID" b="0" baseline="0" dirty="0" smtClean="0"/>
                        <a:t>hasilKeliling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 2 * (p+l)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hasilLuas  p*l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(hasilKeliling)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(hasilLuas)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2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Capaian</a:t>
            </a:r>
            <a:r>
              <a:rPr lang="en-US" sz="4800" b="1" dirty="0"/>
              <a:t> </a:t>
            </a:r>
            <a:r>
              <a:rPr lang="en-US" sz="4800" b="1" dirty="0" err="1"/>
              <a:t>Kuliah</a:t>
            </a:r>
            <a:r>
              <a:rPr lang="en-US" sz="4800" b="1" dirty="0"/>
              <a:t> </a:t>
            </a:r>
            <a:r>
              <a:rPr lang="en-US" sz="4800" b="1" dirty="0" err="1"/>
              <a:t>Pertemuan</a:t>
            </a:r>
            <a:r>
              <a:rPr lang="en-US" sz="4800" b="1" dirty="0"/>
              <a:t> </a:t>
            </a:r>
            <a:r>
              <a:rPr lang="id-ID" sz="4800" b="1" dirty="0" smtClean="0"/>
              <a:t>3</a:t>
            </a:r>
            <a:endParaRPr lang="en-US" sz="4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85F67-52C1-49C6-9939-2BD6A51C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5F46-3D74-48D7-99F4-DA3EEBC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784950"/>
            <a:ext cx="11579087" cy="4444813"/>
          </a:xfrm>
        </p:spPr>
        <p:txBody>
          <a:bodyPr>
            <a:normAutofit/>
          </a:bodyPr>
          <a:lstStyle/>
          <a:p>
            <a:pPr lvl="1"/>
            <a:r>
              <a:rPr lang="id-ID" dirty="0"/>
              <a:t>Setelah mengikuti matakuliah ini mahasiswa dapat menjelaskan,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mempraktikkan</a:t>
            </a:r>
            <a:r>
              <a:rPr lang="id-ID" dirty="0"/>
              <a:t> input/output, operasi, dan ekspresi pada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 </a:t>
            </a:r>
            <a:r>
              <a:rPr lang="id-ID" dirty="0"/>
              <a:t>dengan diterapkan pada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id-ID" dirty="0"/>
              <a:t> permasalahan komputasional sederhana</a:t>
            </a:r>
            <a:r>
              <a:rPr lang="en-US" dirty="0"/>
              <a:t>. 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4D139-C9FE-478B-BC54-98B19359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05C78-7A10-4838-A9FE-E238B1E1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/>
          </a:bodyPr>
          <a:lstStyle/>
          <a:p>
            <a:r>
              <a:rPr lang="id-ID" sz="5400" dirty="0" smtClean="0">
                <a:latin typeface="+mn-lt"/>
              </a:rPr>
              <a:t>INPUT/OUTPUT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Input	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Untuk memasukkan suatu nilai kedalam variabel biasanya digunakan assignment. Terkadang perlu juga dilakukan pembacaan dari piranti masukan seperti keyboard, mouse, dll</a:t>
            </a:r>
          </a:p>
          <a:p>
            <a:r>
              <a:rPr lang="id-ID" dirty="0" smtClean="0"/>
              <a:t>Hal ini akan memungkinkan “seakan-akan” user memberikan suatu nilai yang dikirim ke komputer. </a:t>
            </a:r>
          </a:p>
          <a:p>
            <a:r>
              <a:rPr lang="id-ID" dirty="0" smtClean="0"/>
              <a:t>Mekanisme tersebut disebut dengan input.</a:t>
            </a:r>
          </a:p>
          <a:p>
            <a:r>
              <a:rPr lang="id-ID" dirty="0" smtClean="0"/>
              <a:t>Implementasi notasi algoritma:</a:t>
            </a:r>
          </a:p>
          <a:p>
            <a:pPr lvl="1"/>
            <a:r>
              <a:rPr lang="id-ID" dirty="0" smtClean="0"/>
              <a:t>input(&lt;list-nama&gt;)</a:t>
            </a:r>
          </a:p>
          <a:p>
            <a:r>
              <a:rPr lang="id-ID" dirty="0" smtClean="0"/>
              <a:t>List-nama bisa di isi variabel dengan suatu tipe/konstanta/fungsi*/prosedur*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DECFC-760A-43CC-8EFC-83B7FB69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B179-97E5-44F8-AC78-182B498D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0"/>
            <a:ext cx="10041835" cy="1183341"/>
          </a:xfrm>
        </p:spPr>
        <p:txBody>
          <a:bodyPr/>
          <a:lstStyle/>
          <a:p>
            <a:r>
              <a:rPr lang="id-ID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27093"/>
            <a:ext cx="11256553" cy="4935071"/>
          </a:xfrm>
        </p:spPr>
        <p:txBody>
          <a:bodyPr>
            <a:normAutofit/>
          </a:bodyPr>
          <a:lstStyle/>
          <a:p>
            <a:r>
              <a:rPr lang="id-ID" dirty="0" smtClean="0"/>
              <a:t>Suatu nilai yang disimpan dalam memory komputer harus dapat dikomunikasikan keluar, dalam hal ini melalui perangkat output seperti monitor atau printer misalnya.</a:t>
            </a:r>
          </a:p>
          <a:p>
            <a:r>
              <a:rPr lang="id-ID" dirty="0" smtClean="0"/>
              <a:t>Jadi dibutuhkan mekanisme untuk mengeluarkan nilai tersebut (bisa juga dipicu oleh variabel/konstanta/fungsi*), </a:t>
            </a:r>
          </a:p>
          <a:p>
            <a:r>
              <a:rPr lang="id-ID" dirty="0" smtClean="0"/>
              <a:t>Notasi Algoritma:</a:t>
            </a:r>
          </a:p>
          <a:p>
            <a:pPr lvl="1"/>
            <a:r>
              <a:rPr lang="id-ID" dirty="0" smtClean="0"/>
              <a:t>output(&lt;list-nama&gt;)</a:t>
            </a:r>
          </a:p>
          <a:p>
            <a:pPr lvl="1"/>
            <a:r>
              <a:rPr lang="id-ID" dirty="0" smtClean="0"/>
              <a:t>output(&lt;konstanta&gt;)</a:t>
            </a:r>
          </a:p>
          <a:p>
            <a:pPr lvl="1"/>
            <a:r>
              <a:rPr lang="id-ID" dirty="0" smtClean="0"/>
              <a:t>output(&lt;ekspresi&gt;)</a:t>
            </a:r>
          </a:p>
          <a:p>
            <a:pPr lvl="1"/>
            <a:r>
              <a:rPr lang="id-ID" dirty="0" smtClean="0"/>
              <a:t>output(&lt;list-nama&gt;,&lt;konstanta&gt;,&lt;ekspresi&gt;)</a:t>
            </a:r>
            <a:endParaRPr lang="id-ID" dirty="0"/>
          </a:p>
          <a:p>
            <a:r>
              <a:rPr lang="id-ID" dirty="0" smtClean="0"/>
              <a:t>Syarat list-nama, konstanta, ekspresi harus sudah terdefinisi nilainya.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0C22-69DA-492D-B133-BED805D6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7FB5A-3065-4072-93F8-3E7C4593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/>
          </a:bodyPr>
          <a:lstStyle/>
          <a:p>
            <a:r>
              <a:rPr lang="id-ID" sz="5400" dirty="0" smtClean="0">
                <a:latin typeface="+mn-lt"/>
              </a:rPr>
              <a:t>OPERASI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Operasi	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id-ID" dirty="0" smtClean="0"/>
              <a:t>yang definisikan</a:t>
            </a:r>
            <a:endParaRPr lang="en-US" dirty="0"/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operator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/>
          </a:p>
          <a:p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+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penjumlahan</a:t>
            </a:r>
            <a:endParaRPr lang="en-US" dirty="0"/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id-ID" dirty="0" smtClean="0"/>
              <a:t>“</a:t>
            </a:r>
            <a:r>
              <a:rPr lang="en-US" dirty="0" smtClean="0"/>
              <a:t>string</a:t>
            </a:r>
            <a:r>
              <a:rPr lang="id-ID" dirty="0" smtClean="0"/>
              <a:t>”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kata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DECFC-760A-43CC-8EFC-83B7FB69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B179-97E5-44F8-AC78-182B498D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1078</Words>
  <Application>Microsoft Office PowerPoint</Application>
  <PresentationFormat>Widescreen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- Dasar Pemrograman – Pertemuan 3</vt:lpstr>
      <vt:lpstr>Review Materi</vt:lpstr>
      <vt:lpstr>Capaian Kuliah Pertemuan 3</vt:lpstr>
      <vt:lpstr>Capaian Pembelajaran</vt:lpstr>
      <vt:lpstr>INPUT/OUTPUT</vt:lpstr>
      <vt:lpstr>Input </vt:lpstr>
      <vt:lpstr>Output</vt:lpstr>
      <vt:lpstr>OPERASI</vt:lpstr>
      <vt:lpstr>Operasi </vt:lpstr>
      <vt:lpstr>Operator logika pada tipe Boolean</vt:lpstr>
      <vt:lpstr>Operator Aritmatika</vt:lpstr>
      <vt:lpstr>Operator Perbandingan</vt:lpstr>
      <vt:lpstr>EKSPRESI</vt:lpstr>
      <vt:lpstr>Ekspresi</vt:lpstr>
      <vt:lpstr>Jenis Ekspresi</vt:lpstr>
      <vt:lpstr>Contoh Ekspresi Karakter</vt:lpstr>
      <vt:lpstr>Contoh Ekspresi Boolean</vt:lpstr>
      <vt:lpstr>Contoh Ekspresi Boolean</vt:lpstr>
      <vt:lpstr>Notasi Algoritmik untuk Aksi Sekuensial yang memanfaatkan Operator dan Ekspresi</vt:lpstr>
      <vt:lpstr>Program Sequential1</vt:lpstr>
      <vt:lpstr>Program PersegiPanjang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126</cp:revision>
  <dcterms:created xsi:type="dcterms:W3CDTF">2020-07-29T04:19:18Z</dcterms:created>
  <dcterms:modified xsi:type="dcterms:W3CDTF">2021-08-31T04:41:02Z</dcterms:modified>
</cp:coreProperties>
</file>