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7" r:id="rId3"/>
    <p:sldId id="260" r:id="rId4"/>
    <p:sldId id="258" r:id="rId5"/>
    <p:sldId id="331" r:id="rId6"/>
    <p:sldId id="396" r:id="rId7"/>
    <p:sldId id="397" r:id="rId8"/>
    <p:sldId id="398" r:id="rId9"/>
    <p:sldId id="399" r:id="rId10"/>
    <p:sldId id="400" r:id="rId11"/>
    <p:sldId id="401" r:id="rId12"/>
    <p:sldId id="402" r:id="rId13"/>
    <p:sldId id="378" r:id="rId14"/>
    <p:sldId id="379" r:id="rId15"/>
    <p:sldId id="391" r:id="rId16"/>
    <p:sldId id="403" r:id="rId17"/>
    <p:sldId id="393" r:id="rId18"/>
    <p:sldId id="395" r:id="rId19"/>
    <p:sldId id="404" r:id="rId20"/>
    <p:sldId id="405" r:id="rId21"/>
    <p:sldId id="406" r:id="rId22"/>
    <p:sldId id="407" r:id="rId23"/>
    <p:sldId id="408" r:id="rId24"/>
    <p:sldId id="409" r:id="rId25"/>
    <p:sldId id="410" r:id="rId26"/>
    <p:sldId id="411" r:id="rId27"/>
    <p:sldId id="413" r:id="rId28"/>
    <p:sldId id="415" r:id="rId29"/>
    <p:sldId id="416" r:id="rId30"/>
    <p:sldId id="36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C5FEB-595B-4C9D-925F-2882788C9552}" type="datetimeFigureOut">
              <a:rPr lang="en-US" smtClean="0"/>
              <a:t>9/1/2021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914CA-1BAA-48E4-8344-631C26D006C1}" type="slidenum">
              <a:rPr lang="en-US" smtClean="0"/>
              <a:t>‹#›</a:t>
            </a:fld>
            <a:endParaRPr lang="en-US"/>
          </a:p>
        </p:txBody>
      </p:sp>
    </p:spTree>
    <p:extLst>
      <p:ext uri="{BB962C8B-B14F-4D97-AF65-F5344CB8AC3E}">
        <p14:creationId xmlns:p14="http://schemas.microsoft.com/office/powerpoint/2010/main" val="3420696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485321" y="1590261"/>
            <a:ext cx="8348870" cy="2292626"/>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3485320" y="3975652"/>
            <a:ext cx="8348871" cy="128214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FD086D-AF5D-45B8-9CD8-70C98C851D6B}" type="datetime1">
              <a:rPr lang="en-US" smtClean="0"/>
              <a:t>9/1/2021</a:t>
            </a:fld>
            <a:endParaRPr lang="en-US"/>
          </a:p>
        </p:txBody>
      </p:sp>
      <p:sp>
        <p:nvSpPr>
          <p:cNvPr id="5" name="Footer Placeholder 4"/>
          <p:cNvSpPr>
            <a:spLocks noGrp="1"/>
          </p:cNvSpPr>
          <p:nvPr>
            <p:ph type="ftr" sz="quarter" idx="11"/>
          </p:nvPr>
        </p:nvSpPr>
        <p:spPr/>
        <p:txBody>
          <a:bodyPr/>
          <a:lstStyle/>
          <a:p>
            <a:r>
              <a:rPr lang="en-US"/>
              <a:t>Program Studi Teknik Informatika - S1</a:t>
            </a:r>
          </a:p>
        </p:txBody>
      </p:sp>
      <p:sp>
        <p:nvSpPr>
          <p:cNvPr id="6" name="Slide Number Placeholder 5"/>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3299593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9087" y="2724012"/>
            <a:ext cx="10200861"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1851A5D5-CA6A-49B6-8F5E-A961F24920B3}" type="datetime1">
              <a:rPr lang="en-US" smtClean="0"/>
              <a:t>9/1/2021</a:t>
            </a:fld>
            <a:endParaRPr lang="en-US"/>
          </a:p>
        </p:txBody>
      </p:sp>
      <p:sp>
        <p:nvSpPr>
          <p:cNvPr id="4" name="Footer Placeholder 3"/>
          <p:cNvSpPr>
            <a:spLocks noGrp="1"/>
          </p:cNvSpPr>
          <p:nvPr>
            <p:ph type="ftr" sz="quarter" idx="11"/>
          </p:nvPr>
        </p:nvSpPr>
        <p:spPr/>
        <p:txBody>
          <a:bodyPr/>
          <a:lstStyle/>
          <a:p>
            <a:r>
              <a:rPr lang="en-US"/>
              <a:t>Program Studi Teknik Informatika - S1</a:t>
            </a:r>
          </a:p>
        </p:txBody>
      </p:sp>
      <p:sp>
        <p:nvSpPr>
          <p:cNvPr id="5" name="Slide Number Placeholder 4"/>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70244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21365" y="139838"/>
            <a:ext cx="10041835" cy="1325563"/>
          </a:xfrm>
        </p:spPr>
        <p:txBody>
          <a:bodyPr/>
          <a:lstStyle/>
          <a:p>
            <a:r>
              <a:rPr lang="en-US"/>
              <a:t>Click to edit Master title style</a:t>
            </a:r>
          </a:p>
        </p:txBody>
      </p:sp>
      <p:sp>
        <p:nvSpPr>
          <p:cNvPr id="3" name="Content Placeholder 2"/>
          <p:cNvSpPr>
            <a:spLocks noGrp="1"/>
          </p:cNvSpPr>
          <p:nvPr>
            <p:ph idx="1"/>
          </p:nvPr>
        </p:nvSpPr>
        <p:spPr>
          <a:xfrm>
            <a:off x="321365" y="1605239"/>
            <a:ext cx="11579087" cy="4614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42D543-B4B8-4618-8ECD-B3AC525B5785}" type="datetime1">
              <a:rPr lang="en-US" smtClean="0"/>
              <a:t>9/1/2021</a:t>
            </a:fld>
            <a:endParaRPr lang="en-US"/>
          </a:p>
        </p:txBody>
      </p:sp>
      <p:sp>
        <p:nvSpPr>
          <p:cNvPr id="5" name="Footer Placeholder 4"/>
          <p:cNvSpPr>
            <a:spLocks noGrp="1"/>
          </p:cNvSpPr>
          <p:nvPr>
            <p:ph type="ftr" sz="quarter" idx="11"/>
          </p:nvPr>
        </p:nvSpPr>
        <p:spPr/>
        <p:txBody>
          <a:bodyPr/>
          <a:lstStyle/>
          <a:p>
            <a:r>
              <a:rPr lang="en-US"/>
              <a:t>Program Studi Teknik Informatika - S1</a:t>
            </a:r>
          </a:p>
        </p:txBody>
      </p:sp>
      <p:sp>
        <p:nvSpPr>
          <p:cNvPr id="6" name="Slide Number Placeholder 5"/>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258662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55104" y="113333"/>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294803-E1C3-409C-A06D-19C8898FE157}" type="datetime1">
              <a:rPr lang="en-US" smtClean="0"/>
              <a:t>9/1/2021</a:t>
            </a:fld>
            <a:endParaRPr lang="en-US"/>
          </a:p>
        </p:txBody>
      </p:sp>
      <p:sp>
        <p:nvSpPr>
          <p:cNvPr id="6" name="Footer Placeholder 5"/>
          <p:cNvSpPr>
            <a:spLocks noGrp="1"/>
          </p:cNvSpPr>
          <p:nvPr>
            <p:ph type="ftr" sz="quarter" idx="11"/>
          </p:nvPr>
        </p:nvSpPr>
        <p:spPr/>
        <p:txBody>
          <a:bodyPr/>
          <a:lstStyle/>
          <a:p>
            <a:r>
              <a:rPr lang="en-US"/>
              <a:t>Program Studi Teknik Informatika - S1</a:t>
            </a:r>
          </a:p>
        </p:txBody>
      </p:sp>
      <p:sp>
        <p:nvSpPr>
          <p:cNvPr id="7" name="Slide Number Placeholder 6"/>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252774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4B98203-741F-4318-9B11-0501F9B0FB50}" type="datetime1">
              <a:rPr lang="en-US" smtClean="0"/>
              <a:t>9/1/2021</a:t>
            </a:fld>
            <a:endParaRPr lang="en-US"/>
          </a:p>
        </p:txBody>
      </p:sp>
      <p:sp>
        <p:nvSpPr>
          <p:cNvPr id="3" name="Footer Placeholder 2"/>
          <p:cNvSpPr>
            <a:spLocks noGrp="1"/>
          </p:cNvSpPr>
          <p:nvPr>
            <p:ph type="ftr" sz="quarter" idx="11"/>
          </p:nvPr>
        </p:nvSpPr>
        <p:spPr/>
        <p:txBody>
          <a:bodyPr/>
          <a:lstStyle/>
          <a:p>
            <a:r>
              <a:rPr lang="en-US"/>
              <a:t>Program Studi Teknik Informatika - S1</a:t>
            </a:r>
          </a:p>
        </p:txBody>
      </p:sp>
      <p:sp>
        <p:nvSpPr>
          <p:cNvPr id="4" name="Slide Number Placeholder 3"/>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12930211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50244-1AD5-452E-8F40-6C5346FEA39B}" type="datetime1">
              <a:rPr lang="en-US" smtClean="0"/>
              <a:t>9/1/2021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Program Studi Teknik Informatika - S1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E9EA4-53B1-4E59-8089-6AA0C6ADAD7B}" type="slidenum">
              <a:rPr lang="en-US" smtClean="0"/>
              <a:t>‹#›</a:t>
            </a:fld>
            <a:endParaRPr lang="en-US"/>
          </a:p>
        </p:txBody>
      </p:sp>
    </p:spTree>
    <p:extLst>
      <p:ext uri="{BB962C8B-B14F-4D97-AF65-F5344CB8AC3E}">
        <p14:creationId xmlns:p14="http://schemas.microsoft.com/office/powerpoint/2010/main" val="118164679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2" r:id="rId4"/>
    <p:sldLayoutId id="2147483655" r:id="rId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cw.mit.edu/courses/electrical-engineering-and-computer-science/6-00sc-introduction-to-computer-science-and-programming-spring-2011/index.htm" TargetMode="External"/><Relationship Id="rId2" Type="http://schemas.openxmlformats.org/officeDocument/2006/relationships/hyperlink" Target="https://ocw.mit.edu/courses/electrical-engineering-and-computer-science/6-0001-introduction-to-computer-science-and-programming-in-python-fall-2016/lecture-slides-code/MIT6_0001F16_Lec1.pdf"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r>
              <a:rPr lang="en-US" dirty="0" err="1"/>
              <a:t>Dasar</a:t>
            </a:r>
            <a:r>
              <a:rPr lang="en-US" dirty="0"/>
              <a:t> </a:t>
            </a:r>
            <a:r>
              <a:rPr lang="en-US" dirty="0" err="1"/>
              <a:t>Pemrograman</a:t>
            </a:r>
            <a:r>
              <a:rPr lang="en-US" dirty="0"/>
              <a:t> –</a:t>
            </a:r>
            <a:br>
              <a:rPr lang="en-US" dirty="0"/>
            </a:br>
            <a:r>
              <a:rPr lang="en-US" dirty="0" err="1"/>
              <a:t>Pertemuan</a:t>
            </a:r>
            <a:r>
              <a:rPr lang="en-US" dirty="0"/>
              <a:t> </a:t>
            </a:r>
            <a:r>
              <a:rPr lang="id-ID" dirty="0" smtClean="0"/>
              <a:t>6 &amp; 7</a:t>
            </a:r>
            <a:endParaRPr lang="en-US" dirty="0"/>
          </a:p>
        </p:txBody>
      </p:sp>
      <p:sp>
        <p:nvSpPr>
          <p:cNvPr id="3" name="Subtitle 2"/>
          <p:cNvSpPr>
            <a:spLocks noGrp="1"/>
          </p:cNvSpPr>
          <p:nvPr>
            <p:ph type="subTitle" idx="1"/>
          </p:nvPr>
        </p:nvSpPr>
        <p:spPr/>
        <p:txBody>
          <a:bodyPr>
            <a:normAutofit lnSpcReduction="10000"/>
          </a:bodyPr>
          <a:lstStyle/>
          <a:p>
            <a:r>
              <a:rPr lang="id-ID" dirty="0"/>
              <a:t>Tim Bahan Ajar </a:t>
            </a:r>
            <a:r>
              <a:rPr lang="en-US" dirty="0" err="1"/>
              <a:t>Dasar</a:t>
            </a:r>
            <a:r>
              <a:rPr lang="en-US" dirty="0"/>
              <a:t> </a:t>
            </a:r>
            <a:r>
              <a:rPr lang="en-US" dirty="0" err="1"/>
              <a:t>Pemrograman</a:t>
            </a:r>
            <a:endParaRPr lang="en-US" dirty="0"/>
          </a:p>
          <a:p>
            <a:r>
              <a:rPr lang="id-ID" dirty="0"/>
              <a:t>T</a:t>
            </a:r>
            <a:r>
              <a:rPr lang="en-US" dirty="0" err="1"/>
              <a:t>eknik</a:t>
            </a:r>
            <a:r>
              <a:rPr lang="en-US" dirty="0"/>
              <a:t> </a:t>
            </a:r>
            <a:r>
              <a:rPr lang="id-ID" dirty="0"/>
              <a:t>I</a:t>
            </a:r>
            <a:r>
              <a:rPr lang="en-US" dirty="0" err="1"/>
              <a:t>nformatika</a:t>
            </a:r>
            <a:r>
              <a:rPr lang="en-US" dirty="0"/>
              <a:t> - </a:t>
            </a:r>
            <a:r>
              <a:rPr lang="id-ID" dirty="0"/>
              <a:t>S1</a:t>
            </a:r>
          </a:p>
          <a:p>
            <a:r>
              <a:rPr lang="id-ID" dirty="0"/>
              <a:t>Fakultas Ilmu Komputer</a:t>
            </a:r>
            <a:endParaRPr lang="en-US" dirty="0"/>
          </a:p>
          <a:p>
            <a:endParaRPr lang="en-US" dirty="0"/>
          </a:p>
        </p:txBody>
      </p:sp>
    </p:spTree>
    <p:extLst>
      <p:ext uri="{BB962C8B-B14F-4D97-AF65-F5344CB8AC3E}">
        <p14:creationId xmlns:p14="http://schemas.microsoft.com/office/powerpoint/2010/main" val="285070251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Contoh</a:t>
            </a:r>
            <a:r>
              <a:rPr lang="en-US" b="1" dirty="0"/>
              <a:t> </a:t>
            </a:r>
            <a:r>
              <a:rPr lang="en-US" b="1" dirty="0" err="1"/>
              <a:t>Ekspresi</a:t>
            </a:r>
            <a:r>
              <a:rPr lang="en-US" b="1" dirty="0"/>
              <a:t> </a:t>
            </a:r>
            <a:r>
              <a:rPr lang="en-US" b="1" dirty="0" err="1"/>
              <a:t>Konstan</a:t>
            </a:r>
            <a:endParaRPr lang="en-US" b="1" dirty="0"/>
          </a:p>
        </p:txBody>
      </p:sp>
      <p:sp>
        <p:nvSpPr>
          <p:cNvPr id="3" name="Content Placeholder 2"/>
          <p:cNvSpPr>
            <a:spLocks noGrp="1"/>
          </p:cNvSpPr>
          <p:nvPr>
            <p:ph idx="1"/>
          </p:nvPr>
        </p:nvSpPr>
        <p:spPr/>
        <p:txBody>
          <a:bodyPr/>
          <a:lstStyle/>
          <a:p>
            <a:pPr marL="457200" lvl="1" indent="0">
              <a:buNone/>
            </a:pPr>
            <a:r>
              <a:rPr lang="en-US" sz="2000" u="sng" dirty="0">
                <a:latin typeface="Consolas" panose="020B0609020204030204" pitchFamily="49" charset="0"/>
                <a:cs typeface="Courier New" pitchFamily="49" charset="0"/>
              </a:rPr>
              <a:t>depend on </a:t>
            </a:r>
            <a:r>
              <a:rPr lang="en-US" sz="2000" dirty="0">
                <a:latin typeface="Consolas" panose="020B0609020204030204" pitchFamily="49" charset="0"/>
                <a:cs typeface="Courier New" pitchFamily="49" charset="0"/>
              </a:rPr>
              <a:t>(</a:t>
            </a:r>
            <a:r>
              <a:rPr lang="en-US" sz="2000" dirty="0" err="1">
                <a:latin typeface="Consolas" panose="020B0609020204030204" pitchFamily="49" charset="0"/>
                <a:cs typeface="Courier New" pitchFamily="49" charset="0"/>
              </a:rPr>
              <a:t>bulan</a:t>
            </a:r>
            <a:r>
              <a:rPr lang="en-US" sz="2000" dirty="0">
                <a:latin typeface="Consolas" panose="020B0609020204030204" pitchFamily="49" charset="0"/>
                <a:cs typeface="Courier New" pitchFamily="49" charset="0"/>
              </a:rPr>
              <a:t>)</a:t>
            </a:r>
          </a:p>
          <a:p>
            <a:pPr marL="457200" lvl="1" indent="0">
              <a:buNone/>
            </a:pP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bulan</a:t>
            </a:r>
            <a:r>
              <a:rPr lang="en-US" sz="2000" dirty="0">
                <a:latin typeface="Consolas" panose="020B0609020204030204" pitchFamily="49" charset="0"/>
                <a:cs typeface="Courier New" pitchFamily="49" charset="0"/>
              </a:rPr>
              <a:t>=1 : output “</a:t>
            </a:r>
            <a:r>
              <a:rPr lang="en-US" sz="2000" dirty="0" err="1">
                <a:latin typeface="Consolas" panose="020B0609020204030204" pitchFamily="49" charset="0"/>
                <a:cs typeface="Courier New" pitchFamily="49" charset="0"/>
              </a:rPr>
              <a:t>Januari</a:t>
            </a:r>
            <a:r>
              <a:rPr lang="en-US" sz="2000" dirty="0">
                <a:latin typeface="Consolas" panose="020B0609020204030204" pitchFamily="49" charset="0"/>
                <a:cs typeface="Courier New" pitchFamily="49" charset="0"/>
              </a:rPr>
              <a:t>”</a:t>
            </a:r>
          </a:p>
          <a:p>
            <a:pPr marL="457200" lvl="1" indent="0">
              <a:buNone/>
            </a:pP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bulan</a:t>
            </a:r>
            <a:r>
              <a:rPr lang="en-US" sz="2000" dirty="0">
                <a:latin typeface="Consolas" panose="020B0609020204030204" pitchFamily="49" charset="0"/>
                <a:cs typeface="Courier New" pitchFamily="49" charset="0"/>
              </a:rPr>
              <a:t>=2 : output “</a:t>
            </a:r>
            <a:r>
              <a:rPr lang="en-US" sz="2000" dirty="0" err="1">
                <a:latin typeface="Consolas" panose="020B0609020204030204" pitchFamily="49" charset="0"/>
                <a:cs typeface="Courier New" pitchFamily="49" charset="0"/>
              </a:rPr>
              <a:t>Februari</a:t>
            </a:r>
            <a:r>
              <a:rPr lang="en-US" sz="2000" dirty="0">
                <a:latin typeface="Consolas" panose="020B0609020204030204" pitchFamily="49" charset="0"/>
                <a:cs typeface="Courier New" pitchFamily="49" charset="0"/>
              </a:rPr>
              <a:t>”</a:t>
            </a:r>
          </a:p>
          <a:p>
            <a:pPr marL="457200" lvl="1" indent="0">
              <a:buNone/>
            </a:pP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bulan</a:t>
            </a:r>
            <a:r>
              <a:rPr lang="en-US" sz="2000" dirty="0">
                <a:latin typeface="Consolas" panose="020B0609020204030204" pitchFamily="49" charset="0"/>
                <a:cs typeface="Courier New" pitchFamily="49" charset="0"/>
              </a:rPr>
              <a:t>=3 : output “</a:t>
            </a:r>
            <a:r>
              <a:rPr lang="en-US" sz="2000" dirty="0" err="1">
                <a:latin typeface="Consolas" panose="020B0609020204030204" pitchFamily="49" charset="0"/>
                <a:cs typeface="Courier New" pitchFamily="49" charset="0"/>
              </a:rPr>
              <a:t>Maret</a:t>
            </a:r>
            <a:r>
              <a:rPr lang="en-US" sz="2000" dirty="0">
                <a:latin typeface="Consolas" panose="020B0609020204030204" pitchFamily="49" charset="0"/>
                <a:cs typeface="Courier New" pitchFamily="49" charset="0"/>
              </a:rPr>
              <a:t>”</a:t>
            </a:r>
          </a:p>
          <a:p>
            <a:pPr marL="457200" lvl="1" indent="0">
              <a:buNone/>
            </a:pP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bulan</a:t>
            </a:r>
            <a:r>
              <a:rPr lang="en-US" sz="2000" dirty="0">
                <a:latin typeface="Consolas" panose="020B0609020204030204" pitchFamily="49" charset="0"/>
                <a:cs typeface="Courier New" pitchFamily="49" charset="0"/>
              </a:rPr>
              <a:t>=4 : output “April”</a:t>
            </a:r>
          </a:p>
          <a:p>
            <a:pPr marL="457200" lvl="1" indent="0">
              <a:buNone/>
            </a:pPr>
            <a:r>
              <a:rPr lang="en-US" sz="2000" u="sng" dirty="0" err="1" smtClean="0">
                <a:latin typeface="Consolas" panose="020B0609020204030204" pitchFamily="49" charset="0"/>
                <a:cs typeface="Courier New" pitchFamily="49" charset="0"/>
              </a:rPr>
              <a:t>els</a:t>
            </a:r>
            <a:r>
              <a:rPr lang="id-ID" sz="2000" u="sng" dirty="0" smtClean="0">
                <a:latin typeface="Consolas" panose="020B0609020204030204" pitchFamily="49" charset="0"/>
                <a:cs typeface="Courier New" pitchFamily="49" charset="0"/>
              </a:rPr>
              <a:t>e</a:t>
            </a:r>
            <a:r>
              <a:rPr lang="id-ID" sz="2000" dirty="0" smtClean="0">
                <a:latin typeface="Consolas" panose="020B0609020204030204" pitchFamily="49" charset="0"/>
                <a:cs typeface="Courier New" pitchFamily="49" charset="0"/>
              </a:rPr>
              <a:t>	  </a:t>
            </a:r>
            <a:r>
              <a:rPr lang="en-US" sz="2000" dirty="0" smtClean="0">
                <a:latin typeface="Consolas" panose="020B0609020204030204" pitchFamily="49" charset="0"/>
                <a:cs typeface="Courier New" pitchFamily="49" charset="0"/>
              </a:rPr>
              <a:t>: </a:t>
            </a:r>
            <a:r>
              <a:rPr lang="en-US" sz="2000" dirty="0">
                <a:latin typeface="Consolas" panose="020B0609020204030204" pitchFamily="49" charset="0"/>
                <a:cs typeface="Courier New" pitchFamily="49" charset="0"/>
              </a:rPr>
              <a:t>output “</a:t>
            </a:r>
            <a:r>
              <a:rPr lang="en-US" sz="2000" dirty="0" err="1">
                <a:latin typeface="Consolas" panose="020B0609020204030204" pitchFamily="49" charset="0"/>
                <a:cs typeface="Courier New" pitchFamily="49" charset="0"/>
              </a:rPr>
              <a:t>pilihan</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bulan</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salah</a:t>
            </a:r>
            <a:r>
              <a:rPr lang="en-US" sz="2000" dirty="0">
                <a:latin typeface="Consolas" panose="020B0609020204030204" pitchFamily="49" charset="0"/>
                <a:cs typeface="Courier New" pitchFamily="49" charset="0"/>
              </a:rPr>
              <a:t>”</a:t>
            </a:r>
            <a:endParaRPr lang="en-US" dirty="0">
              <a:latin typeface="Consolas" panose="020B0609020204030204" pitchFamily="49" charset="0"/>
            </a:endParaRPr>
          </a:p>
        </p:txBody>
      </p:sp>
      <p:sp>
        <p:nvSpPr>
          <p:cNvPr id="4" name="Footer Placeholder 3">
            <a:extLst>
              <a:ext uri="{FF2B5EF4-FFF2-40B4-BE49-F238E27FC236}">
                <a16:creationId xmlns:a16="http://schemas.microsoft.com/office/drawing/2014/main" id="{8AEC1679-38D1-4C5C-BD4F-676756EF803B}"/>
              </a:ext>
            </a:extLst>
          </p:cNvPr>
          <p:cNvSpPr>
            <a:spLocks noGrp="1"/>
          </p:cNvSpPr>
          <p:nvPr>
            <p:ph type="ftr" sz="quarter" idx="11"/>
          </p:nvPr>
        </p:nvSpPr>
        <p:spPr/>
        <p:txBody>
          <a:bodyPr/>
          <a:lstStyle/>
          <a:p>
            <a:r>
              <a:rPr lang="en-US"/>
              <a:t>Program Studi Teknik Informatika - S1</a:t>
            </a:r>
          </a:p>
        </p:txBody>
      </p:sp>
    </p:spTree>
    <p:extLst>
      <p:ext uri="{BB962C8B-B14F-4D97-AF65-F5344CB8AC3E}">
        <p14:creationId xmlns:p14="http://schemas.microsoft.com/office/powerpoint/2010/main" val="350765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Notasi Algoritmik </a:t>
            </a:r>
            <a:r>
              <a:rPr lang="id-ID" b="1" dirty="0" smtClean="0"/>
              <a:t>(Cek Bilangan Bulat)</a:t>
            </a:r>
            <a:endParaRPr lang="id-ID" b="1" dirty="0"/>
          </a:p>
        </p:txBody>
      </p:sp>
      <p:sp>
        <p:nvSpPr>
          <p:cNvPr id="4" name="Footer Placeholder 3">
            <a:extLst>
              <a:ext uri="{FF2B5EF4-FFF2-40B4-BE49-F238E27FC236}">
                <a16:creationId xmlns:a16="http://schemas.microsoft.com/office/drawing/2014/main" id="{997A8B69-350A-4F1C-9B4F-5276842B82DC}"/>
              </a:ext>
            </a:extLst>
          </p:cNvPr>
          <p:cNvSpPr>
            <a:spLocks noGrp="1"/>
          </p:cNvSpPr>
          <p:nvPr>
            <p:ph type="ftr" sz="quarter" idx="11"/>
          </p:nvPr>
        </p:nvSpPr>
        <p:spPr/>
        <p:txBody>
          <a:bodyPr/>
          <a:lstStyle/>
          <a:p>
            <a:r>
              <a:rPr lang="en-US"/>
              <a:t>Program Studi Teknik Informatika - S1</a:t>
            </a:r>
          </a:p>
        </p:txBody>
      </p:sp>
      <p:graphicFrame>
        <p:nvGraphicFramePr>
          <p:cNvPr id="5" name="Content Placeholder 5"/>
          <p:cNvGraphicFramePr>
            <a:graphicFrameLocks/>
          </p:cNvGraphicFramePr>
          <p:nvPr>
            <p:extLst>
              <p:ext uri="{D42A27DB-BD31-4B8C-83A1-F6EECF244321}">
                <p14:modId xmlns:p14="http://schemas.microsoft.com/office/powerpoint/2010/main" val="2260742054"/>
              </p:ext>
            </p:extLst>
          </p:nvPr>
        </p:nvGraphicFramePr>
        <p:xfrm>
          <a:off x="321365" y="1655180"/>
          <a:ext cx="11579225" cy="4114800"/>
        </p:xfrm>
        <a:graphic>
          <a:graphicData uri="http://schemas.openxmlformats.org/drawingml/2006/table">
            <a:tbl>
              <a:tblPr firstRow="1" bandRow="1">
                <a:tableStyleId>{5C22544A-7EE6-4342-B048-85BDC9FD1C3A}</a:tableStyleId>
              </a:tblPr>
              <a:tblGrid>
                <a:gridCol w="11579225">
                  <a:extLst>
                    <a:ext uri="{9D8B030D-6E8A-4147-A177-3AD203B41FA5}">
                      <a16:colId xmlns:a16="http://schemas.microsoft.com/office/drawing/2014/main" val="926359863"/>
                    </a:ext>
                  </a:extLst>
                </a:gridCol>
              </a:tblGrid>
              <a:tr h="570222">
                <a:tc>
                  <a:txBody>
                    <a:bodyPr/>
                    <a:lstStyle/>
                    <a:p>
                      <a:r>
                        <a:rPr lang="id-ID" dirty="0" smtClean="0"/>
                        <a:t>Program CekBilanganBulat</a:t>
                      </a:r>
                    </a:p>
                    <a:p>
                      <a:r>
                        <a:rPr lang="id-ID" dirty="0" smtClean="0"/>
                        <a:t>{Program dengan notasi algoritmik untuk mengecek bilangan bulat positif/negatif/NOL}</a:t>
                      </a:r>
                      <a:endParaRPr lang="id-ID" dirty="0"/>
                    </a:p>
                  </a:txBody>
                  <a:tcPr/>
                </a:tc>
                <a:extLst>
                  <a:ext uri="{0D108BD9-81ED-4DB2-BD59-A6C34878D82A}">
                    <a16:rowId xmlns:a16="http://schemas.microsoft.com/office/drawing/2014/main" val="3521878277"/>
                  </a:ext>
                </a:extLst>
              </a:tr>
              <a:tr h="370840">
                <a:tc>
                  <a:txBody>
                    <a:bodyPr/>
                    <a:lstStyle/>
                    <a:p>
                      <a:r>
                        <a:rPr lang="id-ID" b="1" dirty="0" smtClean="0"/>
                        <a:t>KAMUS</a:t>
                      </a:r>
                    </a:p>
                    <a:p>
                      <a:r>
                        <a:rPr lang="id-ID" b="1" dirty="0" smtClean="0"/>
                        <a:t>    </a:t>
                      </a:r>
                      <a:r>
                        <a:rPr lang="id-ID" b="0" dirty="0" smtClean="0"/>
                        <a:t>x</a:t>
                      </a:r>
                      <a:r>
                        <a:rPr lang="id-ID" b="0" baseline="0" dirty="0" smtClean="0"/>
                        <a:t> : </a:t>
                      </a:r>
                      <a:r>
                        <a:rPr lang="id-ID" b="0" u="sng" baseline="0" dirty="0" smtClean="0"/>
                        <a:t>integer</a:t>
                      </a:r>
                      <a:endParaRPr lang="id-ID" b="0" u="none" baseline="0" dirty="0" smtClean="0"/>
                    </a:p>
                  </a:txBody>
                  <a:tcPr/>
                </a:tc>
                <a:extLst>
                  <a:ext uri="{0D108BD9-81ED-4DB2-BD59-A6C34878D82A}">
                    <a16:rowId xmlns:a16="http://schemas.microsoft.com/office/drawing/2014/main" val="2994293459"/>
                  </a:ext>
                </a:extLst>
              </a:tr>
              <a:tr h="370840">
                <a:tc>
                  <a:txBody>
                    <a:bodyPr/>
                    <a:lstStyle/>
                    <a:p>
                      <a:r>
                        <a:rPr lang="id-ID" b="1" dirty="0" smtClean="0"/>
                        <a:t>ALGORITMA</a:t>
                      </a:r>
                    </a:p>
                    <a:p>
                      <a:r>
                        <a:rPr lang="id-ID" b="0" dirty="0" smtClean="0"/>
                        <a:t>    </a:t>
                      </a:r>
                      <a:r>
                        <a:rPr lang="en-US" b="0" u="sng" dirty="0" smtClean="0"/>
                        <a:t>input</a:t>
                      </a:r>
                      <a:r>
                        <a:rPr lang="en-US" b="0" dirty="0" smtClean="0"/>
                        <a:t>(x) </a:t>
                      </a:r>
                    </a:p>
                    <a:p>
                      <a:r>
                        <a:rPr lang="id-ID" b="1" u="none" dirty="0" smtClean="0"/>
                        <a:t>    </a:t>
                      </a:r>
                      <a:r>
                        <a:rPr lang="en-US" b="0" u="sng" dirty="0" smtClean="0"/>
                        <a:t>if</a:t>
                      </a:r>
                      <a:r>
                        <a:rPr lang="en-US" b="0" dirty="0" smtClean="0"/>
                        <a:t> x</a:t>
                      </a:r>
                      <a:r>
                        <a:rPr lang="id-ID" b="0" u="none" dirty="0" smtClean="0"/>
                        <a:t> &gt; </a:t>
                      </a:r>
                      <a:r>
                        <a:rPr lang="en-US" b="0" dirty="0" smtClean="0"/>
                        <a:t>0 </a:t>
                      </a:r>
                      <a:r>
                        <a:rPr lang="en-US" b="0" u="sng" dirty="0" smtClean="0"/>
                        <a:t>then</a:t>
                      </a:r>
                      <a:r>
                        <a:rPr lang="en-US" b="0" dirty="0" smtClean="0"/>
                        <a:t> </a:t>
                      </a:r>
                    </a:p>
                    <a:p>
                      <a:r>
                        <a:rPr lang="en-US" b="0" dirty="0" smtClean="0"/>
                        <a:t>   </a:t>
                      </a:r>
                      <a:r>
                        <a:rPr lang="id-ID" b="0" dirty="0" smtClean="0"/>
                        <a:t> </a:t>
                      </a:r>
                      <a:r>
                        <a:rPr lang="id-ID" b="0" baseline="0" dirty="0" smtClean="0"/>
                        <a:t>    </a:t>
                      </a:r>
                      <a:r>
                        <a:rPr lang="en-US" b="0" u="sng" dirty="0" smtClean="0"/>
                        <a:t>output</a:t>
                      </a:r>
                      <a:r>
                        <a:rPr lang="en-US" b="0" dirty="0" smtClean="0"/>
                        <a:t>(“</a:t>
                      </a:r>
                      <a:r>
                        <a:rPr lang="id-ID" b="0" dirty="0" smtClean="0"/>
                        <a:t>positif</a:t>
                      </a:r>
                      <a:r>
                        <a:rPr lang="en-US" b="0" dirty="0" smtClean="0"/>
                        <a:t>”)</a:t>
                      </a:r>
                    </a:p>
                    <a:p>
                      <a:r>
                        <a:rPr lang="id-ID" b="0" u="none" dirty="0" smtClean="0"/>
                        <a:t>    </a:t>
                      </a:r>
                      <a:r>
                        <a:rPr lang="en-US" b="0" u="sng" dirty="0" smtClean="0"/>
                        <a:t>else</a:t>
                      </a:r>
                      <a:r>
                        <a:rPr lang="id-ID" b="0" u="sng" dirty="0" smtClean="0"/>
                        <a:t> if</a:t>
                      </a:r>
                      <a:r>
                        <a:rPr lang="id-ID" b="0" u="none" baseline="0" dirty="0" smtClean="0"/>
                        <a:t> x &lt; 0 </a:t>
                      </a:r>
                      <a:r>
                        <a:rPr lang="id-ID" b="0" u="sng" baseline="0" dirty="0" smtClean="0"/>
                        <a:t>then</a:t>
                      </a:r>
                      <a:endParaRPr lang="en-US" b="0" u="sng" dirty="0" smtClean="0"/>
                    </a:p>
                    <a:p>
                      <a:r>
                        <a:rPr lang="en-US" b="0" dirty="0" smtClean="0"/>
                        <a:t>   </a:t>
                      </a:r>
                      <a:r>
                        <a:rPr lang="id-ID" b="0" dirty="0" smtClean="0"/>
                        <a:t> </a:t>
                      </a:r>
                      <a:r>
                        <a:rPr lang="id-ID" b="0" baseline="0" dirty="0" smtClean="0"/>
                        <a:t>    </a:t>
                      </a:r>
                      <a:r>
                        <a:rPr lang="en-US" b="0" u="sng" dirty="0" smtClean="0"/>
                        <a:t>output</a:t>
                      </a:r>
                      <a:r>
                        <a:rPr lang="en-US" b="0" dirty="0" smtClean="0"/>
                        <a:t>(“</a:t>
                      </a:r>
                      <a:r>
                        <a:rPr lang="id-ID" b="0" dirty="0" smtClean="0"/>
                        <a:t>negatif</a:t>
                      </a:r>
                      <a:r>
                        <a:rPr lang="en-US" b="0" dirty="0" smtClean="0"/>
                        <a:t>”)</a:t>
                      </a:r>
                      <a:endParaRPr lang="id-ID" b="0" dirty="0" smtClean="0"/>
                    </a:p>
                    <a:p>
                      <a:r>
                        <a:rPr lang="id-ID" b="0" dirty="0" smtClean="0"/>
                        <a:t>    </a:t>
                      </a:r>
                      <a:r>
                        <a:rPr lang="id-ID" b="0" u="sng" dirty="0" smtClean="0"/>
                        <a:t>else</a:t>
                      </a:r>
                      <a:endParaRPr lang="id-ID" b="0" u="none" dirty="0" smtClean="0"/>
                    </a:p>
                    <a:p>
                      <a:r>
                        <a:rPr lang="id-ID" b="0" u="none" baseline="0" dirty="0" smtClean="0"/>
                        <a:t>        </a:t>
                      </a:r>
                      <a:r>
                        <a:rPr lang="en-US" b="0" u="sng" dirty="0" smtClean="0"/>
                        <a:t>output</a:t>
                      </a:r>
                      <a:r>
                        <a:rPr lang="en-US" b="0" dirty="0" smtClean="0"/>
                        <a:t>(“</a:t>
                      </a:r>
                      <a:r>
                        <a:rPr lang="id-ID" b="0" dirty="0" smtClean="0"/>
                        <a:t>nol</a:t>
                      </a:r>
                      <a:r>
                        <a:rPr lang="en-US" b="0" dirty="0" smtClean="0"/>
                        <a:t>”)</a:t>
                      </a:r>
                      <a:endParaRPr lang="id-ID" b="0" dirty="0" smtClean="0"/>
                    </a:p>
                    <a:p>
                      <a:r>
                        <a:rPr lang="id-ID" b="0" dirty="0" smtClean="0"/>
                        <a:t>    </a:t>
                      </a:r>
                      <a:r>
                        <a:rPr lang="id-ID" b="0" u="sng" dirty="0" smtClean="0"/>
                        <a:t>output</a:t>
                      </a:r>
                      <a:r>
                        <a:rPr lang="id-ID" b="0" dirty="0" smtClean="0"/>
                        <a:t>(“finish”)</a:t>
                      </a:r>
                      <a:endParaRPr lang="en-US" b="0" dirty="0" smtClean="0"/>
                    </a:p>
                    <a:p>
                      <a:endParaRPr lang="id-ID" b="1" dirty="0" smtClean="0"/>
                    </a:p>
                  </a:txBody>
                  <a:tcPr/>
                </a:tc>
                <a:extLst>
                  <a:ext uri="{0D108BD9-81ED-4DB2-BD59-A6C34878D82A}">
                    <a16:rowId xmlns:a16="http://schemas.microsoft.com/office/drawing/2014/main" val="2155481697"/>
                  </a:ext>
                </a:extLst>
              </a:tr>
            </a:tbl>
          </a:graphicData>
        </a:graphic>
      </p:graphicFrame>
    </p:spTree>
    <p:extLst>
      <p:ext uri="{BB962C8B-B14F-4D97-AF65-F5344CB8AC3E}">
        <p14:creationId xmlns:p14="http://schemas.microsoft.com/office/powerpoint/2010/main" val="182747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82743-3752-4D78-97B2-67BF1D68C83D}"/>
              </a:ext>
            </a:extLst>
          </p:cNvPr>
          <p:cNvSpPr>
            <a:spLocks noGrp="1"/>
          </p:cNvSpPr>
          <p:nvPr>
            <p:ph type="title"/>
          </p:nvPr>
        </p:nvSpPr>
        <p:spPr>
          <a:xfrm>
            <a:off x="5284862" y="139838"/>
            <a:ext cx="5078338" cy="1325563"/>
          </a:xfrm>
        </p:spPr>
        <p:txBody>
          <a:bodyPr/>
          <a:lstStyle/>
          <a:p>
            <a:r>
              <a:rPr lang="en-US" b="1" dirty="0" err="1"/>
              <a:t>Contoh</a:t>
            </a:r>
            <a:r>
              <a:rPr lang="en-US" b="1" dirty="0"/>
              <a:t> </a:t>
            </a:r>
            <a:r>
              <a:rPr lang="en-US" b="1" dirty="0" err="1"/>
              <a:t>Kasus</a:t>
            </a:r>
            <a:endParaRPr lang="en-US" b="1" dirty="0"/>
          </a:p>
        </p:txBody>
      </p:sp>
      <p:sp>
        <p:nvSpPr>
          <p:cNvPr id="3" name="Content Placeholder 2">
            <a:extLst>
              <a:ext uri="{FF2B5EF4-FFF2-40B4-BE49-F238E27FC236}">
                <a16:creationId xmlns:a16="http://schemas.microsoft.com/office/drawing/2014/main" id="{44C0C273-05BA-4EB1-9B41-D17090EF0F54}"/>
              </a:ext>
            </a:extLst>
          </p:cNvPr>
          <p:cNvSpPr>
            <a:spLocks noGrp="1"/>
          </p:cNvSpPr>
          <p:nvPr>
            <p:ph idx="1"/>
          </p:nvPr>
        </p:nvSpPr>
        <p:spPr>
          <a:xfrm>
            <a:off x="5597813" y="1582221"/>
            <a:ext cx="4091457" cy="4614586"/>
          </a:xfrm>
        </p:spPr>
        <p:txBody>
          <a:bodyPr>
            <a:normAutofit/>
          </a:bodyPr>
          <a:lstStyle/>
          <a:p>
            <a:pPr marL="0" lvl="0" indent="0">
              <a:lnSpc>
                <a:spcPct val="100000"/>
              </a:lnSpc>
              <a:spcBef>
                <a:spcPts val="0"/>
              </a:spcBef>
              <a:buClr>
                <a:schemeClr val="lt1"/>
              </a:buClr>
              <a:buNone/>
            </a:pPr>
            <a:r>
              <a:rPr lang="id-ID" b="1" dirty="0" smtClean="0">
                <a:latin typeface="Consolas" panose="020B0609020204030204" pitchFamily="49" charset="0"/>
                <a:ea typeface="Cabin"/>
                <a:cs typeface="Cabin"/>
                <a:sym typeface="Cabin"/>
              </a:rPr>
              <a:t>Skenario input:</a:t>
            </a:r>
          </a:p>
          <a:p>
            <a:pPr marL="0" lvl="0" indent="0">
              <a:lnSpc>
                <a:spcPct val="100000"/>
              </a:lnSpc>
              <a:spcBef>
                <a:spcPts val="0"/>
              </a:spcBef>
              <a:buClr>
                <a:schemeClr val="lt1"/>
              </a:buClr>
              <a:buNone/>
            </a:pPr>
            <a:r>
              <a:rPr lang="id-ID" b="1" dirty="0" smtClean="0">
                <a:latin typeface="Consolas" panose="020B0609020204030204" pitchFamily="49" charset="0"/>
                <a:ea typeface="Courier New"/>
                <a:cs typeface="Courier New"/>
                <a:sym typeface="Cabin"/>
              </a:rPr>
              <a:t>x = 0</a:t>
            </a:r>
          </a:p>
          <a:p>
            <a:pPr marL="514350" lvl="0" indent="-514350">
              <a:lnSpc>
                <a:spcPct val="100000"/>
              </a:lnSpc>
              <a:spcBef>
                <a:spcPts val="0"/>
              </a:spcBef>
              <a:buClr>
                <a:schemeClr val="lt1"/>
              </a:buClr>
              <a:buAutoNum type="arabicPeriod"/>
            </a:pPr>
            <a:r>
              <a:rPr lang="id-ID" dirty="0" smtClean="0">
                <a:latin typeface="Consolas" panose="020B0609020204030204" pitchFamily="49" charset="0"/>
                <a:ea typeface="Courier New"/>
                <a:cs typeface="Courier New"/>
                <a:sym typeface="Cabin"/>
              </a:rPr>
              <a:t>Pengecekan pertama x &gt; 0? Ya, maka output adalah positif</a:t>
            </a:r>
          </a:p>
          <a:p>
            <a:pPr marL="514350" lvl="0" indent="-514350">
              <a:lnSpc>
                <a:spcPct val="100000"/>
              </a:lnSpc>
              <a:spcBef>
                <a:spcPts val="0"/>
              </a:spcBef>
              <a:buClr>
                <a:schemeClr val="lt1"/>
              </a:buClr>
              <a:buAutoNum type="arabicPeriod"/>
            </a:pPr>
            <a:r>
              <a:rPr lang="id-ID" dirty="0" smtClean="0">
                <a:latin typeface="Consolas" panose="020B0609020204030204" pitchFamily="49" charset="0"/>
                <a:ea typeface="Courier New"/>
                <a:cs typeface="Courier New"/>
                <a:sym typeface="Cabin"/>
              </a:rPr>
              <a:t>Kemudian diluar dari percabangan ada output lagi finish. </a:t>
            </a:r>
            <a:endParaRPr lang="en-US" dirty="0">
              <a:latin typeface="Consolas" panose="020B0609020204030204" pitchFamily="49" charset="0"/>
              <a:ea typeface="Courier New"/>
              <a:cs typeface="Courier New"/>
              <a:sym typeface="Courier New"/>
            </a:endParaRPr>
          </a:p>
          <a:p>
            <a:endParaRPr lang="en-US" dirty="0"/>
          </a:p>
        </p:txBody>
      </p:sp>
      <p:sp>
        <p:nvSpPr>
          <p:cNvPr id="4" name="Google Shape;254;p74">
            <a:extLst>
              <a:ext uri="{FF2B5EF4-FFF2-40B4-BE49-F238E27FC236}">
                <a16:creationId xmlns:a16="http://schemas.microsoft.com/office/drawing/2014/main" id="{80F4DBD2-0F43-47FD-B353-6B7746F040CA}"/>
              </a:ext>
            </a:extLst>
          </p:cNvPr>
          <p:cNvSpPr txBox="1"/>
          <p:nvPr/>
        </p:nvSpPr>
        <p:spPr>
          <a:xfrm>
            <a:off x="660330" y="225104"/>
            <a:ext cx="1901592" cy="520839"/>
          </a:xfrm>
          <a:prstGeom prst="rect">
            <a:avLst/>
          </a:prstGeom>
          <a:noFill/>
          <a:ln w="76200" cap="flat" cmpd="sng">
            <a:solidFill>
              <a:srgbClr val="C00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b="0" i="0" u="none" strike="noStrike" cap="none" dirty="0">
                <a:solidFill>
                  <a:schemeClr val="tx1"/>
                </a:solidFill>
                <a:latin typeface="Cabin"/>
                <a:ea typeface="Cabin"/>
                <a:cs typeface="Cabin"/>
                <a:sym typeface="Cabin"/>
              </a:rPr>
              <a:t>x = 25</a:t>
            </a:r>
            <a:endParaRPr sz="1050" dirty="0">
              <a:solidFill>
                <a:schemeClr val="tx1"/>
              </a:solidFill>
            </a:endParaRPr>
          </a:p>
        </p:txBody>
      </p:sp>
      <p:cxnSp>
        <p:nvCxnSpPr>
          <p:cNvPr id="5" name="Google Shape;255;p74">
            <a:extLst>
              <a:ext uri="{FF2B5EF4-FFF2-40B4-BE49-F238E27FC236}">
                <a16:creationId xmlns:a16="http://schemas.microsoft.com/office/drawing/2014/main" id="{948E7890-C5A2-4903-AE00-3440EB2695EE}"/>
              </a:ext>
            </a:extLst>
          </p:cNvPr>
          <p:cNvCxnSpPr>
            <a:cxnSpLocks/>
            <a:stCxn id="6" idx="0"/>
            <a:endCxn id="4" idx="2"/>
          </p:cNvCxnSpPr>
          <p:nvPr/>
        </p:nvCxnSpPr>
        <p:spPr>
          <a:xfrm flipH="1" flipV="1">
            <a:off x="1611126" y="745943"/>
            <a:ext cx="1486" cy="433092"/>
          </a:xfrm>
          <a:prstGeom prst="straightConnector1">
            <a:avLst/>
          </a:prstGeom>
          <a:noFill/>
          <a:ln w="76200" cap="rnd" cmpd="sng">
            <a:solidFill>
              <a:srgbClr val="C00000"/>
            </a:solidFill>
            <a:prstDash val="solid"/>
            <a:miter lim="8000"/>
            <a:headEnd type="stealth" w="sm" len="sm"/>
            <a:tailEnd type="none" w="sm" len="sm"/>
          </a:ln>
        </p:spPr>
      </p:cxnSp>
      <p:sp>
        <p:nvSpPr>
          <p:cNvPr id="6" name="Google Shape;257;p74">
            <a:extLst>
              <a:ext uri="{FF2B5EF4-FFF2-40B4-BE49-F238E27FC236}">
                <a16:creationId xmlns:a16="http://schemas.microsoft.com/office/drawing/2014/main" id="{5F86F8F8-5FDE-4F9E-A05F-053D915F82D7}"/>
              </a:ext>
            </a:extLst>
          </p:cNvPr>
          <p:cNvSpPr/>
          <p:nvPr/>
        </p:nvSpPr>
        <p:spPr>
          <a:xfrm>
            <a:off x="513664" y="1179035"/>
            <a:ext cx="2197896" cy="940182"/>
          </a:xfrm>
          <a:prstGeom prst="diamond">
            <a:avLst/>
          </a:prstGeom>
          <a:noFill/>
          <a:ln w="76200" cap="flat" cmpd="sng">
            <a:solidFill>
              <a:srgbClr val="C00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1800" b="0" i="0" u="none" strike="noStrike" cap="none" dirty="0">
                <a:solidFill>
                  <a:schemeClr val="tx1"/>
                </a:solidFill>
                <a:latin typeface="Cabin"/>
                <a:ea typeface="Cabin"/>
                <a:cs typeface="Cabin"/>
                <a:sym typeface="Cabin"/>
              </a:rPr>
              <a:t>X &gt; 0 ?</a:t>
            </a:r>
            <a:endParaRPr sz="1050" dirty="0">
              <a:solidFill>
                <a:schemeClr val="tx1"/>
              </a:solidFill>
            </a:endParaRPr>
          </a:p>
        </p:txBody>
      </p:sp>
      <p:cxnSp>
        <p:nvCxnSpPr>
          <p:cNvPr id="7" name="Google Shape;258;p74">
            <a:extLst>
              <a:ext uri="{FF2B5EF4-FFF2-40B4-BE49-F238E27FC236}">
                <a16:creationId xmlns:a16="http://schemas.microsoft.com/office/drawing/2014/main" id="{831E33DF-9E4D-4A0C-A705-F9217CB5DF75}"/>
              </a:ext>
            </a:extLst>
          </p:cNvPr>
          <p:cNvCxnSpPr>
            <a:cxnSpLocks/>
            <a:stCxn id="13" idx="0"/>
            <a:endCxn id="6" idx="2"/>
          </p:cNvCxnSpPr>
          <p:nvPr/>
        </p:nvCxnSpPr>
        <p:spPr>
          <a:xfrm flipV="1">
            <a:off x="1604290" y="2119217"/>
            <a:ext cx="8322" cy="944044"/>
          </a:xfrm>
          <a:prstGeom prst="straightConnector1">
            <a:avLst/>
          </a:prstGeom>
          <a:noFill/>
          <a:ln w="76200" cap="rnd" cmpd="sng">
            <a:solidFill>
              <a:srgbClr val="C00000"/>
            </a:solidFill>
            <a:prstDash val="solid"/>
            <a:miter lim="8000"/>
            <a:headEnd type="stealth" w="sm" len="sm"/>
            <a:tailEnd type="none" w="sm" len="sm"/>
          </a:ln>
        </p:spPr>
      </p:cxnSp>
      <p:sp>
        <p:nvSpPr>
          <p:cNvPr id="8" name="Google Shape;259;p74">
            <a:extLst>
              <a:ext uri="{FF2B5EF4-FFF2-40B4-BE49-F238E27FC236}">
                <a16:creationId xmlns:a16="http://schemas.microsoft.com/office/drawing/2014/main" id="{9EB6D456-5F72-463E-9AFD-21B49487BC72}"/>
              </a:ext>
            </a:extLst>
          </p:cNvPr>
          <p:cNvSpPr txBox="1"/>
          <p:nvPr/>
        </p:nvSpPr>
        <p:spPr>
          <a:xfrm>
            <a:off x="2369297" y="2087171"/>
            <a:ext cx="2158184" cy="565066"/>
          </a:xfrm>
          <a:prstGeom prst="rect">
            <a:avLst/>
          </a:prstGeom>
          <a:noFill/>
          <a:ln w="76200" cap="flat" cmpd="sng">
            <a:solidFill>
              <a:srgbClr val="C00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b="0" i="0" u="none" strike="noStrike" cap="none" dirty="0">
                <a:solidFill>
                  <a:schemeClr val="tx1"/>
                </a:solidFill>
                <a:latin typeface="Cabin"/>
                <a:ea typeface="Cabin"/>
                <a:cs typeface="Cabin"/>
                <a:sym typeface="Cabin"/>
              </a:rPr>
              <a:t>print ‘</a:t>
            </a:r>
            <a:r>
              <a:rPr lang="en-US" sz="2400" b="0" i="0" u="none" strike="noStrike" cap="none" dirty="0" err="1">
                <a:solidFill>
                  <a:schemeClr val="tx1"/>
                </a:solidFill>
                <a:latin typeface="Cabin"/>
                <a:ea typeface="Cabin"/>
                <a:cs typeface="Cabin"/>
                <a:sym typeface="Cabin"/>
              </a:rPr>
              <a:t>positif</a:t>
            </a:r>
            <a:r>
              <a:rPr lang="en-US" sz="2400" b="0" i="0" u="none" strike="noStrike" cap="none" dirty="0">
                <a:solidFill>
                  <a:schemeClr val="tx1"/>
                </a:solidFill>
                <a:latin typeface="Cabin"/>
                <a:ea typeface="Cabin"/>
                <a:cs typeface="Cabin"/>
                <a:sym typeface="Cabin"/>
              </a:rPr>
              <a:t>'</a:t>
            </a:r>
            <a:endParaRPr sz="1050" dirty="0">
              <a:solidFill>
                <a:schemeClr val="tx1"/>
              </a:solidFill>
            </a:endParaRPr>
          </a:p>
        </p:txBody>
      </p:sp>
      <p:cxnSp>
        <p:nvCxnSpPr>
          <p:cNvPr id="9" name="Google Shape;260;p74">
            <a:extLst>
              <a:ext uri="{FF2B5EF4-FFF2-40B4-BE49-F238E27FC236}">
                <a16:creationId xmlns:a16="http://schemas.microsoft.com/office/drawing/2014/main" id="{8DF13673-1023-4387-AA44-9B3091768FFA}"/>
              </a:ext>
            </a:extLst>
          </p:cNvPr>
          <p:cNvCxnSpPr>
            <a:cxnSpLocks/>
          </p:cNvCxnSpPr>
          <p:nvPr/>
        </p:nvCxnSpPr>
        <p:spPr>
          <a:xfrm rot="10800000">
            <a:off x="2719768" y="1656557"/>
            <a:ext cx="777875" cy="15875"/>
          </a:xfrm>
          <a:prstGeom prst="straightConnector1">
            <a:avLst/>
          </a:prstGeom>
          <a:noFill/>
          <a:ln w="76200" cap="rnd" cmpd="sng">
            <a:solidFill>
              <a:srgbClr val="C00000"/>
            </a:solidFill>
            <a:prstDash val="solid"/>
            <a:miter lim="8000"/>
            <a:headEnd type="none" w="sm" len="sm"/>
            <a:tailEnd type="none" w="sm" len="sm"/>
          </a:ln>
        </p:spPr>
      </p:cxnSp>
      <p:cxnSp>
        <p:nvCxnSpPr>
          <p:cNvPr id="10" name="Google Shape;261;p74">
            <a:extLst>
              <a:ext uri="{FF2B5EF4-FFF2-40B4-BE49-F238E27FC236}">
                <a16:creationId xmlns:a16="http://schemas.microsoft.com/office/drawing/2014/main" id="{F579A054-E516-4D29-B64B-480B537BCDEA}"/>
              </a:ext>
            </a:extLst>
          </p:cNvPr>
          <p:cNvCxnSpPr>
            <a:cxnSpLocks/>
          </p:cNvCxnSpPr>
          <p:nvPr/>
        </p:nvCxnSpPr>
        <p:spPr>
          <a:xfrm flipH="1" flipV="1">
            <a:off x="3497643" y="1682683"/>
            <a:ext cx="6661" cy="378163"/>
          </a:xfrm>
          <a:prstGeom prst="straightConnector1">
            <a:avLst/>
          </a:prstGeom>
          <a:noFill/>
          <a:ln w="76200" cap="rnd" cmpd="sng">
            <a:solidFill>
              <a:srgbClr val="C00000"/>
            </a:solidFill>
            <a:prstDash val="solid"/>
            <a:miter lim="8000"/>
            <a:headEnd type="stealth" w="sm" len="sm"/>
            <a:tailEnd type="none" w="sm" len="sm"/>
          </a:ln>
        </p:spPr>
      </p:cxnSp>
      <p:cxnSp>
        <p:nvCxnSpPr>
          <p:cNvPr id="11" name="Google Shape;262;p74">
            <a:extLst>
              <a:ext uri="{FF2B5EF4-FFF2-40B4-BE49-F238E27FC236}">
                <a16:creationId xmlns:a16="http://schemas.microsoft.com/office/drawing/2014/main" id="{B06233C7-C8B5-4381-9CE7-29D4B9BE7346}"/>
              </a:ext>
            </a:extLst>
          </p:cNvPr>
          <p:cNvCxnSpPr>
            <a:cxnSpLocks/>
          </p:cNvCxnSpPr>
          <p:nvPr/>
        </p:nvCxnSpPr>
        <p:spPr>
          <a:xfrm>
            <a:off x="4962679" y="2394035"/>
            <a:ext cx="14395" cy="3258890"/>
          </a:xfrm>
          <a:prstGeom prst="straightConnector1">
            <a:avLst/>
          </a:prstGeom>
          <a:noFill/>
          <a:ln w="76200" cap="rnd" cmpd="sng">
            <a:solidFill>
              <a:srgbClr val="C00000"/>
            </a:solidFill>
            <a:prstDash val="solid"/>
            <a:miter lim="8000"/>
            <a:headEnd type="none" w="sm" len="sm"/>
            <a:tailEnd type="none" w="sm" len="sm"/>
          </a:ln>
        </p:spPr>
      </p:cxnSp>
      <p:sp>
        <p:nvSpPr>
          <p:cNvPr id="13" name="Google Shape;264;p74">
            <a:extLst>
              <a:ext uri="{FF2B5EF4-FFF2-40B4-BE49-F238E27FC236}">
                <a16:creationId xmlns:a16="http://schemas.microsoft.com/office/drawing/2014/main" id="{31A7BD54-3D57-405D-8CFF-C7C1B1A16BD3}"/>
              </a:ext>
            </a:extLst>
          </p:cNvPr>
          <p:cNvSpPr/>
          <p:nvPr/>
        </p:nvSpPr>
        <p:spPr>
          <a:xfrm>
            <a:off x="346074" y="3063261"/>
            <a:ext cx="2516431" cy="926647"/>
          </a:xfrm>
          <a:prstGeom prst="diamond">
            <a:avLst/>
          </a:prstGeom>
          <a:noFill/>
          <a:ln w="76200" cap="flat" cmpd="sng">
            <a:solidFill>
              <a:srgbClr val="C00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1800" b="0" i="0" u="none" strike="noStrike" cap="none" dirty="0">
                <a:solidFill>
                  <a:schemeClr val="tx1"/>
                </a:solidFill>
                <a:latin typeface="Cabin"/>
                <a:ea typeface="Cabin"/>
                <a:cs typeface="Cabin"/>
                <a:sym typeface="Cabin"/>
              </a:rPr>
              <a:t>X &lt; 0 ?</a:t>
            </a:r>
            <a:endParaRPr sz="1050" dirty="0">
              <a:solidFill>
                <a:schemeClr val="tx1"/>
              </a:solidFill>
            </a:endParaRPr>
          </a:p>
        </p:txBody>
      </p:sp>
      <p:cxnSp>
        <p:nvCxnSpPr>
          <p:cNvPr id="14" name="Google Shape;265;p74">
            <a:extLst>
              <a:ext uri="{FF2B5EF4-FFF2-40B4-BE49-F238E27FC236}">
                <a16:creationId xmlns:a16="http://schemas.microsoft.com/office/drawing/2014/main" id="{F8A1B266-5072-40C5-AA70-1CA84C4442C8}"/>
              </a:ext>
            </a:extLst>
          </p:cNvPr>
          <p:cNvCxnSpPr>
            <a:cxnSpLocks/>
            <a:stCxn id="41" idx="0"/>
            <a:endCxn id="13" idx="2"/>
          </p:cNvCxnSpPr>
          <p:nvPr/>
        </p:nvCxnSpPr>
        <p:spPr>
          <a:xfrm flipH="1" flipV="1">
            <a:off x="1604290" y="3989908"/>
            <a:ext cx="12426" cy="833038"/>
          </a:xfrm>
          <a:prstGeom prst="straightConnector1">
            <a:avLst/>
          </a:prstGeom>
          <a:noFill/>
          <a:ln w="76200" cap="rnd" cmpd="sng">
            <a:solidFill>
              <a:srgbClr val="C00000"/>
            </a:solidFill>
            <a:prstDash val="solid"/>
            <a:miter lim="8000"/>
            <a:headEnd type="stealth" w="sm" len="sm"/>
            <a:tailEnd type="none" w="sm" len="sm"/>
          </a:ln>
        </p:spPr>
      </p:cxnSp>
      <p:sp>
        <p:nvSpPr>
          <p:cNvPr id="15" name="Google Shape;266;p74">
            <a:extLst>
              <a:ext uri="{FF2B5EF4-FFF2-40B4-BE49-F238E27FC236}">
                <a16:creationId xmlns:a16="http://schemas.microsoft.com/office/drawing/2014/main" id="{CDCD2A1E-C01D-4A82-956D-CB7C2ECD2897}"/>
              </a:ext>
            </a:extLst>
          </p:cNvPr>
          <p:cNvSpPr txBox="1"/>
          <p:nvPr/>
        </p:nvSpPr>
        <p:spPr>
          <a:xfrm>
            <a:off x="2348048" y="3996494"/>
            <a:ext cx="2199680" cy="586302"/>
          </a:xfrm>
          <a:prstGeom prst="rect">
            <a:avLst/>
          </a:prstGeom>
          <a:noFill/>
          <a:ln w="76200" cap="flat" cmpd="sng">
            <a:solidFill>
              <a:srgbClr val="C00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b="0" i="0" u="none" strike="noStrike" cap="none" dirty="0">
                <a:solidFill>
                  <a:schemeClr val="tx1"/>
                </a:solidFill>
                <a:latin typeface="Cabin"/>
                <a:ea typeface="Cabin"/>
                <a:cs typeface="Cabin"/>
                <a:sym typeface="Cabin"/>
              </a:rPr>
              <a:t>print ‘</a:t>
            </a:r>
            <a:r>
              <a:rPr lang="en-US" sz="2400" b="0" i="0" u="none" strike="noStrike" cap="none" dirty="0" err="1">
                <a:solidFill>
                  <a:schemeClr val="tx1"/>
                </a:solidFill>
                <a:latin typeface="Cabin"/>
                <a:ea typeface="Cabin"/>
                <a:cs typeface="Cabin"/>
                <a:sym typeface="Cabin"/>
              </a:rPr>
              <a:t>negatif</a:t>
            </a:r>
            <a:r>
              <a:rPr lang="en-US" sz="2400" b="0" i="0" u="none" strike="noStrike" cap="none" dirty="0">
                <a:solidFill>
                  <a:schemeClr val="tx1"/>
                </a:solidFill>
                <a:latin typeface="Cabin"/>
                <a:ea typeface="Cabin"/>
                <a:cs typeface="Cabin"/>
                <a:sym typeface="Cabin"/>
              </a:rPr>
              <a:t>'</a:t>
            </a:r>
            <a:endParaRPr sz="1050" dirty="0">
              <a:solidFill>
                <a:schemeClr val="tx1"/>
              </a:solidFill>
            </a:endParaRPr>
          </a:p>
        </p:txBody>
      </p:sp>
      <p:cxnSp>
        <p:nvCxnSpPr>
          <p:cNvPr id="16" name="Google Shape;267;p74">
            <a:extLst>
              <a:ext uri="{FF2B5EF4-FFF2-40B4-BE49-F238E27FC236}">
                <a16:creationId xmlns:a16="http://schemas.microsoft.com/office/drawing/2014/main" id="{3F1A1B35-2A9E-46E5-B3B4-BC5B83A8C012}"/>
              </a:ext>
            </a:extLst>
          </p:cNvPr>
          <p:cNvCxnSpPr>
            <a:cxnSpLocks/>
          </p:cNvCxnSpPr>
          <p:nvPr/>
        </p:nvCxnSpPr>
        <p:spPr>
          <a:xfrm rot="10800000">
            <a:off x="2891860" y="3529102"/>
            <a:ext cx="777875" cy="15875"/>
          </a:xfrm>
          <a:prstGeom prst="straightConnector1">
            <a:avLst/>
          </a:prstGeom>
          <a:noFill/>
          <a:ln w="76200" cap="rnd" cmpd="sng">
            <a:solidFill>
              <a:srgbClr val="C00000"/>
            </a:solidFill>
            <a:prstDash val="solid"/>
            <a:miter lim="8000"/>
            <a:headEnd type="none" w="sm" len="sm"/>
            <a:tailEnd type="none" w="sm" len="sm"/>
          </a:ln>
        </p:spPr>
      </p:cxnSp>
      <p:cxnSp>
        <p:nvCxnSpPr>
          <p:cNvPr id="17" name="Google Shape;268;p74">
            <a:extLst>
              <a:ext uri="{FF2B5EF4-FFF2-40B4-BE49-F238E27FC236}">
                <a16:creationId xmlns:a16="http://schemas.microsoft.com/office/drawing/2014/main" id="{A3098D32-9DA5-4868-A7E6-2EC834ED094F}"/>
              </a:ext>
            </a:extLst>
          </p:cNvPr>
          <p:cNvCxnSpPr>
            <a:cxnSpLocks/>
          </p:cNvCxnSpPr>
          <p:nvPr/>
        </p:nvCxnSpPr>
        <p:spPr>
          <a:xfrm flipV="1">
            <a:off x="3669735" y="3551564"/>
            <a:ext cx="0" cy="434679"/>
          </a:xfrm>
          <a:prstGeom prst="straightConnector1">
            <a:avLst/>
          </a:prstGeom>
          <a:noFill/>
          <a:ln w="76200" cap="rnd" cmpd="sng">
            <a:solidFill>
              <a:srgbClr val="C00000"/>
            </a:solidFill>
            <a:prstDash val="solid"/>
            <a:miter lim="8000"/>
            <a:headEnd type="stealth" w="sm" len="sm"/>
            <a:tailEnd type="none" w="sm" len="sm"/>
          </a:ln>
        </p:spPr>
      </p:cxnSp>
      <p:cxnSp>
        <p:nvCxnSpPr>
          <p:cNvPr id="19" name="Google Shape;270;p74">
            <a:extLst>
              <a:ext uri="{FF2B5EF4-FFF2-40B4-BE49-F238E27FC236}">
                <a16:creationId xmlns:a16="http://schemas.microsoft.com/office/drawing/2014/main" id="{26652637-7046-4C3F-B6DC-FC715FFC0D7E}"/>
              </a:ext>
            </a:extLst>
          </p:cNvPr>
          <p:cNvCxnSpPr>
            <a:cxnSpLocks/>
          </p:cNvCxnSpPr>
          <p:nvPr/>
        </p:nvCxnSpPr>
        <p:spPr>
          <a:xfrm>
            <a:off x="1611126" y="5652925"/>
            <a:ext cx="3342859" cy="0"/>
          </a:xfrm>
          <a:prstGeom prst="straightConnector1">
            <a:avLst/>
          </a:prstGeom>
          <a:noFill/>
          <a:ln w="76200" cap="rnd" cmpd="sng">
            <a:solidFill>
              <a:srgbClr val="C00000"/>
            </a:solidFill>
            <a:prstDash val="solid"/>
            <a:miter lim="8000"/>
            <a:headEnd type="stealth" w="sm" len="sm"/>
            <a:tailEnd type="none" w="sm" len="sm"/>
          </a:ln>
        </p:spPr>
      </p:cxnSp>
      <p:sp>
        <p:nvSpPr>
          <p:cNvPr id="20" name="Google Shape;272;p74">
            <a:extLst>
              <a:ext uri="{FF2B5EF4-FFF2-40B4-BE49-F238E27FC236}">
                <a16:creationId xmlns:a16="http://schemas.microsoft.com/office/drawing/2014/main" id="{8D5FFDBD-D73A-4C44-8224-8B58BABA03BE}"/>
              </a:ext>
            </a:extLst>
          </p:cNvPr>
          <p:cNvSpPr txBox="1"/>
          <p:nvPr/>
        </p:nvSpPr>
        <p:spPr>
          <a:xfrm>
            <a:off x="501238" y="5990048"/>
            <a:ext cx="2206104" cy="617968"/>
          </a:xfrm>
          <a:prstGeom prst="rect">
            <a:avLst/>
          </a:prstGeom>
          <a:noFill/>
          <a:ln w="76200" cap="flat" cmpd="sng">
            <a:solidFill>
              <a:srgbClr val="C00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b="0" i="0" u="none" strike="noStrike" cap="none" dirty="0">
                <a:solidFill>
                  <a:schemeClr val="tx1"/>
                </a:solidFill>
                <a:latin typeface="Cabin"/>
                <a:ea typeface="Cabin"/>
                <a:cs typeface="Cabin"/>
                <a:sym typeface="Cabin"/>
              </a:rPr>
              <a:t>print 'Finish'</a:t>
            </a:r>
            <a:endParaRPr sz="1050" dirty="0">
              <a:solidFill>
                <a:schemeClr val="tx1"/>
              </a:solidFill>
            </a:endParaRPr>
          </a:p>
        </p:txBody>
      </p:sp>
      <p:sp>
        <p:nvSpPr>
          <p:cNvPr id="21" name="Google Shape;273;p74">
            <a:extLst>
              <a:ext uri="{FF2B5EF4-FFF2-40B4-BE49-F238E27FC236}">
                <a16:creationId xmlns:a16="http://schemas.microsoft.com/office/drawing/2014/main" id="{729B0A78-77B7-4F8C-9E57-D74818EFE7EE}"/>
              </a:ext>
            </a:extLst>
          </p:cNvPr>
          <p:cNvSpPr txBox="1"/>
          <p:nvPr/>
        </p:nvSpPr>
        <p:spPr>
          <a:xfrm>
            <a:off x="2974082" y="1011513"/>
            <a:ext cx="725487" cy="489856"/>
          </a:xfrm>
          <a:prstGeom prst="rect">
            <a:avLst/>
          </a:prstGeom>
          <a:noFill/>
          <a:ln w="9525" cap="flat" cmpd="sng">
            <a:solidFill>
              <a:srgbClr val="1155CC"/>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b="0" i="0" u="none" strike="noStrike" cap="none">
                <a:solidFill>
                  <a:schemeClr val="tx1"/>
                </a:solidFill>
                <a:latin typeface="Cabin"/>
                <a:ea typeface="Cabin"/>
                <a:cs typeface="Cabin"/>
                <a:sym typeface="Cabin"/>
              </a:rPr>
              <a:t>Yes</a:t>
            </a:r>
            <a:endParaRPr sz="1050">
              <a:solidFill>
                <a:schemeClr val="tx1"/>
              </a:solidFill>
            </a:endParaRPr>
          </a:p>
        </p:txBody>
      </p:sp>
      <p:sp>
        <p:nvSpPr>
          <p:cNvPr id="22" name="Google Shape;274;p74">
            <a:extLst>
              <a:ext uri="{FF2B5EF4-FFF2-40B4-BE49-F238E27FC236}">
                <a16:creationId xmlns:a16="http://schemas.microsoft.com/office/drawing/2014/main" id="{B6F72FD3-AD9C-4769-8975-2B354FC08F36}"/>
              </a:ext>
            </a:extLst>
          </p:cNvPr>
          <p:cNvSpPr txBox="1"/>
          <p:nvPr/>
        </p:nvSpPr>
        <p:spPr>
          <a:xfrm>
            <a:off x="3070381" y="2959379"/>
            <a:ext cx="725487" cy="482056"/>
          </a:xfrm>
          <a:prstGeom prst="rect">
            <a:avLst/>
          </a:prstGeom>
          <a:noFill/>
          <a:ln w="9525" cap="flat" cmpd="sng">
            <a:solidFill>
              <a:srgbClr val="4A86E8"/>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b="0" i="0" u="none" strike="noStrike" cap="none" dirty="0">
                <a:solidFill>
                  <a:schemeClr val="tx1"/>
                </a:solidFill>
                <a:latin typeface="Cabin"/>
                <a:ea typeface="Cabin"/>
                <a:cs typeface="Cabin"/>
                <a:sym typeface="Cabin"/>
              </a:rPr>
              <a:t>Yes</a:t>
            </a:r>
            <a:endParaRPr sz="1050" dirty="0">
              <a:solidFill>
                <a:schemeClr val="tx1"/>
              </a:solidFill>
            </a:endParaRPr>
          </a:p>
        </p:txBody>
      </p:sp>
      <p:sp>
        <p:nvSpPr>
          <p:cNvPr id="23" name="Google Shape;275;p74">
            <a:extLst>
              <a:ext uri="{FF2B5EF4-FFF2-40B4-BE49-F238E27FC236}">
                <a16:creationId xmlns:a16="http://schemas.microsoft.com/office/drawing/2014/main" id="{1AD19C6C-48A9-4BF7-A5DE-0ECC8C939DED}"/>
              </a:ext>
            </a:extLst>
          </p:cNvPr>
          <p:cNvSpPr txBox="1"/>
          <p:nvPr/>
        </p:nvSpPr>
        <p:spPr>
          <a:xfrm>
            <a:off x="630656" y="2242282"/>
            <a:ext cx="725400" cy="450101"/>
          </a:xfrm>
          <a:prstGeom prst="rect">
            <a:avLst/>
          </a:prstGeom>
          <a:noFill/>
          <a:ln w="9525" cap="flat" cmpd="sng">
            <a:solidFill>
              <a:srgbClr val="0000FF"/>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dirty="0">
                <a:solidFill>
                  <a:schemeClr val="tx1"/>
                </a:solidFill>
                <a:latin typeface="Cabin"/>
                <a:ea typeface="Cabin"/>
                <a:cs typeface="Cabin"/>
                <a:sym typeface="Cabin"/>
              </a:rPr>
              <a:t>No</a:t>
            </a:r>
            <a:endParaRPr sz="1050" dirty="0">
              <a:solidFill>
                <a:schemeClr val="tx1"/>
              </a:solidFill>
            </a:endParaRPr>
          </a:p>
        </p:txBody>
      </p:sp>
      <p:sp>
        <p:nvSpPr>
          <p:cNvPr id="24" name="Google Shape;276;p74">
            <a:extLst>
              <a:ext uri="{FF2B5EF4-FFF2-40B4-BE49-F238E27FC236}">
                <a16:creationId xmlns:a16="http://schemas.microsoft.com/office/drawing/2014/main" id="{CE071FD0-4C3D-4D97-AD5E-C47BD29814C4}"/>
              </a:ext>
            </a:extLst>
          </p:cNvPr>
          <p:cNvSpPr txBox="1"/>
          <p:nvPr/>
        </p:nvSpPr>
        <p:spPr>
          <a:xfrm>
            <a:off x="694854" y="4135354"/>
            <a:ext cx="725400" cy="450863"/>
          </a:xfrm>
          <a:prstGeom prst="rect">
            <a:avLst/>
          </a:prstGeom>
          <a:noFill/>
          <a:ln w="9525" cap="flat" cmpd="sng">
            <a:solidFill>
              <a:srgbClr val="0000FF"/>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dirty="0">
                <a:solidFill>
                  <a:schemeClr val="tx1"/>
                </a:solidFill>
                <a:latin typeface="Cabin"/>
                <a:ea typeface="Cabin"/>
                <a:cs typeface="Cabin"/>
                <a:sym typeface="Cabin"/>
              </a:rPr>
              <a:t>No</a:t>
            </a:r>
            <a:endParaRPr sz="1050" dirty="0">
              <a:solidFill>
                <a:schemeClr val="tx1"/>
              </a:solidFill>
            </a:endParaRPr>
          </a:p>
        </p:txBody>
      </p:sp>
      <p:sp>
        <p:nvSpPr>
          <p:cNvPr id="62" name="Google Shape;252;p74">
            <a:extLst>
              <a:ext uri="{FF2B5EF4-FFF2-40B4-BE49-F238E27FC236}">
                <a16:creationId xmlns:a16="http://schemas.microsoft.com/office/drawing/2014/main" id="{A87F570F-80E8-4FD1-8431-422F6262FD20}"/>
              </a:ext>
            </a:extLst>
          </p:cNvPr>
          <p:cNvSpPr txBox="1"/>
          <p:nvPr/>
        </p:nvSpPr>
        <p:spPr>
          <a:xfrm>
            <a:off x="9969027" y="1277504"/>
            <a:ext cx="1581150" cy="2184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abin"/>
              <a:buNone/>
            </a:pPr>
            <a:r>
              <a:rPr lang="id-ID" sz="3200" b="1" dirty="0" smtClean="0">
                <a:ea typeface="Cabin"/>
                <a:cs typeface="Cabin"/>
                <a:sym typeface="Cabin"/>
              </a:rPr>
              <a:t>Output</a:t>
            </a:r>
            <a:r>
              <a:rPr lang="id-ID" sz="3200" b="1" dirty="0">
                <a:ea typeface="Cabin"/>
                <a:cs typeface="Cabin"/>
                <a:sym typeface="Cabin"/>
              </a:rPr>
              <a:t>:</a:t>
            </a:r>
            <a:endParaRPr sz="3200" b="1" i="0" u="none" strike="noStrike" cap="none" dirty="0">
              <a:ea typeface="Cabin"/>
              <a:cs typeface="Cabin"/>
              <a:sym typeface="Cabin"/>
            </a:endParaRPr>
          </a:p>
          <a:p>
            <a:pPr marL="0" marR="0" lvl="0" indent="0" algn="l" rtl="0">
              <a:lnSpc>
                <a:spcPct val="100000"/>
              </a:lnSpc>
              <a:spcBef>
                <a:spcPts val="0"/>
              </a:spcBef>
              <a:spcAft>
                <a:spcPts val="0"/>
              </a:spcAft>
              <a:buClr>
                <a:srgbClr val="FF00FF"/>
              </a:buClr>
              <a:buFont typeface="Cabin"/>
              <a:buNone/>
            </a:pPr>
            <a:r>
              <a:rPr lang="en-US" sz="3200" b="1" dirty="0" err="1">
                <a:ea typeface="Cabin"/>
                <a:cs typeface="Cabin"/>
                <a:sym typeface="Cabin"/>
              </a:rPr>
              <a:t>p</a:t>
            </a:r>
            <a:r>
              <a:rPr lang="en-US" sz="3200" b="1" i="0" u="none" strike="noStrike" cap="none" dirty="0" err="1">
                <a:ea typeface="Cabin"/>
                <a:cs typeface="Cabin"/>
                <a:sym typeface="Cabin"/>
              </a:rPr>
              <a:t>ositif</a:t>
            </a:r>
            <a:endParaRPr sz="1600" b="1" dirty="0"/>
          </a:p>
          <a:p>
            <a:pPr marL="0" marR="0" lvl="0" indent="0" algn="l" rtl="0">
              <a:lnSpc>
                <a:spcPct val="100000"/>
              </a:lnSpc>
              <a:spcBef>
                <a:spcPts val="0"/>
              </a:spcBef>
              <a:spcAft>
                <a:spcPts val="0"/>
              </a:spcAft>
              <a:buClr>
                <a:srgbClr val="FF00FF"/>
              </a:buClr>
              <a:buFont typeface="Cabin"/>
              <a:buNone/>
            </a:pPr>
            <a:r>
              <a:rPr lang="en-US" sz="3200" b="1" i="0" u="none" strike="noStrike" cap="none" dirty="0">
                <a:ea typeface="Cabin"/>
                <a:cs typeface="Cabin"/>
                <a:sym typeface="Cabin"/>
              </a:rPr>
              <a:t>Finish</a:t>
            </a:r>
            <a:endParaRPr sz="1600" b="1" dirty="0"/>
          </a:p>
        </p:txBody>
      </p:sp>
      <p:cxnSp>
        <p:nvCxnSpPr>
          <p:cNvPr id="37" name="Google Shape;260;p74">
            <a:extLst>
              <a:ext uri="{FF2B5EF4-FFF2-40B4-BE49-F238E27FC236}">
                <a16:creationId xmlns:a16="http://schemas.microsoft.com/office/drawing/2014/main" id="{C33B2B51-F757-4513-832B-FF8B82775BB3}"/>
              </a:ext>
            </a:extLst>
          </p:cNvPr>
          <p:cNvCxnSpPr>
            <a:cxnSpLocks/>
          </p:cNvCxnSpPr>
          <p:nvPr/>
        </p:nvCxnSpPr>
        <p:spPr>
          <a:xfrm flipH="1">
            <a:off x="4562126" y="2353829"/>
            <a:ext cx="400550" cy="1"/>
          </a:xfrm>
          <a:prstGeom prst="straightConnector1">
            <a:avLst/>
          </a:prstGeom>
          <a:noFill/>
          <a:ln w="76200" cap="rnd" cmpd="sng">
            <a:solidFill>
              <a:srgbClr val="C00000"/>
            </a:solidFill>
            <a:prstDash val="solid"/>
            <a:miter lim="8000"/>
            <a:headEnd type="none" w="sm" len="sm"/>
            <a:tailEnd type="none" w="sm" len="sm"/>
          </a:ln>
        </p:spPr>
      </p:cxnSp>
      <p:cxnSp>
        <p:nvCxnSpPr>
          <p:cNvPr id="39" name="Google Shape;260;p74">
            <a:extLst>
              <a:ext uri="{FF2B5EF4-FFF2-40B4-BE49-F238E27FC236}">
                <a16:creationId xmlns:a16="http://schemas.microsoft.com/office/drawing/2014/main" id="{50E10DB8-0982-4E0D-9B6A-04ACCA27C453}"/>
              </a:ext>
            </a:extLst>
          </p:cNvPr>
          <p:cNvCxnSpPr>
            <a:cxnSpLocks/>
          </p:cNvCxnSpPr>
          <p:nvPr/>
        </p:nvCxnSpPr>
        <p:spPr>
          <a:xfrm flipH="1">
            <a:off x="4562126" y="4289645"/>
            <a:ext cx="400550" cy="1"/>
          </a:xfrm>
          <a:prstGeom prst="straightConnector1">
            <a:avLst/>
          </a:prstGeom>
          <a:noFill/>
          <a:ln w="76200" cap="rnd" cmpd="sng">
            <a:solidFill>
              <a:srgbClr val="C00000"/>
            </a:solidFill>
            <a:prstDash val="solid"/>
            <a:miter lim="8000"/>
            <a:headEnd type="none" w="sm" len="sm"/>
            <a:tailEnd type="none" w="sm" len="sm"/>
          </a:ln>
        </p:spPr>
      </p:cxnSp>
      <p:sp>
        <p:nvSpPr>
          <p:cNvPr id="41" name="Google Shape;272;p74">
            <a:extLst>
              <a:ext uri="{FF2B5EF4-FFF2-40B4-BE49-F238E27FC236}">
                <a16:creationId xmlns:a16="http://schemas.microsoft.com/office/drawing/2014/main" id="{99220462-316F-4360-B90E-9ED1269648DB}"/>
              </a:ext>
            </a:extLst>
          </p:cNvPr>
          <p:cNvSpPr txBox="1"/>
          <p:nvPr/>
        </p:nvSpPr>
        <p:spPr>
          <a:xfrm>
            <a:off x="513664" y="4822946"/>
            <a:ext cx="2206104" cy="617968"/>
          </a:xfrm>
          <a:prstGeom prst="rect">
            <a:avLst/>
          </a:prstGeom>
          <a:noFill/>
          <a:ln w="76200" cap="flat" cmpd="sng">
            <a:solidFill>
              <a:srgbClr val="C00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b="0" i="0" u="none" strike="noStrike" cap="none" dirty="0">
                <a:solidFill>
                  <a:schemeClr val="tx1"/>
                </a:solidFill>
                <a:latin typeface="Cabin"/>
                <a:ea typeface="Cabin"/>
                <a:cs typeface="Cabin"/>
                <a:sym typeface="Cabin"/>
              </a:rPr>
              <a:t>print ‘</a:t>
            </a:r>
            <a:r>
              <a:rPr lang="en-US" sz="2400" dirty="0" err="1">
                <a:solidFill>
                  <a:schemeClr val="tx1"/>
                </a:solidFill>
                <a:latin typeface="Cabin"/>
                <a:ea typeface="Cabin"/>
                <a:cs typeface="Cabin"/>
                <a:sym typeface="Cabin"/>
              </a:rPr>
              <a:t>n</a:t>
            </a:r>
            <a:r>
              <a:rPr lang="en-US" sz="2400" b="0" i="0" u="none" strike="noStrike" cap="none" dirty="0" err="1">
                <a:solidFill>
                  <a:schemeClr val="tx1"/>
                </a:solidFill>
                <a:latin typeface="Cabin"/>
                <a:ea typeface="Cabin"/>
                <a:cs typeface="Cabin"/>
                <a:sym typeface="Cabin"/>
              </a:rPr>
              <a:t>ol</a:t>
            </a:r>
            <a:r>
              <a:rPr lang="en-US" sz="2400" b="0" i="0" u="none" strike="noStrike" cap="none" dirty="0">
                <a:solidFill>
                  <a:schemeClr val="tx1"/>
                </a:solidFill>
                <a:latin typeface="Cabin"/>
                <a:ea typeface="Cabin"/>
                <a:cs typeface="Cabin"/>
                <a:sym typeface="Cabin"/>
              </a:rPr>
              <a:t>'</a:t>
            </a:r>
            <a:endParaRPr sz="1050" dirty="0">
              <a:solidFill>
                <a:schemeClr val="tx1"/>
              </a:solidFill>
            </a:endParaRPr>
          </a:p>
        </p:txBody>
      </p:sp>
      <p:cxnSp>
        <p:nvCxnSpPr>
          <p:cNvPr id="45" name="Google Shape;265;p74">
            <a:extLst>
              <a:ext uri="{FF2B5EF4-FFF2-40B4-BE49-F238E27FC236}">
                <a16:creationId xmlns:a16="http://schemas.microsoft.com/office/drawing/2014/main" id="{7E632255-32C2-4DF9-8096-DF008F2F065A}"/>
              </a:ext>
            </a:extLst>
          </p:cNvPr>
          <p:cNvCxnSpPr>
            <a:cxnSpLocks/>
            <a:stCxn id="20" idx="0"/>
            <a:endCxn id="41" idx="2"/>
          </p:cNvCxnSpPr>
          <p:nvPr/>
        </p:nvCxnSpPr>
        <p:spPr>
          <a:xfrm flipV="1">
            <a:off x="1604290" y="5440914"/>
            <a:ext cx="12426" cy="549134"/>
          </a:xfrm>
          <a:prstGeom prst="straightConnector1">
            <a:avLst/>
          </a:prstGeom>
          <a:noFill/>
          <a:ln w="76200" cap="rnd" cmpd="sng">
            <a:solidFill>
              <a:srgbClr val="C00000"/>
            </a:solidFill>
            <a:prstDash val="solid"/>
            <a:miter lim="8000"/>
            <a:headEnd type="stealth" w="sm" len="sm"/>
            <a:tailEnd type="none" w="sm" len="sm"/>
          </a:ln>
        </p:spPr>
      </p:cxnSp>
      <p:sp>
        <p:nvSpPr>
          <p:cNvPr id="12" name="Footer Placeholder 11">
            <a:extLst>
              <a:ext uri="{FF2B5EF4-FFF2-40B4-BE49-F238E27FC236}">
                <a16:creationId xmlns:a16="http://schemas.microsoft.com/office/drawing/2014/main" id="{3A83DD93-9AFE-4B6F-A3DC-2AFCE84B425D}"/>
              </a:ext>
            </a:extLst>
          </p:cNvPr>
          <p:cNvSpPr>
            <a:spLocks noGrp="1"/>
          </p:cNvSpPr>
          <p:nvPr>
            <p:ph type="ftr" sz="quarter" idx="11"/>
          </p:nvPr>
        </p:nvSpPr>
        <p:spPr/>
        <p:txBody>
          <a:bodyPr/>
          <a:lstStyle/>
          <a:p>
            <a:r>
              <a:rPr lang="en-US"/>
              <a:t>Program Studi Teknik Informatika - S1</a:t>
            </a:r>
          </a:p>
        </p:txBody>
      </p:sp>
      <p:sp>
        <p:nvSpPr>
          <p:cNvPr id="18" name="Rectangle 17"/>
          <p:cNvSpPr/>
          <p:nvPr/>
        </p:nvSpPr>
        <p:spPr>
          <a:xfrm>
            <a:off x="3669735" y="5975402"/>
            <a:ext cx="7282763" cy="523220"/>
          </a:xfrm>
          <a:prstGeom prst="rect">
            <a:avLst/>
          </a:prstGeom>
        </p:spPr>
        <p:txBody>
          <a:bodyPr wrap="none">
            <a:spAutoFit/>
          </a:bodyPr>
          <a:lstStyle/>
          <a:p>
            <a:r>
              <a:rPr lang="id-ID" sz="2800" b="1" dirty="0" smtClean="0">
                <a:latin typeface="Consolas" panose="020B0609020204030204" pitchFamily="49" charset="0"/>
                <a:ea typeface="Courier New"/>
                <a:cs typeface="Courier New"/>
                <a:sym typeface="Cabin"/>
              </a:rPr>
              <a:t>BAGAIMANA JIKA INPUT x NYA ADALAH 0?</a:t>
            </a:r>
            <a:endParaRPr lang="id-ID" sz="2800" b="1" dirty="0"/>
          </a:p>
        </p:txBody>
      </p:sp>
    </p:spTree>
    <p:extLst>
      <p:ext uri="{BB962C8B-B14F-4D97-AF65-F5344CB8AC3E}">
        <p14:creationId xmlns:p14="http://schemas.microsoft.com/office/powerpoint/2010/main" val="308051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1" y="2724012"/>
            <a:ext cx="10081007" cy="1325563"/>
          </a:xfrm>
        </p:spPr>
        <p:txBody>
          <a:bodyPr>
            <a:normAutofit fontScale="90000"/>
          </a:bodyPr>
          <a:lstStyle/>
          <a:p>
            <a:r>
              <a:rPr lang="id-ID" sz="5400" dirty="0" smtClean="0">
                <a:latin typeface="+mn-lt"/>
              </a:rPr>
              <a:t>Notasi Algoritmik untuk Aksi Sekuensial yang memanfaatkan Analisis banyak kasus</a:t>
            </a:r>
            <a:endParaRPr lang="en-US" sz="5400" dirty="0">
              <a:latin typeface="+mn-lt"/>
            </a:endParaRPr>
          </a:p>
        </p:txBody>
      </p:sp>
      <p:sp>
        <p:nvSpPr>
          <p:cNvPr id="3" name="Footer Placeholder 2">
            <a:extLst>
              <a:ext uri="{FF2B5EF4-FFF2-40B4-BE49-F238E27FC236}">
                <a16:creationId xmlns:a16="http://schemas.microsoft.com/office/drawing/2014/main" id="{A5C52DFA-F990-4558-8629-8A55D32C292A}"/>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0930394A-B60B-479F-BD4E-0DE9ECAEB209}"/>
              </a:ext>
            </a:extLst>
          </p:cNvPr>
          <p:cNvSpPr>
            <a:spLocks noGrp="1"/>
          </p:cNvSpPr>
          <p:nvPr>
            <p:ph type="sldNum" sz="quarter" idx="12"/>
          </p:nvPr>
        </p:nvSpPr>
        <p:spPr/>
        <p:txBody>
          <a:bodyPr/>
          <a:lstStyle/>
          <a:p>
            <a:fld id="{305E9EA4-53B1-4E59-8089-6AA0C6ADAD7B}" type="slidenum">
              <a:rPr lang="en-US" smtClean="0"/>
              <a:t>13</a:t>
            </a:fld>
            <a:endParaRPr lang="en-US"/>
          </a:p>
        </p:txBody>
      </p:sp>
    </p:spTree>
    <p:extLst>
      <p:ext uri="{BB962C8B-B14F-4D97-AF65-F5344CB8AC3E}">
        <p14:creationId xmlns:p14="http://schemas.microsoft.com/office/powerpoint/2010/main" val="3779133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Program Wujud Air</a:t>
            </a:r>
            <a:endParaRPr lang="id-ID" b="1" dirty="0"/>
          </a:p>
        </p:txBody>
      </p:sp>
      <p:sp>
        <p:nvSpPr>
          <p:cNvPr id="4" name="Footer Placeholder 3">
            <a:extLst>
              <a:ext uri="{FF2B5EF4-FFF2-40B4-BE49-F238E27FC236}">
                <a16:creationId xmlns:a16="http://schemas.microsoft.com/office/drawing/2014/main" id="{599A2D04-41F7-47DE-8408-97303DF38C02}"/>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ED6EDBE2-2843-4A85-B0A2-697800C40980}"/>
              </a:ext>
            </a:extLst>
          </p:cNvPr>
          <p:cNvSpPr>
            <a:spLocks noGrp="1"/>
          </p:cNvSpPr>
          <p:nvPr>
            <p:ph type="sldNum" sz="quarter" idx="12"/>
          </p:nvPr>
        </p:nvSpPr>
        <p:spPr/>
        <p:txBody>
          <a:bodyPr/>
          <a:lstStyle/>
          <a:p>
            <a:fld id="{305E9EA4-53B1-4E59-8089-6AA0C6ADAD7B}" type="slidenum">
              <a:rPr lang="en-US" smtClean="0"/>
              <a:t>14</a:t>
            </a:fld>
            <a:endParaRPr lang="en-US"/>
          </a:p>
        </p:txBody>
      </p:sp>
      <p:sp>
        <p:nvSpPr>
          <p:cNvPr id="7" name="Content Placeholder 6"/>
          <p:cNvSpPr>
            <a:spLocks noGrp="1"/>
          </p:cNvSpPr>
          <p:nvPr>
            <p:ph idx="1"/>
          </p:nvPr>
        </p:nvSpPr>
        <p:spPr>
          <a:xfrm>
            <a:off x="321365" y="1605239"/>
            <a:ext cx="11579087" cy="4320999"/>
          </a:xfrm>
        </p:spPr>
        <p:txBody>
          <a:bodyPr/>
          <a:lstStyle/>
          <a:p>
            <a:r>
              <a:rPr lang="id-ID" dirty="0" smtClean="0"/>
              <a:t>Spesifikasi:</a:t>
            </a:r>
          </a:p>
          <a:p>
            <a:pPr marL="0" indent="0">
              <a:buNone/>
            </a:pPr>
            <a:r>
              <a:rPr lang="id-ID" dirty="0" smtClean="0"/>
              <a:t>Input: s bertipe integer</a:t>
            </a:r>
          </a:p>
          <a:p>
            <a:pPr marL="0" indent="0">
              <a:buNone/>
            </a:pPr>
            <a:r>
              <a:rPr lang="id-ID" dirty="0" smtClean="0"/>
              <a:t>Proses: menuliskan wujud air sesuai dengan nilai s, s bisa diasumsikan sebagai suhu</a:t>
            </a:r>
          </a:p>
          <a:p>
            <a:pPr marL="0" indent="0">
              <a:buNone/>
            </a:pPr>
            <a:r>
              <a:rPr lang="id-ID" dirty="0" smtClean="0"/>
              <a:t>Jika s ≤ 0 maka wujud air beku</a:t>
            </a:r>
          </a:p>
          <a:p>
            <a:pPr marL="0" indent="0">
              <a:buNone/>
            </a:pPr>
            <a:r>
              <a:rPr lang="id-ID" dirty="0" smtClean="0"/>
              <a:t>Jika 0 &lt; s </a:t>
            </a:r>
            <a:r>
              <a:rPr lang="id-ID" dirty="0"/>
              <a:t>≤ </a:t>
            </a:r>
            <a:r>
              <a:rPr lang="id-ID" dirty="0" smtClean="0"/>
              <a:t>100 maka wujud cair</a:t>
            </a:r>
          </a:p>
          <a:p>
            <a:pPr marL="0" indent="0">
              <a:buNone/>
            </a:pPr>
            <a:r>
              <a:rPr lang="id-ID" dirty="0" smtClean="0"/>
              <a:t>Jika s &gt; 100 maka wujud uap</a:t>
            </a:r>
          </a:p>
          <a:p>
            <a:pPr marL="0" indent="0">
              <a:buNone/>
            </a:pPr>
            <a:r>
              <a:rPr lang="id-ID" dirty="0" smtClean="0"/>
              <a:t>Output: “beku” atau “cair” atau “uap”</a:t>
            </a:r>
            <a:endParaRPr lang="id-ID" dirty="0"/>
          </a:p>
        </p:txBody>
      </p:sp>
    </p:spTree>
    <p:extLst>
      <p:ext uri="{BB962C8B-B14F-4D97-AF65-F5344CB8AC3E}">
        <p14:creationId xmlns:p14="http://schemas.microsoft.com/office/powerpoint/2010/main" val="356008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Program </a:t>
            </a:r>
            <a:r>
              <a:rPr lang="id-ID" b="1" dirty="0" smtClean="0"/>
              <a:t>WujudAir</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15</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2186774752"/>
              </p:ext>
            </p:extLst>
          </p:nvPr>
        </p:nvGraphicFramePr>
        <p:xfrm>
          <a:off x="306387" y="1601925"/>
          <a:ext cx="11579225" cy="3856222"/>
        </p:xfrm>
        <a:graphic>
          <a:graphicData uri="http://schemas.openxmlformats.org/drawingml/2006/table">
            <a:tbl>
              <a:tblPr firstRow="1" bandRow="1">
                <a:tableStyleId>{5C22544A-7EE6-4342-B048-85BDC9FD1C3A}</a:tableStyleId>
              </a:tblPr>
              <a:tblGrid>
                <a:gridCol w="11579225">
                  <a:extLst>
                    <a:ext uri="{9D8B030D-6E8A-4147-A177-3AD203B41FA5}">
                      <a16:colId xmlns:a16="http://schemas.microsoft.com/office/drawing/2014/main" val="926359863"/>
                    </a:ext>
                  </a:extLst>
                </a:gridCol>
              </a:tblGrid>
              <a:tr h="758016">
                <a:tc>
                  <a:txBody>
                    <a:bodyPr/>
                    <a:lstStyle/>
                    <a:p>
                      <a:r>
                        <a:rPr lang="id-ID" dirty="0" smtClean="0"/>
                        <a:t>Program </a:t>
                      </a:r>
                      <a:r>
                        <a:rPr lang="id-ID" b="1" dirty="0" smtClean="0"/>
                        <a:t>WujudAir</a:t>
                      </a:r>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{menuliskan wujud air sesuai dengan nilai s, s bisa diasumsikan sebagai suhu}</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{s dalam hal ini representasikan</a:t>
                      </a:r>
                      <a:r>
                        <a:rPr lang="id-ID" baseline="0" dirty="0" smtClean="0"/>
                        <a:t> dengan integer</a:t>
                      </a:r>
                      <a:r>
                        <a:rPr lang="id-ID" dirty="0" smtClean="0"/>
                        <a:t>}</a:t>
                      </a:r>
                      <a:endParaRPr lang="id-ID" dirty="0"/>
                    </a:p>
                  </a:txBody>
                  <a:tcPr/>
                </a:tc>
                <a:extLst>
                  <a:ext uri="{0D108BD9-81ED-4DB2-BD59-A6C34878D82A}">
                    <a16:rowId xmlns:a16="http://schemas.microsoft.com/office/drawing/2014/main" val="3521878277"/>
                  </a:ext>
                </a:extLst>
              </a:tr>
              <a:tr h="710095">
                <a:tc>
                  <a:txBody>
                    <a:bodyPr/>
                    <a:lstStyle/>
                    <a:p>
                      <a:r>
                        <a:rPr lang="id-ID" b="1" dirty="0" smtClean="0"/>
                        <a:t>KAMUS</a:t>
                      </a:r>
                    </a:p>
                    <a:p>
                      <a:r>
                        <a:rPr lang="id-ID" b="1" dirty="0" smtClean="0"/>
                        <a:t>    </a:t>
                      </a:r>
                      <a:r>
                        <a:rPr lang="id-ID" b="0" dirty="0" smtClean="0"/>
                        <a:t>s </a:t>
                      </a:r>
                      <a:r>
                        <a:rPr lang="id-ID" b="0" baseline="0" dirty="0" smtClean="0"/>
                        <a:t>: </a:t>
                      </a:r>
                      <a:r>
                        <a:rPr lang="id-ID" b="0" u="sng" baseline="0" dirty="0" smtClean="0"/>
                        <a:t>integer</a:t>
                      </a:r>
                    </a:p>
                  </a:txBody>
                  <a:tcPr/>
                </a:tc>
                <a:extLst>
                  <a:ext uri="{0D108BD9-81ED-4DB2-BD59-A6C34878D82A}">
                    <a16:rowId xmlns:a16="http://schemas.microsoft.com/office/drawing/2014/main" val="2994293459"/>
                  </a:ext>
                </a:extLst>
              </a:tr>
              <a:tr h="2231727">
                <a:tc>
                  <a:txBody>
                    <a:bodyPr/>
                    <a:lstStyle/>
                    <a:p>
                      <a:r>
                        <a:rPr lang="id-ID" b="1" dirty="0" smtClean="0"/>
                        <a:t>ALGORITMA</a:t>
                      </a:r>
                    </a:p>
                    <a:p>
                      <a:r>
                        <a:rPr lang="id-ID" b="0" dirty="0" smtClean="0"/>
                        <a:t>    </a:t>
                      </a:r>
                      <a:r>
                        <a:rPr lang="en-US" b="0" u="sng" dirty="0" smtClean="0"/>
                        <a:t>input</a:t>
                      </a:r>
                      <a:r>
                        <a:rPr lang="en-US" b="0" dirty="0" smtClean="0"/>
                        <a:t>(</a:t>
                      </a:r>
                      <a:r>
                        <a:rPr lang="id-ID" b="0" dirty="0" smtClean="0"/>
                        <a:t>s</a:t>
                      </a:r>
                      <a:r>
                        <a:rPr lang="en-US" b="0" dirty="0" smtClean="0"/>
                        <a:t>) </a:t>
                      </a:r>
                      <a:endParaRPr lang="id-ID" b="0" dirty="0" smtClean="0"/>
                    </a:p>
                    <a:p>
                      <a:pPr marL="0" indent="0">
                        <a:buNone/>
                      </a:pPr>
                      <a:r>
                        <a:rPr lang="id-ID" b="0" u="none" dirty="0" smtClean="0"/>
                        <a:t>    </a:t>
                      </a:r>
                      <a:r>
                        <a:rPr lang="id-ID" u="sng" dirty="0" smtClean="0"/>
                        <a:t>depend on</a:t>
                      </a:r>
                      <a:r>
                        <a:rPr lang="id-ID" dirty="0" smtClean="0"/>
                        <a:t> (s)</a:t>
                      </a:r>
                    </a:p>
                    <a:p>
                      <a:pPr marL="0" indent="0">
                        <a:buNone/>
                      </a:pPr>
                      <a:r>
                        <a:rPr lang="id-ID" dirty="0" smtClean="0"/>
                        <a:t>        s ≤ 0 : </a:t>
                      </a:r>
                      <a:r>
                        <a:rPr lang="id-ID" u="sng" dirty="0" smtClean="0"/>
                        <a:t>output</a:t>
                      </a:r>
                      <a:r>
                        <a:rPr lang="id-ID" dirty="0" smtClean="0"/>
                        <a:t>(“beku”)</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        0 &lt; s ≤ 100 :</a:t>
                      </a:r>
                      <a:r>
                        <a:rPr lang="id-ID" baseline="0" dirty="0" smtClean="0"/>
                        <a:t> </a:t>
                      </a:r>
                      <a:r>
                        <a:rPr lang="id-ID" u="sng" dirty="0" smtClean="0"/>
                        <a:t>output</a:t>
                      </a:r>
                      <a:r>
                        <a:rPr lang="id-ID" dirty="0" smtClean="0"/>
                        <a:t>(“cair”)</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        s &gt; 100 :</a:t>
                      </a:r>
                      <a:r>
                        <a:rPr lang="id-ID" baseline="0" dirty="0" smtClean="0"/>
                        <a:t> </a:t>
                      </a:r>
                      <a:r>
                        <a:rPr lang="id-ID" u="sng" dirty="0" smtClean="0"/>
                        <a:t>output</a:t>
                      </a:r>
                      <a:r>
                        <a:rPr lang="id-ID" dirty="0" smtClean="0"/>
                        <a:t>(“uap”)</a:t>
                      </a:r>
                    </a:p>
                  </a:txBody>
                  <a:tcPr/>
                </a:tc>
                <a:extLst>
                  <a:ext uri="{0D108BD9-81ED-4DB2-BD59-A6C34878D82A}">
                    <a16:rowId xmlns:a16="http://schemas.microsoft.com/office/drawing/2014/main" val="2155481697"/>
                  </a:ext>
                </a:extLst>
              </a:tr>
            </a:tbl>
          </a:graphicData>
        </a:graphic>
      </p:graphicFrame>
    </p:spTree>
    <p:extLst>
      <p:ext uri="{BB962C8B-B14F-4D97-AF65-F5344CB8AC3E}">
        <p14:creationId xmlns:p14="http://schemas.microsoft.com/office/powerpoint/2010/main" val="2889896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Program </a:t>
            </a:r>
            <a:r>
              <a:rPr lang="id-ID" b="1" dirty="0" smtClean="0"/>
              <a:t>WujudAir versi 2</a:t>
            </a:r>
            <a:endParaRPr lang="id-ID" dirty="0"/>
          </a:p>
        </p:txBody>
      </p:sp>
      <p:sp>
        <p:nvSpPr>
          <p:cNvPr id="3" name="Content Placeholder 2"/>
          <p:cNvSpPr>
            <a:spLocks noGrp="1"/>
          </p:cNvSpPr>
          <p:nvPr>
            <p:ph idx="1"/>
          </p:nvPr>
        </p:nvSpPr>
        <p:spPr/>
        <p:txBody>
          <a:bodyPr/>
          <a:lstStyle/>
          <a:p>
            <a:r>
              <a:rPr lang="id-ID" dirty="0" smtClean="0"/>
              <a:t>Perhatikan operator kesamaan tidak bisa digunakan jika bilangan yang didefinisikan sebelumnya bertipe real.</a:t>
            </a:r>
          </a:p>
          <a:p>
            <a:r>
              <a:rPr lang="id-ID" dirty="0" smtClean="0"/>
              <a:t>0.0 == 0.0? </a:t>
            </a:r>
            <a:r>
              <a:rPr lang="id-ID" dirty="0" smtClean="0">
                <a:sym typeface="Wingdings" panose="05000000000000000000" pitchFamily="2" charset="2"/>
              </a:rPr>
              <a:t> ini tidak bisa dilakukan sehingga perlu di modifikasi</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16</a:t>
            </a:fld>
            <a:endParaRPr lang="en-US"/>
          </a:p>
        </p:txBody>
      </p:sp>
      <p:graphicFrame>
        <p:nvGraphicFramePr>
          <p:cNvPr id="6" name="Content Placeholder 5"/>
          <p:cNvGraphicFramePr>
            <a:graphicFrameLocks/>
          </p:cNvGraphicFramePr>
          <p:nvPr>
            <p:extLst>
              <p:ext uri="{D42A27DB-BD31-4B8C-83A1-F6EECF244321}">
                <p14:modId xmlns:p14="http://schemas.microsoft.com/office/powerpoint/2010/main" val="2257573315"/>
              </p:ext>
            </p:extLst>
          </p:nvPr>
        </p:nvGraphicFramePr>
        <p:xfrm>
          <a:off x="306387" y="1601925"/>
          <a:ext cx="11579225" cy="3910495"/>
        </p:xfrm>
        <a:graphic>
          <a:graphicData uri="http://schemas.openxmlformats.org/drawingml/2006/table">
            <a:tbl>
              <a:tblPr firstRow="1" bandRow="1">
                <a:tableStyleId>{5C22544A-7EE6-4342-B048-85BDC9FD1C3A}</a:tableStyleId>
              </a:tblPr>
              <a:tblGrid>
                <a:gridCol w="11579225">
                  <a:extLst>
                    <a:ext uri="{9D8B030D-6E8A-4147-A177-3AD203B41FA5}">
                      <a16:colId xmlns:a16="http://schemas.microsoft.com/office/drawing/2014/main" val="926359863"/>
                    </a:ext>
                  </a:extLst>
                </a:gridCol>
              </a:tblGrid>
              <a:tr h="758016">
                <a:tc>
                  <a:txBody>
                    <a:bodyPr/>
                    <a:lstStyle/>
                    <a:p>
                      <a:r>
                        <a:rPr lang="id-ID" dirty="0" smtClean="0"/>
                        <a:t>Program </a:t>
                      </a:r>
                      <a:r>
                        <a:rPr lang="id-ID" b="1" dirty="0" smtClean="0"/>
                        <a:t>WujudAir</a:t>
                      </a:r>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{menuliskan wujud air sesuai dengan nilai s, s bisa diasumsikan sebagai suhu}</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{s dalam hal ini representasikan</a:t>
                      </a:r>
                      <a:r>
                        <a:rPr lang="id-ID" baseline="0" dirty="0" smtClean="0"/>
                        <a:t> dengan integer</a:t>
                      </a:r>
                      <a:r>
                        <a:rPr lang="id-ID" dirty="0" smtClean="0"/>
                        <a:t>}</a:t>
                      </a:r>
                      <a:endParaRPr lang="id-ID" dirty="0"/>
                    </a:p>
                  </a:txBody>
                  <a:tcPr/>
                </a:tc>
                <a:extLst>
                  <a:ext uri="{0D108BD9-81ED-4DB2-BD59-A6C34878D82A}">
                    <a16:rowId xmlns:a16="http://schemas.microsoft.com/office/drawing/2014/main" val="3521878277"/>
                  </a:ext>
                </a:extLst>
              </a:tr>
              <a:tr h="710095">
                <a:tc>
                  <a:txBody>
                    <a:bodyPr/>
                    <a:lstStyle/>
                    <a:p>
                      <a:r>
                        <a:rPr lang="id-ID" b="1" dirty="0" smtClean="0"/>
                        <a:t>KAMUS</a:t>
                      </a:r>
                    </a:p>
                    <a:p>
                      <a:r>
                        <a:rPr lang="id-ID" b="1" dirty="0" smtClean="0"/>
                        <a:t>    </a:t>
                      </a:r>
                      <a:r>
                        <a:rPr lang="id-ID" b="0" dirty="0" smtClean="0"/>
                        <a:t>s </a:t>
                      </a:r>
                      <a:r>
                        <a:rPr lang="id-ID" b="0" baseline="0" dirty="0" smtClean="0"/>
                        <a:t>: </a:t>
                      </a:r>
                      <a:r>
                        <a:rPr lang="id-ID" b="0" u="sng" baseline="0" dirty="0" smtClean="0"/>
                        <a:t>real</a:t>
                      </a:r>
                    </a:p>
                  </a:txBody>
                  <a:tcPr/>
                </a:tc>
                <a:extLst>
                  <a:ext uri="{0D108BD9-81ED-4DB2-BD59-A6C34878D82A}">
                    <a16:rowId xmlns:a16="http://schemas.microsoft.com/office/drawing/2014/main" val="2994293459"/>
                  </a:ext>
                </a:extLst>
              </a:tr>
              <a:tr h="2231727">
                <a:tc>
                  <a:txBody>
                    <a:bodyPr/>
                    <a:lstStyle/>
                    <a:p>
                      <a:r>
                        <a:rPr lang="id-ID" b="1" dirty="0" smtClean="0"/>
                        <a:t>ALGORITMA</a:t>
                      </a:r>
                    </a:p>
                    <a:p>
                      <a:r>
                        <a:rPr lang="id-ID" b="0" dirty="0" smtClean="0"/>
                        <a:t>    </a:t>
                      </a:r>
                      <a:r>
                        <a:rPr lang="en-US" b="0" u="sng" dirty="0" smtClean="0"/>
                        <a:t>input</a:t>
                      </a:r>
                      <a:r>
                        <a:rPr lang="en-US" b="0" dirty="0" smtClean="0"/>
                        <a:t>(</a:t>
                      </a:r>
                      <a:r>
                        <a:rPr lang="id-ID" b="0" dirty="0" smtClean="0"/>
                        <a:t>s</a:t>
                      </a:r>
                      <a:r>
                        <a:rPr lang="en-US" b="0" dirty="0" smtClean="0"/>
                        <a:t>) </a:t>
                      </a:r>
                      <a:endParaRPr lang="id-ID" b="0" dirty="0" smtClean="0"/>
                    </a:p>
                    <a:p>
                      <a:pPr marL="0" indent="0">
                        <a:buNone/>
                      </a:pPr>
                      <a:r>
                        <a:rPr lang="id-ID" b="0" u="none" dirty="0" smtClean="0"/>
                        <a:t>    </a:t>
                      </a:r>
                      <a:r>
                        <a:rPr lang="id-ID" u="sng" dirty="0" smtClean="0"/>
                        <a:t>depend on</a:t>
                      </a:r>
                      <a:r>
                        <a:rPr lang="id-ID" dirty="0" smtClean="0"/>
                        <a:t> (s)</a:t>
                      </a:r>
                    </a:p>
                    <a:p>
                      <a:pPr marL="0" indent="0">
                        <a:buNone/>
                      </a:pPr>
                      <a:r>
                        <a:rPr lang="id-ID" dirty="0" smtClean="0"/>
                        <a:t>        s &lt; 0 : </a:t>
                      </a:r>
                      <a:r>
                        <a:rPr lang="id-ID" u="sng" dirty="0" smtClean="0"/>
                        <a:t>output</a:t>
                      </a:r>
                      <a:r>
                        <a:rPr lang="id-ID" dirty="0" smtClean="0"/>
                        <a:t>(“beku”)</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        s = 0 : </a:t>
                      </a:r>
                      <a:r>
                        <a:rPr lang="id-ID" u="sng" dirty="0" smtClean="0"/>
                        <a:t>output</a:t>
                      </a:r>
                      <a:r>
                        <a:rPr lang="id-ID" dirty="0" smtClean="0"/>
                        <a:t>(“beku-cair”)</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        0 &lt; s &lt; 100 :</a:t>
                      </a:r>
                      <a:r>
                        <a:rPr lang="id-ID" baseline="0" dirty="0" smtClean="0"/>
                        <a:t> </a:t>
                      </a:r>
                      <a:r>
                        <a:rPr lang="id-ID" u="sng" dirty="0" smtClean="0"/>
                        <a:t>output</a:t>
                      </a:r>
                      <a:r>
                        <a:rPr lang="id-ID" dirty="0" smtClean="0"/>
                        <a:t>(“cair”)</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        s &gt; 100 :</a:t>
                      </a:r>
                      <a:r>
                        <a:rPr lang="id-ID" baseline="0" dirty="0" smtClean="0"/>
                        <a:t> </a:t>
                      </a:r>
                      <a:r>
                        <a:rPr lang="id-ID" u="sng" dirty="0" smtClean="0"/>
                        <a:t>output</a:t>
                      </a:r>
                      <a:r>
                        <a:rPr lang="id-ID" dirty="0" smtClean="0"/>
                        <a:t>(“uap”)</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        s = 100 : </a:t>
                      </a:r>
                      <a:r>
                        <a:rPr lang="id-ID" u="sng" dirty="0" smtClean="0"/>
                        <a:t>output</a:t>
                      </a:r>
                      <a:r>
                        <a:rPr lang="id-ID" dirty="0" smtClean="0"/>
                        <a:t>(“cait-uap”)</a:t>
                      </a:r>
                    </a:p>
                  </a:txBody>
                  <a:tcPr/>
                </a:tc>
                <a:extLst>
                  <a:ext uri="{0D108BD9-81ED-4DB2-BD59-A6C34878D82A}">
                    <a16:rowId xmlns:a16="http://schemas.microsoft.com/office/drawing/2014/main" val="2155481697"/>
                  </a:ext>
                </a:extLst>
              </a:tr>
            </a:tbl>
          </a:graphicData>
        </a:graphic>
      </p:graphicFrame>
    </p:spTree>
    <p:extLst>
      <p:ext uri="{BB962C8B-B14F-4D97-AF65-F5344CB8AC3E}">
        <p14:creationId xmlns:p14="http://schemas.microsoft.com/office/powerpoint/2010/main" val="2092437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Kasus Komputasional</a:t>
            </a:r>
            <a:endParaRPr lang="id-ID" b="1" dirty="0"/>
          </a:p>
        </p:txBody>
      </p:sp>
      <p:sp>
        <p:nvSpPr>
          <p:cNvPr id="3" name="Content Placeholder 2"/>
          <p:cNvSpPr>
            <a:spLocks noGrp="1"/>
          </p:cNvSpPr>
          <p:nvPr>
            <p:ph idx="1"/>
          </p:nvPr>
        </p:nvSpPr>
        <p:spPr/>
        <p:txBody>
          <a:bodyPr>
            <a:normAutofit fontScale="85000" lnSpcReduction="20000"/>
          </a:bodyPr>
          <a:lstStyle/>
          <a:p>
            <a:r>
              <a:rPr lang="id-ID" dirty="0" smtClean="0"/>
              <a:t>Deskripsi: Mawar merupakan mahasiswa teknik informatika, dia ingin mendapatkan beasiswa, syarat untuk mendapatkan beasiswa dilihat berdasarkan IPK. Hanya mahasiswa yang memiliki IPK tinggi yang diangap lulus mendapat beasiswa. Jika IPK sedang maka dia dipertimbangkan. Jika IPK rendah tidak lulus. Buat sistem untuk permasalahan tersebut sehingga mawar bisa mengecek apakah dia lulus dapat beasiswa atau tidak.</a:t>
            </a:r>
          </a:p>
          <a:p>
            <a:r>
              <a:rPr lang="id-ID" dirty="0" smtClean="0"/>
              <a:t>Keterangan: </a:t>
            </a:r>
          </a:p>
          <a:p>
            <a:pPr lvl="2"/>
            <a:r>
              <a:rPr lang="id-ID" dirty="0" smtClean="0"/>
              <a:t>IPK ≥ 3.5 dianggap tinggi (berarti dia akan lulus)</a:t>
            </a:r>
          </a:p>
          <a:p>
            <a:pPr lvl="2"/>
            <a:r>
              <a:rPr lang="id-ID" dirty="0" smtClean="0"/>
              <a:t>IPK minimal 2.5 sampai 3.49 dianggap sedang (berarti dipertimbangkan)</a:t>
            </a:r>
          </a:p>
          <a:p>
            <a:pPr lvl="2"/>
            <a:r>
              <a:rPr lang="id-ID" dirty="0" smtClean="0"/>
              <a:t>IPK dibawah 2.5 dianggap rendah (berarti tidak lulus)</a:t>
            </a:r>
          </a:p>
          <a:p>
            <a:r>
              <a:rPr lang="id-ID" dirty="0" smtClean="0"/>
              <a:t>Input: ipk merupakan bilangan real</a:t>
            </a:r>
          </a:p>
          <a:p>
            <a:r>
              <a:rPr lang="id-ID" dirty="0" smtClean="0"/>
              <a:t>Output: tulisan “lulus” atau “dipertimbangkan” atau “tidak lulus”</a:t>
            </a:r>
          </a:p>
          <a:p>
            <a:r>
              <a:rPr lang="id-ID" dirty="0" smtClean="0"/>
              <a:t>Contoh Input-Output:</a:t>
            </a:r>
          </a:p>
          <a:p>
            <a:pPr lvl="1"/>
            <a:r>
              <a:rPr lang="id-ID" dirty="0" smtClean="0"/>
              <a:t>Input: 3.6</a:t>
            </a:r>
          </a:p>
          <a:p>
            <a:pPr lvl="1"/>
            <a:r>
              <a:rPr lang="id-ID" dirty="0" smtClean="0"/>
              <a:t>Output: lulus</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17</a:t>
            </a:fld>
            <a:endParaRPr lang="en-US"/>
          </a:p>
        </p:txBody>
      </p:sp>
    </p:spTree>
    <p:extLst>
      <p:ext uri="{BB962C8B-B14F-4D97-AF65-F5344CB8AC3E}">
        <p14:creationId xmlns:p14="http://schemas.microsoft.com/office/powerpoint/2010/main" val="2871795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Program </a:t>
            </a:r>
            <a:r>
              <a:rPr lang="id-ID" b="1" dirty="0" smtClean="0"/>
              <a:t>Beasiswa</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18</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239354588"/>
              </p:ext>
            </p:extLst>
          </p:nvPr>
        </p:nvGraphicFramePr>
        <p:xfrm>
          <a:off x="306387" y="1601925"/>
          <a:ext cx="11579225" cy="4405335"/>
        </p:xfrm>
        <a:graphic>
          <a:graphicData uri="http://schemas.openxmlformats.org/drawingml/2006/table">
            <a:tbl>
              <a:tblPr firstRow="1" bandRow="1">
                <a:tableStyleId>{5C22544A-7EE6-4342-B048-85BDC9FD1C3A}</a:tableStyleId>
              </a:tblPr>
              <a:tblGrid>
                <a:gridCol w="11579225">
                  <a:extLst>
                    <a:ext uri="{9D8B030D-6E8A-4147-A177-3AD203B41FA5}">
                      <a16:colId xmlns:a16="http://schemas.microsoft.com/office/drawing/2014/main" val="926359863"/>
                    </a:ext>
                  </a:extLst>
                </a:gridCol>
              </a:tblGrid>
              <a:tr h="856593">
                <a:tc>
                  <a:txBody>
                    <a:bodyPr/>
                    <a:lstStyle/>
                    <a:p>
                      <a:r>
                        <a:rPr lang="id-ID" dirty="0" smtClean="0"/>
                        <a:t>Program </a:t>
                      </a:r>
                      <a:r>
                        <a:rPr lang="id-ID" b="1" dirty="0" smtClean="0"/>
                        <a:t>Beasiswa</a:t>
                      </a:r>
                      <a:endParaRPr lang="id-ID" dirty="0" smtClean="0"/>
                    </a:p>
                    <a:p>
                      <a:r>
                        <a:rPr lang="id-ID" dirty="0" smtClean="0"/>
                        <a:t>{Program untuk mengecek kelulusan</a:t>
                      </a:r>
                      <a:r>
                        <a:rPr lang="id-ID" baseline="0" dirty="0" smtClean="0"/>
                        <a:t> beasiswa berdasarkan IPK</a:t>
                      </a:r>
                      <a:r>
                        <a:rPr lang="id-ID" dirty="0" smtClean="0"/>
                        <a:t>}</a:t>
                      </a:r>
                      <a:endParaRPr lang="id-ID" dirty="0"/>
                    </a:p>
                  </a:txBody>
                  <a:tcPr/>
                </a:tc>
                <a:extLst>
                  <a:ext uri="{0D108BD9-81ED-4DB2-BD59-A6C34878D82A}">
                    <a16:rowId xmlns:a16="http://schemas.microsoft.com/office/drawing/2014/main" val="3521878277"/>
                  </a:ext>
                </a:extLst>
              </a:tr>
              <a:tr h="856593">
                <a:tc>
                  <a:txBody>
                    <a:bodyPr/>
                    <a:lstStyle/>
                    <a:p>
                      <a:r>
                        <a:rPr lang="id-ID" b="1" dirty="0" smtClean="0"/>
                        <a:t>KAMUS</a:t>
                      </a:r>
                    </a:p>
                    <a:p>
                      <a:r>
                        <a:rPr lang="id-ID" b="1" dirty="0" smtClean="0"/>
                        <a:t>    </a:t>
                      </a:r>
                      <a:r>
                        <a:rPr lang="id-ID" b="0" dirty="0" smtClean="0"/>
                        <a:t>ipk </a:t>
                      </a:r>
                      <a:r>
                        <a:rPr lang="id-ID" b="0" baseline="0" dirty="0" smtClean="0"/>
                        <a:t>: </a:t>
                      </a:r>
                      <a:r>
                        <a:rPr lang="id-ID" b="0" u="sng" baseline="0" dirty="0" smtClean="0"/>
                        <a:t>real</a:t>
                      </a:r>
                    </a:p>
                  </a:txBody>
                  <a:tcPr/>
                </a:tc>
                <a:extLst>
                  <a:ext uri="{0D108BD9-81ED-4DB2-BD59-A6C34878D82A}">
                    <a16:rowId xmlns:a16="http://schemas.microsoft.com/office/drawing/2014/main" val="2994293459"/>
                  </a:ext>
                </a:extLst>
              </a:tr>
              <a:tr h="2692149">
                <a:tc>
                  <a:txBody>
                    <a:bodyPr/>
                    <a:lstStyle/>
                    <a:p>
                      <a:r>
                        <a:rPr lang="id-ID" b="1" dirty="0" smtClean="0"/>
                        <a:t>ALGORITMA</a:t>
                      </a:r>
                    </a:p>
                    <a:p>
                      <a:r>
                        <a:rPr lang="id-ID" b="0" dirty="0" smtClean="0"/>
                        <a:t>    </a:t>
                      </a:r>
                      <a:r>
                        <a:rPr lang="en-US" b="0" u="sng" dirty="0" smtClean="0"/>
                        <a:t>input</a:t>
                      </a:r>
                      <a:r>
                        <a:rPr lang="en-US" b="0" dirty="0" smtClean="0"/>
                        <a:t>(</a:t>
                      </a:r>
                      <a:r>
                        <a:rPr lang="id-ID" b="0" dirty="0" smtClean="0"/>
                        <a:t>ipk</a:t>
                      </a:r>
                      <a:r>
                        <a:rPr lang="en-US" b="0" dirty="0" smtClean="0"/>
                        <a:t>) </a:t>
                      </a:r>
                      <a:endParaRPr lang="id-ID" b="0" dirty="0" smtClean="0"/>
                    </a:p>
                    <a:p>
                      <a:r>
                        <a:rPr lang="id-ID" u="none" dirty="0" smtClean="0"/>
                        <a:t>    </a:t>
                      </a:r>
                      <a:r>
                        <a:rPr lang="id-ID" u="sng" dirty="0" smtClean="0"/>
                        <a:t>depend on</a:t>
                      </a:r>
                      <a:r>
                        <a:rPr lang="id-ID" dirty="0" smtClean="0"/>
                        <a:t> (ipk)</a:t>
                      </a:r>
                    </a:p>
                    <a:p>
                      <a:pPr marL="0" indent="0">
                        <a:buNone/>
                      </a:pPr>
                      <a:r>
                        <a:rPr lang="id-ID" dirty="0" smtClean="0"/>
                        <a:t>        ipk ≥ 3.5 : </a:t>
                      </a:r>
                      <a:r>
                        <a:rPr lang="id-ID" u="sng" dirty="0" smtClean="0"/>
                        <a:t>output</a:t>
                      </a:r>
                      <a:r>
                        <a:rPr lang="id-ID" dirty="0" smtClean="0"/>
                        <a:t>(“lulus”)</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        2.5 ≤ ipk &lt; 3.5 :</a:t>
                      </a:r>
                      <a:r>
                        <a:rPr lang="id-ID" baseline="0" dirty="0" smtClean="0"/>
                        <a:t> </a:t>
                      </a:r>
                      <a:r>
                        <a:rPr lang="id-ID" u="sng" dirty="0" smtClean="0"/>
                        <a:t>output</a:t>
                      </a:r>
                      <a:r>
                        <a:rPr lang="id-ID" dirty="0" smtClean="0"/>
                        <a:t>(“dipertimbangkan”)</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        ipk &lt; 2.5 :</a:t>
                      </a:r>
                      <a:r>
                        <a:rPr lang="id-ID" baseline="0" dirty="0" smtClean="0"/>
                        <a:t> </a:t>
                      </a:r>
                      <a:r>
                        <a:rPr lang="id-ID" u="sng" dirty="0" smtClean="0"/>
                        <a:t>output</a:t>
                      </a:r>
                      <a:r>
                        <a:rPr lang="id-ID" dirty="0" smtClean="0"/>
                        <a:t>(“tidak lulus”)</a:t>
                      </a:r>
                    </a:p>
                    <a:p>
                      <a:endParaRPr lang="id-ID" b="1" dirty="0" smtClean="0"/>
                    </a:p>
                  </a:txBody>
                  <a:tcPr/>
                </a:tc>
                <a:extLst>
                  <a:ext uri="{0D108BD9-81ED-4DB2-BD59-A6C34878D82A}">
                    <a16:rowId xmlns:a16="http://schemas.microsoft.com/office/drawing/2014/main" val="2155481697"/>
                  </a:ext>
                </a:extLst>
              </a:tr>
            </a:tbl>
          </a:graphicData>
        </a:graphic>
      </p:graphicFrame>
    </p:spTree>
    <p:extLst>
      <p:ext uri="{BB962C8B-B14F-4D97-AF65-F5344CB8AC3E}">
        <p14:creationId xmlns:p14="http://schemas.microsoft.com/office/powerpoint/2010/main" val="1367734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1" y="2724012"/>
            <a:ext cx="10081007" cy="1325563"/>
          </a:xfrm>
        </p:spPr>
        <p:txBody>
          <a:bodyPr>
            <a:normAutofit/>
          </a:bodyPr>
          <a:lstStyle/>
          <a:p>
            <a:r>
              <a:rPr lang="id-ID" sz="5400" dirty="0" smtClean="0">
                <a:latin typeface="+mn-lt"/>
              </a:rPr>
              <a:t>ANALISIS KASUS BERSARANG</a:t>
            </a:r>
            <a:endParaRPr lang="en-US" sz="5400" dirty="0">
              <a:latin typeface="+mn-lt"/>
            </a:endParaRPr>
          </a:p>
        </p:txBody>
      </p:sp>
      <p:sp>
        <p:nvSpPr>
          <p:cNvPr id="3" name="Footer Placeholder 2">
            <a:extLst>
              <a:ext uri="{FF2B5EF4-FFF2-40B4-BE49-F238E27FC236}">
                <a16:creationId xmlns:a16="http://schemas.microsoft.com/office/drawing/2014/main" id="{A5C52DFA-F990-4558-8629-8A55D32C292A}"/>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0930394A-B60B-479F-BD4E-0DE9ECAEB209}"/>
              </a:ext>
            </a:extLst>
          </p:cNvPr>
          <p:cNvSpPr>
            <a:spLocks noGrp="1"/>
          </p:cNvSpPr>
          <p:nvPr>
            <p:ph type="sldNum" sz="quarter" idx="12"/>
          </p:nvPr>
        </p:nvSpPr>
        <p:spPr/>
        <p:txBody>
          <a:bodyPr/>
          <a:lstStyle/>
          <a:p>
            <a:fld id="{305E9EA4-53B1-4E59-8089-6AA0C6ADAD7B}" type="slidenum">
              <a:rPr lang="en-US" smtClean="0"/>
              <a:t>19</a:t>
            </a:fld>
            <a:endParaRPr lang="en-US"/>
          </a:p>
        </p:txBody>
      </p:sp>
    </p:spTree>
    <p:extLst>
      <p:ext uri="{BB962C8B-B14F-4D97-AF65-F5344CB8AC3E}">
        <p14:creationId xmlns:p14="http://schemas.microsoft.com/office/powerpoint/2010/main" val="409776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Review </a:t>
            </a:r>
            <a:r>
              <a:rPr lang="en-US" sz="4800" b="1" dirty="0" err="1"/>
              <a:t>Materi</a:t>
            </a:r>
            <a:endParaRPr lang="en-US" sz="4800" b="1" dirty="0"/>
          </a:p>
        </p:txBody>
      </p:sp>
      <p:sp>
        <p:nvSpPr>
          <p:cNvPr id="3" name="Footer Placeholder 2">
            <a:extLst>
              <a:ext uri="{FF2B5EF4-FFF2-40B4-BE49-F238E27FC236}">
                <a16:creationId xmlns:a16="http://schemas.microsoft.com/office/drawing/2014/main" id="{0D0D651D-97FC-4EF0-8B7E-CC8F94F0ABBF}"/>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074909FA-A3E0-4F2A-9544-FD01B4DE4064}"/>
              </a:ext>
            </a:extLst>
          </p:cNvPr>
          <p:cNvSpPr>
            <a:spLocks noGrp="1"/>
          </p:cNvSpPr>
          <p:nvPr>
            <p:ph type="sldNum" sz="quarter" idx="12"/>
          </p:nvPr>
        </p:nvSpPr>
        <p:spPr/>
        <p:txBody>
          <a:bodyPr/>
          <a:lstStyle/>
          <a:p>
            <a:fld id="{305E9EA4-53B1-4E59-8089-6AA0C6ADAD7B}" type="slidenum">
              <a:rPr lang="en-US" smtClean="0"/>
              <a:t>2</a:t>
            </a:fld>
            <a:endParaRPr lang="en-US"/>
          </a:p>
        </p:txBody>
      </p:sp>
    </p:spTree>
    <p:extLst>
      <p:ext uri="{BB962C8B-B14F-4D97-AF65-F5344CB8AC3E}">
        <p14:creationId xmlns:p14="http://schemas.microsoft.com/office/powerpoint/2010/main" val="159524656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Variasi Analisis Banyak Kasus</a:t>
            </a:r>
            <a:endParaRPr lang="id-ID" b="1" dirty="0"/>
          </a:p>
        </p:txBody>
      </p:sp>
      <p:sp>
        <p:nvSpPr>
          <p:cNvPr id="3" name="Content Placeholder 2"/>
          <p:cNvSpPr>
            <a:spLocks noGrp="1"/>
          </p:cNvSpPr>
          <p:nvPr>
            <p:ph idx="1"/>
          </p:nvPr>
        </p:nvSpPr>
        <p:spPr/>
        <p:txBody>
          <a:bodyPr>
            <a:normAutofit fontScale="92500" lnSpcReduction="20000"/>
          </a:bodyPr>
          <a:lstStyle/>
          <a:p>
            <a:r>
              <a:rPr lang="en-US" sz="3200" dirty="0" smtClean="0"/>
              <a:t>P</a:t>
            </a:r>
            <a:r>
              <a:rPr lang="id-ID" sz="3200" dirty="0" smtClean="0"/>
              <a:t>ada kehidupan nyata permasalahan komputasional yang berkaitan dengan analisis kasus juga terkadang terdapat sistem prasyarat.</a:t>
            </a:r>
          </a:p>
          <a:p>
            <a:r>
              <a:rPr lang="id-ID" sz="3200" dirty="0" smtClean="0"/>
              <a:t>Sistem prasyarat ini misalnya:</a:t>
            </a:r>
          </a:p>
          <a:p>
            <a:pPr lvl="1"/>
            <a:r>
              <a:rPr lang="id-ID" sz="2800" dirty="0" smtClean="0"/>
              <a:t>Untuk mendapatkan beasiswa mahasiswa harus mendapatkan persetujuan dahulu dari dosen wali sebagai syarat utama, baru setelah itu dia boleh menggunakan ipknya untuk kemudian dinilai apakah layak mendapatkan beasiswa.</a:t>
            </a:r>
          </a:p>
          <a:p>
            <a:pPr lvl="1"/>
            <a:r>
              <a:rPr lang="id-ID" sz="2800" dirty="0" smtClean="0"/>
              <a:t>Dalam kasus tersebut syarat utama = persetujuan dimana syarat utama ini merupakan prasyarat untuk syarat berikutnya yaitu pengecekan kelayakan berdasarkan IPK</a:t>
            </a:r>
          </a:p>
          <a:p>
            <a:r>
              <a:rPr lang="id-ID" sz="2800" dirty="0" smtClean="0"/>
              <a:t>Dari kasus diatas muncul ide untuk membuat blok if didalam if atau istilahnya analisis kasus bersarang atau </a:t>
            </a:r>
            <a:r>
              <a:rPr lang="id-ID" sz="2800" i="1" dirty="0" smtClean="0"/>
              <a:t>nested if</a:t>
            </a:r>
          </a:p>
          <a:p>
            <a:r>
              <a:rPr lang="id-ID" i="1" dirty="0" smtClean="0"/>
              <a:t>Nested if </a:t>
            </a:r>
            <a:r>
              <a:rPr lang="id-ID" dirty="0" smtClean="0"/>
              <a:t>ini juga merujuk ke istilah </a:t>
            </a:r>
            <a:r>
              <a:rPr lang="id-ID" i="1" dirty="0" smtClean="0"/>
              <a:t>nested depend on</a:t>
            </a:r>
            <a:endParaRPr lang="en-US" sz="2800" dirty="0"/>
          </a:p>
          <a:p>
            <a:endParaRPr lang="id-ID" sz="3200" dirty="0"/>
          </a:p>
        </p:txBody>
      </p:sp>
      <p:sp>
        <p:nvSpPr>
          <p:cNvPr id="7" name="Footer Placeholder 6">
            <a:extLst>
              <a:ext uri="{FF2B5EF4-FFF2-40B4-BE49-F238E27FC236}">
                <a16:creationId xmlns:a16="http://schemas.microsoft.com/office/drawing/2014/main" id="{639B7D23-6E80-471B-9D2D-C37742430EDA}"/>
              </a:ext>
            </a:extLst>
          </p:cNvPr>
          <p:cNvSpPr>
            <a:spLocks noGrp="1"/>
          </p:cNvSpPr>
          <p:nvPr>
            <p:ph type="ftr" sz="quarter" idx="11"/>
          </p:nvPr>
        </p:nvSpPr>
        <p:spPr/>
        <p:txBody>
          <a:bodyPr/>
          <a:lstStyle/>
          <a:p>
            <a:r>
              <a:rPr lang="en-US"/>
              <a:t>Program Studi Teknik Informatika - S1</a:t>
            </a:r>
          </a:p>
        </p:txBody>
      </p:sp>
    </p:spTree>
    <p:extLst>
      <p:ext uri="{BB962C8B-B14F-4D97-AF65-F5344CB8AC3E}">
        <p14:creationId xmlns:p14="http://schemas.microsoft.com/office/powerpoint/2010/main" val="175163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ANALISIS KASUS BERSARANG</a:t>
            </a:r>
            <a:endParaRPr lang="id-ID" b="1" dirty="0"/>
          </a:p>
        </p:txBody>
      </p:sp>
      <p:sp>
        <p:nvSpPr>
          <p:cNvPr id="3" name="Content Placeholder 2"/>
          <p:cNvSpPr>
            <a:spLocks noGrp="1"/>
          </p:cNvSpPr>
          <p:nvPr>
            <p:ph idx="1"/>
          </p:nvPr>
        </p:nvSpPr>
        <p:spPr/>
        <p:txBody>
          <a:bodyPr/>
          <a:lstStyle/>
          <a:p>
            <a:pPr marL="0" indent="0">
              <a:buNone/>
            </a:pPr>
            <a:r>
              <a:rPr lang="id-ID" u="sng" dirty="0"/>
              <a:t>depend on</a:t>
            </a:r>
            <a:r>
              <a:rPr lang="id-ID" dirty="0"/>
              <a:t> &lt;</a:t>
            </a:r>
            <a:r>
              <a:rPr lang="id-ID" dirty="0" smtClean="0"/>
              <a:t>list-namake-1&gt;</a:t>
            </a:r>
            <a:endParaRPr lang="id-ID" dirty="0"/>
          </a:p>
          <a:p>
            <a:pPr marL="0" indent="0">
              <a:buNone/>
            </a:pPr>
            <a:r>
              <a:rPr lang="id-ID" dirty="0"/>
              <a:t>    &lt;kondisike-1&gt;: </a:t>
            </a:r>
            <a:r>
              <a:rPr lang="id-ID" u="sng" dirty="0"/>
              <a:t>depend on</a:t>
            </a:r>
            <a:r>
              <a:rPr lang="id-ID" dirty="0"/>
              <a:t> &lt;</a:t>
            </a:r>
            <a:r>
              <a:rPr lang="id-ID" dirty="0" smtClean="0"/>
              <a:t>list-namake-1.1&gt;</a:t>
            </a:r>
            <a:endParaRPr lang="id-ID" dirty="0"/>
          </a:p>
          <a:p>
            <a:pPr marL="0" indent="0">
              <a:buNone/>
            </a:pPr>
            <a:r>
              <a:rPr lang="id-ID" dirty="0" smtClean="0"/>
              <a:t>			</a:t>
            </a:r>
            <a:r>
              <a:rPr lang="id-ID" dirty="0"/>
              <a:t>&lt;</a:t>
            </a:r>
            <a:r>
              <a:rPr lang="id-ID" dirty="0" smtClean="0"/>
              <a:t>kondisike-1.1&gt;: </a:t>
            </a:r>
            <a:r>
              <a:rPr lang="id-ID" u="sng" dirty="0"/>
              <a:t>depend on</a:t>
            </a:r>
            <a:r>
              <a:rPr lang="id-ID" dirty="0"/>
              <a:t> &lt;</a:t>
            </a:r>
            <a:r>
              <a:rPr lang="id-ID" dirty="0" smtClean="0"/>
              <a:t>list-namake-1.1.1&gt;</a:t>
            </a:r>
          </a:p>
          <a:p>
            <a:pPr marL="0" indent="0">
              <a:buNone/>
            </a:pPr>
            <a:r>
              <a:rPr lang="id-ID" dirty="0"/>
              <a:t>	</a:t>
            </a:r>
            <a:r>
              <a:rPr lang="id-ID" dirty="0" smtClean="0"/>
              <a:t>			</a:t>
            </a:r>
            <a:r>
              <a:rPr lang="id-ID" dirty="0"/>
              <a:t> &lt;</a:t>
            </a:r>
            <a:r>
              <a:rPr lang="id-ID" dirty="0" smtClean="0"/>
              <a:t>kondisike-1.1.1&gt;:</a:t>
            </a:r>
          </a:p>
          <a:p>
            <a:pPr marL="0" indent="0">
              <a:buNone/>
            </a:pPr>
            <a:r>
              <a:rPr lang="id-ID" dirty="0"/>
              <a:t>	</a:t>
            </a:r>
            <a:r>
              <a:rPr lang="id-ID" dirty="0" smtClean="0"/>
              <a:t>				..... </a:t>
            </a:r>
            <a:endParaRPr lang="id-ID" dirty="0"/>
          </a:p>
          <a:p>
            <a:pPr marL="0" indent="0">
              <a:buNone/>
            </a:pPr>
            <a:r>
              <a:rPr lang="id-ID" dirty="0"/>
              <a:t>    &lt;kondisike-2&gt;: &lt;aksike-2&gt;</a:t>
            </a:r>
          </a:p>
          <a:p>
            <a:pPr marL="0" indent="0">
              <a:buNone/>
            </a:pPr>
            <a:r>
              <a:rPr lang="id-ID" dirty="0"/>
              <a:t>    .....</a:t>
            </a:r>
          </a:p>
          <a:p>
            <a:pPr marL="0" indent="0">
              <a:buNone/>
            </a:pPr>
            <a:r>
              <a:rPr lang="id-ID" dirty="0"/>
              <a:t>    &lt;kondisike-n&gt;: &lt;aksike-n&gt;</a:t>
            </a:r>
          </a:p>
          <a:p>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21</a:t>
            </a:fld>
            <a:endParaRPr lang="en-US"/>
          </a:p>
        </p:txBody>
      </p:sp>
    </p:spTree>
    <p:extLst>
      <p:ext uri="{BB962C8B-B14F-4D97-AF65-F5344CB8AC3E}">
        <p14:creationId xmlns:p14="http://schemas.microsoft.com/office/powerpoint/2010/main" val="1909109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Bentuk yang lebih mudah dibaca</a:t>
            </a:r>
            <a:endParaRPr lang="id-ID" b="1"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22</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06265068"/>
              </p:ext>
            </p:extLst>
          </p:nvPr>
        </p:nvGraphicFramePr>
        <p:xfrm>
          <a:off x="424142" y="1087332"/>
          <a:ext cx="10515600" cy="6045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76840110"/>
                    </a:ext>
                  </a:extLst>
                </a:gridCol>
                <a:gridCol w="5257800">
                  <a:extLst>
                    <a:ext uri="{9D8B030D-6E8A-4147-A177-3AD203B41FA5}">
                      <a16:colId xmlns:a16="http://schemas.microsoft.com/office/drawing/2014/main" val="4267933021"/>
                    </a:ext>
                  </a:extLst>
                </a:gridCol>
              </a:tblGrid>
              <a:tr h="370840">
                <a:tc>
                  <a:txBody>
                    <a:bodyPr/>
                    <a:lstStyle/>
                    <a:p>
                      <a:pPr algn="ctr"/>
                      <a:r>
                        <a:rPr lang="id-ID" dirty="0"/>
                        <a:t>Notasi Algoritmik</a:t>
                      </a:r>
                    </a:p>
                  </a:txBody>
                  <a:tcPr/>
                </a:tc>
                <a:tc>
                  <a:txBody>
                    <a:bodyPr/>
                    <a:lstStyle/>
                    <a:p>
                      <a:pPr algn="ctr"/>
                      <a:r>
                        <a:rPr lang="id-ID" dirty="0" smtClean="0"/>
                        <a:t>Notasi yang lain</a:t>
                      </a:r>
                      <a:endParaRPr lang="id-ID" dirty="0"/>
                    </a:p>
                  </a:txBody>
                  <a:tcPr/>
                </a:tc>
                <a:extLst>
                  <a:ext uri="{0D108BD9-81ED-4DB2-BD59-A6C34878D82A}">
                    <a16:rowId xmlns:a16="http://schemas.microsoft.com/office/drawing/2014/main" val="2273565182"/>
                  </a:ext>
                </a:extLst>
              </a:tr>
              <a:tr h="370840">
                <a:tc>
                  <a:txBody>
                    <a:bodyPr/>
                    <a:lstStyle/>
                    <a:p>
                      <a:r>
                        <a:rPr lang="id-ID" u="sng" dirty="0" smtClean="0"/>
                        <a:t>if</a:t>
                      </a:r>
                      <a:r>
                        <a:rPr lang="id-ID" dirty="0" smtClean="0"/>
                        <a:t> &lt;kondisike-1&gt;</a:t>
                      </a:r>
                      <a:r>
                        <a:rPr lang="id-ID" baseline="0" dirty="0" smtClean="0"/>
                        <a:t> </a:t>
                      </a:r>
                      <a:r>
                        <a:rPr lang="id-ID" u="sng" baseline="0" dirty="0" smtClean="0"/>
                        <a:t>then</a:t>
                      </a:r>
                      <a:endParaRPr lang="id-ID" dirty="0" smtClean="0"/>
                    </a:p>
                    <a:p>
                      <a:r>
                        <a:rPr lang="id-ID" dirty="0" smtClean="0"/>
                        <a:t>    &lt;aksike_1&gt;</a:t>
                      </a:r>
                    </a:p>
                    <a:p>
                      <a:r>
                        <a:rPr lang="id-ID" dirty="0" smtClean="0"/>
                        <a:t>    </a:t>
                      </a:r>
                      <a:r>
                        <a:rPr lang="id-ID" u="sng" dirty="0" smtClean="0"/>
                        <a:t>if</a:t>
                      </a:r>
                      <a:r>
                        <a:rPr lang="id-ID" dirty="0" smtClean="0"/>
                        <a:t> &lt;kondisike-1.1&gt; </a:t>
                      </a:r>
                      <a:r>
                        <a:rPr lang="id-ID" u="sng" dirty="0" smtClean="0"/>
                        <a:t>then</a:t>
                      </a:r>
                    </a:p>
                    <a:p>
                      <a:r>
                        <a:rPr lang="id-ID" u="none" dirty="0" smtClean="0"/>
                        <a:t>        &lt;aksike-1.1&gt;</a:t>
                      </a:r>
                      <a:endParaRPr lang="id-ID" u="sng" dirty="0" smtClean="0"/>
                    </a:p>
                    <a:p>
                      <a:pPr marL="0" indent="0">
                        <a:buNone/>
                      </a:pPr>
                      <a:r>
                        <a:rPr lang="id-ID" u="none" dirty="0" smtClean="0"/>
                        <a:t>        </a:t>
                      </a:r>
                      <a:r>
                        <a:rPr lang="id-ID" u="sng" dirty="0" smtClean="0"/>
                        <a:t>depend on</a:t>
                      </a:r>
                      <a:r>
                        <a:rPr lang="id-ID" dirty="0" smtClean="0"/>
                        <a:t> &lt;list-nama&gt;</a:t>
                      </a:r>
                    </a:p>
                    <a:p>
                      <a:pPr marL="0" indent="0">
                        <a:buNone/>
                      </a:pPr>
                      <a:r>
                        <a:rPr lang="id-ID" dirty="0" smtClean="0"/>
                        <a:t>            &lt;kondisike-1&gt;: &lt;aksike-1&gt;</a:t>
                      </a:r>
                    </a:p>
                    <a:p>
                      <a:pPr marL="0" indent="0">
                        <a:buNone/>
                      </a:pPr>
                      <a:r>
                        <a:rPr lang="id-ID" dirty="0" smtClean="0"/>
                        <a:t>            &lt;kondisike-2&gt;: &lt;aksike-2&gt;</a:t>
                      </a:r>
                    </a:p>
                    <a:p>
                      <a:pPr marL="0" indent="0">
                        <a:buNone/>
                      </a:pPr>
                      <a:r>
                        <a:rPr lang="id-ID" dirty="0" smtClean="0"/>
                        <a:t>            .....</a:t>
                      </a:r>
                    </a:p>
                    <a:p>
                      <a:pPr marL="0" indent="0">
                        <a:buNone/>
                      </a:pPr>
                      <a:r>
                        <a:rPr lang="id-ID" dirty="0" smtClean="0"/>
                        <a:t>           &lt;kondisike-n&gt;: &lt;aksike-n&gt;</a:t>
                      </a:r>
                    </a:p>
                    <a:p>
                      <a:r>
                        <a:rPr lang="id-ID" u="sng" dirty="0" smtClean="0"/>
                        <a:t>else if</a:t>
                      </a:r>
                      <a:r>
                        <a:rPr lang="id-ID" u="sng" baseline="0" dirty="0" smtClean="0"/>
                        <a:t> </a:t>
                      </a:r>
                      <a:r>
                        <a:rPr lang="id-ID" dirty="0" smtClean="0"/>
                        <a:t>&lt;kondisike-2&gt;</a:t>
                      </a:r>
                      <a:r>
                        <a:rPr lang="id-ID" baseline="0" dirty="0" smtClean="0"/>
                        <a:t>  </a:t>
                      </a:r>
                      <a:r>
                        <a:rPr lang="id-ID" u="sng" baseline="0" dirty="0" smtClean="0"/>
                        <a:t>then</a:t>
                      </a:r>
                      <a:r>
                        <a:rPr lang="id-ID" dirty="0" smtClean="0"/>
                        <a:t> </a:t>
                      </a:r>
                      <a:endParaRPr lang="id-ID" baseline="0" dirty="0" smtClean="0"/>
                    </a:p>
                    <a:p>
                      <a:pPr marL="0" indent="0">
                        <a:buNone/>
                      </a:pPr>
                      <a:r>
                        <a:rPr lang="id-ID" baseline="0" dirty="0" smtClean="0"/>
                        <a:t>    </a:t>
                      </a:r>
                      <a:r>
                        <a:rPr lang="id-ID" dirty="0" smtClean="0"/>
                        <a:t>&lt;aksike-2&gt;</a:t>
                      </a:r>
                    </a:p>
                    <a:p>
                      <a:pPr marL="0" indent="0">
                        <a:buNone/>
                      </a:pPr>
                      <a:r>
                        <a:rPr lang="id-ID" dirty="0" smtClean="0"/>
                        <a:t>    </a:t>
                      </a:r>
                      <a:r>
                        <a:rPr lang="id-ID" u="sng" dirty="0" smtClean="0"/>
                        <a:t>if</a:t>
                      </a:r>
                      <a:r>
                        <a:rPr lang="id-ID" dirty="0" smtClean="0"/>
                        <a:t> &lt;kondisike-2.1&gt; </a:t>
                      </a:r>
                      <a:r>
                        <a:rPr lang="id-ID" u="sng" dirty="0" smtClean="0"/>
                        <a:t>then</a:t>
                      </a:r>
                    </a:p>
                    <a:p>
                      <a:pPr marL="0" indent="0">
                        <a:buNone/>
                      </a:pPr>
                      <a:r>
                        <a:rPr lang="id-ID" u="none" dirty="0" smtClean="0"/>
                        <a:t>        &lt;aksike-2.1&gt;</a:t>
                      </a:r>
                    </a:p>
                    <a:p>
                      <a:r>
                        <a:rPr lang="id-ID" baseline="0" dirty="0" smtClean="0"/>
                        <a:t>.....</a:t>
                      </a:r>
                    </a:p>
                    <a:p>
                      <a:r>
                        <a:rPr lang="id-ID" u="sng" dirty="0" smtClean="0"/>
                        <a:t>else if</a:t>
                      </a:r>
                      <a:r>
                        <a:rPr lang="id-ID" u="sng" baseline="0" dirty="0" smtClean="0"/>
                        <a:t> </a:t>
                      </a:r>
                      <a:r>
                        <a:rPr lang="id-ID" dirty="0" smtClean="0"/>
                        <a:t>&lt;kondisike-n&gt;</a:t>
                      </a:r>
                      <a:r>
                        <a:rPr lang="id-ID" baseline="0" dirty="0" smtClean="0"/>
                        <a:t> </a:t>
                      </a:r>
                      <a:r>
                        <a:rPr lang="id-ID" u="sng" baseline="0" dirty="0" smtClean="0"/>
                        <a:t>then</a:t>
                      </a:r>
                      <a:endParaRPr lang="id-ID" baseline="0" dirty="0" smtClean="0"/>
                    </a:p>
                    <a:p>
                      <a:r>
                        <a:rPr lang="id-ID" baseline="0" dirty="0" smtClean="0"/>
                        <a:t>    </a:t>
                      </a:r>
                      <a:r>
                        <a:rPr lang="id-ID" dirty="0" smtClean="0"/>
                        <a:t>&lt;aksike-n&gt;</a:t>
                      </a:r>
                    </a:p>
                    <a:p>
                      <a:r>
                        <a:rPr lang="id-ID" u="sng" dirty="0" smtClean="0"/>
                        <a:t>else</a:t>
                      </a:r>
                    </a:p>
                    <a:p>
                      <a:pPr marL="0" marR="0" indent="0" algn="l" defTabSz="914400" rtl="0" eaLnBrk="1" fontAlgn="auto" latinLnBrk="0" hangingPunct="1">
                        <a:lnSpc>
                          <a:spcPct val="100000"/>
                        </a:lnSpc>
                        <a:spcBef>
                          <a:spcPts val="0"/>
                        </a:spcBef>
                        <a:spcAft>
                          <a:spcPts val="0"/>
                        </a:spcAft>
                        <a:buClrTx/>
                        <a:buSzTx/>
                        <a:buFontTx/>
                        <a:buNone/>
                        <a:tabLst/>
                        <a:defRPr/>
                      </a:pPr>
                      <a:r>
                        <a:rPr lang="id-ID" u="none" dirty="0" smtClean="0"/>
                        <a:t>    </a:t>
                      </a:r>
                      <a:r>
                        <a:rPr lang="id-ID" dirty="0" smtClean="0"/>
                        <a:t>&lt;aksike-else&gt;</a:t>
                      </a:r>
                    </a:p>
                    <a:p>
                      <a:r>
                        <a:rPr lang="id-ID" u="sng" dirty="0" smtClean="0"/>
                        <a:t>endif</a:t>
                      </a:r>
                    </a:p>
                  </a:txBody>
                  <a:tcPr/>
                </a:tc>
                <a:tc>
                  <a:txBody>
                    <a:bodyPr/>
                    <a:lstStyle/>
                    <a:p>
                      <a:r>
                        <a:rPr lang="id-ID" u="sng" dirty="0" smtClean="0"/>
                        <a:t>if</a:t>
                      </a:r>
                      <a:r>
                        <a:rPr lang="id-ID" dirty="0" smtClean="0"/>
                        <a:t> &lt;kondisike-1&gt;</a:t>
                      </a:r>
                      <a:r>
                        <a:rPr lang="id-ID" baseline="0" dirty="0" smtClean="0"/>
                        <a:t> </a:t>
                      </a:r>
                      <a:r>
                        <a:rPr lang="id-ID" u="sng" baseline="0" dirty="0" smtClean="0"/>
                        <a:t>then</a:t>
                      </a:r>
                      <a:endParaRPr lang="id-ID" dirty="0" smtClean="0"/>
                    </a:p>
                    <a:p>
                      <a:r>
                        <a:rPr lang="id-ID" dirty="0" smtClean="0"/>
                        <a:t>    &lt;aksike_1&gt;</a:t>
                      </a:r>
                    </a:p>
                    <a:p>
                      <a:r>
                        <a:rPr lang="id-ID" dirty="0" smtClean="0"/>
                        <a:t>    </a:t>
                      </a:r>
                      <a:r>
                        <a:rPr lang="id-ID" u="sng" dirty="0" smtClean="0"/>
                        <a:t>if</a:t>
                      </a:r>
                      <a:r>
                        <a:rPr lang="id-ID" dirty="0" smtClean="0"/>
                        <a:t> &lt;kondisike-1.1&gt; </a:t>
                      </a:r>
                      <a:r>
                        <a:rPr lang="id-ID" u="sng" dirty="0" smtClean="0"/>
                        <a:t>then</a:t>
                      </a:r>
                    </a:p>
                    <a:p>
                      <a:r>
                        <a:rPr lang="id-ID" u="none" dirty="0" smtClean="0"/>
                        <a:t>        &lt;aksike-1.1&gt;</a:t>
                      </a:r>
                    </a:p>
                    <a:p>
                      <a:r>
                        <a:rPr lang="id-ID" u="none" dirty="0" smtClean="0"/>
                        <a:t>        </a:t>
                      </a:r>
                      <a:r>
                        <a:rPr lang="id-ID" u="sng" dirty="0" smtClean="0"/>
                        <a:t>if</a:t>
                      </a:r>
                      <a:r>
                        <a:rPr lang="id-ID" dirty="0" smtClean="0"/>
                        <a:t> &lt;kondisike-1.1.1&gt; </a:t>
                      </a:r>
                      <a:r>
                        <a:rPr lang="id-ID" u="sng" dirty="0" smtClean="0"/>
                        <a:t>then</a:t>
                      </a:r>
                    </a:p>
                    <a:p>
                      <a:r>
                        <a:rPr lang="id-ID" u="none" dirty="0" smtClean="0"/>
                        <a:t>            &lt;aksike-1.1.1&gt;</a:t>
                      </a:r>
                      <a:endParaRPr lang="id-ID" u="sng" dirty="0" smtClean="0"/>
                    </a:p>
                    <a:p>
                      <a:r>
                        <a:rPr lang="id-ID" u="sng" dirty="0" smtClean="0"/>
                        <a:t>else if</a:t>
                      </a:r>
                      <a:r>
                        <a:rPr lang="id-ID" u="sng" baseline="0" dirty="0" smtClean="0"/>
                        <a:t> </a:t>
                      </a:r>
                      <a:r>
                        <a:rPr lang="id-ID" dirty="0" smtClean="0"/>
                        <a:t>&lt;kondisike-2&gt;</a:t>
                      </a:r>
                      <a:r>
                        <a:rPr lang="id-ID" baseline="0" dirty="0" smtClean="0"/>
                        <a:t>  </a:t>
                      </a:r>
                      <a:r>
                        <a:rPr lang="id-ID" u="sng" baseline="0" dirty="0" smtClean="0"/>
                        <a:t>then</a:t>
                      </a:r>
                      <a:r>
                        <a:rPr lang="id-ID" dirty="0" smtClean="0"/>
                        <a:t> </a:t>
                      </a:r>
                      <a:endParaRPr lang="id-ID" baseline="0" dirty="0" smtClean="0"/>
                    </a:p>
                    <a:p>
                      <a:pPr marL="0" indent="0">
                        <a:buNone/>
                      </a:pPr>
                      <a:r>
                        <a:rPr lang="id-ID" baseline="0" dirty="0" smtClean="0"/>
                        <a:t>    </a:t>
                      </a:r>
                      <a:r>
                        <a:rPr lang="id-ID" dirty="0" smtClean="0"/>
                        <a:t>&lt;aksike-2&gt;</a:t>
                      </a:r>
                    </a:p>
                    <a:p>
                      <a:pPr marL="0" indent="0">
                        <a:buNone/>
                      </a:pPr>
                      <a:r>
                        <a:rPr lang="id-ID" dirty="0" smtClean="0"/>
                        <a:t>    </a:t>
                      </a:r>
                      <a:r>
                        <a:rPr lang="id-ID" u="sng" dirty="0" smtClean="0"/>
                        <a:t>if</a:t>
                      </a:r>
                      <a:r>
                        <a:rPr lang="id-ID" dirty="0" smtClean="0"/>
                        <a:t> &lt;kondisike-2.1&gt; </a:t>
                      </a:r>
                      <a:r>
                        <a:rPr lang="id-ID" u="sng" dirty="0" smtClean="0"/>
                        <a:t>then</a:t>
                      </a:r>
                    </a:p>
                    <a:p>
                      <a:pPr marL="0" indent="0">
                        <a:buNone/>
                      </a:pPr>
                      <a:r>
                        <a:rPr lang="id-ID" u="none" dirty="0" smtClean="0"/>
                        <a:t>        &lt;aksike-2.1&gt;</a:t>
                      </a:r>
                    </a:p>
                    <a:p>
                      <a:r>
                        <a:rPr lang="id-ID" baseline="0" dirty="0" smtClean="0"/>
                        <a:t>.....</a:t>
                      </a:r>
                    </a:p>
                    <a:p>
                      <a:r>
                        <a:rPr lang="id-ID" u="sng" dirty="0" smtClean="0"/>
                        <a:t>else if</a:t>
                      </a:r>
                      <a:r>
                        <a:rPr lang="id-ID" u="sng" baseline="0" dirty="0" smtClean="0"/>
                        <a:t> </a:t>
                      </a:r>
                      <a:r>
                        <a:rPr lang="id-ID" dirty="0" smtClean="0"/>
                        <a:t>&lt;kondisike-n&gt;</a:t>
                      </a:r>
                      <a:r>
                        <a:rPr lang="id-ID" baseline="0" dirty="0" smtClean="0"/>
                        <a:t> </a:t>
                      </a:r>
                      <a:r>
                        <a:rPr lang="id-ID" u="sng" baseline="0" dirty="0" smtClean="0"/>
                        <a:t>then</a:t>
                      </a:r>
                      <a:endParaRPr lang="id-ID" baseline="0" dirty="0" smtClean="0"/>
                    </a:p>
                    <a:p>
                      <a:r>
                        <a:rPr lang="id-ID" baseline="0" dirty="0" smtClean="0"/>
                        <a:t>    </a:t>
                      </a:r>
                      <a:r>
                        <a:rPr lang="id-ID" dirty="0" smtClean="0"/>
                        <a:t>&lt;aksike-n&gt;</a:t>
                      </a:r>
                    </a:p>
                    <a:p>
                      <a:r>
                        <a:rPr lang="id-ID" u="sng" dirty="0" smtClean="0"/>
                        <a:t>else</a:t>
                      </a:r>
                    </a:p>
                    <a:p>
                      <a:pPr marL="0" marR="0" indent="0" algn="l" defTabSz="914400" rtl="0" eaLnBrk="1" fontAlgn="auto" latinLnBrk="0" hangingPunct="1">
                        <a:lnSpc>
                          <a:spcPct val="100000"/>
                        </a:lnSpc>
                        <a:spcBef>
                          <a:spcPts val="0"/>
                        </a:spcBef>
                        <a:spcAft>
                          <a:spcPts val="0"/>
                        </a:spcAft>
                        <a:buClrTx/>
                        <a:buSzTx/>
                        <a:buFontTx/>
                        <a:buNone/>
                        <a:tabLst/>
                        <a:defRPr/>
                      </a:pPr>
                      <a:r>
                        <a:rPr lang="id-ID" u="none" dirty="0" smtClean="0"/>
                        <a:t>    </a:t>
                      </a:r>
                      <a:r>
                        <a:rPr lang="id-ID" dirty="0" smtClean="0"/>
                        <a:t>&lt;aksike-else&gt;</a:t>
                      </a:r>
                    </a:p>
                    <a:p>
                      <a:r>
                        <a:rPr lang="id-ID" u="sng" dirty="0" smtClean="0"/>
                        <a:t>Endif</a:t>
                      </a:r>
                    </a:p>
                  </a:txBody>
                  <a:tcPr/>
                </a:tc>
                <a:extLst>
                  <a:ext uri="{0D108BD9-81ED-4DB2-BD59-A6C34878D82A}">
                    <a16:rowId xmlns:a16="http://schemas.microsoft.com/office/drawing/2014/main" val="3804379924"/>
                  </a:ext>
                </a:extLst>
              </a:tr>
              <a:tr h="370840">
                <a:tc>
                  <a:txBody>
                    <a:bodyPr/>
                    <a:lstStyle/>
                    <a:p>
                      <a:pPr marL="0" indent="0">
                        <a:buNone/>
                      </a:pPr>
                      <a:endParaRPr lang="id-ID" dirty="0"/>
                    </a:p>
                  </a:txBody>
                  <a:tcPr/>
                </a:tc>
                <a:tc>
                  <a:txBody>
                    <a:bodyPr/>
                    <a:lstStyle/>
                    <a:p>
                      <a:endParaRPr lang="id-ID" u="sng" dirty="0" smtClean="0"/>
                    </a:p>
                  </a:txBody>
                  <a:tcPr/>
                </a:tc>
                <a:extLst>
                  <a:ext uri="{0D108BD9-81ED-4DB2-BD59-A6C34878D82A}">
                    <a16:rowId xmlns:a16="http://schemas.microsoft.com/office/drawing/2014/main" val="1466280791"/>
                  </a:ext>
                </a:extLst>
              </a:tr>
            </a:tbl>
          </a:graphicData>
        </a:graphic>
      </p:graphicFrame>
    </p:spTree>
    <p:extLst>
      <p:ext uri="{BB962C8B-B14F-4D97-AF65-F5344CB8AC3E}">
        <p14:creationId xmlns:p14="http://schemas.microsoft.com/office/powerpoint/2010/main" val="454167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Adakah variasi lain</a:t>
            </a:r>
            <a:endParaRPr lang="id-ID" b="1" dirty="0"/>
          </a:p>
        </p:txBody>
      </p:sp>
      <p:sp>
        <p:nvSpPr>
          <p:cNvPr id="3" name="Content Placeholder 2"/>
          <p:cNvSpPr>
            <a:spLocks noGrp="1"/>
          </p:cNvSpPr>
          <p:nvPr>
            <p:ph idx="1"/>
          </p:nvPr>
        </p:nvSpPr>
        <p:spPr/>
        <p:txBody>
          <a:bodyPr/>
          <a:lstStyle/>
          <a:p>
            <a:r>
              <a:rPr lang="id-ID" dirty="0" smtClean="0"/>
              <a:t>Tentu ada,</a:t>
            </a:r>
          </a:p>
          <a:p>
            <a:r>
              <a:rPr lang="id-ID" dirty="0" smtClean="0"/>
              <a:t>Disesuaikan dengan permasalahan komputasional yang dihadapi.</a:t>
            </a:r>
          </a:p>
          <a:p>
            <a:r>
              <a:rPr lang="id-ID" dirty="0" smtClean="0"/>
              <a:t>Contoh kasus:</a:t>
            </a:r>
          </a:p>
          <a:p>
            <a:pPr lvl="1"/>
            <a:r>
              <a:rPr lang="en-US" dirty="0" err="1"/>
              <a:t>Algoritma</a:t>
            </a:r>
            <a:r>
              <a:rPr lang="en-US" dirty="0"/>
              <a:t> </a:t>
            </a:r>
            <a:r>
              <a:rPr lang="en-US" dirty="0" err="1"/>
              <a:t>mengecek</a:t>
            </a:r>
            <a:r>
              <a:rPr lang="en-US" dirty="0"/>
              <a:t> </a:t>
            </a:r>
            <a:r>
              <a:rPr lang="en-US" dirty="0" err="1"/>
              <a:t>suatu</a:t>
            </a:r>
            <a:r>
              <a:rPr lang="en-US" dirty="0"/>
              <a:t> </a:t>
            </a:r>
            <a:r>
              <a:rPr lang="en-US" dirty="0" err="1"/>
              <a:t>bilangan</a:t>
            </a:r>
            <a:r>
              <a:rPr lang="en-US" dirty="0"/>
              <a:t> </a:t>
            </a:r>
            <a:r>
              <a:rPr lang="en-US" dirty="0" err="1"/>
              <a:t>positif</a:t>
            </a:r>
            <a:r>
              <a:rPr lang="en-US" dirty="0"/>
              <a:t> </a:t>
            </a:r>
            <a:r>
              <a:rPr lang="en-US" dirty="0" err="1"/>
              <a:t>atau</a:t>
            </a:r>
            <a:r>
              <a:rPr lang="en-US" dirty="0"/>
              <a:t> </a:t>
            </a:r>
            <a:r>
              <a:rPr lang="en-US" dirty="0" err="1"/>
              <a:t>bukan</a:t>
            </a:r>
            <a:r>
              <a:rPr lang="en-US" dirty="0"/>
              <a:t>, </a:t>
            </a:r>
            <a:r>
              <a:rPr lang="en-US" dirty="0" err="1"/>
              <a:t>cek</a:t>
            </a:r>
            <a:r>
              <a:rPr lang="en-US" dirty="0"/>
              <a:t> pula </a:t>
            </a:r>
            <a:r>
              <a:rPr lang="en-US" dirty="0" err="1"/>
              <a:t>bilangan</a:t>
            </a:r>
            <a:r>
              <a:rPr lang="en-US" dirty="0"/>
              <a:t> </a:t>
            </a:r>
            <a:r>
              <a:rPr lang="en-US" dirty="0" err="1"/>
              <a:t>positif</a:t>
            </a:r>
            <a:r>
              <a:rPr lang="en-US" dirty="0"/>
              <a:t> </a:t>
            </a:r>
            <a:r>
              <a:rPr lang="en-US" dirty="0" err="1"/>
              <a:t>tersebut</a:t>
            </a:r>
            <a:r>
              <a:rPr lang="en-US" dirty="0"/>
              <a:t> </a:t>
            </a:r>
            <a:r>
              <a:rPr lang="en-US" dirty="0" err="1"/>
              <a:t>ganjil</a:t>
            </a:r>
            <a:r>
              <a:rPr lang="en-US" dirty="0"/>
              <a:t> </a:t>
            </a:r>
            <a:r>
              <a:rPr lang="en-US" dirty="0" err="1"/>
              <a:t>atau</a:t>
            </a:r>
            <a:r>
              <a:rPr lang="en-US" dirty="0"/>
              <a:t> </a:t>
            </a:r>
            <a:r>
              <a:rPr lang="en-US" dirty="0" err="1"/>
              <a:t>genap</a:t>
            </a:r>
            <a:r>
              <a:rPr lang="en-US" dirty="0"/>
              <a:t>?</a:t>
            </a:r>
            <a:endParaRPr lang="id-ID" dirty="0"/>
          </a:p>
          <a:p>
            <a:pPr lvl="1"/>
            <a:r>
              <a:rPr lang="id-ID" dirty="0"/>
              <a:t>Dalam kode di bawah ini, ada </a:t>
            </a:r>
            <a:r>
              <a:rPr lang="en-US" dirty="0" err="1"/>
              <a:t>kondisi</a:t>
            </a:r>
            <a:r>
              <a:rPr lang="id-ID" dirty="0"/>
              <a:t> bersarang </a:t>
            </a:r>
            <a:r>
              <a:rPr lang="en-US" dirty="0" err="1"/>
              <a:t>pada</a:t>
            </a:r>
            <a:r>
              <a:rPr lang="en-US" dirty="0"/>
              <a:t> </a:t>
            </a:r>
            <a:r>
              <a:rPr lang="id-ID" dirty="0"/>
              <a:t>pernyataan if di tingkat atas</a:t>
            </a:r>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23</a:t>
            </a:fld>
            <a:endParaRPr lang="en-US"/>
          </a:p>
        </p:txBody>
      </p:sp>
      <p:sp>
        <p:nvSpPr>
          <p:cNvPr id="6" name="Rectangle 5"/>
          <p:cNvSpPr/>
          <p:nvPr/>
        </p:nvSpPr>
        <p:spPr>
          <a:xfrm>
            <a:off x="990600" y="4188500"/>
            <a:ext cx="6096000" cy="2585323"/>
          </a:xfrm>
          <a:prstGeom prst="rect">
            <a:avLst/>
          </a:prstGeom>
        </p:spPr>
        <p:txBody>
          <a:bodyPr>
            <a:spAutoFit/>
          </a:bodyPr>
          <a:lstStyle/>
          <a:p>
            <a:r>
              <a:rPr lang="en-US" u="sng" dirty="0">
                <a:latin typeface="Consolas" panose="020B0609020204030204" pitchFamily="49" charset="0"/>
              </a:rPr>
              <a:t>if</a:t>
            </a:r>
            <a:r>
              <a:rPr lang="en-US" dirty="0">
                <a:latin typeface="Consolas" panose="020B0609020204030204" pitchFamily="49" charset="0"/>
              </a:rPr>
              <a:t> x &gt; 0 </a:t>
            </a:r>
            <a:r>
              <a:rPr lang="en-US" u="sng" dirty="0">
                <a:latin typeface="Consolas" panose="020B0609020204030204" pitchFamily="49" charset="0"/>
              </a:rPr>
              <a:t>then</a:t>
            </a:r>
          </a:p>
          <a:p>
            <a:r>
              <a:rPr lang="id-ID" dirty="0">
                <a:latin typeface="Consolas" panose="020B0609020204030204" pitchFamily="49" charset="0"/>
              </a:rPr>
              <a:t>    </a:t>
            </a:r>
            <a:r>
              <a:rPr lang="en-US" u="sng" dirty="0">
                <a:latin typeface="Consolas" panose="020B0609020204030204" pitchFamily="49" charset="0"/>
              </a:rPr>
              <a:t>if</a:t>
            </a:r>
            <a:r>
              <a:rPr lang="en-US" dirty="0">
                <a:latin typeface="Consolas" panose="020B0609020204030204" pitchFamily="49" charset="0"/>
              </a:rPr>
              <a:t> </a:t>
            </a:r>
            <a:r>
              <a:rPr lang="en-US" dirty="0" smtClean="0">
                <a:latin typeface="Consolas" panose="020B0609020204030204" pitchFamily="49" charset="0"/>
              </a:rPr>
              <a:t>x</a:t>
            </a:r>
            <a:r>
              <a:rPr lang="id-ID" dirty="0" smtClean="0">
                <a:latin typeface="Consolas" panose="020B0609020204030204" pitchFamily="49" charset="0"/>
              </a:rPr>
              <a:t> mod </a:t>
            </a:r>
            <a:r>
              <a:rPr lang="en-US" dirty="0" smtClean="0">
                <a:latin typeface="Consolas" panose="020B0609020204030204" pitchFamily="49" charset="0"/>
              </a:rPr>
              <a:t>2 </a:t>
            </a:r>
            <a:r>
              <a:rPr lang="id-ID" dirty="0" smtClean="0">
                <a:latin typeface="Consolas" panose="020B0609020204030204" pitchFamily="49" charset="0"/>
              </a:rPr>
              <a:t>eq</a:t>
            </a:r>
            <a:r>
              <a:rPr lang="en-US" dirty="0" smtClean="0">
                <a:latin typeface="Consolas" panose="020B0609020204030204" pitchFamily="49" charset="0"/>
              </a:rPr>
              <a:t> </a:t>
            </a:r>
            <a:r>
              <a:rPr lang="en-US" dirty="0">
                <a:latin typeface="Consolas" panose="020B0609020204030204" pitchFamily="49" charset="0"/>
              </a:rPr>
              <a:t>0 </a:t>
            </a:r>
            <a:r>
              <a:rPr lang="en-US" u="sng" dirty="0">
                <a:latin typeface="Consolas" panose="020B0609020204030204" pitchFamily="49" charset="0"/>
              </a:rPr>
              <a:t>then</a:t>
            </a:r>
            <a:endParaRPr lang="en-US" dirty="0">
              <a:latin typeface="Consolas" panose="020B0609020204030204" pitchFamily="49" charset="0"/>
            </a:endParaRPr>
          </a:p>
          <a:p>
            <a:r>
              <a:rPr lang="id-ID" dirty="0">
                <a:latin typeface="Consolas" panose="020B0609020204030204" pitchFamily="49" charset="0"/>
              </a:rPr>
              <a:t>        </a:t>
            </a:r>
            <a:r>
              <a:rPr lang="en-US" dirty="0" smtClean="0">
                <a:latin typeface="Consolas" panose="020B0609020204030204" pitchFamily="49" charset="0"/>
              </a:rPr>
              <a:t>output(</a:t>
            </a:r>
            <a:r>
              <a:rPr lang="id-ID" dirty="0" smtClean="0">
                <a:latin typeface="Consolas" panose="020B0609020204030204" pitchFamily="49" charset="0"/>
              </a:rPr>
              <a:t>“</a:t>
            </a:r>
            <a:r>
              <a:rPr lang="en-US" dirty="0" err="1" smtClean="0">
                <a:latin typeface="Consolas" panose="020B0609020204030204" pitchFamily="49" charset="0"/>
              </a:rPr>
              <a:t>Bilangan</a:t>
            </a:r>
            <a:r>
              <a:rPr lang="en-US" dirty="0" smtClean="0">
                <a:latin typeface="Consolas" panose="020B0609020204030204" pitchFamily="49" charset="0"/>
              </a:rPr>
              <a:t> </a:t>
            </a:r>
            <a:r>
              <a:rPr lang="en-US" dirty="0" err="1">
                <a:latin typeface="Consolas" panose="020B0609020204030204" pitchFamily="49" charset="0"/>
              </a:rPr>
              <a:t>positif</a:t>
            </a:r>
            <a:r>
              <a:rPr lang="en-US" dirty="0">
                <a:latin typeface="Consolas" panose="020B0609020204030204" pitchFamily="49" charset="0"/>
              </a:rPr>
              <a:t> </a:t>
            </a:r>
            <a:r>
              <a:rPr lang="en-US" dirty="0" err="1" smtClean="0">
                <a:latin typeface="Consolas" panose="020B0609020204030204" pitchFamily="49" charset="0"/>
              </a:rPr>
              <a:t>genap</a:t>
            </a:r>
            <a:r>
              <a:rPr lang="id-ID" dirty="0" smtClean="0">
                <a:latin typeface="Consolas" panose="020B0609020204030204" pitchFamily="49" charset="0"/>
              </a:rPr>
              <a:t>”</a:t>
            </a:r>
            <a:r>
              <a:rPr lang="en-US" dirty="0" smtClean="0">
                <a:latin typeface="Consolas" panose="020B0609020204030204" pitchFamily="49" charset="0"/>
              </a:rPr>
              <a:t>)</a:t>
            </a:r>
            <a:endParaRPr lang="en-US" dirty="0">
              <a:latin typeface="Consolas" panose="020B0609020204030204" pitchFamily="49" charset="0"/>
            </a:endParaRPr>
          </a:p>
          <a:p>
            <a:r>
              <a:rPr lang="id-ID" dirty="0">
                <a:latin typeface="Consolas" panose="020B0609020204030204" pitchFamily="49" charset="0"/>
              </a:rPr>
              <a:t>    </a:t>
            </a:r>
            <a:r>
              <a:rPr lang="en-US" u="sng" dirty="0">
                <a:latin typeface="Consolas" panose="020B0609020204030204" pitchFamily="49" charset="0"/>
              </a:rPr>
              <a:t>else</a:t>
            </a:r>
          </a:p>
          <a:p>
            <a:r>
              <a:rPr lang="id-ID" dirty="0">
                <a:latin typeface="Consolas" panose="020B0609020204030204" pitchFamily="49" charset="0"/>
              </a:rPr>
              <a:t>        </a:t>
            </a:r>
            <a:r>
              <a:rPr lang="en-US" dirty="0" smtClean="0">
                <a:latin typeface="Consolas" panose="020B0609020204030204" pitchFamily="49" charset="0"/>
              </a:rPr>
              <a:t>output(</a:t>
            </a:r>
            <a:r>
              <a:rPr lang="id-ID" dirty="0" smtClean="0">
                <a:latin typeface="Consolas" panose="020B0609020204030204" pitchFamily="49" charset="0"/>
              </a:rPr>
              <a:t>“</a:t>
            </a:r>
            <a:r>
              <a:rPr lang="en-US" dirty="0" err="1" smtClean="0">
                <a:latin typeface="Consolas" panose="020B0609020204030204" pitchFamily="49" charset="0"/>
              </a:rPr>
              <a:t>Bilangan</a:t>
            </a:r>
            <a:r>
              <a:rPr lang="en-US" dirty="0" smtClean="0">
                <a:latin typeface="Consolas" panose="020B0609020204030204" pitchFamily="49" charset="0"/>
              </a:rPr>
              <a:t> </a:t>
            </a:r>
            <a:r>
              <a:rPr lang="en-US" dirty="0" err="1">
                <a:latin typeface="Consolas" panose="020B0609020204030204" pitchFamily="49" charset="0"/>
              </a:rPr>
              <a:t>positif</a:t>
            </a:r>
            <a:r>
              <a:rPr lang="en-US" dirty="0">
                <a:latin typeface="Consolas" panose="020B0609020204030204" pitchFamily="49" charset="0"/>
              </a:rPr>
              <a:t> </a:t>
            </a:r>
            <a:r>
              <a:rPr lang="en-US" dirty="0" err="1" smtClean="0">
                <a:latin typeface="Consolas" panose="020B0609020204030204" pitchFamily="49" charset="0"/>
              </a:rPr>
              <a:t>ganjil</a:t>
            </a:r>
            <a:r>
              <a:rPr lang="id-ID" dirty="0" smtClean="0">
                <a:latin typeface="Consolas" panose="020B0609020204030204" pitchFamily="49" charset="0"/>
              </a:rPr>
              <a:t>”</a:t>
            </a:r>
            <a:r>
              <a:rPr lang="en-US" dirty="0" smtClean="0">
                <a:latin typeface="Consolas" panose="020B0609020204030204" pitchFamily="49" charset="0"/>
              </a:rPr>
              <a:t>)</a:t>
            </a:r>
            <a:endParaRPr lang="en-US" dirty="0">
              <a:latin typeface="Consolas" panose="020B0609020204030204" pitchFamily="49" charset="0"/>
            </a:endParaRPr>
          </a:p>
          <a:p>
            <a:r>
              <a:rPr lang="en-US" u="sng" dirty="0">
                <a:latin typeface="Consolas" panose="020B0609020204030204" pitchFamily="49" charset="0"/>
              </a:rPr>
              <a:t>else</a:t>
            </a:r>
          </a:p>
          <a:p>
            <a:r>
              <a:rPr lang="id-ID" dirty="0">
                <a:latin typeface="Consolas" panose="020B0609020204030204" pitchFamily="49" charset="0"/>
              </a:rPr>
              <a:t>    </a:t>
            </a:r>
            <a:r>
              <a:rPr lang="en-US" dirty="0" smtClean="0">
                <a:latin typeface="Consolas" panose="020B0609020204030204" pitchFamily="49" charset="0"/>
              </a:rPr>
              <a:t>output(</a:t>
            </a:r>
            <a:r>
              <a:rPr lang="id-ID" dirty="0" smtClean="0">
                <a:latin typeface="Consolas" panose="020B0609020204030204" pitchFamily="49" charset="0"/>
              </a:rPr>
              <a:t>“</a:t>
            </a:r>
            <a:r>
              <a:rPr lang="en-US" dirty="0" err="1" smtClean="0">
                <a:latin typeface="Consolas" panose="020B0609020204030204" pitchFamily="49" charset="0"/>
              </a:rPr>
              <a:t>Bukan</a:t>
            </a:r>
            <a:r>
              <a:rPr lang="en-US" dirty="0" smtClean="0">
                <a:latin typeface="Consolas" panose="020B0609020204030204" pitchFamily="49" charset="0"/>
              </a:rPr>
              <a:t> </a:t>
            </a:r>
            <a:r>
              <a:rPr lang="en-US" dirty="0" err="1">
                <a:latin typeface="Consolas" panose="020B0609020204030204" pitchFamily="49" charset="0"/>
              </a:rPr>
              <a:t>bilangan</a:t>
            </a:r>
            <a:r>
              <a:rPr lang="en-US" dirty="0">
                <a:latin typeface="Consolas" panose="020B0609020204030204" pitchFamily="49" charset="0"/>
              </a:rPr>
              <a:t> </a:t>
            </a:r>
            <a:r>
              <a:rPr lang="en-US" dirty="0" err="1" smtClean="0">
                <a:latin typeface="Consolas" panose="020B0609020204030204" pitchFamily="49" charset="0"/>
              </a:rPr>
              <a:t>positif</a:t>
            </a:r>
            <a:r>
              <a:rPr lang="id-ID" dirty="0" smtClean="0">
                <a:latin typeface="Consolas" panose="020B0609020204030204" pitchFamily="49" charset="0"/>
              </a:rPr>
              <a:t>”</a:t>
            </a:r>
            <a:r>
              <a:rPr lang="en-US" dirty="0" smtClean="0">
                <a:latin typeface="Consolas" panose="020B0609020204030204" pitchFamily="49" charset="0"/>
              </a:rPr>
              <a:t>)</a:t>
            </a:r>
            <a:endParaRPr lang="id-ID" dirty="0" smtClean="0">
              <a:latin typeface="Consolas" panose="020B0609020204030204" pitchFamily="49" charset="0"/>
            </a:endParaRPr>
          </a:p>
          <a:p>
            <a:r>
              <a:rPr lang="id-ID" u="sng" dirty="0" smtClean="0">
                <a:latin typeface="Consolas" panose="020B0609020204030204" pitchFamily="49" charset="0"/>
              </a:rPr>
              <a:t>endif</a:t>
            </a:r>
          </a:p>
          <a:p>
            <a:r>
              <a:rPr lang="id-ID" u="sng" dirty="0" smtClean="0">
                <a:latin typeface="Consolas" panose="020B0609020204030204" pitchFamily="49" charset="0"/>
              </a:rPr>
              <a:t>output</a:t>
            </a:r>
            <a:r>
              <a:rPr lang="id-ID" dirty="0" smtClean="0">
                <a:latin typeface="Consolas" panose="020B0609020204030204" pitchFamily="49" charset="0"/>
              </a:rPr>
              <a:t>(“finish”)</a:t>
            </a:r>
            <a:endParaRPr lang="id-ID" dirty="0">
              <a:latin typeface="Consolas" panose="020B0609020204030204" pitchFamily="49" charset="0"/>
            </a:endParaRPr>
          </a:p>
        </p:txBody>
      </p:sp>
    </p:spTree>
    <p:extLst>
      <p:ext uri="{BB962C8B-B14F-4D97-AF65-F5344CB8AC3E}">
        <p14:creationId xmlns:p14="http://schemas.microsoft.com/office/powerpoint/2010/main" val="810685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82743-3752-4D78-97B2-67BF1D68C83D}"/>
              </a:ext>
            </a:extLst>
          </p:cNvPr>
          <p:cNvSpPr>
            <a:spLocks noGrp="1"/>
          </p:cNvSpPr>
          <p:nvPr>
            <p:ph type="title"/>
          </p:nvPr>
        </p:nvSpPr>
        <p:spPr>
          <a:xfrm>
            <a:off x="5945724" y="75439"/>
            <a:ext cx="5078338" cy="1325563"/>
          </a:xfrm>
        </p:spPr>
        <p:txBody>
          <a:bodyPr/>
          <a:lstStyle/>
          <a:p>
            <a:r>
              <a:rPr lang="en-US" b="1" dirty="0" err="1"/>
              <a:t>Contoh</a:t>
            </a:r>
            <a:r>
              <a:rPr lang="en-US" b="1" dirty="0"/>
              <a:t> </a:t>
            </a:r>
            <a:r>
              <a:rPr lang="en-US" b="1" dirty="0" err="1"/>
              <a:t>Kasus</a:t>
            </a:r>
            <a:endParaRPr lang="en-US" b="1" dirty="0"/>
          </a:p>
        </p:txBody>
      </p:sp>
      <p:sp>
        <p:nvSpPr>
          <p:cNvPr id="4" name="Google Shape;254;p74">
            <a:extLst>
              <a:ext uri="{FF2B5EF4-FFF2-40B4-BE49-F238E27FC236}">
                <a16:creationId xmlns:a16="http://schemas.microsoft.com/office/drawing/2014/main" id="{80F4DBD2-0F43-47FD-B353-6B7746F040CA}"/>
              </a:ext>
            </a:extLst>
          </p:cNvPr>
          <p:cNvSpPr txBox="1"/>
          <p:nvPr/>
        </p:nvSpPr>
        <p:spPr>
          <a:xfrm>
            <a:off x="405149" y="383277"/>
            <a:ext cx="1901592" cy="520839"/>
          </a:xfrm>
          <a:prstGeom prst="rect">
            <a:avLst/>
          </a:prstGeom>
          <a:noFill/>
          <a:ln w="76200" cap="flat" cmpd="sng">
            <a:solidFill>
              <a:srgbClr val="C00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b="0" i="0" u="none" strike="noStrike" cap="none" dirty="0">
                <a:solidFill>
                  <a:schemeClr val="tx1"/>
                </a:solidFill>
                <a:latin typeface="Cabin"/>
                <a:ea typeface="Cabin"/>
                <a:cs typeface="Cabin"/>
                <a:sym typeface="Cabin"/>
              </a:rPr>
              <a:t>x = 35</a:t>
            </a:r>
            <a:endParaRPr sz="1050" dirty="0">
              <a:solidFill>
                <a:schemeClr val="tx1"/>
              </a:solidFill>
            </a:endParaRPr>
          </a:p>
        </p:txBody>
      </p:sp>
      <p:cxnSp>
        <p:nvCxnSpPr>
          <p:cNvPr id="5" name="Google Shape;255;p74">
            <a:extLst>
              <a:ext uri="{FF2B5EF4-FFF2-40B4-BE49-F238E27FC236}">
                <a16:creationId xmlns:a16="http://schemas.microsoft.com/office/drawing/2014/main" id="{948E7890-C5A2-4903-AE00-3440EB2695EE}"/>
              </a:ext>
            </a:extLst>
          </p:cNvPr>
          <p:cNvCxnSpPr>
            <a:cxnSpLocks/>
            <a:stCxn id="6" idx="0"/>
            <a:endCxn id="4" idx="2"/>
          </p:cNvCxnSpPr>
          <p:nvPr/>
        </p:nvCxnSpPr>
        <p:spPr>
          <a:xfrm flipV="1">
            <a:off x="1339924" y="904116"/>
            <a:ext cx="16021" cy="426848"/>
          </a:xfrm>
          <a:prstGeom prst="straightConnector1">
            <a:avLst/>
          </a:prstGeom>
          <a:noFill/>
          <a:ln w="76200" cap="rnd" cmpd="sng">
            <a:solidFill>
              <a:srgbClr val="C00000"/>
            </a:solidFill>
            <a:prstDash val="solid"/>
            <a:miter lim="8000"/>
            <a:headEnd type="stealth" w="sm" len="sm"/>
            <a:tailEnd type="none" w="sm" len="sm"/>
          </a:ln>
        </p:spPr>
      </p:cxnSp>
      <p:sp>
        <p:nvSpPr>
          <p:cNvPr id="6" name="Google Shape;257;p74">
            <a:extLst>
              <a:ext uri="{FF2B5EF4-FFF2-40B4-BE49-F238E27FC236}">
                <a16:creationId xmlns:a16="http://schemas.microsoft.com/office/drawing/2014/main" id="{5F86F8F8-5FDE-4F9E-A05F-053D915F82D7}"/>
              </a:ext>
            </a:extLst>
          </p:cNvPr>
          <p:cNvSpPr/>
          <p:nvPr/>
        </p:nvSpPr>
        <p:spPr>
          <a:xfrm>
            <a:off x="149306" y="1330964"/>
            <a:ext cx="2381235" cy="946426"/>
          </a:xfrm>
          <a:prstGeom prst="diamond">
            <a:avLst/>
          </a:prstGeom>
          <a:noFill/>
          <a:ln w="76200" cap="flat" cmpd="sng">
            <a:solidFill>
              <a:srgbClr val="C00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1800" b="0" i="0" u="none" strike="noStrike" cap="none" dirty="0">
                <a:solidFill>
                  <a:schemeClr val="tx1"/>
                </a:solidFill>
                <a:latin typeface="Cabin"/>
                <a:ea typeface="Cabin"/>
                <a:cs typeface="Cabin"/>
                <a:sym typeface="Cabin"/>
              </a:rPr>
              <a:t> x &gt; 0 ?</a:t>
            </a:r>
            <a:endParaRPr sz="1050" dirty="0">
              <a:solidFill>
                <a:schemeClr val="tx1"/>
              </a:solidFill>
            </a:endParaRPr>
          </a:p>
        </p:txBody>
      </p:sp>
      <p:cxnSp>
        <p:nvCxnSpPr>
          <p:cNvPr id="7" name="Google Shape;258;p74">
            <a:extLst>
              <a:ext uri="{FF2B5EF4-FFF2-40B4-BE49-F238E27FC236}">
                <a16:creationId xmlns:a16="http://schemas.microsoft.com/office/drawing/2014/main" id="{831E33DF-9E4D-4A0C-A705-F9217CB5DF75}"/>
              </a:ext>
            </a:extLst>
          </p:cNvPr>
          <p:cNvCxnSpPr>
            <a:cxnSpLocks/>
            <a:stCxn id="20" idx="0"/>
            <a:endCxn id="6" idx="2"/>
          </p:cNvCxnSpPr>
          <p:nvPr/>
        </p:nvCxnSpPr>
        <p:spPr>
          <a:xfrm flipH="1" flipV="1">
            <a:off x="1339924" y="2277390"/>
            <a:ext cx="31898" cy="3699618"/>
          </a:xfrm>
          <a:prstGeom prst="straightConnector1">
            <a:avLst/>
          </a:prstGeom>
          <a:noFill/>
          <a:ln w="76200" cap="rnd" cmpd="sng">
            <a:solidFill>
              <a:srgbClr val="C00000"/>
            </a:solidFill>
            <a:prstDash val="solid"/>
            <a:miter lim="8000"/>
            <a:headEnd type="stealth" w="sm" len="sm"/>
            <a:tailEnd type="none" w="sm" len="sm"/>
          </a:ln>
        </p:spPr>
      </p:cxnSp>
      <p:sp>
        <p:nvSpPr>
          <p:cNvPr id="8" name="Google Shape;259;p74">
            <a:extLst>
              <a:ext uri="{FF2B5EF4-FFF2-40B4-BE49-F238E27FC236}">
                <a16:creationId xmlns:a16="http://schemas.microsoft.com/office/drawing/2014/main" id="{9EB6D456-5F72-463E-9AFD-21B49487BC72}"/>
              </a:ext>
            </a:extLst>
          </p:cNvPr>
          <p:cNvSpPr txBox="1"/>
          <p:nvPr/>
        </p:nvSpPr>
        <p:spPr>
          <a:xfrm>
            <a:off x="1809073" y="4699181"/>
            <a:ext cx="2075953" cy="675924"/>
          </a:xfrm>
          <a:prstGeom prst="rect">
            <a:avLst/>
          </a:prstGeom>
          <a:noFill/>
          <a:ln w="76200" cap="flat" cmpd="sng">
            <a:solidFill>
              <a:srgbClr val="C00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buClr>
                <a:schemeClr val="lt1"/>
              </a:buClr>
            </a:pPr>
            <a:r>
              <a:rPr lang="en-US" sz="2000" dirty="0">
                <a:solidFill>
                  <a:schemeClr val="tx1"/>
                </a:solidFill>
                <a:latin typeface="Cabin" panose="020B0604020202020204" charset="0"/>
                <a:ea typeface="Cabin"/>
                <a:cs typeface="Cabin"/>
                <a:sym typeface="Cabin"/>
              </a:rPr>
              <a:t>print ‘</a:t>
            </a:r>
            <a:r>
              <a:rPr lang="en-US" sz="2000" dirty="0" err="1">
                <a:latin typeface="Cabin" panose="020B0604020202020204" charset="0"/>
              </a:rPr>
              <a:t>Bilangan</a:t>
            </a:r>
            <a:r>
              <a:rPr lang="en-US" sz="2000" dirty="0">
                <a:latin typeface="Cabin" panose="020B0604020202020204" charset="0"/>
              </a:rPr>
              <a:t> </a:t>
            </a:r>
            <a:r>
              <a:rPr lang="en-US" sz="2000" dirty="0" err="1">
                <a:latin typeface="Cabin" panose="020B0604020202020204" charset="0"/>
              </a:rPr>
              <a:t>positif</a:t>
            </a:r>
            <a:r>
              <a:rPr lang="en-US" sz="2000" dirty="0">
                <a:latin typeface="Cabin" panose="020B0604020202020204" charset="0"/>
              </a:rPr>
              <a:t> </a:t>
            </a:r>
            <a:r>
              <a:rPr lang="en-US" sz="2000" dirty="0" err="1">
                <a:latin typeface="Cabin" panose="020B0604020202020204" charset="0"/>
              </a:rPr>
              <a:t>ganjil</a:t>
            </a:r>
            <a:r>
              <a:rPr lang="en-US" sz="2000" dirty="0">
                <a:solidFill>
                  <a:schemeClr val="tx1"/>
                </a:solidFill>
                <a:latin typeface="Cabin" panose="020B0604020202020204" charset="0"/>
                <a:ea typeface="Cabin"/>
                <a:cs typeface="Cabin"/>
                <a:sym typeface="Cabin"/>
              </a:rPr>
              <a:t>'</a:t>
            </a:r>
            <a:endParaRPr sz="1050" dirty="0">
              <a:solidFill>
                <a:schemeClr val="tx1"/>
              </a:solidFill>
              <a:latin typeface="Cabin" panose="020B0604020202020204" charset="0"/>
            </a:endParaRPr>
          </a:p>
        </p:txBody>
      </p:sp>
      <p:cxnSp>
        <p:nvCxnSpPr>
          <p:cNvPr id="9" name="Google Shape;260;p74">
            <a:extLst>
              <a:ext uri="{FF2B5EF4-FFF2-40B4-BE49-F238E27FC236}">
                <a16:creationId xmlns:a16="http://schemas.microsoft.com/office/drawing/2014/main" id="{8DF13673-1023-4387-AA44-9B3091768FFA}"/>
              </a:ext>
            </a:extLst>
          </p:cNvPr>
          <p:cNvCxnSpPr>
            <a:cxnSpLocks/>
          </p:cNvCxnSpPr>
          <p:nvPr/>
        </p:nvCxnSpPr>
        <p:spPr>
          <a:xfrm flipH="1">
            <a:off x="2430680" y="1809123"/>
            <a:ext cx="402257" cy="1"/>
          </a:xfrm>
          <a:prstGeom prst="straightConnector1">
            <a:avLst/>
          </a:prstGeom>
          <a:noFill/>
          <a:ln w="76200" cap="rnd" cmpd="sng">
            <a:solidFill>
              <a:srgbClr val="C00000"/>
            </a:solidFill>
            <a:prstDash val="solid"/>
            <a:miter lim="8000"/>
            <a:headEnd type="none" w="sm" len="sm"/>
            <a:tailEnd type="none" w="sm" len="sm"/>
          </a:ln>
        </p:spPr>
      </p:cxnSp>
      <p:cxnSp>
        <p:nvCxnSpPr>
          <p:cNvPr id="10" name="Google Shape;261;p74">
            <a:extLst>
              <a:ext uri="{FF2B5EF4-FFF2-40B4-BE49-F238E27FC236}">
                <a16:creationId xmlns:a16="http://schemas.microsoft.com/office/drawing/2014/main" id="{F579A054-E516-4D29-B64B-480B537BCDEA}"/>
              </a:ext>
            </a:extLst>
          </p:cNvPr>
          <p:cNvCxnSpPr>
            <a:cxnSpLocks/>
          </p:cNvCxnSpPr>
          <p:nvPr/>
        </p:nvCxnSpPr>
        <p:spPr>
          <a:xfrm flipV="1">
            <a:off x="2860813" y="1807300"/>
            <a:ext cx="6033" cy="384621"/>
          </a:xfrm>
          <a:prstGeom prst="straightConnector1">
            <a:avLst/>
          </a:prstGeom>
          <a:noFill/>
          <a:ln w="76200" cap="rnd" cmpd="sng">
            <a:solidFill>
              <a:srgbClr val="C00000"/>
            </a:solidFill>
            <a:prstDash val="solid"/>
            <a:miter lim="8000"/>
            <a:headEnd type="stealth" w="sm" len="sm"/>
            <a:tailEnd type="none" w="sm" len="sm"/>
          </a:ln>
        </p:spPr>
      </p:cxnSp>
      <p:sp>
        <p:nvSpPr>
          <p:cNvPr id="13" name="Google Shape;264;p74">
            <a:extLst>
              <a:ext uri="{FF2B5EF4-FFF2-40B4-BE49-F238E27FC236}">
                <a16:creationId xmlns:a16="http://schemas.microsoft.com/office/drawing/2014/main" id="{31A7BD54-3D57-405D-8CFF-C7C1B1A16BD3}"/>
              </a:ext>
            </a:extLst>
          </p:cNvPr>
          <p:cNvSpPr/>
          <p:nvPr/>
        </p:nvSpPr>
        <p:spPr>
          <a:xfrm>
            <a:off x="1809074" y="2200182"/>
            <a:ext cx="2133023" cy="1015393"/>
          </a:xfrm>
          <a:prstGeom prst="diamond">
            <a:avLst/>
          </a:prstGeom>
          <a:noFill/>
          <a:ln w="76200" cap="flat" cmpd="sng">
            <a:solidFill>
              <a:srgbClr val="C00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1800" dirty="0">
                <a:solidFill>
                  <a:schemeClr val="tx1"/>
                </a:solidFill>
                <a:latin typeface="Cabin"/>
                <a:ea typeface="Cabin"/>
                <a:cs typeface="Cabin"/>
                <a:sym typeface="Cabin"/>
              </a:rPr>
              <a:t>x</a:t>
            </a:r>
            <a:r>
              <a:rPr lang="en-US" sz="1800" b="0" i="0" u="none" strike="noStrike" cap="none" dirty="0">
                <a:solidFill>
                  <a:schemeClr val="tx1"/>
                </a:solidFill>
                <a:latin typeface="Cabin"/>
                <a:ea typeface="Cabin"/>
                <a:cs typeface="Cabin"/>
                <a:sym typeface="Cabin"/>
              </a:rPr>
              <a:t>%2==0 ?</a:t>
            </a:r>
            <a:endParaRPr sz="1050" dirty="0">
              <a:solidFill>
                <a:schemeClr val="tx1"/>
              </a:solidFill>
            </a:endParaRPr>
          </a:p>
        </p:txBody>
      </p:sp>
      <p:cxnSp>
        <p:nvCxnSpPr>
          <p:cNvPr id="14" name="Google Shape;265;p74">
            <a:extLst>
              <a:ext uri="{FF2B5EF4-FFF2-40B4-BE49-F238E27FC236}">
                <a16:creationId xmlns:a16="http://schemas.microsoft.com/office/drawing/2014/main" id="{F8A1B266-5072-40C5-AA70-1CA84C4442C8}"/>
              </a:ext>
            </a:extLst>
          </p:cNvPr>
          <p:cNvCxnSpPr>
            <a:cxnSpLocks/>
            <a:endCxn id="13" idx="2"/>
          </p:cNvCxnSpPr>
          <p:nvPr/>
        </p:nvCxnSpPr>
        <p:spPr>
          <a:xfrm flipV="1">
            <a:off x="2875586" y="3215575"/>
            <a:ext cx="0" cy="1483606"/>
          </a:xfrm>
          <a:prstGeom prst="straightConnector1">
            <a:avLst/>
          </a:prstGeom>
          <a:noFill/>
          <a:ln w="76200" cap="rnd" cmpd="sng">
            <a:solidFill>
              <a:srgbClr val="C00000"/>
            </a:solidFill>
            <a:prstDash val="solid"/>
            <a:miter lim="8000"/>
            <a:headEnd type="stealth" w="sm" len="sm"/>
            <a:tailEnd type="none" w="sm" len="sm"/>
          </a:ln>
        </p:spPr>
      </p:cxnSp>
      <p:sp>
        <p:nvSpPr>
          <p:cNvPr id="15" name="Google Shape;266;p74">
            <a:extLst>
              <a:ext uri="{FF2B5EF4-FFF2-40B4-BE49-F238E27FC236}">
                <a16:creationId xmlns:a16="http://schemas.microsoft.com/office/drawing/2014/main" id="{CDCD2A1E-C01D-4A82-956D-CB7C2ECD2897}"/>
              </a:ext>
            </a:extLst>
          </p:cNvPr>
          <p:cNvSpPr txBox="1"/>
          <p:nvPr/>
        </p:nvSpPr>
        <p:spPr>
          <a:xfrm>
            <a:off x="3762971" y="3734308"/>
            <a:ext cx="1833692" cy="781235"/>
          </a:xfrm>
          <a:prstGeom prst="rect">
            <a:avLst/>
          </a:prstGeom>
          <a:noFill/>
          <a:ln w="76200" cap="flat" cmpd="sng">
            <a:solidFill>
              <a:srgbClr val="C00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buClr>
                <a:schemeClr val="lt1"/>
              </a:buClr>
            </a:pPr>
            <a:r>
              <a:rPr lang="en-US" sz="2000" b="0" i="0" u="none" strike="noStrike" cap="none" dirty="0">
                <a:solidFill>
                  <a:schemeClr val="tx1"/>
                </a:solidFill>
                <a:latin typeface="Cabin" panose="020B0604020202020204" charset="0"/>
                <a:ea typeface="Cabin"/>
                <a:cs typeface="Cabin"/>
                <a:sym typeface="Cabin"/>
              </a:rPr>
              <a:t>print ‘</a:t>
            </a:r>
            <a:r>
              <a:rPr lang="en-US" sz="2000" dirty="0" err="1">
                <a:latin typeface="Cabin" panose="020B0604020202020204" charset="0"/>
              </a:rPr>
              <a:t>Bilangan</a:t>
            </a:r>
            <a:r>
              <a:rPr lang="en-US" sz="2000" dirty="0">
                <a:latin typeface="Cabin" panose="020B0604020202020204" charset="0"/>
              </a:rPr>
              <a:t> </a:t>
            </a:r>
            <a:r>
              <a:rPr lang="en-US" sz="2000" dirty="0" err="1">
                <a:latin typeface="Cabin" panose="020B0604020202020204" charset="0"/>
              </a:rPr>
              <a:t>positif</a:t>
            </a:r>
            <a:r>
              <a:rPr lang="en-US" sz="2000" dirty="0">
                <a:latin typeface="Cabin" panose="020B0604020202020204" charset="0"/>
              </a:rPr>
              <a:t> </a:t>
            </a:r>
            <a:r>
              <a:rPr lang="en-US" sz="2000" dirty="0" err="1">
                <a:latin typeface="Cabin" panose="020B0604020202020204" charset="0"/>
              </a:rPr>
              <a:t>genap</a:t>
            </a:r>
            <a:r>
              <a:rPr lang="en-US" sz="2000" dirty="0">
                <a:latin typeface="Cabin" panose="020B0604020202020204" charset="0"/>
              </a:rPr>
              <a:t> </a:t>
            </a:r>
            <a:r>
              <a:rPr lang="en-US" sz="2000" b="0" i="0" u="none" strike="noStrike" cap="none" dirty="0">
                <a:solidFill>
                  <a:schemeClr val="tx1"/>
                </a:solidFill>
                <a:latin typeface="Cabin" panose="020B0604020202020204" charset="0"/>
                <a:ea typeface="Cabin"/>
                <a:cs typeface="Cabin"/>
                <a:sym typeface="Cabin"/>
              </a:rPr>
              <a:t>'</a:t>
            </a:r>
            <a:endParaRPr sz="1000" dirty="0">
              <a:solidFill>
                <a:schemeClr val="tx1"/>
              </a:solidFill>
              <a:latin typeface="Cabin" panose="020B0604020202020204" charset="0"/>
            </a:endParaRPr>
          </a:p>
        </p:txBody>
      </p:sp>
      <p:cxnSp>
        <p:nvCxnSpPr>
          <p:cNvPr id="16" name="Google Shape;267;p74">
            <a:extLst>
              <a:ext uri="{FF2B5EF4-FFF2-40B4-BE49-F238E27FC236}">
                <a16:creationId xmlns:a16="http://schemas.microsoft.com/office/drawing/2014/main" id="{3F1A1B35-2A9E-46E5-B3B4-BC5B83A8C012}"/>
              </a:ext>
            </a:extLst>
          </p:cNvPr>
          <p:cNvCxnSpPr>
            <a:cxnSpLocks/>
          </p:cNvCxnSpPr>
          <p:nvPr/>
        </p:nvCxnSpPr>
        <p:spPr>
          <a:xfrm rot="10800000">
            <a:off x="3939905" y="2718915"/>
            <a:ext cx="777875" cy="15875"/>
          </a:xfrm>
          <a:prstGeom prst="straightConnector1">
            <a:avLst/>
          </a:prstGeom>
          <a:noFill/>
          <a:ln w="76200" cap="rnd" cmpd="sng">
            <a:solidFill>
              <a:srgbClr val="C00000"/>
            </a:solidFill>
            <a:prstDash val="solid"/>
            <a:miter lim="8000"/>
            <a:headEnd type="none" w="sm" len="sm"/>
            <a:tailEnd type="none" w="sm" len="sm"/>
          </a:ln>
        </p:spPr>
      </p:cxnSp>
      <p:cxnSp>
        <p:nvCxnSpPr>
          <p:cNvPr id="17" name="Google Shape;268;p74">
            <a:extLst>
              <a:ext uri="{FF2B5EF4-FFF2-40B4-BE49-F238E27FC236}">
                <a16:creationId xmlns:a16="http://schemas.microsoft.com/office/drawing/2014/main" id="{A3098D32-9DA5-4868-A7E6-2EC834ED094F}"/>
              </a:ext>
            </a:extLst>
          </p:cNvPr>
          <p:cNvCxnSpPr>
            <a:cxnSpLocks/>
          </p:cNvCxnSpPr>
          <p:nvPr/>
        </p:nvCxnSpPr>
        <p:spPr>
          <a:xfrm flipV="1">
            <a:off x="3396923" y="5389262"/>
            <a:ext cx="0" cy="609592"/>
          </a:xfrm>
          <a:prstGeom prst="straightConnector1">
            <a:avLst/>
          </a:prstGeom>
          <a:noFill/>
          <a:ln w="76200" cap="rnd" cmpd="sng">
            <a:solidFill>
              <a:srgbClr val="C00000"/>
            </a:solidFill>
            <a:prstDash val="solid"/>
            <a:miter lim="8000"/>
            <a:headEnd type="stealth" w="sm" len="sm"/>
            <a:tailEnd type="none" w="sm" len="sm"/>
          </a:ln>
        </p:spPr>
      </p:cxnSp>
      <p:sp>
        <p:nvSpPr>
          <p:cNvPr id="20" name="Google Shape;272;p74">
            <a:extLst>
              <a:ext uri="{FF2B5EF4-FFF2-40B4-BE49-F238E27FC236}">
                <a16:creationId xmlns:a16="http://schemas.microsoft.com/office/drawing/2014/main" id="{8D5FFDBD-D73A-4C44-8224-8B58BABA03BE}"/>
              </a:ext>
            </a:extLst>
          </p:cNvPr>
          <p:cNvSpPr txBox="1"/>
          <p:nvPr/>
        </p:nvSpPr>
        <p:spPr>
          <a:xfrm>
            <a:off x="234369" y="5977008"/>
            <a:ext cx="2274905" cy="617968"/>
          </a:xfrm>
          <a:prstGeom prst="rect">
            <a:avLst/>
          </a:prstGeom>
          <a:noFill/>
          <a:ln w="76200" cap="flat" cmpd="sng">
            <a:solidFill>
              <a:srgbClr val="C00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000" b="0" i="0" u="none" strike="noStrike" cap="none" dirty="0">
                <a:solidFill>
                  <a:schemeClr val="tx1"/>
                </a:solidFill>
                <a:latin typeface="Cabin"/>
                <a:ea typeface="Cabin"/>
                <a:cs typeface="Cabin"/>
                <a:sym typeface="Cabin"/>
              </a:rPr>
              <a:t>print ‘</a:t>
            </a:r>
            <a:r>
              <a:rPr lang="en-US" sz="2000" b="0" i="0" u="none" strike="noStrike" cap="none" dirty="0" err="1">
                <a:solidFill>
                  <a:schemeClr val="tx1"/>
                </a:solidFill>
                <a:latin typeface="Cabin"/>
                <a:ea typeface="Cabin"/>
                <a:cs typeface="Cabin"/>
                <a:sym typeface="Cabin"/>
              </a:rPr>
              <a:t>Bukan</a:t>
            </a:r>
            <a:r>
              <a:rPr lang="en-US" sz="2000" b="0" i="0" u="none" strike="noStrike" cap="none" dirty="0">
                <a:solidFill>
                  <a:schemeClr val="tx1"/>
                </a:solidFill>
                <a:latin typeface="Cabin"/>
                <a:ea typeface="Cabin"/>
                <a:cs typeface="Cabin"/>
                <a:sym typeface="Cabin"/>
              </a:rPr>
              <a:t> </a:t>
            </a:r>
            <a:r>
              <a:rPr lang="en-US" sz="2000" b="0" i="0" u="none" strike="noStrike" cap="none" dirty="0" err="1">
                <a:solidFill>
                  <a:schemeClr val="tx1"/>
                </a:solidFill>
                <a:latin typeface="Cabin"/>
                <a:ea typeface="Cabin"/>
                <a:cs typeface="Cabin"/>
                <a:sym typeface="Cabin"/>
              </a:rPr>
              <a:t>bilangan</a:t>
            </a:r>
            <a:r>
              <a:rPr lang="en-US" sz="2000" b="0" i="0" u="none" strike="noStrike" cap="none" dirty="0">
                <a:solidFill>
                  <a:schemeClr val="tx1"/>
                </a:solidFill>
                <a:latin typeface="Cabin"/>
                <a:ea typeface="Cabin"/>
                <a:cs typeface="Cabin"/>
                <a:sym typeface="Cabin"/>
              </a:rPr>
              <a:t> </a:t>
            </a:r>
            <a:r>
              <a:rPr lang="en-US" sz="2000" b="0" i="0" u="none" strike="noStrike" cap="none" dirty="0" err="1">
                <a:solidFill>
                  <a:schemeClr val="tx1"/>
                </a:solidFill>
                <a:latin typeface="Cabin"/>
                <a:ea typeface="Cabin"/>
                <a:cs typeface="Cabin"/>
                <a:sym typeface="Cabin"/>
              </a:rPr>
              <a:t>positif</a:t>
            </a:r>
            <a:r>
              <a:rPr lang="en-US" sz="2000" b="0" i="0" u="none" strike="noStrike" cap="none" dirty="0">
                <a:solidFill>
                  <a:schemeClr val="tx1"/>
                </a:solidFill>
                <a:latin typeface="Cabin"/>
                <a:ea typeface="Cabin"/>
                <a:cs typeface="Cabin"/>
                <a:sym typeface="Cabin"/>
              </a:rPr>
              <a:t>'</a:t>
            </a:r>
            <a:endParaRPr sz="1000" dirty="0">
              <a:solidFill>
                <a:schemeClr val="tx1"/>
              </a:solidFill>
            </a:endParaRPr>
          </a:p>
        </p:txBody>
      </p:sp>
      <p:sp>
        <p:nvSpPr>
          <p:cNvPr id="21" name="Google Shape;273;p74">
            <a:extLst>
              <a:ext uri="{FF2B5EF4-FFF2-40B4-BE49-F238E27FC236}">
                <a16:creationId xmlns:a16="http://schemas.microsoft.com/office/drawing/2014/main" id="{729B0A78-77B7-4F8C-9E57-D74818EFE7EE}"/>
              </a:ext>
            </a:extLst>
          </p:cNvPr>
          <p:cNvSpPr txBox="1"/>
          <p:nvPr/>
        </p:nvSpPr>
        <p:spPr>
          <a:xfrm>
            <a:off x="2445133" y="1156074"/>
            <a:ext cx="725487" cy="489856"/>
          </a:xfrm>
          <a:prstGeom prst="rect">
            <a:avLst/>
          </a:prstGeom>
          <a:noFill/>
          <a:ln w="9525" cap="flat" cmpd="sng">
            <a:solidFill>
              <a:srgbClr val="1155CC"/>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b="0" i="0" u="none" strike="noStrike" cap="none">
                <a:solidFill>
                  <a:schemeClr val="tx1"/>
                </a:solidFill>
                <a:latin typeface="Cabin"/>
                <a:ea typeface="Cabin"/>
                <a:cs typeface="Cabin"/>
                <a:sym typeface="Cabin"/>
              </a:rPr>
              <a:t>Yes</a:t>
            </a:r>
            <a:endParaRPr sz="1050">
              <a:solidFill>
                <a:schemeClr val="tx1"/>
              </a:solidFill>
            </a:endParaRPr>
          </a:p>
        </p:txBody>
      </p:sp>
      <p:sp>
        <p:nvSpPr>
          <p:cNvPr id="22" name="Google Shape;274;p74">
            <a:extLst>
              <a:ext uri="{FF2B5EF4-FFF2-40B4-BE49-F238E27FC236}">
                <a16:creationId xmlns:a16="http://schemas.microsoft.com/office/drawing/2014/main" id="{B6F72FD3-AD9C-4769-8975-2B354FC08F36}"/>
              </a:ext>
            </a:extLst>
          </p:cNvPr>
          <p:cNvSpPr txBox="1"/>
          <p:nvPr/>
        </p:nvSpPr>
        <p:spPr>
          <a:xfrm>
            <a:off x="4038600" y="2164153"/>
            <a:ext cx="725487" cy="482056"/>
          </a:xfrm>
          <a:prstGeom prst="rect">
            <a:avLst/>
          </a:prstGeom>
          <a:noFill/>
          <a:ln w="9525" cap="flat" cmpd="sng">
            <a:solidFill>
              <a:srgbClr val="4A86E8"/>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b="0" i="0" u="none" strike="noStrike" cap="none" dirty="0">
                <a:solidFill>
                  <a:schemeClr val="tx1"/>
                </a:solidFill>
                <a:latin typeface="Cabin"/>
                <a:ea typeface="Cabin"/>
                <a:cs typeface="Cabin"/>
                <a:sym typeface="Cabin"/>
              </a:rPr>
              <a:t>Yes</a:t>
            </a:r>
            <a:endParaRPr sz="1050" dirty="0">
              <a:solidFill>
                <a:schemeClr val="tx1"/>
              </a:solidFill>
            </a:endParaRPr>
          </a:p>
        </p:txBody>
      </p:sp>
      <p:sp>
        <p:nvSpPr>
          <p:cNvPr id="23" name="Google Shape;275;p74">
            <a:extLst>
              <a:ext uri="{FF2B5EF4-FFF2-40B4-BE49-F238E27FC236}">
                <a16:creationId xmlns:a16="http://schemas.microsoft.com/office/drawing/2014/main" id="{1AD19C6C-48A9-4BF7-A5DE-0ECC8C939DED}"/>
              </a:ext>
            </a:extLst>
          </p:cNvPr>
          <p:cNvSpPr txBox="1"/>
          <p:nvPr/>
        </p:nvSpPr>
        <p:spPr>
          <a:xfrm>
            <a:off x="375475" y="2400455"/>
            <a:ext cx="725400" cy="450101"/>
          </a:xfrm>
          <a:prstGeom prst="rect">
            <a:avLst/>
          </a:prstGeom>
          <a:noFill/>
          <a:ln w="9525" cap="flat" cmpd="sng">
            <a:solidFill>
              <a:srgbClr val="0000FF"/>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dirty="0">
                <a:solidFill>
                  <a:schemeClr val="tx1"/>
                </a:solidFill>
                <a:latin typeface="Cabin"/>
                <a:ea typeface="Cabin"/>
                <a:cs typeface="Cabin"/>
                <a:sym typeface="Cabin"/>
              </a:rPr>
              <a:t>No</a:t>
            </a:r>
            <a:endParaRPr sz="1050" dirty="0">
              <a:solidFill>
                <a:schemeClr val="tx1"/>
              </a:solidFill>
            </a:endParaRPr>
          </a:p>
        </p:txBody>
      </p:sp>
      <p:sp>
        <p:nvSpPr>
          <p:cNvPr id="24" name="Google Shape;276;p74">
            <a:extLst>
              <a:ext uri="{FF2B5EF4-FFF2-40B4-BE49-F238E27FC236}">
                <a16:creationId xmlns:a16="http://schemas.microsoft.com/office/drawing/2014/main" id="{CE071FD0-4C3D-4D97-AD5E-C47BD29814C4}"/>
              </a:ext>
            </a:extLst>
          </p:cNvPr>
          <p:cNvSpPr txBox="1"/>
          <p:nvPr/>
        </p:nvSpPr>
        <p:spPr>
          <a:xfrm>
            <a:off x="2013591" y="3513806"/>
            <a:ext cx="725400" cy="450863"/>
          </a:xfrm>
          <a:prstGeom prst="rect">
            <a:avLst/>
          </a:prstGeom>
          <a:noFill/>
          <a:ln w="9525" cap="flat" cmpd="sng">
            <a:solidFill>
              <a:srgbClr val="0000FF"/>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400">
                <a:solidFill>
                  <a:schemeClr val="tx1"/>
                </a:solidFill>
                <a:latin typeface="Cabin"/>
                <a:ea typeface="Cabin"/>
                <a:cs typeface="Cabin"/>
                <a:sym typeface="Cabin"/>
              </a:rPr>
              <a:t>No</a:t>
            </a:r>
            <a:endParaRPr sz="1050">
              <a:solidFill>
                <a:schemeClr val="tx1"/>
              </a:solidFill>
            </a:endParaRPr>
          </a:p>
        </p:txBody>
      </p:sp>
      <p:cxnSp>
        <p:nvCxnSpPr>
          <p:cNvPr id="35" name="Google Shape;268;p74">
            <a:extLst>
              <a:ext uri="{FF2B5EF4-FFF2-40B4-BE49-F238E27FC236}">
                <a16:creationId xmlns:a16="http://schemas.microsoft.com/office/drawing/2014/main" id="{BD87C385-25FF-4AF1-9452-B709FF16D652}"/>
              </a:ext>
            </a:extLst>
          </p:cNvPr>
          <p:cNvCxnSpPr>
            <a:cxnSpLocks/>
          </p:cNvCxnSpPr>
          <p:nvPr/>
        </p:nvCxnSpPr>
        <p:spPr>
          <a:xfrm flipV="1">
            <a:off x="4717780" y="2788974"/>
            <a:ext cx="1" cy="945334"/>
          </a:xfrm>
          <a:prstGeom prst="straightConnector1">
            <a:avLst/>
          </a:prstGeom>
          <a:noFill/>
          <a:ln w="76200" cap="rnd" cmpd="sng">
            <a:solidFill>
              <a:srgbClr val="C00000"/>
            </a:solidFill>
            <a:prstDash val="solid"/>
            <a:miter lim="8000"/>
            <a:headEnd type="stealth" w="sm" len="sm"/>
            <a:tailEnd type="none" w="sm" len="sm"/>
          </a:ln>
        </p:spPr>
      </p:cxnSp>
      <p:sp>
        <p:nvSpPr>
          <p:cNvPr id="51" name="Rectangle: Rounded Corners 50">
            <a:extLst>
              <a:ext uri="{FF2B5EF4-FFF2-40B4-BE49-F238E27FC236}">
                <a16:creationId xmlns:a16="http://schemas.microsoft.com/office/drawing/2014/main" id="{5789E4A3-DB53-48A8-8152-3BC6FBAB77AE}"/>
              </a:ext>
            </a:extLst>
          </p:cNvPr>
          <p:cNvSpPr/>
          <p:nvPr/>
        </p:nvSpPr>
        <p:spPr>
          <a:xfrm>
            <a:off x="1591518" y="3415084"/>
            <a:ext cx="2445203" cy="2093658"/>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Footer Placeholder 10">
            <a:extLst>
              <a:ext uri="{FF2B5EF4-FFF2-40B4-BE49-F238E27FC236}">
                <a16:creationId xmlns:a16="http://schemas.microsoft.com/office/drawing/2014/main" id="{2FB2F9ED-4395-4B6C-A8A4-0678B87C1A59}"/>
              </a:ext>
            </a:extLst>
          </p:cNvPr>
          <p:cNvSpPr>
            <a:spLocks noGrp="1"/>
          </p:cNvSpPr>
          <p:nvPr>
            <p:ph type="ftr" sz="quarter" idx="11"/>
          </p:nvPr>
        </p:nvSpPr>
        <p:spPr/>
        <p:txBody>
          <a:bodyPr/>
          <a:lstStyle/>
          <a:p>
            <a:r>
              <a:rPr lang="en-US"/>
              <a:t>Program Studi Teknik Informatika - S1</a:t>
            </a:r>
          </a:p>
        </p:txBody>
      </p:sp>
      <p:sp>
        <p:nvSpPr>
          <p:cNvPr id="44" name="Content Placeholder 43">
            <a:extLst>
              <a:ext uri="{FF2B5EF4-FFF2-40B4-BE49-F238E27FC236}">
                <a16:creationId xmlns:a16="http://schemas.microsoft.com/office/drawing/2014/main" id="{5C3E1597-567D-41A9-ABFB-12580DB044D3}"/>
              </a:ext>
            </a:extLst>
          </p:cNvPr>
          <p:cNvSpPr>
            <a:spLocks noGrp="1"/>
          </p:cNvSpPr>
          <p:nvPr>
            <p:ph idx="1"/>
          </p:nvPr>
        </p:nvSpPr>
        <p:spPr>
          <a:xfrm>
            <a:off x="6061823" y="1464508"/>
            <a:ext cx="6036989" cy="4954255"/>
          </a:xfrm>
        </p:spPr>
        <p:txBody>
          <a:bodyPr>
            <a:normAutofit/>
          </a:bodyPr>
          <a:lstStyle/>
          <a:p>
            <a:pPr marL="0" indent="0">
              <a:buNone/>
            </a:pPr>
            <a:r>
              <a:rPr lang="id-ID" sz="2000" b="1" dirty="0" smtClean="0"/>
              <a:t>Skenario Input x = 35</a:t>
            </a:r>
          </a:p>
          <a:p>
            <a:pPr marL="0" indent="0">
              <a:buNone/>
            </a:pPr>
            <a:r>
              <a:rPr lang="id-ID" sz="2000" i="1" dirty="0" smtClean="0"/>
              <a:t>1. Dicek apakah x&gt;0 jawabannya Ya maka dilanjutkan ke</a:t>
            </a:r>
          </a:p>
          <a:p>
            <a:pPr marL="0" indent="0">
              <a:buNone/>
            </a:pPr>
            <a:r>
              <a:rPr lang="id-ID" sz="2000" i="1" dirty="0" smtClean="0"/>
              <a:t>1.1 apakah x mod 2 sama dengan 0, tidak, maka dia akan loncat ke blok else</a:t>
            </a:r>
          </a:p>
          <a:p>
            <a:pPr marL="0" indent="0">
              <a:buNone/>
            </a:pPr>
            <a:r>
              <a:rPr lang="id-ID" sz="2000" i="1" dirty="0" smtClean="0"/>
              <a:t>1.2 else, outputkan “bilangan positif ganjil”</a:t>
            </a:r>
          </a:p>
          <a:p>
            <a:pPr marL="0" indent="0">
              <a:buNone/>
            </a:pPr>
            <a:r>
              <a:rPr lang="id-ID" sz="2000" i="1" dirty="0" smtClean="0"/>
              <a:t>Diluar dari percabangan yang bersarang tersebut terdapat cetak output “finish”</a:t>
            </a:r>
            <a:endParaRPr lang="en-US" sz="2000" i="1" dirty="0"/>
          </a:p>
        </p:txBody>
      </p:sp>
      <p:sp>
        <p:nvSpPr>
          <p:cNvPr id="47" name="Google Shape;252;p74">
            <a:extLst>
              <a:ext uri="{FF2B5EF4-FFF2-40B4-BE49-F238E27FC236}">
                <a16:creationId xmlns:a16="http://schemas.microsoft.com/office/drawing/2014/main" id="{31803E2C-BD98-4387-8993-71082786617F}"/>
              </a:ext>
            </a:extLst>
          </p:cNvPr>
          <p:cNvSpPr txBox="1"/>
          <p:nvPr/>
        </p:nvSpPr>
        <p:spPr>
          <a:xfrm>
            <a:off x="6192486" y="5158548"/>
            <a:ext cx="3004612" cy="89509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Font typeface="Cabin"/>
              <a:buNone/>
            </a:pPr>
            <a:r>
              <a:rPr lang="id-ID" sz="2400" b="1" dirty="0" smtClean="0">
                <a:ea typeface="Cabin"/>
                <a:cs typeface="Cabin"/>
                <a:sym typeface="Cabin"/>
              </a:rPr>
              <a:t>Output</a:t>
            </a:r>
            <a:r>
              <a:rPr lang="en-US" sz="2400" b="1" i="0" u="none" strike="noStrike" cap="none" dirty="0" smtClean="0">
                <a:ea typeface="Cabin"/>
                <a:cs typeface="Cabin"/>
                <a:sym typeface="Cabin"/>
              </a:rPr>
              <a:t>:</a:t>
            </a:r>
            <a:endParaRPr sz="2400" b="1" i="0" u="none" strike="noStrike" cap="none" dirty="0">
              <a:ea typeface="Cabin"/>
              <a:cs typeface="Cabin"/>
              <a:sym typeface="Cabin"/>
            </a:endParaRPr>
          </a:p>
          <a:p>
            <a:pPr marL="0" marR="0" lvl="0" indent="0" algn="l" rtl="0">
              <a:lnSpc>
                <a:spcPct val="100000"/>
              </a:lnSpc>
              <a:spcBef>
                <a:spcPts val="0"/>
              </a:spcBef>
              <a:spcAft>
                <a:spcPts val="0"/>
              </a:spcAft>
              <a:buClr>
                <a:srgbClr val="FF00FF"/>
              </a:buClr>
              <a:buFont typeface="Cabin"/>
              <a:buNone/>
            </a:pPr>
            <a:r>
              <a:rPr lang="en-US" sz="2400" dirty="0" err="1">
                <a:ea typeface="Cabin"/>
                <a:cs typeface="Cabin"/>
                <a:sym typeface="Cabin"/>
              </a:rPr>
              <a:t>Bilangan</a:t>
            </a:r>
            <a:r>
              <a:rPr lang="en-US" sz="2400" dirty="0">
                <a:ea typeface="Cabin"/>
                <a:cs typeface="Cabin"/>
                <a:sym typeface="Cabin"/>
              </a:rPr>
              <a:t> </a:t>
            </a:r>
            <a:r>
              <a:rPr lang="en-US" sz="2400" dirty="0" err="1">
                <a:ea typeface="Cabin"/>
                <a:cs typeface="Cabin"/>
                <a:sym typeface="Cabin"/>
              </a:rPr>
              <a:t>positif</a:t>
            </a:r>
            <a:r>
              <a:rPr lang="en-US" sz="2400" dirty="0">
                <a:ea typeface="Cabin"/>
                <a:cs typeface="Cabin"/>
                <a:sym typeface="Cabin"/>
              </a:rPr>
              <a:t> </a:t>
            </a:r>
            <a:r>
              <a:rPr lang="en-US" sz="2400" dirty="0" err="1">
                <a:ea typeface="Cabin"/>
                <a:cs typeface="Cabin"/>
                <a:sym typeface="Cabin"/>
              </a:rPr>
              <a:t>ganjil</a:t>
            </a:r>
            <a:endParaRPr lang="en-US" sz="2400" dirty="0">
              <a:ea typeface="Cabin"/>
              <a:cs typeface="Cabin"/>
              <a:sym typeface="Cabin"/>
            </a:endParaRPr>
          </a:p>
          <a:p>
            <a:pPr marL="0" marR="0" lvl="0" indent="0" algn="l" rtl="0">
              <a:lnSpc>
                <a:spcPct val="100000"/>
              </a:lnSpc>
              <a:spcBef>
                <a:spcPts val="0"/>
              </a:spcBef>
              <a:spcAft>
                <a:spcPts val="0"/>
              </a:spcAft>
              <a:buClr>
                <a:srgbClr val="FF00FF"/>
              </a:buClr>
              <a:buFont typeface="Cabin"/>
              <a:buNone/>
            </a:pPr>
            <a:r>
              <a:rPr lang="en-US" sz="2400" dirty="0">
                <a:sym typeface="Cabin"/>
              </a:rPr>
              <a:t>Finish</a:t>
            </a:r>
            <a:endParaRPr sz="1200" dirty="0"/>
          </a:p>
        </p:txBody>
      </p:sp>
      <p:sp>
        <p:nvSpPr>
          <p:cNvPr id="28" name="Google Shape;272;p74">
            <a:extLst>
              <a:ext uri="{FF2B5EF4-FFF2-40B4-BE49-F238E27FC236}">
                <a16:creationId xmlns:a16="http://schemas.microsoft.com/office/drawing/2014/main" id="{D4ED5680-EA56-4BC7-8FDE-EF752D93021B}"/>
              </a:ext>
            </a:extLst>
          </p:cNvPr>
          <p:cNvSpPr txBox="1"/>
          <p:nvPr/>
        </p:nvSpPr>
        <p:spPr>
          <a:xfrm>
            <a:off x="3037641" y="5998854"/>
            <a:ext cx="1810803" cy="617968"/>
          </a:xfrm>
          <a:prstGeom prst="rect">
            <a:avLst/>
          </a:prstGeom>
          <a:noFill/>
          <a:ln w="76200" cap="flat" cmpd="sng">
            <a:solidFill>
              <a:srgbClr val="C00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Font typeface="Cabin"/>
              <a:buNone/>
            </a:pPr>
            <a:r>
              <a:rPr lang="en-US" sz="2000" b="0" i="0" u="none" strike="noStrike" cap="none" dirty="0">
                <a:solidFill>
                  <a:schemeClr val="tx1"/>
                </a:solidFill>
                <a:latin typeface="Cabin"/>
                <a:ea typeface="Cabin"/>
                <a:cs typeface="Cabin"/>
                <a:sym typeface="Cabin"/>
              </a:rPr>
              <a:t>print ‘Finish'</a:t>
            </a:r>
            <a:endParaRPr sz="1000" dirty="0">
              <a:solidFill>
                <a:schemeClr val="tx1"/>
              </a:solidFill>
            </a:endParaRPr>
          </a:p>
        </p:txBody>
      </p:sp>
      <p:cxnSp>
        <p:nvCxnSpPr>
          <p:cNvPr id="30" name="Google Shape;268;p74">
            <a:extLst>
              <a:ext uri="{FF2B5EF4-FFF2-40B4-BE49-F238E27FC236}">
                <a16:creationId xmlns:a16="http://schemas.microsoft.com/office/drawing/2014/main" id="{32923938-74C0-4808-B1F5-842652C76D07}"/>
              </a:ext>
            </a:extLst>
          </p:cNvPr>
          <p:cNvCxnSpPr>
            <a:cxnSpLocks/>
          </p:cNvCxnSpPr>
          <p:nvPr/>
        </p:nvCxnSpPr>
        <p:spPr>
          <a:xfrm flipV="1">
            <a:off x="4668990" y="4526176"/>
            <a:ext cx="0" cy="1450832"/>
          </a:xfrm>
          <a:prstGeom prst="straightConnector1">
            <a:avLst/>
          </a:prstGeom>
          <a:noFill/>
          <a:ln w="76200" cap="rnd" cmpd="sng">
            <a:solidFill>
              <a:srgbClr val="C00000"/>
            </a:solidFill>
            <a:prstDash val="solid"/>
            <a:miter lim="8000"/>
            <a:headEnd type="stealth" w="sm" len="sm"/>
            <a:tailEnd type="none" w="sm" len="sm"/>
          </a:ln>
        </p:spPr>
      </p:cxnSp>
      <p:cxnSp>
        <p:nvCxnSpPr>
          <p:cNvPr id="32" name="Google Shape;268;p74">
            <a:extLst>
              <a:ext uri="{FF2B5EF4-FFF2-40B4-BE49-F238E27FC236}">
                <a16:creationId xmlns:a16="http://schemas.microsoft.com/office/drawing/2014/main" id="{6CCFA13A-A908-430D-9D99-1C7E56B520C8}"/>
              </a:ext>
            </a:extLst>
          </p:cNvPr>
          <p:cNvCxnSpPr>
            <a:cxnSpLocks/>
            <a:stCxn id="28" idx="1"/>
            <a:endCxn id="20" idx="3"/>
          </p:cNvCxnSpPr>
          <p:nvPr/>
        </p:nvCxnSpPr>
        <p:spPr>
          <a:xfrm flipH="1" flipV="1">
            <a:off x="2509274" y="6285992"/>
            <a:ext cx="528367" cy="21846"/>
          </a:xfrm>
          <a:prstGeom prst="straightConnector1">
            <a:avLst/>
          </a:prstGeom>
          <a:noFill/>
          <a:ln w="76200" cap="rnd" cmpd="sng">
            <a:solidFill>
              <a:srgbClr val="C00000"/>
            </a:solidFill>
            <a:prstDash val="solid"/>
            <a:miter lim="8000"/>
            <a:headEnd type="stealth" w="sm" len="sm"/>
            <a:tailEnd type="none" w="sm" len="sm"/>
          </a:ln>
        </p:spPr>
      </p:cxnSp>
    </p:spTree>
    <p:extLst>
      <p:ext uri="{BB962C8B-B14F-4D97-AF65-F5344CB8AC3E}">
        <p14:creationId xmlns:p14="http://schemas.microsoft.com/office/powerpoint/2010/main" val="381134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Tanya Jawab</a:t>
            </a:r>
            <a:endParaRPr lang="id-ID" b="1" dirty="0"/>
          </a:p>
        </p:txBody>
      </p:sp>
      <p:sp>
        <p:nvSpPr>
          <p:cNvPr id="3" name="Content Placeholder 2"/>
          <p:cNvSpPr>
            <a:spLocks noGrp="1"/>
          </p:cNvSpPr>
          <p:nvPr>
            <p:ph idx="1"/>
          </p:nvPr>
        </p:nvSpPr>
        <p:spPr/>
        <p:txBody>
          <a:bodyPr/>
          <a:lstStyle/>
          <a:p>
            <a:r>
              <a:rPr lang="id-ID" dirty="0" smtClean="0"/>
              <a:t>Apakah bisa menggunakan nested if ini dengan di kombinasikan model analisis kondisi yang lain?</a:t>
            </a:r>
          </a:p>
          <a:p>
            <a:pPr lvl="1"/>
            <a:r>
              <a:rPr lang="id-ID" dirty="0" smtClean="0"/>
              <a:t>Bisa sekali</a:t>
            </a:r>
          </a:p>
          <a:p>
            <a:r>
              <a:rPr lang="id-ID" dirty="0" smtClean="0"/>
              <a:t>Apakah boleh didalam nested if ada kondisi dengan beberapa ekspresi bolean majemuk?</a:t>
            </a:r>
          </a:p>
          <a:p>
            <a:pPr lvl="1"/>
            <a:r>
              <a:rPr lang="id-ID" dirty="0" smtClean="0"/>
              <a:t>Boleh juga</a:t>
            </a:r>
          </a:p>
          <a:p>
            <a:r>
              <a:rPr lang="id-ID" dirty="0" smtClean="0"/>
              <a:t>Bagaimana cara memastikan bahwa semua kondisi percabangan akan dapat di capai?</a:t>
            </a:r>
          </a:p>
          <a:p>
            <a:pPr lvl="1"/>
            <a:r>
              <a:rPr lang="id-ID" dirty="0" smtClean="0"/>
              <a:t>Lakukan debungging, yaitu mencurigai setiap baris kode mulai dari kondisi awal sampai akhir apakah ada kondisi yang bocor atau tidak, perhatikan detil-detil kecil seperti sama dengan lebih dari atau lebih dari sama dengan, dll</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25</a:t>
            </a:fld>
            <a:endParaRPr lang="en-US"/>
          </a:p>
        </p:txBody>
      </p:sp>
    </p:spTree>
    <p:extLst>
      <p:ext uri="{BB962C8B-B14F-4D97-AF65-F5344CB8AC3E}">
        <p14:creationId xmlns:p14="http://schemas.microsoft.com/office/powerpoint/2010/main" val="4000388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1" y="2724012"/>
            <a:ext cx="10081007" cy="1325563"/>
          </a:xfrm>
        </p:spPr>
        <p:txBody>
          <a:bodyPr>
            <a:normAutofit fontScale="90000"/>
          </a:bodyPr>
          <a:lstStyle/>
          <a:p>
            <a:r>
              <a:rPr lang="id-ID" sz="5400" dirty="0" smtClean="0">
                <a:latin typeface="+mn-lt"/>
              </a:rPr>
              <a:t>Notasi Algoritmik untuk Aksi Sekuensial yang memanfaatkan Analisis banyak kasus dan bersarang</a:t>
            </a:r>
            <a:endParaRPr lang="en-US" sz="5400" dirty="0">
              <a:latin typeface="+mn-lt"/>
            </a:endParaRPr>
          </a:p>
        </p:txBody>
      </p:sp>
      <p:sp>
        <p:nvSpPr>
          <p:cNvPr id="3" name="Footer Placeholder 2">
            <a:extLst>
              <a:ext uri="{FF2B5EF4-FFF2-40B4-BE49-F238E27FC236}">
                <a16:creationId xmlns:a16="http://schemas.microsoft.com/office/drawing/2014/main" id="{A5C52DFA-F990-4558-8629-8A55D32C292A}"/>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0930394A-B60B-479F-BD4E-0DE9ECAEB209}"/>
              </a:ext>
            </a:extLst>
          </p:cNvPr>
          <p:cNvSpPr>
            <a:spLocks noGrp="1"/>
          </p:cNvSpPr>
          <p:nvPr>
            <p:ph type="sldNum" sz="quarter" idx="12"/>
          </p:nvPr>
        </p:nvSpPr>
        <p:spPr/>
        <p:txBody>
          <a:bodyPr/>
          <a:lstStyle/>
          <a:p>
            <a:fld id="{305E9EA4-53B1-4E59-8089-6AA0C6ADAD7B}" type="slidenum">
              <a:rPr lang="en-US" smtClean="0"/>
              <a:t>26</a:t>
            </a:fld>
            <a:endParaRPr lang="en-US"/>
          </a:p>
        </p:txBody>
      </p:sp>
    </p:spTree>
    <p:extLst>
      <p:ext uri="{BB962C8B-B14F-4D97-AF65-F5344CB8AC3E}">
        <p14:creationId xmlns:p14="http://schemas.microsoft.com/office/powerpoint/2010/main" val="1908211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Program </a:t>
            </a:r>
            <a:r>
              <a:rPr lang="id-ID" b="1" dirty="0" smtClean="0"/>
              <a:t>PositifGanjilGenap</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27</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3262886281"/>
              </p:ext>
            </p:extLst>
          </p:nvPr>
        </p:nvGraphicFramePr>
        <p:xfrm>
          <a:off x="306387" y="1601925"/>
          <a:ext cx="11579225" cy="4577071"/>
        </p:xfrm>
        <a:graphic>
          <a:graphicData uri="http://schemas.openxmlformats.org/drawingml/2006/table">
            <a:tbl>
              <a:tblPr firstRow="1" bandRow="1">
                <a:tableStyleId>{5C22544A-7EE6-4342-B048-85BDC9FD1C3A}</a:tableStyleId>
              </a:tblPr>
              <a:tblGrid>
                <a:gridCol w="11579225">
                  <a:extLst>
                    <a:ext uri="{9D8B030D-6E8A-4147-A177-3AD203B41FA5}">
                      <a16:colId xmlns:a16="http://schemas.microsoft.com/office/drawing/2014/main" val="926359863"/>
                    </a:ext>
                  </a:extLst>
                </a:gridCol>
              </a:tblGrid>
              <a:tr h="758016">
                <a:tc>
                  <a:txBody>
                    <a:bodyPr/>
                    <a:lstStyle/>
                    <a:p>
                      <a:r>
                        <a:rPr lang="id-ID" dirty="0" smtClean="0"/>
                        <a:t>Program </a:t>
                      </a:r>
                      <a:r>
                        <a:rPr lang="id-ID" b="1" dirty="0" smtClean="0"/>
                        <a:t>PositifGanjilGenap</a:t>
                      </a:r>
                    </a:p>
                    <a:p>
                      <a:r>
                        <a:rPr lang="id-ID" dirty="0" smtClean="0"/>
                        <a:t>{Program untuk </a:t>
                      </a:r>
                      <a:r>
                        <a:rPr lang="en-US" dirty="0" smtClean="0"/>
                        <a:t> </a:t>
                      </a:r>
                      <a:r>
                        <a:rPr lang="en-US" dirty="0" err="1" smtClean="0"/>
                        <a:t>mengecek</a:t>
                      </a:r>
                      <a:r>
                        <a:rPr lang="en-US" dirty="0" smtClean="0"/>
                        <a:t> </a:t>
                      </a:r>
                      <a:r>
                        <a:rPr lang="en-US" dirty="0" err="1" smtClean="0"/>
                        <a:t>suatu</a:t>
                      </a:r>
                      <a:r>
                        <a:rPr lang="en-US" dirty="0" smtClean="0"/>
                        <a:t> </a:t>
                      </a:r>
                      <a:r>
                        <a:rPr lang="en-US" dirty="0" err="1" smtClean="0"/>
                        <a:t>bilangan</a:t>
                      </a:r>
                      <a:r>
                        <a:rPr lang="en-US" dirty="0" smtClean="0"/>
                        <a:t> </a:t>
                      </a:r>
                      <a:r>
                        <a:rPr lang="en-US" dirty="0" err="1" smtClean="0"/>
                        <a:t>positif</a:t>
                      </a:r>
                      <a:r>
                        <a:rPr lang="en-US" dirty="0" smtClean="0"/>
                        <a:t> </a:t>
                      </a:r>
                      <a:r>
                        <a:rPr lang="en-US" dirty="0" err="1" smtClean="0"/>
                        <a:t>atau</a:t>
                      </a:r>
                      <a:r>
                        <a:rPr lang="en-US" dirty="0" smtClean="0"/>
                        <a:t> </a:t>
                      </a:r>
                      <a:r>
                        <a:rPr lang="en-US" dirty="0" err="1" smtClean="0"/>
                        <a:t>bukan</a:t>
                      </a:r>
                      <a:r>
                        <a:rPr lang="en-US" dirty="0" smtClean="0"/>
                        <a:t>, </a:t>
                      </a:r>
                      <a:r>
                        <a:rPr lang="en-US" dirty="0" err="1" smtClean="0"/>
                        <a:t>cek</a:t>
                      </a:r>
                      <a:r>
                        <a:rPr lang="en-US" dirty="0" smtClean="0"/>
                        <a:t> pula </a:t>
                      </a:r>
                      <a:r>
                        <a:rPr lang="en-US" dirty="0" err="1" smtClean="0"/>
                        <a:t>bilangan</a:t>
                      </a:r>
                      <a:r>
                        <a:rPr lang="en-US" dirty="0" smtClean="0"/>
                        <a:t> </a:t>
                      </a:r>
                      <a:r>
                        <a:rPr lang="en-US" dirty="0" err="1" smtClean="0"/>
                        <a:t>positif</a:t>
                      </a:r>
                      <a:r>
                        <a:rPr lang="en-US" dirty="0" smtClean="0"/>
                        <a:t> </a:t>
                      </a:r>
                      <a:r>
                        <a:rPr lang="en-US" dirty="0" err="1" smtClean="0"/>
                        <a:t>tersebut</a:t>
                      </a:r>
                      <a:r>
                        <a:rPr lang="en-US" dirty="0" smtClean="0"/>
                        <a:t> </a:t>
                      </a:r>
                      <a:r>
                        <a:rPr lang="en-US" dirty="0" err="1" smtClean="0"/>
                        <a:t>ganjil</a:t>
                      </a:r>
                      <a:r>
                        <a:rPr lang="en-US" dirty="0" smtClean="0"/>
                        <a:t> </a:t>
                      </a:r>
                      <a:r>
                        <a:rPr lang="en-US" dirty="0" err="1" smtClean="0"/>
                        <a:t>atau</a:t>
                      </a:r>
                      <a:r>
                        <a:rPr lang="en-US" dirty="0" smtClean="0"/>
                        <a:t> </a:t>
                      </a:r>
                      <a:r>
                        <a:rPr lang="en-US" dirty="0" err="1" smtClean="0"/>
                        <a:t>genap</a:t>
                      </a:r>
                      <a:r>
                        <a:rPr lang="en-US" dirty="0" smtClean="0"/>
                        <a:t>?</a:t>
                      </a:r>
                      <a:r>
                        <a:rPr lang="id-ID" dirty="0" smtClean="0"/>
                        <a:t>}</a:t>
                      </a:r>
                      <a:endParaRPr lang="id-ID" dirty="0"/>
                    </a:p>
                  </a:txBody>
                  <a:tcPr/>
                </a:tc>
                <a:extLst>
                  <a:ext uri="{0D108BD9-81ED-4DB2-BD59-A6C34878D82A}">
                    <a16:rowId xmlns:a16="http://schemas.microsoft.com/office/drawing/2014/main" val="3521878277"/>
                  </a:ext>
                </a:extLst>
              </a:tr>
              <a:tr h="710095">
                <a:tc>
                  <a:txBody>
                    <a:bodyPr/>
                    <a:lstStyle/>
                    <a:p>
                      <a:r>
                        <a:rPr lang="id-ID" b="1" dirty="0" smtClean="0"/>
                        <a:t>KAMUS</a:t>
                      </a:r>
                    </a:p>
                    <a:p>
                      <a:r>
                        <a:rPr lang="id-ID" b="1" dirty="0" smtClean="0"/>
                        <a:t>    </a:t>
                      </a:r>
                      <a:r>
                        <a:rPr lang="id-ID" b="0" dirty="0" smtClean="0"/>
                        <a:t>x </a:t>
                      </a:r>
                      <a:r>
                        <a:rPr lang="id-ID" b="0" baseline="0" dirty="0" smtClean="0"/>
                        <a:t>: </a:t>
                      </a:r>
                      <a:r>
                        <a:rPr lang="id-ID" b="0" u="sng" baseline="0" dirty="0" smtClean="0"/>
                        <a:t>integer</a:t>
                      </a:r>
                    </a:p>
                  </a:txBody>
                  <a:tcPr/>
                </a:tc>
                <a:extLst>
                  <a:ext uri="{0D108BD9-81ED-4DB2-BD59-A6C34878D82A}">
                    <a16:rowId xmlns:a16="http://schemas.microsoft.com/office/drawing/2014/main" val="2994293459"/>
                  </a:ext>
                </a:extLst>
              </a:tr>
              <a:tr h="2231727">
                <a:tc>
                  <a:txBody>
                    <a:bodyPr/>
                    <a:lstStyle/>
                    <a:p>
                      <a:r>
                        <a:rPr lang="id-ID" b="1" dirty="0" smtClean="0">
                          <a:latin typeface="+mn-lt"/>
                        </a:rPr>
                        <a:t>ALGORITMA</a:t>
                      </a:r>
                    </a:p>
                    <a:p>
                      <a:r>
                        <a:rPr lang="id-ID" b="0" dirty="0" smtClean="0">
                          <a:latin typeface="+mn-lt"/>
                        </a:rPr>
                        <a:t>    </a:t>
                      </a:r>
                      <a:r>
                        <a:rPr lang="en-US" b="0" u="sng" dirty="0" smtClean="0">
                          <a:latin typeface="+mn-lt"/>
                        </a:rPr>
                        <a:t>input</a:t>
                      </a:r>
                      <a:r>
                        <a:rPr lang="en-US" b="0" dirty="0" smtClean="0">
                          <a:latin typeface="+mn-lt"/>
                        </a:rPr>
                        <a:t>(</a:t>
                      </a:r>
                      <a:r>
                        <a:rPr lang="id-ID" b="0" dirty="0" smtClean="0">
                          <a:latin typeface="+mn-lt"/>
                        </a:rPr>
                        <a:t>s</a:t>
                      </a:r>
                      <a:r>
                        <a:rPr lang="en-US" b="0" dirty="0" smtClean="0">
                          <a:latin typeface="+mn-lt"/>
                        </a:rPr>
                        <a:t>) </a:t>
                      </a:r>
                      <a:endParaRPr lang="id-ID" b="0" dirty="0" smtClean="0">
                        <a:latin typeface="+mn-lt"/>
                      </a:endParaRPr>
                    </a:p>
                    <a:p>
                      <a:r>
                        <a:rPr lang="id-ID" b="0" u="none" dirty="0" smtClean="0">
                          <a:latin typeface="+mn-lt"/>
                        </a:rPr>
                        <a:t>    </a:t>
                      </a:r>
                      <a:r>
                        <a:rPr lang="en-US" u="sng" dirty="0" smtClean="0">
                          <a:latin typeface="+mn-lt"/>
                        </a:rPr>
                        <a:t>if</a:t>
                      </a:r>
                      <a:r>
                        <a:rPr lang="en-US" dirty="0" smtClean="0">
                          <a:latin typeface="+mn-lt"/>
                        </a:rPr>
                        <a:t> x &gt; 0 </a:t>
                      </a:r>
                      <a:r>
                        <a:rPr lang="en-US" u="sng" dirty="0" smtClean="0">
                          <a:latin typeface="+mn-lt"/>
                        </a:rPr>
                        <a:t>then</a:t>
                      </a:r>
                    </a:p>
                    <a:p>
                      <a:r>
                        <a:rPr lang="id-ID" dirty="0" smtClean="0">
                          <a:latin typeface="+mn-lt"/>
                        </a:rPr>
                        <a:t>        </a:t>
                      </a:r>
                      <a:r>
                        <a:rPr lang="en-US" u="sng" dirty="0" smtClean="0">
                          <a:latin typeface="+mn-lt"/>
                        </a:rPr>
                        <a:t>if</a:t>
                      </a:r>
                      <a:r>
                        <a:rPr lang="en-US" dirty="0" smtClean="0">
                          <a:latin typeface="+mn-lt"/>
                        </a:rPr>
                        <a:t> x</a:t>
                      </a:r>
                      <a:r>
                        <a:rPr lang="id-ID" dirty="0" smtClean="0">
                          <a:latin typeface="+mn-lt"/>
                        </a:rPr>
                        <a:t> mod </a:t>
                      </a:r>
                      <a:r>
                        <a:rPr lang="en-US" dirty="0" smtClean="0">
                          <a:latin typeface="+mn-lt"/>
                        </a:rPr>
                        <a:t>2 </a:t>
                      </a:r>
                      <a:r>
                        <a:rPr lang="id-ID" dirty="0" smtClean="0">
                          <a:latin typeface="+mn-lt"/>
                        </a:rPr>
                        <a:t>eq</a:t>
                      </a:r>
                      <a:r>
                        <a:rPr lang="en-US" dirty="0" smtClean="0">
                          <a:latin typeface="+mn-lt"/>
                        </a:rPr>
                        <a:t> 0 </a:t>
                      </a:r>
                      <a:r>
                        <a:rPr lang="en-US" u="sng" dirty="0" smtClean="0">
                          <a:latin typeface="+mn-lt"/>
                        </a:rPr>
                        <a:t>then</a:t>
                      </a:r>
                      <a:endParaRPr lang="en-US" dirty="0" smtClean="0">
                        <a:latin typeface="+mn-lt"/>
                      </a:endParaRPr>
                    </a:p>
                    <a:p>
                      <a:r>
                        <a:rPr lang="id-ID" dirty="0" smtClean="0">
                          <a:latin typeface="+mn-lt"/>
                        </a:rPr>
                        <a:t>            </a:t>
                      </a:r>
                      <a:r>
                        <a:rPr lang="en-US" dirty="0" smtClean="0">
                          <a:latin typeface="+mn-lt"/>
                        </a:rPr>
                        <a:t>output(</a:t>
                      </a:r>
                      <a:r>
                        <a:rPr lang="id-ID" dirty="0" smtClean="0">
                          <a:latin typeface="+mn-lt"/>
                        </a:rPr>
                        <a:t>“</a:t>
                      </a:r>
                      <a:r>
                        <a:rPr lang="en-US" dirty="0" err="1" smtClean="0">
                          <a:latin typeface="+mn-lt"/>
                        </a:rPr>
                        <a:t>Bilangan</a:t>
                      </a:r>
                      <a:r>
                        <a:rPr lang="en-US" dirty="0" smtClean="0">
                          <a:latin typeface="+mn-lt"/>
                        </a:rPr>
                        <a:t> </a:t>
                      </a:r>
                      <a:r>
                        <a:rPr lang="en-US" dirty="0" err="1" smtClean="0">
                          <a:latin typeface="+mn-lt"/>
                        </a:rPr>
                        <a:t>positif</a:t>
                      </a:r>
                      <a:r>
                        <a:rPr lang="en-US" dirty="0" smtClean="0">
                          <a:latin typeface="+mn-lt"/>
                        </a:rPr>
                        <a:t> </a:t>
                      </a:r>
                      <a:r>
                        <a:rPr lang="en-US" dirty="0" err="1" smtClean="0">
                          <a:latin typeface="+mn-lt"/>
                        </a:rPr>
                        <a:t>genap</a:t>
                      </a:r>
                      <a:r>
                        <a:rPr lang="id-ID" dirty="0" smtClean="0">
                          <a:latin typeface="+mn-lt"/>
                        </a:rPr>
                        <a:t>”</a:t>
                      </a:r>
                      <a:r>
                        <a:rPr lang="en-US" dirty="0" smtClean="0">
                          <a:latin typeface="+mn-lt"/>
                        </a:rPr>
                        <a:t>)</a:t>
                      </a:r>
                    </a:p>
                    <a:p>
                      <a:r>
                        <a:rPr lang="id-ID" dirty="0" smtClean="0">
                          <a:latin typeface="+mn-lt"/>
                        </a:rPr>
                        <a:t>        </a:t>
                      </a:r>
                      <a:r>
                        <a:rPr lang="en-US" u="sng" dirty="0" smtClean="0">
                          <a:latin typeface="+mn-lt"/>
                        </a:rPr>
                        <a:t>else</a:t>
                      </a:r>
                    </a:p>
                    <a:p>
                      <a:r>
                        <a:rPr lang="id-ID" dirty="0" smtClean="0">
                          <a:latin typeface="+mn-lt"/>
                        </a:rPr>
                        <a:t>            </a:t>
                      </a:r>
                      <a:r>
                        <a:rPr lang="en-US" dirty="0" smtClean="0">
                          <a:latin typeface="+mn-lt"/>
                        </a:rPr>
                        <a:t>output(</a:t>
                      </a:r>
                      <a:r>
                        <a:rPr lang="id-ID" dirty="0" smtClean="0">
                          <a:latin typeface="+mn-lt"/>
                        </a:rPr>
                        <a:t>“</a:t>
                      </a:r>
                      <a:r>
                        <a:rPr lang="en-US" dirty="0" err="1" smtClean="0">
                          <a:latin typeface="+mn-lt"/>
                        </a:rPr>
                        <a:t>Bilangan</a:t>
                      </a:r>
                      <a:r>
                        <a:rPr lang="en-US" dirty="0" smtClean="0">
                          <a:latin typeface="+mn-lt"/>
                        </a:rPr>
                        <a:t> </a:t>
                      </a:r>
                      <a:r>
                        <a:rPr lang="en-US" dirty="0" err="1" smtClean="0">
                          <a:latin typeface="+mn-lt"/>
                        </a:rPr>
                        <a:t>positif</a:t>
                      </a:r>
                      <a:r>
                        <a:rPr lang="en-US" dirty="0" smtClean="0">
                          <a:latin typeface="+mn-lt"/>
                        </a:rPr>
                        <a:t> </a:t>
                      </a:r>
                      <a:r>
                        <a:rPr lang="en-US" dirty="0" err="1" smtClean="0">
                          <a:latin typeface="+mn-lt"/>
                        </a:rPr>
                        <a:t>ganjil</a:t>
                      </a:r>
                      <a:r>
                        <a:rPr lang="id-ID" dirty="0" smtClean="0">
                          <a:latin typeface="+mn-lt"/>
                        </a:rPr>
                        <a:t>”</a:t>
                      </a:r>
                      <a:r>
                        <a:rPr lang="en-US" dirty="0" smtClean="0">
                          <a:latin typeface="+mn-lt"/>
                        </a:rPr>
                        <a:t>)</a:t>
                      </a:r>
                    </a:p>
                    <a:p>
                      <a:r>
                        <a:rPr lang="id-ID" u="none" dirty="0" smtClean="0">
                          <a:latin typeface="+mn-lt"/>
                        </a:rPr>
                        <a:t>    </a:t>
                      </a:r>
                      <a:r>
                        <a:rPr lang="en-US" u="sng" dirty="0" smtClean="0">
                          <a:latin typeface="+mn-lt"/>
                        </a:rPr>
                        <a:t>else</a:t>
                      </a:r>
                    </a:p>
                    <a:p>
                      <a:r>
                        <a:rPr lang="id-ID" dirty="0" smtClean="0">
                          <a:latin typeface="+mn-lt"/>
                        </a:rPr>
                        <a:t>        </a:t>
                      </a:r>
                      <a:r>
                        <a:rPr lang="en-US" dirty="0" smtClean="0">
                          <a:latin typeface="+mn-lt"/>
                        </a:rPr>
                        <a:t>output(</a:t>
                      </a:r>
                      <a:r>
                        <a:rPr lang="id-ID" dirty="0" smtClean="0">
                          <a:latin typeface="+mn-lt"/>
                        </a:rPr>
                        <a:t>“</a:t>
                      </a:r>
                      <a:r>
                        <a:rPr lang="en-US" dirty="0" err="1" smtClean="0">
                          <a:latin typeface="+mn-lt"/>
                        </a:rPr>
                        <a:t>Bukan</a:t>
                      </a:r>
                      <a:r>
                        <a:rPr lang="en-US" dirty="0" smtClean="0">
                          <a:latin typeface="+mn-lt"/>
                        </a:rPr>
                        <a:t> </a:t>
                      </a:r>
                      <a:r>
                        <a:rPr lang="en-US" dirty="0" err="1" smtClean="0">
                          <a:latin typeface="+mn-lt"/>
                        </a:rPr>
                        <a:t>bilangan</a:t>
                      </a:r>
                      <a:r>
                        <a:rPr lang="en-US" dirty="0" smtClean="0">
                          <a:latin typeface="+mn-lt"/>
                        </a:rPr>
                        <a:t> </a:t>
                      </a:r>
                      <a:r>
                        <a:rPr lang="en-US" dirty="0" err="1" smtClean="0">
                          <a:latin typeface="+mn-lt"/>
                        </a:rPr>
                        <a:t>positif</a:t>
                      </a:r>
                      <a:r>
                        <a:rPr lang="id-ID" dirty="0" smtClean="0">
                          <a:latin typeface="+mn-lt"/>
                        </a:rPr>
                        <a:t>”</a:t>
                      </a:r>
                      <a:r>
                        <a:rPr lang="en-US" dirty="0" smtClean="0">
                          <a:latin typeface="+mn-lt"/>
                        </a:rPr>
                        <a:t>)</a:t>
                      </a:r>
                      <a:endParaRPr lang="id-ID" dirty="0" smtClean="0">
                        <a:latin typeface="+mn-lt"/>
                      </a:endParaRPr>
                    </a:p>
                    <a:p>
                      <a:r>
                        <a:rPr lang="id-ID" u="none" dirty="0" smtClean="0">
                          <a:latin typeface="+mn-lt"/>
                        </a:rPr>
                        <a:t>    </a:t>
                      </a:r>
                      <a:r>
                        <a:rPr lang="id-ID" u="sng" dirty="0" smtClean="0">
                          <a:latin typeface="+mn-lt"/>
                        </a:rPr>
                        <a:t>endif</a:t>
                      </a:r>
                    </a:p>
                    <a:p>
                      <a:r>
                        <a:rPr lang="id-ID" u="none" dirty="0" smtClean="0">
                          <a:latin typeface="+mn-lt"/>
                        </a:rPr>
                        <a:t>    </a:t>
                      </a:r>
                      <a:r>
                        <a:rPr lang="id-ID" u="sng" dirty="0" smtClean="0">
                          <a:latin typeface="+mn-lt"/>
                        </a:rPr>
                        <a:t>output</a:t>
                      </a:r>
                      <a:r>
                        <a:rPr lang="id-ID" dirty="0" smtClean="0">
                          <a:latin typeface="+mn-lt"/>
                        </a:rPr>
                        <a:t>(“finish”)</a:t>
                      </a:r>
                      <a:endParaRPr lang="id-ID" dirty="0">
                        <a:latin typeface="+mn-lt"/>
                      </a:endParaRPr>
                    </a:p>
                  </a:txBody>
                  <a:tcPr/>
                </a:tc>
                <a:extLst>
                  <a:ext uri="{0D108BD9-81ED-4DB2-BD59-A6C34878D82A}">
                    <a16:rowId xmlns:a16="http://schemas.microsoft.com/office/drawing/2014/main" val="2155481697"/>
                  </a:ext>
                </a:extLst>
              </a:tr>
            </a:tbl>
          </a:graphicData>
        </a:graphic>
      </p:graphicFrame>
    </p:spTree>
    <p:extLst>
      <p:ext uri="{BB962C8B-B14F-4D97-AF65-F5344CB8AC3E}">
        <p14:creationId xmlns:p14="http://schemas.microsoft.com/office/powerpoint/2010/main" val="2269625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Kasus Komputasional</a:t>
            </a:r>
            <a:endParaRPr lang="id-ID" b="1" dirty="0"/>
          </a:p>
        </p:txBody>
      </p:sp>
      <p:sp>
        <p:nvSpPr>
          <p:cNvPr id="3" name="Content Placeholder 2"/>
          <p:cNvSpPr>
            <a:spLocks noGrp="1"/>
          </p:cNvSpPr>
          <p:nvPr>
            <p:ph idx="1"/>
          </p:nvPr>
        </p:nvSpPr>
        <p:spPr/>
        <p:txBody>
          <a:bodyPr>
            <a:normAutofit/>
          </a:bodyPr>
          <a:lstStyle/>
          <a:p>
            <a:r>
              <a:rPr lang="id-ID" dirty="0" smtClean="0"/>
              <a:t>Deskripsi: Mawar membutuhkan program pendataan uang saku mahasiswa. Syarat utamanya adalah seseorang yang menggunakan sistem tersebut adalah mahasiswa. Kemudian dia akan ditanya berapa uang sakunya. Jika uang sakunya lebih dari 1 juta maka dianggap mahasiswa mampu.. Jika kurang dari itu dianggap kurang mampu. Lalu jika seseorang yang menggunakan sistem tersebut bukan mahasiswa, maka akan mencetak tulisan bukan mahasiswa.</a:t>
            </a:r>
          </a:p>
          <a:p>
            <a:r>
              <a:rPr lang="id-ID" dirty="0" smtClean="0"/>
              <a:t>Input: karakter ‘y’ atau ‘t’ untuk verifikasi mahasiswa atau tidak dan uang saku dalam tipe integer</a:t>
            </a:r>
          </a:p>
          <a:p>
            <a:r>
              <a:rPr lang="id-ID" dirty="0" smtClean="0"/>
              <a:t>Output: beberapa tulisan </a:t>
            </a:r>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28</a:t>
            </a:fld>
            <a:endParaRPr lang="en-US"/>
          </a:p>
        </p:txBody>
      </p:sp>
    </p:spTree>
    <p:extLst>
      <p:ext uri="{BB962C8B-B14F-4D97-AF65-F5344CB8AC3E}">
        <p14:creationId xmlns:p14="http://schemas.microsoft.com/office/powerpoint/2010/main" val="6724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Program </a:t>
            </a:r>
            <a:r>
              <a:rPr lang="id-ID" b="1" dirty="0" smtClean="0"/>
              <a:t>UangSaku</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29</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2611137123"/>
              </p:ext>
            </p:extLst>
          </p:nvPr>
        </p:nvGraphicFramePr>
        <p:xfrm>
          <a:off x="244841" y="1144270"/>
          <a:ext cx="11579225" cy="5212080"/>
        </p:xfrm>
        <a:graphic>
          <a:graphicData uri="http://schemas.openxmlformats.org/drawingml/2006/table">
            <a:tbl>
              <a:tblPr firstRow="1" bandRow="1">
                <a:tableStyleId>{5C22544A-7EE6-4342-B048-85BDC9FD1C3A}</a:tableStyleId>
              </a:tblPr>
              <a:tblGrid>
                <a:gridCol w="11579225">
                  <a:extLst>
                    <a:ext uri="{9D8B030D-6E8A-4147-A177-3AD203B41FA5}">
                      <a16:colId xmlns:a16="http://schemas.microsoft.com/office/drawing/2014/main" val="926359863"/>
                    </a:ext>
                  </a:extLst>
                </a:gridCol>
              </a:tblGrid>
              <a:tr h="856593">
                <a:tc>
                  <a:txBody>
                    <a:bodyPr/>
                    <a:lstStyle/>
                    <a:p>
                      <a:r>
                        <a:rPr lang="id-ID" dirty="0" smtClean="0"/>
                        <a:t>Program </a:t>
                      </a:r>
                      <a:r>
                        <a:rPr lang="id-ID" b="1" dirty="0" smtClean="0"/>
                        <a:t>Uangsaku</a:t>
                      </a:r>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{karakter ‘y’ atau ‘t’ untuk verifikasi mahasiswa atau tidak dan uang saku dalam tipe integer,</a:t>
                      </a:r>
                      <a:r>
                        <a:rPr lang="id-ID" baseline="0" dirty="0" smtClean="0"/>
                        <a:t> digunakan untuk mengecek mahasiswa mampu atau kurang mampu</a:t>
                      </a:r>
                      <a:r>
                        <a:rPr lang="id-ID" dirty="0" smtClean="0"/>
                        <a:t>}</a:t>
                      </a:r>
                      <a:endParaRPr lang="id-ID" dirty="0"/>
                    </a:p>
                  </a:txBody>
                  <a:tcPr/>
                </a:tc>
                <a:extLst>
                  <a:ext uri="{0D108BD9-81ED-4DB2-BD59-A6C34878D82A}">
                    <a16:rowId xmlns:a16="http://schemas.microsoft.com/office/drawing/2014/main" val="3521878277"/>
                  </a:ext>
                </a:extLst>
              </a:tr>
              <a:tr h="856593">
                <a:tc>
                  <a:txBody>
                    <a:bodyPr/>
                    <a:lstStyle/>
                    <a:p>
                      <a:r>
                        <a:rPr lang="id-ID" b="1" dirty="0" smtClean="0"/>
                        <a:t>KAMUS</a:t>
                      </a:r>
                    </a:p>
                    <a:p>
                      <a:r>
                        <a:rPr lang="id-ID" b="1" dirty="0" smtClean="0"/>
                        <a:t>    </a:t>
                      </a:r>
                      <a:r>
                        <a:rPr lang="id-ID" b="0" dirty="0" smtClean="0"/>
                        <a:t>c </a:t>
                      </a:r>
                      <a:r>
                        <a:rPr lang="id-ID" b="0" baseline="0" dirty="0" smtClean="0"/>
                        <a:t>: </a:t>
                      </a:r>
                      <a:r>
                        <a:rPr lang="id-ID" b="0" u="sng" baseline="0" dirty="0" smtClean="0"/>
                        <a:t>char</a:t>
                      </a:r>
                    </a:p>
                    <a:p>
                      <a:r>
                        <a:rPr lang="id-ID" b="0" u="none" baseline="0" dirty="0" smtClean="0"/>
                        <a:t>    u : </a:t>
                      </a:r>
                      <a:r>
                        <a:rPr lang="id-ID" b="0" u="sng" baseline="0" dirty="0" smtClean="0"/>
                        <a:t>integer</a:t>
                      </a:r>
                    </a:p>
                  </a:txBody>
                  <a:tcPr/>
                </a:tc>
                <a:extLst>
                  <a:ext uri="{0D108BD9-81ED-4DB2-BD59-A6C34878D82A}">
                    <a16:rowId xmlns:a16="http://schemas.microsoft.com/office/drawing/2014/main" val="2994293459"/>
                  </a:ext>
                </a:extLst>
              </a:tr>
              <a:tr h="2692149">
                <a:tc>
                  <a:txBody>
                    <a:bodyPr/>
                    <a:lstStyle/>
                    <a:p>
                      <a:r>
                        <a:rPr lang="id-ID" b="1" dirty="0" smtClean="0"/>
                        <a:t>ALGORITMA</a:t>
                      </a:r>
                    </a:p>
                    <a:p>
                      <a:r>
                        <a:rPr lang="id-ID" b="0" dirty="0" smtClean="0"/>
                        <a:t>    </a:t>
                      </a:r>
                      <a:r>
                        <a:rPr lang="id-ID" b="0" u="sng" dirty="0" smtClean="0"/>
                        <a:t>output(</a:t>
                      </a:r>
                      <a:r>
                        <a:rPr lang="id-ID" b="0" u="none" dirty="0" smtClean="0"/>
                        <a:t>“Apakah anda mahasiswa? (y/t) ”</a:t>
                      </a:r>
                      <a:r>
                        <a:rPr lang="id-ID" b="0" u="sng" dirty="0" smtClean="0"/>
                        <a:t>)</a:t>
                      </a:r>
                      <a:r>
                        <a:rPr lang="id-ID" b="0" dirty="0" smtClean="0"/>
                        <a:t>    </a:t>
                      </a:r>
                    </a:p>
                    <a:p>
                      <a:r>
                        <a:rPr lang="id-ID" b="0" u="none" dirty="0" smtClean="0"/>
                        <a:t>    </a:t>
                      </a:r>
                      <a:r>
                        <a:rPr lang="en-US" b="0" u="sng" dirty="0" smtClean="0"/>
                        <a:t>input</a:t>
                      </a:r>
                      <a:r>
                        <a:rPr lang="en-US" b="0" dirty="0" smtClean="0"/>
                        <a:t>(</a:t>
                      </a:r>
                      <a:r>
                        <a:rPr lang="id-ID" b="0" dirty="0" smtClean="0"/>
                        <a:t>c</a:t>
                      </a:r>
                      <a:r>
                        <a:rPr lang="en-US" b="0" dirty="0" smtClean="0"/>
                        <a:t>) </a:t>
                      </a:r>
                      <a:endParaRPr lang="id-ID" b="0" dirty="0" smtClean="0"/>
                    </a:p>
                    <a:p>
                      <a:r>
                        <a:rPr lang="id-ID" u="none" dirty="0" smtClean="0"/>
                        <a:t>    </a:t>
                      </a:r>
                      <a:r>
                        <a:rPr lang="id-ID" b="0" u="sng" dirty="0" smtClean="0"/>
                        <a:t>if</a:t>
                      </a:r>
                      <a:r>
                        <a:rPr lang="id-ID" b="0" u="none" baseline="0" dirty="0" smtClean="0"/>
                        <a:t> c eq ‘y’ </a:t>
                      </a:r>
                      <a:r>
                        <a:rPr lang="id-ID" b="0" u="sng" baseline="0" dirty="0" smtClean="0"/>
                        <a:t>then</a:t>
                      </a:r>
                    </a:p>
                    <a:p>
                      <a:r>
                        <a:rPr lang="id-ID" b="0" u="none" baseline="0" dirty="0" smtClean="0"/>
                        <a:t>        </a:t>
                      </a:r>
                      <a:r>
                        <a:rPr lang="id-ID" b="0" u="sng" dirty="0" smtClean="0"/>
                        <a:t>output(</a:t>
                      </a:r>
                      <a:r>
                        <a:rPr lang="id-ID" b="0" u="none" dirty="0" smtClean="0"/>
                        <a:t>“Masukkan uang saku per-bulan?</a:t>
                      </a:r>
                      <a:r>
                        <a:rPr lang="id-ID" b="0" u="none" baseline="0" dirty="0" smtClean="0"/>
                        <a:t> </a:t>
                      </a:r>
                      <a:r>
                        <a:rPr lang="id-ID" b="0" u="none" dirty="0" smtClean="0"/>
                        <a:t>”</a:t>
                      </a:r>
                      <a:r>
                        <a:rPr lang="id-ID" b="0" u="sng" dirty="0" smtClean="0"/>
                        <a:t>)</a:t>
                      </a:r>
                      <a:r>
                        <a:rPr lang="id-ID" b="0" dirty="0" smtClean="0"/>
                        <a:t>    </a:t>
                      </a:r>
                    </a:p>
                    <a:p>
                      <a:r>
                        <a:rPr lang="id-ID" b="0" u="none" dirty="0" smtClean="0"/>
                        <a:t>        </a:t>
                      </a:r>
                      <a:r>
                        <a:rPr lang="en-US" b="0" u="sng" dirty="0" smtClean="0"/>
                        <a:t>input</a:t>
                      </a:r>
                      <a:r>
                        <a:rPr lang="en-US" b="0" dirty="0" smtClean="0"/>
                        <a:t>(</a:t>
                      </a:r>
                      <a:r>
                        <a:rPr lang="id-ID" b="0" dirty="0" smtClean="0"/>
                        <a:t>u</a:t>
                      </a:r>
                      <a:r>
                        <a:rPr lang="en-US" b="0" dirty="0" smtClean="0"/>
                        <a:t>)</a:t>
                      </a:r>
                      <a:endParaRPr lang="id-ID" b="0" dirty="0" smtClean="0"/>
                    </a:p>
                    <a:p>
                      <a:r>
                        <a:rPr lang="id-ID" b="0" dirty="0" smtClean="0"/>
                        <a:t>        </a:t>
                      </a:r>
                      <a:r>
                        <a:rPr lang="id-ID" b="0" u="sng" dirty="0" smtClean="0"/>
                        <a:t>if</a:t>
                      </a:r>
                      <a:r>
                        <a:rPr lang="id-ID" b="0" u="none" baseline="0" dirty="0" smtClean="0"/>
                        <a:t> u &gt; 1000000 </a:t>
                      </a:r>
                      <a:r>
                        <a:rPr lang="id-ID" b="0" u="sng" baseline="0" dirty="0" smtClean="0"/>
                        <a:t>then</a:t>
                      </a:r>
                    </a:p>
                    <a:p>
                      <a:r>
                        <a:rPr lang="id-ID" b="0" u="none" baseline="0" dirty="0" smtClean="0"/>
                        <a:t>            </a:t>
                      </a:r>
                      <a:r>
                        <a:rPr lang="id-ID" b="0" u="sng" dirty="0" smtClean="0"/>
                        <a:t>output(</a:t>
                      </a:r>
                      <a:r>
                        <a:rPr lang="id-ID" b="0" u="none" dirty="0" smtClean="0"/>
                        <a:t>“Mahasiswa mampu”</a:t>
                      </a:r>
                      <a:r>
                        <a:rPr lang="id-ID" b="0" u="sng" dirty="0" smtClean="0"/>
                        <a:t>)</a:t>
                      </a:r>
                      <a:r>
                        <a:rPr lang="id-ID" b="0" dirty="0" smtClean="0"/>
                        <a:t> </a:t>
                      </a:r>
                    </a:p>
                    <a:p>
                      <a:r>
                        <a:rPr lang="id-ID" b="0" dirty="0" smtClean="0"/>
                        <a:t>        </a:t>
                      </a:r>
                      <a:r>
                        <a:rPr lang="id-ID" b="0" u="sng" dirty="0" smtClean="0"/>
                        <a:t>else</a:t>
                      </a:r>
                    </a:p>
                    <a:p>
                      <a:pPr marL="0" marR="0" indent="0" algn="l" defTabSz="914400" rtl="0" eaLnBrk="1" fontAlgn="auto" latinLnBrk="0" hangingPunct="1">
                        <a:lnSpc>
                          <a:spcPct val="100000"/>
                        </a:lnSpc>
                        <a:spcBef>
                          <a:spcPts val="0"/>
                        </a:spcBef>
                        <a:spcAft>
                          <a:spcPts val="0"/>
                        </a:spcAft>
                        <a:buClrTx/>
                        <a:buSzTx/>
                        <a:buFontTx/>
                        <a:buNone/>
                        <a:tabLst/>
                        <a:defRPr/>
                      </a:pPr>
                      <a:r>
                        <a:rPr lang="id-ID" b="0" u="none" dirty="0" smtClean="0"/>
                        <a:t>            </a:t>
                      </a:r>
                      <a:r>
                        <a:rPr lang="id-ID" b="0" u="sng" dirty="0" smtClean="0"/>
                        <a:t>output(</a:t>
                      </a:r>
                      <a:r>
                        <a:rPr lang="id-ID" b="0" u="none" dirty="0" smtClean="0"/>
                        <a:t>“Mahasiswa kurang mampu”</a:t>
                      </a:r>
                      <a:r>
                        <a:rPr lang="id-ID" b="0" u="sng" dirty="0" smtClean="0"/>
                        <a:t>)</a:t>
                      </a:r>
                      <a:r>
                        <a:rPr lang="id-ID" b="0" dirty="0" smtClean="0"/>
                        <a:t> </a:t>
                      </a:r>
                      <a:endParaRPr lang="id-ID"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b="1" u="none" baseline="0" dirty="0" smtClean="0"/>
                        <a:t>    </a:t>
                      </a:r>
                      <a:r>
                        <a:rPr lang="id-ID" b="0" u="sng" dirty="0" smtClean="0"/>
                        <a:t>else</a:t>
                      </a:r>
                    </a:p>
                    <a:p>
                      <a:pPr marL="0" marR="0" indent="0" algn="l" defTabSz="914400" rtl="0" eaLnBrk="1" fontAlgn="auto" latinLnBrk="0" hangingPunct="1">
                        <a:lnSpc>
                          <a:spcPct val="100000"/>
                        </a:lnSpc>
                        <a:spcBef>
                          <a:spcPts val="0"/>
                        </a:spcBef>
                        <a:spcAft>
                          <a:spcPts val="0"/>
                        </a:spcAft>
                        <a:buClrTx/>
                        <a:buSzTx/>
                        <a:buFontTx/>
                        <a:buNone/>
                        <a:tabLst/>
                        <a:defRPr/>
                      </a:pPr>
                      <a:r>
                        <a:rPr lang="id-ID" b="0" u="none" dirty="0" smtClean="0"/>
                        <a:t>    </a:t>
                      </a:r>
                      <a:r>
                        <a:rPr lang="id-ID" b="0" u="none" baseline="0" dirty="0" smtClean="0"/>
                        <a:t>    </a:t>
                      </a:r>
                      <a:r>
                        <a:rPr lang="id-ID" b="0" u="sng" dirty="0" smtClean="0"/>
                        <a:t>output(</a:t>
                      </a:r>
                      <a:r>
                        <a:rPr lang="id-ID" b="0" u="none" dirty="0" smtClean="0"/>
                        <a:t>“Bukan Mahasiswa”</a:t>
                      </a:r>
                      <a:r>
                        <a:rPr lang="id-ID" b="0" u="sng" dirty="0" smtClean="0"/>
                        <a:t>)</a:t>
                      </a:r>
                      <a:r>
                        <a:rPr lang="id-ID" b="0" dirty="0" smtClean="0"/>
                        <a:t> </a:t>
                      </a:r>
                      <a:endParaRPr lang="id-ID" b="1" u="sng" dirty="0" smtClean="0"/>
                    </a:p>
                  </a:txBody>
                  <a:tcPr/>
                </a:tc>
                <a:extLst>
                  <a:ext uri="{0D108BD9-81ED-4DB2-BD59-A6C34878D82A}">
                    <a16:rowId xmlns:a16="http://schemas.microsoft.com/office/drawing/2014/main" val="2155481697"/>
                  </a:ext>
                </a:extLst>
              </a:tr>
            </a:tbl>
          </a:graphicData>
        </a:graphic>
      </p:graphicFrame>
    </p:spTree>
    <p:extLst>
      <p:ext uri="{BB962C8B-B14F-4D97-AF65-F5344CB8AC3E}">
        <p14:creationId xmlns:p14="http://schemas.microsoft.com/office/powerpoint/2010/main" val="2537590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err="1"/>
              <a:t>Capaian</a:t>
            </a:r>
            <a:r>
              <a:rPr lang="en-US" sz="4800" b="1" dirty="0"/>
              <a:t> </a:t>
            </a:r>
            <a:r>
              <a:rPr lang="en-US" sz="4800" b="1" dirty="0" err="1"/>
              <a:t>Kuliah</a:t>
            </a:r>
            <a:r>
              <a:rPr lang="en-US" sz="4800" b="1" dirty="0"/>
              <a:t> </a:t>
            </a:r>
            <a:r>
              <a:rPr lang="en-US" sz="4800" b="1" dirty="0" err="1"/>
              <a:t>Pertemuan</a:t>
            </a:r>
            <a:r>
              <a:rPr lang="en-US" sz="4800" b="1" dirty="0"/>
              <a:t> </a:t>
            </a:r>
            <a:r>
              <a:rPr lang="id-ID" sz="4800" b="1" dirty="0" smtClean="0"/>
              <a:t>6&amp;7</a:t>
            </a:r>
            <a:endParaRPr lang="en-US" sz="4800" b="1" dirty="0"/>
          </a:p>
        </p:txBody>
      </p:sp>
      <p:sp>
        <p:nvSpPr>
          <p:cNvPr id="3" name="Footer Placeholder 2">
            <a:extLst>
              <a:ext uri="{FF2B5EF4-FFF2-40B4-BE49-F238E27FC236}">
                <a16:creationId xmlns:a16="http://schemas.microsoft.com/office/drawing/2014/main" id="{19C85F67-52C1-49C6-9939-2BD6A51CE523}"/>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34145F46-3D74-48D7-99F4-DA3EEBCAA778}"/>
              </a:ext>
            </a:extLst>
          </p:cNvPr>
          <p:cNvSpPr>
            <a:spLocks noGrp="1"/>
          </p:cNvSpPr>
          <p:nvPr>
            <p:ph type="sldNum" sz="quarter" idx="12"/>
          </p:nvPr>
        </p:nvSpPr>
        <p:spPr/>
        <p:txBody>
          <a:bodyPr/>
          <a:lstStyle/>
          <a:p>
            <a:fld id="{305E9EA4-53B1-4E59-8089-6AA0C6ADAD7B}" type="slidenum">
              <a:rPr lang="en-US" smtClean="0"/>
              <a:t>3</a:t>
            </a:fld>
            <a:endParaRPr lang="en-US"/>
          </a:p>
        </p:txBody>
      </p:sp>
    </p:spTree>
    <p:extLst>
      <p:ext uri="{BB962C8B-B14F-4D97-AF65-F5344CB8AC3E}">
        <p14:creationId xmlns:p14="http://schemas.microsoft.com/office/powerpoint/2010/main" val="1403396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59488"/>
            <a:ext cx="10041835" cy="1210235"/>
          </a:xfrm>
        </p:spPr>
        <p:txBody>
          <a:bodyPr/>
          <a:lstStyle/>
          <a:p>
            <a:r>
              <a:rPr lang="id-ID" b="1" dirty="0"/>
              <a:t>Referensi</a:t>
            </a:r>
          </a:p>
        </p:txBody>
      </p:sp>
      <p:sp>
        <p:nvSpPr>
          <p:cNvPr id="4" name="Footer Placeholder 3">
            <a:extLst>
              <a:ext uri="{FF2B5EF4-FFF2-40B4-BE49-F238E27FC236}">
                <a16:creationId xmlns:a16="http://schemas.microsoft.com/office/drawing/2014/main" id="{71CDBC44-A960-4D8C-B8C8-4797AF489270}"/>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662F811E-0DB1-443A-8D3C-51E3295635FE}"/>
              </a:ext>
            </a:extLst>
          </p:cNvPr>
          <p:cNvSpPr>
            <a:spLocks noGrp="1"/>
          </p:cNvSpPr>
          <p:nvPr>
            <p:ph type="sldNum" sz="quarter" idx="12"/>
          </p:nvPr>
        </p:nvSpPr>
        <p:spPr/>
        <p:txBody>
          <a:bodyPr/>
          <a:lstStyle/>
          <a:p>
            <a:fld id="{305E9EA4-53B1-4E59-8089-6AA0C6ADAD7B}" type="slidenum">
              <a:rPr lang="en-US" smtClean="0"/>
              <a:t>30</a:t>
            </a:fld>
            <a:endParaRPr lang="en-US"/>
          </a:p>
        </p:txBody>
      </p:sp>
      <p:graphicFrame>
        <p:nvGraphicFramePr>
          <p:cNvPr id="11" name="Content Placeholder 10"/>
          <p:cNvGraphicFramePr>
            <a:graphicFrameLocks noGrp="1"/>
          </p:cNvGraphicFramePr>
          <p:nvPr>
            <p:ph idx="1"/>
            <p:extLst/>
          </p:nvPr>
        </p:nvGraphicFramePr>
        <p:xfrm>
          <a:off x="321365" y="1730208"/>
          <a:ext cx="11328443" cy="3806952"/>
        </p:xfrm>
        <a:graphic>
          <a:graphicData uri="http://schemas.openxmlformats.org/drawingml/2006/table">
            <a:tbl>
              <a:tblPr firstRow="1" firstCol="1" bandRow="1">
                <a:tableStyleId>{5C22544A-7EE6-4342-B048-85BDC9FD1C3A}</a:tableStyleId>
              </a:tblPr>
              <a:tblGrid>
                <a:gridCol w="11328443">
                  <a:extLst>
                    <a:ext uri="{9D8B030D-6E8A-4147-A177-3AD203B41FA5}">
                      <a16:colId xmlns:a16="http://schemas.microsoft.com/office/drawing/2014/main" val="317421163"/>
                    </a:ext>
                  </a:extLst>
                </a:gridCol>
              </a:tblGrid>
              <a:tr h="0">
                <a:tc>
                  <a:txBody>
                    <a:bodyPr/>
                    <a:lstStyle/>
                    <a:p>
                      <a:pPr>
                        <a:lnSpc>
                          <a:spcPct val="107000"/>
                        </a:lnSpc>
                        <a:spcAft>
                          <a:spcPts val="0"/>
                        </a:spcAft>
                      </a:pPr>
                      <a:r>
                        <a:rPr lang="id-ID" sz="2000" dirty="0">
                          <a:effectLst/>
                        </a:rPr>
                        <a:t>Utama :</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2200575"/>
                  </a:ext>
                </a:extLst>
              </a:tr>
              <a:tr h="0">
                <a:tc>
                  <a:txBody>
                    <a:bodyPr/>
                    <a:lstStyle/>
                    <a:p>
                      <a:pPr marL="342900" lvl="0" indent="-342900">
                        <a:lnSpc>
                          <a:spcPct val="115000"/>
                        </a:lnSpc>
                        <a:spcAft>
                          <a:spcPts val="0"/>
                        </a:spcAft>
                        <a:buFont typeface="+mj-lt"/>
                        <a:buAutoNum type="arabicPeriod"/>
                      </a:pPr>
                      <a:r>
                        <a:rPr lang="en-US" sz="2000" dirty="0" err="1">
                          <a:effectLst/>
                        </a:rPr>
                        <a:t>Liem</a:t>
                      </a:r>
                      <a:r>
                        <a:rPr lang="en-US" sz="2000" dirty="0">
                          <a:effectLst/>
                        </a:rPr>
                        <a:t>, </a:t>
                      </a:r>
                      <a:r>
                        <a:rPr lang="en-US" sz="2000" dirty="0" err="1">
                          <a:effectLst/>
                        </a:rPr>
                        <a:t>Inggriani</a:t>
                      </a:r>
                      <a:r>
                        <a:rPr lang="en-US" sz="2000" dirty="0">
                          <a:effectLst/>
                        </a:rPr>
                        <a:t>. </a:t>
                      </a:r>
                      <a:r>
                        <a:rPr lang="id-ID" sz="2000" dirty="0">
                          <a:effectLst/>
                        </a:rPr>
                        <a:t>Diktat Pemrograman </a:t>
                      </a:r>
                      <a:r>
                        <a:rPr lang="en-US" sz="2000" dirty="0" err="1">
                          <a:effectLst/>
                        </a:rPr>
                        <a:t>Prosedural</a:t>
                      </a:r>
                      <a:r>
                        <a:rPr lang="id-ID" sz="2000" dirty="0">
                          <a:effectLst/>
                        </a:rPr>
                        <a:t> Informatika ITB</a:t>
                      </a:r>
                      <a:r>
                        <a:rPr lang="en-US" sz="2000" dirty="0">
                          <a:effectLst/>
                        </a:rPr>
                        <a:t>. IF-ITB. 2007 </a:t>
                      </a:r>
                      <a:endParaRPr lang="id-ID" sz="2000" dirty="0">
                        <a:effectLst/>
                      </a:endParaRPr>
                    </a:p>
                    <a:p>
                      <a:pPr marL="342900" lvl="0" indent="-342900">
                        <a:lnSpc>
                          <a:spcPct val="115000"/>
                        </a:lnSpc>
                        <a:spcAft>
                          <a:spcPts val="0"/>
                        </a:spcAft>
                        <a:buFont typeface="+mj-lt"/>
                        <a:buAutoNum type="arabicPeriod"/>
                      </a:pPr>
                      <a:r>
                        <a:rPr lang="id-ID" sz="2000" dirty="0">
                          <a:effectLst/>
                        </a:rPr>
                        <a:t>Bjarne Stroustrup, 2014, Programming: Principles and Practice Using C++ (Second Edition), Addison-Wesley Professional</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1041145"/>
                  </a:ext>
                </a:extLst>
              </a:tr>
              <a:tr h="0">
                <a:tc>
                  <a:txBody>
                    <a:bodyPr/>
                    <a:lstStyle/>
                    <a:p>
                      <a:pPr>
                        <a:lnSpc>
                          <a:spcPct val="107000"/>
                        </a:lnSpc>
                        <a:spcAft>
                          <a:spcPts val="0"/>
                        </a:spcAft>
                      </a:pPr>
                      <a:r>
                        <a:rPr lang="id-ID" sz="2000">
                          <a:effectLst/>
                        </a:rPr>
                        <a:t>Pendukung :</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462254"/>
                  </a:ext>
                </a:extLst>
              </a:tr>
              <a:tr h="0">
                <a:tc>
                  <a:txBody>
                    <a:bodyPr/>
                    <a:lstStyle/>
                    <a:p>
                      <a:pPr marL="342900" lvl="0" indent="-342900">
                        <a:lnSpc>
                          <a:spcPct val="115000"/>
                        </a:lnSpc>
                        <a:spcAft>
                          <a:spcPts val="0"/>
                        </a:spcAft>
                        <a:buFont typeface="+mj-lt"/>
                        <a:buAutoNum type="arabicPeriod"/>
                      </a:pPr>
                      <a:r>
                        <a:rPr lang="en-US" sz="2000" dirty="0">
                          <a:effectLst/>
                        </a:rPr>
                        <a:t>Introduction to Computer Science and Programming in Python</a:t>
                      </a:r>
                      <a:r>
                        <a:rPr lang="id-ID" sz="2000" dirty="0">
                          <a:effectLst/>
                        </a:rPr>
                        <a:t>, MIT </a:t>
                      </a:r>
                      <a:r>
                        <a:rPr lang="id-ID" sz="2000" u="sng" dirty="0">
                          <a:effectLst/>
                          <a:hlinkClick r:id="rId2"/>
                        </a:rPr>
                        <a:t>https://ocw.mit.edu/courses/electrical-engineering-and-computer-science/6-0001-introduction-to-computer-science-and-programming-in-python-fall-2016</a:t>
                      </a:r>
                      <a:endParaRPr lang="id-ID" sz="2000" dirty="0">
                        <a:effectLst/>
                      </a:endParaRPr>
                    </a:p>
                    <a:p>
                      <a:pPr marL="342900" lvl="0" indent="-342900">
                        <a:lnSpc>
                          <a:spcPct val="115000"/>
                        </a:lnSpc>
                        <a:spcAft>
                          <a:spcPts val="0"/>
                        </a:spcAft>
                        <a:buFont typeface="+mj-lt"/>
                        <a:buAutoNum type="arabicPeriod"/>
                      </a:pPr>
                      <a:r>
                        <a:rPr lang="en-US" sz="2000" dirty="0">
                          <a:effectLst/>
                        </a:rPr>
                        <a:t>Introduction to Computer Science and Programming</a:t>
                      </a:r>
                      <a:r>
                        <a:rPr lang="id-ID" sz="2000" dirty="0">
                          <a:effectLst/>
                        </a:rPr>
                        <a:t>, MIT </a:t>
                      </a:r>
                      <a:r>
                        <a:rPr lang="id-ID" sz="2000" u="sng" dirty="0">
                          <a:effectLst/>
                          <a:hlinkClick r:id="rId3"/>
                        </a:rPr>
                        <a:t>https://ocw.mit.edu/courses/electrical-engineering-and-computer-science/6-00sc-introduction-to-computer-science-and-programming-spring-2011/index.htm</a:t>
                      </a:r>
                      <a:r>
                        <a:rPr lang="id-ID" sz="2000" dirty="0">
                          <a:effectLst/>
                        </a:rPr>
                        <a:t> </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292985"/>
                  </a:ext>
                </a:extLst>
              </a:tr>
            </a:tbl>
          </a:graphicData>
        </a:graphic>
      </p:graphicFrame>
    </p:spTree>
    <p:extLst>
      <p:ext uri="{BB962C8B-B14F-4D97-AF65-F5344CB8AC3E}">
        <p14:creationId xmlns:p14="http://schemas.microsoft.com/office/powerpoint/2010/main" val="1776626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Capaian</a:t>
            </a:r>
            <a:r>
              <a:rPr lang="en-US" b="1" dirty="0"/>
              <a:t> </a:t>
            </a:r>
            <a:r>
              <a:rPr lang="en-US" b="1" dirty="0" err="1"/>
              <a:t>Pembelajaran</a:t>
            </a:r>
            <a:endParaRPr lang="en-US" b="1" dirty="0"/>
          </a:p>
        </p:txBody>
      </p:sp>
      <p:sp>
        <p:nvSpPr>
          <p:cNvPr id="3" name="Content Placeholder 2"/>
          <p:cNvSpPr>
            <a:spLocks noGrp="1"/>
          </p:cNvSpPr>
          <p:nvPr>
            <p:ph idx="1"/>
          </p:nvPr>
        </p:nvSpPr>
        <p:spPr>
          <a:xfrm>
            <a:off x="321365" y="1784950"/>
            <a:ext cx="11579087" cy="4444813"/>
          </a:xfrm>
        </p:spPr>
        <p:txBody>
          <a:bodyPr>
            <a:normAutofit/>
          </a:bodyPr>
          <a:lstStyle/>
          <a:p>
            <a:pPr lvl="1"/>
            <a:r>
              <a:rPr lang="id-ID" dirty="0"/>
              <a:t>Setelah mengikuti matakuliah ini mahasiswa dapat menjelaskan, </a:t>
            </a:r>
            <a:r>
              <a:rPr lang="en-US" dirty="0" err="1"/>
              <a:t>membuat</a:t>
            </a:r>
            <a:r>
              <a:rPr lang="en-US" dirty="0"/>
              <a:t>, </a:t>
            </a:r>
            <a:r>
              <a:rPr lang="en-US" dirty="0" err="1"/>
              <a:t>dan</a:t>
            </a:r>
            <a:r>
              <a:rPr lang="en-US" dirty="0"/>
              <a:t> </a:t>
            </a:r>
            <a:r>
              <a:rPr lang="en-US" dirty="0" err="1"/>
              <a:t>mempraktikkan</a:t>
            </a:r>
            <a:r>
              <a:rPr lang="en-US" dirty="0"/>
              <a:t> </a:t>
            </a:r>
            <a:r>
              <a:rPr lang="id-ID" dirty="0"/>
              <a:t>analisis banyak kasus dan kasus bersarang diterapkan pada</a:t>
            </a:r>
            <a:r>
              <a:rPr lang="en-US" dirty="0"/>
              <a:t> </a:t>
            </a:r>
            <a:r>
              <a:rPr lang="en-US" dirty="0" err="1"/>
              <a:t>aksi</a:t>
            </a:r>
            <a:r>
              <a:rPr lang="en-US" dirty="0"/>
              <a:t> </a:t>
            </a:r>
            <a:r>
              <a:rPr lang="en-US" dirty="0" err="1"/>
              <a:t>sekuensial</a:t>
            </a:r>
            <a:r>
              <a:rPr lang="id-ID" dirty="0"/>
              <a:t> permasalahan komputasional sederhana</a:t>
            </a:r>
            <a:r>
              <a:rPr lang="en-US"/>
              <a:t>. </a:t>
            </a:r>
            <a:endParaRPr lang="en-US" sz="2800" dirty="0"/>
          </a:p>
        </p:txBody>
      </p:sp>
      <p:sp>
        <p:nvSpPr>
          <p:cNvPr id="4" name="Footer Placeholder 3">
            <a:extLst>
              <a:ext uri="{FF2B5EF4-FFF2-40B4-BE49-F238E27FC236}">
                <a16:creationId xmlns:a16="http://schemas.microsoft.com/office/drawing/2014/main" id="{7014D139-C9FE-478B-BC54-98B19359FE92}"/>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2C505C78-7A10-4838-A9FE-E238B1E17406}"/>
              </a:ext>
            </a:extLst>
          </p:cNvPr>
          <p:cNvSpPr>
            <a:spLocks noGrp="1"/>
          </p:cNvSpPr>
          <p:nvPr>
            <p:ph type="sldNum" sz="quarter" idx="12"/>
          </p:nvPr>
        </p:nvSpPr>
        <p:spPr/>
        <p:txBody>
          <a:bodyPr/>
          <a:lstStyle/>
          <a:p>
            <a:fld id="{305E9EA4-53B1-4E59-8089-6AA0C6ADAD7B}" type="slidenum">
              <a:rPr lang="en-US" smtClean="0"/>
              <a:t>4</a:t>
            </a:fld>
            <a:endParaRPr lang="en-US"/>
          </a:p>
        </p:txBody>
      </p:sp>
    </p:spTree>
    <p:extLst>
      <p:ext uri="{BB962C8B-B14F-4D97-AF65-F5344CB8AC3E}">
        <p14:creationId xmlns:p14="http://schemas.microsoft.com/office/powerpoint/2010/main" val="29593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1" y="2724012"/>
            <a:ext cx="10081007" cy="1325563"/>
          </a:xfrm>
        </p:spPr>
        <p:txBody>
          <a:bodyPr>
            <a:normAutofit/>
          </a:bodyPr>
          <a:lstStyle/>
          <a:p>
            <a:r>
              <a:rPr lang="id-ID" sz="5400" dirty="0" smtClean="0">
                <a:latin typeface="+mn-lt"/>
              </a:rPr>
              <a:t>ANALISIS BANYAK KASUS</a:t>
            </a:r>
            <a:endParaRPr lang="en-US" sz="5400" dirty="0">
              <a:latin typeface="+mn-lt"/>
            </a:endParaRPr>
          </a:p>
        </p:txBody>
      </p:sp>
      <p:sp>
        <p:nvSpPr>
          <p:cNvPr id="3" name="Footer Placeholder 2">
            <a:extLst>
              <a:ext uri="{FF2B5EF4-FFF2-40B4-BE49-F238E27FC236}">
                <a16:creationId xmlns:a16="http://schemas.microsoft.com/office/drawing/2014/main" id="{A5C52DFA-F990-4558-8629-8A55D32C292A}"/>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0930394A-B60B-479F-BD4E-0DE9ECAEB209}"/>
              </a:ext>
            </a:extLst>
          </p:cNvPr>
          <p:cNvSpPr>
            <a:spLocks noGrp="1"/>
          </p:cNvSpPr>
          <p:nvPr>
            <p:ph type="sldNum" sz="quarter" idx="12"/>
          </p:nvPr>
        </p:nvSpPr>
        <p:spPr/>
        <p:txBody>
          <a:bodyPr/>
          <a:lstStyle/>
          <a:p>
            <a:fld id="{305E9EA4-53B1-4E59-8089-6AA0C6ADAD7B}" type="slidenum">
              <a:rPr lang="en-US" smtClean="0"/>
              <a:t>5</a:t>
            </a:fld>
            <a:endParaRPr lang="en-US"/>
          </a:p>
        </p:txBody>
      </p:sp>
    </p:spTree>
    <p:extLst>
      <p:ext uri="{BB962C8B-B14F-4D97-AF65-F5344CB8AC3E}">
        <p14:creationId xmlns:p14="http://schemas.microsoft.com/office/powerpoint/2010/main" val="2021341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Analisa Banyak </a:t>
            </a:r>
            <a:r>
              <a:rPr lang="en-US" b="1" dirty="0" err="1"/>
              <a:t>Kondisi</a:t>
            </a:r>
            <a:endParaRPr lang="id-ID" b="1" dirty="0"/>
          </a:p>
        </p:txBody>
      </p:sp>
      <p:sp>
        <p:nvSpPr>
          <p:cNvPr id="3" name="Content Placeholder 2"/>
          <p:cNvSpPr>
            <a:spLocks noGrp="1"/>
          </p:cNvSpPr>
          <p:nvPr>
            <p:ph idx="1"/>
          </p:nvPr>
        </p:nvSpPr>
        <p:spPr/>
        <p:txBody>
          <a:bodyPr>
            <a:normAutofit/>
          </a:bodyPr>
          <a:lstStyle/>
          <a:p>
            <a:r>
              <a:rPr lang="en-US" sz="3200" dirty="0" err="1"/>
              <a:t>Pengecekan</a:t>
            </a:r>
            <a:r>
              <a:rPr lang="en-US" sz="3200" dirty="0"/>
              <a:t> </a:t>
            </a:r>
            <a:r>
              <a:rPr lang="en-US" sz="3200" dirty="0" err="1"/>
              <a:t>terhadap</a:t>
            </a:r>
            <a:r>
              <a:rPr lang="en-US" sz="3200" dirty="0"/>
              <a:t> </a:t>
            </a:r>
            <a:r>
              <a:rPr lang="en-US" sz="3200" dirty="0" err="1"/>
              <a:t>banyak</a:t>
            </a:r>
            <a:r>
              <a:rPr lang="en-US" sz="3200" dirty="0"/>
              <a:t> </a:t>
            </a:r>
            <a:r>
              <a:rPr lang="en-US" sz="3200" dirty="0" err="1"/>
              <a:t>kondisi</a:t>
            </a:r>
            <a:r>
              <a:rPr lang="en-US" sz="3200" dirty="0"/>
              <a:t> </a:t>
            </a:r>
            <a:r>
              <a:rPr lang="en-US" sz="3200" dirty="0" err="1"/>
              <a:t>dengan</a:t>
            </a:r>
            <a:r>
              <a:rPr lang="en-US" sz="3200" dirty="0"/>
              <a:t> </a:t>
            </a:r>
            <a:r>
              <a:rPr lang="en-US" sz="3200" dirty="0" err="1"/>
              <a:t>memilih</a:t>
            </a:r>
            <a:r>
              <a:rPr lang="en-US" sz="3200" dirty="0"/>
              <a:t> </a:t>
            </a:r>
            <a:r>
              <a:rPr lang="en-US" sz="3200" dirty="0" err="1"/>
              <a:t>variasi</a:t>
            </a:r>
            <a:r>
              <a:rPr lang="en-US" sz="3200" dirty="0"/>
              <a:t> </a:t>
            </a:r>
            <a:r>
              <a:rPr lang="en-US" sz="3200" dirty="0" err="1"/>
              <a:t>aksi</a:t>
            </a:r>
            <a:r>
              <a:rPr lang="en-US" sz="3200" dirty="0"/>
              <a:t> </a:t>
            </a:r>
            <a:r>
              <a:rPr lang="en-US" sz="3200" dirty="0" err="1"/>
              <a:t>berdasarkan</a:t>
            </a:r>
            <a:r>
              <a:rPr lang="en-US" sz="3200" dirty="0"/>
              <a:t> </a:t>
            </a:r>
            <a:r>
              <a:rPr lang="en-US" sz="3200" dirty="0" err="1"/>
              <a:t>pasangan</a:t>
            </a:r>
            <a:r>
              <a:rPr lang="en-US" sz="3200" dirty="0"/>
              <a:t> </a:t>
            </a:r>
            <a:r>
              <a:rPr lang="en-US" sz="3200" dirty="0" err="1"/>
              <a:t>kondisi</a:t>
            </a:r>
            <a:r>
              <a:rPr lang="en-US" sz="3200" dirty="0"/>
              <a:t> yang </a:t>
            </a:r>
            <a:r>
              <a:rPr lang="en-US" sz="3200" dirty="0" err="1"/>
              <a:t>sesuai</a:t>
            </a:r>
            <a:r>
              <a:rPr lang="en-US" sz="3200" dirty="0" smtClean="0"/>
              <a:t>.</a:t>
            </a:r>
            <a:endParaRPr lang="id-ID" sz="3200" dirty="0" smtClean="0"/>
          </a:p>
          <a:p>
            <a:r>
              <a:rPr lang="id-ID" sz="3200" dirty="0" smtClean="0"/>
              <a:t>Berikut bentuk notasi umum:</a:t>
            </a:r>
            <a:endParaRPr lang="id-ID" sz="3200" dirty="0"/>
          </a:p>
          <a:p>
            <a:pPr marL="0" indent="0">
              <a:buNone/>
            </a:pPr>
            <a:r>
              <a:rPr lang="id-ID" u="sng" dirty="0"/>
              <a:t>depend </a:t>
            </a:r>
            <a:r>
              <a:rPr lang="id-ID" u="sng" dirty="0" smtClean="0"/>
              <a:t>on</a:t>
            </a:r>
            <a:r>
              <a:rPr lang="id-ID" dirty="0" smtClean="0"/>
              <a:t> &lt;list-nama&gt;</a:t>
            </a:r>
            <a:endParaRPr lang="id-ID" dirty="0"/>
          </a:p>
          <a:p>
            <a:pPr marL="0" indent="0">
              <a:buNone/>
            </a:pPr>
            <a:r>
              <a:rPr lang="id-ID" dirty="0"/>
              <a:t>    </a:t>
            </a:r>
            <a:r>
              <a:rPr lang="id-ID" dirty="0" smtClean="0"/>
              <a:t>&lt;kondisike-1&gt;: &lt;aksike-1&gt;</a:t>
            </a:r>
            <a:endParaRPr lang="id-ID" dirty="0"/>
          </a:p>
          <a:p>
            <a:pPr marL="0" indent="0">
              <a:buNone/>
            </a:pPr>
            <a:r>
              <a:rPr lang="id-ID" dirty="0"/>
              <a:t>    </a:t>
            </a:r>
            <a:r>
              <a:rPr lang="id-ID" dirty="0" smtClean="0"/>
              <a:t>&lt;kondisike-2&gt;: &lt;aksike-2&gt;</a:t>
            </a:r>
            <a:endParaRPr lang="id-ID" dirty="0"/>
          </a:p>
          <a:p>
            <a:pPr marL="0" indent="0">
              <a:buNone/>
            </a:pPr>
            <a:r>
              <a:rPr lang="id-ID" dirty="0"/>
              <a:t>    .....</a:t>
            </a:r>
          </a:p>
          <a:p>
            <a:pPr marL="0" indent="0">
              <a:buNone/>
            </a:pPr>
            <a:r>
              <a:rPr lang="id-ID" dirty="0"/>
              <a:t>    </a:t>
            </a:r>
            <a:r>
              <a:rPr lang="id-ID" dirty="0" smtClean="0"/>
              <a:t>&lt;kondisike-n&gt;: &lt;aksike-n&gt;</a:t>
            </a:r>
            <a:endParaRPr lang="id-ID" dirty="0"/>
          </a:p>
          <a:p>
            <a:endParaRPr lang="en-US" sz="2800" dirty="0"/>
          </a:p>
          <a:p>
            <a:endParaRPr lang="id-ID" sz="3200" dirty="0"/>
          </a:p>
        </p:txBody>
      </p:sp>
      <p:sp>
        <p:nvSpPr>
          <p:cNvPr id="7" name="Footer Placeholder 6">
            <a:extLst>
              <a:ext uri="{FF2B5EF4-FFF2-40B4-BE49-F238E27FC236}">
                <a16:creationId xmlns:a16="http://schemas.microsoft.com/office/drawing/2014/main" id="{639B7D23-6E80-471B-9D2D-C37742430EDA}"/>
              </a:ext>
            </a:extLst>
          </p:cNvPr>
          <p:cNvSpPr>
            <a:spLocks noGrp="1"/>
          </p:cNvSpPr>
          <p:nvPr>
            <p:ph type="ftr" sz="quarter" idx="11"/>
          </p:nvPr>
        </p:nvSpPr>
        <p:spPr/>
        <p:txBody>
          <a:bodyPr/>
          <a:lstStyle/>
          <a:p>
            <a:r>
              <a:rPr lang="en-US"/>
              <a:t>Program Studi Teknik Informatika - S1</a:t>
            </a:r>
          </a:p>
        </p:txBody>
      </p:sp>
    </p:spTree>
    <p:extLst>
      <p:ext uri="{BB962C8B-B14F-4D97-AF65-F5344CB8AC3E}">
        <p14:creationId xmlns:p14="http://schemas.microsoft.com/office/powerpoint/2010/main" val="2710128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97307"/>
            <a:ext cx="10041835" cy="1325563"/>
          </a:xfrm>
        </p:spPr>
        <p:txBody>
          <a:bodyPr/>
          <a:lstStyle/>
          <a:p>
            <a:r>
              <a:rPr lang="en-US" b="1" dirty="0" err="1"/>
              <a:t>Penulisan</a:t>
            </a:r>
            <a:r>
              <a:rPr lang="en-US" b="1" dirty="0"/>
              <a:t> lain </a:t>
            </a:r>
            <a:r>
              <a:rPr lang="en-US" b="1" dirty="0" err="1"/>
              <a:t>untuk</a:t>
            </a:r>
            <a:r>
              <a:rPr lang="en-US" b="1" dirty="0"/>
              <a:t> A</a:t>
            </a:r>
            <a:r>
              <a:rPr lang="id-ID" b="1" dirty="0"/>
              <a:t>nalisis </a:t>
            </a:r>
            <a:r>
              <a:rPr lang="en-US" b="1" dirty="0"/>
              <a:t>Banyak </a:t>
            </a:r>
            <a:r>
              <a:rPr lang="id-ID" b="1" dirty="0"/>
              <a:t>Kasus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84955144"/>
              </p:ext>
            </p:extLst>
          </p:nvPr>
        </p:nvGraphicFramePr>
        <p:xfrm>
          <a:off x="714289" y="1047432"/>
          <a:ext cx="10515600" cy="5491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76840110"/>
                    </a:ext>
                  </a:extLst>
                </a:gridCol>
                <a:gridCol w="5257800">
                  <a:extLst>
                    <a:ext uri="{9D8B030D-6E8A-4147-A177-3AD203B41FA5}">
                      <a16:colId xmlns:a16="http://schemas.microsoft.com/office/drawing/2014/main" val="4267933021"/>
                    </a:ext>
                  </a:extLst>
                </a:gridCol>
              </a:tblGrid>
              <a:tr h="370840">
                <a:tc>
                  <a:txBody>
                    <a:bodyPr/>
                    <a:lstStyle/>
                    <a:p>
                      <a:pPr algn="ctr"/>
                      <a:r>
                        <a:rPr lang="id-ID" dirty="0"/>
                        <a:t>Notasi Algoritmik</a:t>
                      </a:r>
                    </a:p>
                  </a:txBody>
                  <a:tcPr/>
                </a:tc>
                <a:tc>
                  <a:txBody>
                    <a:bodyPr/>
                    <a:lstStyle/>
                    <a:p>
                      <a:pPr algn="ctr"/>
                      <a:r>
                        <a:rPr lang="id-ID" dirty="0" smtClean="0"/>
                        <a:t>Notasi yang lain</a:t>
                      </a:r>
                      <a:endParaRPr lang="id-ID" dirty="0"/>
                    </a:p>
                  </a:txBody>
                  <a:tcPr/>
                </a:tc>
                <a:extLst>
                  <a:ext uri="{0D108BD9-81ED-4DB2-BD59-A6C34878D82A}">
                    <a16:rowId xmlns:a16="http://schemas.microsoft.com/office/drawing/2014/main" val="2273565182"/>
                  </a:ext>
                </a:extLst>
              </a:tr>
              <a:tr h="370840">
                <a:tc>
                  <a:txBody>
                    <a:bodyPr/>
                    <a:lstStyle/>
                    <a:p>
                      <a:pPr marL="0" indent="0">
                        <a:buNone/>
                      </a:pPr>
                      <a:r>
                        <a:rPr lang="id-ID" u="sng" dirty="0" smtClean="0"/>
                        <a:t>depend on</a:t>
                      </a:r>
                      <a:r>
                        <a:rPr lang="id-ID" dirty="0" smtClean="0"/>
                        <a:t> &lt;list-nama&gt;</a:t>
                      </a:r>
                    </a:p>
                    <a:p>
                      <a:pPr marL="0" indent="0">
                        <a:buNone/>
                      </a:pPr>
                      <a:r>
                        <a:rPr lang="id-ID" dirty="0" smtClean="0"/>
                        <a:t>    &lt;kondisike-1&gt;: &lt;aksike-1&gt;</a:t>
                      </a:r>
                    </a:p>
                    <a:p>
                      <a:pPr marL="0" indent="0">
                        <a:buNone/>
                      </a:pPr>
                      <a:r>
                        <a:rPr lang="id-ID" dirty="0" smtClean="0"/>
                        <a:t>    &lt;kondisike-2&gt;: &lt;aksike-2&gt;</a:t>
                      </a:r>
                    </a:p>
                    <a:p>
                      <a:pPr marL="0" indent="0">
                        <a:buNone/>
                      </a:pPr>
                      <a:r>
                        <a:rPr lang="id-ID" dirty="0" smtClean="0"/>
                        <a:t>    .....</a:t>
                      </a:r>
                    </a:p>
                    <a:p>
                      <a:pPr marL="0" indent="0">
                        <a:buNone/>
                      </a:pPr>
                      <a:r>
                        <a:rPr lang="id-ID" dirty="0" smtClean="0"/>
                        <a:t>    &lt;kondisike-n&gt;: &lt;aksike-n&gt;</a:t>
                      </a:r>
                      <a:endParaRPr lang="id-ID" dirty="0"/>
                    </a:p>
                  </a:txBody>
                  <a:tcPr/>
                </a:tc>
                <a:tc>
                  <a:txBody>
                    <a:bodyPr/>
                    <a:lstStyle/>
                    <a:p>
                      <a:r>
                        <a:rPr lang="id-ID" u="sng" dirty="0" smtClean="0"/>
                        <a:t>if</a:t>
                      </a:r>
                      <a:r>
                        <a:rPr lang="id-ID" dirty="0" smtClean="0"/>
                        <a:t> &lt;kondisike-1&gt;</a:t>
                      </a:r>
                      <a:r>
                        <a:rPr lang="id-ID" baseline="0" dirty="0" smtClean="0"/>
                        <a:t> </a:t>
                      </a:r>
                      <a:r>
                        <a:rPr lang="id-ID" u="sng" baseline="0" dirty="0" smtClean="0"/>
                        <a:t>then</a:t>
                      </a:r>
                      <a:endParaRPr lang="id-ID" dirty="0" smtClean="0"/>
                    </a:p>
                    <a:p>
                      <a:r>
                        <a:rPr lang="id-ID" dirty="0" smtClean="0"/>
                        <a:t>    &lt;aksike_1&gt;</a:t>
                      </a:r>
                    </a:p>
                    <a:p>
                      <a:r>
                        <a:rPr lang="id-ID" u="sng" dirty="0" smtClean="0"/>
                        <a:t>else if</a:t>
                      </a:r>
                      <a:r>
                        <a:rPr lang="id-ID" u="sng" baseline="0" dirty="0" smtClean="0"/>
                        <a:t> </a:t>
                      </a:r>
                      <a:r>
                        <a:rPr lang="id-ID" dirty="0" smtClean="0"/>
                        <a:t>&lt;kondisike-2&gt;</a:t>
                      </a:r>
                      <a:r>
                        <a:rPr lang="id-ID" baseline="0" dirty="0" smtClean="0"/>
                        <a:t>  </a:t>
                      </a:r>
                      <a:r>
                        <a:rPr lang="id-ID" u="sng" baseline="0" dirty="0" smtClean="0"/>
                        <a:t>then</a:t>
                      </a:r>
                      <a:r>
                        <a:rPr lang="id-ID" dirty="0" smtClean="0"/>
                        <a:t> </a:t>
                      </a:r>
                      <a:endParaRPr lang="id-ID" baseline="0" dirty="0" smtClean="0"/>
                    </a:p>
                    <a:p>
                      <a:pPr marL="0" indent="0">
                        <a:buNone/>
                      </a:pPr>
                      <a:r>
                        <a:rPr lang="id-ID" baseline="0" dirty="0" smtClean="0"/>
                        <a:t>    </a:t>
                      </a:r>
                      <a:r>
                        <a:rPr lang="id-ID" dirty="0" smtClean="0"/>
                        <a:t>&lt;aksike-2&gt;</a:t>
                      </a:r>
                    </a:p>
                    <a:p>
                      <a:r>
                        <a:rPr lang="id-ID" baseline="0" dirty="0" smtClean="0"/>
                        <a:t>.....</a:t>
                      </a:r>
                    </a:p>
                    <a:p>
                      <a:r>
                        <a:rPr lang="id-ID" u="sng" dirty="0" smtClean="0"/>
                        <a:t>else if</a:t>
                      </a:r>
                      <a:r>
                        <a:rPr lang="id-ID" u="sng" baseline="0" dirty="0" smtClean="0"/>
                        <a:t> </a:t>
                      </a:r>
                      <a:r>
                        <a:rPr lang="id-ID" dirty="0" smtClean="0"/>
                        <a:t>&lt;kondisike-n&gt;</a:t>
                      </a:r>
                      <a:r>
                        <a:rPr lang="id-ID" baseline="0" dirty="0" smtClean="0"/>
                        <a:t> </a:t>
                      </a:r>
                      <a:r>
                        <a:rPr lang="id-ID" u="sng" baseline="0" dirty="0" smtClean="0"/>
                        <a:t>then</a:t>
                      </a:r>
                      <a:endParaRPr lang="id-ID" baseline="0" dirty="0" smtClean="0"/>
                    </a:p>
                    <a:p>
                      <a:r>
                        <a:rPr lang="id-ID" baseline="0" dirty="0" smtClean="0"/>
                        <a:t>    </a:t>
                      </a:r>
                      <a:r>
                        <a:rPr lang="id-ID" dirty="0" smtClean="0"/>
                        <a:t>&lt;aksike-n&gt;</a:t>
                      </a:r>
                    </a:p>
                    <a:p>
                      <a:r>
                        <a:rPr lang="id-ID" u="sng" dirty="0" smtClean="0"/>
                        <a:t>endif</a:t>
                      </a:r>
                      <a:endParaRPr lang="id-ID" u="sng" dirty="0"/>
                    </a:p>
                  </a:txBody>
                  <a:tcPr/>
                </a:tc>
                <a:extLst>
                  <a:ext uri="{0D108BD9-81ED-4DB2-BD59-A6C34878D82A}">
                    <a16:rowId xmlns:a16="http://schemas.microsoft.com/office/drawing/2014/main" val="3804379924"/>
                  </a:ext>
                </a:extLst>
              </a:tr>
              <a:tr h="370840">
                <a:tc>
                  <a:txBody>
                    <a:bodyPr/>
                    <a:lstStyle/>
                    <a:p>
                      <a:pPr marL="0" indent="0">
                        <a:buNone/>
                      </a:pPr>
                      <a:r>
                        <a:rPr lang="id-ID" u="sng" dirty="0" smtClean="0"/>
                        <a:t>depend on</a:t>
                      </a:r>
                      <a:r>
                        <a:rPr lang="id-ID" dirty="0" smtClean="0"/>
                        <a:t> &lt;list-nama&gt;</a:t>
                      </a:r>
                    </a:p>
                    <a:p>
                      <a:pPr marL="0" indent="0">
                        <a:buNone/>
                      </a:pPr>
                      <a:r>
                        <a:rPr lang="id-ID" dirty="0" smtClean="0"/>
                        <a:t>    &lt;kondisike-1&gt;: &lt;aksike-1&gt;</a:t>
                      </a:r>
                    </a:p>
                    <a:p>
                      <a:pPr marL="0" indent="0">
                        <a:buNone/>
                      </a:pPr>
                      <a:r>
                        <a:rPr lang="id-ID" dirty="0" smtClean="0"/>
                        <a:t>    &lt;kondisike-2&gt;: &lt;aksike-2&gt;</a:t>
                      </a:r>
                    </a:p>
                    <a:p>
                      <a:pPr marL="0" indent="0">
                        <a:buNone/>
                      </a:pPr>
                      <a:r>
                        <a:rPr lang="id-ID" dirty="0" smtClean="0"/>
                        <a:t>    .....</a:t>
                      </a:r>
                    </a:p>
                    <a:p>
                      <a:pPr marL="0" indent="0">
                        <a:buNone/>
                      </a:pPr>
                      <a:r>
                        <a:rPr lang="id-ID" dirty="0" smtClean="0"/>
                        <a:t>    &lt;kondisike-n&gt;: &lt;aksike-n&gt;</a:t>
                      </a:r>
                    </a:p>
                    <a:p>
                      <a:r>
                        <a:rPr lang="id-ID" dirty="0" smtClean="0"/>
                        <a:t>    else: &lt;aksi-else&gt;</a:t>
                      </a:r>
                      <a:endParaRPr lang="id-ID" dirty="0"/>
                    </a:p>
                  </a:txBody>
                  <a:tcPr/>
                </a:tc>
                <a:tc>
                  <a:txBody>
                    <a:bodyPr/>
                    <a:lstStyle/>
                    <a:p>
                      <a:r>
                        <a:rPr lang="id-ID" u="sng" dirty="0" smtClean="0"/>
                        <a:t>if</a:t>
                      </a:r>
                      <a:r>
                        <a:rPr lang="id-ID" dirty="0" smtClean="0"/>
                        <a:t> &lt;kondisike-1&gt;</a:t>
                      </a:r>
                      <a:r>
                        <a:rPr lang="id-ID" baseline="0" dirty="0" smtClean="0"/>
                        <a:t> </a:t>
                      </a:r>
                      <a:r>
                        <a:rPr lang="id-ID" u="sng" baseline="0" dirty="0" smtClean="0"/>
                        <a:t>then</a:t>
                      </a:r>
                      <a:endParaRPr lang="id-ID" dirty="0" smtClean="0"/>
                    </a:p>
                    <a:p>
                      <a:r>
                        <a:rPr lang="id-ID" dirty="0" smtClean="0"/>
                        <a:t>    &lt;aksike_1&gt;</a:t>
                      </a:r>
                    </a:p>
                    <a:p>
                      <a:r>
                        <a:rPr lang="id-ID" u="sng" dirty="0" smtClean="0"/>
                        <a:t>else if</a:t>
                      </a:r>
                      <a:r>
                        <a:rPr lang="id-ID" u="sng" baseline="0" dirty="0" smtClean="0"/>
                        <a:t> </a:t>
                      </a:r>
                      <a:r>
                        <a:rPr lang="id-ID" dirty="0" smtClean="0"/>
                        <a:t>&lt;kondisike-2&gt;</a:t>
                      </a:r>
                      <a:r>
                        <a:rPr lang="id-ID" baseline="0" dirty="0" smtClean="0"/>
                        <a:t>  </a:t>
                      </a:r>
                      <a:r>
                        <a:rPr lang="id-ID" u="sng" baseline="0" dirty="0" smtClean="0"/>
                        <a:t>then</a:t>
                      </a:r>
                      <a:r>
                        <a:rPr lang="id-ID" dirty="0" smtClean="0"/>
                        <a:t> </a:t>
                      </a:r>
                      <a:endParaRPr lang="id-ID" baseline="0" dirty="0" smtClean="0"/>
                    </a:p>
                    <a:p>
                      <a:pPr marL="0" indent="0">
                        <a:buNone/>
                      </a:pPr>
                      <a:r>
                        <a:rPr lang="id-ID" baseline="0" dirty="0" smtClean="0"/>
                        <a:t>    </a:t>
                      </a:r>
                      <a:r>
                        <a:rPr lang="id-ID" dirty="0" smtClean="0"/>
                        <a:t>&lt;aksike-2&gt;</a:t>
                      </a:r>
                    </a:p>
                    <a:p>
                      <a:r>
                        <a:rPr lang="id-ID" baseline="0" dirty="0" smtClean="0"/>
                        <a:t>.....</a:t>
                      </a:r>
                    </a:p>
                    <a:p>
                      <a:r>
                        <a:rPr lang="id-ID" u="sng" dirty="0" smtClean="0"/>
                        <a:t>else if</a:t>
                      </a:r>
                      <a:r>
                        <a:rPr lang="id-ID" u="sng" baseline="0" dirty="0" smtClean="0"/>
                        <a:t> </a:t>
                      </a:r>
                      <a:r>
                        <a:rPr lang="id-ID" dirty="0" smtClean="0"/>
                        <a:t>&lt;kondisike-n&gt;</a:t>
                      </a:r>
                      <a:r>
                        <a:rPr lang="id-ID" baseline="0" dirty="0" smtClean="0"/>
                        <a:t> </a:t>
                      </a:r>
                      <a:r>
                        <a:rPr lang="id-ID" u="sng" baseline="0" dirty="0" smtClean="0"/>
                        <a:t>then</a:t>
                      </a:r>
                      <a:endParaRPr lang="id-ID" baseline="0" dirty="0" smtClean="0"/>
                    </a:p>
                    <a:p>
                      <a:r>
                        <a:rPr lang="id-ID" baseline="0" dirty="0" smtClean="0"/>
                        <a:t>    </a:t>
                      </a:r>
                      <a:r>
                        <a:rPr lang="id-ID" dirty="0" smtClean="0"/>
                        <a:t>&lt;aksike-n&gt;</a:t>
                      </a:r>
                    </a:p>
                    <a:p>
                      <a:r>
                        <a:rPr lang="id-ID" u="sng" dirty="0" smtClean="0"/>
                        <a:t>else</a:t>
                      </a:r>
                    </a:p>
                    <a:p>
                      <a:r>
                        <a:rPr lang="id-ID" u="none" dirty="0" smtClean="0"/>
                        <a:t>    &lt;aksi-else&gt;</a:t>
                      </a:r>
                    </a:p>
                    <a:p>
                      <a:pPr marL="0" marR="0" indent="0" algn="l" defTabSz="914400" rtl="0" eaLnBrk="1" fontAlgn="auto" latinLnBrk="0" hangingPunct="1">
                        <a:lnSpc>
                          <a:spcPct val="100000"/>
                        </a:lnSpc>
                        <a:spcBef>
                          <a:spcPts val="0"/>
                        </a:spcBef>
                        <a:spcAft>
                          <a:spcPts val="0"/>
                        </a:spcAft>
                        <a:buClrTx/>
                        <a:buSzTx/>
                        <a:buFontTx/>
                        <a:buNone/>
                        <a:tabLst/>
                        <a:defRPr/>
                      </a:pPr>
                      <a:r>
                        <a:rPr lang="id-ID" u="sng" dirty="0" smtClean="0"/>
                        <a:t>endif</a:t>
                      </a:r>
                    </a:p>
                  </a:txBody>
                  <a:tcPr/>
                </a:tc>
                <a:extLst>
                  <a:ext uri="{0D108BD9-81ED-4DB2-BD59-A6C34878D82A}">
                    <a16:rowId xmlns:a16="http://schemas.microsoft.com/office/drawing/2014/main" val="1466280791"/>
                  </a:ext>
                </a:extLst>
              </a:tr>
            </a:tbl>
          </a:graphicData>
        </a:graphic>
      </p:graphicFrame>
      <p:sp>
        <p:nvSpPr>
          <p:cNvPr id="3" name="Footer Placeholder 2">
            <a:extLst>
              <a:ext uri="{FF2B5EF4-FFF2-40B4-BE49-F238E27FC236}">
                <a16:creationId xmlns:a16="http://schemas.microsoft.com/office/drawing/2014/main" id="{646B4306-3963-476E-9DB3-049C3F0E8604}"/>
              </a:ext>
            </a:extLst>
          </p:cNvPr>
          <p:cNvSpPr>
            <a:spLocks noGrp="1"/>
          </p:cNvSpPr>
          <p:nvPr>
            <p:ph type="ftr" sz="quarter" idx="11"/>
          </p:nvPr>
        </p:nvSpPr>
        <p:spPr/>
        <p:txBody>
          <a:bodyPr/>
          <a:lstStyle/>
          <a:p>
            <a:r>
              <a:rPr lang="en-US"/>
              <a:t>Program Studi Teknik Informatika - S1</a:t>
            </a:r>
          </a:p>
        </p:txBody>
      </p:sp>
    </p:spTree>
    <p:extLst>
      <p:ext uri="{BB962C8B-B14F-4D97-AF65-F5344CB8AC3E}">
        <p14:creationId xmlns:p14="http://schemas.microsoft.com/office/powerpoint/2010/main" val="394474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u="sng" dirty="0" smtClean="0"/>
              <a:t>If </a:t>
            </a:r>
            <a:r>
              <a:rPr lang="id-ID" b="1" dirty="0" smtClean="0"/>
              <a:t>dan </a:t>
            </a:r>
            <a:r>
              <a:rPr lang="id-ID" b="1" u="sng" dirty="0" smtClean="0"/>
              <a:t>Else If</a:t>
            </a:r>
            <a:endParaRPr lang="id-ID" b="1" u="sng" dirty="0"/>
          </a:p>
        </p:txBody>
      </p:sp>
      <p:sp>
        <p:nvSpPr>
          <p:cNvPr id="3" name="Content Placeholder 2"/>
          <p:cNvSpPr>
            <a:spLocks noGrp="1"/>
          </p:cNvSpPr>
          <p:nvPr>
            <p:ph idx="1"/>
          </p:nvPr>
        </p:nvSpPr>
        <p:spPr/>
        <p:txBody>
          <a:bodyPr>
            <a:normAutofit/>
          </a:bodyPr>
          <a:lstStyle/>
          <a:p>
            <a:r>
              <a:rPr lang="id-ID" dirty="0" smtClean="0"/>
              <a:t>Baik </a:t>
            </a:r>
            <a:r>
              <a:rPr lang="id-ID" u="sng" dirty="0" smtClean="0"/>
              <a:t>if</a:t>
            </a:r>
            <a:r>
              <a:rPr lang="id-ID" dirty="0" smtClean="0"/>
              <a:t> ataupun </a:t>
            </a:r>
            <a:r>
              <a:rPr lang="id-ID" u="sng" dirty="0" smtClean="0"/>
              <a:t>else if </a:t>
            </a:r>
            <a:r>
              <a:rPr lang="id-ID" dirty="0" smtClean="0"/>
              <a:t>boleh menggunakan ekspresi boolean majemuk, </a:t>
            </a:r>
          </a:p>
          <a:p>
            <a:r>
              <a:rPr lang="id-ID" dirty="0" smtClean="0"/>
              <a:t>Pada </a:t>
            </a:r>
            <a:r>
              <a:rPr lang="id-ID" u="sng" dirty="0" smtClean="0"/>
              <a:t>else</a:t>
            </a:r>
            <a:r>
              <a:rPr lang="id-ID" dirty="0" smtClean="0"/>
              <a:t> jelas tidak ada ekspresi boolean</a:t>
            </a:r>
            <a:endParaRPr lang="id-ID" dirty="0"/>
          </a:p>
          <a:p>
            <a:pPr marL="0" indent="0">
              <a:buNone/>
            </a:pPr>
            <a:r>
              <a:rPr lang="en-US" u="sng" dirty="0" smtClean="0">
                <a:latin typeface="Consolas" panose="020B0609020204030204" pitchFamily="49" charset="0"/>
              </a:rPr>
              <a:t>if</a:t>
            </a:r>
            <a:r>
              <a:rPr lang="en-US" dirty="0" smtClean="0">
                <a:latin typeface="Consolas" panose="020B0609020204030204" pitchFamily="49" charset="0"/>
              </a:rPr>
              <a:t> </a:t>
            </a:r>
            <a:r>
              <a:rPr lang="en-US" dirty="0">
                <a:latin typeface="Consolas" panose="020B0609020204030204" pitchFamily="49" charset="0"/>
              </a:rPr>
              <a:t>x &lt; y and x &lt; </a:t>
            </a:r>
            <a:r>
              <a:rPr lang="en-US" dirty="0" smtClean="0">
                <a:latin typeface="Consolas" panose="020B0609020204030204" pitchFamily="49" charset="0"/>
              </a:rPr>
              <a:t>z</a:t>
            </a:r>
            <a:r>
              <a:rPr lang="id-ID" dirty="0" smtClean="0">
                <a:latin typeface="Consolas" panose="020B0609020204030204" pitchFamily="49" charset="0"/>
              </a:rPr>
              <a:t> </a:t>
            </a:r>
            <a:r>
              <a:rPr lang="id-ID" u="sng" dirty="0" smtClean="0">
                <a:latin typeface="Consolas" panose="020B0609020204030204" pitchFamily="49" charset="0"/>
              </a:rPr>
              <a:t>then</a:t>
            </a:r>
            <a:endParaRPr lang="en-US" u="sng" dirty="0">
              <a:latin typeface="Consolas" panose="020B0609020204030204" pitchFamily="49" charset="0"/>
            </a:endParaRPr>
          </a:p>
          <a:p>
            <a:pPr marL="0" indent="0">
              <a:buNone/>
            </a:pPr>
            <a:r>
              <a:rPr lang="id-ID" dirty="0">
                <a:latin typeface="Consolas" panose="020B0609020204030204" pitchFamily="49" charset="0"/>
              </a:rPr>
              <a:t>	</a:t>
            </a:r>
            <a:r>
              <a:rPr lang="id-ID" dirty="0" smtClean="0">
                <a:latin typeface="Consolas" panose="020B0609020204030204" pitchFamily="49" charset="0"/>
              </a:rPr>
              <a:t>output</a:t>
            </a:r>
            <a:r>
              <a:rPr lang="en-US" dirty="0" smtClean="0">
                <a:latin typeface="Consolas" panose="020B0609020204030204" pitchFamily="49" charset="0"/>
              </a:rPr>
              <a:t>(</a:t>
            </a:r>
            <a:r>
              <a:rPr lang="id-ID" dirty="0" smtClean="0">
                <a:latin typeface="Consolas" panose="020B0609020204030204" pitchFamily="49" charset="0"/>
              </a:rPr>
              <a:t>“</a:t>
            </a:r>
            <a:r>
              <a:rPr lang="en-US" dirty="0" smtClean="0">
                <a:latin typeface="Consolas" panose="020B0609020204030204" pitchFamily="49" charset="0"/>
              </a:rPr>
              <a:t>x </a:t>
            </a:r>
            <a:r>
              <a:rPr lang="id-ID" dirty="0">
                <a:latin typeface="Consolas" panose="020B0609020204030204" pitchFamily="49" charset="0"/>
              </a:rPr>
              <a:t>adalah yang </a:t>
            </a:r>
            <a:r>
              <a:rPr lang="id-ID" dirty="0" smtClean="0">
                <a:latin typeface="Consolas" panose="020B0609020204030204" pitchFamily="49" charset="0"/>
              </a:rPr>
              <a:t>terkecil”</a:t>
            </a:r>
            <a:r>
              <a:rPr lang="en-US" dirty="0" smtClean="0">
                <a:latin typeface="Consolas" panose="020B0609020204030204" pitchFamily="49" charset="0"/>
              </a:rPr>
              <a:t>)</a:t>
            </a:r>
            <a:endParaRPr lang="en-US" dirty="0">
              <a:latin typeface="Consolas" panose="020B0609020204030204" pitchFamily="49" charset="0"/>
            </a:endParaRPr>
          </a:p>
          <a:p>
            <a:pPr marL="0" indent="0">
              <a:buNone/>
            </a:pPr>
            <a:r>
              <a:rPr lang="id-ID" u="sng" dirty="0" smtClean="0">
                <a:latin typeface="Consolas" panose="020B0609020204030204" pitchFamily="49" charset="0"/>
              </a:rPr>
              <a:t>else if</a:t>
            </a:r>
            <a:r>
              <a:rPr lang="en-US" dirty="0" smtClean="0">
                <a:latin typeface="Consolas" panose="020B0609020204030204" pitchFamily="49" charset="0"/>
              </a:rPr>
              <a:t> </a:t>
            </a:r>
            <a:r>
              <a:rPr lang="en-US" dirty="0">
                <a:latin typeface="Consolas" panose="020B0609020204030204" pitchFamily="49" charset="0"/>
              </a:rPr>
              <a:t>y &lt; </a:t>
            </a:r>
            <a:r>
              <a:rPr lang="en-US" dirty="0" smtClean="0">
                <a:latin typeface="Consolas" panose="020B0609020204030204" pitchFamily="49" charset="0"/>
              </a:rPr>
              <a:t>z</a:t>
            </a:r>
            <a:r>
              <a:rPr lang="id-ID" dirty="0">
                <a:latin typeface="Consolas" panose="020B0609020204030204" pitchFamily="49" charset="0"/>
              </a:rPr>
              <a:t> </a:t>
            </a:r>
            <a:r>
              <a:rPr lang="id-ID" u="sng" dirty="0" smtClean="0">
                <a:latin typeface="Consolas" panose="020B0609020204030204" pitchFamily="49" charset="0"/>
              </a:rPr>
              <a:t>then</a:t>
            </a:r>
          </a:p>
          <a:p>
            <a:pPr marL="0" indent="0">
              <a:buNone/>
            </a:pPr>
            <a:r>
              <a:rPr lang="id-ID" dirty="0">
                <a:latin typeface="Consolas" panose="020B0609020204030204" pitchFamily="49" charset="0"/>
              </a:rPr>
              <a:t>	</a:t>
            </a:r>
            <a:r>
              <a:rPr lang="id-ID" dirty="0" smtClean="0">
                <a:latin typeface="Consolas" panose="020B0609020204030204" pitchFamily="49" charset="0"/>
              </a:rPr>
              <a:t>output</a:t>
            </a:r>
            <a:r>
              <a:rPr lang="en-US" dirty="0" smtClean="0">
                <a:latin typeface="Consolas" panose="020B0609020204030204" pitchFamily="49" charset="0"/>
              </a:rPr>
              <a:t>(</a:t>
            </a:r>
            <a:r>
              <a:rPr lang="id-ID" dirty="0" smtClean="0">
                <a:latin typeface="Consolas" panose="020B0609020204030204" pitchFamily="49" charset="0"/>
              </a:rPr>
              <a:t>“</a:t>
            </a:r>
            <a:r>
              <a:rPr lang="en-US" dirty="0" smtClean="0">
                <a:latin typeface="Consolas" panose="020B0609020204030204" pitchFamily="49" charset="0"/>
              </a:rPr>
              <a:t>y </a:t>
            </a:r>
            <a:r>
              <a:rPr lang="id-ID" dirty="0">
                <a:latin typeface="Consolas" panose="020B0609020204030204" pitchFamily="49" charset="0"/>
              </a:rPr>
              <a:t>adalah yang </a:t>
            </a:r>
            <a:r>
              <a:rPr lang="id-ID" dirty="0" smtClean="0">
                <a:latin typeface="Consolas" panose="020B0609020204030204" pitchFamily="49" charset="0"/>
              </a:rPr>
              <a:t>terkecil”</a:t>
            </a:r>
            <a:r>
              <a:rPr lang="en-US" dirty="0" smtClean="0">
                <a:latin typeface="Consolas" panose="020B0609020204030204" pitchFamily="49" charset="0"/>
              </a:rPr>
              <a:t>)</a:t>
            </a:r>
            <a:endParaRPr lang="en-US" dirty="0">
              <a:latin typeface="Consolas" panose="020B0609020204030204" pitchFamily="49" charset="0"/>
            </a:endParaRPr>
          </a:p>
          <a:p>
            <a:pPr marL="0" indent="0">
              <a:buNone/>
            </a:pPr>
            <a:r>
              <a:rPr lang="en-US" u="sng" dirty="0" smtClean="0">
                <a:latin typeface="Consolas" panose="020B0609020204030204" pitchFamily="49" charset="0"/>
              </a:rPr>
              <a:t>else</a:t>
            </a:r>
            <a:endParaRPr lang="en-US" dirty="0">
              <a:latin typeface="Consolas" panose="020B0609020204030204" pitchFamily="49" charset="0"/>
            </a:endParaRPr>
          </a:p>
          <a:p>
            <a:pPr marL="0" indent="0">
              <a:buNone/>
            </a:pPr>
            <a:r>
              <a:rPr lang="id-ID" dirty="0">
                <a:latin typeface="Consolas" panose="020B0609020204030204" pitchFamily="49" charset="0"/>
              </a:rPr>
              <a:t> </a:t>
            </a:r>
            <a:r>
              <a:rPr lang="id-ID" dirty="0" smtClean="0">
                <a:latin typeface="Consolas" panose="020B0609020204030204" pitchFamily="49" charset="0"/>
              </a:rPr>
              <a:t>	output</a:t>
            </a:r>
            <a:r>
              <a:rPr lang="en-US" dirty="0" smtClean="0">
                <a:latin typeface="Consolas" panose="020B0609020204030204" pitchFamily="49" charset="0"/>
              </a:rPr>
              <a:t>(</a:t>
            </a:r>
            <a:r>
              <a:rPr lang="id-ID" dirty="0" smtClean="0">
                <a:latin typeface="Consolas" panose="020B0609020204030204" pitchFamily="49" charset="0"/>
              </a:rPr>
              <a:t>“</a:t>
            </a:r>
            <a:r>
              <a:rPr lang="en-US" dirty="0" smtClean="0">
                <a:latin typeface="Consolas" panose="020B0609020204030204" pitchFamily="49" charset="0"/>
              </a:rPr>
              <a:t>z </a:t>
            </a:r>
            <a:r>
              <a:rPr lang="id-ID" dirty="0">
                <a:latin typeface="Consolas" panose="020B0609020204030204" pitchFamily="49" charset="0"/>
              </a:rPr>
              <a:t>adalah yang </a:t>
            </a:r>
            <a:r>
              <a:rPr lang="id-ID" dirty="0" smtClean="0">
                <a:latin typeface="Consolas" panose="020B0609020204030204" pitchFamily="49" charset="0"/>
              </a:rPr>
              <a:t>terkecil”</a:t>
            </a:r>
            <a:r>
              <a:rPr lang="en-US" dirty="0" smtClean="0">
                <a:latin typeface="Consolas" panose="020B0609020204030204" pitchFamily="49" charset="0"/>
              </a:rPr>
              <a:t>)</a:t>
            </a:r>
            <a:endParaRPr lang="id-ID" dirty="0">
              <a:latin typeface="Consolas" panose="020B0609020204030204" pitchFamily="49" charset="0"/>
            </a:endParaRPr>
          </a:p>
        </p:txBody>
      </p:sp>
      <p:sp>
        <p:nvSpPr>
          <p:cNvPr id="4" name="Footer Placeholder 3">
            <a:extLst>
              <a:ext uri="{FF2B5EF4-FFF2-40B4-BE49-F238E27FC236}">
                <a16:creationId xmlns:a16="http://schemas.microsoft.com/office/drawing/2014/main" id="{F304149A-1E85-48F1-B544-38D82D61436B}"/>
              </a:ext>
            </a:extLst>
          </p:cNvPr>
          <p:cNvSpPr>
            <a:spLocks noGrp="1"/>
          </p:cNvSpPr>
          <p:nvPr>
            <p:ph type="ftr" sz="quarter" idx="11"/>
          </p:nvPr>
        </p:nvSpPr>
        <p:spPr/>
        <p:txBody>
          <a:bodyPr/>
          <a:lstStyle/>
          <a:p>
            <a:r>
              <a:rPr lang="en-US"/>
              <a:t>Program Studi Teknik Informatika - S1</a:t>
            </a:r>
          </a:p>
        </p:txBody>
      </p:sp>
    </p:spTree>
    <p:extLst>
      <p:ext uri="{BB962C8B-B14F-4D97-AF65-F5344CB8AC3E}">
        <p14:creationId xmlns:p14="http://schemas.microsoft.com/office/powerpoint/2010/main" val="1940677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Kondisi dengan suatu ekspresi konstan</a:t>
            </a:r>
          </a:p>
        </p:txBody>
      </p:sp>
      <p:sp>
        <p:nvSpPr>
          <p:cNvPr id="3" name="Content Placeholder 2"/>
          <p:cNvSpPr>
            <a:spLocks noGrp="1"/>
          </p:cNvSpPr>
          <p:nvPr>
            <p:ph idx="1"/>
          </p:nvPr>
        </p:nvSpPr>
        <p:spPr/>
        <p:txBody>
          <a:bodyPr/>
          <a:lstStyle/>
          <a:p>
            <a:r>
              <a:rPr lang="sv-SE" dirty="0"/>
              <a:t>Jika kondisi</a:t>
            </a:r>
            <a:r>
              <a:rPr lang="id-ID" dirty="0"/>
              <a:t>ke</a:t>
            </a:r>
            <a:r>
              <a:rPr lang="sv-SE" dirty="0"/>
              <a:t>-1, kondisi</a:t>
            </a:r>
            <a:r>
              <a:rPr lang="id-ID" dirty="0"/>
              <a:t>ke</a:t>
            </a:r>
            <a:r>
              <a:rPr lang="sv-SE" dirty="0"/>
              <a:t>-2…</a:t>
            </a:r>
            <a:r>
              <a:rPr lang="id-ID" dirty="0"/>
              <a:t>, kondisi ke-n</a:t>
            </a:r>
            <a:r>
              <a:rPr lang="sv-SE" dirty="0"/>
              <a:t> dapat dinyatakan dalam bentuk:</a:t>
            </a:r>
            <a:r>
              <a:rPr lang="id-ID" dirty="0"/>
              <a:t> nama = </a:t>
            </a:r>
            <a:r>
              <a:rPr lang="id-ID" b="1" dirty="0"/>
              <a:t>const-exp </a:t>
            </a:r>
            <a:r>
              <a:rPr lang="id-ID" dirty="0"/>
              <a:t>(const-exp adalah suatu ekspresi konstan), maka dapat digunakan switch.</a:t>
            </a:r>
          </a:p>
        </p:txBody>
      </p:sp>
      <p:graphicFrame>
        <p:nvGraphicFramePr>
          <p:cNvPr id="4" name="Table 3"/>
          <p:cNvGraphicFramePr>
            <a:graphicFrameLocks noGrp="1"/>
          </p:cNvGraphicFramePr>
          <p:nvPr/>
        </p:nvGraphicFramePr>
        <p:xfrm>
          <a:off x="2032000" y="3259614"/>
          <a:ext cx="8128000" cy="2931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63789830"/>
                    </a:ext>
                  </a:extLst>
                </a:gridCol>
                <a:gridCol w="4064000">
                  <a:extLst>
                    <a:ext uri="{9D8B030D-6E8A-4147-A177-3AD203B41FA5}">
                      <a16:colId xmlns:a16="http://schemas.microsoft.com/office/drawing/2014/main" val="258038460"/>
                    </a:ext>
                  </a:extLst>
                </a:gridCol>
              </a:tblGrid>
              <a:tr h="370840">
                <a:tc>
                  <a:txBody>
                    <a:bodyPr/>
                    <a:lstStyle/>
                    <a:p>
                      <a:r>
                        <a:rPr lang="id-ID" dirty="0"/>
                        <a:t>Notasi Algoritmik</a:t>
                      </a:r>
                    </a:p>
                  </a:txBody>
                  <a:tcPr/>
                </a:tc>
                <a:tc>
                  <a:txBody>
                    <a:bodyPr/>
                    <a:lstStyle/>
                    <a:p>
                      <a:r>
                        <a:rPr lang="id-ID" dirty="0"/>
                        <a:t>C/C++/C#/Java</a:t>
                      </a:r>
                    </a:p>
                  </a:txBody>
                  <a:tcPr/>
                </a:tc>
                <a:extLst>
                  <a:ext uri="{0D108BD9-81ED-4DB2-BD59-A6C34878D82A}">
                    <a16:rowId xmlns:a16="http://schemas.microsoft.com/office/drawing/2014/main" val="3366133843"/>
                  </a:ext>
                </a:extLst>
              </a:tr>
              <a:tr h="370840">
                <a:tc>
                  <a:txBody>
                    <a:bodyPr/>
                    <a:lstStyle/>
                    <a:p>
                      <a:r>
                        <a:rPr lang="id-ID" sz="1800" b="0" i="0" u="sng" strike="noStrike" kern="1200" baseline="0" dirty="0">
                          <a:solidFill>
                            <a:schemeClr val="dk1"/>
                          </a:solidFill>
                          <a:latin typeface="+mn-lt"/>
                          <a:ea typeface="+mn-ea"/>
                          <a:cs typeface="+mn-cs"/>
                        </a:rPr>
                        <a:t>depend on </a:t>
                      </a:r>
                      <a:r>
                        <a:rPr lang="id-ID" sz="1800" b="0" i="0" u="none" strike="noStrike" kern="1200" baseline="0" dirty="0">
                          <a:solidFill>
                            <a:schemeClr val="dk1"/>
                          </a:solidFill>
                          <a:latin typeface="+mn-lt"/>
                          <a:ea typeface="+mn-ea"/>
                          <a:cs typeface="+mn-cs"/>
                        </a:rPr>
                        <a:t>nama</a:t>
                      </a:r>
                    </a:p>
                    <a:p>
                      <a:r>
                        <a:rPr lang="id-ID" sz="1800" b="0" i="0" u="none" strike="noStrike" kern="1200" baseline="0" dirty="0">
                          <a:solidFill>
                            <a:schemeClr val="dk1"/>
                          </a:solidFill>
                          <a:latin typeface="+mn-lt"/>
                          <a:ea typeface="+mn-ea"/>
                          <a:cs typeface="+mn-cs"/>
                        </a:rPr>
                        <a:t>    nama=const-exp-1 : ekspresike-1</a:t>
                      </a:r>
                    </a:p>
                    <a:p>
                      <a:r>
                        <a:rPr lang="id-ID" sz="1800" b="0" i="0" u="none" strike="noStrike" kern="1200" baseline="0" dirty="0">
                          <a:solidFill>
                            <a:schemeClr val="dk1"/>
                          </a:solidFill>
                          <a:latin typeface="+mn-lt"/>
                          <a:ea typeface="+mn-ea"/>
                          <a:cs typeface="+mn-cs"/>
                        </a:rPr>
                        <a:t>    nama=const-exp-2 : ekspresike-2</a:t>
                      </a:r>
                    </a:p>
                    <a:p>
                      <a:r>
                        <a:rPr lang="id-ID" sz="1800" b="0" i="0" u="none" strike="noStrike" kern="1200" baseline="0" dirty="0">
                          <a:solidFill>
                            <a:schemeClr val="dk1"/>
                          </a:solidFill>
                          <a:latin typeface="+mn-lt"/>
                          <a:ea typeface="+mn-ea"/>
                          <a:cs typeface="+mn-cs"/>
                        </a:rPr>
                        <a:t>    ...</a:t>
                      </a:r>
                    </a:p>
                    <a:p>
                      <a:r>
                        <a:rPr lang="id-ID" sz="1800" b="0" i="0" u="none" strike="noStrike" kern="1200" baseline="0" dirty="0">
                          <a:solidFill>
                            <a:schemeClr val="dk1"/>
                          </a:solidFill>
                          <a:latin typeface="+mn-lt"/>
                          <a:ea typeface="+mn-ea"/>
                          <a:cs typeface="+mn-cs"/>
                        </a:rPr>
                        <a:t>    else : ekspresi-else</a:t>
                      </a:r>
                      <a:endParaRPr lang="id-ID" dirty="0"/>
                    </a:p>
                  </a:txBody>
                  <a:tcPr/>
                </a:tc>
                <a:tc>
                  <a:txBody>
                    <a:bodyPr/>
                    <a:lstStyle/>
                    <a:p>
                      <a:r>
                        <a:rPr lang="id-ID" sz="1800" b="0" i="0" u="none" strike="noStrike" kern="1200" baseline="0" dirty="0">
                          <a:solidFill>
                            <a:schemeClr val="dk1"/>
                          </a:solidFill>
                          <a:latin typeface="+mn-lt"/>
                          <a:ea typeface="+mn-ea"/>
                          <a:cs typeface="+mn-cs"/>
                        </a:rPr>
                        <a:t>switch (nama) {</a:t>
                      </a:r>
                    </a:p>
                    <a:p>
                      <a:r>
                        <a:rPr lang="id-ID" sz="1800" b="0" i="0" u="none" strike="noStrike" kern="1200" baseline="0" dirty="0">
                          <a:solidFill>
                            <a:schemeClr val="dk1"/>
                          </a:solidFill>
                          <a:latin typeface="+mn-lt"/>
                          <a:ea typeface="+mn-ea"/>
                          <a:cs typeface="+mn-cs"/>
                        </a:rPr>
                        <a:t>    case const-exp-1: ekspresike_1;</a:t>
                      </a:r>
                    </a:p>
                    <a:p>
                      <a:r>
                        <a:rPr lang="id-ID" sz="1800" b="0" i="0" u="none" strike="noStrike" kern="1200" baseline="0" dirty="0">
                          <a:solidFill>
                            <a:schemeClr val="dk1"/>
                          </a:solidFill>
                          <a:latin typeface="+mn-lt"/>
                          <a:ea typeface="+mn-ea"/>
                          <a:cs typeface="+mn-cs"/>
                        </a:rPr>
                        <a:t>                                   [break;]</a:t>
                      </a:r>
                    </a:p>
                    <a:p>
                      <a:r>
                        <a:rPr lang="id-ID" sz="1800" b="0" i="0" u="none" strike="noStrike" kern="1200" baseline="0" dirty="0">
                          <a:solidFill>
                            <a:schemeClr val="dk1"/>
                          </a:solidFill>
                          <a:latin typeface="+mn-lt"/>
                          <a:ea typeface="+mn-ea"/>
                          <a:cs typeface="+mn-cs"/>
                        </a:rPr>
                        <a:t>    case const-exp-2: ekspresike_2;</a:t>
                      </a:r>
                    </a:p>
                    <a:p>
                      <a:r>
                        <a:rPr lang="id-ID" sz="1800" b="0" i="0" u="none" strike="noStrike" kern="1200" baseline="0" dirty="0">
                          <a:solidFill>
                            <a:schemeClr val="dk1"/>
                          </a:solidFill>
                          <a:latin typeface="+mn-lt"/>
                          <a:ea typeface="+mn-ea"/>
                          <a:cs typeface="+mn-cs"/>
                        </a:rPr>
                        <a:t>                                   [break;]</a:t>
                      </a:r>
                    </a:p>
                    <a:p>
                      <a:r>
                        <a:rPr lang="id-ID" sz="1800" b="0" i="0" u="none" strike="noStrike" kern="1200" baseline="0" dirty="0">
                          <a:solidFill>
                            <a:schemeClr val="dk1"/>
                          </a:solidFill>
                          <a:latin typeface="+mn-lt"/>
                          <a:ea typeface="+mn-ea"/>
                          <a:cs typeface="+mn-cs"/>
                        </a:rPr>
                        <a:t>    ...</a:t>
                      </a:r>
                    </a:p>
                    <a:p>
                      <a:r>
                        <a:rPr lang="id-ID" sz="1800" b="0" i="0" u="none" strike="noStrike" kern="1200" baseline="0" dirty="0">
                          <a:solidFill>
                            <a:schemeClr val="dk1"/>
                          </a:solidFill>
                          <a:latin typeface="+mn-lt"/>
                          <a:ea typeface="+mn-ea"/>
                          <a:cs typeface="+mn-cs"/>
                        </a:rPr>
                        <a:t>    default : ekspresi_else;</a:t>
                      </a:r>
                    </a:p>
                    <a:p>
                      <a:r>
                        <a:rPr lang="id-ID" sz="1800" b="0" i="0" u="none" strike="noStrike" kern="1200" baseline="0" dirty="0">
                          <a:solidFill>
                            <a:schemeClr val="dk1"/>
                          </a:solidFill>
                          <a:latin typeface="+mn-lt"/>
                          <a:ea typeface="+mn-ea"/>
                          <a:cs typeface="+mn-cs"/>
                        </a:rPr>
                        <a:t>                    [break;]</a:t>
                      </a:r>
                    </a:p>
                    <a:p>
                      <a:r>
                        <a:rPr lang="id-ID" sz="1800" b="0" i="0" u="none" strike="noStrike" kern="1200" baseline="0" dirty="0">
                          <a:solidFill>
                            <a:schemeClr val="dk1"/>
                          </a:solidFill>
                          <a:latin typeface="+mn-lt"/>
                          <a:ea typeface="+mn-ea"/>
                          <a:cs typeface="+mn-cs"/>
                        </a:rPr>
                        <a:t>}</a:t>
                      </a:r>
                      <a:endParaRPr lang="id-ID" dirty="0"/>
                    </a:p>
                  </a:txBody>
                  <a:tcPr/>
                </a:tc>
                <a:extLst>
                  <a:ext uri="{0D108BD9-81ED-4DB2-BD59-A6C34878D82A}">
                    <a16:rowId xmlns:a16="http://schemas.microsoft.com/office/drawing/2014/main" val="3856850456"/>
                  </a:ext>
                </a:extLst>
              </a:tr>
            </a:tbl>
          </a:graphicData>
        </a:graphic>
      </p:graphicFrame>
      <p:sp>
        <p:nvSpPr>
          <p:cNvPr id="5" name="Footer Placeholder 4">
            <a:extLst>
              <a:ext uri="{FF2B5EF4-FFF2-40B4-BE49-F238E27FC236}">
                <a16:creationId xmlns:a16="http://schemas.microsoft.com/office/drawing/2014/main" id="{040B65B8-DC91-44BE-8028-7FC4D8A6E8C6}"/>
              </a:ext>
            </a:extLst>
          </p:cNvPr>
          <p:cNvSpPr>
            <a:spLocks noGrp="1"/>
          </p:cNvSpPr>
          <p:nvPr>
            <p:ph type="ftr" sz="quarter" idx="11"/>
          </p:nvPr>
        </p:nvSpPr>
        <p:spPr/>
        <p:txBody>
          <a:bodyPr/>
          <a:lstStyle/>
          <a:p>
            <a:r>
              <a:rPr lang="en-US"/>
              <a:t>Program Studi Teknik Informatika - S1</a:t>
            </a:r>
          </a:p>
        </p:txBody>
      </p:sp>
    </p:spTree>
    <p:extLst>
      <p:ext uri="{BB962C8B-B14F-4D97-AF65-F5344CB8AC3E}">
        <p14:creationId xmlns:p14="http://schemas.microsoft.com/office/powerpoint/2010/main" val="3509391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1301</TotalTime>
  <Words>2092</Words>
  <Application>Microsoft Office PowerPoint</Application>
  <PresentationFormat>Widescreen</PresentationFormat>
  <Paragraphs>368</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Cabin</vt:lpstr>
      <vt:lpstr>Calibri</vt:lpstr>
      <vt:lpstr>Calibri Light</vt:lpstr>
      <vt:lpstr>Consolas</vt:lpstr>
      <vt:lpstr>Courier New</vt:lpstr>
      <vt:lpstr>Times New Roman</vt:lpstr>
      <vt:lpstr>Wingdings</vt:lpstr>
      <vt:lpstr>Office Theme</vt:lpstr>
      <vt:lpstr>- Dasar Pemrograman – Pertemuan 6 &amp; 7</vt:lpstr>
      <vt:lpstr>Review Materi</vt:lpstr>
      <vt:lpstr>Capaian Kuliah Pertemuan 6&amp;7</vt:lpstr>
      <vt:lpstr>Capaian Pembelajaran</vt:lpstr>
      <vt:lpstr>ANALISIS BANYAK KASUS</vt:lpstr>
      <vt:lpstr>Analisa Banyak Kondisi</vt:lpstr>
      <vt:lpstr>Penulisan lain untuk Analisis Banyak Kasus</vt:lpstr>
      <vt:lpstr>If dan Else If</vt:lpstr>
      <vt:lpstr>Kondisi dengan suatu ekspresi konstan</vt:lpstr>
      <vt:lpstr>Contoh Ekspresi Konstan</vt:lpstr>
      <vt:lpstr>Notasi Algoritmik (Cek Bilangan Bulat)</vt:lpstr>
      <vt:lpstr>Contoh Kasus</vt:lpstr>
      <vt:lpstr>Notasi Algoritmik untuk Aksi Sekuensial yang memanfaatkan Analisis banyak kasus</vt:lpstr>
      <vt:lpstr>Program Wujud Air</vt:lpstr>
      <vt:lpstr>Program WujudAir</vt:lpstr>
      <vt:lpstr>Program WujudAir versi 2</vt:lpstr>
      <vt:lpstr>Kasus Komputasional</vt:lpstr>
      <vt:lpstr>Program Beasiswa</vt:lpstr>
      <vt:lpstr>ANALISIS KASUS BERSARANG</vt:lpstr>
      <vt:lpstr>Variasi Analisis Banyak Kasus</vt:lpstr>
      <vt:lpstr>ANALISIS KASUS BERSARANG</vt:lpstr>
      <vt:lpstr>Bentuk yang lebih mudah dibaca</vt:lpstr>
      <vt:lpstr>Adakah variasi lain</vt:lpstr>
      <vt:lpstr>Contoh Kasus</vt:lpstr>
      <vt:lpstr>Tanya Jawab</vt:lpstr>
      <vt:lpstr>Notasi Algoritmik untuk Aksi Sekuensial yang memanfaatkan Analisis banyak kasus dan bersarang</vt:lpstr>
      <vt:lpstr>Program PositifGanjilGenap</vt:lpstr>
      <vt:lpstr>Kasus Komputasional</vt:lpstr>
      <vt:lpstr>Program UangSaku</vt:lpstr>
      <vt:lpstr>Referensi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Nisa'ul Hafidhoh</dc:creator>
  <cp:lastModifiedBy>Abas Setiawan</cp:lastModifiedBy>
  <cp:revision>259</cp:revision>
  <dcterms:created xsi:type="dcterms:W3CDTF">2020-07-29T04:19:18Z</dcterms:created>
  <dcterms:modified xsi:type="dcterms:W3CDTF">2021-09-01T12:12:49Z</dcterms:modified>
</cp:coreProperties>
</file>