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2"/>
  </p:notesMasterIdLst>
  <p:handoutMasterIdLst>
    <p:handoutMasterId r:id="rId33"/>
  </p:handoutMasterIdLst>
  <p:sldIdLst>
    <p:sldId id="257" r:id="rId5"/>
    <p:sldId id="28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5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77" r:id="rId23"/>
    <p:sldId id="279" r:id="rId24"/>
    <p:sldId id="281" r:id="rId25"/>
    <p:sldId id="282" r:id="rId26"/>
    <p:sldId id="287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AFCBAA-7107-4C69-A516-433C8523E8CB}" v="1037" dt="2021-12-27T05:53:54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27.12.2021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27.12.2021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27.12.2021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27.12.2021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27.12.2021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27.12.2021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27.12.2021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27.12.2021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27.12.2021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27.12.2021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27.12.2021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27.12.2021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27.12.2021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27.12.2021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sz="4000" dirty="0" err="1">
                <a:solidFill>
                  <a:schemeClr val="tx1"/>
                </a:solidFill>
              </a:rPr>
              <a:t>Сверточная</a:t>
            </a:r>
            <a:r>
              <a:rPr lang="ru-RU" sz="4000" dirty="0">
                <a:solidFill>
                  <a:schemeClr val="tx1"/>
                </a:solidFill>
              </a:rPr>
              <a:t> нейросеть на </a:t>
            </a:r>
            <a:r>
              <a:rPr lang="ru-RU" sz="4000" dirty="0" err="1">
                <a:solidFill>
                  <a:schemeClr val="tx1"/>
                </a:solidFill>
              </a:rPr>
              <a:t>датасете</a:t>
            </a:r>
            <a:r>
              <a:rPr lang="ru-RU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MNIST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ru-RU" sz="1800" dirty="0">
                <a:solidFill>
                  <a:schemeClr val="tx1"/>
                </a:solidFill>
              </a:rPr>
              <a:t>Проект по </a:t>
            </a:r>
            <a:r>
              <a:rPr lang="ru-RU" dirty="0">
                <a:solidFill>
                  <a:schemeClr val="tx1"/>
                </a:solidFill>
              </a:rPr>
              <a:t>стохасти</a:t>
            </a:r>
            <a:r>
              <a:rPr lang="ru-RU" sz="1800" dirty="0">
                <a:solidFill>
                  <a:schemeClr val="tx1"/>
                </a:solidFill>
              </a:rPr>
              <a:t>ческому моделированию</a:t>
            </a:r>
            <a:endParaRPr lang="en-US" sz="18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Никитин Илья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Maxpooling</a:t>
            </a:r>
            <a:endParaRPr lang="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8AD641-9750-495B-9F80-68BF8C0E2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0962"/>
            <a:ext cx="4381500" cy="25841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6800" y="2103120"/>
                <a:ext cx="50292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Для ускорения обучения и уменьшения объема потребляемой памяти</a:t>
                </a:r>
                <a:r>
                  <a:rPr lang="en-US" sz="2300" dirty="0"/>
                  <a:t> </a:t>
                </a:r>
                <a:r>
                  <a:rPr lang="ru-RU" sz="2300" dirty="0"/>
                  <a:t>можно </a:t>
                </a:r>
                <a:r>
                  <a:rPr lang="en-US" sz="2300" dirty="0" err="1"/>
                  <a:t>downsampling</a:t>
                </a:r>
                <a:r>
                  <a:rPr lang="ru-RU" sz="2300" dirty="0"/>
                  <a:t>.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Одним из эффективных методов можно назвать </a:t>
                </a:r>
                <a:r>
                  <a:rPr lang="en-US" sz="2300" dirty="0" err="1"/>
                  <a:t>maxpooling</a:t>
                </a:r>
                <a:r>
                  <a:rPr lang="ru-RU" sz="2300" dirty="0"/>
                  <a:t>, который имеет аналогичные параметры </a:t>
                </a:r>
                <a:r>
                  <a:rPr lang="en-US" sz="2300" dirty="0"/>
                  <a:t>K</a:t>
                </a:r>
                <a:r>
                  <a:rPr lang="ru-RU" sz="2300" dirty="0"/>
                  <a:t> и </a:t>
                </a:r>
                <a:r>
                  <a:rPr lang="en-US" sz="2300" dirty="0"/>
                  <a:t>s</a:t>
                </a:r>
                <a:r>
                  <a:rPr lang="ru-RU" sz="2300" dirty="0"/>
                  <a:t>, возвращая максимальный элемент рассматриваемой части изображения</a:t>
                </a:r>
                <a:r>
                  <a:rPr lang="en-US" sz="2300" dirty="0"/>
                  <a:t>.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Формула для </a:t>
                </a:r>
                <a:r>
                  <a:rPr lang="ru-RU" sz="2300" dirty="0" err="1"/>
                  <a:t>рассчета</a:t>
                </a:r>
                <a:r>
                  <a:rPr lang="ru-RU" sz="2300" dirty="0"/>
                  <a:t> выходной размерности</a:t>
                </a:r>
                <a:r>
                  <a:rPr lang="en-US" sz="2300" dirty="0"/>
                  <a:t>:</a:t>
                </a:r>
                <a:endParaRPr lang="ru-RU" sz="2300" dirty="0"/>
              </a:p>
              <a:p>
                <a:pPr marL="0" indent="0">
                  <a:buFont typeface="Garamond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1600" dirty="0"/>
                  <a:t>где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:r>
                  <a:rPr lang="ru-RU" sz="1600" dirty="0"/>
                  <a:t>и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ru-RU" sz="1600" dirty="0" err="1"/>
                  <a:t>размерость</a:t>
                </a:r>
                <a:r>
                  <a:rPr lang="ru-RU" sz="1600" dirty="0"/>
                  <a:t> выходного и выходного слоев, соответственно</a:t>
                </a:r>
                <a:r>
                  <a:rPr lang="en-US" sz="1600" dirty="0"/>
                  <a:t>;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en-US" sz="1600" dirty="0"/>
                  <a:t>K –</a:t>
                </a:r>
                <a:r>
                  <a:rPr lang="ru-RU" sz="1600" dirty="0"/>
                  <a:t> линейный размер матрицы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en-US" sz="1600" dirty="0"/>
                  <a:t>S – </a:t>
                </a:r>
                <a:r>
                  <a:rPr lang="ru-RU" sz="1600" dirty="0"/>
                  <a:t>параметр отступа</a:t>
                </a: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103120"/>
                <a:ext cx="5029200" cy="3849624"/>
              </a:xfrm>
              <a:prstGeom prst="rect">
                <a:avLst/>
              </a:prstGeom>
              <a:blipFill>
                <a:blip r:embed="rId3"/>
                <a:stretch>
                  <a:fillRect l="-364" t="-949" r="-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49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Выравнивание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Перед использованием </a:t>
            </a:r>
            <a:r>
              <a:rPr lang="ru-RU" sz="2300" dirty="0" err="1"/>
              <a:t>полносвязного</a:t>
            </a:r>
            <a:r>
              <a:rPr lang="ru-RU" sz="2300" dirty="0"/>
              <a:t> слоя, для получившегося на предыдущих этапах тензора следует использовать выравнивание</a:t>
            </a:r>
          </a:p>
          <a:p>
            <a:pPr marL="0" indent="0">
              <a:buFont typeface="Garamond" pitchFamily="18" charset="0"/>
              <a:buNone/>
            </a:pPr>
            <a:endParaRPr lang="ru-RU" sz="2300" dirty="0"/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Выравнивание создает вектор длины, равной количеству элементов входного тензора, а возвращает вектор, состоящий из элементов этого тензора</a:t>
            </a:r>
            <a:endParaRPr lang="ru-RU" sz="1600" dirty="0"/>
          </a:p>
        </p:txBody>
      </p:sp>
      <p:pic>
        <p:nvPicPr>
          <p:cNvPr id="8196" name="Picture 4" descr="Внедрение сверточных нейронных сетей в глубокое обучение">
            <a:extLst>
              <a:ext uri="{FF2B5EF4-FFF2-40B4-BE49-F238E27FC236}">
                <a16:creationId xmlns:a16="http://schemas.microsoft.com/office/drawing/2014/main" id="{841C9576-F4BF-4E4F-9A3A-490A7A9BA8E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7262"/>
            <a:ext cx="4140296" cy="246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5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 err="1"/>
              <a:t>Полносвязный</a:t>
            </a:r>
            <a:r>
              <a:rPr lang="ru-RU" dirty="0"/>
              <a:t> слой в </a:t>
            </a:r>
            <a:r>
              <a:rPr lang="ru-RU" dirty="0" err="1"/>
              <a:t>сверточной</a:t>
            </a:r>
            <a:r>
              <a:rPr lang="ru-RU" dirty="0"/>
              <a:t> сети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Финальный </a:t>
            </a:r>
            <a:r>
              <a:rPr lang="ru-RU" sz="2300" dirty="0" err="1"/>
              <a:t>полносвязный</a:t>
            </a:r>
            <a:r>
              <a:rPr lang="ru-RU" sz="2300" dirty="0"/>
              <a:t> слой в нашей сети имеет 10 нейронов на выходе (эти нейроны соответствуют 10 цифрам, подающимся на входе)</a:t>
            </a:r>
          </a:p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pic>
        <p:nvPicPr>
          <p:cNvPr id="10242" name="Picture 2" descr="A beginner intro to convolutional neural networks - Purnasai Gudikandula">
            <a:extLst>
              <a:ext uri="{FF2B5EF4-FFF2-40B4-BE49-F238E27FC236}">
                <a16:creationId xmlns:a16="http://schemas.microsoft.com/office/drawing/2014/main" id="{52923169-AB7D-49F6-9078-C202772C17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4907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70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Выход нейросети и предсказание вероятностей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66800" y="2489013"/>
            <a:ext cx="50292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Чтобы финальный слой оценивал вероятности того или иного класса, будем использовать функцию </a:t>
            </a:r>
            <a:r>
              <a:rPr lang="en-US" sz="2300" dirty="0" err="1"/>
              <a:t>softmax</a:t>
            </a:r>
            <a:r>
              <a:rPr lang="ru-RU" sz="2300" dirty="0"/>
              <a:t>, которая возвращает вектор, сумма компонент которого равна 1, а сами компоненты принимают значения от 0 до 1.</a:t>
            </a:r>
          </a:p>
        </p:txBody>
      </p:sp>
      <p:pic>
        <p:nvPicPr>
          <p:cNvPr id="11266" name="Picture 2" descr="Как получить параметры softmax в TensorFlow, если softmax не включен в  обучение? - CodeRoad">
            <a:extLst>
              <a:ext uri="{FF2B5EF4-FFF2-40B4-BE49-F238E27FC236}">
                <a16:creationId xmlns:a16="http://schemas.microsoft.com/office/drawing/2014/main" id="{F34CFA61-8DD0-4EA5-8518-67EA9032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7885"/>
            <a:ext cx="5561179" cy="23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Архитектура сети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29200" cy="3170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Будем использовать следующую архитектуру сети. Она похожа на архитектуру, предложенную Яном </a:t>
            </a:r>
            <a:r>
              <a:rPr lang="ru-RU" sz="2300" dirty="0" err="1"/>
              <a:t>Лекуном</a:t>
            </a:r>
            <a:r>
              <a:rPr lang="ru-RU" sz="2300" dirty="0"/>
              <a:t> в 1988 г. (первая </a:t>
            </a:r>
            <a:r>
              <a:rPr lang="ru-RU" sz="2300" dirty="0" err="1"/>
              <a:t>сверточная</a:t>
            </a:r>
            <a:r>
              <a:rPr lang="ru-RU" sz="2300" dirty="0"/>
              <a:t> сеть), однако имеет другие размерность и количество </a:t>
            </a:r>
            <a:r>
              <a:rPr lang="ru-RU" sz="2300" dirty="0" err="1"/>
              <a:t>сверточных</a:t>
            </a:r>
            <a:r>
              <a:rPr lang="ru-RU" sz="2300" dirty="0"/>
              <a:t> фильтров.</a:t>
            </a:r>
          </a:p>
        </p:txBody>
      </p:sp>
      <p:pic>
        <p:nvPicPr>
          <p:cNvPr id="12290" name="Picture 2" descr="Convolutional Neural Networks from the ground up | by Alejandro Escontrela  | Towards Data Science">
            <a:extLst>
              <a:ext uri="{FF2B5EF4-FFF2-40B4-BE49-F238E27FC236}">
                <a16:creationId xmlns:a16="http://schemas.microsoft.com/office/drawing/2014/main" id="{4519BF54-7434-42C9-B777-1C47B4AA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7260"/>
            <a:ext cx="5466975" cy="309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74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Обучение нейронной сети и </a:t>
            </a:r>
            <a:br>
              <a:rPr lang="ru-RU" dirty="0"/>
            </a:br>
            <a:r>
              <a:rPr lang="ru-RU" dirty="0"/>
              <a:t>функция потерь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169266" y="2756576"/>
            <a:ext cx="5094514" cy="23648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Для того чтобы оценивать качество нейросети, можно использовать различные функции потерь. В данной нейросети будет использоваться категориальная кросс-энтропия</a:t>
            </a:r>
            <a:r>
              <a:rPr lang="en-US" sz="23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F8E7EC2A-44D1-45F3-9292-07CDEC9F2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3848" y="3369833"/>
                <a:ext cx="5094514" cy="1138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e>
                      </m:nary>
                      <m:acc>
                        <m:accPr>
                          <m:chr m:val="̂"/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300" dirty="0"/>
              </a:p>
            </p:txBody>
          </p:sp>
        </mc:Choice>
        <mc:Fallback>
          <p:sp>
            <p:nvSpPr>
              <p:cNvPr id="6" name="Объект 2">
                <a:extLst>
                  <a:ext uri="{FF2B5EF4-FFF2-40B4-BE49-F238E27FC236}">
                    <a16:creationId xmlns:a16="http://schemas.microsoft.com/office/drawing/2014/main" id="{F8E7EC2A-44D1-45F3-9292-07CDEC9F2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48" y="3369833"/>
                <a:ext cx="5094514" cy="11383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11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Обучение нейронной сети и градиентный спуск</a:t>
            </a:r>
            <a:endParaRPr lang="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1486" y="2014194"/>
                <a:ext cx="50292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В основе работы нейронной сети лежит градиентный спуск</a:t>
                </a:r>
                <a:r>
                  <a:rPr lang="en-US" sz="2300" dirty="0"/>
                  <a:t> (GD)</a:t>
                </a:r>
                <a:r>
                  <a:rPr lang="ru-RU" sz="2300" dirty="0"/>
                  <a:t>.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Базовый градиентный спуск</a:t>
                </a:r>
                <a:r>
                  <a:rPr lang="en-US" sz="2300" dirty="0"/>
                  <a:t> </a:t>
                </a:r>
                <a:r>
                  <a:rPr lang="ru-RU" sz="2300" dirty="0"/>
                  <a:t>обновляет веса по следующему алгоритму</a:t>
                </a:r>
                <a:r>
                  <a:rPr lang="en-US" sz="23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300" dirty="0"/>
                  <a:t>,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1800" dirty="0"/>
                  <a:t>где</a:t>
                </a:r>
                <a:r>
                  <a:rPr lang="ru-RU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300" dirty="0"/>
                  <a:t> - </a:t>
                </a:r>
                <a:r>
                  <a:rPr lang="en-US" sz="1800" dirty="0"/>
                  <a:t>learning rate. </a:t>
                </a:r>
                <a:r>
                  <a:rPr lang="ru-RU" sz="1800" dirty="0"/>
                  <a:t>Он может быть константой или уменьшаться с каждым шагом</a:t>
                </a:r>
                <a:r>
                  <a:rPr lang="en-US" sz="1800" dirty="0"/>
                  <a:t>;</a:t>
                </a:r>
                <a:endParaRPr lang="ru-RU" sz="1800" dirty="0"/>
              </a:p>
              <a:p>
                <a:pPr marL="0" indent="0">
                  <a:buFont typeface="Garamond" pitchFamily="18" charset="0"/>
                  <a:buNone/>
                </a:pPr>
                <a:r>
                  <a:rPr lang="en-US" sz="1800" dirty="0"/>
                  <a:t>N </a:t>
                </a:r>
                <a:r>
                  <a:rPr lang="ru-RU" sz="1800" dirty="0"/>
                  <a:t>– количество объектов в обучающей выборке.</a:t>
                </a:r>
                <a:endParaRPr lang="en-US" sz="1800" dirty="0"/>
              </a:p>
              <a:p>
                <a:pPr marL="0" indent="0">
                  <a:buFont typeface="Garamond" pitchFamily="18" charset="0"/>
                  <a:buNone/>
                </a:pPr>
                <a:endParaRPr lang="ru-RU" sz="1800" dirty="0"/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014194"/>
                <a:ext cx="5029200" cy="3849624"/>
              </a:xfrm>
              <a:prstGeom prst="rect">
                <a:avLst/>
              </a:prstGeom>
              <a:blipFill>
                <a:blip r:embed="rId2"/>
                <a:stretch>
                  <a:fillRect l="-1455" t="-1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Гифка градиент гиф картинка, скачать анимированный gif на GIFER">
            <a:extLst>
              <a:ext uri="{FF2B5EF4-FFF2-40B4-BE49-F238E27FC236}">
                <a16:creationId xmlns:a16="http://schemas.microsoft.com/office/drawing/2014/main" id="{56682689-C2DB-4F5E-BE62-E8DFDEEE02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2" y="2345394"/>
            <a:ext cx="5536729" cy="216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74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Обучение нейронной сети и </a:t>
            </a:r>
            <a:r>
              <a:rPr lang="en-US" dirty="0" err="1"/>
              <a:t>BackPropogation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3849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Подсчет производных по произвольному весу по правилу дифференцирования сложной функции ведет к подсчету производных всех следующих за ним нейронов, на которые этот вес действует.</a:t>
            </a:r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Иначе говоря, чтобы посчитать все необходимые градиенты, нужно двигаться в обратную сторону от выхода нейронной сети, такой подсчет и зовется </a:t>
            </a:r>
            <a:r>
              <a:rPr lang="en-US" sz="2300" dirty="0" err="1"/>
              <a:t>BackPropogation</a:t>
            </a:r>
            <a:r>
              <a:rPr lang="en-US" sz="2300" dirty="0"/>
              <a:t>.</a:t>
            </a:r>
            <a:endParaRPr lang="ru-RU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520905-7D87-494F-B0AF-BBC0BDA4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1123"/>
            <a:ext cx="5526854" cy="29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BackPropogation</a:t>
            </a:r>
            <a:r>
              <a:rPr lang="ru-RU" dirty="0"/>
              <a:t> на </a:t>
            </a:r>
            <a:r>
              <a:rPr lang="ru-RU" dirty="0" err="1"/>
              <a:t>сверточном</a:t>
            </a:r>
            <a:r>
              <a:rPr lang="ru-RU" dirty="0"/>
              <a:t> слое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Подсчет градиентов на </a:t>
            </a:r>
            <a:r>
              <a:rPr lang="ru-RU" sz="2300" dirty="0" err="1"/>
              <a:t>сверточных</a:t>
            </a:r>
            <a:r>
              <a:rPr lang="ru-RU" sz="2300" dirty="0"/>
              <a:t> слоях представляет из себя чуть более сложную операцию, так как взаимодействовать приходится с матрицами, однако сама идея об обратном распространении ошибки остается такой же.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C6BD0-EFCD-4B7B-B4CB-F689E6E51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37" y="2014194"/>
            <a:ext cx="4332870" cy="1315617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301370F3-F0CE-46A4-8299-7A0FE54410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437" y="3995829"/>
            <a:ext cx="4332871" cy="13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58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Оптимизация подсчета градиентов</a:t>
            </a:r>
            <a:endParaRPr lang="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1485" y="2014194"/>
                <a:ext cx="5681743" cy="39168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Так как считать градиент по всем объектам чтобы сделать один шаг градиентного спуска долго, можно использовать подход стохастического градиентного спуска с </a:t>
                </a:r>
                <a:r>
                  <a:rPr lang="ru-RU" sz="2300" dirty="0" err="1"/>
                  <a:t>батчами</a:t>
                </a:r>
                <a:r>
                  <a:rPr lang="ru-RU" sz="2300" dirty="0"/>
                  <a:t> размера </a:t>
                </a:r>
                <a:r>
                  <a:rPr lang="en-US" sz="2300" dirty="0"/>
                  <a:t>k.</a:t>
                </a:r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Стохастический градиентный спуск</a:t>
                </a:r>
                <a:r>
                  <a:rPr lang="en-US" sz="2300" dirty="0"/>
                  <a:t> (SGD)</a:t>
                </a:r>
                <a:r>
                  <a:rPr lang="ru-RU" sz="2300" dirty="0"/>
                  <a:t> – это градиентный спуск, в котором вместо суммы градиентов по объектам берется один случайный объект.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300" dirty="0"/>
                  <a:t>,</a:t>
                </a:r>
                <a:endParaRPr lang="ru-RU" sz="2300" dirty="0"/>
              </a:p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Стохастический градиентный спуск с </a:t>
                </a:r>
                <a:r>
                  <a:rPr lang="ru-RU" sz="2300" dirty="0" err="1"/>
                  <a:t>батчами</a:t>
                </a:r>
                <a:r>
                  <a:rPr lang="ru-RU" sz="2300" dirty="0"/>
                  <a:t> – это модифицированная версия </a:t>
                </a:r>
                <a:r>
                  <a:rPr lang="en-US" sz="2300" dirty="0"/>
                  <a:t>SGD</a:t>
                </a:r>
                <a:r>
                  <a:rPr lang="ru-RU" sz="2300" dirty="0"/>
                  <a:t>, в котором на каждом шаге градиент считается как среднее градиентов </a:t>
                </a:r>
                <a:r>
                  <a:rPr lang="en-US" sz="2300" dirty="0"/>
                  <a:t>k</a:t>
                </a:r>
                <a:r>
                  <a:rPr lang="ru-RU" sz="2300" dirty="0"/>
                  <a:t> случайных объектов.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sz="2300" dirty="0"/>
                  <a:t>,</a:t>
                </a: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2014194"/>
                <a:ext cx="5681743" cy="3916823"/>
              </a:xfrm>
              <a:prstGeom prst="rect">
                <a:avLst/>
              </a:prstGeom>
              <a:blipFill>
                <a:blip r:embed="rId2"/>
                <a:stretch>
                  <a:fillRect l="-536" t="-1089" b="-11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0" name="Picture 6" descr="Различные формы метода градиентного спуска - метод стохастического  градиентного спуска и метод малых градиентных спусков - Русские Блоги">
            <a:extLst>
              <a:ext uri="{FF2B5EF4-FFF2-40B4-BE49-F238E27FC236}">
                <a16:creationId xmlns:a16="http://schemas.microsoft.com/office/drawing/2014/main" id="{34D0D021-7B1D-4AC3-8D8B-A9109C57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229" y="2014194"/>
            <a:ext cx="4667619" cy="34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MNIST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3481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В качестве </a:t>
            </a:r>
            <a:r>
              <a:rPr lang="ru-RU" sz="2300" dirty="0" err="1"/>
              <a:t>датасета</a:t>
            </a:r>
            <a:r>
              <a:rPr lang="ru-RU" sz="2300" dirty="0"/>
              <a:t> для обучения нейросети было предложено использовать </a:t>
            </a:r>
            <a:r>
              <a:rPr lang="en-US" sz="2300" dirty="0"/>
              <a:t>MNIST</a:t>
            </a:r>
            <a:r>
              <a:rPr lang="ru-RU" sz="2300" dirty="0"/>
              <a:t>.</a:t>
            </a:r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Этот </a:t>
            </a:r>
            <a:r>
              <a:rPr lang="ru-RU" sz="2300" dirty="0" err="1"/>
              <a:t>датасет</a:t>
            </a:r>
            <a:r>
              <a:rPr lang="ru-RU" sz="2300" dirty="0"/>
              <a:t> состоит из картинок разрешения 28</a:t>
            </a:r>
            <a:r>
              <a:rPr lang="en-US" sz="2300" dirty="0"/>
              <a:t>x28.</a:t>
            </a:r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Обучающая выборка состоит из 60 тысяч объектов, тестовая из 10 тысяч.</a:t>
            </a:r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Задача – </a:t>
            </a:r>
            <a:r>
              <a:rPr lang="ru-RU" sz="2300" dirty="0" err="1"/>
              <a:t>многоклассовая</a:t>
            </a:r>
            <a:r>
              <a:rPr lang="ru-RU" sz="2300" dirty="0"/>
              <a:t> классификация входных изображений</a:t>
            </a:r>
          </a:p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pic>
        <p:nvPicPr>
          <p:cNvPr id="17410" name="Picture 2" descr="The MNIST dataset has a training set of 60 000 examples, and a test set...  | Download Scientific Diagram">
            <a:extLst>
              <a:ext uri="{FF2B5EF4-FFF2-40B4-BE49-F238E27FC236}">
                <a16:creationId xmlns:a16="http://schemas.microsoft.com/office/drawing/2014/main" id="{80857629-59AC-4B12-80E9-97E64582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44" y="2014194"/>
            <a:ext cx="4912978" cy="35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2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AdamGD</a:t>
            </a:r>
            <a:endParaRPr lang="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1486" y="2014194"/>
                <a:ext cx="5273479" cy="2985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:r>
                  <a:rPr lang="ru-RU" sz="2300" dirty="0"/>
                  <a:t>Вместо обычного градиентного спуска можно использовать более продвинутый алгоритм </a:t>
                </a:r>
                <a:r>
                  <a:rPr lang="en-US" sz="2300" dirty="0" err="1"/>
                  <a:t>AdamGD</a:t>
                </a:r>
                <a:r>
                  <a:rPr lang="en-US" sz="2300" dirty="0"/>
                  <a:t>.</a:t>
                </a:r>
                <a:r>
                  <a:rPr lang="ru-RU" sz="2300" dirty="0"/>
                  <a:t> </a:t>
                </a:r>
                <a:endParaRPr lang="en-US" sz="2300" dirty="0"/>
              </a:p>
              <a:p>
                <a:pPr marL="0" indent="0">
                  <a:buFont typeface="Garamond" pitchFamily="18" charset="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sz="2300" dirty="0"/>
                  <a:t> - это член, содержащий инерцию по сдвигу в направлении </a:t>
                </a:r>
                <a:r>
                  <a:rPr lang="en-US" sz="2300" dirty="0"/>
                  <a:t>j</a:t>
                </a:r>
                <a:r>
                  <a:rPr lang="ru-RU" sz="2300" dirty="0"/>
                  <a:t>-го признака</a:t>
                </a:r>
                <a:endParaRPr lang="en-US" sz="2300" dirty="0"/>
              </a:p>
              <a:p>
                <a:pPr marL="0" indent="0">
                  <a:buFont typeface="Garamond" pitchFamily="18" charset="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sz="2300" dirty="0"/>
                  <a:t> показывает насколько много</a:t>
                </a:r>
                <a:r>
                  <a:rPr lang="en-US" sz="2300" dirty="0"/>
                  <a:t> </a:t>
                </a:r>
                <a:r>
                  <a:rPr lang="en-US" sz="2300" dirty="0" err="1"/>
                  <a:t>AdamGD</a:t>
                </a:r>
                <a:r>
                  <a:rPr lang="ru-RU" sz="2300" dirty="0"/>
                  <a:t> уже сдвинул вес в направлении </a:t>
                </a:r>
                <a:r>
                  <a:rPr lang="en-US" sz="2300" dirty="0"/>
                  <a:t>j</a:t>
                </a:r>
                <a:r>
                  <a:rPr lang="ru-RU" sz="2300" dirty="0"/>
                  <a:t>-го признака</a:t>
                </a:r>
                <a:r>
                  <a:rPr lang="en-US" sz="2300" dirty="0"/>
                  <a:t>.</a:t>
                </a:r>
              </a:p>
            </p:txBody>
          </p:sp>
        </mc:Choice>
        <mc:Fallback>
          <p:sp>
            <p:nvSpPr>
              <p:cNvPr id="7" name="Объект 2">
                <a:extLst>
                  <a:ext uri="{FF2B5EF4-FFF2-40B4-BE49-F238E27FC236}">
                    <a16:creationId xmlns:a16="http://schemas.microsoft.com/office/drawing/2014/main" id="{72E5E4EA-4233-4B8B-A303-8C0A80E2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014194"/>
                <a:ext cx="5273479" cy="2985645"/>
              </a:xfrm>
              <a:prstGeom prst="rect">
                <a:avLst/>
              </a:prstGeom>
              <a:blipFill>
                <a:blip r:embed="rId2"/>
                <a:stretch>
                  <a:fillRect l="-1387" t="-2245" r="-1965" b="-3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EDEF130E-CE23-4BE5-AE74-490F97B162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3343" y="1795244"/>
                <a:ext cx="5094514" cy="39428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aramond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sz="23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sz="23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3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ru-RU" sz="2300" dirty="0"/>
              </a:p>
            </p:txBody>
          </p:sp>
        </mc:Choice>
        <mc:Fallback>
          <p:sp>
            <p:nvSpPr>
              <p:cNvPr id="8" name="Объект 2">
                <a:extLst>
                  <a:ext uri="{FF2B5EF4-FFF2-40B4-BE49-F238E27FC236}">
                    <a16:creationId xmlns:a16="http://schemas.microsoft.com/office/drawing/2014/main" id="{EDEF130E-CE23-4BE5-AE74-490F97B1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43" y="1795244"/>
                <a:ext cx="5094514" cy="3942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48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Обучение нейросети на </a:t>
            </a:r>
            <a:r>
              <a:rPr lang="ru-RU" dirty="0" err="1"/>
              <a:t>датасете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3CF0BF-E1F1-4B31-AB83-CD173D2D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81" y="1961701"/>
            <a:ext cx="7500324" cy="42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Результаты обучения на 3 эпохах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A474428-1BAA-4FF2-8208-2F29414798B5}"/>
              </a:ext>
            </a:extLst>
          </p:cNvPr>
          <p:cNvSpPr txBox="1">
            <a:spLocks/>
          </p:cNvSpPr>
          <p:nvPr/>
        </p:nvSpPr>
        <p:spPr>
          <a:xfrm>
            <a:off x="1153886" y="21665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Получившийся результат</a:t>
            </a:r>
            <a:r>
              <a:rPr lang="en-US" sz="2300" dirty="0"/>
              <a:t>: </a:t>
            </a:r>
            <a:endParaRPr lang="ru-RU" sz="2300" dirty="0"/>
          </a:p>
          <a:p>
            <a:pPr marL="0" indent="0">
              <a:buFont typeface="Garamond" pitchFamily="18" charset="0"/>
              <a:buNone/>
            </a:pPr>
            <a:r>
              <a:rPr lang="en-US" sz="2300" dirty="0"/>
              <a:t>98.42% </a:t>
            </a:r>
            <a:r>
              <a:rPr lang="ru-RU" sz="2300" dirty="0"/>
              <a:t>правильных ответов на тестовой выборке.</a:t>
            </a:r>
            <a:endParaRPr lang="en-US" sz="2300" dirty="0"/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Обучение одной эпохи занимало около 3 часов.</a:t>
            </a:r>
            <a:endParaRPr lang="en-US" sz="23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63C07B-5D30-4D87-8D7C-93D20F0F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019" y="2004753"/>
            <a:ext cx="5847902" cy="33093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7B60F9-9D23-457B-A721-F68B421F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05" y="4616989"/>
            <a:ext cx="5094514" cy="3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5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Результаты обучения на 3 эпохах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A474428-1BAA-4FF2-8208-2F29414798B5}"/>
              </a:ext>
            </a:extLst>
          </p:cNvPr>
          <p:cNvSpPr txBox="1">
            <a:spLocks/>
          </p:cNvSpPr>
          <p:nvPr/>
        </p:nvSpPr>
        <p:spPr>
          <a:xfrm>
            <a:off x="1153886" y="21665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2300" dirty="0"/>
              <a:t>Построим </a:t>
            </a:r>
            <a:r>
              <a:rPr lang="en-US" sz="2300" dirty="0"/>
              <a:t>confusion matrix</a:t>
            </a:r>
            <a:r>
              <a:rPr lang="ru-RU" sz="2300" dirty="0"/>
              <a:t> ответов и </a:t>
            </a:r>
            <a:r>
              <a:rPr lang="ru-RU" sz="2300" dirty="0" err="1"/>
              <a:t>предиктов</a:t>
            </a:r>
            <a:r>
              <a:rPr lang="ru-RU" sz="2300" dirty="0"/>
              <a:t>.</a:t>
            </a:r>
          </a:p>
          <a:p>
            <a:pPr marL="0" indent="0">
              <a:buFont typeface="Garamond" pitchFamily="18" charset="0"/>
              <a:buNone/>
            </a:pPr>
            <a:r>
              <a:rPr lang="ru-RU" sz="2300" dirty="0"/>
              <a:t>Как видно, модель больше всего путает 5 и 3, 2 и 7, 9 и 7.</a:t>
            </a:r>
          </a:p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3394A7-0ED9-4834-9DB6-1BFBE4A4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81" y="2014194"/>
            <a:ext cx="377242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93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Результаты других сетей на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en-US" dirty="0"/>
              <a:t>MNIST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FAC58-8048-4925-BA8C-C46C0665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2211355"/>
            <a:ext cx="10082229" cy="355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89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Результаты других сетей на </a:t>
            </a:r>
            <a:r>
              <a:rPr lang="ru-RU" dirty="0" err="1"/>
              <a:t>датасете</a:t>
            </a:r>
            <a:r>
              <a:rPr lang="ru-RU" dirty="0"/>
              <a:t> </a:t>
            </a:r>
            <a:r>
              <a:rPr lang="en-US" dirty="0"/>
              <a:t>MNIST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75E42B-6D5E-46DE-80DD-E3190C90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48" y="2160248"/>
            <a:ext cx="8588303" cy="365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Результаты самых современных </a:t>
            </a:r>
            <a:r>
              <a:rPr lang="ru-RU" dirty="0" err="1"/>
              <a:t>предобученных</a:t>
            </a:r>
            <a:r>
              <a:rPr lang="ru-RU" dirty="0"/>
              <a:t> сетей на </a:t>
            </a:r>
            <a:r>
              <a:rPr lang="en-US" dirty="0"/>
              <a:t>MNIST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4205A1-B1CE-4418-8426-11565016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46" y="2081071"/>
            <a:ext cx="7261394" cy="36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3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2648676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Спасибо за внимание!</a:t>
            </a:r>
            <a:endParaRPr lang="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2E5E4EA-4233-4B8B-A303-8C0A80E2EB0E}"/>
              </a:ext>
            </a:extLst>
          </p:cNvPr>
          <p:cNvSpPr txBox="1">
            <a:spLocks/>
          </p:cNvSpPr>
          <p:nvPr/>
        </p:nvSpPr>
        <p:spPr>
          <a:xfrm>
            <a:off x="1001486" y="2014194"/>
            <a:ext cx="5094514" cy="298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en-US" sz="23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DEF130E-CE23-4BE5-AE74-490F97B162F7}"/>
              </a:ext>
            </a:extLst>
          </p:cNvPr>
          <p:cNvSpPr txBox="1">
            <a:spLocks/>
          </p:cNvSpPr>
          <p:nvPr/>
        </p:nvSpPr>
        <p:spPr>
          <a:xfrm>
            <a:off x="6063343" y="2316198"/>
            <a:ext cx="5094514" cy="238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70149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Полносвязные нейронные сети</a:t>
            </a:r>
          </a:p>
        </p:txBody>
      </p:sp>
      <p:pic>
        <p:nvPicPr>
          <p:cNvPr id="1026" name="Picture 2" descr="Распознавание лиц с помощью нейронных сетей">
            <a:extLst>
              <a:ext uri="{FF2B5EF4-FFF2-40B4-BE49-F238E27FC236}">
                <a16:creationId xmlns:a16="http://schemas.microsoft.com/office/drawing/2014/main" id="{D7EA5840-4F12-4A5D-8FEF-BAD645484F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2014194"/>
            <a:ext cx="5444861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олное руководство по функциям активации">
            <a:extLst>
              <a:ext uri="{FF2B5EF4-FFF2-40B4-BE49-F238E27FC236}">
                <a16:creationId xmlns:a16="http://schemas.microsoft.com/office/drawing/2014/main" id="{D5CA07F3-EACF-4326-A3D1-76047C8F3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9195"/>
            <a:ext cx="5317773" cy="22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Универсальная теорема аппроксимации (теорема Цыбенко)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702844-C5BE-4620-B643-E3C72ED3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5275277" cy="3849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Существует набор параметров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ru-RU" sz="2000" dirty="0"/>
                  <a:t>, при которых </a:t>
                </a:r>
                <a:r>
                  <a:rPr lang="ru-RU" sz="2000" dirty="0" err="1"/>
                  <a:t>полносвязная</a:t>
                </a:r>
                <a:r>
                  <a:rPr lang="ru-RU" sz="2000" dirty="0"/>
                  <a:t> нейронная сеть аппроксимирует любую нелинейную функцию с любой точностью.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702844-C5BE-4620-B643-E3C72ED3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5275277" cy="3849624"/>
              </a:xfrm>
              <a:blipFill>
                <a:blip r:embed="rId2"/>
                <a:stretch>
                  <a:fillRect l="-1156" t="-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E25AF-C00F-4BD2-8CDF-EC050383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96" y="2251613"/>
            <a:ext cx="4285817" cy="35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7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Сверточная нейросеть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02844-C5BE-4620-B643-E3C72ED3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82278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основе </a:t>
            </a:r>
            <a:r>
              <a:rPr lang="ru-RU" sz="2000" dirty="0" err="1"/>
              <a:t>сверточной</a:t>
            </a:r>
            <a:r>
              <a:rPr lang="ru-RU" sz="2000" dirty="0"/>
              <a:t> нейросети лежит операция свертки изображения с некоторыми фильтрами.</a:t>
            </a:r>
          </a:p>
          <a:p>
            <a:pPr marL="0" indent="0">
              <a:buNone/>
            </a:pPr>
            <a:r>
              <a:rPr lang="ru-RU" sz="2000" dirty="0"/>
              <a:t>В конце сети может быть использован </a:t>
            </a:r>
            <a:r>
              <a:rPr lang="ru-RU" sz="2000" dirty="0" err="1"/>
              <a:t>полносвязный</a:t>
            </a:r>
            <a:r>
              <a:rPr lang="ru-RU" sz="2000" dirty="0"/>
              <a:t> слой.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ED3046-5CB8-4C41-A05B-1CC0BFB0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78" y="2620735"/>
            <a:ext cx="58388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4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Свертка с фильтром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02844-C5BE-4620-B643-E3C72ED3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82278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Свертка - это сумма поэлементных произведений элементов матрицы части изображения с элементами матрицы фильтра.</a:t>
            </a:r>
          </a:p>
          <a:p>
            <a:pPr marL="0" indent="0">
              <a:buNone/>
            </a:pPr>
            <a:r>
              <a:rPr lang="ru-RU" sz="2000" dirty="0"/>
              <a:t>Фильтр удобно взять как квадратную матрицу нечетной размерности (3</a:t>
            </a:r>
            <a:r>
              <a:rPr lang="en-US" sz="2000" dirty="0"/>
              <a:t>x</a:t>
            </a:r>
            <a:r>
              <a:rPr lang="ru-RU" sz="2000" dirty="0"/>
              <a:t>3</a:t>
            </a:r>
            <a:r>
              <a:rPr lang="en-US" sz="2000" dirty="0"/>
              <a:t>, 5x5</a:t>
            </a:r>
            <a:r>
              <a:rPr lang="ru-RU" sz="2000" dirty="0"/>
              <a:t> и </a:t>
            </a:r>
            <a:r>
              <a:rPr lang="ru-RU" sz="2000" dirty="0" err="1"/>
              <a:t>тд</a:t>
            </a:r>
            <a:r>
              <a:rPr lang="ru-RU" sz="2000" dirty="0"/>
              <a:t>.)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024F82-B44C-4608-8C8A-8C975A6F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7" y="2014194"/>
            <a:ext cx="5010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Свертка с </a:t>
            </a:r>
            <a:r>
              <a:rPr lang="ru-RU" dirty="0"/>
              <a:t>отступом</a:t>
            </a:r>
            <a:endParaRPr lang="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02844-C5BE-4620-B643-E3C72ED3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4382278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свертке с отступом вместо каждой возможной свертки берутся только те, которые отстают друг от друга на параметр отступа </a:t>
            </a:r>
            <a:r>
              <a:rPr lang="en-US" sz="2000" dirty="0"/>
              <a:t>s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Свертка с отступом уменьшает размер выходного слоя.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F1404B2-9EA3-4D5F-9EE7-07ECB5D4EFF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24" y="2505270"/>
            <a:ext cx="28003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2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en-US" dirty="0"/>
              <a:t>Padding</a:t>
            </a:r>
            <a:endParaRPr lang="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02844-C5BE-4620-B643-E3C72ED3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6404995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Иногда для того чтобы сохранить размерность входа и выхода </a:t>
            </a:r>
            <a:r>
              <a:rPr lang="ru-RU" sz="2000" dirty="0" err="1"/>
              <a:t>сверточного</a:t>
            </a:r>
            <a:r>
              <a:rPr lang="ru-RU" sz="2000" dirty="0"/>
              <a:t> слоя используют </a:t>
            </a:r>
            <a:r>
              <a:rPr lang="en-US" sz="2000" dirty="0"/>
              <a:t>padding</a:t>
            </a:r>
            <a:r>
              <a:rPr lang="ru-RU" sz="2000" dirty="0"/>
              <a:t>, то есть инициализацию краев входного изображения. </a:t>
            </a:r>
          </a:p>
          <a:p>
            <a:pPr marL="0" indent="0">
              <a:buNone/>
            </a:pPr>
            <a:r>
              <a:rPr lang="ru-RU" sz="2000" dirty="0"/>
              <a:t>Она может инициализироваться нулями, единицами, может иметь значение соседнего пикселя или генерироваться из нормального распределения.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26400C87-3C86-40D3-81D2-E87433405F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795" y="2103120"/>
            <a:ext cx="3134534" cy="35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9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/>
            <a:r>
              <a:rPr lang="ru" dirty="0"/>
              <a:t>Размерность свертки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702844-C5BE-4620-B643-E3C72ED35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4382278" cy="38496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Если не использовать </a:t>
                </a:r>
                <a:r>
                  <a:rPr lang="en-US" sz="2000" dirty="0"/>
                  <a:t>Padding</a:t>
                </a:r>
                <a:r>
                  <a:rPr lang="ru-RU" sz="2000" dirty="0"/>
                  <a:t>, то размерность изображения при применении свертки уменьшается по формуле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1600" dirty="0"/>
                  <a:t>где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2000" dirty="0"/>
                  <a:t> </a:t>
                </a:r>
                <a:r>
                  <a:rPr lang="ru-RU" sz="1600" dirty="0"/>
                  <a:t>и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1600" dirty="0"/>
                  <a:t> - </a:t>
                </a:r>
                <a:r>
                  <a:rPr lang="ru-RU" sz="1600" dirty="0"/>
                  <a:t>размерность выходного и выходного слоев, соответственно</a:t>
                </a:r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dirty="0"/>
                  <a:t>K –</a:t>
                </a:r>
                <a:r>
                  <a:rPr lang="ru-RU" sz="1600" dirty="0"/>
                  <a:t> линейный размер матрицы</a:t>
                </a:r>
              </a:p>
              <a:p>
                <a:pPr marL="0" indent="0">
                  <a:buNone/>
                </a:pPr>
                <a:r>
                  <a:rPr lang="en-US" sz="1600" dirty="0"/>
                  <a:t>S – </a:t>
                </a:r>
                <a:r>
                  <a:rPr lang="ru-RU" sz="1600" dirty="0"/>
                  <a:t>параметр отступа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7702844-C5BE-4620-B643-E3C72ED35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4382278" cy="3849624"/>
              </a:xfrm>
              <a:blipFill>
                <a:blip r:embed="rId2"/>
                <a:stretch>
                  <a:fillRect l="-1391" t="-791" r="-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Демистифицируем свёрточные нейросети / Хабр">
            <a:extLst>
              <a:ext uri="{FF2B5EF4-FFF2-40B4-BE49-F238E27FC236}">
                <a16:creationId xmlns:a16="http://schemas.microsoft.com/office/drawing/2014/main" id="{6DF28E30-7531-40E4-85AD-1AD49E4B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78" y="2578168"/>
            <a:ext cx="6160468" cy="28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73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D6227B7D589F74C87E894009163A6E9" ma:contentTypeVersion="4" ma:contentTypeDescription="Создание документа." ma:contentTypeScope="" ma:versionID="e33c1403251fd12f99e7602653768552">
  <xsd:schema xmlns:xsd="http://www.w3.org/2001/XMLSchema" xmlns:xs="http://www.w3.org/2001/XMLSchema" xmlns:p="http://schemas.microsoft.com/office/2006/metadata/properties" xmlns:ns3="540722d3-99d9-4277-bac4-fa26ca6f3e31" targetNamespace="http://schemas.microsoft.com/office/2006/metadata/properties" ma:root="true" ma:fieldsID="c7bcc7b2cbff0cd488e6110776fd757d" ns3:_="">
    <xsd:import namespace="540722d3-99d9-4277-bac4-fa26ca6f3e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722d3-99d9-4277-bac4-fa26ca6f3e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756492-86AC-430B-B09D-9E19FD679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0722d3-99d9-4277-bac4-fa26ca6f3e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6BC57B-6CD8-47E6-BEAD-F5DCA7A2CA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851616-5DB7-47E1-BD34-FEC141FF4FDE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540722d3-99d9-4277-bac4-fa26ca6f3e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{3CB84FD5-EC75-4EA3-BFE9-86720AA973B8}tf78438558_win32</Template>
  <TotalTime>395</TotalTime>
  <Words>868</Words>
  <Application>Microsoft Office PowerPoint</Application>
  <PresentationFormat>Широкоэкранный</PresentationFormat>
  <Paragraphs>86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Garamond</vt:lpstr>
      <vt:lpstr>СавонVTI</vt:lpstr>
      <vt:lpstr>Сверточная нейросеть на датасете MNIST</vt:lpstr>
      <vt:lpstr>MNIST</vt:lpstr>
      <vt:lpstr>Полносвязные нейронные сети</vt:lpstr>
      <vt:lpstr>Универсальная теорема аппроксимации (теорема Цыбенко)</vt:lpstr>
      <vt:lpstr>Сверточная нейросеть</vt:lpstr>
      <vt:lpstr>Свертка с фильтром</vt:lpstr>
      <vt:lpstr>Свертка с отступом</vt:lpstr>
      <vt:lpstr>Padding</vt:lpstr>
      <vt:lpstr>Размерность свертки</vt:lpstr>
      <vt:lpstr>Maxpooling</vt:lpstr>
      <vt:lpstr>Выравнивание</vt:lpstr>
      <vt:lpstr>Полносвязный слой в сверточной сети</vt:lpstr>
      <vt:lpstr>Выход нейросети и предсказание вероятностей</vt:lpstr>
      <vt:lpstr>Архитектура сети</vt:lpstr>
      <vt:lpstr>Обучение нейронной сети и  функция потерь</vt:lpstr>
      <vt:lpstr>Обучение нейронной сети и градиентный спуск</vt:lpstr>
      <vt:lpstr>Обучение нейронной сети и BackPropogation</vt:lpstr>
      <vt:lpstr>BackPropogation на сверточном слое</vt:lpstr>
      <vt:lpstr>Оптимизация подсчета градиентов</vt:lpstr>
      <vt:lpstr>AdamGD</vt:lpstr>
      <vt:lpstr>Обучение нейросети на датасете</vt:lpstr>
      <vt:lpstr>Результаты обучения на 3 эпохах</vt:lpstr>
      <vt:lpstr>Результаты обучения на 3 эпохах</vt:lpstr>
      <vt:lpstr>Результаты других сетей на датасете MNIST</vt:lpstr>
      <vt:lpstr>Результаты других сетей на датасете MNIST</vt:lpstr>
      <vt:lpstr>Результаты самых современных предобученных сетей на MNIST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Сверточная нейросеть на датасете MNIST</dc:title>
  <dc:creator>Никитин Илья Сергеевич</dc:creator>
  <cp:lastModifiedBy>Никитин Илья Сергеевич</cp:lastModifiedBy>
  <cp:revision>2</cp:revision>
  <dcterms:created xsi:type="dcterms:W3CDTF">2021-12-26T23:55:05Z</dcterms:created>
  <dcterms:modified xsi:type="dcterms:W3CDTF">2021-12-27T06:30:06Z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0x0101007D6227B7D589F74C87E894009163A6E9</vt:lpwstr>
  </property>
</Properties>
</file>