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1" r:id="rId3"/>
    <p:sldId id="378" r:id="rId4"/>
    <p:sldId id="372" r:id="rId5"/>
    <p:sldId id="377" r:id="rId6"/>
    <p:sldId id="384" r:id="rId7"/>
    <p:sldId id="379" r:id="rId8"/>
    <p:sldId id="385" r:id="rId9"/>
    <p:sldId id="386" r:id="rId10"/>
    <p:sldId id="387" r:id="rId11"/>
    <p:sldId id="388" r:id="rId12"/>
    <p:sldId id="389" r:id="rId13"/>
    <p:sldId id="390" r:id="rId14"/>
    <p:sldId id="391" r:id="rId15"/>
    <p:sldId id="392" r:id="rId16"/>
    <p:sldId id="393" r:id="rId17"/>
    <p:sldId id="270" r:id="rId18"/>
  </p:sldIdLst>
  <p:sldSz cx="9144000" cy="5143500" type="screen16x9"/>
  <p:notesSz cx="6858000" cy="9144000"/>
  <p:embeddedFontLst>
    <p:embeddedFont>
      <p:font typeface="Arial Narrow" panose="020B0606020202030204" pitchFamily="3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5" roundtripDataSignature="AMtx7mgDeO90I8HBaw4//EzmFDUXWtYA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2DD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3" d="100"/>
          <a:sy n="103" d="100"/>
        </p:scale>
        <p:origin x="811"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10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11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07" Type="http://schemas.openxmlformats.org/officeDocument/2006/relationships/viewProps" Target="viewProps.xml"/><Relationship Id="rId11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11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10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10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a4cd88d6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0a4cd88d6f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a3cd0d61f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11a3cd0d61f_0_2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https://www.youtube.com/watch?v=ns4aMnbW0ok</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4767263"/>
            <a:ext cx="2133600" cy="273844"/>
          </a:xfrm>
          <a:prstGeom prst="rect">
            <a:avLst/>
          </a:prstGeom>
        </p:spPr>
        <p:txBody>
          <a:bodyPr/>
          <a:lstStyle/>
          <a:p>
            <a:fld id="{D4EC5463-B062-47A7-BE31-A8E7E64D8430}" type="datetime1">
              <a:rPr lang="pt-BR" smtClean="0"/>
              <a:pPr/>
              <a:t>20/07/2022</a:t>
            </a:fld>
            <a:endParaRPr lang="pt-BR"/>
          </a:p>
        </p:txBody>
      </p:sp>
      <p:sp>
        <p:nvSpPr>
          <p:cNvPr id="5" name="Espaço Reservado para Rodapé 4"/>
          <p:cNvSpPr>
            <a:spLocks noGrp="1"/>
          </p:cNvSpPr>
          <p:nvPr>
            <p:ph type="ftr" sz="quarter" idx="11"/>
          </p:nvPr>
        </p:nvSpPr>
        <p:spPr>
          <a:xfrm>
            <a:off x="3124200" y="4767263"/>
            <a:ext cx="2895600" cy="273844"/>
          </a:xfrm>
          <a:prstGeom prst="rect">
            <a:avLst/>
          </a:prstGeom>
        </p:spPr>
        <p:txBody>
          <a:bodyPr/>
          <a:lstStyle/>
          <a:p>
            <a:endParaRPr lang="pt-BR"/>
          </a:p>
        </p:txBody>
      </p:sp>
      <p:sp>
        <p:nvSpPr>
          <p:cNvPr id="6" name="Espaço Reservado para Número de Slide 5"/>
          <p:cNvSpPr>
            <a:spLocks noGrp="1"/>
          </p:cNvSpPr>
          <p:nvPr>
            <p:ph type="sldNum" sz="quarter" idx="12"/>
          </p:nvPr>
        </p:nvSpPr>
        <p:spPr/>
        <p:txBody>
          <a:bodyPr/>
          <a:lstStyle/>
          <a:p>
            <a:fld id="{B230A318-652C-439F-8D9B-58C2642D6B53}"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2">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40A24"/>
                </a:solidFill>
                <a:latin typeface="Calibri"/>
                <a:ea typeface="Calibri"/>
                <a:cs typeface="Calibri"/>
                <a:sym typeface="Calibri"/>
              </a:rPr>
              <a:t>Prof. Dr. Diego Bruno</a:t>
            </a:r>
            <a:endParaRPr sz="16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1600" b="0" i="0" u="none" strike="noStrike" cap="none" dirty="0">
                <a:solidFill>
                  <a:srgbClr val="040A24"/>
                </a:solidFill>
                <a:latin typeface="Calibri"/>
                <a:ea typeface="Calibri"/>
                <a:cs typeface="Calibri"/>
                <a:sym typeface="Calibri"/>
              </a:rPr>
              <a:t>Education Tech Lead </a:t>
            </a:r>
            <a:r>
              <a:rPr lang="en-US" sz="1600" b="0" i="0" u="none" strike="noStrike" cap="none" dirty="0" err="1">
                <a:solidFill>
                  <a:srgbClr val="040A24"/>
                </a:solidFill>
                <a:latin typeface="Calibri"/>
                <a:ea typeface="Calibri"/>
                <a:cs typeface="Calibri"/>
                <a:sym typeface="Calibri"/>
              </a:rPr>
              <a:t>na</a:t>
            </a:r>
            <a:r>
              <a:rPr lang="en-US" sz="1600" b="0" i="0" u="none" strike="noStrike" cap="none">
                <a:solidFill>
                  <a:srgbClr val="040A24"/>
                </a:solidFill>
                <a:latin typeface="Calibri"/>
                <a:ea typeface="Calibri"/>
                <a:cs typeface="Calibri"/>
                <a:sym typeface="Calibri"/>
              </a:rPr>
              <a:t> DIO</a:t>
            </a:r>
            <a:br>
              <a:rPr lang="en-US" sz="1600" b="0" i="0" u="none" strike="noStrike" cap="none">
                <a:solidFill>
                  <a:srgbClr val="040A24"/>
                </a:solidFill>
                <a:latin typeface="Calibri"/>
                <a:ea typeface="Calibri"/>
                <a:cs typeface="Calibri"/>
                <a:sym typeface="Calibri"/>
              </a:rPr>
            </a:br>
            <a:r>
              <a:rPr lang="en-US" sz="1600">
                <a:solidFill>
                  <a:srgbClr val="040A24"/>
                </a:solidFill>
                <a:latin typeface="Calibri"/>
                <a:ea typeface="Calibri"/>
                <a:cs typeface="Calibri"/>
                <a:sym typeface="Calibri"/>
              </a:rPr>
              <a:t>Doutor em Robótica e </a:t>
            </a:r>
            <a:r>
              <a:rPr lang="en-US" sz="1600" i="1">
                <a:solidFill>
                  <a:srgbClr val="040A24"/>
                </a:solidFill>
                <a:latin typeface="Calibri"/>
                <a:ea typeface="Calibri"/>
                <a:cs typeface="Calibri"/>
                <a:sym typeface="Calibri"/>
              </a:rPr>
              <a:t>Machine Learning </a:t>
            </a:r>
            <a:r>
              <a:rPr lang="en-US" sz="1600">
                <a:solidFill>
                  <a:srgbClr val="040A24"/>
                </a:solidFill>
                <a:latin typeface="Calibri"/>
                <a:ea typeface="Calibri"/>
                <a:cs typeface="Calibri"/>
                <a:sym typeface="Calibri"/>
              </a:rPr>
              <a:t>pelo</a:t>
            </a:r>
            <a:r>
              <a:rPr lang="en-US" sz="1600" b="0" i="0" u="none" strike="noStrike" cap="none">
                <a:solidFill>
                  <a:srgbClr val="040A24"/>
                </a:solidFill>
                <a:latin typeface="Calibri"/>
                <a:ea typeface="Calibri"/>
                <a:cs typeface="Calibri"/>
                <a:sym typeface="Calibri"/>
              </a:rPr>
              <a:t> ICMC-USP</a:t>
            </a:r>
            <a:endParaRPr sz="16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a:solidFill>
                <a:srgbClr val="040A24"/>
              </a:solidFill>
              <a:latin typeface="Calibri"/>
              <a:ea typeface="Calibri"/>
              <a:cs typeface="Calibri"/>
              <a:sym typeface="Calibri"/>
            </a:endParaRPr>
          </a:p>
        </p:txBody>
      </p:sp>
      <p:sp>
        <p:nvSpPr>
          <p:cNvPr id="58" name="Google Shape;58;p2"/>
          <p:cNvSpPr txBox="1"/>
          <p:nvPr/>
        </p:nvSpPr>
        <p:spPr>
          <a:xfrm>
            <a:off x="305328" y="400718"/>
            <a:ext cx="6117773" cy="193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200" b="1" u="none" strike="noStrike" cap="none" dirty="0">
                <a:solidFill>
                  <a:srgbClr val="FF0000"/>
                </a:solidFill>
                <a:latin typeface="Century Gothic" panose="020B0502020202020204" pitchFamily="34" charset="0"/>
                <a:ea typeface="Century Gothic"/>
                <a:cs typeface="Century Gothic"/>
                <a:sym typeface="Century Gothic"/>
              </a:rPr>
              <a:t>Etapas para um </a:t>
            </a:r>
          </a:p>
          <a:p>
            <a:pPr marL="0" marR="0" lvl="0" indent="0" algn="l" rtl="0">
              <a:lnSpc>
                <a:spcPct val="115000"/>
              </a:lnSpc>
              <a:spcBef>
                <a:spcPts val="0"/>
              </a:spcBef>
              <a:spcAft>
                <a:spcPts val="0"/>
              </a:spcAft>
              <a:buClr>
                <a:srgbClr val="000000"/>
              </a:buClr>
              <a:buSzPts val="3200"/>
              <a:buFont typeface="Arial"/>
              <a:buNone/>
            </a:pPr>
            <a:r>
              <a:rPr lang="pt-BR" sz="4200" b="1" dirty="0">
                <a:solidFill>
                  <a:srgbClr val="FF0000"/>
                </a:solidFill>
                <a:latin typeface="Century Gothic" panose="020B0502020202020204" pitchFamily="34" charset="0"/>
                <a:ea typeface="Century Gothic"/>
                <a:cs typeface="Century Gothic"/>
                <a:sym typeface="Century Gothic"/>
              </a:rPr>
              <a:t>Processo ETL</a:t>
            </a:r>
            <a:endParaRPr sz="4200" b="1" u="none" strike="noStrike" cap="none" dirty="0">
              <a:solidFill>
                <a:srgbClr val="FF0000"/>
              </a:solidFill>
              <a:latin typeface="Century Gothic" panose="020B0502020202020204" pitchFamily="34" charset="0"/>
              <a:ea typeface="Century Gothic"/>
              <a:cs typeface="Century Gothic"/>
              <a:sym typeface="Century Gothic"/>
            </a:endParaRPr>
          </a:p>
        </p:txBody>
      </p:sp>
      <p:sp>
        <p:nvSpPr>
          <p:cNvPr id="59" name="Google Shape;59;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1</a:t>
            </a:fld>
            <a:r>
              <a:rPr lang="en-US"/>
              <a:t>]</a:t>
            </a:r>
            <a:endParaRPr/>
          </a:p>
        </p:txBody>
      </p:sp>
      <p:pic>
        <p:nvPicPr>
          <p:cNvPr id="1026" name="Picture 2" descr="ETL: o que é e qual sua importância? | SAS">
            <a:extLst>
              <a:ext uri="{FF2B5EF4-FFF2-40B4-BE49-F238E27FC236}">
                <a16:creationId xmlns:a16="http://schemas.microsoft.com/office/drawing/2014/main" id="{377B0DE1-807E-0B6C-894D-BB2FF5DFA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361" y="1368368"/>
            <a:ext cx="3462967" cy="2250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b="1" i="0" dirty="0">
                <a:solidFill>
                  <a:srgbClr val="3A3A3A"/>
                </a:solidFill>
                <a:effectLst/>
                <a:latin typeface="Arial Narrow" panose="020B0606020202030204" pitchFamily="34" charset="0"/>
              </a:rPr>
              <a:t>Manutenção das cargas</a:t>
            </a:r>
            <a:br>
              <a:rPr lang="pt-BR" sz="1800" dirty="0">
                <a:latin typeface="Arial Narrow" panose="020B0606020202030204" pitchFamily="34" charset="0"/>
              </a:rPr>
            </a:br>
            <a:r>
              <a:rPr lang="pt-BR" sz="1800" b="0" i="0" dirty="0">
                <a:solidFill>
                  <a:srgbClr val="3A3A3A"/>
                </a:solidFill>
                <a:effectLst/>
                <a:latin typeface="Arial Narrow" panose="020B0606020202030204" pitchFamily="34" charset="0"/>
              </a:rPr>
              <a:t>As tarefas de manutenção de uma rotina de carga são mais simples de realizar em relação à manutenção de código.</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10</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319219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b="1" i="0" dirty="0">
                <a:solidFill>
                  <a:srgbClr val="3A3A3A"/>
                </a:solidFill>
                <a:effectLst/>
                <a:latin typeface="Arial Narrow" panose="020B0606020202030204" pitchFamily="34" charset="0"/>
              </a:rPr>
              <a:t>Metainformação</a:t>
            </a:r>
            <a:br>
              <a:rPr lang="pt-BR" sz="1800" b="1"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Os metadados (informações úteis para identificar, localizar, entender e gerenciar os dados) são gerados e mantidos de forma automática com a ferramenta, evitando problemas de geração de informações incorretas na finalização do processo. </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11</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134927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b="1" i="0" dirty="0">
                <a:solidFill>
                  <a:srgbClr val="3A3A3A"/>
                </a:solidFill>
                <a:effectLst/>
                <a:latin typeface="Arial Narrow" panose="020B0606020202030204" pitchFamily="34" charset="0"/>
              </a:rPr>
              <a:t>Performance</a:t>
            </a:r>
            <a:br>
              <a:rPr lang="pt-BR" sz="1800" b="1"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Os métodos mais usados para trabalhar com grandes volumes conseguem extrair, transformar e carregar dados com maior velocidade e menos recursos, como gravações em bloco e operações não logadas.</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12</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367652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1800" dirty="0">
                <a:solidFill>
                  <a:srgbClr val="FF0000"/>
                </a:solidFill>
                <a:latin typeface="Arial Narrow" pitchFamily="34" charset="0"/>
              </a:rPr>
            </a:br>
            <a:r>
              <a:rPr lang="pt-BR" sz="1800" b="1" i="0" dirty="0">
                <a:solidFill>
                  <a:srgbClr val="3A3A3A"/>
                </a:solidFill>
                <a:effectLst/>
                <a:latin typeface="Arial Narrow" panose="020B0606020202030204" pitchFamily="34" charset="0"/>
              </a:rPr>
              <a:t>Transferência</a:t>
            </a:r>
            <a:br>
              <a:rPr lang="pt-BR" sz="1800" b="1"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Ferramentas de ETL podem ser deslocadas de um servidor mais facilmente ou distribuídas entre vários servidores.</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13</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280536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1800" dirty="0">
                <a:solidFill>
                  <a:srgbClr val="FF0000"/>
                </a:solidFill>
                <a:latin typeface="Arial Narrow" panose="020B0606020202030204" pitchFamily="34" charset="0"/>
              </a:rPr>
            </a:br>
            <a:r>
              <a:rPr lang="pt-BR" sz="1800" b="1" i="0" dirty="0">
                <a:solidFill>
                  <a:srgbClr val="3A3A3A"/>
                </a:solidFill>
                <a:effectLst/>
                <a:latin typeface="Arial Narrow" panose="020B0606020202030204" pitchFamily="34" charset="0"/>
              </a:rPr>
              <a:t>Conectividade</a:t>
            </a:r>
            <a:br>
              <a:rPr lang="pt-BR" sz="1800" b="1"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A conexão de uma ferramenta de ETL com múltiplas fontes de dados é transparente. Caso sejam precisas mais fontes como o SAP, VSAM, Mainframe ou qualquer outra, basta a aquisição do conector sem a necessidade de codificar um.</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14</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224930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1800" dirty="0">
                <a:solidFill>
                  <a:srgbClr val="FF0000"/>
                </a:solidFill>
                <a:latin typeface="Arial Narrow" panose="020B0606020202030204" pitchFamily="34" charset="0"/>
              </a:rPr>
            </a:br>
            <a:br>
              <a:rPr lang="pt-BR" sz="1800" dirty="0">
                <a:solidFill>
                  <a:srgbClr val="FF0000"/>
                </a:solidFill>
                <a:latin typeface="Arial Narrow" panose="020B0606020202030204" pitchFamily="34" charset="0"/>
              </a:rPr>
            </a:br>
            <a:br>
              <a:rPr lang="pt-BR" sz="1800" dirty="0">
                <a:solidFill>
                  <a:srgbClr val="FF0000"/>
                </a:solidFill>
                <a:latin typeface="Arial Narrow" panose="020B0606020202030204" pitchFamily="34" charset="0"/>
              </a:rPr>
            </a:br>
            <a:r>
              <a:rPr lang="pt-BR" sz="1800" b="1" i="0" dirty="0">
                <a:solidFill>
                  <a:srgbClr val="3A3A3A"/>
                </a:solidFill>
                <a:effectLst/>
                <a:latin typeface="Arial Narrow" panose="020B0606020202030204" pitchFamily="34" charset="0"/>
              </a:rPr>
              <a:t>Reinicialização</a:t>
            </a:r>
            <a:br>
              <a:rPr lang="pt-BR" sz="1800" b="1"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Ferramentas possuem a capacidade de reiniciar a carga de onde pararam sem a necessidade de codificação.</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15</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160327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1800" dirty="0">
                <a:solidFill>
                  <a:srgbClr val="FF0000"/>
                </a:solidFill>
                <a:latin typeface="Arial Narrow" panose="020B0606020202030204" pitchFamily="34" charset="0"/>
              </a:rPr>
            </a:br>
            <a:br>
              <a:rPr lang="pt-BR" sz="1800" dirty="0">
                <a:solidFill>
                  <a:srgbClr val="FF0000"/>
                </a:solidFill>
                <a:latin typeface="Arial Narrow" panose="020B0606020202030204" pitchFamily="34" charset="0"/>
              </a:rPr>
            </a:br>
            <a:br>
              <a:rPr lang="pt-BR" sz="1800" dirty="0">
                <a:solidFill>
                  <a:srgbClr val="FF0000"/>
                </a:solidFill>
                <a:latin typeface="Arial Narrow" panose="020B0606020202030204" pitchFamily="34" charset="0"/>
              </a:rPr>
            </a:br>
            <a:r>
              <a:rPr lang="pt-BR" sz="1800" b="1" i="0" dirty="0">
                <a:solidFill>
                  <a:srgbClr val="3A3A3A"/>
                </a:solidFill>
                <a:effectLst/>
                <a:latin typeface="Arial Narrow" panose="020B0606020202030204" pitchFamily="34" charset="0"/>
              </a:rPr>
              <a:t>Segurança e Estabilidade</a:t>
            </a:r>
            <a:br>
              <a:rPr lang="pt-BR" sz="1800" b="1"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É possível articular melhor a segurança </a:t>
            </a:r>
            <a:r>
              <a:rPr lang="pt-BR" sz="1800" b="0" i="0" dirty="0" err="1">
                <a:solidFill>
                  <a:srgbClr val="3A3A3A"/>
                </a:solidFill>
                <a:effectLst/>
                <a:latin typeface="Arial Narrow" panose="020B0606020202030204" pitchFamily="34" charset="0"/>
              </a:rPr>
              <a:t>tornado-a</a:t>
            </a:r>
            <a:r>
              <a:rPr lang="pt-BR" sz="1800" b="0" i="0" dirty="0">
                <a:solidFill>
                  <a:srgbClr val="3A3A3A"/>
                </a:solidFill>
                <a:effectLst/>
                <a:latin typeface="Arial Narrow" panose="020B0606020202030204" pitchFamily="34" charset="0"/>
              </a:rPr>
              <a:t> mais modular, dividindo as finalidades (criação de cargas, execução de cargas, agendamento, etc.)</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16</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189722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306"/>
        <p:cNvGrpSpPr/>
        <p:nvPr/>
      </p:nvGrpSpPr>
      <p:grpSpPr>
        <a:xfrm>
          <a:off x="0" y="0"/>
          <a:ext cx="0" cy="0"/>
          <a:chOff x="0" y="0"/>
          <a:chExt cx="0" cy="0"/>
        </a:xfrm>
      </p:grpSpPr>
      <p:sp>
        <p:nvSpPr>
          <p:cNvPr id="307" name="Google Shape;307;g11a3cd0d61f_0_227"/>
          <p:cNvSpPr txBox="1"/>
          <p:nvPr/>
        </p:nvSpPr>
        <p:spPr>
          <a:xfrm>
            <a:off x="1162075" y="1999501"/>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1000"/>
              </a:spcBef>
              <a:spcAft>
                <a:spcPts val="0"/>
              </a:spcAft>
              <a:buClr>
                <a:srgbClr val="000000"/>
              </a:buClr>
              <a:buSzPts val="1600"/>
              <a:buFont typeface="Arial"/>
              <a:buNone/>
            </a:pPr>
            <a:r>
              <a:rPr lang="en-US" sz="2400" dirty="0">
                <a:solidFill>
                  <a:schemeClr val="lt1"/>
                </a:solidFill>
                <a:latin typeface="Calibri"/>
                <a:ea typeface="Calibri"/>
                <a:cs typeface="Calibri"/>
                <a:sym typeface="Calibri"/>
              </a:rPr>
              <a:t>Prof. Dr. Diego Bruno</a:t>
            </a:r>
            <a:endParaRPr sz="2400" b="0" i="0" u="none" strike="noStrike" cap="none" dirty="0">
              <a:solidFill>
                <a:schemeClr val="lt1"/>
              </a:solidFill>
              <a:latin typeface="Calibri"/>
              <a:ea typeface="Calibri"/>
              <a:cs typeface="Calibri"/>
              <a:sym typeface="Calibri"/>
            </a:endParaRPr>
          </a:p>
        </p:txBody>
      </p:sp>
      <p:sp>
        <p:nvSpPr>
          <p:cNvPr id="308" name="Google Shape;308;g11a3cd0d61f_0_227"/>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dirty="0">
                <a:solidFill>
                  <a:srgbClr val="EA4E60"/>
                </a:solidFill>
                <a:latin typeface="Century Gothic"/>
                <a:ea typeface="Century Gothic"/>
                <a:cs typeface="Century Gothic"/>
                <a:sym typeface="Century Gothic"/>
              </a:rPr>
              <a:t>Obrigado!</a:t>
            </a:r>
            <a:endParaRPr sz="5500" b="0" i="0" u="none" strike="noStrike" cap="none">
              <a:solidFill>
                <a:srgbClr val="EA4E60"/>
              </a:solidFill>
              <a:latin typeface="Century Gothic"/>
              <a:ea typeface="Century Gothic"/>
              <a:cs typeface="Century Gothic"/>
              <a:sym typeface="Century Gothic"/>
            </a:endParaRPr>
          </a:p>
        </p:txBody>
      </p:sp>
      <p:pic>
        <p:nvPicPr>
          <p:cNvPr id="309" name="Google Shape;309;g11a3cd0d61f_0_227"/>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310" name="Google Shape;310;g11a3cd0d61f_0_22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17</a:t>
            </a:fld>
            <a:r>
              <a:rPr lang="en-US">
                <a:solidFill>
                  <a:srgbClr val="EA4E60"/>
                </a:solidFill>
              </a:rPr>
              <a:t>]</a:t>
            </a:r>
            <a:endParaRPr>
              <a:solidFill>
                <a:srgbClr val="EA4E60"/>
              </a:solidFill>
            </a:endParaRPr>
          </a:p>
        </p:txBody>
      </p:sp>
      <p:sp>
        <p:nvSpPr>
          <p:cNvPr id="312" name="Google Shape;312;g11a3cd0d61f_0_227"/>
          <p:cNvSpPr txBox="1"/>
          <p:nvPr/>
        </p:nvSpPr>
        <p:spPr>
          <a:xfrm>
            <a:off x="-209551" y="2493832"/>
            <a:ext cx="399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dirty="0">
                <a:solidFill>
                  <a:srgbClr val="FFFF00"/>
                </a:solidFill>
              </a:rPr>
              <a:t>                       Machine Learning</a:t>
            </a:r>
            <a:endParaRPr sz="1800" b="1" i="1" dirty="0">
              <a:solidFill>
                <a:srgbClr val="FFFF00"/>
              </a:solidFill>
            </a:endParaRPr>
          </a:p>
        </p:txBody>
      </p:sp>
      <p:pic>
        <p:nvPicPr>
          <p:cNvPr id="7" name="Picture 2" descr="ETL: o que é e qual sua importância? | SAS">
            <a:extLst>
              <a:ext uri="{FF2B5EF4-FFF2-40B4-BE49-F238E27FC236}">
                <a16:creationId xmlns:a16="http://schemas.microsoft.com/office/drawing/2014/main" id="{ECB404EF-73C2-D9EA-33DF-CB9206EDE9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575" y="1283222"/>
            <a:ext cx="3462967" cy="2250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52"/>
        <p:cNvGrpSpPr/>
        <p:nvPr/>
      </p:nvGrpSpPr>
      <p:grpSpPr>
        <a:xfrm>
          <a:off x="0" y="0"/>
          <a:ext cx="0" cy="0"/>
          <a:chOff x="0" y="0"/>
          <a:chExt cx="0" cy="0"/>
        </a:xfrm>
      </p:grpSpPr>
      <p:sp>
        <p:nvSpPr>
          <p:cNvPr id="153" name="Google Shape;153;g10a4cd88d6f_0_57"/>
          <p:cNvSpPr txBox="1"/>
          <p:nvPr/>
        </p:nvSpPr>
        <p:spPr>
          <a:xfrm>
            <a:off x="496977" y="1853829"/>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1000"/>
              </a:spcBef>
              <a:spcAft>
                <a:spcPts val="0"/>
              </a:spcAft>
              <a:buClr>
                <a:srgbClr val="000000"/>
              </a:buClr>
              <a:buSzPts val="1600"/>
              <a:buFont typeface="Arial"/>
              <a:buNone/>
            </a:pPr>
            <a:r>
              <a:rPr lang="en-US" sz="2400" dirty="0">
                <a:solidFill>
                  <a:schemeClr val="lt1"/>
                </a:solidFill>
                <a:latin typeface="Calibri"/>
                <a:ea typeface="Calibri"/>
                <a:cs typeface="Calibri"/>
                <a:sym typeface="Calibri"/>
              </a:rPr>
              <a:t>Prof. Dr. Diego Bruno</a:t>
            </a:r>
            <a:endParaRPr sz="2400" b="0" i="0" u="none" strike="noStrike" cap="none" dirty="0">
              <a:solidFill>
                <a:schemeClr val="lt1"/>
              </a:solidFill>
              <a:latin typeface="Calibri"/>
              <a:ea typeface="Calibri"/>
              <a:cs typeface="Calibri"/>
              <a:sym typeface="Calibri"/>
            </a:endParaRPr>
          </a:p>
        </p:txBody>
      </p:sp>
      <p:sp>
        <p:nvSpPr>
          <p:cNvPr id="154" name="Google Shape;154;g10a4cd88d6f_0_57"/>
          <p:cNvSpPr txBox="1"/>
          <p:nvPr/>
        </p:nvSpPr>
        <p:spPr>
          <a:xfrm>
            <a:off x="590574" y="1027440"/>
            <a:ext cx="8698206"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dirty="0" err="1">
                <a:solidFill>
                  <a:srgbClr val="EA4E60"/>
                </a:solidFill>
                <a:latin typeface="Century Gothic"/>
                <a:ea typeface="Century Gothic"/>
                <a:cs typeface="Century Gothic"/>
                <a:sym typeface="Century Gothic"/>
              </a:rPr>
              <a:t>Etapas</a:t>
            </a:r>
            <a:r>
              <a:rPr lang="en-US" sz="5500" b="1" dirty="0">
                <a:solidFill>
                  <a:srgbClr val="EA4E60"/>
                </a:solidFill>
                <a:latin typeface="Century Gothic"/>
                <a:ea typeface="Century Gothic"/>
                <a:cs typeface="Century Gothic"/>
                <a:sym typeface="Century Gothic"/>
              </a:rPr>
              <a:t> de ETLs</a:t>
            </a:r>
            <a:endParaRPr sz="5500" b="0" u="none" strike="noStrike" cap="none" dirty="0">
              <a:solidFill>
                <a:srgbClr val="EA4E60"/>
              </a:solidFill>
              <a:latin typeface="Century Gothic"/>
              <a:ea typeface="Century Gothic"/>
              <a:cs typeface="Century Gothic"/>
              <a:sym typeface="Century Gothic"/>
            </a:endParaRPr>
          </a:p>
        </p:txBody>
      </p:sp>
      <p:pic>
        <p:nvPicPr>
          <p:cNvPr id="155" name="Google Shape;155;g10a4cd88d6f_0_57"/>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56" name="Google Shape;156;g10a4cd88d6f_0_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2</a:t>
            </a:fld>
            <a:r>
              <a:rPr lang="en-US">
                <a:solidFill>
                  <a:srgbClr val="EA4E60"/>
                </a:solidFill>
              </a:rPr>
              <a:t>]</a:t>
            </a:r>
            <a:endParaRPr>
              <a:solidFill>
                <a:srgbClr val="EA4E60"/>
              </a:solidFill>
            </a:endParaRPr>
          </a:p>
        </p:txBody>
      </p:sp>
      <p:sp>
        <p:nvSpPr>
          <p:cNvPr id="158" name="Google Shape;158;g10a4cd88d6f_0_57"/>
          <p:cNvSpPr txBox="1"/>
          <p:nvPr/>
        </p:nvSpPr>
        <p:spPr>
          <a:xfrm>
            <a:off x="-905293" y="2516821"/>
            <a:ext cx="399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dirty="0">
                <a:solidFill>
                  <a:srgbClr val="FFFF00"/>
                </a:solidFill>
              </a:rPr>
              <a:t>                       Machine Learning</a:t>
            </a:r>
            <a:endParaRPr sz="1800" b="1" i="1" dirty="0">
              <a:solidFill>
                <a:srgbClr val="FFFF00"/>
              </a:solidFill>
            </a:endParaRPr>
          </a:p>
        </p:txBody>
      </p:sp>
      <p:pic>
        <p:nvPicPr>
          <p:cNvPr id="9" name="Picture 2" descr="ETL: o que é e qual sua importância? | SAS">
            <a:extLst>
              <a:ext uri="{FF2B5EF4-FFF2-40B4-BE49-F238E27FC236}">
                <a16:creationId xmlns:a16="http://schemas.microsoft.com/office/drawing/2014/main" id="{193AE3A1-560E-0CAE-9932-66D3D9E2D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275" y="1915615"/>
            <a:ext cx="3462967" cy="2250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b="1" i="1" dirty="0">
                <a:solidFill>
                  <a:schemeClr val="tx1"/>
                </a:solidFill>
                <a:latin typeface="Arial Narrow" pitchFamily="34" charset="0"/>
              </a:rPr>
              <a:t>1)  </a:t>
            </a:r>
            <a:r>
              <a:rPr lang="pt-BR" sz="1800" b="1" i="1" dirty="0" err="1">
                <a:solidFill>
                  <a:schemeClr val="tx1"/>
                </a:solidFill>
                <a:latin typeface="Arial Narrow" pitchFamily="34" charset="0"/>
              </a:rPr>
              <a:t>Extract</a:t>
            </a:r>
            <a:br>
              <a:rPr lang="pt-BR" sz="1800" b="1" i="1" dirty="0">
                <a:solidFill>
                  <a:schemeClr val="tx1"/>
                </a:solidFill>
                <a:latin typeface="Arial Narrow" pitchFamily="34" charset="0"/>
              </a:rPr>
            </a:br>
            <a:r>
              <a:rPr lang="pt-BR" sz="1800" b="1" i="1" dirty="0">
                <a:solidFill>
                  <a:schemeClr val="tx1"/>
                </a:solidFill>
                <a:latin typeface="Arial Narrow" pitchFamily="34" charset="0"/>
              </a:rPr>
              <a:t>2) </a:t>
            </a:r>
            <a:r>
              <a:rPr lang="pt-BR" sz="1800" b="1" i="1" dirty="0" err="1">
                <a:solidFill>
                  <a:schemeClr val="tx1"/>
                </a:solidFill>
                <a:latin typeface="Arial Narrow" pitchFamily="34" charset="0"/>
              </a:rPr>
              <a:t>Transform</a:t>
            </a:r>
            <a:br>
              <a:rPr lang="pt-BR" sz="1800" b="1" i="1" dirty="0">
                <a:solidFill>
                  <a:schemeClr val="tx1"/>
                </a:solidFill>
                <a:latin typeface="Arial Narrow" pitchFamily="34" charset="0"/>
              </a:rPr>
            </a:br>
            <a:r>
              <a:rPr lang="pt-BR" sz="1800" b="1" i="1" dirty="0">
                <a:solidFill>
                  <a:schemeClr val="tx1"/>
                </a:solidFill>
                <a:latin typeface="Arial Narrow" pitchFamily="34" charset="0"/>
              </a:rPr>
              <a:t>3)  </a:t>
            </a:r>
            <a:r>
              <a:rPr lang="pt-BR" sz="1800" b="1" i="1" dirty="0" err="1">
                <a:solidFill>
                  <a:schemeClr val="tx1"/>
                </a:solidFill>
                <a:latin typeface="Arial Narrow" pitchFamily="34" charset="0"/>
              </a:rPr>
              <a:t>Load</a:t>
            </a:r>
            <a:r>
              <a:rPr lang="pt-BR" sz="1800" b="1" i="1" dirty="0">
                <a:solidFill>
                  <a:schemeClr val="tx1"/>
                </a:solidFill>
                <a:latin typeface="Arial Narrow" pitchFamily="34" charset="0"/>
              </a:rPr>
              <a:t>. </a:t>
            </a: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3</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Temos 3 Etapas:</a:t>
            </a:r>
            <a:endParaRPr sz="3600" b="1" i="0" u="none" strike="noStrike" cap="none" dirty="0">
              <a:solidFill>
                <a:srgbClr val="EA4E60"/>
              </a:solidFill>
              <a:latin typeface="Century Gothic"/>
              <a:ea typeface="Century Gothic"/>
              <a:cs typeface="Century Gothic"/>
              <a:sym typeface="Century Gothic"/>
            </a:endParaRPr>
          </a:p>
        </p:txBody>
      </p:sp>
      <p:pic>
        <p:nvPicPr>
          <p:cNvPr id="3074" name="Picture 2" descr="ETL vs ELT: Entendendo as Diferenças | Astera">
            <a:extLst>
              <a:ext uri="{FF2B5EF4-FFF2-40B4-BE49-F238E27FC236}">
                <a16:creationId xmlns:a16="http://schemas.microsoft.com/office/drawing/2014/main" id="{19E3F055-5556-745E-5DA4-AE7100B46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36" y="1923189"/>
            <a:ext cx="4922457" cy="302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90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dirty="0">
                <a:solidFill>
                  <a:schemeClr val="tx1"/>
                </a:solidFill>
                <a:latin typeface="Arial Narrow" pitchFamily="34" charset="0"/>
              </a:rPr>
              <a:t>O </a:t>
            </a:r>
            <a:r>
              <a:rPr lang="pt-BR" sz="1800" b="1" dirty="0">
                <a:solidFill>
                  <a:schemeClr val="tx1"/>
                </a:solidFill>
                <a:latin typeface="Arial Narrow" pitchFamily="34" charset="0"/>
              </a:rPr>
              <a:t>processo de Extração de dados </a:t>
            </a:r>
            <a:r>
              <a:rPr lang="pt-BR" sz="1800" dirty="0">
                <a:solidFill>
                  <a:schemeClr val="tx1"/>
                </a:solidFill>
                <a:latin typeface="Arial Narrow" pitchFamily="34" charset="0"/>
              </a:rPr>
              <a:t>consiste em se comunicar com outros sistemas ou bancos de dados para capturar os dados que serão inseridos no destino, seja uma </a:t>
            </a:r>
            <a:r>
              <a:rPr lang="pt-BR" sz="1800" i="1" dirty="0" err="1">
                <a:solidFill>
                  <a:schemeClr val="tx1"/>
                </a:solidFill>
                <a:latin typeface="Arial Narrow" pitchFamily="34" charset="0"/>
              </a:rPr>
              <a:t>Staging</a:t>
            </a:r>
            <a:r>
              <a:rPr lang="pt-BR" sz="1800" i="1" dirty="0">
                <a:solidFill>
                  <a:schemeClr val="tx1"/>
                </a:solidFill>
                <a:latin typeface="Arial Narrow" pitchFamily="34" charset="0"/>
              </a:rPr>
              <a:t> Area </a:t>
            </a:r>
            <a:r>
              <a:rPr lang="pt-BR" sz="1800" dirty="0">
                <a:solidFill>
                  <a:schemeClr val="tx1"/>
                </a:solidFill>
                <a:latin typeface="Arial Narrow" pitchFamily="34" charset="0"/>
              </a:rPr>
              <a:t>ou outro sistema.</a:t>
            </a:r>
            <a:endParaRPr lang="pt-BR" sz="1800" b="1" i="1" dirty="0">
              <a:solidFill>
                <a:schemeClr val="tx1"/>
              </a:solidFill>
              <a:latin typeface="Arial Narrow"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4</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1) </a:t>
            </a:r>
            <a:r>
              <a:rPr lang="pt-BR" sz="3600" b="1" i="0" u="none" strike="noStrike" cap="none" dirty="0" err="1">
                <a:solidFill>
                  <a:srgbClr val="EA4E60"/>
                </a:solidFill>
                <a:latin typeface="Century Gothic"/>
                <a:ea typeface="Century Gothic"/>
                <a:cs typeface="Century Gothic"/>
                <a:sym typeface="Century Gothic"/>
              </a:rPr>
              <a:t>Extract</a:t>
            </a:r>
            <a:r>
              <a:rPr lang="pt-BR" sz="3600" b="1" i="0" u="none" strike="noStrike" cap="none" dirty="0">
                <a:solidFill>
                  <a:srgbClr val="EA4E60"/>
                </a:solidFill>
                <a:latin typeface="Century Gothic"/>
                <a:ea typeface="Century Gothic"/>
                <a:cs typeface="Century Gothic"/>
                <a:sym typeface="Century Gothic"/>
              </a:rPr>
              <a:t> </a:t>
            </a:r>
            <a:endParaRPr sz="3600" b="1" i="0" u="none" strike="noStrike" cap="none" dirty="0">
              <a:solidFill>
                <a:srgbClr val="EA4E60"/>
              </a:solidFill>
              <a:latin typeface="Century Gothic"/>
              <a:ea typeface="Century Gothic"/>
              <a:cs typeface="Century Gothic"/>
              <a:sym typeface="Century Gothic"/>
            </a:endParaRPr>
          </a:p>
        </p:txBody>
      </p:sp>
      <p:pic>
        <p:nvPicPr>
          <p:cNvPr id="3074" name="Picture 2" descr="ETL vs ELT: Entendendo as Diferenças | Astera">
            <a:extLst>
              <a:ext uri="{FF2B5EF4-FFF2-40B4-BE49-F238E27FC236}">
                <a16:creationId xmlns:a16="http://schemas.microsoft.com/office/drawing/2014/main" id="{19E3F055-5556-745E-5DA4-AE7100B46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23189"/>
            <a:ext cx="4922457" cy="302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92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dirty="0">
                <a:solidFill>
                  <a:schemeClr val="tx1"/>
                </a:solidFill>
                <a:latin typeface="Arial Narrow" pitchFamily="34" charset="0"/>
              </a:rPr>
              <a:t>O processo de </a:t>
            </a:r>
            <a:r>
              <a:rPr lang="pt-BR" sz="1800" b="1" dirty="0">
                <a:solidFill>
                  <a:schemeClr val="tx1"/>
                </a:solidFill>
                <a:latin typeface="Arial Narrow" pitchFamily="34" charset="0"/>
              </a:rPr>
              <a:t>Transformação de Dados </a:t>
            </a:r>
            <a:r>
              <a:rPr lang="pt-BR" sz="1800" dirty="0">
                <a:solidFill>
                  <a:schemeClr val="tx1"/>
                </a:solidFill>
                <a:latin typeface="Arial Narrow" pitchFamily="34" charset="0"/>
              </a:rPr>
              <a:t>é composto por várias etapas : padronização, limpeza, qualidade. Dados vindos de sistemas diferentes tem padrões diferentes seja de nomenclatura ou mesmo de tipos de dados ( VARCHAR2 Oracle ou VARCHAR </a:t>
            </a:r>
            <a:r>
              <a:rPr lang="pt-BR" sz="1800" dirty="0" err="1">
                <a:solidFill>
                  <a:schemeClr val="tx1"/>
                </a:solidFill>
                <a:latin typeface="Arial Narrow" pitchFamily="34" charset="0"/>
              </a:rPr>
              <a:t>Sql</a:t>
            </a:r>
            <a:r>
              <a:rPr lang="pt-BR" sz="1800" dirty="0">
                <a:solidFill>
                  <a:schemeClr val="tx1"/>
                </a:solidFill>
                <a:latin typeface="Arial Narrow" pitchFamily="34" charset="0"/>
              </a:rPr>
              <a:t> Server.</a:t>
            </a: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5</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1" u="none" strike="noStrike" cap="none" dirty="0">
                <a:solidFill>
                  <a:srgbClr val="EA4E60"/>
                </a:solidFill>
                <a:latin typeface="Century Gothic"/>
                <a:ea typeface="Century Gothic"/>
                <a:cs typeface="Century Gothic"/>
                <a:sym typeface="Century Gothic"/>
              </a:rPr>
              <a:t>2) </a:t>
            </a:r>
            <a:r>
              <a:rPr lang="pt-BR" sz="3600" b="1" i="1" u="none" strike="noStrike" cap="none" dirty="0" err="1">
                <a:solidFill>
                  <a:srgbClr val="EA4E60"/>
                </a:solidFill>
                <a:latin typeface="Century Gothic"/>
                <a:ea typeface="Century Gothic"/>
                <a:cs typeface="Century Gothic"/>
                <a:sym typeface="Century Gothic"/>
              </a:rPr>
              <a:t>Transform</a:t>
            </a:r>
            <a:endParaRPr sz="3600" b="1" i="1" u="none" strike="noStrike" cap="none" dirty="0">
              <a:solidFill>
                <a:srgbClr val="EA4E60"/>
              </a:solidFill>
              <a:latin typeface="Century Gothic"/>
              <a:ea typeface="Century Gothic"/>
              <a:cs typeface="Century Gothic"/>
              <a:sym typeface="Century Gothic"/>
            </a:endParaRPr>
          </a:p>
        </p:txBody>
      </p:sp>
      <p:pic>
        <p:nvPicPr>
          <p:cNvPr id="14" name="Picture 2" descr="ETL vs ELT: Entendendo as Diferenças | Astera">
            <a:extLst>
              <a:ext uri="{FF2B5EF4-FFF2-40B4-BE49-F238E27FC236}">
                <a16:creationId xmlns:a16="http://schemas.microsoft.com/office/drawing/2014/main" id="{476CE99B-C573-6C66-B0F6-3B2E153F1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23189"/>
            <a:ext cx="4922457" cy="302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89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b="1" i="1" dirty="0">
                <a:solidFill>
                  <a:schemeClr val="tx1"/>
                </a:solidFill>
                <a:latin typeface="Arial Narrow" pitchFamily="34" charset="0"/>
              </a:rPr>
              <a:t>O processo de </a:t>
            </a:r>
            <a:r>
              <a:rPr lang="pt-BR" sz="1800" b="1" i="1" dirty="0" err="1">
                <a:solidFill>
                  <a:schemeClr val="tx1"/>
                </a:solidFill>
                <a:latin typeface="Arial Narrow" pitchFamily="34" charset="0"/>
              </a:rPr>
              <a:t>Load</a:t>
            </a:r>
            <a:r>
              <a:rPr lang="pt-BR" sz="1800" b="1" i="1" dirty="0">
                <a:solidFill>
                  <a:schemeClr val="tx1"/>
                </a:solidFill>
                <a:latin typeface="Arial Narrow" pitchFamily="34" charset="0"/>
              </a:rPr>
              <a:t> </a:t>
            </a:r>
            <a:r>
              <a:rPr lang="pt-BR" sz="1800" dirty="0">
                <a:solidFill>
                  <a:schemeClr val="tx1"/>
                </a:solidFill>
                <a:latin typeface="Arial Narrow" pitchFamily="34" charset="0"/>
              </a:rPr>
              <a:t>é a etapa final onde os dados são lidos das áreas de </a:t>
            </a:r>
            <a:r>
              <a:rPr lang="pt-BR" sz="1800" b="1" i="1" dirty="0" err="1">
                <a:solidFill>
                  <a:schemeClr val="tx1"/>
                </a:solidFill>
                <a:latin typeface="Arial Narrow" pitchFamily="34" charset="0"/>
              </a:rPr>
              <a:t>staging</a:t>
            </a:r>
            <a:r>
              <a:rPr lang="pt-BR" sz="1800" dirty="0">
                <a:solidFill>
                  <a:schemeClr val="tx1"/>
                </a:solidFill>
                <a:latin typeface="Arial Narrow" pitchFamily="34" charset="0"/>
              </a:rPr>
              <a:t> e preparação de dados, carregados no </a:t>
            </a:r>
            <a:r>
              <a:rPr lang="pt-BR" sz="1800" b="1" i="1" dirty="0">
                <a:solidFill>
                  <a:schemeClr val="tx1"/>
                </a:solidFill>
                <a:latin typeface="Arial Narrow" pitchFamily="34" charset="0"/>
              </a:rPr>
              <a:t>Data </a:t>
            </a:r>
            <a:r>
              <a:rPr lang="pt-BR" sz="1800" b="1" i="1" dirty="0" err="1">
                <a:solidFill>
                  <a:schemeClr val="tx1"/>
                </a:solidFill>
                <a:latin typeface="Arial Narrow" pitchFamily="34" charset="0"/>
              </a:rPr>
              <a:t>Warehouse</a:t>
            </a:r>
            <a:r>
              <a:rPr lang="pt-BR" sz="1800" b="1" i="1" dirty="0">
                <a:solidFill>
                  <a:schemeClr val="tx1"/>
                </a:solidFill>
                <a:latin typeface="Arial Narrow" pitchFamily="34" charset="0"/>
              </a:rPr>
              <a:t> ou Data Mart Final.</a:t>
            </a: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6</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1" dirty="0">
                <a:solidFill>
                  <a:srgbClr val="EA4E60"/>
                </a:solidFill>
                <a:latin typeface="Century Gothic"/>
                <a:ea typeface="Century Gothic"/>
                <a:cs typeface="Century Gothic"/>
                <a:sym typeface="Century Gothic"/>
              </a:rPr>
              <a:t>3</a:t>
            </a:r>
            <a:r>
              <a:rPr lang="pt-BR" sz="3600" b="1" i="1" u="none" strike="noStrike" cap="none" dirty="0">
                <a:solidFill>
                  <a:srgbClr val="EA4E60"/>
                </a:solidFill>
                <a:latin typeface="Century Gothic"/>
                <a:ea typeface="Century Gothic"/>
                <a:cs typeface="Century Gothic"/>
                <a:sym typeface="Century Gothic"/>
              </a:rPr>
              <a:t>) </a:t>
            </a:r>
            <a:r>
              <a:rPr lang="pt-BR" sz="3600" b="1" i="1" u="none" strike="noStrike" cap="none" dirty="0" err="1">
                <a:solidFill>
                  <a:srgbClr val="EA4E60"/>
                </a:solidFill>
                <a:latin typeface="Century Gothic"/>
                <a:ea typeface="Century Gothic"/>
                <a:cs typeface="Century Gothic"/>
                <a:sym typeface="Century Gothic"/>
              </a:rPr>
              <a:t>Load</a:t>
            </a:r>
            <a:endParaRPr sz="3600" b="1" i="1" u="none" strike="noStrike" cap="none" dirty="0">
              <a:solidFill>
                <a:srgbClr val="EA4E60"/>
              </a:solidFill>
              <a:latin typeface="Century Gothic"/>
              <a:ea typeface="Century Gothic"/>
              <a:cs typeface="Century Gothic"/>
              <a:sym typeface="Century Gothic"/>
            </a:endParaRPr>
          </a:p>
        </p:txBody>
      </p:sp>
      <p:pic>
        <p:nvPicPr>
          <p:cNvPr id="14" name="Picture 2" descr="ETL vs ELT: Entendendo as Diferenças | Astera">
            <a:extLst>
              <a:ext uri="{FF2B5EF4-FFF2-40B4-BE49-F238E27FC236}">
                <a16:creationId xmlns:a16="http://schemas.microsoft.com/office/drawing/2014/main" id="{476CE99B-C573-6C66-B0F6-3B2E153F1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23189"/>
            <a:ext cx="4922457" cy="302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2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b="1" dirty="0">
                <a:solidFill>
                  <a:schemeClr val="tx1"/>
                </a:solidFill>
                <a:latin typeface="Arial Narrow" pitchFamily="34" charset="0"/>
              </a:rPr>
              <a:t>Garantia significativa da qualidade dos dados </a:t>
            </a:r>
            <a:br>
              <a:rPr lang="pt-BR" sz="1800" dirty="0">
                <a:solidFill>
                  <a:schemeClr val="tx1"/>
                </a:solidFill>
                <a:latin typeface="Arial Narrow" pitchFamily="34" charset="0"/>
              </a:rPr>
            </a:br>
            <a:r>
              <a:rPr lang="pt-BR" sz="1800" dirty="0">
                <a:solidFill>
                  <a:schemeClr val="tx1"/>
                </a:solidFill>
                <a:latin typeface="Arial Narrow" pitchFamily="34" charset="0"/>
              </a:rPr>
              <a:t>A Ferramentas de ETL, através de sequências de operações e instruções tem condições de solucionar problemas de maior complexidade.</a:t>
            </a: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7</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58096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b="1" i="0" dirty="0">
                <a:solidFill>
                  <a:srgbClr val="3A3A3A"/>
                </a:solidFill>
                <a:effectLst/>
                <a:latin typeface="Arial Narrow" panose="020B0606020202030204" pitchFamily="34" charset="0"/>
              </a:rPr>
              <a:t>Funcionalidade de execução</a:t>
            </a:r>
            <a:br>
              <a:rPr lang="pt-BR" sz="1800" b="1"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Uma ferramenta de ETL já possui suas funções específicas, sendo necessária apenas a atenção no fluxo de dados.</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8</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67482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br>
              <a:rPr lang="pt-BR" sz="2200" dirty="0">
                <a:solidFill>
                  <a:srgbClr val="FF0000"/>
                </a:solidFill>
                <a:latin typeface="Arial Narrow" pitchFamily="34" charset="0"/>
              </a:rPr>
            </a:br>
            <a:br>
              <a:rPr lang="pt-BR" sz="2200" dirty="0">
                <a:solidFill>
                  <a:srgbClr val="FF0000"/>
                </a:solidFill>
                <a:latin typeface="Arial Narrow" pitchFamily="34" charset="0"/>
              </a:rPr>
            </a:br>
            <a:r>
              <a:rPr lang="pt-BR" sz="1800" b="1" i="0" dirty="0">
                <a:solidFill>
                  <a:srgbClr val="3A3A3A"/>
                </a:solidFill>
                <a:effectLst/>
                <a:latin typeface="Arial Narrow" panose="020B0606020202030204" pitchFamily="34" charset="0"/>
              </a:rPr>
              <a:t>Desenvolvimento das cargas</a:t>
            </a:r>
            <a:br>
              <a:rPr lang="pt-BR" sz="1800" b="1"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Mesmo que o usuário não seja técnico poderá desenvolver uma rotina de carga em uma ferramenta de ETL, devido a facilidade e rapidez para codificação</a:t>
            </a:r>
            <a:r>
              <a:rPr lang="pt-BR" sz="1200" b="0" i="0" dirty="0">
                <a:solidFill>
                  <a:srgbClr val="3A3A3A"/>
                </a:solidFill>
                <a:effectLst/>
                <a:latin typeface="Roboto" panose="02000000000000000000" pitchFamily="2" charset="0"/>
              </a:rPr>
              <a:t>.</a:t>
            </a:r>
            <a:endParaRPr lang="pt-BR" sz="1800" dirty="0">
              <a:solidFill>
                <a:schemeClr val="tx1"/>
              </a:solidFill>
              <a:latin typeface="Arial Narrow"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9</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77090" y="289560"/>
            <a:ext cx="8224009" cy="70661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pt-BR" sz="3600" b="1" i="0" u="none" strike="noStrike" cap="none" dirty="0">
                <a:solidFill>
                  <a:srgbClr val="EA4E60"/>
                </a:solidFill>
                <a:latin typeface="Century Gothic"/>
                <a:ea typeface="Century Gothic"/>
                <a:cs typeface="Century Gothic"/>
                <a:sym typeface="Century Gothic"/>
              </a:rPr>
              <a:t>Algumas vantagens para ETL</a:t>
            </a:r>
          </a:p>
        </p:txBody>
      </p:sp>
      <p:pic>
        <p:nvPicPr>
          <p:cNvPr id="13" name="Imagem 12">
            <a:extLst>
              <a:ext uri="{FF2B5EF4-FFF2-40B4-BE49-F238E27FC236}">
                <a16:creationId xmlns:a16="http://schemas.microsoft.com/office/drawing/2014/main" id="{AB3A7FE7-97D6-E93D-66D8-CACC77E17FF8}"/>
              </a:ext>
            </a:extLst>
          </p:cNvPr>
          <p:cNvPicPr>
            <a:picLocks noChangeAspect="1"/>
          </p:cNvPicPr>
          <p:nvPr/>
        </p:nvPicPr>
        <p:blipFill>
          <a:blip r:embed="rId2"/>
          <a:stretch>
            <a:fillRect/>
          </a:stretch>
        </p:blipFill>
        <p:spPr>
          <a:xfrm>
            <a:off x="277090" y="2370952"/>
            <a:ext cx="7397510" cy="2044931"/>
          </a:xfrm>
          <a:prstGeom prst="rect">
            <a:avLst/>
          </a:prstGeom>
        </p:spPr>
      </p:pic>
    </p:spTree>
    <p:extLst>
      <p:ext uri="{BB962C8B-B14F-4D97-AF65-F5344CB8AC3E}">
        <p14:creationId xmlns:p14="http://schemas.microsoft.com/office/powerpoint/2010/main" val="4795882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5" ma:contentTypeDescription="Create a new document." ma:contentTypeScope="" ma:versionID="d8fe9e3f605ab464b244c43824fd4991">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2d78425168359d2cc7120d23fa4ad875"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56B65629-352F-42A5-88D1-E42864E22847}"/>
</file>

<file path=customXml/itemProps2.xml><?xml version="1.0" encoding="utf-8"?>
<ds:datastoreItem xmlns:ds="http://schemas.openxmlformats.org/officeDocument/2006/customXml" ds:itemID="{C6B4A21B-AA4A-4661-B6A0-C9341AE04F69}"/>
</file>

<file path=customXml/itemProps3.xml><?xml version="1.0" encoding="utf-8"?>
<ds:datastoreItem xmlns:ds="http://schemas.openxmlformats.org/officeDocument/2006/customXml" ds:itemID="{AE58EBC3-CC50-4AC2-98E2-834299937520}"/>
</file>

<file path=docProps/app.xml><?xml version="1.0" encoding="utf-8"?>
<Properties xmlns="http://schemas.openxmlformats.org/officeDocument/2006/extended-properties" xmlns:vt="http://schemas.openxmlformats.org/officeDocument/2006/docPropsVTypes">
  <TotalTime>562</TotalTime>
  <Words>584</Words>
  <Application>Microsoft Office PowerPoint</Application>
  <PresentationFormat>Apresentação na tela (16:9)</PresentationFormat>
  <Paragraphs>56</Paragraphs>
  <Slides>17</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Century Gothic</vt:lpstr>
      <vt:lpstr>Arial</vt:lpstr>
      <vt:lpstr>Arial Narrow</vt:lpstr>
      <vt:lpstr>Calibri</vt:lpstr>
      <vt:lpstr>Roboto</vt:lpstr>
      <vt:lpstr>Simple Light</vt:lpstr>
      <vt:lpstr>Apresentação do PowerPoint</vt:lpstr>
      <vt:lpstr>Apresentação do PowerPoint</vt:lpstr>
      <vt:lpstr>  1)  Extract 2) Transform 3)  Load. </vt:lpstr>
      <vt:lpstr>  O processo de Extração de dados consiste em se comunicar com outros sistemas ou bancos de dados para capturar os dados que serão inseridos no destino, seja uma Staging Area ou outro sistema.</vt:lpstr>
      <vt:lpstr>  O processo de Transformação de Dados é composto por várias etapas : padronização, limpeza, qualidade. Dados vindos de sistemas diferentes tem padrões diferentes seja de nomenclatura ou mesmo de tipos de dados ( VARCHAR2 Oracle ou VARCHAR Sql Server.</vt:lpstr>
      <vt:lpstr>  O processo de Load é a etapa final onde os dados são lidos das áreas de staging e preparação de dados, carregados no Data Warehouse ou Data Mart Final.</vt:lpstr>
      <vt:lpstr>  Garantia significativa da qualidade dos dados  A Ferramentas de ETL, através de sequências de operações e instruções tem condições de solucionar problemas de maior complexidade.</vt:lpstr>
      <vt:lpstr>  Funcionalidade de execução Uma ferramenta de ETL já possui suas funções específicas, sendo necessária apenas a atenção no fluxo de dados.</vt:lpstr>
      <vt:lpstr>  Desenvolvimento das cargas Mesmo que o usuário não seja técnico poderá desenvolver uma rotina de carga em uma ferramenta de ETL, devido a facilidade e rapidez para codificação.</vt:lpstr>
      <vt:lpstr>  Manutenção das cargas As tarefas de manutenção de uma rotina de carga são mais simples de realizar em relação à manutenção de código.</vt:lpstr>
      <vt:lpstr>  Metainformação Os metadados (informações úteis para identificar, localizar, entender e gerenciar os dados) são gerados e mantidos de forma automática com a ferramenta, evitando problemas de geração de informações incorretas na finalização do processo. </vt:lpstr>
      <vt:lpstr>  Performance Os métodos mais usados para trabalhar com grandes volumes conseguem extrair, transformar e carregar dados com maior velocidade e menos recursos, como gravações em bloco e operações não logadas.</vt:lpstr>
      <vt:lpstr>  Transferência Ferramentas de ETL podem ser deslocadas de um servidor mais facilmente ou distribuídas entre vários servidores.</vt:lpstr>
      <vt:lpstr>  Conectividade A conexão de uma ferramenta de ETL com múltiplas fontes de dados é transparente. Caso sejam precisas mais fontes como o SAP, VSAM, Mainframe ou qualquer outra, basta a aquisição do conector sem a necessidade de codificar um.</vt:lpstr>
      <vt:lpstr>   Reinicialização Ferramentas possuem a capacidade de reiniciar a carga de onde pararam sem a necessidade de codificação.</vt:lpstr>
      <vt:lpstr>   Segurança e Estabilidade É possível articular melhor a segurança tornado-a mais modular, dividindo as finalidades (criação de cargas, execução de cargas, agendamento, etc.)</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 Mestieri</dc:creator>
  <cp:lastModifiedBy>DIEGO RENAN BRUNO</cp:lastModifiedBy>
  <cp:revision>45</cp:revision>
  <dcterms:modified xsi:type="dcterms:W3CDTF">2022-07-20T19:52:16Z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ies>
</file>