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0"/>
  </p:notesMasterIdLst>
  <p:sldIdLst>
    <p:sldId id="256" r:id="rId2"/>
    <p:sldId id="257" r:id="rId3"/>
    <p:sldId id="258" r:id="rId4"/>
    <p:sldId id="278" r:id="rId5"/>
    <p:sldId id="284" r:id="rId6"/>
    <p:sldId id="410" r:id="rId7"/>
    <p:sldId id="399" r:id="rId8"/>
    <p:sldId id="285" r:id="rId9"/>
    <p:sldId id="434" r:id="rId10"/>
    <p:sldId id="394" r:id="rId11"/>
    <p:sldId id="449" r:id="rId12"/>
    <p:sldId id="416" r:id="rId13"/>
    <p:sldId id="417" r:id="rId14"/>
    <p:sldId id="413" r:id="rId15"/>
    <p:sldId id="436" r:id="rId16"/>
    <p:sldId id="443" r:id="rId17"/>
    <p:sldId id="433" r:id="rId18"/>
    <p:sldId id="427" r:id="rId19"/>
    <p:sldId id="450" r:id="rId20"/>
    <p:sldId id="451" r:id="rId21"/>
    <p:sldId id="452" r:id="rId22"/>
    <p:sldId id="429" r:id="rId23"/>
    <p:sldId id="430" r:id="rId24"/>
    <p:sldId id="401" r:id="rId25"/>
    <p:sldId id="402" r:id="rId26"/>
    <p:sldId id="438" r:id="rId27"/>
    <p:sldId id="404" r:id="rId28"/>
    <p:sldId id="444" r:id="rId29"/>
    <p:sldId id="397" r:id="rId30"/>
    <p:sldId id="425" r:id="rId31"/>
    <p:sldId id="395" r:id="rId32"/>
    <p:sldId id="437" r:id="rId33"/>
    <p:sldId id="453" r:id="rId34"/>
    <p:sldId id="447" r:id="rId35"/>
    <p:sldId id="286" r:id="rId36"/>
    <p:sldId id="431" r:id="rId37"/>
    <p:sldId id="406" r:id="rId38"/>
    <p:sldId id="405" r:id="rId39"/>
    <p:sldId id="412" r:id="rId40"/>
    <p:sldId id="440" r:id="rId41"/>
    <p:sldId id="445" r:id="rId42"/>
    <p:sldId id="446" r:id="rId43"/>
    <p:sldId id="441" r:id="rId44"/>
    <p:sldId id="283" r:id="rId45"/>
    <p:sldId id="454" r:id="rId46"/>
    <p:sldId id="432" r:id="rId47"/>
    <p:sldId id="448" r:id="rId48"/>
    <p:sldId id="287" r:id="rId4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Proxima Nova" panose="020B060402020202020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0"/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54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29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365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72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62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728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136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66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651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71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05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191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542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281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49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124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555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16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77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4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27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9970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0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263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521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40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25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355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7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27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50307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74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8563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078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0671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5061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6877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680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0018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61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2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72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17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8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b140f2c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b140f2c7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2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tiemi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setuptools.readthedocs.io/en/latest/setuptool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est.pypi.org/account/register/" TargetMode="External"/><Relationship Id="rId4" Type="http://schemas.openxmlformats.org/officeDocument/2006/relationships/hyperlink" Target="https://pypi.org/account/register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tox.readthedocs.io/en/latest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ocs.pytest.org/en/latest/goodpractice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tuptools.readthedocs.io/en/latest/setuptools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iemi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www.linkedin.com/in/karina-kato-4b2a56182/" TargetMode="External"/><Relationship Id="rId4" Type="http://schemas.openxmlformats.org/officeDocument/2006/relationships/image" Target="../media/image18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Karina </a:t>
            </a:r>
            <a:r>
              <a:rPr lang="pt-BR" sz="20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Kato</a:t>
            </a: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/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Machine</a:t>
            </a:r>
            <a:r>
              <a:rPr lang="pt-BR" sz="15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Learning </a:t>
            </a:r>
            <a:r>
              <a:rPr lang="pt-BR" sz="1500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Engineer</a:t>
            </a:r>
            <a:r>
              <a:rPr lang="pt-BR" sz="15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</a:t>
            </a:r>
            <a:r>
              <a:rPr lang="pt-BR" sz="1500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Machine</a:t>
            </a:r>
            <a:r>
              <a:rPr lang="pt-BR" sz="1500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Learning Tech Lead - </a:t>
            </a:r>
            <a:r>
              <a:rPr lang="pt-BR" sz="1500" dirty="0" err="1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Take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smtClean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AULA PRÁTICA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49"/>
            <a:ext cx="8520600" cy="1322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Descomplicando a criação de pacotes em Python</a:t>
            </a:r>
            <a:endParaRPr sz="40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2: 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projeto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gerar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as 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1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Descomplicando a criação de pacotes em Python</a:t>
            </a:r>
            <a:endParaRPr lang="pt-BR" sz="1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853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Exemplos de estruturas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03960"/>
            <a:ext cx="8478025" cy="344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4" y="1241325"/>
            <a:ext cx="2814259" cy="29941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46116"/>
            <a:ext cx="2507672" cy="296067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652903" y="4235443"/>
            <a:ext cx="821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sym typeface="Proxima Nova"/>
              </a:rPr>
              <a:t>Simples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105400" y="4220561"/>
            <a:ext cx="2507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sym typeface="Proxima Nova"/>
              </a:rPr>
              <a:t>Com vários módulos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03960"/>
            <a:ext cx="8478025" cy="344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43401" y="1482213"/>
            <a:ext cx="4181168" cy="3001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4343401" y="1627643"/>
            <a:ext cx="41811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sym typeface="Proxima Nova"/>
              </a:rPr>
              <a:t>Exemplos de chamadas a file1_name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Estrutura de pacote simples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2" y="1303960"/>
            <a:ext cx="3240189" cy="344726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2111626"/>
            <a:ext cx="3737795" cy="9782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3362854"/>
            <a:ext cx="3737795" cy="8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129548" y="1482213"/>
            <a:ext cx="4815349" cy="3001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4129548" y="1640399"/>
            <a:ext cx="48153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sym typeface="Proxima Nova"/>
              </a:rPr>
              <a:t>Exemplos de chamadas a file1_name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Estrutura de pacote com vários módulos</a:t>
            </a:r>
            <a:endParaRPr sz="27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4" y="1258079"/>
            <a:ext cx="2876330" cy="33959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93" y="2196071"/>
            <a:ext cx="4620907" cy="8710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68" y="3382793"/>
            <a:ext cx="4620907" cy="7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Repositórios disponíveis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2" y="1573283"/>
            <a:ext cx="2166677" cy="23051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9" y="1562188"/>
            <a:ext cx="1946150" cy="2297712"/>
          </a:xfrm>
          <a:prstGeom prst="rect">
            <a:avLst/>
          </a:prstGeom>
        </p:spPr>
      </p:pic>
      <p:grpSp>
        <p:nvGrpSpPr>
          <p:cNvPr id="12" name="Agrupar 11"/>
          <p:cNvGrpSpPr/>
          <p:nvPr/>
        </p:nvGrpSpPr>
        <p:grpSpPr>
          <a:xfrm>
            <a:off x="363129" y="3763995"/>
            <a:ext cx="2487311" cy="555191"/>
            <a:chOff x="363129" y="3770922"/>
            <a:chExt cx="2487311" cy="55519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29" y="3770922"/>
              <a:ext cx="555191" cy="555191"/>
            </a:xfrm>
            <a:prstGeom prst="rect">
              <a:avLst/>
            </a:prstGeom>
          </p:spPr>
        </p:pic>
        <p:grpSp>
          <p:nvGrpSpPr>
            <p:cNvPr id="11" name="Agrupar 10"/>
            <p:cNvGrpSpPr/>
            <p:nvPr/>
          </p:nvGrpSpPr>
          <p:grpSpPr>
            <a:xfrm>
              <a:off x="831939" y="3881176"/>
              <a:ext cx="2018501" cy="360127"/>
              <a:chOff x="831939" y="3881176"/>
              <a:chExt cx="2018501" cy="360127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831939" y="3930434"/>
                <a:ext cx="20185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100" dirty="0" smtClean="0">
                    <a:solidFill>
                      <a:srgbClr val="073763"/>
                    </a:solidFill>
                    <a:latin typeface="Century Gothic" panose="020B0502020202020204" pitchFamily="34" charset="0"/>
                    <a:sym typeface="Proxima Nova"/>
                  </a:rPr>
                  <a:t> </a:t>
                </a:r>
                <a:r>
                  <a:rPr lang="pt-BR" sz="1100" dirty="0" err="1" smtClean="0">
                    <a:solidFill>
                      <a:srgbClr val="073763"/>
                    </a:solidFill>
                    <a:latin typeface="Century Gothic" panose="020B0502020202020204" pitchFamily="34" charset="0"/>
                    <a:sym typeface="Proxima Nova"/>
                  </a:rPr>
                  <a:t>simple-package-template</a:t>
                </a:r>
                <a:endParaRPr lang="en-US" sz="1100" dirty="0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835242" y="3881176"/>
                <a:ext cx="1994667" cy="36012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Agrupar 13"/>
          <p:cNvGrpSpPr/>
          <p:nvPr/>
        </p:nvGrpSpPr>
        <p:grpSpPr>
          <a:xfrm>
            <a:off x="3116857" y="3763995"/>
            <a:ext cx="2196982" cy="555191"/>
            <a:chOff x="3654637" y="3785735"/>
            <a:chExt cx="2196982" cy="555191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4186081" y="3915045"/>
              <a:ext cx="1620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err="1" smtClean="0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package-template</a:t>
              </a:r>
              <a:endParaRPr lang="en-US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41502" y="3881175"/>
              <a:ext cx="1710117" cy="3601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5870585" y="4165297"/>
            <a:ext cx="239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hlinkClick r:id="rId7"/>
              </a:rPr>
              <a:t>https://github.com/tiemi/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7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</p:spPr>
        </p:pic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" name="Seta para a Direita 3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bg1"/>
                  </a:solidFill>
                </a:rPr>
                <a:t>setup.py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" name="Seta para a Direita 11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err="1" smtClean="0">
                  <a:ln w="0"/>
                  <a:solidFill>
                    <a:schemeClr val="bg1"/>
                  </a:solidFill>
                </a:rPr>
                <a:t>twine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697509" y="4140999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pip</a:t>
            </a:r>
            <a:r>
              <a:rPr lang="pt-BR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install</a:t>
            </a:r>
            <a:r>
              <a:rPr lang="pt-BR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package_name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9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Passos para criar o projeto</a:t>
            </a:r>
            <a:endParaRPr sz="36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  <a:p>
              <a:pPr marL="76200" indent="0">
                <a:buClr>
                  <a:srgbClr val="073763"/>
                </a:buClr>
                <a:buSzPts val="2400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" name="Chave Esquerda 1"/>
          <p:cNvSpPr/>
          <p:nvPr/>
        </p:nvSpPr>
        <p:spPr>
          <a:xfrm>
            <a:off x="2848328" y="1291880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090782" y="1247641"/>
            <a:ext cx="423256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Fork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template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Adição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 conteúdo dos módulos do projeto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Edição 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  arquivo setup.py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Edição do requirements.txt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Edição do README.md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75126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buClr>
                <a:srgbClr val="000000"/>
              </a:buClr>
              <a:buSzPts val="1100"/>
            </a:pPr>
            <a:r>
              <a:rPr lang="pt-BR" sz="27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Exemplo de pacote com vários módulos</a:t>
            </a: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2" y="1573283"/>
            <a:ext cx="2166677" cy="23051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9" y="1562188"/>
            <a:ext cx="1946150" cy="2297712"/>
          </a:xfrm>
          <a:prstGeom prst="rect">
            <a:avLst/>
          </a:prstGeom>
        </p:spPr>
      </p:pic>
      <p:grpSp>
        <p:nvGrpSpPr>
          <p:cNvPr id="12" name="Agrupar 11"/>
          <p:cNvGrpSpPr/>
          <p:nvPr/>
        </p:nvGrpSpPr>
        <p:grpSpPr>
          <a:xfrm>
            <a:off x="363129" y="3763995"/>
            <a:ext cx="2487311" cy="555191"/>
            <a:chOff x="363129" y="3770922"/>
            <a:chExt cx="2487311" cy="55519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29" y="3770922"/>
              <a:ext cx="555191" cy="555191"/>
            </a:xfrm>
            <a:prstGeom prst="rect">
              <a:avLst/>
            </a:prstGeom>
          </p:spPr>
        </p:pic>
        <p:grpSp>
          <p:nvGrpSpPr>
            <p:cNvPr id="11" name="Agrupar 10"/>
            <p:cNvGrpSpPr/>
            <p:nvPr/>
          </p:nvGrpSpPr>
          <p:grpSpPr>
            <a:xfrm>
              <a:off x="831939" y="3881176"/>
              <a:ext cx="2018501" cy="360127"/>
              <a:chOff x="831939" y="3881176"/>
              <a:chExt cx="2018501" cy="360127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831939" y="3930434"/>
                <a:ext cx="20185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100" dirty="0" smtClean="0">
                    <a:solidFill>
                      <a:srgbClr val="073763"/>
                    </a:solidFill>
                    <a:latin typeface="Century Gothic" panose="020B0502020202020204" pitchFamily="34" charset="0"/>
                    <a:sym typeface="Proxima Nova"/>
                  </a:rPr>
                  <a:t> </a:t>
                </a:r>
                <a:r>
                  <a:rPr lang="pt-BR" sz="1100" dirty="0" err="1" smtClean="0">
                    <a:solidFill>
                      <a:srgbClr val="073763"/>
                    </a:solidFill>
                    <a:latin typeface="Century Gothic" panose="020B0502020202020204" pitchFamily="34" charset="0"/>
                    <a:sym typeface="Proxima Nova"/>
                  </a:rPr>
                  <a:t>simple-package-template</a:t>
                </a:r>
                <a:endParaRPr lang="en-US" sz="1100" dirty="0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835242" y="3881176"/>
                <a:ext cx="1994667" cy="36012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Agrupar 13"/>
          <p:cNvGrpSpPr/>
          <p:nvPr/>
        </p:nvGrpSpPr>
        <p:grpSpPr>
          <a:xfrm>
            <a:off x="3116857" y="3763995"/>
            <a:ext cx="2196982" cy="555191"/>
            <a:chOff x="3654637" y="3785735"/>
            <a:chExt cx="2196982" cy="555191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4186081" y="3915045"/>
              <a:ext cx="1620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err="1" smtClean="0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package-template</a:t>
              </a:r>
              <a:endParaRPr lang="en-US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41502" y="3881175"/>
              <a:ext cx="1710117" cy="3601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eta para a Direita 18"/>
          <p:cNvSpPr/>
          <p:nvPr/>
        </p:nvSpPr>
        <p:spPr>
          <a:xfrm>
            <a:off x="5387544" y="2791691"/>
            <a:ext cx="314910" cy="325582"/>
          </a:xfrm>
          <a:prstGeom prst="rightArrow">
            <a:avLst/>
          </a:prstGeom>
          <a:solidFill>
            <a:srgbClr val="0072C0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85" y="1558470"/>
            <a:ext cx="2219236" cy="2300965"/>
          </a:xfrm>
          <a:prstGeom prst="rect">
            <a:avLst/>
          </a:prstGeom>
        </p:spPr>
      </p:pic>
      <p:grpSp>
        <p:nvGrpSpPr>
          <p:cNvPr id="24" name="Agrupar 23"/>
          <p:cNvGrpSpPr/>
          <p:nvPr/>
        </p:nvGrpSpPr>
        <p:grpSpPr>
          <a:xfrm>
            <a:off x="5646675" y="3758737"/>
            <a:ext cx="2443146" cy="555191"/>
            <a:chOff x="3654637" y="3785735"/>
            <a:chExt cx="2443146" cy="555191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</p:spPr>
        </p:pic>
        <p:sp>
          <p:nvSpPr>
            <p:cNvPr id="26" name="Retângulo 25"/>
            <p:cNvSpPr/>
            <p:nvPr/>
          </p:nvSpPr>
          <p:spPr>
            <a:xfrm>
              <a:off x="4186081" y="3915045"/>
              <a:ext cx="191170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 err="1" smtClean="0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image-processing-package</a:t>
              </a:r>
              <a:endParaRPr lang="en-US" sz="10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141502" y="3881175"/>
              <a:ext cx="1956281" cy="3601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21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Exemplo de pacote com vários módulos</a:t>
            </a:r>
            <a:endParaRPr sz="27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4" y="1258079"/>
            <a:ext cx="2876330" cy="33959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97" y="1252583"/>
            <a:ext cx="3269525" cy="3389933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3843363" y="2640162"/>
            <a:ext cx="728636" cy="594873"/>
          </a:xfrm>
          <a:prstGeom prst="rightArrow">
            <a:avLst/>
          </a:prstGeom>
          <a:solidFill>
            <a:srgbClr val="0072C0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Arquivos do projeto </a:t>
            </a:r>
            <a:r>
              <a:rPr lang="pt-BR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image-processing</a:t>
            </a:r>
            <a:endParaRPr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6" y="1229757"/>
            <a:ext cx="3269525" cy="338993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433" y="1224165"/>
            <a:ext cx="5254698" cy="128426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3433" y="2601578"/>
            <a:ext cx="5304330" cy="12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1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Objetivos 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 Projeto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11700" y="1333493"/>
            <a:ext cx="70035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Entender c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onceitos relacionados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aos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pacotes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1700" y="2364741"/>
            <a:ext cx="6858028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Atualizar o projeto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 gerar as distribuições</a:t>
            </a:r>
            <a:endParaRPr lang="pt-BR"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11700" y="3395989"/>
            <a:ext cx="8028735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Publicar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 pacote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F6051D04-03A9-4C12-9078-19F60A8281B7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68" grpId="0" build="p"/>
      <p:bldP spid="6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Arquivos do projeto </a:t>
            </a:r>
            <a:r>
              <a:rPr lang="pt-BR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image-processing</a:t>
            </a:r>
            <a:endParaRPr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6" y="1229757"/>
            <a:ext cx="3269525" cy="338993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433" y="1224165"/>
            <a:ext cx="5254698" cy="12842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544" y="2612650"/>
            <a:ext cx="2256475" cy="223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Arquivos do projeto </a:t>
            </a:r>
            <a:r>
              <a:rPr lang="pt-BR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image-processing</a:t>
            </a:r>
            <a:endParaRPr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6" y="1229757"/>
            <a:ext cx="3269525" cy="338993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042" y="1326089"/>
            <a:ext cx="5226089" cy="150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Exemplo de pacote com vários módulos</a:t>
            </a:r>
            <a:endParaRPr sz="27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4" y="1258079"/>
            <a:ext cx="2876330" cy="33959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97" y="1252583"/>
            <a:ext cx="3269525" cy="3389933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3843363" y="2640162"/>
            <a:ext cx="728636" cy="594873"/>
          </a:xfrm>
          <a:prstGeom prst="rightArrow">
            <a:avLst/>
          </a:prstGeom>
          <a:solidFill>
            <a:srgbClr val="0072C0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1141176" y="1912051"/>
            <a:ext cx="1738745" cy="62345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332176" y="1912051"/>
            <a:ext cx="1738745" cy="62345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Arquivo setup.py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393370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Usado para especificar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deve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ser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construído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Documentação: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https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://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setuptools.readthedocs.io/en/latest/setuptools.html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232" y="1196266"/>
            <a:ext cx="3185436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Arquivo requirements.txt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3933707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Usado para passar as dependências que devem ser instaladas com o seu pacote. Opcionalmente, podem ser especificadas as versões.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718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Arquivo 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README.md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934" y="1168083"/>
            <a:ext cx="2566261" cy="3267154"/>
          </a:xfrm>
          <a:prstGeom prst="rect">
            <a:avLst/>
          </a:prstGeom>
        </p:spPr>
      </p:pic>
      <p:sp>
        <p:nvSpPr>
          <p:cNvPr id="11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4203870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Será exibido como documentação na página do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seu pacote. Foi usado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markdown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009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</p:spPr>
        </p:pic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" name="Seta para a Direita 3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bg1"/>
                  </a:solidFill>
                </a:rPr>
                <a:t>setup.py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" name="Seta para a Direita 11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err="1" smtClean="0">
                  <a:ln w="0"/>
                  <a:solidFill>
                    <a:schemeClr val="bg1"/>
                  </a:solidFill>
                </a:rPr>
                <a:t>twine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697509" y="4140999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pip</a:t>
            </a:r>
            <a:r>
              <a:rPr lang="pt-BR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install</a:t>
            </a:r>
            <a:r>
              <a:rPr lang="pt-BR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package_name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50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  <a:endParaRPr lang="pt-BR"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Para subir o pacote, criar uma distribuição binária ou distribuição de código fonte. 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As versões mais recentes do pip instalam primeiramente a binária e usam a distribuição de código fonte, apenas se necessário. 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 qualquer forma, iremos criar ambas distribuições.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955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gerar as distribuições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Agrupar 22"/>
          <p:cNvGrpSpPr/>
          <p:nvPr/>
        </p:nvGrpSpPr>
        <p:grpSpPr>
          <a:xfrm>
            <a:off x="1161124" y="1508241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20354" y="1139551"/>
            <a:ext cx="3190392" cy="303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Acessar a raiz do projeto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Comandos de instalação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 para criar a distribuição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Chave Esquerda 13"/>
          <p:cNvSpPr/>
          <p:nvPr/>
        </p:nvSpPr>
        <p:spPr>
          <a:xfrm>
            <a:off x="2787845" y="1260764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   Comandos de instalação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pip install --upgrade pip</a:t>
            </a:r>
            <a:b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pip install --user twine</a:t>
            </a:r>
            <a:b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pip install --user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setuptools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0493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Requisitos Básicos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492644B2-335B-476C-A53C-F1FEB77CC429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instalado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Ter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um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projeto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ser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empacotado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Git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(recomendado)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Comandos para criar distribuições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setup.py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sdist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bdist_wheel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948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3: </a:t>
            </a:r>
            <a:r>
              <a:rPr lang="en-US" sz="4400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Publicando</a:t>
            </a:r>
            <a:r>
              <a:rPr lang="en-US" sz="4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o </a:t>
            </a:r>
            <a:r>
              <a:rPr lang="en-US" sz="4400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</a:t>
            </a:r>
            <a:endParaRPr lang="pt-BR" sz="4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1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Descomplicando a criação de pacotes em Python</a:t>
            </a:r>
            <a:endParaRPr lang="pt-BR" sz="1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834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</p:spPr>
        </p:pic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" name="Seta para a Direita 3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bg1"/>
                  </a:solidFill>
                </a:rPr>
                <a:t>setup.py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" name="Seta para a Direita 11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err="1" smtClean="0">
                  <a:ln w="0"/>
                  <a:solidFill>
                    <a:schemeClr val="bg1"/>
                  </a:solidFill>
                </a:rPr>
                <a:t>twine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940981" y="4145420"/>
            <a:ext cx="2207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pip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install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package_name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88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subir o pacote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091341" y="1247641"/>
            <a:ext cx="5037433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Test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Test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Testar pacote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Chave Esquerda 25"/>
          <p:cNvSpPr/>
          <p:nvPr/>
        </p:nvSpPr>
        <p:spPr>
          <a:xfrm>
            <a:off x="2787845" y="1260764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/>
          <p:cNvGrpSpPr/>
          <p:nvPr/>
        </p:nvGrpSpPr>
        <p:grpSpPr>
          <a:xfrm>
            <a:off x="810618" y="1841377"/>
            <a:ext cx="1664317" cy="1671264"/>
            <a:chOff x="6139055" y="1640486"/>
            <a:chExt cx="1664317" cy="1671264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40486"/>
              <a:ext cx="1645599" cy="1645599"/>
            </a:xfrm>
            <a:prstGeom prst="rect">
              <a:avLst/>
            </a:prstGeom>
          </p:spPr>
        </p:pic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75251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7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/>
          <p:cNvSpPr/>
          <p:nvPr/>
        </p:nvSpPr>
        <p:spPr>
          <a:xfrm>
            <a:off x="3120354" y="1330036"/>
            <a:ext cx="454119" cy="1828800"/>
          </a:xfrm>
          <a:prstGeom prst="rect">
            <a:avLst/>
          </a:prstGeom>
          <a:solidFill>
            <a:srgbClr val="0072C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 para subir o pacote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091341" y="1247641"/>
            <a:ext cx="5037433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Test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Test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Testar pacote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</a:t>
            </a:r>
            <a:r>
              <a:rPr lang="pt-BR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Chave Esquerda 25"/>
          <p:cNvSpPr/>
          <p:nvPr/>
        </p:nvSpPr>
        <p:spPr>
          <a:xfrm>
            <a:off x="2787845" y="1260764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/>
          <p:cNvGrpSpPr/>
          <p:nvPr/>
        </p:nvGrpSpPr>
        <p:grpSpPr>
          <a:xfrm>
            <a:off x="810618" y="1841377"/>
            <a:ext cx="1664317" cy="1671264"/>
            <a:chOff x="6139055" y="1640486"/>
            <a:chExt cx="1664317" cy="1671264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40486"/>
              <a:ext cx="1645599" cy="1645599"/>
            </a:xfrm>
            <a:prstGeom prst="rect">
              <a:avLst/>
            </a:prstGeom>
          </p:spPr>
        </p:pic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75251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9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Criando contas no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https://pypi.org/account/register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4"/>
              </a:rPr>
              <a:t>/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5"/>
              </a:rPr>
              <a:t>https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5"/>
              </a:rPr>
              <a:t>://test.pypi.org/account/register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  <a:hlinkClick r:id="rId5"/>
              </a:rPr>
              <a:t>/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441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 para publicar no </a:t>
            </a:r>
            <a:r>
              <a:rPr lang="pt-BR" sz="3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</a:t>
            </a:r>
            <a:r>
              <a:rPr lang="pt-BR" sz="3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est </a:t>
            </a:r>
            <a:r>
              <a:rPr lang="pt-BR" sz="3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sz="3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twine upload --repository-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https://test.pypi.org/legacy/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961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 para instalar o pacote de teste </a:t>
            </a:r>
            <a:endParaRPr sz="26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pip install 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–-index-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https://test.pypi.org/simple/ image-processing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752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</a:pPr>
            <a:r>
              <a:rPr lang="pt-BR" sz="34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 </a:t>
            </a:r>
            <a:r>
              <a:rPr lang="pt-BR" sz="3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para publicar no </a:t>
            </a:r>
            <a:r>
              <a:rPr lang="pt-BR" sz="34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34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twine upload --repository-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url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https://upload.pypi.org/legacy/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25619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</a:pPr>
            <a:r>
              <a:rPr lang="pt-BR" sz="32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 para instalar o </a:t>
            </a:r>
            <a:r>
              <a:rPr lang="pt-BR" sz="32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</a:t>
            </a:r>
            <a:endParaRPr lang="pt-BR"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E6539FF9-7B34-4075-A85B-37247948E47F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python -m pip install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package_name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73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38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Parte 1: </a:t>
            </a:r>
            <a:r>
              <a:rPr lang="en-US" sz="3800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Introdução</a:t>
            </a:r>
            <a:r>
              <a:rPr lang="en-US" sz="38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e </a:t>
            </a:r>
            <a:r>
              <a:rPr lang="en-US" sz="3800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conceitos</a:t>
            </a:r>
            <a:endParaRPr lang="pt-BR" sz="38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1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Descomplicando a criação de pacotes em Python</a:t>
            </a:r>
          </a:p>
        </p:txBody>
      </p:sp>
    </p:spTree>
    <p:extLst>
      <p:ext uri="{BB962C8B-B14F-4D97-AF65-F5344CB8AC3E}">
        <p14:creationId xmlns:p14="http://schemas.microsoft.com/office/powerpoint/2010/main" val="19743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Resumo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</p:spPr>
        </p:pic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" name="Seta para a Direita 3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bg1"/>
                  </a:solidFill>
                </a:rPr>
                <a:t>setup.py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" name="Seta para a Direita 11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err="1" smtClean="0">
                  <a:ln w="0"/>
                  <a:solidFill>
                    <a:schemeClr val="bg1"/>
                  </a:solidFill>
                </a:rPr>
                <a:t>twine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940981" y="4145420"/>
            <a:ext cx="2207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pip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install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package_name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53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36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Resumo</a:t>
            </a:r>
            <a:endParaRPr sz="36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  <a:p>
              <a:pPr marL="76200" indent="0">
                <a:buClr>
                  <a:srgbClr val="073763"/>
                </a:buClr>
                <a:buSzPts val="2400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" name="Chave Esquerda 1"/>
          <p:cNvSpPr/>
          <p:nvPr/>
        </p:nvSpPr>
        <p:spPr>
          <a:xfrm>
            <a:off x="2848328" y="1291880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090782" y="1247641"/>
            <a:ext cx="423256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Fork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template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Adição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 conteúdo dos módulos do projeto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Edição 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  arquivo setup.py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Edição do requirements.txt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Edição do README.md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085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Resumo</a:t>
            </a:r>
            <a:endParaRPr sz="32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Agrupar 22"/>
          <p:cNvGrpSpPr/>
          <p:nvPr/>
        </p:nvGrpSpPr>
        <p:grpSpPr>
          <a:xfrm>
            <a:off x="1161124" y="1508241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120354" y="1139551"/>
            <a:ext cx="3190392" cy="303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Acessar a raiz do projeto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Comandos de instalação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Comando para criar a distribuição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Chave Esquerda 13"/>
          <p:cNvSpPr/>
          <p:nvPr/>
        </p:nvSpPr>
        <p:spPr>
          <a:xfrm>
            <a:off x="2787845" y="1260764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Resumo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091341" y="1247641"/>
            <a:ext cx="5037433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Test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Test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Testar pacote</a:t>
            </a: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Criar conta no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Publicar no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Instalar pacote usando </a:t>
            </a:r>
            <a:r>
              <a:rPr lang="pt-BR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533400" indent="-457200" algn="l">
              <a:buClr>
                <a:srgbClr val="073763"/>
              </a:buClr>
              <a:buSzPts val="2400"/>
              <a:buFont typeface="+mj-lt"/>
              <a:buAutoNum type="arabicPeriod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Chave Esquerda 25"/>
          <p:cNvSpPr/>
          <p:nvPr/>
        </p:nvSpPr>
        <p:spPr>
          <a:xfrm>
            <a:off x="2787845" y="1260764"/>
            <a:ext cx="332509" cy="3034145"/>
          </a:xfrm>
          <a:prstGeom prst="lef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/>
          <p:cNvGrpSpPr/>
          <p:nvPr/>
        </p:nvGrpSpPr>
        <p:grpSpPr>
          <a:xfrm>
            <a:off x="810618" y="1841377"/>
            <a:ext cx="1664317" cy="1671264"/>
            <a:chOff x="6139055" y="1640486"/>
            <a:chExt cx="1664317" cy="1671264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40486"/>
              <a:ext cx="1645599" cy="1645599"/>
            </a:xfrm>
            <a:prstGeom prst="rect">
              <a:avLst/>
            </a:prstGeom>
          </p:spPr>
        </p:pic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75251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6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prático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Fazer um pacote usando a estrutura simples de um módulo para testar os conhecimentos adquiridos.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429066" y="2434886"/>
            <a:ext cx="2083090" cy="2286954"/>
            <a:chOff x="1889587" y="2231409"/>
            <a:chExt cx="2501127" cy="2745903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690" y="2231409"/>
              <a:ext cx="2166677" cy="2305149"/>
            </a:xfrm>
            <a:prstGeom prst="rect">
              <a:avLst/>
            </a:prstGeom>
          </p:spPr>
        </p:pic>
        <p:grpSp>
          <p:nvGrpSpPr>
            <p:cNvPr id="13" name="Agrupar 12"/>
            <p:cNvGrpSpPr/>
            <p:nvPr/>
          </p:nvGrpSpPr>
          <p:grpSpPr>
            <a:xfrm>
              <a:off x="1889587" y="4422121"/>
              <a:ext cx="2501127" cy="555191"/>
              <a:chOff x="363129" y="3770922"/>
              <a:chExt cx="2501127" cy="555191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129" y="3770922"/>
                <a:ext cx="555191" cy="555191"/>
              </a:xfrm>
              <a:prstGeom prst="rect">
                <a:avLst/>
              </a:prstGeom>
            </p:spPr>
          </p:pic>
          <p:grpSp>
            <p:nvGrpSpPr>
              <p:cNvPr id="15" name="Agrupar 14"/>
              <p:cNvGrpSpPr/>
              <p:nvPr/>
            </p:nvGrpSpPr>
            <p:grpSpPr>
              <a:xfrm>
                <a:off x="835242" y="3878162"/>
                <a:ext cx="2029014" cy="363141"/>
                <a:chOff x="835242" y="3878162"/>
                <a:chExt cx="2029014" cy="363141"/>
              </a:xfrm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835242" y="3878162"/>
                  <a:ext cx="2029014" cy="314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100" dirty="0">
                      <a:solidFill>
                        <a:srgbClr val="073763"/>
                      </a:solidFill>
                      <a:latin typeface="Century Gothic" panose="020B0502020202020204" pitchFamily="34" charset="0"/>
                      <a:sym typeface="Proxima Nova"/>
                    </a:rPr>
                    <a:t> </a:t>
                  </a:r>
                  <a:r>
                    <a:rPr lang="pt-BR" sz="900" dirty="0" err="1" smtClean="0">
                      <a:solidFill>
                        <a:srgbClr val="073763"/>
                      </a:solidFill>
                      <a:latin typeface="Century Gothic" panose="020B0502020202020204" pitchFamily="34" charset="0"/>
                      <a:sym typeface="Proxima Nova"/>
                    </a:rPr>
                    <a:t>simple-package-template</a:t>
                  </a:r>
                  <a:endParaRPr lang="en-US" sz="1100" dirty="0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835242" y="3881176"/>
                  <a:ext cx="1994667" cy="3601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199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Exercício 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prático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3AF8C864-974D-4363-AB9B-61228C796053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Fazer um pacote usando a estrutura simples de um módulo para testar os conhecimentos adquiridos.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429066" y="2434886"/>
            <a:ext cx="2083090" cy="2286954"/>
            <a:chOff x="1889587" y="2231409"/>
            <a:chExt cx="2501127" cy="2745903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690" y="2231409"/>
              <a:ext cx="2166677" cy="2305149"/>
            </a:xfrm>
            <a:prstGeom prst="rect">
              <a:avLst/>
            </a:prstGeom>
          </p:spPr>
        </p:pic>
        <p:grpSp>
          <p:nvGrpSpPr>
            <p:cNvPr id="13" name="Agrupar 12"/>
            <p:cNvGrpSpPr/>
            <p:nvPr/>
          </p:nvGrpSpPr>
          <p:grpSpPr>
            <a:xfrm>
              <a:off x="1889587" y="4422121"/>
              <a:ext cx="2501127" cy="555191"/>
              <a:chOff x="363129" y="3770922"/>
              <a:chExt cx="2501127" cy="555191"/>
            </a:xfrm>
          </p:grpSpPr>
          <p:pic>
            <p:nvPicPr>
              <p:cNvPr id="14" name="Imagem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129" y="3770922"/>
                <a:ext cx="555191" cy="555191"/>
              </a:xfrm>
              <a:prstGeom prst="rect">
                <a:avLst/>
              </a:prstGeom>
            </p:spPr>
          </p:pic>
          <p:grpSp>
            <p:nvGrpSpPr>
              <p:cNvPr id="15" name="Agrupar 14"/>
              <p:cNvGrpSpPr/>
              <p:nvPr/>
            </p:nvGrpSpPr>
            <p:grpSpPr>
              <a:xfrm>
                <a:off x="835242" y="3878162"/>
                <a:ext cx="2029014" cy="363141"/>
                <a:chOff x="835242" y="3878162"/>
                <a:chExt cx="2029014" cy="363141"/>
              </a:xfrm>
            </p:grpSpPr>
            <p:sp>
              <p:nvSpPr>
                <p:cNvPr id="16" name="Retângulo 15"/>
                <p:cNvSpPr/>
                <p:nvPr/>
              </p:nvSpPr>
              <p:spPr>
                <a:xfrm>
                  <a:off x="835242" y="3878162"/>
                  <a:ext cx="2029014" cy="314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100" dirty="0">
                      <a:solidFill>
                        <a:srgbClr val="073763"/>
                      </a:solidFill>
                      <a:latin typeface="Century Gothic" panose="020B0502020202020204" pitchFamily="34" charset="0"/>
                      <a:sym typeface="Proxima Nova"/>
                    </a:rPr>
                    <a:t> </a:t>
                  </a:r>
                  <a:r>
                    <a:rPr lang="pt-BR" sz="900" dirty="0" err="1" smtClean="0">
                      <a:solidFill>
                        <a:srgbClr val="073763"/>
                      </a:solidFill>
                      <a:latin typeface="Century Gothic" panose="020B0502020202020204" pitchFamily="34" charset="0"/>
                      <a:sym typeface="Proxima Nova"/>
                    </a:rPr>
                    <a:t>simple-package-template</a:t>
                  </a:r>
                  <a:endParaRPr lang="en-US" sz="1100" dirty="0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835242" y="3881176"/>
                  <a:ext cx="1994667" cy="3601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Retângulo 2"/>
          <p:cNvSpPr/>
          <p:nvPr/>
        </p:nvSpPr>
        <p:spPr>
          <a:xfrm>
            <a:off x="2808285" y="2380634"/>
            <a:ext cx="4418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sz="16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Calibri" panose="020F0502020204030204" pitchFamily="34" charset="0"/>
                <a:sym typeface="Proxima Nova"/>
              </a:rPr>
              <a:t>Adicionais:</a:t>
            </a: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Calibri" panose="020F0502020204030204" pitchFamily="34" charset="0"/>
                <a:sym typeface="Proxima Nova"/>
              </a:rPr>
              <a:t>Documentação do </a:t>
            </a:r>
            <a:r>
              <a:rPr lang="pt-BR" sz="16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Calibri" panose="020F0502020204030204" pitchFamily="34" charset="0"/>
                <a:sym typeface="Proxima Nova"/>
              </a:rPr>
              <a:t>setuptools</a:t>
            </a:r>
            <a:r>
              <a:rPr lang="pt-BR" sz="16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Calibri" panose="020F0502020204030204" pitchFamily="34" charset="0"/>
                <a:sym typeface="Proxima Nova"/>
              </a:rPr>
              <a:t>: </a:t>
            </a:r>
            <a:r>
              <a:rPr lang="en-US" sz="1600" dirty="0">
                <a:hlinkClick r:id="rId6"/>
              </a:rPr>
              <a:t>https://setuptools.readthedocs.io/en/latest/setuptools.html</a:t>
            </a:r>
            <a:endParaRPr lang="pt-BR" sz="16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Calibri" panose="020F0502020204030204" pitchFamily="34" charset="0"/>
                <a:sym typeface="Proxima Nova"/>
              </a:rPr>
              <a:t>Testes automatizados: </a:t>
            </a:r>
            <a:r>
              <a:rPr lang="en-US" sz="1600" dirty="0" smtClean="0">
                <a:hlinkClick r:id="rId7"/>
              </a:rPr>
              <a:t>https</a:t>
            </a:r>
            <a:r>
              <a:rPr lang="en-US" sz="1600" dirty="0">
                <a:hlinkClick r:id="rId7"/>
              </a:rPr>
              <a:t>://docs.pytest.org/en/latest/goodpractices.html</a:t>
            </a:r>
            <a:endParaRPr lang="pt-BR" sz="16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  <a:p>
            <a:pPr marL="361950" indent="-285750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Calibri" panose="020F0502020204030204" pitchFamily="34" charset="0"/>
                <a:sym typeface="Proxima Nova"/>
              </a:rPr>
              <a:t>Uso do </a:t>
            </a:r>
            <a:r>
              <a:rPr lang="pt-BR" sz="16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Calibri" panose="020F0502020204030204" pitchFamily="34" charset="0"/>
                <a:sym typeface="Proxima Nova"/>
              </a:rPr>
              <a:t>Tox</a:t>
            </a:r>
            <a:r>
              <a:rPr lang="pt-BR" sz="16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Calibri" panose="020F0502020204030204" pitchFamily="34" charset="0"/>
                <a:sym typeface="Proxima Nova"/>
              </a:rPr>
              <a:t>: </a:t>
            </a:r>
            <a:r>
              <a:rPr lang="en-US" sz="1600" dirty="0" smtClean="0">
                <a:hlinkClick r:id="rId8"/>
              </a:rPr>
              <a:t>https</a:t>
            </a:r>
            <a:r>
              <a:rPr lang="en-US" sz="1600" dirty="0">
                <a:hlinkClick r:id="rId8"/>
              </a:rPr>
              <a:t>://tox.readthedocs.io/en/latest/</a:t>
            </a:r>
            <a:endParaRPr lang="pt-BR" sz="16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Calibri" panose="020F050202020403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230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  Repositórios disponíveis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2" y="1573283"/>
            <a:ext cx="2166677" cy="230514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9" y="1562188"/>
            <a:ext cx="1946150" cy="2297712"/>
          </a:xfrm>
          <a:prstGeom prst="rect">
            <a:avLst/>
          </a:prstGeom>
        </p:spPr>
      </p:pic>
      <p:grpSp>
        <p:nvGrpSpPr>
          <p:cNvPr id="12" name="Agrupar 11"/>
          <p:cNvGrpSpPr/>
          <p:nvPr/>
        </p:nvGrpSpPr>
        <p:grpSpPr>
          <a:xfrm>
            <a:off x="363129" y="3763995"/>
            <a:ext cx="2487311" cy="555191"/>
            <a:chOff x="363129" y="3770922"/>
            <a:chExt cx="2487311" cy="555191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129" y="3770922"/>
              <a:ext cx="555191" cy="555191"/>
            </a:xfrm>
            <a:prstGeom prst="rect">
              <a:avLst/>
            </a:prstGeom>
          </p:spPr>
        </p:pic>
        <p:grpSp>
          <p:nvGrpSpPr>
            <p:cNvPr id="11" name="Agrupar 10"/>
            <p:cNvGrpSpPr/>
            <p:nvPr/>
          </p:nvGrpSpPr>
          <p:grpSpPr>
            <a:xfrm>
              <a:off x="831939" y="3881176"/>
              <a:ext cx="2018501" cy="360127"/>
              <a:chOff x="831939" y="3881176"/>
              <a:chExt cx="2018501" cy="360127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831939" y="3930434"/>
                <a:ext cx="201850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100" dirty="0" smtClean="0">
                    <a:solidFill>
                      <a:srgbClr val="073763"/>
                    </a:solidFill>
                    <a:latin typeface="Century Gothic" panose="020B0502020202020204" pitchFamily="34" charset="0"/>
                    <a:sym typeface="Proxima Nova"/>
                  </a:rPr>
                  <a:t> </a:t>
                </a:r>
                <a:r>
                  <a:rPr lang="pt-BR" sz="1100" dirty="0" err="1" smtClean="0">
                    <a:solidFill>
                      <a:srgbClr val="073763"/>
                    </a:solidFill>
                    <a:latin typeface="Century Gothic" panose="020B0502020202020204" pitchFamily="34" charset="0"/>
                    <a:sym typeface="Proxima Nova"/>
                  </a:rPr>
                  <a:t>simple-package-template</a:t>
                </a:r>
                <a:endParaRPr lang="en-US" sz="1100" dirty="0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835242" y="3881176"/>
                <a:ext cx="1994667" cy="36012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Agrupar 13"/>
          <p:cNvGrpSpPr/>
          <p:nvPr/>
        </p:nvGrpSpPr>
        <p:grpSpPr>
          <a:xfrm>
            <a:off x="3116857" y="3763995"/>
            <a:ext cx="2196982" cy="555191"/>
            <a:chOff x="3654637" y="3785735"/>
            <a:chExt cx="2196982" cy="555191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4186081" y="3915045"/>
              <a:ext cx="1620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err="1" smtClean="0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package-template</a:t>
              </a:r>
              <a:endParaRPr lang="en-US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41502" y="3881175"/>
              <a:ext cx="1710117" cy="3601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eta para a Direita 18"/>
          <p:cNvSpPr/>
          <p:nvPr/>
        </p:nvSpPr>
        <p:spPr>
          <a:xfrm>
            <a:off x="5387544" y="2791691"/>
            <a:ext cx="314910" cy="325582"/>
          </a:xfrm>
          <a:prstGeom prst="rightArrow">
            <a:avLst/>
          </a:prstGeom>
          <a:solidFill>
            <a:srgbClr val="0072C0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85" y="1558470"/>
            <a:ext cx="2219236" cy="2300965"/>
          </a:xfrm>
          <a:prstGeom prst="rect">
            <a:avLst/>
          </a:prstGeom>
        </p:spPr>
      </p:pic>
      <p:grpSp>
        <p:nvGrpSpPr>
          <p:cNvPr id="24" name="Agrupar 23"/>
          <p:cNvGrpSpPr/>
          <p:nvPr/>
        </p:nvGrpSpPr>
        <p:grpSpPr>
          <a:xfrm>
            <a:off x="5646675" y="3758737"/>
            <a:ext cx="2443146" cy="555191"/>
            <a:chOff x="3654637" y="3785735"/>
            <a:chExt cx="2443146" cy="555191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637" y="3785735"/>
              <a:ext cx="555191" cy="555191"/>
            </a:xfrm>
            <a:prstGeom prst="rect">
              <a:avLst/>
            </a:prstGeom>
          </p:spPr>
        </p:pic>
        <p:sp>
          <p:nvSpPr>
            <p:cNvPr id="26" name="Retângulo 25"/>
            <p:cNvSpPr/>
            <p:nvPr/>
          </p:nvSpPr>
          <p:spPr>
            <a:xfrm>
              <a:off x="4186081" y="3915045"/>
              <a:ext cx="191170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 err="1" smtClean="0">
                  <a:solidFill>
                    <a:srgbClr val="073763"/>
                  </a:solidFill>
                  <a:latin typeface="Century Gothic" panose="020B0502020202020204" pitchFamily="34" charset="0"/>
                  <a:sym typeface="Proxima Nova"/>
                </a:rPr>
                <a:t>image-processing-package</a:t>
              </a:r>
              <a:endParaRPr lang="en-US" sz="1000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141502" y="3881175"/>
              <a:ext cx="1956281" cy="3601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311700" y="4583298"/>
            <a:ext cx="239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hlinkClick r:id="rId8"/>
              </a:rPr>
              <a:t>https://github.com/tiemi/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iângulo isósceles 20"/>
          <p:cNvSpPr/>
          <p:nvPr/>
        </p:nvSpPr>
        <p:spPr>
          <a:xfrm>
            <a:off x="1285875" y="-1"/>
            <a:ext cx="7858126" cy="5077718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Obrigada!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4275" y="1489290"/>
            <a:ext cx="8478025" cy="2164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lvl="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anose="05000000000000000000" pitchFamily="2" charset="2"/>
              <a:buChar char="ü"/>
            </a:pPr>
            <a:endParaRPr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F1D02CF1-2F89-4F16-A38F-9F7776C4A2D3}"/>
              </a:ext>
            </a:extLst>
          </p:cNvPr>
          <p:cNvSpPr txBox="1">
            <a:spLocks/>
          </p:cNvSpPr>
          <p:nvPr/>
        </p:nvSpPr>
        <p:spPr>
          <a:xfrm>
            <a:off x="506675" y="1641690"/>
            <a:ext cx="8478025" cy="21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Google Shape;65;p11"/>
          <p:cNvSpPr txBox="1">
            <a:spLocks/>
          </p:cNvSpPr>
          <p:nvPr/>
        </p:nvSpPr>
        <p:spPr>
          <a:xfrm>
            <a:off x="-272734" y="3835422"/>
            <a:ext cx="8023135" cy="105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Clr>
                <a:srgbClr val="75787B"/>
              </a:buClr>
            </a:pPr>
            <a:r>
              <a:rPr lang="en-US" b="1" dirty="0" smtClean="0"/>
              <a:t>Karina </a:t>
            </a:r>
            <a:r>
              <a:rPr lang="en-US" b="1" dirty="0" smtClean="0"/>
              <a:t>Kato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66" y="1532791"/>
            <a:ext cx="2196244" cy="2196244"/>
          </a:xfrm>
          <a:prstGeom prst="ellipse">
            <a:avLst/>
          </a:prstGeom>
          <a:solidFill>
            <a:schemeClr val="bg1"/>
          </a:solidFill>
          <a:ln w="63500" cap="rnd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  <a:softEdge rad="0"/>
          </a:effectLst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chemeClr val="bg1"/>
            </a:contourClr>
          </a:sp3d>
        </p:spPr>
      </p:pic>
      <p:sp>
        <p:nvSpPr>
          <p:cNvPr id="2" name="Retângulo 1"/>
          <p:cNvSpPr/>
          <p:nvPr/>
        </p:nvSpPr>
        <p:spPr>
          <a:xfrm>
            <a:off x="5556548" y="4289689"/>
            <a:ext cx="2440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https://www.linkedin.com/in/karina-kato-4b2a56182/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66" y="4369897"/>
            <a:ext cx="386582" cy="3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palestrante]</a:t>
            </a:r>
            <a:br>
              <a:rPr lang="pt-BR" sz="20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</a:br>
            <a:r>
              <a:rPr lang="pt-BR" sz="1500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[Posição]</a:t>
            </a:r>
            <a:endParaRPr sz="1500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do </a:t>
            </a:r>
            <a:r>
              <a:rPr lang="en-US" sz="3600" dirty="0" err="1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curso</a:t>
            </a:r>
            <a:r>
              <a:rPr lang="en-US" sz="3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]</a:t>
            </a:r>
            <a:endParaRPr sz="3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b="1" dirty="0">
                <a:solidFill>
                  <a:srgbClr val="404040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[Nome da aula]</a:t>
            </a:r>
            <a:endParaRPr sz="6600" b="1" dirty="0">
              <a:solidFill>
                <a:srgbClr val="404040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EEF53E-7C04-4F27-BD43-1E26D47E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</p:spPr>
      </p:pic>
      <p:sp>
        <p:nvSpPr>
          <p:cNvPr id="14" name="Google Shape;58;p13">
            <a:extLst>
              <a:ext uri="{FF2B5EF4-FFF2-40B4-BE49-F238E27FC236}">
                <a16:creationId xmlns:a16="http://schemas.microsoft.com/office/drawing/2014/main" id="{9D0D89BD-7A12-45CE-8BA8-CB0DA21B1E2D}"/>
              </a:ext>
            </a:extLst>
          </p:cNvPr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6D0FF19E-564D-4224-8DED-68ACC419C856}"/>
              </a:ext>
            </a:extLst>
          </p:cNvPr>
          <p:cNvSpPr txBox="1">
            <a:spLocks/>
          </p:cNvSpPr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Dúvidas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?</a:t>
            </a:r>
            <a:endParaRPr lang="pt-BR" sz="5400" b="1" dirty="0">
              <a:solidFill>
                <a:schemeClr val="bg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509FBF10-FD5E-423F-A69C-5E4A1846C0EC}"/>
              </a:ext>
            </a:extLst>
          </p:cNvPr>
          <p:cNvSpPr txBox="1">
            <a:spLocks/>
          </p:cNvSpPr>
          <p:nvPr/>
        </p:nvSpPr>
        <p:spPr>
          <a:xfrm>
            <a:off x="3574473" y="2436732"/>
            <a:ext cx="5413677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100"/>
            </a:pPr>
            <a:r>
              <a:rPr lang="pt-BR" sz="1600" dirty="0">
                <a:solidFill>
                  <a:srgbClr val="F7832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Descomplicando a criação de pacotes em Python</a:t>
            </a:r>
            <a:endParaRPr lang="pt-BR" sz="1600" dirty="0">
              <a:solidFill>
                <a:srgbClr val="F78321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311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Módulo </a:t>
            </a:r>
            <a:r>
              <a:rPr lang="pt-BR" sz="40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vs</a:t>
            </a: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Pacote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Módulo: 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objeto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que 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serve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como unidade organizacional do código que 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é carregado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pelo comando de import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.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Pacote: 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coleção </a:t>
            </a: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 módulos com hierarquia.</a:t>
            </a:r>
          </a:p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 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52886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Modularização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Vantagens 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da modularização: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Legibilidade</a:t>
            </a: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Manutenção</a:t>
            </a: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Reaproveitamento de código</a:t>
            </a:r>
            <a:endParaRPr lang="pt-BR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2291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 em Python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0DE79AE4-CE6C-4B25-9932-FC736928C88D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l">
              <a:buClr>
                <a:srgbClr val="073763"/>
              </a:buClr>
              <a:buSzPts val="2400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Vantagens de criar um </a:t>
            </a:r>
            <a:r>
              <a:rPr lang="pt-BR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pacote:</a:t>
            </a: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Facilidade de compartilhamento</a:t>
            </a: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Facilidade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14759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Conceitos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5">
            <a:extLst>
              <a:ext uri="{FF2B5EF4-FFF2-40B4-BE49-F238E27FC236}">
                <a16:creationId xmlns:a16="http://schemas.microsoft.com/office/drawing/2014/main" id="{FD309BA5-5A9B-4ECE-A5BE-A6D52797E3C0}"/>
              </a:ext>
            </a:extLst>
          </p:cNvPr>
          <p:cNvSpPr txBox="1">
            <a:spLocks/>
          </p:cNvSpPr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r>
              <a:rPr lang="en-US" sz="24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repositório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público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oficial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de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pacotes</a:t>
            </a:r>
            <a:endParaRPr lang="en-US" sz="2400" dirty="0" smtClean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Wheel e </a:t>
            </a:r>
            <a:r>
              <a:rPr lang="en-US" sz="2400" b="1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Sdist</a:t>
            </a:r>
            <a:r>
              <a:rPr lang="en-US" sz="2400" b="1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dois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tipos</a:t>
            </a:r>
            <a:r>
              <a:rPr lang="en-US" sz="2400" dirty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de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Setuptools</a:t>
            </a:r>
            <a:r>
              <a:rPr lang="en-US" sz="24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: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usado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em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setup.py para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gerar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as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  <a:p>
            <a:pPr marL="419100" algn="l">
              <a:buClr>
                <a:srgbClr val="073763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Twine: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pacote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usado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para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subir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as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distribuições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no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repositório</a:t>
            </a:r>
            <a:r>
              <a:rPr lang="en-US" sz="2400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Pypi</a:t>
            </a:r>
            <a:endParaRPr lang="en-US" sz="2400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915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88175" y="1059873"/>
            <a:ext cx="7882988" cy="3505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rPr>
              <a:t>Passos</a:t>
            </a:r>
            <a:endParaRPr sz="4000" b="1" dirty="0">
              <a:solidFill>
                <a:srgbClr val="073763"/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AF2A2CEB-7164-4E90-91A6-C76B891AE7EA}"/>
              </a:ext>
            </a:extLst>
          </p:cNvPr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Agrupar 21"/>
          <p:cNvGrpSpPr/>
          <p:nvPr/>
        </p:nvGrpSpPr>
        <p:grpSpPr>
          <a:xfrm>
            <a:off x="6139055" y="1640486"/>
            <a:ext cx="1664317" cy="1671264"/>
            <a:chOff x="6139055" y="1617944"/>
            <a:chExt cx="1664317" cy="1671264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055" y="1617944"/>
              <a:ext cx="1645599" cy="1645599"/>
            </a:xfrm>
            <a:prstGeom prst="rect">
              <a:avLst/>
            </a:prstGeom>
          </p:spPr>
        </p:pic>
        <p:sp>
          <p:nvSpPr>
            <p:cNvPr id="14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6286245" y="2852709"/>
              <a:ext cx="1517127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3.Upload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to</a:t>
              </a: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Pypi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2851766" y="2176612"/>
            <a:ext cx="1143001" cy="678872"/>
            <a:chOff x="2933672" y="2176612"/>
            <a:chExt cx="1143001" cy="678872"/>
          </a:xfrm>
        </p:grpSpPr>
        <p:sp>
          <p:nvSpPr>
            <p:cNvPr id="4" name="Seta para a Direita 3"/>
            <p:cNvSpPr/>
            <p:nvPr/>
          </p:nvSpPr>
          <p:spPr>
            <a:xfrm>
              <a:off x="2933672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2933673" y="2332610"/>
              <a:ext cx="1143000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>
                  <a:ln w="0"/>
                  <a:solidFill>
                    <a:schemeClr val="bg1"/>
                  </a:solidFill>
                </a:rPr>
                <a:t>setup.py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5247082" y="2176612"/>
            <a:ext cx="1143001" cy="678872"/>
            <a:chOff x="5273894" y="2176612"/>
            <a:chExt cx="1143001" cy="678872"/>
          </a:xfrm>
        </p:grpSpPr>
        <p:sp>
          <p:nvSpPr>
            <p:cNvPr id="12" name="Seta para a Direita 11"/>
            <p:cNvSpPr/>
            <p:nvPr/>
          </p:nvSpPr>
          <p:spPr>
            <a:xfrm>
              <a:off x="5273895" y="2176612"/>
              <a:ext cx="1143000" cy="678872"/>
            </a:xfrm>
            <a:prstGeom prst="rightArrow">
              <a:avLst/>
            </a:prstGeom>
            <a:solidFill>
              <a:srgbClr val="0072C0"/>
            </a:soli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5273894" y="2332610"/>
              <a:ext cx="1143001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err="1" smtClean="0">
                  <a:ln w="0"/>
                  <a:solidFill>
                    <a:schemeClr val="bg1"/>
                  </a:solidFill>
                </a:rPr>
                <a:t>twine</a:t>
              </a: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" name="Retângulo 9"/>
          <p:cNvSpPr/>
          <p:nvPr/>
        </p:nvSpPr>
        <p:spPr>
          <a:xfrm>
            <a:off x="5940981" y="4145420"/>
            <a:ext cx="2207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buClr>
                <a:srgbClr val="073763"/>
              </a:buClr>
              <a:buSzPts val="2400"/>
            </a:pP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pip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install</a:t>
            </a:r>
            <a:r>
              <a:rPr lang="pt-BR" sz="12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package_name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44883" y="1469777"/>
            <a:ext cx="1912992" cy="2710713"/>
            <a:chOff x="744883" y="1469777"/>
            <a:chExt cx="1912992" cy="2710713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3" y="1469777"/>
              <a:ext cx="1912992" cy="2258564"/>
            </a:xfrm>
            <a:prstGeom prst="rect">
              <a:avLst/>
            </a:prstGeom>
          </p:spPr>
        </p:pic>
        <p:sp>
          <p:nvSpPr>
            <p:cNvPr id="20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744883" y="3743991"/>
              <a:ext cx="1912992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1.Create Project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3994766" y="1477776"/>
            <a:ext cx="1252316" cy="2608464"/>
            <a:chOff x="3994766" y="1477776"/>
            <a:chExt cx="1252316" cy="2608464"/>
          </a:xfrm>
        </p:grpSpPr>
        <p:sp>
          <p:nvSpPr>
            <p:cNvPr id="5" name="Retângulo com Canto Diagonal Aparado 4"/>
            <p:cNvSpPr/>
            <p:nvPr/>
          </p:nvSpPr>
          <p:spPr>
            <a:xfrm>
              <a:off x="4188659" y="1477776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wheel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com Canto Diagonal Aparado 12"/>
            <p:cNvSpPr/>
            <p:nvPr/>
          </p:nvSpPr>
          <p:spPr>
            <a:xfrm>
              <a:off x="4188659" y="2626159"/>
              <a:ext cx="766682" cy="985510"/>
            </a:xfrm>
            <a:prstGeom prst="snip2DiagRect">
              <a:avLst/>
            </a:prstGeom>
            <a:solidFill>
              <a:schemeClr val="tx2">
                <a:lumMod val="75000"/>
              </a:schemeClr>
            </a:solidFill>
            <a:ln w="3175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bg1"/>
                  </a:solidFill>
                </a:rPr>
                <a:t>sdist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76;p15">
              <a:extLst>
                <a:ext uri="{FF2B5EF4-FFF2-40B4-BE49-F238E27FC236}">
                  <a16:creationId xmlns:a16="http://schemas.microsoft.com/office/drawing/2014/main" id="{FD309BA5-5A9B-4ECE-A5BE-A6D52797E3C0}"/>
                </a:ext>
              </a:extLst>
            </p:cNvPr>
            <p:cNvSpPr txBox="1">
              <a:spLocks/>
            </p:cNvSpPr>
            <p:nvPr/>
          </p:nvSpPr>
          <p:spPr>
            <a:xfrm>
              <a:off x="3994766" y="3649741"/>
              <a:ext cx="1252316" cy="43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76200" indent="0" algn="l">
                <a:buClr>
                  <a:srgbClr val="073763"/>
                </a:buClr>
                <a:buSzPts val="2400"/>
              </a:pPr>
              <a:r>
                <a:rPr lang="pt-BR" sz="1200" dirty="0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2.Generate </a:t>
              </a:r>
              <a:r>
                <a:rPr lang="pt-BR" sz="1200" dirty="0" err="1" smtClean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Proxima Nova"/>
                </a:rPr>
                <a:t>Distributions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Proxima Nova"/>
                <a:cs typeface="Proxima Nova"/>
                <a:sym typeface="Proxima No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0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9826</TotalTime>
  <Words>1309</Words>
  <Application>Microsoft Office PowerPoint</Application>
  <PresentationFormat>Apresentação na tela (16:9)</PresentationFormat>
  <Paragraphs>226</Paragraphs>
  <Slides>48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Century Gothic</vt:lpstr>
      <vt:lpstr>Arial</vt:lpstr>
      <vt:lpstr>Proxima Nova</vt:lpstr>
      <vt:lpstr>Wingdings</vt:lpstr>
      <vt:lpstr>Calibri</vt:lpstr>
      <vt:lpstr>Simple Light</vt:lpstr>
      <vt:lpstr>Karina Kato Machine Learning Engineer/Machine Learning Tech Lead - Take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Karina Tiemi</cp:lastModifiedBy>
  <cp:revision>180</cp:revision>
  <dcterms:modified xsi:type="dcterms:W3CDTF">2020-07-19T22:47:03Z</dcterms:modified>
</cp:coreProperties>
</file>