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79" r:id="rId5"/>
    <p:sldId id="276" r:id="rId6"/>
    <p:sldId id="280" r:id="rId7"/>
    <p:sldId id="281" r:id="rId8"/>
    <p:sldId id="284" r:id="rId9"/>
    <p:sldId id="285" r:id="rId10"/>
    <p:sldId id="286" r:id="rId11"/>
    <p:sldId id="287" r:id="rId12"/>
    <p:sldId id="288" r:id="rId13"/>
    <p:sldId id="289" r:id="rId14"/>
    <p:sldId id="264" r:id="rId15"/>
    <p:sldId id="265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7"/>
    <p:restoredTop sz="94615"/>
  </p:normalViewPr>
  <p:slideViewPr>
    <p:cSldViewPr snapToGrid="0" snapToObjects="1">
      <p:cViewPr>
        <p:scale>
          <a:sx n="94" d="100"/>
          <a:sy n="94" d="100"/>
        </p:scale>
        <p:origin x="4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00655-82E4-4E94-A65B-AF36B2AADCF5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2E4A6B6-A873-4DBC-BB15-46AEA4E7B3CC}">
      <dgm:prSet custT="1"/>
      <dgm:spPr/>
      <dgm:t>
        <a:bodyPr/>
        <a:lstStyle/>
        <a:p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Les 10 pays les plus prometteurs pour </a:t>
          </a:r>
          <a:r>
            <a:rPr lang="fr-FR" sz="2000" b="0" i="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EdTech</a:t>
          </a:r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: USA, Brésil, Japon, Turquie, Royaume-Uni, Corée du Sud, Arabie Saoudite, Italie, France et Allemagne. </a:t>
          </a:r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23650-AD85-4728-85D4-FCA816B785EE}" type="parTrans" cxnId="{00C0FAB4-536A-463A-9EE4-8F0682D720AF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1E7A11-6999-4C6C-B4BB-CD1BF8B241FD}" type="sibTrans" cxnId="{00C0FAB4-536A-463A-9EE4-8F0682D720AF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95A344-8EEE-454F-BB8D-2E2B046E45B5}">
      <dgm:prSet custT="1"/>
      <dgm:spPr/>
      <dgm:t>
        <a:bodyPr/>
        <a:lstStyle/>
        <a:p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15 des 22 pays sélectionnés également prometteurs selon projections Wittgenstein. </a:t>
          </a:r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02291-FAB5-43B6-81F0-97A333222A81}" type="parTrans" cxnId="{20C28C57-E382-406C-8571-81EBB7E8E784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735158-32D1-4320-B5BC-49832E4B94C9}" type="sibTrans" cxnId="{20C28C57-E382-406C-8571-81EBB7E8E784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F3D89A-E06B-4DF9-AE89-934E0E0C4CBB}">
      <dgm:prSet custT="1"/>
      <dgm:spPr/>
      <dgm:t>
        <a:bodyPr/>
        <a:lstStyle/>
        <a:p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Belgique, Maroc et Suisse peuvent être intéressants pour population francophone et soutenabilité économique.</a:t>
          </a:r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0B65F6-DC61-4B09-B561-8F14F87BEB1E}" type="parTrans" cxnId="{A8CC371D-D420-4E83-99E2-85FC5DA5F423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42F234-E657-4BA4-AC5A-B2E43602D79B}" type="sibTrans" cxnId="{A8CC371D-D420-4E83-99E2-85FC5DA5F423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1D0A82-A508-43F4-BBBA-6BC262E25186}">
      <dgm:prSet custT="1"/>
      <dgm:spPr/>
      <dgm:t>
        <a:bodyPr/>
        <a:lstStyle/>
        <a:p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Choix pays client </a:t>
          </a:r>
          <a:r>
            <a:rPr lang="fr-FR" sz="2000" b="0" i="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EdTech</a:t>
          </a:r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dépend indicateurs pertinents. </a:t>
          </a:r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F01D25-D691-4C8D-949D-8FF3597FA2C2}" type="parTrans" cxnId="{546EF99E-5F6D-4A5F-9A74-5263D29AC9D8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8DAC54-9A6A-4C8C-98CC-18BCAF9AB70A}" type="sibTrans" cxnId="{546EF99E-5F6D-4A5F-9A74-5263D29AC9D8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EF8C6F-E206-42F3-8A76-6A3AE883E766}">
      <dgm:prSet custT="1"/>
      <dgm:spPr/>
      <dgm:t>
        <a:bodyPr/>
        <a:lstStyle/>
        <a:p>
          <a:r>
            <a:rPr lang="fr-FR" sz="2000" b="0" i="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Tenir compte langues, normes culturelles, systèmes éducatifs, accessibilité et disponibilité technologie pour affiner choix.</a:t>
          </a:r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92CF17-2BC7-4D70-97E1-81233434BE3B}" type="parTrans" cxnId="{16AC2B38-4960-49EC-943D-5F3906043272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F8A7BB-B11B-473F-838F-7D2899E58FCA}" type="sibTrans" cxnId="{16AC2B38-4960-49EC-943D-5F3906043272}">
      <dgm:prSet/>
      <dgm:spPr/>
      <dgm:t>
        <a:bodyPr/>
        <a:lstStyle/>
        <a:p>
          <a:endParaRPr lang="fr-FR" sz="20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92D0C-5FA6-A944-B192-1237B1FF2B3A}" type="pres">
      <dgm:prSet presAssocID="{1B500655-82E4-4E94-A65B-AF36B2AADCF5}" presName="vert0" presStyleCnt="0">
        <dgm:presLayoutVars>
          <dgm:dir/>
          <dgm:animOne val="branch"/>
          <dgm:animLvl val="lvl"/>
        </dgm:presLayoutVars>
      </dgm:prSet>
      <dgm:spPr/>
    </dgm:pt>
    <dgm:pt modelId="{33BF7429-D7AD-CC4F-902B-F4DE05D3D420}" type="pres">
      <dgm:prSet presAssocID="{42E4A6B6-A873-4DBC-BB15-46AEA4E7B3CC}" presName="thickLine" presStyleLbl="alignNode1" presStyleIdx="0" presStyleCnt="5"/>
      <dgm:spPr/>
    </dgm:pt>
    <dgm:pt modelId="{6B348AFD-768A-D64A-8A80-4C53B45C0117}" type="pres">
      <dgm:prSet presAssocID="{42E4A6B6-A873-4DBC-BB15-46AEA4E7B3CC}" presName="horz1" presStyleCnt="0"/>
      <dgm:spPr/>
    </dgm:pt>
    <dgm:pt modelId="{F36B2029-FD36-254B-8569-FD21B2DC25C3}" type="pres">
      <dgm:prSet presAssocID="{42E4A6B6-A873-4DBC-BB15-46AEA4E7B3CC}" presName="tx1" presStyleLbl="revTx" presStyleIdx="0" presStyleCnt="5"/>
      <dgm:spPr/>
    </dgm:pt>
    <dgm:pt modelId="{4F6EC33F-2BAB-A940-82B4-F9C39077BE6B}" type="pres">
      <dgm:prSet presAssocID="{42E4A6B6-A873-4DBC-BB15-46AEA4E7B3CC}" presName="vert1" presStyleCnt="0"/>
      <dgm:spPr/>
    </dgm:pt>
    <dgm:pt modelId="{4B384416-3813-B74D-BA40-89580B591397}" type="pres">
      <dgm:prSet presAssocID="{EC95A344-8EEE-454F-BB8D-2E2B046E45B5}" presName="thickLine" presStyleLbl="alignNode1" presStyleIdx="1" presStyleCnt="5"/>
      <dgm:spPr/>
    </dgm:pt>
    <dgm:pt modelId="{E6E83FD4-AAF2-D04E-AAAC-128F560BFC0F}" type="pres">
      <dgm:prSet presAssocID="{EC95A344-8EEE-454F-BB8D-2E2B046E45B5}" presName="horz1" presStyleCnt="0"/>
      <dgm:spPr/>
    </dgm:pt>
    <dgm:pt modelId="{FCDB899B-9B12-7B4A-B43A-462281F31F49}" type="pres">
      <dgm:prSet presAssocID="{EC95A344-8EEE-454F-BB8D-2E2B046E45B5}" presName="tx1" presStyleLbl="revTx" presStyleIdx="1" presStyleCnt="5"/>
      <dgm:spPr/>
    </dgm:pt>
    <dgm:pt modelId="{3C74A43D-FD34-0841-93D7-9C1983DEFDDD}" type="pres">
      <dgm:prSet presAssocID="{EC95A344-8EEE-454F-BB8D-2E2B046E45B5}" presName="vert1" presStyleCnt="0"/>
      <dgm:spPr/>
    </dgm:pt>
    <dgm:pt modelId="{713C552C-42DB-9047-9AAE-95FC12486D9F}" type="pres">
      <dgm:prSet presAssocID="{DBF3D89A-E06B-4DF9-AE89-934E0E0C4CBB}" presName="thickLine" presStyleLbl="alignNode1" presStyleIdx="2" presStyleCnt="5"/>
      <dgm:spPr/>
    </dgm:pt>
    <dgm:pt modelId="{0D9A2FDD-E871-EB4C-B260-2045B2BD7FA4}" type="pres">
      <dgm:prSet presAssocID="{DBF3D89A-E06B-4DF9-AE89-934E0E0C4CBB}" presName="horz1" presStyleCnt="0"/>
      <dgm:spPr/>
    </dgm:pt>
    <dgm:pt modelId="{26AFDB65-C329-9A40-B948-121055324B65}" type="pres">
      <dgm:prSet presAssocID="{DBF3D89A-E06B-4DF9-AE89-934E0E0C4CBB}" presName="tx1" presStyleLbl="revTx" presStyleIdx="2" presStyleCnt="5"/>
      <dgm:spPr/>
    </dgm:pt>
    <dgm:pt modelId="{8F07BB52-E11C-5F41-BAA3-583E3FB8B73A}" type="pres">
      <dgm:prSet presAssocID="{DBF3D89A-E06B-4DF9-AE89-934E0E0C4CBB}" presName="vert1" presStyleCnt="0"/>
      <dgm:spPr/>
    </dgm:pt>
    <dgm:pt modelId="{3E7BEECB-422F-C649-87A1-86422A19BBA7}" type="pres">
      <dgm:prSet presAssocID="{1A1D0A82-A508-43F4-BBBA-6BC262E25186}" presName="thickLine" presStyleLbl="alignNode1" presStyleIdx="3" presStyleCnt="5"/>
      <dgm:spPr/>
    </dgm:pt>
    <dgm:pt modelId="{6C5A972A-D472-DD4D-BE70-B55F1AF10C3A}" type="pres">
      <dgm:prSet presAssocID="{1A1D0A82-A508-43F4-BBBA-6BC262E25186}" presName="horz1" presStyleCnt="0"/>
      <dgm:spPr/>
    </dgm:pt>
    <dgm:pt modelId="{CA75BCA9-DEA0-F641-B8F0-8DE46CC3241D}" type="pres">
      <dgm:prSet presAssocID="{1A1D0A82-A508-43F4-BBBA-6BC262E25186}" presName="tx1" presStyleLbl="revTx" presStyleIdx="3" presStyleCnt="5"/>
      <dgm:spPr/>
    </dgm:pt>
    <dgm:pt modelId="{1D8BE527-7ADE-504E-992A-DF1494E5146D}" type="pres">
      <dgm:prSet presAssocID="{1A1D0A82-A508-43F4-BBBA-6BC262E25186}" presName="vert1" presStyleCnt="0"/>
      <dgm:spPr/>
    </dgm:pt>
    <dgm:pt modelId="{37696DC9-B475-ED42-8FFE-149A677C5066}" type="pres">
      <dgm:prSet presAssocID="{68EF8C6F-E206-42F3-8A76-6A3AE883E766}" presName="thickLine" presStyleLbl="alignNode1" presStyleIdx="4" presStyleCnt="5"/>
      <dgm:spPr/>
    </dgm:pt>
    <dgm:pt modelId="{66A1E3AA-049F-744C-9F09-0C2D9C4E74A1}" type="pres">
      <dgm:prSet presAssocID="{68EF8C6F-E206-42F3-8A76-6A3AE883E766}" presName="horz1" presStyleCnt="0"/>
      <dgm:spPr/>
    </dgm:pt>
    <dgm:pt modelId="{4796F169-99B6-894E-80CE-8B2880BE0249}" type="pres">
      <dgm:prSet presAssocID="{68EF8C6F-E206-42F3-8A76-6A3AE883E766}" presName="tx1" presStyleLbl="revTx" presStyleIdx="4" presStyleCnt="5"/>
      <dgm:spPr/>
    </dgm:pt>
    <dgm:pt modelId="{B1DB96F7-BFEF-E84F-A5DC-8198E1C424A1}" type="pres">
      <dgm:prSet presAssocID="{68EF8C6F-E206-42F3-8A76-6A3AE883E766}" presName="vert1" presStyleCnt="0"/>
      <dgm:spPr/>
    </dgm:pt>
  </dgm:ptLst>
  <dgm:cxnLst>
    <dgm:cxn modelId="{A8CC371D-D420-4E83-99E2-85FC5DA5F423}" srcId="{1B500655-82E4-4E94-A65B-AF36B2AADCF5}" destId="{DBF3D89A-E06B-4DF9-AE89-934E0E0C4CBB}" srcOrd="2" destOrd="0" parTransId="{530B65F6-DC61-4B09-B561-8F14F87BEB1E}" sibTransId="{DC42F234-E657-4BA4-AC5A-B2E43602D79B}"/>
    <dgm:cxn modelId="{16AC2B38-4960-49EC-943D-5F3906043272}" srcId="{1B500655-82E4-4E94-A65B-AF36B2AADCF5}" destId="{68EF8C6F-E206-42F3-8A76-6A3AE883E766}" srcOrd="4" destOrd="0" parTransId="{D492CF17-2BC7-4D70-97E1-81233434BE3B}" sibTransId="{7CF8A7BB-B11B-473F-838F-7D2899E58FCA}"/>
    <dgm:cxn modelId="{02C57E42-0A49-FF48-9987-E0D6A2E315FB}" type="presOf" srcId="{DBF3D89A-E06B-4DF9-AE89-934E0E0C4CBB}" destId="{26AFDB65-C329-9A40-B948-121055324B65}" srcOrd="0" destOrd="0" presId="urn:microsoft.com/office/officeart/2008/layout/LinedList"/>
    <dgm:cxn modelId="{20C28C57-E382-406C-8571-81EBB7E8E784}" srcId="{1B500655-82E4-4E94-A65B-AF36B2AADCF5}" destId="{EC95A344-8EEE-454F-BB8D-2E2B046E45B5}" srcOrd="1" destOrd="0" parTransId="{AB502291-FAB5-43B6-81F0-97A333222A81}" sibTransId="{EE735158-32D1-4320-B5BC-49832E4B94C9}"/>
    <dgm:cxn modelId="{0FAE7B7E-B7F7-AB4B-83EF-EA2DD67C6C09}" type="presOf" srcId="{1B500655-82E4-4E94-A65B-AF36B2AADCF5}" destId="{6C292D0C-5FA6-A944-B192-1237B1FF2B3A}" srcOrd="0" destOrd="0" presId="urn:microsoft.com/office/officeart/2008/layout/LinedList"/>
    <dgm:cxn modelId="{546EF99E-5F6D-4A5F-9A74-5263D29AC9D8}" srcId="{1B500655-82E4-4E94-A65B-AF36B2AADCF5}" destId="{1A1D0A82-A508-43F4-BBBA-6BC262E25186}" srcOrd="3" destOrd="0" parTransId="{87F01D25-D691-4C8D-949D-8FF3597FA2C2}" sibTransId="{248DAC54-9A6A-4C8C-98CC-18BCAF9AB70A}"/>
    <dgm:cxn modelId="{00C0FAB4-536A-463A-9EE4-8F0682D720AF}" srcId="{1B500655-82E4-4E94-A65B-AF36B2AADCF5}" destId="{42E4A6B6-A873-4DBC-BB15-46AEA4E7B3CC}" srcOrd="0" destOrd="0" parTransId="{2FF23650-AD85-4728-85D4-FCA816B785EE}" sibTransId="{511E7A11-6999-4C6C-B4BB-CD1BF8B241FD}"/>
    <dgm:cxn modelId="{198B7AD1-340A-364A-8B47-72370B77F242}" type="presOf" srcId="{42E4A6B6-A873-4DBC-BB15-46AEA4E7B3CC}" destId="{F36B2029-FD36-254B-8569-FD21B2DC25C3}" srcOrd="0" destOrd="0" presId="urn:microsoft.com/office/officeart/2008/layout/LinedList"/>
    <dgm:cxn modelId="{634B4FE3-0486-A742-986C-5297A376FB00}" type="presOf" srcId="{EC95A344-8EEE-454F-BB8D-2E2B046E45B5}" destId="{FCDB899B-9B12-7B4A-B43A-462281F31F49}" srcOrd="0" destOrd="0" presId="urn:microsoft.com/office/officeart/2008/layout/LinedList"/>
    <dgm:cxn modelId="{C10104ED-EECF-CA4E-A3F4-BD6FB2A1B411}" type="presOf" srcId="{68EF8C6F-E206-42F3-8A76-6A3AE883E766}" destId="{4796F169-99B6-894E-80CE-8B2880BE0249}" srcOrd="0" destOrd="0" presId="urn:microsoft.com/office/officeart/2008/layout/LinedList"/>
    <dgm:cxn modelId="{11BE61F1-6A2F-334E-A596-C0781BBDFADE}" type="presOf" srcId="{1A1D0A82-A508-43F4-BBBA-6BC262E25186}" destId="{CA75BCA9-DEA0-F641-B8F0-8DE46CC3241D}" srcOrd="0" destOrd="0" presId="urn:microsoft.com/office/officeart/2008/layout/LinedList"/>
    <dgm:cxn modelId="{48B79EB6-F8FF-7346-BB77-FB5CB790EF14}" type="presParOf" srcId="{6C292D0C-5FA6-A944-B192-1237B1FF2B3A}" destId="{33BF7429-D7AD-CC4F-902B-F4DE05D3D420}" srcOrd="0" destOrd="0" presId="urn:microsoft.com/office/officeart/2008/layout/LinedList"/>
    <dgm:cxn modelId="{AA931FDC-FFFA-6C4D-881F-6A88C0F6003D}" type="presParOf" srcId="{6C292D0C-5FA6-A944-B192-1237B1FF2B3A}" destId="{6B348AFD-768A-D64A-8A80-4C53B45C0117}" srcOrd="1" destOrd="0" presId="urn:microsoft.com/office/officeart/2008/layout/LinedList"/>
    <dgm:cxn modelId="{E776DB5C-9C70-314D-B01B-73E12894FC3F}" type="presParOf" srcId="{6B348AFD-768A-D64A-8A80-4C53B45C0117}" destId="{F36B2029-FD36-254B-8569-FD21B2DC25C3}" srcOrd="0" destOrd="0" presId="urn:microsoft.com/office/officeart/2008/layout/LinedList"/>
    <dgm:cxn modelId="{5D001D07-A247-4B49-AF35-628DA858D75A}" type="presParOf" srcId="{6B348AFD-768A-D64A-8A80-4C53B45C0117}" destId="{4F6EC33F-2BAB-A940-82B4-F9C39077BE6B}" srcOrd="1" destOrd="0" presId="urn:microsoft.com/office/officeart/2008/layout/LinedList"/>
    <dgm:cxn modelId="{4E9DDE3F-25AE-1149-9CE5-1558FA3C2C58}" type="presParOf" srcId="{6C292D0C-5FA6-A944-B192-1237B1FF2B3A}" destId="{4B384416-3813-B74D-BA40-89580B591397}" srcOrd="2" destOrd="0" presId="urn:microsoft.com/office/officeart/2008/layout/LinedList"/>
    <dgm:cxn modelId="{B1332F24-1AED-0848-8782-98DB86D6F2AC}" type="presParOf" srcId="{6C292D0C-5FA6-A944-B192-1237B1FF2B3A}" destId="{E6E83FD4-AAF2-D04E-AAAC-128F560BFC0F}" srcOrd="3" destOrd="0" presId="urn:microsoft.com/office/officeart/2008/layout/LinedList"/>
    <dgm:cxn modelId="{DC2B869A-B82F-8C41-96AD-E376F058587F}" type="presParOf" srcId="{E6E83FD4-AAF2-D04E-AAAC-128F560BFC0F}" destId="{FCDB899B-9B12-7B4A-B43A-462281F31F49}" srcOrd="0" destOrd="0" presId="urn:microsoft.com/office/officeart/2008/layout/LinedList"/>
    <dgm:cxn modelId="{3881A073-2466-6048-ACE7-E22AB80CA49A}" type="presParOf" srcId="{E6E83FD4-AAF2-D04E-AAAC-128F560BFC0F}" destId="{3C74A43D-FD34-0841-93D7-9C1983DEFDDD}" srcOrd="1" destOrd="0" presId="urn:microsoft.com/office/officeart/2008/layout/LinedList"/>
    <dgm:cxn modelId="{21E5466F-5F02-154B-960E-5A8085E257B6}" type="presParOf" srcId="{6C292D0C-5FA6-A944-B192-1237B1FF2B3A}" destId="{713C552C-42DB-9047-9AAE-95FC12486D9F}" srcOrd="4" destOrd="0" presId="urn:microsoft.com/office/officeart/2008/layout/LinedList"/>
    <dgm:cxn modelId="{448438F5-BECE-8547-ADB0-F33029D268CA}" type="presParOf" srcId="{6C292D0C-5FA6-A944-B192-1237B1FF2B3A}" destId="{0D9A2FDD-E871-EB4C-B260-2045B2BD7FA4}" srcOrd="5" destOrd="0" presId="urn:microsoft.com/office/officeart/2008/layout/LinedList"/>
    <dgm:cxn modelId="{F331E51F-79CB-F543-9655-160BF03C19F3}" type="presParOf" srcId="{0D9A2FDD-E871-EB4C-B260-2045B2BD7FA4}" destId="{26AFDB65-C329-9A40-B948-121055324B65}" srcOrd="0" destOrd="0" presId="urn:microsoft.com/office/officeart/2008/layout/LinedList"/>
    <dgm:cxn modelId="{A16D000B-75B2-E946-832C-7352AC7A55E9}" type="presParOf" srcId="{0D9A2FDD-E871-EB4C-B260-2045B2BD7FA4}" destId="{8F07BB52-E11C-5F41-BAA3-583E3FB8B73A}" srcOrd="1" destOrd="0" presId="urn:microsoft.com/office/officeart/2008/layout/LinedList"/>
    <dgm:cxn modelId="{FE6D95C7-EE5B-AE4A-BBA4-EF4131EBB223}" type="presParOf" srcId="{6C292D0C-5FA6-A944-B192-1237B1FF2B3A}" destId="{3E7BEECB-422F-C649-87A1-86422A19BBA7}" srcOrd="6" destOrd="0" presId="urn:microsoft.com/office/officeart/2008/layout/LinedList"/>
    <dgm:cxn modelId="{C6057D42-8F13-E443-A360-076C65D65D7E}" type="presParOf" srcId="{6C292D0C-5FA6-A944-B192-1237B1FF2B3A}" destId="{6C5A972A-D472-DD4D-BE70-B55F1AF10C3A}" srcOrd="7" destOrd="0" presId="urn:microsoft.com/office/officeart/2008/layout/LinedList"/>
    <dgm:cxn modelId="{ADE35A1D-C290-9B44-BB02-E447388846B8}" type="presParOf" srcId="{6C5A972A-D472-DD4D-BE70-B55F1AF10C3A}" destId="{CA75BCA9-DEA0-F641-B8F0-8DE46CC3241D}" srcOrd="0" destOrd="0" presId="urn:microsoft.com/office/officeart/2008/layout/LinedList"/>
    <dgm:cxn modelId="{0E8ACFA1-A31D-E648-884D-400725E429F9}" type="presParOf" srcId="{6C5A972A-D472-DD4D-BE70-B55F1AF10C3A}" destId="{1D8BE527-7ADE-504E-992A-DF1494E5146D}" srcOrd="1" destOrd="0" presId="urn:microsoft.com/office/officeart/2008/layout/LinedList"/>
    <dgm:cxn modelId="{64E01E20-17A8-2141-8099-EF37C21EA7CB}" type="presParOf" srcId="{6C292D0C-5FA6-A944-B192-1237B1FF2B3A}" destId="{37696DC9-B475-ED42-8FFE-149A677C5066}" srcOrd="8" destOrd="0" presId="urn:microsoft.com/office/officeart/2008/layout/LinedList"/>
    <dgm:cxn modelId="{3A047596-3AB1-BE4C-8D42-6FA9F2243420}" type="presParOf" srcId="{6C292D0C-5FA6-A944-B192-1237B1FF2B3A}" destId="{66A1E3AA-049F-744C-9F09-0C2D9C4E74A1}" srcOrd="9" destOrd="0" presId="urn:microsoft.com/office/officeart/2008/layout/LinedList"/>
    <dgm:cxn modelId="{AF187748-E0AB-B24E-BAAB-3278C5EB3EF8}" type="presParOf" srcId="{66A1E3AA-049F-744C-9F09-0C2D9C4E74A1}" destId="{4796F169-99B6-894E-80CE-8B2880BE0249}" srcOrd="0" destOrd="0" presId="urn:microsoft.com/office/officeart/2008/layout/LinedList"/>
    <dgm:cxn modelId="{75378ED3-90F9-C640-B217-B94BBAEE0FF8}" type="presParOf" srcId="{66A1E3AA-049F-744C-9F09-0C2D9C4E74A1}" destId="{B1DB96F7-BFEF-E84F-A5DC-8198E1C424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F7429-D7AD-CC4F-902B-F4DE05D3D420}">
      <dsp:nvSpPr>
        <dsp:cNvPr id="0" name=""/>
        <dsp:cNvSpPr/>
      </dsp:nvSpPr>
      <dsp:spPr>
        <a:xfrm>
          <a:off x="0" y="579"/>
          <a:ext cx="60038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B2029-FD36-254B-8569-FD21B2DC25C3}">
      <dsp:nvSpPr>
        <dsp:cNvPr id="0" name=""/>
        <dsp:cNvSpPr/>
      </dsp:nvSpPr>
      <dsp:spPr>
        <a:xfrm>
          <a:off x="0" y="579"/>
          <a:ext cx="6003824" cy="948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Les 10 pays les plus prometteurs pour </a:t>
          </a:r>
          <a:r>
            <a:rPr lang="fr-FR" sz="2000" b="0" i="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EdTech</a:t>
          </a: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: USA, Brésil, Japon, Turquie, Royaume-Uni, Corée du Sud, Arabie Saoudite, Italie, France et Allemagne. </a:t>
          </a:r>
          <a:endParaRPr lang="fr-FR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79"/>
        <a:ext cx="6003824" cy="948557"/>
      </dsp:txXfrm>
    </dsp:sp>
    <dsp:sp modelId="{4B384416-3813-B74D-BA40-89580B591397}">
      <dsp:nvSpPr>
        <dsp:cNvPr id="0" name=""/>
        <dsp:cNvSpPr/>
      </dsp:nvSpPr>
      <dsp:spPr>
        <a:xfrm>
          <a:off x="0" y="949137"/>
          <a:ext cx="60038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B899B-9B12-7B4A-B43A-462281F31F49}">
      <dsp:nvSpPr>
        <dsp:cNvPr id="0" name=""/>
        <dsp:cNvSpPr/>
      </dsp:nvSpPr>
      <dsp:spPr>
        <a:xfrm>
          <a:off x="0" y="949137"/>
          <a:ext cx="6003824" cy="948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15 des 22 pays sélectionnés également prometteurs selon projections Wittgenstein. </a:t>
          </a:r>
          <a:endParaRPr lang="fr-FR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49137"/>
        <a:ext cx="6003824" cy="948557"/>
      </dsp:txXfrm>
    </dsp:sp>
    <dsp:sp modelId="{713C552C-42DB-9047-9AAE-95FC12486D9F}">
      <dsp:nvSpPr>
        <dsp:cNvPr id="0" name=""/>
        <dsp:cNvSpPr/>
      </dsp:nvSpPr>
      <dsp:spPr>
        <a:xfrm>
          <a:off x="0" y="1897695"/>
          <a:ext cx="60038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FDB65-C329-9A40-B948-121055324B65}">
      <dsp:nvSpPr>
        <dsp:cNvPr id="0" name=""/>
        <dsp:cNvSpPr/>
      </dsp:nvSpPr>
      <dsp:spPr>
        <a:xfrm>
          <a:off x="0" y="1897695"/>
          <a:ext cx="6003824" cy="948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Belgique, Maroc et Suisse peuvent être intéressants pour population francophone et soutenabilité économique.</a:t>
          </a:r>
          <a:endParaRPr lang="fr-FR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97695"/>
        <a:ext cx="6003824" cy="948557"/>
      </dsp:txXfrm>
    </dsp:sp>
    <dsp:sp modelId="{3E7BEECB-422F-C649-87A1-86422A19BBA7}">
      <dsp:nvSpPr>
        <dsp:cNvPr id="0" name=""/>
        <dsp:cNvSpPr/>
      </dsp:nvSpPr>
      <dsp:spPr>
        <a:xfrm>
          <a:off x="0" y="2846252"/>
          <a:ext cx="60038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5BCA9-DEA0-F641-B8F0-8DE46CC3241D}">
      <dsp:nvSpPr>
        <dsp:cNvPr id="0" name=""/>
        <dsp:cNvSpPr/>
      </dsp:nvSpPr>
      <dsp:spPr>
        <a:xfrm>
          <a:off x="0" y="2846252"/>
          <a:ext cx="6003824" cy="948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Choix pays client </a:t>
          </a:r>
          <a:r>
            <a:rPr lang="fr-FR" sz="2000" b="0" i="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EdTech</a:t>
          </a: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dépend indicateurs pertinents. </a:t>
          </a:r>
          <a:endParaRPr lang="fr-FR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46252"/>
        <a:ext cx="6003824" cy="948557"/>
      </dsp:txXfrm>
    </dsp:sp>
    <dsp:sp modelId="{37696DC9-B475-ED42-8FFE-149A677C5066}">
      <dsp:nvSpPr>
        <dsp:cNvPr id="0" name=""/>
        <dsp:cNvSpPr/>
      </dsp:nvSpPr>
      <dsp:spPr>
        <a:xfrm>
          <a:off x="0" y="3794810"/>
          <a:ext cx="60038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6F169-99B6-894E-80CE-8B2880BE0249}">
      <dsp:nvSpPr>
        <dsp:cNvPr id="0" name=""/>
        <dsp:cNvSpPr/>
      </dsp:nvSpPr>
      <dsp:spPr>
        <a:xfrm>
          <a:off x="0" y="3794810"/>
          <a:ext cx="6003824" cy="948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Tenir compte langues, normes culturelles, systèmes éducatifs, accessibilité et disponibilité technologie pour affiner choix.</a:t>
          </a:r>
          <a:endParaRPr lang="fr-FR" sz="20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94810"/>
        <a:ext cx="6003824" cy="94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DA9A-DF03-4449-B631-EADD0AC659F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66ED-8E3E-9246-A0CA-AFD11F30A9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66ED-8E3E-9246-A0CA-AFD11F30A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4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66ED-8E3E-9246-A0CA-AFD11F30A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EB05C-F12C-754E-B455-345E8479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88A42-55D7-2E46-B5DA-31BC3930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65B32-ABE3-C348-812F-C2D7FA35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B4C-2E6D-354B-9A4C-9E9C5CF52BF3}" type="datetime1">
              <a:rPr lang="fr-FR" smtClean="0"/>
              <a:t>09/03/2023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08719-80A3-9E41-8D27-35C4161D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44A23-B83F-DE43-94AF-AB7B98DE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EF869-2A7B-1441-81AB-E1F69A25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A59ADD-7A55-4341-8B14-C4F1301CD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6D3D52-BE27-A34D-B51E-A7F186F0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8B1D-F95E-5E45-B1BF-71BF9070382F}" type="datetime1">
              <a:rPr lang="fr-FR" smtClean="0"/>
              <a:t>09/03/2023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0D036-8D13-4043-B7EC-38FDF35E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47442-15D0-5A4C-8274-9CC4041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CEB5EE-C3BF-1246-B23A-DEB87BA2D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5829E-8509-614F-B2F9-D430B540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42A3A-6E23-214A-84D5-435B9A88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3DD1-A659-2540-955B-E7853E655265}" type="datetime1">
              <a:rPr lang="fr-FR" smtClean="0"/>
              <a:t>09/03/2023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BD51D-98F5-EB4B-9D38-4CBB6E46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3D368-9AE9-0D44-8FD7-814E064E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AB422-BFF6-6E4B-AFF0-22C647CD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DFE8F-C75A-9247-8645-FBE46D11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ACCB2D-AA80-0B4C-AE3B-C9F44B9D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A0E1-5428-DB42-BDE3-477DAB34FD32}" type="datetime1">
              <a:rPr lang="fr-FR" smtClean="0"/>
              <a:t>09/03/2023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CF0A2-46D2-464A-8293-E893E245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4AE754-A0A6-B949-8BF1-DA06E5E3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6A0FF-B718-7B4F-BB3E-9915E049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8B036-9899-5849-9D16-B0D7AFA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5140E-1997-6048-9154-B757C014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795F-45E3-C640-8C8B-E6DA650EA3DB}" type="datetime1">
              <a:rPr lang="fr-FR" smtClean="0"/>
              <a:t>09/03/2023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CFE5-B3E9-E44E-AEF9-49661A80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4FA1E-1920-FE42-BC6D-A75A2535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51BC8-4E8E-E84D-92BB-8A3BB6EA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56CC9-1849-0F4D-A60F-F418090E0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BA21C-79F9-CD45-A672-C8F64255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005F6-8C38-6342-94B1-D3F777BC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54A4-C72A-FD40-B8A7-2ECB1AB0853C}" type="datetime1">
              <a:rPr lang="fr-FR" smtClean="0"/>
              <a:t>09/03/2023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DC7D7-3B35-484C-A2D4-4A0A921F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B21EB-C722-5946-A446-C2A10EFD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F4DAD-BD50-3540-8DCC-675F7230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1F64DF-CBA7-3240-924A-137E93D2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3AC5F0-6522-0740-B297-F98030BF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E7D5B3-0CED-924F-88BD-B43E0625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1652E6-E25C-5B40-BF50-5642BC779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4FF761-580D-2147-9D3A-C06D490C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4452-7C72-0C41-9356-189CA3C9EECA}" type="datetime1">
              <a:rPr lang="fr-FR" smtClean="0"/>
              <a:t>09/03/2023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019F35-E324-3C44-87F3-71CA56BF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98CFD7-DCEC-5546-AA27-040F46B8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52EF3-C8E0-6845-A34D-3CF7908A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06C3-1AED-5F49-A495-58B93010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C065-D18F-0746-9FB2-8571823C69EE}" type="datetime1">
              <a:rPr lang="fr-FR" smtClean="0"/>
              <a:t>09/03/2023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419EF7-29BF-124A-929C-C41D45E7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CFB747-A355-EE44-B3BF-381C4542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7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E5EC61-1EBB-3840-A8AA-F8B132B2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EBD-9D90-4C42-952B-DADEF1BC689F}" type="datetime1">
              <a:rPr lang="fr-FR" smtClean="0"/>
              <a:t>09/03/2023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00945-B0A8-2045-8A35-0BC51529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DB16D-96EE-D245-9467-E086586F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5B1DC-ABC6-4943-92F0-019BD6B5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63DE2-CD44-6346-AD81-F88ED904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D6D379-5D5B-4E45-A769-CC6A8D2A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5A9ED-E5C6-5C4F-8F0F-4F04456F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B0EF-0C36-A843-AB16-B8F591B64F17}" type="datetime1">
              <a:rPr lang="fr-FR" smtClean="0"/>
              <a:t>09/03/2023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09D7F9-1120-524C-AD3E-CF0B048B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B0930-4261-2244-8612-96082A7A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57A50-D39B-DF48-8421-70F7D223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7445F3-3FD1-E94F-B3CE-DEDF7C920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179844-19A3-024A-B617-64D288A9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AC6680-D6E4-CB4F-B2A8-FBB70351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743F-A364-7242-A24F-11DB9F4C2BD9}" type="datetime1">
              <a:rPr lang="fr-FR" smtClean="0"/>
              <a:t>09/03/2023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4E7469-BF23-454D-818E-5BF7E0C7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4CA36-8763-CB4F-BFBD-69A80E17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1257CA-7741-3C43-8AB4-259BA90B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F48DB-60F3-FF40-AC28-C871708C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C395A-D179-344D-B503-82FE770B7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451F-BB38-994D-930F-CBE7F9E233A6}" type="datetime1">
              <a:rPr lang="fr-FR" smtClean="0"/>
              <a:t>09/03/2023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9C65A-103D-7246-A30A-D6283744C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B039E-23C0-5D40-83AE-6A782EC9B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D11B-E8C9-564F-9A9C-A323C9D2CC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77D28-BAFE-164F-85CB-BE19B9D7E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8" t="8119" r="16629" b="9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1C3352-4F75-704D-BFC8-6A34DE6C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160" y="1163782"/>
            <a:ext cx="4985422" cy="3618825"/>
          </a:xfrm>
        </p:spPr>
        <p:txBody>
          <a:bodyPr anchor="b">
            <a:noAutofit/>
          </a:bodyPr>
          <a:lstStyle/>
          <a:p>
            <a:pPr algn="l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Étude des données de la Banque mondiale pour identifier des opportunités d'expansion pour l'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br>
              <a:rPr lang="fr-FR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3C4B69-BE04-6B40-8120-A391DE33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5330771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Ismail Can OGUZ</a:t>
            </a:r>
          </a:p>
          <a:p>
            <a:pPr algn="l"/>
            <a:r>
              <a:rPr lang="en-US" sz="2000"/>
              <a:t>Data Scientist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339B0B-851C-5148-8517-4EFC5BDA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26D11B-E8C9-564F-9A9C-A323C9D2CC34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18F5A20-29AB-7A42-B0FC-C9DC7C302E4D}"/>
              </a:ext>
            </a:extLst>
          </p:cNvPr>
          <p:cNvSpPr txBox="1"/>
          <p:nvPr/>
        </p:nvSpPr>
        <p:spPr>
          <a:xfrm>
            <a:off x="246183" y="2139447"/>
            <a:ext cx="883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fr-FR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Jeu de données: </a:t>
            </a:r>
            <a:r>
              <a:rPr lang="fr-FR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r>
              <a:rPr lang="fr-FR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fr-F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fr-FR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Filtrage des noms catégoriques pour noms de pays.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fr-FR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fr-FR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Groupes filtrés = info régions / classes sociales pour </a:t>
            </a:r>
            <a:r>
              <a:rPr lang="fr-FR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lang="fr-FR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 besoin.</a:t>
            </a:r>
          </a:p>
          <a:p>
            <a:pPr marL="285750" indent="-285750">
              <a:buFont typeface="Wingdings" pitchFamily="2" charset="2"/>
              <a:buChar char="v"/>
            </a:pPr>
            <a:endParaRPr lang="fr-F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filtré pour inclure uniquement les pays restants</a:t>
            </a:r>
          </a:p>
          <a:p>
            <a:pPr marL="285750" indent="-285750">
              <a:buFont typeface="Wingdings" pitchFamily="2" charset="2"/>
              <a:buChar char="v"/>
            </a:pPr>
            <a:endParaRPr lang="fr-F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00E893-EDDA-9642-9586-F76E0ABDF9F1}"/>
              </a:ext>
            </a:extLst>
          </p:cNvPr>
          <p:cNvSpPr txBox="1"/>
          <p:nvPr/>
        </p:nvSpPr>
        <p:spPr>
          <a:xfrm>
            <a:off x="0" y="200946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Choix de l'ensemble de données pour le projet </a:t>
            </a:r>
          </a:p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suppression des noms de catégories et de régions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27564-7ADA-B24E-8D3C-34927B7322D2}"/>
              </a:ext>
            </a:extLst>
          </p:cNvPr>
          <p:cNvSpPr txBox="1"/>
          <p:nvPr/>
        </p:nvSpPr>
        <p:spPr>
          <a:xfrm>
            <a:off x="246183" y="1246202"/>
            <a:ext cx="9542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Objectif: évaluer le potentiel de pays et de clients pour la stratégie d'entreprise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EAE1E7-9FBE-DE4E-A340-D721FB724833}"/>
              </a:ext>
            </a:extLst>
          </p:cNvPr>
          <p:cNvSpPr txBox="1"/>
          <p:nvPr/>
        </p:nvSpPr>
        <p:spPr>
          <a:xfrm>
            <a:off x="7683335" y="1647369"/>
            <a:ext cx="622191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/>
              <a:t>['</a:t>
            </a:r>
            <a:r>
              <a:rPr lang="fr-FR" sz="1200" err="1"/>
              <a:t>North</a:t>
            </a:r>
            <a:r>
              <a:rPr lang="fr-FR" sz="1200"/>
              <a:t> </a:t>
            </a:r>
            <a:r>
              <a:rPr lang="fr-FR" sz="1200" err="1"/>
              <a:t>America</a:t>
            </a:r>
            <a:r>
              <a:rPr lang="fr-FR" sz="1200"/>
              <a:t>’, </a:t>
            </a:r>
          </a:p>
          <a:p>
            <a:r>
              <a:rPr lang="fr-FR" sz="1200"/>
              <a:t>'</a:t>
            </a:r>
            <a:r>
              <a:rPr lang="fr-FR" sz="1200" err="1"/>
              <a:t>Lower</a:t>
            </a:r>
            <a:r>
              <a:rPr lang="fr-FR" sz="1200"/>
              <a:t> middle </a:t>
            </a:r>
            <a:r>
              <a:rPr lang="fr-FR" sz="1200" err="1"/>
              <a:t>income</a:t>
            </a:r>
            <a:r>
              <a:rPr lang="fr-FR" sz="1200"/>
              <a:t>’, </a:t>
            </a:r>
          </a:p>
          <a:p>
            <a:r>
              <a:rPr lang="fr-FR" sz="1200"/>
              <a:t>'</a:t>
            </a:r>
            <a:r>
              <a:rPr lang="fr-FR" sz="1200" err="1"/>
              <a:t>Low</a:t>
            </a:r>
            <a:r>
              <a:rPr lang="fr-FR" sz="1200"/>
              <a:t> &amp; middle </a:t>
            </a:r>
            <a:r>
              <a:rPr lang="fr-FR" sz="1200" err="1"/>
              <a:t>income</a:t>
            </a:r>
            <a:r>
              <a:rPr lang="fr-FR" sz="1200"/>
              <a:t>', ‘</a:t>
            </a:r>
          </a:p>
          <a:p>
            <a:r>
              <a:rPr lang="fr-FR" sz="1200" err="1"/>
              <a:t>Low</a:t>
            </a:r>
            <a:r>
              <a:rPr lang="fr-FR" sz="1200"/>
              <a:t> </a:t>
            </a:r>
            <a:r>
              <a:rPr lang="fr-FR" sz="1200" err="1"/>
              <a:t>income</a:t>
            </a:r>
            <a:r>
              <a:rPr lang="fr-FR" sz="1200"/>
              <a:t>’, </a:t>
            </a:r>
          </a:p>
          <a:p>
            <a:r>
              <a:rPr lang="fr-FR" sz="1200"/>
              <a:t>'East Asia &amp; Pacific’, </a:t>
            </a:r>
          </a:p>
          <a:p>
            <a:r>
              <a:rPr lang="fr-FR" sz="1200"/>
              <a:t>'Middle East &amp; </a:t>
            </a:r>
            <a:r>
              <a:rPr lang="fr-FR" sz="1200" err="1"/>
              <a:t>North</a:t>
            </a:r>
            <a:r>
              <a:rPr lang="fr-FR" sz="1200"/>
              <a:t> </a:t>
            </a:r>
            <a:r>
              <a:rPr lang="fr-FR" sz="1200" err="1"/>
              <a:t>Africa</a:t>
            </a:r>
            <a:r>
              <a:rPr lang="fr-FR" sz="1200"/>
              <a:t>’, </a:t>
            </a:r>
          </a:p>
          <a:p>
            <a:r>
              <a:rPr lang="fr-FR" sz="1200"/>
              <a:t>'</a:t>
            </a:r>
            <a:r>
              <a:rPr lang="fr-FR" sz="1200" err="1"/>
              <a:t>Sub-Saharan</a:t>
            </a:r>
            <a:r>
              <a:rPr lang="fr-FR" sz="1200"/>
              <a:t> </a:t>
            </a:r>
            <a:r>
              <a:rPr lang="fr-FR" sz="1200" err="1"/>
              <a:t>Africa</a:t>
            </a:r>
            <a:r>
              <a:rPr lang="fr-FR" sz="1200"/>
              <a:t>’, </a:t>
            </a:r>
          </a:p>
          <a:p>
            <a:r>
              <a:rPr lang="fr-FR" sz="1200"/>
              <a:t>'OECD </a:t>
            </a:r>
            <a:r>
              <a:rPr lang="fr-FR" sz="1200" err="1"/>
              <a:t>members</a:t>
            </a:r>
            <a:r>
              <a:rPr lang="fr-FR" sz="1200"/>
              <a:t>’,</a:t>
            </a:r>
          </a:p>
          <a:p>
            <a:r>
              <a:rPr lang="fr-FR" sz="1200"/>
              <a:t> '</a:t>
            </a:r>
            <a:r>
              <a:rPr lang="fr-FR" sz="1200" err="1"/>
              <a:t>European</a:t>
            </a:r>
            <a:r>
              <a:rPr lang="fr-FR" sz="1200"/>
              <a:t> Union’, </a:t>
            </a:r>
          </a:p>
          <a:p>
            <a:r>
              <a:rPr lang="fr-FR" sz="1200"/>
              <a:t>'World', ‘</a:t>
            </a:r>
          </a:p>
          <a:p>
            <a:r>
              <a:rPr lang="fr-FR" sz="1200"/>
              <a:t>East Asia &amp; Pacific (</a:t>
            </a:r>
            <a:r>
              <a:rPr lang="fr-FR" sz="1200" err="1"/>
              <a:t>excluding</a:t>
            </a:r>
            <a:r>
              <a:rPr lang="fr-FR" sz="1200"/>
              <a:t> high </a:t>
            </a:r>
            <a:r>
              <a:rPr lang="fr-FR" sz="1200" err="1"/>
              <a:t>income</a:t>
            </a:r>
            <a:r>
              <a:rPr lang="fr-FR" sz="1200"/>
              <a:t>)’,</a:t>
            </a:r>
          </a:p>
          <a:p>
            <a:r>
              <a:rPr lang="fr-FR" sz="1200"/>
              <a:t> 'Latin </a:t>
            </a:r>
            <a:r>
              <a:rPr lang="fr-FR" sz="1200" err="1"/>
              <a:t>America</a:t>
            </a:r>
            <a:r>
              <a:rPr lang="fr-FR" sz="1200"/>
              <a:t> &amp; Caribbean (</a:t>
            </a:r>
            <a:r>
              <a:rPr lang="fr-FR" sz="1200" err="1"/>
              <a:t>excluding</a:t>
            </a:r>
            <a:r>
              <a:rPr lang="fr-FR" sz="1200"/>
              <a:t> high </a:t>
            </a:r>
            <a:r>
              <a:rPr lang="fr-FR" sz="1200" err="1"/>
              <a:t>income</a:t>
            </a:r>
            <a:r>
              <a:rPr lang="fr-FR" sz="1200"/>
              <a:t>)’, </a:t>
            </a:r>
          </a:p>
          <a:p>
            <a:r>
              <a:rPr lang="fr-FR" sz="1200"/>
              <a:t>'Latin </a:t>
            </a:r>
            <a:r>
              <a:rPr lang="fr-FR" sz="1200" err="1"/>
              <a:t>America</a:t>
            </a:r>
            <a:r>
              <a:rPr lang="fr-FR" sz="1200"/>
              <a:t> &amp; Caribbean’, </a:t>
            </a:r>
          </a:p>
          <a:p>
            <a:r>
              <a:rPr lang="fr-FR" sz="1200"/>
              <a:t>'Least </a:t>
            </a:r>
            <a:r>
              <a:rPr lang="fr-FR" sz="1200" err="1"/>
              <a:t>developed</a:t>
            </a:r>
            <a:r>
              <a:rPr lang="fr-FR" sz="1200"/>
              <a:t> countries: UN classification’, </a:t>
            </a:r>
          </a:p>
          <a:p>
            <a:r>
              <a:rPr lang="fr-FR" sz="1200"/>
              <a:t>'</a:t>
            </a:r>
            <a:r>
              <a:rPr lang="fr-FR" sz="1200" err="1"/>
              <a:t>Heavily</a:t>
            </a:r>
            <a:r>
              <a:rPr lang="fr-FR" sz="1200"/>
              <a:t> </a:t>
            </a:r>
            <a:r>
              <a:rPr lang="fr-FR" sz="1200" err="1"/>
              <a:t>indebted</a:t>
            </a:r>
            <a:r>
              <a:rPr lang="fr-FR" sz="1200"/>
              <a:t> </a:t>
            </a:r>
            <a:r>
              <a:rPr lang="fr-FR" sz="1200" err="1"/>
              <a:t>poor</a:t>
            </a:r>
            <a:r>
              <a:rPr lang="fr-FR" sz="1200"/>
              <a:t> countries (HIPC)’, </a:t>
            </a:r>
          </a:p>
          <a:p>
            <a:r>
              <a:rPr lang="fr-FR" sz="1200"/>
              <a:t>'</a:t>
            </a:r>
            <a:r>
              <a:rPr lang="fr-FR" sz="1200" err="1"/>
              <a:t>Arab</a:t>
            </a:r>
            <a:r>
              <a:rPr lang="fr-FR" sz="1200"/>
              <a:t> World’, </a:t>
            </a:r>
          </a:p>
          <a:p>
            <a:r>
              <a:rPr lang="fr-FR" sz="1200"/>
              <a:t>'Europe &amp; Central Asia (</a:t>
            </a:r>
            <a:r>
              <a:rPr lang="fr-FR" sz="1200" err="1"/>
              <a:t>excluding</a:t>
            </a:r>
            <a:r>
              <a:rPr lang="fr-FR" sz="1200"/>
              <a:t> high </a:t>
            </a:r>
            <a:r>
              <a:rPr lang="fr-FR" sz="1200" err="1"/>
              <a:t>income</a:t>
            </a:r>
            <a:r>
              <a:rPr lang="fr-FR" sz="1200"/>
              <a:t>)', ‘</a:t>
            </a:r>
          </a:p>
          <a:p>
            <a:r>
              <a:rPr lang="fr-FR" sz="1200" err="1"/>
              <a:t>Sub-Saharan</a:t>
            </a:r>
            <a:r>
              <a:rPr lang="fr-FR" sz="1200"/>
              <a:t> </a:t>
            </a:r>
            <a:r>
              <a:rPr lang="fr-FR" sz="1200" err="1"/>
              <a:t>Africa</a:t>
            </a:r>
            <a:r>
              <a:rPr lang="fr-FR" sz="1200"/>
              <a:t> (</a:t>
            </a:r>
            <a:r>
              <a:rPr lang="fr-FR" sz="1200" err="1"/>
              <a:t>excluding</a:t>
            </a:r>
            <a:r>
              <a:rPr lang="fr-FR" sz="1200"/>
              <a:t> high </a:t>
            </a:r>
            <a:r>
              <a:rPr lang="fr-FR" sz="1200" err="1"/>
              <a:t>income</a:t>
            </a:r>
            <a:r>
              <a:rPr lang="fr-FR" sz="1200"/>
              <a:t>)’, </a:t>
            </a:r>
          </a:p>
          <a:p>
            <a:r>
              <a:rPr lang="fr-FR" sz="1200"/>
              <a:t>'South Asia’, </a:t>
            </a:r>
          </a:p>
          <a:p>
            <a:r>
              <a:rPr lang="fr-FR" sz="1200"/>
              <a:t>'High </a:t>
            </a:r>
            <a:r>
              <a:rPr lang="fr-FR" sz="1200" err="1"/>
              <a:t>income</a:t>
            </a:r>
            <a:r>
              <a:rPr lang="fr-FR" sz="1200"/>
              <a:t>’, </a:t>
            </a:r>
          </a:p>
          <a:p>
            <a:r>
              <a:rPr lang="fr-FR" sz="1200"/>
              <a:t>'Middle </a:t>
            </a:r>
            <a:r>
              <a:rPr lang="fr-FR" sz="1200" err="1"/>
              <a:t>income</a:t>
            </a:r>
            <a:r>
              <a:rPr lang="fr-FR" sz="1200"/>
              <a:t>’, </a:t>
            </a:r>
          </a:p>
          <a:p>
            <a:r>
              <a:rPr lang="fr-FR" sz="1200"/>
              <a:t>'Europe &amp; Central Asia’, </a:t>
            </a:r>
          </a:p>
          <a:p>
            <a:r>
              <a:rPr lang="fr-FR" sz="1200"/>
              <a:t>'</a:t>
            </a:r>
            <a:r>
              <a:rPr lang="fr-FR" sz="1200" err="1"/>
              <a:t>Upper</a:t>
            </a:r>
            <a:r>
              <a:rPr lang="fr-FR" sz="1200"/>
              <a:t> middle </a:t>
            </a:r>
            <a:r>
              <a:rPr lang="fr-FR" sz="1200" err="1"/>
              <a:t>income</a:t>
            </a:r>
            <a:r>
              <a:rPr lang="fr-FR" sz="1200"/>
              <a:t>’, </a:t>
            </a:r>
          </a:p>
          <a:p>
            <a:r>
              <a:rPr lang="fr-FR" sz="1200"/>
              <a:t>'Middle East &amp; </a:t>
            </a:r>
            <a:r>
              <a:rPr lang="fr-FR" sz="1200" err="1"/>
              <a:t>North</a:t>
            </a:r>
            <a:r>
              <a:rPr lang="fr-FR" sz="1200"/>
              <a:t> </a:t>
            </a:r>
            <a:r>
              <a:rPr lang="fr-FR" sz="1200" err="1"/>
              <a:t>Africa</a:t>
            </a:r>
            <a:r>
              <a:rPr lang="fr-FR" sz="1200"/>
              <a:t> (</a:t>
            </a:r>
            <a:r>
              <a:rPr lang="fr-FR" sz="1200" err="1"/>
              <a:t>excluding</a:t>
            </a:r>
            <a:r>
              <a:rPr lang="fr-FR" sz="1200"/>
              <a:t> high </a:t>
            </a:r>
            <a:r>
              <a:rPr lang="fr-FR" sz="1200" err="1"/>
              <a:t>income</a:t>
            </a:r>
            <a:r>
              <a:rPr lang="fr-FR" sz="1200"/>
              <a:t>)’, </a:t>
            </a:r>
          </a:p>
          <a:p>
            <a:r>
              <a:rPr lang="fr-FR" sz="1200"/>
              <a:t>'Euro area']</a:t>
            </a:r>
            <a:endParaRPr lang="en-US" sz="120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2BBAC-169B-AD40-8047-90BE92F7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F3EFB58-122F-3246-929C-58C36E53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1" y="1024362"/>
            <a:ext cx="10956126" cy="58336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F4C87-4070-8E40-A617-D183249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C9B131-0D63-4F40-A2EE-1BB27B95A5E0}"/>
              </a:ext>
            </a:extLst>
          </p:cNvPr>
          <p:cNvSpPr txBox="1"/>
          <p:nvPr/>
        </p:nvSpPr>
        <p:spPr>
          <a:xfrm>
            <a:off x="3046142" y="1024362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du PIB sur la carte du monde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20C8B1-F81D-DA43-8F88-7B56FB2D7661}"/>
              </a:ext>
            </a:extLst>
          </p:cNvPr>
          <p:cNvSpPr txBox="1"/>
          <p:nvPr/>
        </p:nvSpPr>
        <p:spPr>
          <a:xfrm>
            <a:off x="1970049" y="318946"/>
            <a:ext cx="8012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Choix de l'ensemble de données pour le projet </a:t>
            </a:r>
          </a:p>
        </p:txBody>
      </p:sp>
    </p:spTree>
    <p:extLst>
      <p:ext uri="{BB962C8B-B14F-4D97-AF65-F5344CB8AC3E}">
        <p14:creationId xmlns:p14="http://schemas.microsoft.com/office/powerpoint/2010/main" val="19963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50ADC6-7721-7247-B008-191C78EBB3E0}"/>
              </a:ext>
            </a:extLst>
          </p:cNvPr>
          <p:cNvSpPr txBox="1"/>
          <p:nvPr/>
        </p:nvSpPr>
        <p:spPr>
          <a:xfrm>
            <a:off x="140918" y="1455312"/>
            <a:ext cx="5574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0" err="1">
                <a:effectLst/>
                <a:latin typeface="Söhne"/>
              </a:rPr>
              <a:t>DataFrame</a:t>
            </a:r>
            <a:r>
              <a:rPr lang="fr-FR" i="0">
                <a:effectLst/>
                <a:latin typeface="Söhne"/>
              </a:rPr>
              <a:t> 50 pays moins peuplés, </a:t>
            </a:r>
            <a:r>
              <a:rPr lang="fr-FR" i="0" err="1">
                <a:effectLst/>
                <a:latin typeface="Söhne"/>
              </a:rPr>
              <a:t>scatter</a:t>
            </a:r>
            <a:r>
              <a:rPr lang="fr-FR" i="0">
                <a:effectLst/>
                <a:latin typeface="Söhne"/>
              </a:rPr>
              <a:t> plot pop.,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Söhne"/>
              </a:rPr>
              <a:t>E</a:t>
            </a:r>
            <a:r>
              <a:rPr lang="fr-FR" i="0">
                <a:effectLst/>
                <a:latin typeface="Söhne"/>
              </a:rPr>
              <a:t>xclus pour analyse plus précise sur pays</a:t>
            </a:r>
            <a:endParaRPr lang="fr-FR" b="1">
              <a:latin typeface="Söhne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latin typeface="Söhne"/>
              </a:rPr>
              <a:t>I</a:t>
            </a:r>
            <a:r>
              <a:rPr lang="fr-FR" b="0" i="0">
                <a:effectLst/>
                <a:latin typeface="Söhne"/>
              </a:rPr>
              <a:t>mportants en </a:t>
            </a:r>
            <a:r>
              <a:rPr lang="fr-FR" b="0" i="0" err="1">
                <a:effectLst/>
                <a:latin typeface="Söhne"/>
              </a:rPr>
              <a:t>dev</a:t>
            </a:r>
            <a:r>
              <a:rPr lang="fr-FR" b="0" i="0">
                <a:effectLst/>
                <a:latin typeface="Söhne"/>
              </a:rPr>
              <a:t> éco et social.</a:t>
            </a:r>
            <a:endParaRPr lang="fr-FR" b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3EB80-5F2B-074A-85CA-4A7208932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t="15876" r="5673" b="6749"/>
          <a:stretch/>
        </p:blipFill>
        <p:spPr>
          <a:xfrm>
            <a:off x="140918" y="2465045"/>
            <a:ext cx="9318192" cy="425643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7EC5979-64B4-E94A-801A-0980D76719ED}"/>
              </a:ext>
            </a:extLst>
          </p:cNvPr>
          <p:cNvSpPr txBox="1"/>
          <p:nvPr/>
        </p:nvSpPr>
        <p:spPr>
          <a:xfrm>
            <a:off x="35741" y="117838"/>
            <a:ext cx="10131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Nettoyage des données en fonction de la population des pays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FBABBC-6213-B942-A7C4-5A9ECFAB9A44}"/>
              </a:ext>
            </a:extLst>
          </p:cNvPr>
          <p:cNvSpPr txBox="1"/>
          <p:nvPr/>
        </p:nvSpPr>
        <p:spPr>
          <a:xfrm>
            <a:off x="35741" y="661740"/>
            <a:ext cx="1171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Objectif: Sélectionner les 50 pays les moins peuplés et les 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comparer</a:t>
            </a:r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aux autres pays en termes de population.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E5D318-91AB-8E42-8569-72A7127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6242E5E-6E31-2E45-8D8F-5E9D8281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1603071"/>
            <a:ext cx="7678615" cy="40885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A86281-4D8A-1A4D-B382-E72500A918EE}"/>
              </a:ext>
            </a:extLst>
          </p:cNvPr>
          <p:cNvSpPr txBox="1"/>
          <p:nvPr/>
        </p:nvSpPr>
        <p:spPr>
          <a:xfrm>
            <a:off x="93784" y="199641"/>
            <a:ext cx="114768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Nettoyage des données en fonction de la valeur du PIB des pays </a:t>
            </a:r>
          </a:p>
          <a:p>
            <a:r>
              <a:rPr lang="fr-FR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 comparer le niveau de richesse entre différents pays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5965C6-C76B-7942-B012-8A1AC4E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13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262D81-0FE8-764D-8803-FC7DD8C78E9E}"/>
              </a:ext>
            </a:extLst>
          </p:cNvPr>
          <p:cNvSpPr txBox="1"/>
          <p:nvPr/>
        </p:nvSpPr>
        <p:spPr>
          <a:xfrm>
            <a:off x="8042831" y="2354666"/>
            <a:ext cx="38787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Graphique barres des 50 pays avec petit PIB en 2010. </a:t>
            </a:r>
          </a:p>
          <a:p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 de pays avec valeurs manquantes exclus du </a:t>
            </a:r>
            <a:r>
              <a:rPr lang="fr-FR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Nouveau </a:t>
            </a:r>
            <a:r>
              <a:rPr lang="fr-FR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pour une analyse précise des pays les plus développés.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13C31BE-53C5-1C4E-A143-04A6BFD88FC1}"/>
              </a:ext>
            </a:extLst>
          </p:cNvPr>
          <p:cNvSpPr txBox="1"/>
          <p:nvPr/>
        </p:nvSpPr>
        <p:spPr>
          <a:xfrm>
            <a:off x="171978" y="22099"/>
            <a:ext cx="8219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Nettoyage des données en fonction des utilisateurs d'Internet pour 100 personnes pour chaque pays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5400F2-F5B3-B445-BDEC-1EFFD9F6B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3" t="20547" r="49057"/>
          <a:stretch/>
        </p:blipFill>
        <p:spPr>
          <a:xfrm>
            <a:off x="3581401" y="3956134"/>
            <a:ext cx="8610599" cy="290186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22503F-14F3-B94E-9303-0AB92EE46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95"/>
          <a:stretch/>
        </p:blipFill>
        <p:spPr>
          <a:xfrm>
            <a:off x="3411279" y="1172410"/>
            <a:ext cx="8610600" cy="278372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8431E5-4767-F34E-B723-0E1A99E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8BA837-C129-204C-871D-BB941C90AE6C}"/>
              </a:ext>
            </a:extLst>
          </p:cNvPr>
          <p:cNvSpPr txBox="1"/>
          <p:nvPr/>
        </p:nvSpPr>
        <p:spPr>
          <a:xfrm>
            <a:off x="170121" y="1640746"/>
            <a:ext cx="28920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Données de 1997 à 2016, complétées jusqu'en 2030 en utilisant les données précédentes.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Pays avec moins de 50 utilisateurs d'internet pour 100 en 2023 exclus.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3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DFF7EAB-079A-774B-AEC7-2BDDFC14DBF9}"/>
              </a:ext>
            </a:extLst>
          </p:cNvPr>
          <p:cNvSpPr txBox="1"/>
          <p:nvPr/>
        </p:nvSpPr>
        <p:spPr>
          <a:xfrm>
            <a:off x="192724" y="707573"/>
            <a:ext cx="3377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>
                <a:effectLst/>
                <a:latin typeface="Helvetica Neue" panose="02000503000000020004" pitchFamily="2" charset="0"/>
              </a:rPr>
              <a:t>Analyse des indicateurs clés pour les pays du monde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33F1D-63F2-874B-9572-533BF4020D36}"/>
              </a:ext>
            </a:extLst>
          </p:cNvPr>
          <p:cNvSpPr txBox="1"/>
          <p:nvPr/>
        </p:nvSpPr>
        <p:spPr>
          <a:xfrm>
            <a:off x="0" y="1737598"/>
            <a:ext cx="43417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>
                <a:effectLst/>
                <a:latin typeface="Söhne"/>
              </a:rPr>
              <a:t>Analyse des 20 meilleurs pays pour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b="0" i="0">
                <a:effectLst/>
                <a:latin typeface="Söhne"/>
              </a:rPr>
              <a:t>la population,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b="0" i="0">
                <a:effectLst/>
                <a:latin typeface="Söhne"/>
              </a:rPr>
              <a:t>le PIB et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b="0" i="0">
                <a:effectLst/>
                <a:latin typeface="Söhne"/>
              </a:rPr>
              <a:t>les utilisateurs d'Internet. </a:t>
            </a:r>
          </a:p>
          <a:p>
            <a:endParaRPr lang="fr-FR">
              <a:latin typeface="Söhne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Noms de pays pour chaque indicateur ne correspondent pas bien.</a:t>
            </a:r>
          </a:p>
          <a:p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Pays en tête : 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Japon, Royaume-Uni, France pour les trois indicateurs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Chine, Inde, États-Unis pour PIB et jeunesse</a:t>
            </a:r>
          </a:p>
          <a:p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Scandinavie et pays riches du golfe persique 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nombreux utilisateurs d'Internet.</a:t>
            </a:r>
            <a:endParaRPr lang="fr-FR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6A89D-923C-7D42-A0BF-E0DC416F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6254FB-25AF-3043-8E28-68CEFE98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44" y="0"/>
            <a:ext cx="6858000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8B6130-5B5B-EA44-A09D-13D5B5EBCA44}"/>
              </a:ext>
            </a:extLst>
          </p:cNvPr>
          <p:cNvSpPr txBox="1"/>
          <p:nvPr/>
        </p:nvSpPr>
        <p:spPr>
          <a:xfrm>
            <a:off x="1197429" y="0"/>
            <a:ext cx="9662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d'indicateurs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considérés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6D07F39-88F6-A246-B909-09540B9EF7AC}"/>
              </a:ext>
            </a:extLst>
          </p:cNvPr>
          <p:cNvSpPr txBox="1"/>
          <p:nvPr/>
        </p:nvSpPr>
        <p:spPr>
          <a:xfrm>
            <a:off x="160493" y="1047503"/>
            <a:ext cx="40714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électionné les 65 meilleurs pays sur 92 pour chaque 3 indicateurs</a:t>
            </a:r>
          </a:p>
          <a:p>
            <a:endParaRPr lang="fr-FR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Identifié 36 pays ayant les valeurs les plus valeurs élevées dans ces 3 indicateurs</a:t>
            </a:r>
          </a:p>
          <a:p>
            <a:pPr algn="l"/>
            <a:endParaRPr lang="fr-FR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C66785-D350-344C-A52B-26F2CE0B7193}"/>
              </a:ext>
            </a:extLst>
          </p:cNvPr>
          <p:cNvSpPr txBox="1"/>
          <p:nvPr/>
        </p:nvSpPr>
        <p:spPr>
          <a:xfrm>
            <a:off x="0" y="336206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10 meilleurs pays pour la population jeune et le PIB : USA, Brésil, Japon, Turquie, Royaume-Uni, Corée du Sud, Arabie saoudite, Italie, France et Allemagne.</a:t>
            </a:r>
          </a:p>
          <a:p>
            <a:pPr algn="l"/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pays avec de nombreux utilisateurs d'Internet : Royaume-Uni, Pays-Bas, </a:t>
            </a:r>
            <a:r>
              <a:rPr lang="fr-FR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Japan</a:t>
            </a: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pays francophones et la durabilité économique : Belgique, Maroc et Suisse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1D8175E-A24D-C742-8B98-86FED84B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984" y="0"/>
            <a:ext cx="6858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6D57D0-5CD4-F442-A01A-B07B9C0E4E95}"/>
              </a:ext>
            </a:extLst>
          </p:cNvPr>
          <p:cNvSpPr txBox="1"/>
          <p:nvPr/>
        </p:nvSpPr>
        <p:spPr>
          <a:xfrm>
            <a:off x="3013032" y="73380"/>
            <a:ext cx="6398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de données basée sur les indicateurs 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532B134-B449-E649-85B3-78DCFA6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57ACE07-D0F9-5947-9B8C-F56FBCEB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213" y="0"/>
            <a:ext cx="6858000" cy="6858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7323DA-02B3-AC4E-8CF1-7EBEB57417C3}"/>
              </a:ext>
            </a:extLst>
          </p:cNvPr>
          <p:cNvSpPr txBox="1"/>
          <p:nvPr/>
        </p:nvSpPr>
        <p:spPr>
          <a:xfrm>
            <a:off x="2577896" y="0"/>
            <a:ext cx="7700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de données basée sur les indicateurs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EF79115-C12B-AA4A-A081-934CC96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013" y="6492875"/>
            <a:ext cx="2743200" cy="365125"/>
          </a:xfrm>
        </p:spPr>
        <p:txBody>
          <a:bodyPr/>
          <a:lstStyle/>
          <a:p>
            <a:fld id="{D226D11B-E8C9-564F-9A9C-A323C9D2CC34}" type="slidenum">
              <a:rPr lang="en-US" smtClean="0"/>
              <a:t>17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61FD02-77A3-2B42-9A48-4AE594BD76BD}"/>
              </a:ext>
            </a:extLst>
          </p:cNvPr>
          <p:cNvSpPr txBox="1"/>
          <p:nvPr/>
        </p:nvSpPr>
        <p:spPr>
          <a:xfrm>
            <a:off x="184243" y="2076886"/>
            <a:ext cx="4960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Recommandation pour les entreprises </a:t>
            </a:r>
            <a:r>
              <a:rPr lang="fr-FR" sz="20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Chine, Inde et Mexique.</a:t>
            </a:r>
          </a:p>
          <a:p>
            <a:pPr algn="l"/>
            <a:endParaRPr lang="fr-FR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populations élevées de ces pays 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</a:t>
            </a: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plus d'utilisateurs d'Internet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autres pays ont des populations plus âgées et/ou un PIB inférieur.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962E85-BBF1-264F-8437-76F877A6C362}"/>
              </a:ext>
            </a:extLst>
          </p:cNvPr>
          <p:cNvSpPr txBox="1"/>
          <p:nvPr/>
        </p:nvSpPr>
        <p:spPr>
          <a:xfrm>
            <a:off x="184243" y="718234"/>
            <a:ext cx="51129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Examens des 10 meilleurs pays pour chaque indicateur.</a:t>
            </a:r>
          </a:p>
        </p:txBody>
      </p:sp>
    </p:spTree>
    <p:extLst>
      <p:ext uri="{BB962C8B-B14F-4D97-AF65-F5344CB8AC3E}">
        <p14:creationId xmlns:p14="http://schemas.microsoft.com/office/powerpoint/2010/main" val="272758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244EB87-19BB-A741-AF4A-81A54F0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00" y="2402102"/>
            <a:ext cx="8368600" cy="445589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81A2DC-4287-A14C-AD96-F2A1108B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18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99186E-F889-924A-A723-0151200237A5}"/>
              </a:ext>
            </a:extLst>
          </p:cNvPr>
          <p:cNvSpPr txBox="1"/>
          <p:nvPr/>
        </p:nvSpPr>
        <p:spPr>
          <a:xfrm>
            <a:off x="2455066" y="136525"/>
            <a:ext cx="7700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de données basée sur les indicateurs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7822DD-7634-5A4C-A53D-DC1B06C35674}"/>
              </a:ext>
            </a:extLst>
          </p:cNvPr>
          <p:cNvSpPr txBox="1"/>
          <p:nvPr/>
        </p:nvSpPr>
        <p:spPr>
          <a:xfrm>
            <a:off x="204748" y="2402102"/>
            <a:ext cx="34392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 la projection avec la liste recommandée pour l'</a:t>
            </a:r>
            <a:r>
              <a:rPr lang="fr-FR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30 premiers pays de 2025 ont été sélectionnés pour la comparaison.</a:t>
            </a:r>
          </a:p>
          <a:p>
            <a:pPr algn="l"/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des 22 pays recommandés correspondent à la projection.</a:t>
            </a:r>
          </a:p>
          <a:p>
            <a:pPr algn="l"/>
            <a:endParaRPr lang="fr-FR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Suggère une bonne adéquation entre les deux analyses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2F9290-ECE7-784F-96E4-2872CC1BA432}"/>
              </a:ext>
            </a:extLst>
          </p:cNvPr>
          <p:cNvSpPr txBox="1"/>
          <p:nvPr/>
        </p:nvSpPr>
        <p:spPr>
          <a:xfrm>
            <a:off x="4797188" y="1254360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Projection Wittgenstein : Population 15-19 ans en milliers selon le niveau de formation. Secondaire supérieur (2025).</a:t>
            </a:r>
          </a:p>
        </p:txBody>
      </p:sp>
    </p:spTree>
    <p:extLst>
      <p:ext uri="{BB962C8B-B14F-4D97-AF65-F5344CB8AC3E}">
        <p14:creationId xmlns:p14="http://schemas.microsoft.com/office/powerpoint/2010/main" val="328554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64686C6-04C5-694F-9F10-52DABEF3B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9" t="8298" r="16199" b="793"/>
          <a:stretch/>
        </p:blipFill>
        <p:spPr>
          <a:xfrm>
            <a:off x="7069760" y="2805610"/>
            <a:ext cx="5122239" cy="4052390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9" name="Arc 28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610139-6BE6-904D-BAB7-7BFC39553DB0}"/>
              </a:ext>
            </a:extLst>
          </p:cNvPr>
          <p:cNvSpPr txBox="1"/>
          <p:nvPr/>
        </p:nvSpPr>
        <p:spPr>
          <a:xfrm>
            <a:off x="1811960" y="4608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E0A5BA-EB6B-F94D-B881-E642C95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26D11B-E8C9-564F-9A9C-A323C9D2CC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2" name="ZoneTexte 7">
            <a:extLst>
              <a:ext uri="{FF2B5EF4-FFF2-40B4-BE49-F238E27FC236}">
                <a16:creationId xmlns:a16="http://schemas.microsoft.com/office/drawing/2014/main" id="{091BBB75-BE43-4B0B-B72C-5E5CC022F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729070"/>
              </p:ext>
            </p:extLst>
          </p:nvPr>
        </p:nvGraphicFramePr>
        <p:xfrm>
          <a:off x="199263" y="1446662"/>
          <a:ext cx="6003824" cy="474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91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B05BD73-F8F9-2041-8179-09F93769DE04}"/>
              </a:ext>
            </a:extLst>
          </p:cNvPr>
          <p:cNvSpPr txBox="1"/>
          <p:nvPr/>
        </p:nvSpPr>
        <p:spPr>
          <a:xfrm>
            <a:off x="414161" y="1690169"/>
            <a:ext cx="109396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de la Banque mondiale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Choix de l'ensemble de données pour le projet &amp; Nettoyage des données par pays</a:t>
            </a:r>
            <a:b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de données basée sur les indicateurs 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5130FA-D671-964C-AD27-4ACBBB9E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5A19B3-D8D4-9A44-B86B-4B225990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3" y="4882776"/>
            <a:ext cx="10792496" cy="15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9BD0B4A-7AD4-5249-8724-E4408FF15991}"/>
              </a:ext>
            </a:extLst>
          </p:cNvPr>
          <p:cNvSpPr txBox="1"/>
          <p:nvPr/>
        </p:nvSpPr>
        <p:spPr>
          <a:xfrm>
            <a:off x="787555" y="1549322"/>
            <a:ext cx="68612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de pandas pour lire le jeu de données </a:t>
            </a:r>
            <a:r>
              <a:rPr lang="fr-FR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jeu de données contient 70 colonnes et 886 930 lignes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Chaque pays 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3665 indicateurs de données de 1970 à 2100.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Données manquantes dans certaines colonnes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d'éducation pour différents pays et années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D16C56-916F-A247-A1E8-B584818F0355}"/>
              </a:ext>
            </a:extLst>
          </p:cNvPr>
          <p:cNvSpPr txBox="1"/>
          <p:nvPr/>
        </p:nvSpPr>
        <p:spPr>
          <a:xfrm>
            <a:off x="1312891" y="552661"/>
            <a:ext cx="9067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 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Data)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4BF783-52DC-5F4F-A89F-3A36969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8CCEC4-0DA9-5940-AF76-938E3FB1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777" y="1723452"/>
            <a:ext cx="2918138" cy="7443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5F9763-6F22-4643-92D7-6023D510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97" y="5642487"/>
            <a:ext cx="3000796" cy="7395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36B936-0A2D-5C49-8E50-440E8161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299" y="5793025"/>
            <a:ext cx="2112911" cy="5333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60398F-D0FF-2C4B-8E98-92680E92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899" y="5254181"/>
            <a:ext cx="2112910" cy="15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390B2B-D757-E848-A6C7-EEF343E61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91" y="5571060"/>
            <a:ext cx="2222442" cy="9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1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A7E6C9-FBA7-1F46-8360-9519DC30B4C5}"/>
              </a:ext>
            </a:extLst>
          </p:cNvPr>
          <p:cNvSpPr txBox="1"/>
          <p:nvPr/>
        </p:nvSpPr>
        <p:spPr>
          <a:xfrm>
            <a:off x="441862" y="82046"/>
            <a:ext cx="109119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:</a:t>
            </a:r>
          </a:p>
          <a:p>
            <a:pPr algn="ctr"/>
            <a:r>
              <a:rPr lang="fr-FR" sz="1600" b="1">
                <a:effectLst/>
                <a:latin typeface="Helvetica Neue" panose="02000503000000020004" pitchFamily="2" charset="0"/>
              </a:rPr>
              <a:t>Analyse de la complétude des données pour chaque année</a:t>
            </a:r>
          </a:p>
          <a:p>
            <a:pPr algn="ctr"/>
            <a:endParaRPr lang="en-US" sz="3200" b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EB5550-C539-C84F-8ED9-DABB9091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194"/>
            <a:ext cx="7660868" cy="40591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5ED13A-8B19-CF4E-A774-A022BF1F2638}"/>
              </a:ext>
            </a:extLst>
          </p:cNvPr>
          <p:cNvSpPr txBox="1"/>
          <p:nvPr/>
        </p:nvSpPr>
        <p:spPr>
          <a:xfrm>
            <a:off x="2594964" y="1337023"/>
            <a:ext cx="7540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>
                <a:effectLst/>
                <a:latin typeface="Helvetica Neue" panose="02000503000000020004" pitchFamily="2" charset="0"/>
              </a:rPr>
              <a:t>Un graphique à barres est tracé avec la longueur des données non vides pour chaque année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BE2FB2-93F7-0544-B5A4-C0B19BE11DB7}"/>
              </a:ext>
            </a:extLst>
          </p:cNvPr>
          <p:cNvSpPr txBox="1"/>
          <p:nvPr/>
        </p:nvSpPr>
        <p:spPr>
          <a:xfrm>
            <a:off x="7660868" y="2660462"/>
            <a:ext cx="42382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  <a:latin typeface="Helvetica Neue" panose="02000503000000020004" pitchFamily="2" charset="0"/>
              </a:rPr>
              <a:t>Données jusqu'à 2015 : hautement remplies (tous les 5 ans)</a:t>
            </a:r>
          </a:p>
          <a:p>
            <a:pPr>
              <a:buFont typeface="Arial" panose="020B0604020202020204" pitchFamily="34" charset="0"/>
              <a:buChar char="•"/>
            </a:pPr>
            <a:endParaRPr lang="fr-FR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  <a:latin typeface="Helvetica Neue" panose="02000503000000020004" pitchFamily="2" charset="0"/>
              </a:rPr>
              <a:t>Moins de données pour 2016 et 2017</a:t>
            </a:r>
          </a:p>
          <a:p>
            <a:pPr>
              <a:buFont typeface="Arial" panose="020B0604020202020204" pitchFamily="34" charset="0"/>
              <a:buChar char="•"/>
            </a:pPr>
            <a:endParaRPr lang="fr-FR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  <a:latin typeface="Helvetica Neue" panose="02000503000000020004" pitchFamily="2" charset="0"/>
              </a:rPr>
              <a:t>Années futures (2020-2100) : indicateur spécifique, certains pays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B15FA7-D1AE-C74C-832B-EC6870D0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EFFD0226-F987-5D4D-84BB-E35A608EF2B2}"/>
              </a:ext>
            </a:extLst>
          </p:cNvPr>
          <p:cNvSpPr txBox="1"/>
          <p:nvPr/>
        </p:nvSpPr>
        <p:spPr>
          <a:xfrm>
            <a:off x="-698991" y="39255"/>
            <a:ext cx="133247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</a:t>
            </a:r>
          </a:p>
          <a:p>
            <a:pPr algn="ctr"/>
            <a:r>
              <a:rPr lang="fr-FR"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 thermique des données complètes pour les indicateurs</a:t>
            </a:r>
          </a:p>
          <a:p>
            <a:pPr algn="ctr"/>
            <a:endParaRPr lang="fr-FR" sz="1600" b="1"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B4CDFA-EEB0-2F4A-BA6A-F4AE3617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849"/>
            <a:ext cx="12192000" cy="34558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1A1A993-1B88-BF45-B09D-B50F67BDAE09}"/>
              </a:ext>
            </a:extLst>
          </p:cNvPr>
          <p:cNvSpPr txBox="1"/>
          <p:nvPr/>
        </p:nvSpPr>
        <p:spPr>
          <a:xfrm>
            <a:off x="6188878" y="1263797"/>
            <a:ext cx="6711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fr-FR" sz="16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 thermique : 20 indicateurs les plus complets en 2010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Couleurs : proportion de valeurs non vides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7411EF5-B003-A349-99E0-542C3EF0F8C4}"/>
              </a:ext>
            </a:extLst>
          </p:cNvPr>
          <p:cNvSpPr txBox="1"/>
          <p:nvPr/>
        </p:nvSpPr>
        <p:spPr>
          <a:xfrm>
            <a:off x="144351" y="5081298"/>
            <a:ext cx="74944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persistants pour plusieurs pays et années 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totale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Utilisateurs d'internet pour 100 personnes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âgée de 0 à 14 ans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8006C53-5D41-FF47-809E-B5B9760FB5E2}"/>
              </a:ext>
            </a:extLst>
          </p:cNvPr>
          <p:cNvSpPr txBox="1"/>
          <p:nvPr/>
        </p:nvSpPr>
        <p:spPr>
          <a:xfrm>
            <a:off x="2102884" y="903498"/>
            <a:ext cx="8171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roportion de valeurs non vides par indicateur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22E275-5B65-864F-81C8-695D198A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48" y="6375087"/>
            <a:ext cx="2743200" cy="365125"/>
          </a:xfrm>
        </p:spPr>
        <p:txBody>
          <a:bodyPr/>
          <a:lstStyle/>
          <a:p>
            <a:fld id="{D226D11B-E8C9-564F-9A9C-A323C9D2C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EFFD0226-F987-5D4D-84BB-E35A608EF2B2}"/>
              </a:ext>
            </a:extLst>
          </p:cNvPr>
          <p:cNvSpPr txBox="1"/>
          <p:nvPr/>
        </p:nvSpPr>
        <p:spPr>
          <a:xfrm>
            <a:off x="2342819" y="41167"/>
            <a:ext cx="7049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:</a:t>
            </a:r>
          </a:p>
          <a:p>
            <a:pPr algn="ctr"/>
            <a:r>
              <a:rPr lang="fr-FR"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Trouver des données complètes pour les indicateurs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A53B70-2A64-B146-9F48-F3426853DDCF}"/>
              </a:ext>
            </a:extLst>
          </p:cNvPr>
          <p:cNvSpPr txBox="1"/>
          <p:nvPr/>
        </p:nvSpPr>
        <p:spPr>
          <a:xfrm>
            <a:off x="1405271" y="923296"/>
            <a:ext cx="8924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ndicateurs avec toutes les colonnes remplies pour 2017 et 2020-2100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DBEF41-AD58-9A4E-8C91-E6E907FFFDE2}"/>
              </a:ext>
            </a:extLst>
          </p:cNvPr>
          <p:cNvSpPr txBox="1"/>
          <p:nvPr/>
        </p:nvSpPr>
        <p:spPr>
          <a:xfrm>
            <a:off x="78077" y="1770883"/>
            <a:ext cx="12331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SABER pour la gestion de l'éducation et les politiques d'enseignement supérieur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F56E019-F8C1-5940-87F3-0CA248414808}"/>
              </a:ext>
            </a:extLst>
          </p:cNvPr>
          <p:cNvSpPr txBox="1"/>
          <p:nvPr/>
        </p:nvSpPr>
        <p:spPr>
          <a:xfrm>
            <a:off x="0" y="3814198"/>
            <a:ext cx="1123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Projections d'indicateurs éducatifs pour certains pays dans l'avenir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98D7B7-6B0F-6448-9B8E-117C6C2AEEE6}"/>
              </a:ext>
            </a:extLst>
          </p:cNvPr>
          <p:cNvSpPr txBox="1"/>
          <p:nvPr/>
        </p:nvSpPr>
        <p:spPr>
          <a:xfrm>
            <a:off x="134896" y="1292628"/>
            <a:ext cx="6664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6E79ED-12EB-A144-BAF6-03E39E23E8E4}"/>
              </a:ext>
            </a:extLst>
          </p:cNvPr>
          <p:cNvSpPr txBox="1"/>
          <p:nvPr/>
        </p:nvSpPr>
        <p:spPr>
          <a:xfrm>
            <a:off x="134896" y="3447854"/>
            <a:ext cx="6664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2020- 2100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33FD2E5-9558-8742-9CC0-502BEDF2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87" y="2338340"/>
            <a:ext cx="9057181" cy="12378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EFC12C0-774E-244D-BA90-AC97458E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37" y="4329346"/>
            <a:ext cx="9796653" cy="133714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68DE53-0CB1-F149-A8AE-81095CBA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6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59FD21-7251-8549-BB9D-6711EF7437FB}"/>
              </a:ext>
            </a:extLst>
          </p:cNvPr>
          <p:cNvSpPr txBox="1"/>
          <p:nvPr/>
        </p:nvSpPr>
        <p:spPr>
          <a:xfrm>
            <a:off x="134896" y="5684159"/>
            <a:ext cx="69825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Données 1970-1990 inutiles pour estimer tendance future.</a:t>
            </a:r>
          </a:p>
          <a:p>
            <a:endParaRPr lang="fr-FR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Données 1990-2016 importantes; lacune après 2016.</a:t>
            </a:r>
          </a:p>
        </p:txBody>
      </p:sp>
    </p:spTree>
    <p:extLst>
      <p:ext uri="{BB962C8B-B14F-4D97-AF65-F5344CB8AC3E}">
        <p14:creationId xmlns:p14="http://schemas.microsoft.com/office/powerpoint/2010/main" val="40025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EFFD0226-F987-5D4D-84BB-E35A608EF2B2}"/>
              </a:ext>
            </a:extLst>
          </p:cNvPr>
          <p:cNvSpPr txBox="1"/>
          <p:nvPr/>
        </p:nvSpPr>
        <p:spPr>
          <a:xfrm>
            <a:off x="-474547" y="57454"/>
            <a:ext cx="13324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</a:t>
            </a:r>
          </a:p>
          <a:p>
            <a:pPr algn="ctr"/>
            <a:endParaRPr lang="fr-FR" sz="1600" b="1">
              <a:effectLst/>
              <a:latin typeface="Helvetica Neue" panose="02000503000000020004" pitchFamily="2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005656-D5C4-D64B-B892-1BCDC710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95" y="2963772"/>
            <a:ext cx="7139354" cy="390469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C1EC49-9FCE-A542-BF41-A4F1E4B7CFC8}"/>
              </a:ext>
            </a:extLst>
          </p:cNvPr>
          <p:cNvSpPr txBox="1"/>
          <p:nvPr/>
        </p:nvSpPr>
        <p:spPr>
          <a:xfrm>
            <a:off x="2855521" y="548647"/>
            <a:ext cx="6664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 thermique pour les Pays avec le moins de données : </a:t>
            </a:r>
          </a:p>
          <a:p>
            <a:pPr algn="ctr"/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etits </a:t>
            </a:r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ays </a:t>
            </a:r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nsulaires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DF4DBF-F3F4-7141-A0C4-1978B694011D}"/>
              </a:ext>
            </a:extLst>
          </p:cNvPr>
          <p:cNvSpPr txBox="1"/>
          <p:nvPr/>
        </p:nvSpPr>
        <p:spPr>
          <a:xfrm>
            <a:off x="133251" y="2184699"/>
            <a:ext cx="5053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 par ordre croissant selon les valeurs de 2010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Petites données seulement des îles.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 pertinentes pour projet.</a:t>
            </a:r>
            <a:endParaRPr lang="fr-FR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665C99-08CA-6F4A-BB80-1CB9E084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5549" y="6390076"/>
            <a:ext cx="2743200" cy="365125"/>
          </a:xfrm>
        </p:spPr>
        <p:txBody>
          <a:bodyPr/>
          <a:lstStyle/>
          <a:p>
            <a:fld id="{D226D11B-E8C9-564F-9A9C-A323C9D2CC34}" type="slidenum">
              <a:rPr lang="en-US" smtClean="0"/>
              <a:t>7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E857AA-00FA-AA41-9E70-710B772ADDC0}"/>
              </a:ext>
            </a:extLst>
          </p:cNvPr>
          <p:cNvSpPr txBox="1"/>
          <p:nvPr/>
        </p:nvSpPr>
        <p:spPr>
          <a:xfrm>
            <a:off x="5952766" y="2184700"/>
            <a:ext cx="6239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fr-FR" sz="16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 thermique : 20 </a:t>
            </a: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pays</a:t>
            </a:r>
            <a:r>
              <a:rPr lang="fr-FR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 moins complets en 2010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Couleurs : proportion de valeurs non vides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40E80C-8E58-AF4A-80E3-CF73C0B67F84}"/>
              </a:ext>
            </a:extLst>
          </p:cNvPr>
          <p:cNvSpPr txBox="1"/>
          <p:nvPr/>
        </p:nvSpPr>
        <p:spPr>
          <a:xfrm>
            <a:off x="4919395" y="1953867"/>
            <a:ext cx="817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roportion de valeurs non vides par 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68C6EC-D015-3548-A657-C8E288D86FE8}"/>
              </a:ext>
            </a:extLst>
          </p:cNvPr>
          <p:cNvSpPr txBox="1"/>
          <p:nvPr/>
        </p:nvSpPr>
        <p:spPr>
          <a:xfrm>
            <a:off x="3076267" y="1177640"/>
            <a:ext cx="6019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>
                <a:effectLst/>
                <a:latin typeface="Söhne"/>
              </a:rPr>
              <a:t>Trouvé un pays négligeable en raison du manque de données.</a:t>
            </a:r>
            <a:endParaRPr lang="fr-FR" sz="1800" b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6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ECE186A-A947-C54B-B448-F25ED788EA92}"/>
              </a:ext>
            </a:extLst>
          </p:cNvPr>
          <p:cNvSpPr txBox="1"/>
          <p:nvPr/>
        </p:nvSpPr>
        <p:spPr>
          <a:xfrm>
            <a:off x="481914" y="1303949"/>
            <a:ext cx="10978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Objectif : Analyse des données pour le projet </a:t>
            </a:r>
            <a:r>
              <a:rPr lang="fr-FR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axé sur l'éducation en ligne pour les jeunes étudiants de niveau collégial et secondaire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Indicateurs sélectionnés pour </a:t>
            </a: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trouver les meilleurs pays pour </a:t>
            </a:r>
            <a:r>
              <a:rPr lang="fr-FR" sz="20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</a:t>
            </a:r>
            <a:r>
              <a:rPr lang="fr-FR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'Population, âges 0-14, total’,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'PIB, PPA (dollars internationaux constants de 2011)’ </a:t>
            </a: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'Utilisateurs d'Internet (pour 100 personnes)’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Pas de données pour chaque pays chaque année.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Données filtrées à partir du </a:t>
            </a:r>
            <a:r>
              <a:rPr lang="fr-FR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fr-FR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Les données sélectionnées seront utilisées pour une analyse approfondie ultérieure.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1FF4AF-2DEC-BF4B-9809-C427A107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8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1CB94B-2F90-694D-B130-A167FE1E9BA6}"/>
              </a:ext>
            </a:extLst>
          </p:cNvPr>
          <p:cNvSpPr txBox="1"/>
          <p:nvPr/>
        </p:nvSpPr>
        <p:spPr>
          <a:xfrm>
            <a:off x="-566353" y="472952"/>
            <a:ext cx="13324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</a:t>
            </a:r>
          </a:p>
          <a:p>
            <a:pPr algn="ctr"/>
            <a:endParaRPr lang="fr-FR" sz="1600" b="1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75EBB49-CC83-EF47-A98E-653F41A8C4DB}"/>
              </a:ext>
            </a:extLst>
          </p:cNvPr>
          <p:cNvSpPr txBox="1"/>
          <p:nvPr/>
        </p:nvSpPr>
        <p:spPr>
          <a:xfrm>
            <a:off x="87923" y="1981695"/>
            <a:ext cx="120161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fr-FR" sz="20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Country 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infos sur les pays (région, revenus, population, etc.)</a:t>
            </a:r>
          </a:p>
          <a:p>
            <a:pPr marL="342900" indent="-342900">
              <a:buFont typeface="Wingdings" pitchFamily="2" charset="2"/>
              <a:buChar char="ü"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sz="20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Foot Note 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infos sur les indicateurs (économiques, sociaux, environnementaux)</a:t>
            </a:r>
          </a:p>
          <a:p>
            <a:pPr marL="342900" indent="-342900">
              <a:buFont typeface="Wingdings" pitchFamily="2" charset="2"/>
              <a:buChar char="ü"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sz="20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Country </a:t>
            </a:r>
            <a:r>
              <a:rPr lang="fr-FR" sz="20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estimations démographiques et économiques mondiales</a:t>
            </a:r>
          </a:p>
          <a:p>
            <a:pPr marL="342900" indent="-342900">
              <a:buFont typeface="Wingdings" pitchFamily="2" charset="2"/>
              <a:buChar char="ü"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fr-FR" sz="20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EdStats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fr-FR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données sur les indicateurs d'éducation</a:t>
            </a:r>
          </a:p>
          <a:p>
            <a:endParaRPr lang="fr-FR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322DB5-CA69-AF44-A913-6F8F764B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D11B-E8C9-564F-9A9C-A323C9D2CC34}" type="slidenum">
              <a:rPr lang="en-US" smtClean="0"/>
              <a:t>9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8DC37A-AA1D-864B-9B61-64F20AF6FDCF}"/>
              </a:ext>
            </a:extLst>
          </p:cNvPr>
          <p:cNvSpPr txBox="1"/>
          <p:nvPr/>
        </p:nvSpPr>
        <p:spPr>
          <a:xfrm>
            <a:off x="-463322" y="485831"/>
            <a:ext cx="13324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préliminaire des ensembles de données </a:t>
            </a:r>
          </a:p>
          <a:p>
            <a:pPr algn="ctr"/>
            <a:endParaRPr lang="fr-FR" sz="1600" b="1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4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1300</Words>
  <Application>Microsoft Macintosh PowerPoint</Application>
  <PresentationFormat>Grand écran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Neue</vt:lpstr>
      <vt:lpstr>Söhne</vt:lpstr>
      <vt:lpstr>Times New Roman</vt:lpstr>
      <vt:lpstr>Wingdings</vt:lpstr>
      <vt:lpstr>Thème Office</vt:lpstr>
      <vt:lpstr>Étude des données de la Banque mondiale pour identifier des opportunités d'expansion pour l'EdTech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de l'entreprise EdTech </dc:title>
  <dc:creator>4457</dc:creator>
  <cp:lastModifiedBy>4457</cp:lastModifiedBy>
  <cp:revision>5</cp:revision>
  <dcterms:created xsi:type="dcterms:W3CDTF">2023-03-01T09:58:22Z</dcterms:created>
  <dcterms:modified xsi:type="dcterms:W3CDTF">2023-03-10T16:52:26Z</dcterms:modified>
</cp:coreProperties>
</file>