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95" r:id="rId7"/>
    <p:sldId id="298" r:id="rId8"/>
    <p:sldId id="299" r:id="rId9"/>
    <p:sldId id="296" r:id="rId10"/>
    <p:sldId id="297" r:id="rId11"/>
    <p:sldId id="262" r:id="rId12"/>
    <p:sldId id="300" r:id="rId13"/>
    <p:sldId id="301" r:id="rId14"/>
    <p:sldId id="289" r:id="rId15"/>
    <p:sldId id="302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34.svg"/><Relationship Id="rId3" Type="http://schemas.openxmlformats.org/officeDocument/2006/relationships/image" Target="../media/image46.png"/><Relationship Id="rId7" Type="http://schemas.openxmlformats.org/officeDocument/2006/relationships/image" Target="../media/image54.svg"/><Relationship Id="rId12" Type="http://schemas.openxmlformats.org/officeDocument/2006/relationships/image" Target="../media/image3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50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3910" y="4434840"/>
            <a:ext cx="4941771" cy="1122202"/>
          </a:xfrm>
        </p:spPr>
        <p:txBody>
          <a:bodyPr/>
          <a:lstStyle/>
          <a:p>
            <a:r>
              <a:rPr lang="en-US" dirty="0"/>
              <a:t>THE ML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3911" y="5586890"/>
            <a:ext cx="4941770" cy="1122202"/>
          </a:xfrm>
        </p:spPr>
        <p:txBody>
          <a:bodyPr>
            <a:normAutofit/>
          </a:bodyPr>
          <a:lstStyle/>
          <a:p>
            <a:r>
              <a:rPr lang="en-US" dirty="0"/>
              <a:t>Sohan Shetty</a:t>
            </a:r>
          </a:p>
          <a:p>
            <a:r>
              <a:rPr lang="en-US" sz="1400" dirty="0"/>
              <a:t>Machine Learning (MGMT 59000-146)</a:t>
            </a:r>
          </a:p>
        </p:txBody>
      </p:sp>
      <p:pic>
        <p:nvPicPr>
          <p:cNvPr id="21" name="Picture 20" descr="A green arrow pointing up&#10;&#10;Description automatically generated">
            <a:extLst>
              <a:ext uri="{FF2B5EF4-FFF2-40B4-BE49-F238E27FC236}">
                <a16:creationId xmlns:a16="http://schemas.microsoft.com/office/drawing/2014/main" id="{49FB1BAE-976E-DDC6-EAD4-3FFD584D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biLevel thresh="75000"/>
          </a:blip>
          <a:stretch>
            <a:fillRect/>
          </a:stretch>
        </p:blipFill>
        <p:spPr>
          <a:xfrm>
            <a:off x="-368827" y="2283120"/>
            <a:ext cx="5476671" cy="5757585"/>
          </a:xfrm>
          <a:prstGeom prst="rect">
            <a:avLst/>
          </a:prstGeom>
        </p:spPr>
      </p:pic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BA93B8B3-DEB0-D66A-6D2C-4C00258B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934" y="1620784"/>
            <a:ext cx="6327719" cy="180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09C1C-953F-0791-BC4B-6AC5C1780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43251F23-091C-49B3-C48A-6E4373AA0B27}"/>
              </a:ext>
            </a:extLst>
          </p:cNvPr>
          <p:cNvSpPr txBox="1"/>
          <p:nvPr/>
        </p:nvSpPr>
        <p:spPr>
          <a:xfrm>
            <a:off x="1791816" y="2438010"/>
            <a:ext cx="1688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/>
              <a:t>Processing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50CAB0-F1C7-BCE3-9313-C6B681B8096D}"/>
              </a:ext>
            </a:extLst>
          </p:cNvPr>
          <p:cNvCxnSpPr>
            <a:cxnSpLocks/>
          </p:cNvCxnSpPr>
          <p:nvPr/>
        </p:nvCxnSpPr>
        <p:spPr>
          <a:xfrm>
            <a:off x="3574045" y="1894164"/>
            <a:ext cx="11824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diagram of a tank&#10;&#10;Description automatically generated">
            <a:extLst>
              <a:ext uri="{FF2B5EF4-FFF2-40B4-BE49-F238E27FC236}">
                <a16:creationId xmlns:a16="http://schemas.microsoft.com/office/drawing/2014/main" id="{96B9CF3A-AD93-31B6-D676-20E65EFAEB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71617" y="1326530"/>
            <a:ext cx="1462088" cy="113526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7019FB-A256-6C51-60EA-87E45E9F1804}"/>
              </a:ext>
            </a:extLst>
          </p:cNvPr>
          <p:cNvSpPr txBox="1"/>
          <p:nvPr/>
        </p:nvSpPr>
        <p:spPr>
          <a:xfrm>
            <a:off x="5158215" y="2574201"/>
            <a:ext cx="1688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/>
              <a:t>LSTM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EB36DC-F118-DE5F-8F6E-6F56D8676C6E}"/>
              </a:ext>
            </a:extLst>
          </p:cNvPr>
          <p:cNvCxnSpPr>
            <a:cxnSpLocks/>
          </p:cNvCxnSpPr>
          <p:nvPr/>
        </p:nvCxnSpPr>
        <p:spPr>
          <a:xfrm>
            <a:off x="7430698" y="1816946"/>
            <a:ext cx="11824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BCF855D0-F45B-D4BE-3FAB-036C75700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893" y="4952992"/>
            <a:ext cx="2167531" cy="952145"/>
          </a:xfrm>
          <a:prstGeom prst="rect">
            <a:avLst/>
          </a:prstGeom>
        </p:spPr>
      </p:pic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03A47F5-88AD-F5C7-6273-F24394960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25598"/>
              </p:ext>
            </p:extLst>
          </p:nvPr>
        </p:nvGraphicFramePr>
        <p:xfrm>
          <a:off x="8936917" y="1565486"/>
          <a:ext cx="1884478" cy="50292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42239">
                  <a:extLst>
                    <a:ext uri="{9D8B030D-6E8A-4147-A177-3AD203B41FA5}">
                      <a16:colId xmlns:a16="http://schemas.microsoft.com/office/drawing/2014/main" val="3680737511"/>
                    </a:ext>
                  </a:extLst>
                </a:gridCol>
                <a:gridCol w="942239">
                  <a:extLst>
                    <a:ext uri="{9D8B030D-6E8A-4147-A177-3AD203B41FA5}">
                      <a16:colId xmlns:a16="http://schemas.microsoft.com/office/drawing/2014/main" val="59246027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RMSE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1.27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771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R square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67796945"/>
                  </a:ext>
                </a:extLst>
              </a:tr>
            </a:tbl>
          </a:graphicData>
        </a:graphic>
      </p:graphicFrame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971E45B-2DA1-F22C-47DE-8EDE5E7643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9703" y="2368230"/>
            <a:ext cx="1702354" cy="1102706"/>
          </a:xfrm>
          <a:prstGeom prst="bentConnector3">
            <a:avLst>
              <a:gd name="adj1" fmla="val 10042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1AB63B-3D3B-E8DB-A73A-0A012177A003}"/>
              </a:ext>
            </a:extLst>
          </p:cNvPr>
          <p:cNvCxnSpPr>
            <a:cxnSpLocks/>
          </p:cNvCxnSpPr>
          <p:nvPr/>
        </p:nvCxnSpPr>
        <p:spPr>
          <a:xfrm>
            <a:off x="7430698" y="3565956"/>
            <a:ext cx="11824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14A5F0F9-28FF-C38A-6C19-B43D00C48D26}"/>
              </a:ext>
            </a:extLst>
          </p:cNvPr>
          <p:cNvGraphicFramePr>
            <a:graphicFrameLocks noGrp="1"/>
          </p:cNvGraphicFramePr>
          <p:nvPr/>
        </p:nvGraphicFramePr>
        <p:xfrm>
          <a:off x="8936917" y="3314496"/>
          <a:ext cx="1884478" cy="50292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42239">
                  <a:extLst>
                    <a:ext uri="{9D8B030D-6E8A-4147-A177-3AD203B41FA5}">
                      <a16:colId xmlns:a16="http://schemas.microsoft.com/office/drawing/2014/main" val="3680737511"/>
                    </a:ext>
                  </a:extLst>
                </a:gridCol>
                <a:gridCol w="942239">
                  <a:extLst>
                    <a:ext uri="{9D8B030D-6E8A-4147-A177-3AD203B41FA5}">
                      <a16:colId xmlns:a16="http://schemas.microsoft.com/office/drawing/2014/main" val="59246027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771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 square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796945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893AF085-B795-F18A-3978-3AA1A24712E8}"/>
              </a:ext>
            </a:extLst>
          </p:cNvPr>
          <p:cNvSpPr txBox="1"/>
          <p:nvPr/>
        </p:nvSpPr>
        <p:spPr>
          <a:xfrm>
            <a:off x="5158215" y="6036456"/>
            <a:ext cx="1688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/>
              <a:t>GRU</a:t>
            </a:r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D17433D-BE8F-AFA8-2F8C-57D8A05613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71405" y="3306528"/>
            <a:ext cx="3578950" cy="1102706"/>
          </a:xfrm>
          <a:prstGeom prst="bentConnector3">
            <a:avLst>
              <a:gd name="adj1" fmla="val 100056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525ADC-6C5F-9D41-0E94-200A5473C4BA}"/>
              </a:ext>
            </a:extLst>
          </p:cNvPr>
          <p:cNvCxnSpPr>
            <a:cxnSpLocks/>
          </p:cNvCxnSpPr>
          <p:nvPr/>
        </p:nvCxnSpPr>
        <p:spPr>
          <a:xfrm>
            <a:off x="7430698" y="5292514"/>
            <a:ext cx="11824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A588C3C-54ED-DE09-7BF4-18F8AA2F69A8}"/>
              </a:ext>
            </a:extLst>
          </p:cNvPr>
          <p:cNvGraphicFramePr>
            <a:graphicFrameLocks noGrp="1"/>
          </p:cNvGraphicFramePr>
          <p:nvPr/>
        </p:nvGraphicFramePr>
        <p:xfrm>
          <a:off x="8936917" y="5041054"/>
          <a:ext cx="1884478" cy="50292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42239">
                  <a:extLst>
                    <a:ext uri="{9D8B030D-6E8A-4147-A177-3AD203B41FA5}">
                      <a16:colId xmlns:a16="http://schemas.microsoft.com/office/drawing/2014/main" val="3680737511"/>
                    </a:ext>
                  </a:extLst>
                </a:gridCol>
                <a:gridCol w="942239">
                  <a:extLst>
                    <a:ext uri="{9D8B030D-6E8A-4147-A177-3AD203B41FA5}">
                      <a16:colId xmlns:a16="http://schemas.microsoft.com/office/drawing/2014/main" val="59246027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771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 square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796945"/>
                  </a:ext>
                </a:extLst>
              </a:tr>
            </a:tbl>
          </a:graphicData>
        </a:graphic>
      </p:graphicFrame>
      <p:pic>
        <p:nvPicPr>
          <p:cNvPr id="4" name="Graphic 3" descr="Balloons outline">
            <a:extLst>
              <a:ext uri="{FF2B5EF4-FFF2-40B4-BE49-F238E27FC236}">
                <a16:creationId xmlns:a16="http://schemas.microsoft.com/office/drawing/2014/main" id="{E80AD16E-D77E-48F8-C44F-C06E62CCE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4223" y="4318290"/>
            <a:ext cx="914400" cy="914400"/>
          </a:xfrm>
          <a:prstGeom prst="rect">
            <a:avLst/>
          </a:prstGeom>
        </p:spPr>
      </p:pic>
      <p:pic>
        <p:nvPicPr>
          <p:cNvPr id="6" name="Graphic 5" descr="Confetti ball outline">
            <a:extLst>
              <a:ext uri="{FF2B5EF4-FFF2-40B4-BE49-F238E27FC236}">
                <a16:creationId xmlns:a16="http://schemas.microsoft.com/office/drawing/2014/main" id="{E1F0D730-95A9-482A-3F1D-831F8E7E7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33705" y="4274976"/>
            <a:ext cx="914400" cy="914400"/>
          </a:xfrm>
          <a:prstGeom prst="rect">
            <a:avLst/>
          </a:prstGeom>
        </p:spPr>
      </p:pic>
      <p:pic>
        <p:nvPicPr>
          <p:cNvPr id="8" name="Graphic 7" descr="Group success with solid fill">
            <a:extLst>
              <a:ext uri="{FF2B5EF4-FFF2-40B4-BE49-F238E27FC236}">
                <a16:creationId xmlns:a16="http://schemas.microsoft.com/office/drawing/2014/main" id="{25424340-1B73-D479-2FE5-DC13C1945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9308" y="5846546"/>
            <a:ext cx="914400" cy="91440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46C1EA5E-D864-5645-CEE9-7E95A1D955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87961" y="5398677"/>
            <a:ext cx="914400" cy="914400"/>
          </a:xfrm>
          <a:prstGeom prst="rect">
            <a:avLst/>
          </a:prstGeom>
        </p:spPr>
      </p:pic>
      <p:pic>
        <p:nvPicPr>
          <p:cNvPr id="13" name="Picture 12" descr="A diagram of a tank&#10;&#10;Description automatically generated">
            <a:extLst>
              <a:ext uri="{FF2B5EF4-FFF2-40B4-BE49-F238E27FC236}">
                <a16:creationId xmlns:a16="http://schemas.microsoft.com/office/drawing/2014/main" id="{3BCCAF36-BBD7-2B98-28E5-CF58405F24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323680" y="3057754"/>
            <a:ext cx="1462088" cy="1135268"/>
          </a:xfrm>
          <a:prstGeom prst="rect">
            <a:avLst/>
          </a:prstGeom>
        </p:spPr>
      </p:pic>
      <p:pic>
        <p:nvPicPr>
          <p:cNvPr id="14" name="Graphic 13" descr="Continuous Improvement with solid fill">
            <a:extLst>
              <a:ext uri="{FF2B5EF4-FFF2-40B4-BE49-F238E27FC236}">
                <a16:creationId xmlns:a16="http://schemas.microsoft.com/office/drawing/2014/main" id="{6AB0F5AC-12ED-71AE-96D9-1C7BA61276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57896" y="1278295"/>
            <a:ext cx="1063686" cy="1063686"/>
          </a:xfrm>
          <a:prstGeom prst="rect">
            <a:avLst/>
          </a:prstGeom>
        </p:spPr>
      </p:pic>
      <p:pic>
        <p:nvPicPr>
          <p:cNvPr id="17" name="Graphic 16" descr="Group success with solid fill">
            <a:extLst>
              <a:ext uri="{FF2B5EF4-FFF2-40B4-BE49-F238E27FC236}">
                <a16:creationId xmlns:a16="http://schemas.microsoft.com/office/drawing/2014/main" id="{5E2B3E2B-D902-D77C-ECF2-4B1F6AF6B8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6881" y="6241070"/>
            <a:ext cx="914400" cy="914400"/>
          </a:xfrm>
          <a:prstGeom prst="rect">
            <a:avLst/>
          </a:prstGeom>
        </p:spPr>
      </p:pic>
      <p:pic>
        <p:nvPicPr>
          <p:cNvPr id="18" name="Graphic 17" descr="Group success with solid fill">
            <a:extLst>
              <a:ext uri="{FF2B5EF4-FFF2-40B4-BE49-F238E27FC236}">
                <a16:creationId xmlns:a16="http://schemas.microsoft.com/office/drawing/2014/main" id="{321D46A2-1AE3-BDCA-7D2F-FE63357866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3420" y="6386017"/>
            <a:ext cx="914400" cy="914400"/>
          </a:xfrm>
          <a:prstGeom prst="rect">
            <a:avLst/>
          </a:prstGeom>
        </p:spPr>
      </p:pic>
      <p:pic>
        <p:nvPicPr>
          <p:cNvPr id="20" name="Graphic 19" descr="Group success with solid fill">
            <a:extLst>
              <a:ext uri="{FF2B5EF4-FFF2-40B4-BE49-F238E27FC236}">
                <a16:creationId xmlns:a16="http://schemas.microsoft.com/office/drawing/2014/main" id="{9CCD69B3-EDA9-9C1D-211B-1A0414ECF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6302" y="5924363"/>
            <a:ext cx="914400" cy="9144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2C08201-FC6B-D3EA-60D1-8DFB6F38F01A}"/>
              </a:ext>
            </a:extLst>
          </p:cNvPr>
          <p:cNvSpPr/>
          <p:nvPr/>
        </p:nvSpPr>
        <p:spPr>
          <a:xfrm>
            <a:off x="8727322" y="4193022"/>
            <a:ext cx="2303667" cy="22942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22CA561-27B7-7E9D-CC61-85C113838474}"/>
              </a:ext>
            </a:extLst>
          </p:cNvPr>
          <p:cNvSpPr txBox="1">
            <a:spLocks/>
          </p:cNvSpPr>
          <p:nvPr/>
        </p:nvSpPr>
        <p:spPr>
          <a:xfrm>
            <a:off x="1791816" y="159730"/>
            <a:ext cx="8421688" cy="824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DL   ML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6E1EC0-D087-61C9-087B-0F74BEBDF653}"/>
              </a:ext>
            </a:extLst>
          </p:cNvPr>
          <p:cNvCxnSpPr>
            <a:cxnSpLocks/>
          </p:cNvCxnSpPr>
          <p:nvPr/>
        </p:nvCxnSpPr>
        <p:spPr>
          <a:xfrm flipV="1">
            <a:off x="6001851" y="399201"/>
            <a:ext cx="942392" cy="3732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C0E47A18-8874-5803-D8A8-BEAB7870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667" y="194819"/>
            <a:ext cx="8421688" cy="815325"/>
          </a:xfrm>
        </p:spPr>
        <p:txBody>
          <a:bodyPr/>
          <a:lstStyle/>
          <a:p>
            <a:pPr algn="ctr"/>
            <a:r>
              <a:rPr lang="en-US" dirty="0"/>
              <a:t>DATA INSIGHTS &amp; RECOMMENDATIONS</a:t>
            </a:r>
          </a:p>
        </p:txBody>
      </p:sp>
      <p:pic>
        <p:nvPicPr>
          <p:cNvPr id="48" name="Picture 47" descr="A cartoon character with a face&#10;&#10;Description automatically generated">
            <a:extLst>
              <a:ext uri="{FF2B5EF4-FFF2-40B4-BE49-F238E27FC236}">
                <a16:creationId xmlns:a16="http://schemas.microsoft.com/office/drawing/2014/main" id="{A423FEF9-D768-33AF-174B-4A1C8660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67" y="1445267"/>
            <a:ext cx="8368601" cy="392916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3BB723C-A9FE-D3BB-E3F8-5B006BD0E9A1}"/>
              </a:ext>
            </a:extLst>
          </p:cNvPr>
          <p:cNvSpPr txBox="1"/>
          <p:nvPr/>
        </p:nvSpPr>
        <p:spPr>
          <a:xfrm rot="21111308">
            <a:off x="4460033" y="4235195"/>
            <a:ext cx="20807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INSIGHTS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CEBCF2-286C-F141-2A51-F14BBF004660}"/>
              </a:ext>
            </a:extLst>
          </p:cNvPr>
          <p:cNvCxnSpPr>
            <a:cxnSpLocks/>
          </p:cNvCxnSpPr>
          <p:nvPr/>
        </p:nvCxnSpPr>
        <p:spPr>
          <a:xfrm flipV="1">
            <a:off x="4534678" y="4741027"/>
            <a:ext cx="1561322" cy="4747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546BD-33CD-A82D-7D7A-73B09D31A8C2}"/>
              </a:ext>
            </a:extLst>
          </p:cNvPr>
          <p:cNvCxnSpPr>
            <a:cxnSpLocks/>
          </p:cNvCxnSpPr>
          <p:nvPr/>
        </p:nvCxnSpPr>
        <p:spPr>
          <a:xfrm flipV="1">
            <a:off x="8472093" y="4780682"/>
            <a:ext cx="1561322" cy="4747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9956819-665F-8B16-BFC8-FBDD2356E2BC}"/>
              </a:ext>
            </a:extLst>
          </p:cNvPr>
          <p:cNvSpPr txBox="1"/>
          <p:nvPr/>
        </p:nvSpPr>
        <p:spPr>
          <a:xfrm rot="21111308">
            <a:off x="8314997" y="4235195"/>
            <a:ext cx="20807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INSIGHTS 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C9E39-13D5-589B-9016-EA8F4098F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BF915718-AC2C-D9E8-E0A6-8102BE21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667" y="194819"/>
            <a:ext cx="8421688" cy="815325"/>
          </a:xfrm>
        </p:spPr>
        <p:txBody>
          <a:bodyPr/>
          <a:lstStyle/>
          <a:p>
            <a:pPr algn="ctr"/>
            <a:r>
              <a:rPr lang="en-US" dirty="0"/>
              <a:t>DATA INSIGHTS &amp; RECOMMENDATIONS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9F6B1AC-B7DF-DA28-5F7A-BF4A5F1945F7}"/>
              </a:ext>
            </a:extLst>
          </p:cNvPr>
          <p:cNvSpPr txBox="1">
            <a:spLocks/>
          </p:cNvSpPr>
          <p:nvPr/>
        </p:nvSpPr>
        <p:spPr>
          <a:xfrm>
            <a:off x="3061460" y="2117773"/>
            <a:ext cx="7603429" cy="3993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Recommendations / Lessons Learned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not be overambitious</a:t>
            </a:r>
          </a:p>
          <a:p>
            <a:r>
              <a:rPr lang="en-US" dirty="0"/>
              <a:t>All that glitters is not gold</a:t>
            </a:r>
          </a:p>
          <a:p>
            <a:r>
              <a:rPr lang="en-US" dirty="0"/>
              <a:t>Start your data journey sooner</a:t>
            </a:r>
          </a:p>
          <a:p>
            <a:r>
              <a:rPr lang="en-US" dirty="0"/>
              <a:t>Seek feedback</a:t>
            </a:r>
          </a:p>
        </p:txBody>
      </p:sp>
    </p:spTree>
    <p:extLst>
      <p:ext uri="{BB962C8B-B14F-4D97-AF65-F5344CB8AC3E}">
        <p14:creationId xmlns:p14="http://schemas.microsoft.com/office/powerpoint/2010/main" val="370214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2AC1F-AE51-5458-5620-A82368302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CCD431F7-07A2-635E-EA12-27750B19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844713"/>
            <a:ext cx="8421688" cy="81532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307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90" y="768520"/>
            <a:ext cx="3171825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390" y="2672250"/>
            <a:ext cx="4068921" cy="379729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Model Evaluation &amp; Model Selection</a:t>
            </a:r>
          </a:p>
          <a:p>
            <a:r>
              <a:rPr lang="en-US" dirty="0"/>
              <a:t>Insights &amp;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57984-AFB5-AD6E-04AF-7496216BD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90DF-0B68-5814-CAE9-A4BC67BC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84B62-DE8A-9A93-97E6-DF56083548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3962243"/>
          </a:xfrm>
        </p:spPr>
        <p:txBody>
          <a:bodyPr>
            <a:normAutofit/>
          </a:bodyPr>
          <a:lstStyle/>
          <a:p>
            <a:r>
              <a:rPr lang="en-US" sz="2000" dirty="0"/>
              <a:t>Sales Forecasting of Walmart M5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1913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Multiple Numerical and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California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Household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Sales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Calendar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009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46783-E3B1-9F8C-49ED-A73226F76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C11D-E4D7-3EF1-5896-1A0E1BF7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56275"/>
            <a:ext cx="8421688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25" name="Graphic 24" descr="Search Inventory with solid fill">
            <a:extLst>
              <a:ext uri="{FF2B5EF4-FFF2-40B4-BE49-F238E27FC236}">
                <a16:creationId xmlns:a16="http://schemas.microsoft.com/office/drawing/2014/main" id="{1DA90973-4110-8FF9-DB01-199574F80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8891" y="2774791"/>
            <a:ext cx="1224980" cy="1224980"/>
          </a:xfrm>
          <a:prstGeom prst="rect">
            <a:avLst/>
          </a:prstGeom>
        </p:spPr>
      </p:pic>
      <p:pic>
        <p:nvPicPr>
          <p:cNvPr id="31" name="Graphic 30" descr="Presentation with pie chart outline">
            <a:extLst>
              <a:ext uri="{FF2B5EF4-FFF2-40B4-BE49-F238E27FC236}">
                <a16:creationId xmlns:a16="http://schemas.microsoft.com/office/drawing/2014/main" id="{61A4B6A2-96D4-2F35-E330-10253F4FA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993" y="2774791"/>
            <a:ext cx="1224980" cy="1224980"/>
          </a:xfrm>
          <a:prstGeom prst="rect">
            <a:avLst/>
          </a:prstGeom>
        </p:spPr>
      </p:pic>
      <p:pic>
        <p:nvPicPr>
          <p:cNvPr id="33" name="Graphic 32" descr="Continuous Improvement with solid fill">
            <a:extLst>
              <a:ext uri="{FF2B5EF4-FFF2-40B4-BE49-F238E27FC236}">
                <a16:creationId xmlns:a16="http://schemas.microsoft.com/office/drawing/2014/main" id="{4FD3A7F2-CA1A-187F-BF81-4E7771D68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5032" y="2750178"/>
            <a:ext cx="1224980" cy="1224980"/>
          </a:xfrm>
          <a:prstGeom prst="rect">
            <a:avLst/>
          </a:prstGeom>
        </p:spPr>
      </p:pic>
      <p:pic>
        <p:nvPicPr>
          <p:cNvPr id="35" name="Graphic 34" descr="Disk with solid fill">
            <a:extLst>
              <a:ext uri="{FF2B5EF4-FFF2-40B4-BE49-F238E27FC236}">
                <a16:creationId xmlns:a16="http://schemas.microsoft.com/office/drawing/2014/main" id="{185B6944-8C79-184F-8DF6-F6DC5499E7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2514" y="2774791"/>
            <a:ext cx="1224980" cy="122498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4E3840B-2015-A2C5-81B8-80E3F71E96E6}"/>
              </a:ext>
            </a:extLst>
          </p:cNvPr>
          <p:cNvSpPr txBox="1"/>
          <p:nvPr/>
        </p:nvSpPr>
        <p:spPr>
          <a:xfrm>
            <a:off x="768244" y="4127076"/>
            <a:ext cx="1393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/>
              <a:t>Dataset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314EBA-0571-644A-1E10-6299B513FDE5}"/>
              </a:ext>
            </a:extLst>
          </p:cNvPr>
          <p:cNvSpPr txBox="1"/>
          <p:nvPr/>
        </p:nvSpPr>
        <p:spPr>
          <a:xfrm>
            <a:off x="3147723" y="4116798"/>
            <a:ext cx="1393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/>
              <a:t>EDA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457BAE-FCAA-0906-2F15-D832C0E8D6DF}"/>
              </a:ext>
            </a:extLst>
          </p:cNvPr>
          <p:cNvSpPr txBox="1"/>
          <p:nvPr/>
        </p:nvSpPr>
        <p:spPr>
          <a:xfrm>
            <a:off x="5279558" y="4127076"/>
            <a:ext cx="1778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/>
              <a:t>Preprocessing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94F47E-B3C1-1255-925B-96BD80E80B34}"/>
              </a:ext>
            </a:extLst>
          </p:cNvPr>
          <p:cNvSpPr txBox="1"/>
          <p:nvPr/>
        </p:nvSpPr>
        <p:spPr>
          <a:xfrm>
            <a:off x="7763022" y="4127076"/>
            <a:ext cx="1393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/>
              <a:t>Predictive Modeling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4676F7-D9C0-0E52-5BCD-4B7F2DD12E48}"/>
              </a:ext>
            </a:extLst>
          </p:cNvPr>
          <p:cNvSpPr txBox="1"/>
          <p:nvPr/>
        </p:nvSpPr>
        <p:spPr>
          <a:xfrm>
            <a:off x="10054621" y="4127076"/>
            <a:ext cx="1393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/>
              <a:t>Insights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3296EB-C9B7-64E3-D487-3B33573825AD}"/>
              </a:ext>
            </a:extLst>
          </p:cNvPr>
          <p:cNvCxnSpPr/>
          <p:nvPr/>
        </p:nvCxnSpPr>
        <p:spPr>
          <a:xfrm>
            <a:off x="2276669" y="3387281"/>
            <a:ext cx="7867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65CC31-CE50-4210-237C-2A1B3CB39672}"/>
              </a:ext>
            </a:extLst>
          </p:cNvPr>
          <p:cNvCxnSpPr/>
          <p:nvPr/>
        </p:nvCxnSpPr>
        <p:spPr>
          <a:xfrm>
            <a:off x="4631095" y="3387281"/>
            <a:ext cx="7867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6C1F59-1003-AD7A-F7C9-2E87857B92AE}"/>
              </a:ext>
            </a:extLst>
          </p:cNvPr>
          <p:cNvCxnSpPr/>
          <p:nvPr/>
        </p:nvCxnSpPr>
        <p:spPr>
          <a:xfrm>
            <a:off x="6882930" y="3362668"/>
            <a:ext cx="7867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0D1F81-4DE1-7C91-4EBF-77B82CEEF217}"/>
              </a:ext>
            </a:extLst>
          </p:cNvPr>
          <p:cNvCxnSpPr/>
          <p:nvPr/>
        </p:nvCxnSpPr>
        <p:spPr>
          <a:xfrm>
            <a:off x="9221181" y="3366047"/>
            <a:ext cx="7867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Graphic 47" descr="Blender with solid fill">
            <a:extLst>
              <a:ext uri="{FF2B5EF4-FFF2-40B4-BE49-F238E27FC236}">
                <a16:creationId xmlns:a16="http://schemas.microsoft.com/office/drawing/2014/main" id="{4E4A9E9F-505F-D7A2-4AE8-E6429C1DE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47963" y="2907925"/>
            <a:ext cx="1042150" cy="104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5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47A75-9DB6-9B84-F395-782505695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C158C27A-6361-1DFF-45FC-1E8F9A61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56275"/>
            <a:ext cx="8421688" cy="815325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3" name="Picture 2" descr="A graph of colored lines&#10;&#10;Description automatically generated with medium confidence">
            <a:extLst>
              <a:ext uri="{FF2B5EF4-FFF2-40B4-BE49-F238E27FC236}">
                <a16:creationId xmlns:a16="http://schemas.microsoft.com/office/drawing/2014/main" id="{47C77F83-BE79-3D3F-C4D7-DCCCE1BF4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777" y="2070917"/>
            <a:ext cx="7364446" cy="36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7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5DEA1-C0B4-6C19-1424-66438596E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2DC886B4-2965-C8C8-7EAA-33AFF376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56275"/>
            <a:ext cx="8421688" cy="815325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34" name="Picture 33" descr="A graph of sales trend&#10;&#10;Description automatically generated">
            <a:extLst>
              <a:ext uri="{FF2B5EF4-FFF2-40B4-BE49-F238E27FC236}">
                <a16:creationId xmlns:a16="http://schemas.microsoft.com/office/drawing/2014/main" id="{B9B80B73-2EA9-AB11-C578-5A50320A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4" y="2248678"/>
            <a:ext cx="5574452" cy="2761862"/>
          </a:xfrm>
          <a:prstGeom prst="rect">
            <a:avLst/>
          </a:prstGeom>
        </p:spPr>
      </p:pic>
      <p:pic>
        <p:nvPicPr>
          <p:cNvPr id="36" name="Picture 35" descr="A graph of sales trend&#10;&#10;Description automatically generated">
            <a:extLst>
              <a:ext uri="{FF2B5EF4-FFF2-40B4-BE49-F238E27FC236}">
                <a16:creationId xmlns:a16="http://schemas.microsoft.com/office/drawing/2014/main" id="{4146674F-FC49-F1B0-12B1-58ECADDD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60" y="2248678"/>
            <a:ext cx="5574452" cy="27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2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54E27-EE65-608C-55B8-071D95A84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B0874-8173-E549-EA9F-16C47B12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56275"/>
            <a:ext cx="8421688" cy="815325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AE3228-0505-8E7A-5D0E-CF4EFFF2895B}"/>
              </a:ext>
            </a:extLst>
          </p:cNvPr>
          <p:cNvCxnSpPr>
            <a:cxnSpLocks/>
          </p:cNvCxnSpPr>
          <p:nvPr/>
        </p:nvCxnSpPr>
        <p:spPr>
          <a:xfrm>
            <a:off x="5466232" y="2584848"/>
            <a:ext cx="12595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screen shot of a chart&#10;&#10;Description automatically generated">
            <a:extLst>
              <a:ext uri="{FF2B5EF4-FFF2-40B4-BE49-F238E27FC236}">
                <a16:creationId xmlns:a16="http://schemas.microsoft.com/office/drawing/2014/main" id="{E315AFD9-CFB7-287A-014E-59DA8040C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531" y="1310628"/>
            <a:ext cx="4374369" cy="2461690"/>
          </a:xfrm>
          <a:prstGeom prst="rect">
            <a:avLst/>
          </a:prstGeom>
        </p:spPr>
      </p:pic>
      <p:pic>
        <p:nvPicPr>
          <p:cNvPr id="15" name="Picture 14" descr="A graph of sales distribution by month&#10;&#10;Description automatically generated">
            <a:extLst>
              <a:ext uri="{FF2B5EF4-FFF2-40B4-BE49-F238E27FC236}">
                <a16:creationId xmlns:a16="http://schemas.microsoft.com/office/drawing/2014/main" id="{0BDE8A63-BA0E-35AE-CDDD-10917CD8F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64" y="1310628"/>
            <a:ext cx="4202540" cy="2376400"/>
          </a:xfrm>
          <a:prstGeom prst="rect">
            <a:avLst/>
          </a:prstGeom>
        </p:spPr>
      </p:pic>
      <p:pic>
        <p:nvPicPr>
          <p:cNvPr id="17" name="Picture 16" descr="A graph of sales&#10;&#10;Description automatically generated with medium confidence">
            <a:extLst>
              <a:ext uri="{FF2B5EF4-FFF2-40B4-BE49-F238E27FC236}">
                <a16:creationId xmlns:a16="http://schemas.microsoft.com/office/drawing/2014/main" id="{1011FB9F-5CA8-7055-563A-86C40C48E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257" y="3994059"/>
            <a:ext cx="5151485" cy="25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6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16" y="159730"/>
            <a:ext cx="8421688" cy="824656"/>
          </a:xfrm>
        </p:spPr>
        <p:txBody>
          <a:bodyPr>
            <a:normAutofit/>
          </a:bodyPr>
          <a:lstStyle/>
          <a:p>
            <a:r>
              <a:rPr lang="en-US" sz="3600" dirty="0"/>
              <a:t>DL</a:t>
            </a:r>
          </a:p>
        </p:txBody>
      </p:sp>
      <p:pic>
        <p:nvPicPr>
          <p:cNvPr id="28" name="Graphic 27" descr="Continuous Improvement with solid fill">
            <a:extLst>
              <a:ext uri="{FF2B5EF4-FFF2-40B4-BE49-F238E27FC236}">
                <a16:creationId xmlns:a16="http://schemas.microsoft.com/office/drawing/2014/main" id="{85319AFB-93E0-AED6-3DA9-34D320BB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7896" y="1278295"/>
            <a:ext cx="1063686" cy="106368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F0B6B96-AE3B-AFC9-4F83-F1F5B9C2850A}"/>
              </a:ext>
            </a:extLst>
          </p:cNvPr>
          <p:cNvSpPr txBox="1"/>
          <p:nvPr/>
        </p:nvSpPr>
        <p:spPr>
          <a:xfrm>
            <a:off x="1791816" y="2438010"/>
            <a:ext cx="1688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/>
              <a:t>Processing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956C1C-CA13-FDD6-05AC-2C4893A1A38D}"/>
              </a:ext>
            </a:extLst>
          </p:cNvPr>
          <p:cNvCxnSpPr>
            <a:cxnSpLocks/>
          </p:cNvCxnSpPr>
          <p:nvPr/>
        </p:nvCxnSpPr>
        <p:spPr>
          <a:xfrm>
            <a:off x="3574045" y="1894164"/>
            <a:ext cx="11824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diagram of a tank&#10;&#10;Description automatically generated">
            <a:extLst>
              <a:ext uri="{FF2B5EF4-FFF2-40B4-BE49-F238E27FC236}">
                <a16:creationId xmlns:a16="http://schemas.microsoft.com/office/drawing/2014/main" id="{9D80094F-F6AB-54F1-D8B3-B0FAEF465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617" y="1326530"/>
            <a:ext cx="1462088" cy="113526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1A3069E-894F-30A0-1175-761BAD6414B5}"/>
              </a:ext>
            </a:extLst>
          </p:cNvPr>
          <p:cNvSpPr txBox="1"/>
          <p:nvPr/>
        </p:nvSpPr>
        <p:spPr>
          <a:xfrm>
            <a:off x="5158215" y="2574201"/>
            <a:ext cx="1688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/>
              <a:t>LSTM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9C655B-CA5B-B2C8-2621-5C2C73194030}"/>
              </a:ext>
            </a:extLst>
          </p:cNvPr>
          <p:cNvCxnSpPr>
            <a:cxnSpLocks/>
          </p:cNvCxnSpPr>
          <p:nvPr/>
        </p:nvCxnSpPr>
        <p:spPr>
          <a:xfrm>
            <a:off x="7430698" y="1816946"/>
            <a:ext cx="11824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C28564D8-5394-5C23-077E-EE6F03D56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893" y="4952992"/>
            <a:ext cx="2167531" cy="952145"/>
          </a:xfrm>
          <a:prstGeom prst="rect">
            <a:avLst/>
          </a:prstGeom>
        </p:spPr>
      </p:pic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880FD67C-2DD9-E66B-F13B-54ACBD224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88995"/>
              </p:ext>
            </p:extLst>
          </p:nvPr>
        </p:nvGraphicFramePr>
        <p:xfrm>
          <a:off x="8936917" y="1565486"/>
          <a:ext cx="1884478" cy="50292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42239">
                  <a:extLst>
                    <a:ext uri="{9D8B030D-6E8A-4147-A177-3AD203B41FA5}">
                      <a16:colId xmlns:a16="http://schemas.microsoft.com/office/drawing/2014/main" val="3680737511"/>
                    </a:ext>
                  </a:extLst>
                </a:gridCol>
                <a:gridCol w="942239">
                  <a:extLst>
                    <a:ext uri="{9D8B030D-6E8A-4147-A177-3AD203B41FA5}">
                      <a16:colId xmlns:a16="http://schemas.microsoft.com/office/drawing/2014/main" val="59246027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771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 square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796945"/>
                  </a:ext>
                </a:extLst>
              </a:tr>
            </a:tbl>
          </a:graphicData>
        </a:graphic>
      </p:graphicFrame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A8CE2FD-5BF9-5AEF-0A17-A7DB480281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9703" y="2368230"/>
            <a:ext cx="1702354" cy="1102706"/>
          </a:xfrm>
          <a:prstGeom prst="bentConnector3">
            <a:avLst>
              <a:gd name="adj1" fmla="val 10042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A diagram of a tank&#10;&#10;Description automatically generated">
            <a:extLst>
              <a:ext uri="{FF2B5EF4-FFF2-40B4-BE49-F238E27FC236}">
                <a16:creationId xmlns:a16="http://schemas.microsoft.com/office/drawing/2014/main" id="{DAAD6C8E-4CDF-4C62-D981-9ECFAA63A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616" y="3076395"/>
            <a:ext cx="1462088" cy="1135268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EE4135-6D04-D614-7ED8-65E3FA18DFC9}"/>
              </a:ext>
            </a:extLst>
          </p:cNvPr>
          <p:cNvCxnSpPr>
            <a:cxnSpLocks/>
          </p:cNvCxnSpPr>
          <p:nvPr/>
        </p:nvCxnSpPr>
        <p:spPr>
          <a:xfrm>
            <a:off x="7430698" y="3565956"/>
            <a:ext cx="11824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381092AB-11FB-FF67-ABF1-5C8EF1DFD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244526"/>
              </p:ext>
            </p:extLst>
          </p:nvPr>
        </p:nvGraphicFramePr>
        <p:xfrm>
          <a:off x="8936917" y="3314496"/>
          <a:ext cx="1884478" cy="50292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42239">
                  <a:extLst>
                    <a:ext uri="{9D8B030D-6E8A-4147-A177-3AD203B41FA5}">
                      <a16:colId xmlns:a16="http://schemas.microsoft.com/office/drawing/2014/main" val="3680737511"/>
                    </a:ext>
                  </a:extLst>
                </a:gridCol>
                <a:gridCol w="942239">
                  <a:extLst>
                    <a:ext uri="{9D8B030D-6E8A-4147-A177-3AD203B41FA5}">
                      <a16:colId xmlns:a16="http://schemas.microsoft.com/office/drawing/2014/main" val="59246027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771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 square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796945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ACC84522-5415-A987-5F77-A7DD96C13CF8}"/>
              </a:ext>
            </a:extLst>
          </p:cNvPr>
          <p:cNvSpPr txBox="1"/>
          <p:nvPr/>
        </p:nvSpPr>
        <p:spPr>
          <a:xfrm>
            <a:off x="5158215" y="6036456"/>
            <a:ext cx="1688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/>
              <a:t>GRU</a:t>
            </a:r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3FCC8BF-EA72-DA06-61A9-E2E0E7A43B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9703" y="4244826"/>
            <a:ext cx="1702354" cy="1102706"/>
          </a:xfrm>
          <a:prstGeom prst="bentConnector3">
            <a:avLst>
              <a:gd name="adj1" fmla="val 10042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68DF0B-5D6C-FFE9-690C-CBFE9D8A175F}"/>
              </a:ext>
            </a:extLst>
          </p:cNvPr>
          <p:cNvCxnSpPr>
            <a:cxnSpLocks/>
          </p:cNvCxnSpPr>
          <p:nvPr/>
        </p:nvCxnSpPr>
        <p:spPr>
          <a:xfrm>
            <a:off x="7430698" y="5292514"/>
            <a:ext cx="11824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D737954C-378E-9027-B043-8C67BCAA0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36642"/>
              </p:ext>
            </p:extLst>
          </p:nvPr>
        </p:nvGraphicFramePr>
        <p:xfrm>
          <a:off x="8936917" y="5041054"/>
          <a:ext cx="1884478" cy="50292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42239">
                  <a:extLst>
                    <a:ext uri="{9D8B030D-6E8A-4147-A177-3AD203B41FA5}">
                      <a16:colId xmlns:a16="http://schemas.microsoft.com/office/drawing/2014/main" val="3680737511"/>
                    </a:ext>
                  </a:extLst>
                </a:gridCol>
                <a:gridCol w="942239">
                  <a:extLst>
                    <a:ext uri="{9D8B030D-6E8A-4147-A177-3AD203B41FA5}">
                      <a16:colId xmlns:a16="http://schemas.microsoft.com/office/drawing/2014/main" val="59246027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771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 square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79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37B6C-A75B-DE3E-B432-0A91A0F60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6DC7-0ECB-0748-E4FC-9F0AE50B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16" y="159730"/>
            <a:ext cx="8421688" cy="824656"/>
          </a:xfrm>
        </p:spPr>
        <p:txBody>
          <a:bodyPr>
            <a:normAutofit/>
          </a:bodyPr>
          <a:lstStyle/>
          <a:p>
            <a:r>
              <a:rPr lang="en-US" sz="3600" dirty="0"/>
              <a:t>DL   ML</a:t>
            </a:r>
          </a:p>
        </p:txBody>
      </p:sp>
      <p:pic>
        <p:nvPicPr>
          <p:cNvPr id="28" name="Graphic 27" descr="Continuous Improvement with solid fill">
            <a:extLst>
              <a:ext uri="{FF2B5EF4-FFF2-40B4-BE49-F238E27FC236}">
                <a16:creationId xmlns:a16="http://schemas.microsoft.com/office/drawing/2014/main" id="{8F071429-0449-44C3-D443-BF95748EF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3920" y="2031107"/>
            <a:ext cx="1063686" cy="106368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2E417F7-CE43-1A32-1E03-52677655755B}"/>
              </a:ext>
            </a:extLst>
          </p:cNvPr>
          <p:cNvSpPr txBox="1"/>
          <p:nvPr/>
        </p:nvSpPr>
        <p:spPr>
          <a:xfrm>
            <a:off x="1707840" y="3190822"/>
            <a:ext cx="1688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/>
              <a:t>Processing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014CA3-3B9B-8343-0944-E3FF108F98EB}"/>
              </a:ext>
            </a:extLst>
          </p:cNvPr>
          <p:cNvCxnSpPr>
            <a:cxnSpLocks/>
          </p:cNvCxnSpPr>
          <p:nvPr/>
        </p:nvCxnSpPr>
        <p:spPr>
          <a:xfrm>
            <a:off x="3490069" y="2646976"/>
            <a:ext cx="11824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99A563-510E-438B-DFA1-9C530223E356}"/>
              </a:ext>
            </a:extLst>
          </p:cNvPr>
          <p:cNvCxnSpPr>
            <a:cxnSpLocks/>
          </p:cNvCxnSpPr>
          <p:nvPr/>
        </p:nvCxnSpPr>
        <p:spPr>
          <a:xfrm>
            <a:off x="7346722" y="2569758"/>
            <a:ext cx="11824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2F29FC7-CF2B-2BA4-CF1B-CC700CA7E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30394"/>
              </p:ext>
            </p:extLst>
          </p:nvPr>
        </p:nvGraphicFramePr>
        <p:xfrm>
          <a:off x="8852941" y="2318298"/>
          <a:ext cx="1884478" cy="50292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42239">
                  <a:extLst>
                    <a:ext uri="{9D8B030D-6E8A-4147-A177-3AD203B41FA5}">
                      <a16:colId xmlns:a16="http://schemas.microsoft.com/office/drawing/2014/main" val="3680737511"/>
                    </a:ext>
                  </a:extLst>
                </a:gridCol>
                <a:gridCol w="942239">
                  <a:extLst>
                    <a:ext uri="{9D8B030D-6E8A-4147-A177-3AD203B41FA5}">
                      <a16:colId xmlns:a16="http://schemas.microsoft.com/office/drawing/2014/main" val="59246027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771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 square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796945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CDBCFE8-EB62-315D-A018-2F1A7DE9FCF1}"/>
              </a:ext>
            </a:extLst>
          </p:cNvPr>
          <p:cNvCxnSpPr>
            <a:cxnSpLocks/>
          </p:cNvCxnSpPr>
          <p:nvPr/>
        </p:nvCxnSpPr>
        <p:spPr>
          <a:xfrm>
            <a:off x="7430698" y="4610422"/>
            <a:ext cx="11824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71B39299-1CEB-2228-EA98-B94F6CDA0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07" y="2268888"/>
            <a:ext cx="1512352" cy="756176"/>
          </a:xfrm>
          <a:prstGeom prst="rect">
            <a:avLst/>
          </a:prstGeom>
        </p:spPr>
      </p:pic>
      <p:pic>
        <p:nvPicPr>
          <p:cNvPr id="5" name="Graphic 4" descr="Continuous Improvement with solid fill">
            <a:extLst>
              <a:ext uri="{FF2B5EF4-FFF2-40B4-BE49-F238E27FC236}">
                <a16:creationId xmlns:a16="http://schemas.microsoft.com/office/drawing/2014/main" id="{FD6E3398-E198-74BD-7B4F-F33A936D6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4423" y="4061738"/>
            <a:ext cx="1063686" cy="1063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28ABE-9083-4C89-FFB6-3F2A58DF0085}"/>
              </a:ext>
            </a:extLst>
          </p:cNvPr>
          <p:cNvSpPr txBox="1"/>
          <p:nvPr/>
        </p:nvSpPr>
        <p:spPr>
          <a:xfrm>
            <a:off x="1878343" y="5221453"/>
            <a:ext cx="1688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/>
              <a:t>Processing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B85961-37CE-C9BC-BEA8-8AD8841D886B}"/>
              </a:ext>
            </a:extLst>
          </p:cNvPr>
          <p:cNvCxnSpPr>
            <a:cxnSpLocks/>
          </p:cNvCxnSpPr>
          <p:nvPr/>
        </p:nvCxnSpPr>
        <p:spPr>
          <a:xfrm>
            <a:off x="3632549" y="4610422"/>
            <a:ext cx="11824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43F0CFA-1984-38CE-A8FC-E0B05F60B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950" y="4309615"/>
            <a:ext cx="2005418" cy="552267"/>
          </a:xfrm>
          <a:prstGeom prst="rect">
            <a:avLst/>
          </a:prstGeom>
        </p:spPr>
      </p:pic>
      <p:pic>
        <p:nvPicPr>
          <p:cNvPr id="15" name="Graphic 14" descr="Coffin with solid fill">
            <a:extLst>
              <a:ext uri="{FF2B5EF4-FFF2-40B4-BE49-F238E27FC236}">
                <a16:creationId xmlns:a16="http://schemas.microsoft.com/office/drawing/2014/main" id="{6B73F10F-5897-FF7E-DA99-411C78B43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1956" y="4211024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9CF9AE-E357-E80A-4EA2-BE3DE0ABCF45}"/>
              </a:ext>
            </a:extLst>
          </p:cNvPr>
          <p:cNvCxnSpPr>
            <a:cxnSpLocks/>
          </p:cNvCxnSpPr>
          <p:nvPr/>
        </p:nvCxnSpPr>
        <p:spPr>
          <a:xfrm flipV="1">
            <a:off x="4907902" y="391886"/>
            <a:ext cx="942392" cy="3732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544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1896</TotalTime>
  <Words>143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Monoline</vt:lpstr>
      <vt:lpstr>THE ML JOURNEY</vt:lpstr>
      <vt:lpstr>AGENDA</vt:lpstr>
      <vt:lpstr>PROBLEM STATEMENT</vt:lpstr>
      <vt:lpstr>WORKFLOW</vt:lpstr>
      <vt:lpstr>EDA</vt:lpstr>
      <vt:lpstr>EDA</vt:lpstr>
      <vt:lpstr>Preprocessing</vt:lpstr>
      <vt:lpstr>DL</vt:lpstr>
      <vt:lpstr>DL   ML</vt:lpstr>
      <vt:lpstr>PowerPoint Presentation</vt:lpstr>
      <vt:lpstr>DATA INSIGHTS &amp; RECOMMENDATIONS</vt:lpstr>
      <vt:lpstr>DATA INSIGHTS &amp;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forecasting</dc:title>
  <dc:creator>Sohan Shetty</dc:creator>
  <cp:lastModifiedBy>Sohan Shetty</cp:lastModifiedBy>
  <cp:revision>8</cp:revision>
  <dcterms:created xsi:type="dcterms:W3CDTF">2024-02-19T05:11:00Z</dcterms:created>
  <dcterms:modified xsi:type="dcterms:W3CDTF">2024-02-20T13:52:56Z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2024-02-19T06:11:57Z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a001bb41-95ee-4654-9c65-af688a2cccea</vt:lpwstr>
  </property>
  <property fmtid="{D5CDD505-2E9C-101B-9397-08002B2CF9AE}" pid="9" name="MSIP_Label_4044bd30-2ed7-4c9d-9d12-46200872a97b_ContentBits">
    <vt:lpwstr>0</vt:lpwstr>
  </property>
</Properties>
</file>