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58" r:id="rId4"/>
    <p:sldId id="259" r:id="rId5"/>
    <p:sldId id="265" r:id="rId6"/>
    <p:sldId id="266" r:id="rId7"/>
    <p:sldId id="267" r:id="rId8"/>
    <p:sldId id="268" r:id="rId9"/>
    <p:sldId id="269" r:id="rId10"/>
    <p:sldId id="270" r:id="rId11"/>
    <p:sldId id="271" r:id="rId12"/>
    <p:sldId id="273" r:id="rId13"/>
    <p:sldId id="280" r:id="rId14"/>
    <p:sldId id="274" r:id="rId15"/>
    <p:sldId id="281" r:id="rId16"/>
    <p:sldId id="275" r:id="rId17"/>
    <p:sldId id="276" r:id="rId18"/>
    <p:sldId id="277" r:id="rId19"/>
    <p:sldId id="278" r:id="rId20"/>
    <p:sldId id="279" r:id="rId21"/>
    <p:sldId id="282" r:id="rId22"/>
    <p:sldId id="283" r:id="rId23"/>
    <p:sldId id="284" r:id="rId24"/>
    <p:sldId id="285" r:id="rId25"/>
    <p:sldId id="260" r:id="rId26"/>
    <p:sldId id="286" r:id="rId27"/>
    <p:sldId id="289" r:id="rId28"/>
    <p:sldId id="290" r:id="rId29"/>
    <p:sldId id="291" r:id="rId30"/>
    <p:sldId id="292" r:id="rId31"/>
    <p:sldId id="293" r:id="rId32"/>
    <p:sldId id="294" r:id="rId33"/>
    <p:sldId id="295" r:id="rId34"/>
    <p:sldId id="261" r:id="rId35"/>
    <p:sldId id="296" r:id="rId36"/>
    <p:sldId id="262" r:id="rId37"/>
    <p:sldId id="263" r:id="rId3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Yadav" initials="RY" lastIdx="1" clrIdx="0">
    <p:extLst>
      <p:ext uri="{19B8F6BF-5375-455C-9EA6-DF929625EA0E}">
        <p15:presenceInfo xmlns:p15="http://schemas.microsoft.com/office/powerpoint/2012/main" userId="4d7b228bf418c0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4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machinelearningmastery.com/arima-for-time-series-forecasting-with-python/" TargetMode="External"/><Relationship Id="rId2" Type="http://schemas.openxmlformats.org/officeDocument/2006/relationships/hyperlink" Target="https://github.com/laserson/squarify" TargetMode="External"/><Relationship Id="rId1" Type="http://schemas.openxmlformats.org/officeDocument/2006/relationships/slideLayout" Target="../slideLayouts/slideLayout3.xml"/><Relationship Id="rId4" Type="http://schemas.openxmlformats.org/officeDocument/2006/relationships/hyperlink" Target="https://www.python.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a:t>
            </a:r>
            <a:r>
              <a:rPr lang="en-US" dirty="0"/>
              <a:t>ata Analytics Team</a:t>
            </a:r>
            <a:r>
              <a:rPr dirty="0"/>
              <a:t>] - [</a:t>
            </a:r>
            <a:r>
              <a:rPr lang="en-US" dirty="0"/>
              <a:t>Yadvendar Singh</a:t>
            </a:r>
            <a:r>
              <a:rPr dirty="0"/>
              <a: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4470214"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by Property Valuation</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154225" y="1723185"/>
            <a:ext cx="4076689" cy="148909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 highest number of customers are those whose property has been evaluated between (8,10).</a:t>
            </a:r>
          </a:p>
          <a:p>
            <a:pPr marL="285750" indent="-285750">
              <a:buFont typeface="Arial" panose="020B0604020202020204" pitchFamily="34" charset="0"/>
              <a:buChar char="•"/>
            </a:pPr>
            <a:r>
              <a:rPr lang="en-US" dirty="0"/>
              <a:t>The distribution of customers between (1,6) and (11,12) is same</a:t>
            </a:r>
          </a:p>
        </p:txBody>
      </p:sp>
      <p:sp>
        <p:nvSpPr>
          <p:cNvPr id="12" name="Shape 73">
            <a:extLst>
              <a:ext uri="{FF2B5EF4-FFF2-40B4-BE49-F238E27FC236}">
                <a16:creationId xmlns:a16="http://schemas.microsoft.com/office/drawing/2014/main" id="{41E9C881-517C-4BCF-9BCE-9D622D0CB9E4}"/>
              </a:ext>
            </a:extLst>
          </p:cNvPr>
          <p:cNvSpPr/>
          <p:nvPr/>
        </p:nvSpPr>
        <p:spPr>
          <a:xfrm>
            <a:off x="205025" y="3982018"/>
            <a:ext cx="4076689" cy="7261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a:t>
            </a:r>
            <a:r>
              <a:rPr lang="en-US" sz="1050" dirty="0" err="1"/>
              <a:t>Property_valuation</a:t>
            </a:r>
            <a:r>
              <a:rPr lang="en-US" sz="1050" dirty="0"/>
              <a:t> -&gt; Rank [1, 2, 3, 4, 5, 6, 7, 8, 9, 10, 11, 12]</a:t>
            </a:r>
          </a:p>
          <a:p>
            <a:pPr marL="285750" indent="-285750">
              <a:buFont typeface="Wingdings" panose="05000000000000000000" pitchFamily="2" charset="2"/>
              <a:buChar char="q"/>
            </a:pPr>
            <a:r>
              <a:rPr lang="en-US" sz="1050" dirty="0"/>
              <a:t>Y axis -&gt; Count/Number of Customers</a:t>
            </a:r>
          </a:p>
        </p:txBody>
      </p:sp>
      <p:pic>
        <p:nvPicPr>
          <p:cNvPr id="4" name="Picture 3">
            <a:extLst>
              <a:ext uri="{FF2B5EF4-FFF2-40B4-BE49-F238E27FC236}">
                <a16:creationId xmlns:a16="http://schemas.microsoft.com/office/drawing/2014/main" id="{3B6ED790-580F-45F0-97A7-790C60FF4368}"/>
              </a:ext>
            </a:extLst>
          </p:cNvPr>
          <p:cNvPicPr>
            <a:picLocks noChangeAspect="1"/>
          </p:cNvPicPr>
          <p:nvPr/>
        </p:nvPicPr>
        <p:blipFill>
          <a:blip r:embed="rId2"/>
          <a:stretch>
            <a:fillRect/>
          </a:stretch>
        </p:blipFill>
        <p:spPr>
          <a:xfrm>
            <a:off x="4913088" y="1337391"/>
            <a:ext cx="3819525" cy="3705396"/>
          </a:xfrm>
          <a:prstGeom prst="rect">
            <a:avLst/>
          </a:prstGeom>
        </p:spPr>
      </p:pic>
    </p:spTree>
    <p:extLst>
      <p:ext uri="{BB962C8B-B14F-4D97-AF65-F5344CB8AC3E}">
        <p14:creationId xmlns:p14="http://schemas.microsoft.com/office/powerpoint/2010/main" val="17142392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by Past 3-year related purchase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154225" y="1723185"/>
            <a:ext cx="4076689" cy="1489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We have customers who made 0 purchase to the customers who made around 100 purchase.</a:t>
            </a:r>
          </a:p>
          <a:p>
            <a:pPr marL="285750" indent="-285750">
              <a:buFont typeface="Arial" panose="020B0604020202020204" pitchFamily="34" charset="0"/>
              <a:buChar char="•"/>
            </a:pPr>
            <a:r>
              <a:rPr lang="en-US" dirty="0"/>
              <a:t>Majority of our customers have bought more than 20 bicycles.</a:t>
            </a:r>
          </a:p>
        </p:txBody>
      </p:sp>
      <p:sp>
        <p:nvSpPr>
          <p:cNvPr id="12" name="Shape 73">
            <a:extLst>
              <a:ext uri="{FF2B5EF4-FFF2-40B4-BE49-F238E27FC236}">
                <a16:creationId xmlns:a16="http://schemas.microsoft.com/office/drawing/2014/main" id="{41E9C881-517C-4BCF-9BCE-9D622D0CB9E4}"/>
              </a:ext>
            </a:extLst>
          </p:cNvPr>
          <p:cNvSpPr/>
          <p:nvPr/>
        </p:nvSpPr>
        <p:spPr>
          <a:xfrm>
            <a:off x="205025" y="3982018"/>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Past 3-year bike related purchase</a:t>
            </a:r>
          </a:p>
          <a:p>
            <a:pPr marL="285750" indent="-285750">
              <a:buFont typeface="Wingdings" panose="05000000000000000000" pitchFamily="2" charset="2"/>
              <a:buChar char="q"/>
            </a:pPr>
            <a:r>
              <a:rPr lang="en-US" sz="1050" dirty="0"/>
              <a:t>Y axis -&gt; Count/Number of Customers</a:t>
            </a:r>
          </a:p>
        </p:txBody>
      </p:sp>
      <p:pic>
        <p:nvPicPr>
          <p:cNvPr id="5" name="Picture 4">
            <a:extLst>
              <a:ext uri="{FF2B5EF4-FFF2-40B4-BE49-F238E27FC236}">
                <a16:creationId xmlns:a16="http://schemas.microsoft.com/office/drawing/2014/main" id="{BF629DE1-C276-4723-9230-414C6C41B95F}"/>
              </a:ext>
            </a:extLst>
          </p:cNvPr>
          <p:cNvPicPr>
            <a:picLocks noChangeAspect="1"/>
          </p:cNvPicPr>
          <p:nvPr/>
        </p:nvPicPr>
        <p:blipFill>
          <a:blip r:embed="rId2">
            <a:alphaModFix/>
          </a:blip>
          <a:stretch>
            <a:fillRect/>
          </a:stretch>
        </p:blipFill>
        <p:spPr>
          <a:xfrm>
            <a:off x="5171631" y="1444170"/>
            <a:ext cx="3876325" cy="3699329"/>
          </a:xfrm>
          <a:prstGeom prst="rect">
            <a:avLst/>
          </a:prstGeom>
        </p:spPr>
      </p:pic>
    </p:spTree>
    <p:extLst>
      <p:ext uri="{BB962C8B-B14F-4D97-AF65-F5344CB8AC3E}">
        <p14:creationId xmlns:p14="http://schemas.microsoft.com/office/powerpoint/2010/main" val="1620737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by Job Industry</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544749"/>
            <a:ext cx="3299899" cy="281638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Financial and Manufacturing services marks up highest customers.</a:t>
            </a:r>
          </a:p>
          <a:p>
            <a:pPr marL="285750" indent="-285750">
              <a:buFont typeface="Arial" panose="020B0604020202020204" pitchFamily="34" charset="0"/>
              <a:buChar char="•"/>
            </a:pPr>
            <a:r>
              <a:rPr lang="en-US" dirty="0"/>
              <a:t>Customers in Entertainment, Agriculture, and Telecommunication are the lowest.</a:t>
            </a:r>
          </a:p>
          <a:p>
            <a:pPr marL="285750" indent="-285750">
              <a:buFont typeface="Arial" panose="020B0604020202020204" pitchFamily="34" charset="0"/>
              <a:buChar char="•"/>
            </a:pPr>
            <a:r>
              <a:rPr lang="en-US" dirty="0"/>
              <a:t> Moderate number of customers come from retail and property sectors.</a:t>
            </a:r>
          </a:p>
        </p:txBody>
      </p:sp>
      <p:sp>
        <p:nvSpPr>
          <p:cNvPr id="12" name="Shape 73">
            <a:extLst>
              <a:ext uri="{FF2B5EF4-FFF2-40B4-BE49-F238E27FC236}">
                <a16:creationId xmlns:a16="http://schemas.microsoft.com/office/drawing/2014/main" id="{41E9C881-517C-4BCF-9BCE-9D622D0CB9E4}"/>
              </a:ext>
            </a:extLst>
          </p:cNvPr>
          <p:cNvSpPr/>
          <p:nvPr/>
        </p:nvSpPr>
        <p:spPr>
          <a:xfrm>
            <a:off x="205023" y="4552425"/>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Job Industry Category</a:t>
            </a:r>
          </a:p>
          <a:p>
            <a:pPr marL="285750" indent="-285750">
              <a:buFont typeface="Wingdings" panose="05000000000000000000" pitchFamily="2" charset="2"/>
              <a:buChar char="q"/>
            </a:pPr>
            <a:r>
              <a:rPr lang="en-US" sz="1050" dirty="0"/>
              <a:t>Y axis -&gt; Count/Number of Customers</a:t>
            </a:r>
          </a:p>
        </p:txBody>
      </p:sp>
      <p:pic>
        <p:nvPicPr>
          <p:cNvPr id="4" name="Picture 3">
            <a:extLst>
              <a:ext uri="{FF2B5EF4-FFF2-40B4-BE49-F238E27FC236}">
                <a16:creationId xmlns:a16="http://schemas.microsoft.com/office/drawing/2014/main" id="{8E1376EE-2AC8-44EC-A394-D855C855483C}"/>
              </a:ext>
            </a:extLst>
          </p:cNvPr>
          <p:cNvPicPr>
            <a:picLocks noChangeAspect="1"/>
          </p:cNvPicPr>
          <p:nvPr/>
        </p:nvPicPr>
        <p:blipFill>
          <a:blip r:embed="rId2"/>
          <a:stretch>
            <a:fillRect/>
          </a:stretch>
        </p:blipFill>
        <p:spPr>
          <a:xfrm>
            <a:off x="3504922" y="1489734"/>
            <a:ext cx="5564980" cy="3147292"/>
          </a:xfrm>
          <a:prstGeom prst="rect">
            <a:avLst/>
          </a:prstGeom>
        </p:spPr>
      </p:pic>
    </p:spTree>
    <p:extLst>
      <p:ext uri="{BB962C8B-B14F-4D97-AF65-F5344CB8AC3E}">
        <p14:creationId xmlns:p14="http://schemas.microsoft.com/office/powerpoint/2010/main" val="23819885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by Job Industry and Gender</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798876"/>
            <a:ext cx="3299899" cy="20200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There are a greater number of Females in almost all Industries.</a:t>
            </a:r>
          </a:p>
          <a:p>
            <a:pPr marL="285750" indent="-285750">
              <a:buFont typeface="Arial" panose="020B0604020202020204" pitchFamily="34" charset="0"/>
              <a:buChar char="•"/>
            </a:pPr>
            <a:r>
              <a:rPr lang="en-US" dirty="0"/>
              <a:t>There are slightly more Males in Entertainment and Telecommunication Category Only.</a:t>
            </a:r>
          </a:p>
          <a:p>
            <a:pPr marL="285750" indent="-285750">
              <a:buFont typeface="Arial" panose="020B0604020202020204" pitchFamily="34" charset="0"/>
              <a:buChar char="•"/>
            </a:pPr>
            <a:endParaRPr lang="en-US" dirty="0"/>
          </a:p>
        </p:txBody>
      </p:sp>
      <p:sp>
        <p:nvSpPr>
          <p:cNvPr id="12" name="Shape 73">
            <a:extLst>
              <a:ext uri="{FF2B5EF4-FFF2-40B4-BE49-F238E27FC236}">
                <a16:creationId xmlns:a16="http://schemas.microsoft.com/office/drawing/2014/main" id="{41E9C881-517C-4BCF-9BCE-9D622D0CB9E4}"/>
              </a:ext>
            </a:extLst>
          </p:cNvPr>
          <p:cNvSpPr/>
          <p:nvPr/>
        </p:nvSpPr>
        <p:spPr>
          <a:xfrm>
            <a:off x="205023" y="4552425"/>
            <a:ext cx="4076689" cy="5403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Job Industry Category</a:t>
            </a:r>
          </a:p>
          <a:p>
            <a:pPr marL="285750" indent="-285750">
              <a:buFont typeface="Wingdings" panose="05000000000000000000" pitchFamily="2" charset="2"/>
              <a:buChar char="q"/>
            </a:pPr>
            <a:r>
              <a:rPr lang="en-US" sz="1050" dirty="0"/>
              <a:t>Y axis -&gt; Count/Number of Customers</a:t>
            </a:r>
          </a:p>
        </p:txBody>
      </p:sp>
      <p:pic>
        <p:nvPicPr>
          <p:cNvPr id="5" name="Picture 4">
            <a:extLst>
              <a:ext uri="{FF2B5EF4-FFF2-40B4-BE49-F238E27FC236}">
                <a16:creationId xmlns:a16="http://schemas.microsoft.com/office/drawing/2014/main" id="{64457C3B-F9B6-4B5C-A2F8-0A53A370AFF4}"/>
              </a:ext>
            </a:extLst>
          </p:cNvPr>
          <p:cNvPicPr>
            <a:picLocks noChangeAspect="1"/>
          </p:cNvPicPr>
          <p:nvPr/>
        </p:nvPicPr>
        <p:blipFill>
          <a:blip r:embed="rId2"/>
          <a:stretch>
            <a:fillRect/>
          </a:stretch>
        </p:blipFill>
        <p:spPr>
          <a:xfrm>
            <a:off x="3509115" y="1684957"/>
            <a:ext cx="5634885" cy="3407776"/>
          </a:xfrm>
          <a:prstGeom prst="rect">
            <a:avLst/>
          </a:prstGeom>
        </p:spPr>
      </p:pic>
    </p:spTree>
    <p:extLst>
      <p:ext uri="{BB962C8B-B14F-4D97-AF65-F5344CB8AC3E}">
        <p14:creationId xmlns:p14="http://schemas.microsoft.com/office/powerpoint/2010/main" val="166429134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Distribution by Age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544749"/>
            <a:ext cx="4076689" cy="255092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Highest number of customers are from age-group [40-60], (Mid Age Group).</a:t>
            </a:r>
          </a:p>
          <a:p>
            <a:pPr marL="285750" indent="-285750">
              <a:buFont typeface="Arial" panose="020B0604020202020204" pitchFamily="34" charset="0"/>
              <a:buChar char="•"/>
            </a:pPr>
            <a:r>
              <a:rPr lang="en-US" dirty="0"/>
              <a:t>0.1% customers are above 80 years of age.</a:t>
            </a:r>
          </a:p>
          <a:p>
            <a:pPr marL="285750" indent="-285750">
              <a:buFont typeface="Arial" panose="020B0604020202020204" pitchFamily="34" charset="0"/>
              <a:buChar char="•"/>
            </a:pPr>
            <a:r>
              <a:rPr lang="en-US" dirty="0"/>
              <a:t>1.0% customers are from under20 age group.</a:t>
            </a:r>
          </a:p>
          <a:p>
            <a:pPr marL="285750" indent="-285750">
              <a:buFont typeface="Arial" panose="020B0604020202020204" pitchFamily="34" charset="0"/>
              <a:buChar char="•"/>
            </a:pPr>
            <a:r>
              <a:rPr lang="en-US" dirty="0"/>
              <a:t>More than 1/4</a:t>
            </a:r>
            <a:r>
              <a:rPr lang="en-US" baseline="30000" dirty="0"/>
              <a:t>th</a:t>
            </a:r>
            <a:r>
              <a:rPr lang="en-US" dirty="0"/>
              <a:t> of the customers are in the age range [20-40].</a:t>
            </a:r>
          </a:p>
          <a:p>
            <a:pPr marL="285750" indent="-285750">
              <a:buFont typeface="Arial" panose="020B0604020202020204" pitchFamily="34" charset="0"/>
              <a:buChar char="•"/>
            </a:pPr>
            <a:r>
              <a:rPr lang="en-US" dirty="0"/>
              <a:t>12.0% customers are in the age range (60-80)</a:t>
            </a:r>
          </a:p>
        </p:txBody>
      </p:sp>
      <p:pic>
        <p:nvPicPr>
          <p:cNvPr id="5" name="Picture 4">
            <a:extLst>
              <a:ext uri="{FF2B5EF4-FFF2-40B4-BE49-F238E27FC236}">
                <a16:creationId xmlns:a16="http://schemas.microsoft.com/office/drawing/2014/main" id="{9E542CB0-FA96-4AD1-8356-1D7B1EDF8A6B}"/>
              </a:ext>
            </a:extLst>
          </p:cNvPr>
          <p:cNvPicPr>
            <a:picLocks noChangeAspect="1"/>
          </p:cNvPicPr>
          <p:nvPr/>
        </p:nvPicPr>
        <p:blipFill>
          <a:blip r:embed="rId2"/>
          <a:stretch>
            <a:fillRect/>
          </a:stretch>
        </p:blipFill>
        <p:spPr>
          <a:xfrm>
            <a:off x="4862286" y="1168754"/>
            <a:ext cx="4076689" cy="3923979"/>
          </a:xfrm>
          <a:prstGeom prst="rect">
            <a:avLst/>
          </a:prstGeom>
        </p:spPr>
      </p:pic>
    </p:spTree>
    <p:extLst>
      <p:ext uri="{BB962C8B-B14F-4D97-AF65-F5344CB8AC3E}">
        <p14:creationId xmlns:p14="http://schemas.microsoft.com/office/powerpoint/2010/main" val="16266528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Distribution by Age and Gender</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544749"/>
            <a:ext cx="4076689" cy="42726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31CDE748-F280-4755-B2B0-C78DBD090EE4}"/>
              </a:ext>
            </a:extLst>
          </p:cNvPr>
          <p:cNvPicPr>
            <a:picLocks noChangeAspect="1"/>
          </p:cNvPicPr>
          <p:nvPr/>
        </p:nvPicPr>
        <p:blipFill>
          <a:blip r:embed="rId2"/>
          <a:stretch>
            <a:fillRect/>
          </a:stretch>
        </p:blipFill>
        <p:spPr>
          <a:xfrm>
            <a:off x="4209142" y="1451202"/>
            <a:ext cx="4934857" cy="3592512"/>
          </a:xfrm>
          <a:prstGeom prst="rect">
            <a:avLst/>
          </a:prstGeom>
        </p:spPr>
      </p:pic>
      <p:sp>
        <p:nvSpPr>
          <p:cNvPr id="12" name="Shape 73">
            <a:extLst>
              <a:ext uri="{FF2B5EF4-FFF2-40B4-BE49-F238E27FC236}">
                <a16:creationId xmlns:a16="http://schemas.microsoft.com/office/drawing/2014/main" id="{D1458F71-EA8D-43D1-9E1A-A7B2F8D45FA5}"/>
              </a:ext>
            </a:extLst>
          </p:cNvPr>
          <p:cNvSpPr/>
          <p:nvPr/>
        </p:nvSpPr>
        <p:spPr>
          <a:xfrm>
            <a:off x="205023" y="4552425"/>
            <a:ext cx="4076689" cy="5403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Age</a:t>
            </a:r>
          </a:p>
          <a:p>
            <a:pPr marL="285750" indent="-285750">
              <a:buFont typeface="Wingdings" panose="05000000000000000000" pitchFamily="2" charset="2"/>
              <a:buChar char="q"/>
            </a:pPr>
            <a:r>
              <a:rPr lang="en-US" sz="1050" dirty="0"/>
              <a:t>Y axis -&gt; Count/Number of Customers</a:t>
            </a:r>
          </a:p>
        </p:txBody>
      </p:sp>
      <p:sp>
        <p:nvSpPr>
          <p:cNvPr id="6" name="TextBox 5">
            <a:extLst>
              <a:ext uri="{FF2B5EF4-FFF2-40B4-BE49-F238E27FC236}">
                <a16:creationId xmlns:a16="http://schemas.microsoft.com/office/drawing/2014/main" id="{0585E534-2BF6-4A9D-BF66-7E7B8091476F}"/>
              </a:ext>
            </a:extLst>
          </p:cNvPr>
          <p:cNvSpPr txBox="1"/>
          <p:nvPr/>
        </p:nvSpPr>
        <p:spPr>
          <a:xfrm>
            <a:off x="7854055" y="1824935"/>
            <a:ext cx="103594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Male</a:t>
            </a:r>
          </a:p>
          <a:p>
            <a:pPr marL="0" marR="0" indent="0" algn="l" defTabSz="914400" rtl="0" fontAlgn="auto" latinLnBrk="0" hangingPunct="0">
              <a:lnSpc>
                <a:spcPct val="100000"/>
              </a:lnSpc>
              <a:spcBef>
                <a:spcPts val="0"/>
              </a:spcBef>
              <a:spcAft>
                <a:spcPts val="0"/>
              </a:spcAft>
              <a:buClrTx/>
              <a:buSzTx/>
              <a:buFontTx/>
              <a:buNone/>
              <a:tabLst/>
            </a:pPr>
            <a:r>
              <a:rPr lang="en-US" dirty="0"/>
              <a:t>Female </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3EFFEDBE-275E-4A0E-8DE0-84FA90CB6BA8}"/>
              </a:ext>
            </a:extLst>
          </p:cNvPr>
          <p:cNvSpPr/>
          <p:nvPr/>
        </p:nvSpPr>
        <p:spPr>
          <a:xfrm>
            <a:off x="8621486" y="1924754"/>
            <a:ext cx="149139" cy="107246"/>
          </a:xfrm>
          <a:prstGeom prst="rect">
            <a:avLst/>
          </a:prstGeom>
          <a:solidFill>
            <a:srgbClr val="92D050"/>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
        <p:nvSpPr>
          <p:cNvPr id="14" name="Rectangle 13">
            <a:extLst>
              <a:ext uri="{FF2B5EF4-FFF2-40B4-BE49-F238E27FC236}">
                <a16:creationId xmlns:a16="http://schemas.microsoft.com/office/drawing/2014/main" id="{32A7499B-21D9-43B8-A5F8-FB70E5D40311}"/>
              </a:ext>
            </a:extLst>
          </p:cNvPr>
          <p:cNvSpPr/>
          <p:nvPr/>
        </p:nvSpPr>
        <p:spPr>
          <a:xfrm>
            <a:off x="8621486" y="2131819"/>
            <a:ext cx="149139" cy="107246"/>
          </a:xfrm>
          <a:prstGeom prst="rect">
            <a:avLst/>
          </a:prstGeom>
          <a:solidFill>
            <a:srgbClr val="F47478"/>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
        <p:nvSpPr>
          <p:cNvPr id="16" name="Shape 73">
            <a:extLst>
              <a:ext uri="{FF2B5EF4-FFF2-40B4-BE49-F238E27FC236}">
                <a16:creationId xmlns:a16="http://schemas.microsoft.com/office/drawing/2014/main" id="{861F71C3-A799-428D-9EA8-9976B9264D84}"/>
              </a:ext>
            </a:extLst>
          </p:cNvPr>
          <p:cNvSpPr/>
          <p:nvPr/>
        </p:nvSpPr>
        <p:spPr>
          <a:xfrm>
            <a:off x="168738" y="1652729"/>
            <a:ext cx="4076689" cy="175455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Overall, More Females makes up Bike related Transactions.</a:t>
            </a:r>
          </a:p>
          <a:p>
            <a:pPr marL="285750" indent="-285750">
              <a:buFont typeface="Arial" panose="020B0604020202020204" pitchFamily="34" charset="0"/>
              <a:buChar char="•"/>
            </a:pPr>
            <a:r>
              <a:rPr lang="en-US" dirty="0"/>
              <a:t>There is not much variation in the Male Female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0580821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8621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Group Distribution by Wealth Segment</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985422"/>
            <a:ext cx="4076689" cy="17545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 count of Mass Customers is nearly equal to the sum of both Affluent Customers and High Net Worth Customers.</a:t>
            </a:r>
          </a:p>
          <a:p>
            <a:pPr marL="285750" indent="-285750">
              <a:buFont typeface="Arial" panose="020B0604020202020204" pitchFamily="34" charset="0"/>
              <a:buChar char="•"/>
            </a:pPr>
            <a:r>
              <a:rPr lang="en-US" dirty="0"/>
              <a:t>Mass Customer &gt;High Net Worth &gt; Affluent Customer</a:t>
            </a:r>
          </a:p>
        </p:txBody>
      </p:sp>
      <p:pic>
        <p:nvPicPr>
          <p:cNvPr id="4" name="Picture 3">
            <a:extLst>
              <a:ext uri="{FF2B5EF4-FFF2-40B4-BE49-F238E27FC236}">
                <a16:creationId xmlns:a16="http://schemas.microsoft.com/office/drawing/2014/main" id="{27B4ABC4-F5E2-46A7-95CC-9902BFE1CDF3}"/>
              </a:ext>
            </a:extLst>
          </p:cNvPr>
          <p:cNvPicPr>
            <a:picLocks noChangeAspect="1"/>
          </p:cNvPicPr>
          <p:nvPr/>
        </p:nvPicPr>
        <p:blipFill>
          <a:blip r:embed="rId2"/>
          <a:stretch>
            <a:fillRect/>
          </a:stretch>
        </p:blipFill>
        <p:spPr>
          <a:xfrm>
            <a:off x="4862290" y="1083299"/>
            <a:ext cx="4131582" cy="3946706"/>
          </a:xfrm>
          <a:prstGeom prst="rect">
            <a:avLst/>
          </a:prstGeom>
        </p:spPr>
      </p:pic>
      <p:sp>
        <p:nvSpPr>
          <p:cNvPr id="12" name="Shape 73">
            <a:extLst>
              <a:ext uri="{FF2B5EF4-FFF2-40B4-BE49-F238E27FC236}">
                <a16:creationId xmlns:a16="http://schemas.microsoft.com/office/drawing/2014/main" id="{383514C1-D283-4343-A941-89DC8A390B91}"/>
              </a:ext>
            </a:extLst>
          </p:cNvPr>
          <p:cNvSpPr/>
          <p:nvPr/>
        </p:nvSpPr>
        <p:spPr>
          <a:xfrm>
            <a:off x="205023" y="4552425"/>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Age Group Category</a:t>
            </a:r>
          </a:p>
          <a:p>
            <a:pPr marL="285750" indent="-285750">
              <a:buFont typeface="Wingdings" panose="05000000000000000000" pitchFamily="2" charset="2"/>
              <a:buChar char="q"/>
            </a:pPr>
            <a:r>
              <a:rPr lang="en-US" sz="1050" dirty="0"/>
              <a:t>Y axis -&gt; Count/Number of Customers</a:t>
            </a:r>
          </a:p>
        </p:txBody>
      </p:sp>
    </p:spTree>
    <p:extLst>
      <p:ext uri="{BB962C8B-B14F-4D97-AF65-F5344CB8AC3E}">
        <p14:creationId xmlns:p14="http://schemas.microsoft.com/office/powerpoint/2010/main" val="294080855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Order Segmentation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985422"/>
            <a:ext cx="4076689" cy="69272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Offline and Online order shows the similar trend.</a:t>
            </a:r>
          </a:p>
        </p:txBody>
      </p:sp>
      <p:sp>
        <p:nvSpPr>
          <p:cNvPr id="12" name="Shape 73">
            <a:extLst>
              <a:ext uri="{FF2B5EF4-FFF2-40B4-BE49-F238E27FC236}">
                <a16:creationId xmlns:a16="http://schemas.microsoft.com/office/drawing/2014/main" id="{383514C1-D283-4343-A941-89DC8A390B91}"/>
              </a:ext>
            </a:extLst>
          </p:cNvPr>
          <p:cNvSpPr/>
          <p:nvPr/>
        </p:nvSpPr>
        <p:spPr>
          <a:xfrm>
            <a:off x="205023" y="4552425"/>
            <a:ext cx="4076689" cy="5403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Online Order Category</a:t>
            </a:r>
          </a:p>
          <a:p>
            <a:pPr marL="285750" indent="-285750">
              <a:buFont typeface="Wingdings" panose="05000000000000000000" pitchFamily="2" charset="2"/>
              <a:buChar char="q"/>
            </a:pPr>
            <a:r>
              <a:rPr lang="en-US" sz="1050" dirty="0"/>
              <a:t>Y axis -&gt; Count/Number of Customers</a:t>
            </a:r>
          </a:p>
        </p:txBody>
      </p:sp>
      <p:pic>
        <p:nvPicPr>
          <p:cNvPr id="5" name="Picture 4">
            <a:extLst>
              <a:ext uri="{FF2B5EF4-FFF2-40B4-BE49-F238E27FC236}">
                <a16:creationId xmlns:a16="http://schemas.microsoft.com/office/drawing/2014/main" id="{58BCF644-7682-45D8-9F63-93C1C58178E9}"/>
              </a:ext>
            </a:extLst>
          </p:cNvPr>
          <p:cNvPicPr>
            <a:picLocks noChangeAspect="1"/>
          </p:cNvPicPr>
          <p:nvPr/>
        </p:nvPicPr>
        <p:blipFill>
          <a:blip r:embed="rId2"/>
          <a:stretch>
            <a:fillRect/>
          </a:stretch>
        </p:blipFill>
        <p:spPr>
          <a:xfrm>
            <a:off x="4782134" y="1182986"/>
            <a:ext cx="4156841" cy="3809927"/>
          </a:xfrm>
          <a:prstGeom prst="rect">
            <a:avLst/>
          </a:prstGeom>
        </p:spPr>
      </p:pic>
    </p:spTree>
    <p:extLst>
      <p:ext uri="{BB962C8B-B14F-4D97-AF65-F5344CB8AC3E}">
        <p14:creationId xmlns:p14="http://schemas.microsoft.com/office/powerpoint/2010/main" val="159185606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Order Segmentation by Brand</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985422"/>
            <a:ext cx="4076689" cy="12236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Offline and Online order for all brands shows similar kind of trend.</a:t>
            </a:r>
          </a:p>
          <a:p>
            <a:pPr marL="285750" indent="-285750">
              <a:buFont typeface="Arial" panose="020B0604020202020204" pitchFamily="34" charset="0"/>
              <a:buChar char="•"/>
            </a:pPr>
            <a:r>
              <a:rPr lang="en-US" dirty="0"/>
              <a:t>There is not much variation in online and offline orders.</a:t>
            </a:r>
          </a:p>
        </p:txBody>
      </p:sp>
      <p:sp>
        <p:nvSpPr>
          <p:cNvPr id="12" name="Shape 73">
            <a:extLst>
              <a:ext uri="{FF2B5EF4-FFF2-40B4-BE49-F238E27FC236}">
                <a16:creationId xmlns:a16="http://schemas.microsoft.com/office/drawing/2014/main" id="{383514C1-D283-4343-A941-89DC8A390B91}"/>
              </a:ext>
            </a:extLst>
          </p:cNvPr>
          <p:cNvSpPr/>
          <p:nvPr/>
        </p:nvSpPr>
        <p:spPr>
          <a:xfrm>
            <a:off x="205023" y="4552425"/>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Online Order Category</a:t>
            </a:r>
          </a:p>
          <a:p>
            <a:pPr marL="285750" indent="-285750">
              <a:buFont typeface="Wingdings" panose="05000000000000000000" pitchFamily="2" charset="2"/>
              <a:buChar char="q"/>
            </a:pPr>
            <a:r>
              <a:rPr lang="en-US" sz="1050" dirty="0"/>
              <a:t>Y axis -&gt; Count/Number of Customers</a:t>
            </a:r>
          </a:p>
        </p:txBody>
      </p:sp>
      <p:pic>
        <p:nvPicPr>
          <p:cNvPr id="4" name="Picture 3">
            <a:extLst>
              <a:ext uri="{FF2B5EF4-FFF2-40B4-BE49-F238E27FC236}">
                <a16:creationId xmlns:a16="http://schemas.microsoft.com/office/drawing/2014/main" id="{91832AF8-E9A8-40BB-BC1F-FBAEE8CF76FC}"/>
              </a:ext>
            </a:extLst>
          </p:cNvPr>
          <p:cNvPicPr>
            <a:picLocks noChangeAspect="1"/>
          </p:cNvPicPr>
          <p:nvPr/>
        </p:nvPicPr>
        <p:blipFill>
          <a:blip r:embed="rId2"/>
          <a:stretch>
            <a:fillRect/>
          </a:stretch>
        </p:blipFill>
        <p:spPr>
          <a:xfrm>
            <a:off x="4581599" y="1169574"/>
            <a:ext cx="4491895" cy="3973926"/>
          </a:xfrm>
          <a:prstGeom prst="rect">
            <a:avLst/>
          </a:prstGeom>
        </p:spPr>
      </p:pic>
    </p:spTree>
    <p:extLst>
      <p:ext uri="{BB962C8B-B14F-4D97-AF65-F5344CB8AC3E}">
        <p14:creationId xmlns:p14="http://schemas.microsoft.com/office/powerpoint/2010/main" val="13000268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Best Selling Brands by Product Class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985422"/>
            <a:ext cx="4076689" cy="42726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lang="en-US" dirty="0"/>
          </a:p>
        </p:txBody>
      </p:sp>
      <p:sp>
        <p:nvSpPr>
          <p:cNvPr id="12" name="Shape 73">
            <a:extLst>
              <a:ext uri="{FF2B5EF4-FFF2-40B4-BE49-F238E27FC236}">
                <a16:creationId xmlns:a16="http://schemas.microsoft.com/office/drawing/2014/main" id="{383514C1-D283-4343-A941-89DC8A390B91}"/>
              </a:ext>
            </a:extLst>
          </p:cNvPr>
          <p:cNvSpPr/>
          <p:nvPr/>
        </p:nvSpPr>
        <p:spPr>
          <a:xfrm>
            <a:off x="205023" y="4552425"/>
            <a:ext cx="4076689" cy="5403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Brand</a:t>
            </a:r>
          </a:p>
          <a:p>
            <a:pPr marL="285750" indent="-285750">
              <a:buFont typeface="Wingdings" panose="05000000000000000000" pitchFamily="2" charset="2"/>
              <a:buChar char="q"/>
            </a:pPr>
            <a:r>
              <a:rPr lang="en-US" sz="1050" dirty="0"/>
              <a:t>Y axis -&gt; Count/Number of Customers</a:t>
            </a:r>
          </a:p>
        </p:txBody>
      </p:sp>
      <p:pic>
        <p:nvPicPr>
          <p:cNvPr id="7" name="Picture 6">
            <a:extLst>
              <a:ext uri="{FF2B5EF4-FFF2-40B4-BE49-F238E27FC236}">
                <a16:creationId xmlns:a16="http://schemas.microsoft.com/office/drawing/2014/main" id="{93C820FA-C062-44A8-ABF3-7EB99FA4781C}"/>
              </a:ext>
            </a:extLst>
          </p:cNvPr>
          <p:cNvPicPr>
            <a:picLocks noChangeAspect="1"/>
          </p:cNvPicPr>
          <p:nvPr/>
        </p:nvPicPr>
        <p:blipFill>
          <a:blip r:embed="rId2"/>
          <a:stretch>
            <a:fillRect/>
          </a:stretch>
        </p:blipFill>
        <p:spPr>
          <a:xfrm>
            <a:off x="4281712" y="1461063"/>
            <a:ext cx="4862288" cy="3553850"/>
          </a:xfrm>
          <a:prstGeom prst="rect">
            <a:avLst/>
          </a:prstGeom>
        </p:spPr>
      </p:pic>
      <p:sp>
        <p:nvSpPr>
          <p:cNvPr id="14" name="Shape 73">
            <a:extLst>
              <a:ext uri="{FF2B5EF4-FFF2-40B4-BE49-F238E27FC236}">
                <a16:creationId xmlns:a16="http://schemas.microsoft.com/office/drawing/2014/main" id="{EACE0AF5-C3F0-4109-8B03-CE683C154B1C}"/>
              </a:ext>
            </a:extLst>
          </p:cNvPr>
          <p:cNvSpPr/>
          <p:nvPr/>
        </p:nvSpPr>
        <p:spPr>
          <a:xfrm>
            <a:off x="205023" y="1985422"/>
            <a:ext cx="4076689" cy="228546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Best Selling Products are from </a:t>
            </a:r>
            <a:r>
              <a:rPr lang="en-US" dirty="0" err="1"/>
              <a:t>Solex</a:t>
            </a:r>
            <a:r>
              <a:rPr lang="en-US" dirty="0"/>
              <a:t> , followed by WeareA2B.</a:t>
            </a:r>
          </a:p>
          <a:p>
            <a:pPr marL="285750" indent="-285750">
              <a:buFont typeface="Arial" panose="020B0604020202020204" pitchFamily="34" charset="0"/>
              <a:buChar char="•"/>
            </a:pPr>
            <a:r>
              <a:rPr lang="en-US" dirty="0"/>
              <a:t>Trek Bicycles and Norco Bicycles have some of the lowest sales.</a:t>
            </a:r>
          </a:p>
          <a:p>
            <a:pPr marL="285750" indent="-285750">
              <a:buFont typeface="Arial" panose="020B0604020202020204" pitchFamily="34" charset="0"/>
              <a:buChar char="•"/>
            </a:pPr>
            <a:r>
              <a:rPr lang="en-US" dirty="0"/>
              <a:t>Medium Product Class has high number of sales in each Brands.</a:t>
            </a:r>
          </a:p>
          <a:p>
            <a:pPr marL="285750" indent="-285750">
              <a:buFont typeface="Arial" panose="020B0604020202020204" pitchFamily="34" charset="0"/>
              <a:buChar char="•"/>
            </a:pPr>
            <a:r>
              <a:rPr lang="en-US" dirty="0"/>
              <a:t>WeareA2B have no to less sales related to high product class.</a:t>
            </a:r>
          </a:p>
        </p:txBody>
      </p:sp>
    </p:spTree>
    <p:extLst>
      <p:ext uri="{BB962C8B-B14F-4D97-AF65-F5344CB8AC3E}">
        <p14:creationId xmlns:p14="http://schemas.microsoft.com/office/powerpoint/2010/main" val="2959817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Over Time</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985422"/>
            <a:ext cx="4076689" cy="95817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Profit is constant over the entire year.</a:t>
            </a:r>
          </a:p>
          <a:p>
            <a:pPr marL="285750" indent="-285750">
              <a:buFont typeface="Arial" panose="020B0604020202020204" pitchFamily="34" charset="0"/>
              <a:buChar char="•"/>
            </a:pPr>
            <a:r>
              <a:rPr lang="en-US" dirty="0"/>
              <a:t>There is a Big Spike in Profit in the </a:t>
            </a:r>
          </a:p>
          <a:p>
            <a:r>
              <a:rPr lang="en-US" dirty="0"/>
              <a:t>      month of December.</a:t>
            </a:r>
          </a:p>
        </p:txBody>
      </p:sp>
      <p:sp>
        <p:nvSpPr>
          <p:cNvPr id="12" name="Shape 73">
            <a:extLst>
              <a:ext uri="{FF2B5EF4-FFF2-40B4-BE49-F238E27FC236}">
                <a16:creationId xmlns:a16="http://schemas.microsoft.com/office/drawing/2014/main" id="{383514C1-D283-4343-A941-89DC8A390B91}"/>
              </a:ext>
            </a:extLst>
          </p:cNvPr>
          <p:cNvSpPr/>
          <p:nvPr/>
        </p:nvSpPr>
        <p:spPr>
          <a:xfrm>
            <a:off x="205023" y="4552425"/>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Transaction Date</a:t>
            </a:r>
          </a:p>
          <a:p>
            <a:pPr marL="285750" indent="-285750">
              <a:buFont typeface="Wingdings" panose="05000000000000000000" pitchFamily="2" charset="2"/>
              <a:buChar char="q"/>
            </a:pPr>
            <a:r>
              <a:rPr lang="en-US" sz="1050" dirty="0"/>
              <a:t>Y axis -&gt; Profit</a:t>
            </a:r>
          </a:p>
        </p:txBody>
      </p:sp>
      <p:pic>
        <p:nvPicPr>
          <p:cNvPr id="5" name="Picture 4">
            <a:extLst>
              <a:ext uri="{FF2B5EF4-FFF2-40B4-BE49-F238E27FC236}">
                <a16:creationId xmlns:a16="http://schemas.microsoft.com/office/drawing/2014/main" id="{A786F717-6D68-4744-B0CF-0160C9509ABA}"/>
              </a:ext>
            </a:extLst>
          </p:cNvPr>
          <p:cNvPicPr>
            <a:picLocks noChangeAspect="1"/>
          </p:cNvPicPr>
          <p:nvPr/>
        </p:nvPicPr>
        <p:blipFill>
          <a:blip r:embed="rId2"/>
          <a:stretch>
            <a:fillRect/>
          </a:stretch>
        </p:blipFill>
        <p:spPr>
          <a:xfrm>
            <a:off x="4036219" y="1357313"/>
            <a:ext cx="5045868" cy="3414712"/>
          </a:xfrm>
          <a:prstGeom prst="rect">
            <a:avLst/>
          </a:prstGeom>
        </p:spPr>
      </p:pic>
    </p:spTree>
    <p:extLst>
      <p:ext uri="{BB962C8B-B14F-4D97-AF65-F5344CB8AC3E}">
        <p14:creationId xmlns:p14="http://schemas.microsoft.com/office/powerpoint/2010/main" val="153808690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By Brand and Product Class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4" y="1985422"/>
            <a:ext cx="3824052" cy="22854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Highest Profit grossed (&gt;2.5 million) is from WeareA2B brand and product class Medium.</a:t>
            </a:r>
          </a:p>
          <a:p>
            <a:pPr marL="285750" indent="-285750">
              <a:buFont typeface="Arial" panose="020B0604020202020204" pitchFamily="34" charset="0"/>
              <a:buChar char="•"/>
            </a:pPr>
            <a:r>
              <a:rPr lang="en-US" dirty="0"/>
              <a:t>This can be attributed to the fact that best sold bicycles are from Medium product class.</a:t>
            </a:r>
          </a:p>
          <a:p>
            <a:pPr marL="285750" indent="-285750">
              <a:buFont typeface="Arial" panose="020B0604020202020204" pitchFamily="34" charset="0"/>
              <a:buChar char="•"/>
            </a:pPr>
            <a:r>
              <a:rPr lang="en-US" dirty="0"/>
              <a:t>Medium product class has made more than 0.5 million for every brand.</a:t>
            </a:r>
          </a:p>
        </p:txBody>
      </p:sp>
      <p:sp>
        <p:nvSpPr>
          <p:cNvPr id="12" name="Shape 73">
            <a:extLst>
              <a:ext uri="{FF2B5EF4-FFF2-40B4-BE49-F238E27FC236}">
                <a16:creationId xmlns:a16="http://schemas.microsoft.com/office/drawing/2014/main" id="{383514C1-D283-4343-A941-89DC8A390B91}"/>
              </a:ext>
            </a:extLst>
          </p:cNvPr>
          <p:cNvSpPr/>
          <p:nvPr/>
        </p:nvSpPr>
        <p:spPr>
          <a:xfrm>
            <a:off x="205023" y="4552425"/>
            <a:ext cx="4076689" cy="5403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brand</a:t>
            </a:r>
          </a:p>
          <a:p>
            <a:pPr marL="285750" indent="-285750">
              <a:buFont typeface="Wingdings" panose="05000000000000000000" pitchFamily="2" charset="2"/>
              <a:buChar char="q"/>
            </a:pPr>
            <a:r>
              <a:rPr lang="en-US" sz="1050" dirty="0"/>
              <a:t>Y axis -&gt; Profit in Millions</a:t>
            </a:r>
          </a:p>
        </p:txBody>
      </p:sp>
      <p:pic>
        <p:nvPicPr>
          <p:cNvPr id="4" name="Picture 3">
            <a:extLst>
              <a:ext uri="{FF2B5EF4-FFF2-40B4-BE49-F238E27FC236}">
                <a16:creationId xmlns:a16="http://schemas.microsoft.com/office/drawing/2014/main" id="{5507C2BD-B338-43E3-9411-11E8A24677AD}"/>
              </a:ext>
            </a:extLst>
          </p:cNvPr>
          <p:cNvPicPr>
            <a:picLocks noChangeAspect="1"/>
          </p:cNvPicPr>
          <p:nvPr/>
        </p:nvPicPr>
        <p:blipFill>
          <a:blip r:embed="rId2"/>
          <a:stretch>
            <a:fillRect/>
          </a:stretch>
        </p:blipFill>
        <p:spPr>
          <a:xfrm>
            <a:off x="4029076" y="1531280"/>
            <a:ext cx="5020711" cy="3561453"/>
          </a:xfrm>
          <a:prstGeom prst="rect">
            <a:avLst/>
          </a:prstGeom>
        </p:spPr>
      </p:pic>
    </p:spTree>
    <p:extLst>
      <p:ext uri="{BB962C8B-B14F-4D97-AF65-F5344CB8AC3E}">
        <p14:creationId xmlns:p14="http://schemas.microsoft.com/office/powerpoint/2010/main" val="415055311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By Product Line and Product Size</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997455"/>
            <a:ext cx="3824052" cy="1489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Highest Profit comes from Standard product line with Medium Product Size.</a:t>
            </a:r>
          </a:p>
          <a:p>
            <a:pPr marL="285750" indent="-285750">
              <a:buFont typeface="Arial" panose="020B0604020202020204" pitchFamily="34" charset="0"/>
              <a:buChar char="•"/>
            </a:pPr>
            <a:r>
              <a:rPr lang="en-US" dirty="0"/>
              <a:t>This can also be attributed to a greater number of sales towards standard product line.</a:t>
            </a:r>
          </a:p>
        </p:txBody>
      </p:sp>
      <p:sp>
        <p:nvSpPr>
          <p:cNvPr id="12" name="Shape 73">
            <a:extLst>
              <a:ext uri="{FF2B5EF4-FFF2-40B4-BE49-F238E27FC236}">
                <a16:creationId xmlns:a16="http://schemas.microsoft.com/office/drawing/2014/main" id="{383514C1-D283-4343-A941-89DC8A390B91}"/>
              </a:ext>
            </a:extLst>
          </p:cNvPr>
          <p:cNvSpPr/>
          <p:nvPr/>
        </p:nvSpPr>
        <p:spPr>
          <a:xfrm>
            <a:off x="205023" y="4552425"/>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Product Line</a:t>
            </a:r>
          </a:p>
          <a:p>
            <a:pPr marL="285750" indent="-285750">
              <a:buFont typeface="Wingdings" panose="05000000000000000000" pitchFamily="2" charset="2"/>
              <a:buChar char="q"/>
            </a:pPr>
            <a:r>
              <a:rPr lang="en-US" sz="1050" dirty="0"/>
              <a:t>Y axis -&gt; Profit in Millions</a:t>
            </a:r>
          </a:p>
        </p:txBody>
      </p:sp>
      <p:pic>
        <p:nvPicPr>
          <p:cNvPr id="5" name="Picture 4">
            <a:extLst>
              <a:ext uri="{FF2B5EF4-FFF2-40B4-BE49-F238E27FC236}">
                <a16:creationId xmlns:a16="http://schemas.microsoft.com/office/drawing/2014/main" id="{6BE5EF4E-D925-4E44-8B25-803E3E3D41D7}"/>
              </a:ext>
            </a:extLst>
          </p:cNvPr>
          <p:cNvPicPr>
            <a:picLocks noChangeAspect="1"/>
          </p:cNvPicPr>
          <p:nvPr/>
        </p:nvPicPr>
        <p:blipFill>
          <a:blip r:embed="rId2"/>
          <a:stretch>
            <a:fillRect/>
          </a:stretch>
        </p:blipFill>
        <p:spPr>
          <a:xfrm>
            <a:off x="3939608" y="1631479"/>
            <a:ext cx="5204392" cy="3369146"/>
          </a:xfrm>
          <a:prstGeom prst="rect">
            <a:avLst/>
          </a:prstGeom>
        </p:spPr>
      </p:pic>
    </p:spTree>
    <p:extLst>
      <p:ext uri="{BB962C8B-B14F-4D97-AF65-F5344CB8AC3E}">
        <p14:creationId xmlns:p14="http://schemas.microsoft.com/office/powerpoint/2010/main" val="37618162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By Gender and Wealth Segment</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997455"/>
            <a:ext cx="3824052" cy="148909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Mass Customers generated more revenue than both Affluent and High Net Worth Customers.</a:t>
            </a:r>
          </a:p>
          <a:p>
            <a:pPr marL="285750" indent="-285750">
              <a:buFont typeface="Arial" panose="020B0604020202020204" pitchFamily="34" charset="0"/>
              <a:buChar char="•"/>
            </a:pPr>
            <a:r>
              <a:rPr lang="en-US" dirty="0"/>
              <a:t>Female made more purchase in each category. </a:t>
            </a:r>
          </a:p>
        </p:txBody>
      </p:sp>
      <p:sp>
        <p:nvSpPr>
          <p:cNvPr id="12" name="Shape 73">
            <a:extLst>
              <a:ext uri="{FF2B5EF4-FFF2-40B4-BE49-F238E27FC236}">
                <a16:creationId xmlns:a16="http://schemas.microsoft.com/office/drawing/2014/main" id="{383514C1-D283-4343-A941-89DC8A390B91}"/>
              </a:ext>
            </a:extLst>
          </p:cNvPr>
          <p:cNvSpPr/>
          <p:nvPr/>
        </p:nvSpPr>
        <p:spPr>
          <a:xfrm>
            <a:off x="205023" y="4552425"/>
            <a:ext cx="4076689" cy="5403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Wealth Segments</a:t>
            </a:r>
          </a:p>
          <a:p>
            <a:pPr marL="285750" indent="-285750">
              <a:buFont typeface="Wingdings" panose="05000000000000000000" pitchFamily="2" charset="2"/>
              <a:buChar char="q"/>
            </a:pPr>
            <a:r>
              <a:rPr lang="en-US" sz="1050" dirty="0"/>
              <a:t>Y axis -&gt; Profit in Millions</a:t>
            </a:r>
          </a:p>
        </p:txBody>
      </p:sp>
      <p:pic>
        <p:nvPicPr>
          <p:cNvPr id="4" name="Picture 3">
            <a:extLst>
              <a:ext uri="{FF2B5EF4-FFF2-40B4-BE49-F238E27FC236}">
                <a16:creationId xmlns:a16="http://schemas.microsoft.com/office/drawing/2014/main" id="{8C527C5F-16BE-46E7-97F8-A00DA793DE4A}"/>
              </a:ext>
            </a:extLst>
          </p:cNvPr>
          <p:cNvPicPr>
            <a:picLocks noChangeAspect="1"/>
          </p:cNvPicPr>
          <p:nvPr/>
        </p:nvPicPr>
        <p:blipFill>
          <a:blip r:embed="rId2"/>
          <a:stretch>
            <a:fillRect/>
          </a:stretch>
        </p:blipFill>
        <p:spPr>
          <a:xfrm>
            <a:off x="3871914" y="1522276"/>
            <a:ext cx="5197302" cy="3417921"/>
          </a:xfrm>
          <a:prstGeom prst="rect">
            <a:avLst/>
          </a:prstGeom>
        </p:spPr>
      </p:pic>
    </p:spTree>
    <p:extLst>
      <p:ext uri="{BB962C8B-B14F-4D97-AF65-F5344CB8AC3E}">
        <p14:creationId xmlns:p14="http://schemas.microsoft.com/office/powerpoint/2010/main" val="265898496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1083299"/>
            <a:ext cx="5359957"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By State and Wealth Segment</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205023" y="1997455"/>
            <a:ext cx="3824052" cy="17545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New South Wales has highest number of customers in all three wealth segments.</a:t>
            </a:r>
          </a:p>
          <a:p>
            <a:pPr marL="285750" indent="-285750">
              <a:buFont typeface="Arial" panose="020B0604020202020204" pitchFamily="34" charset="0"/>
              <a:buChar char="•"/>
            </a:pPr>
            <a:r>
              <a:rPr lang="en-US" dirty="0"/>
              <a:t>Only in Queensland we have low High Net Worth customers as compared to other states.</a:t>
            </a:r>
          </a:p>
        </p:txBody>
      </p:sp>
      <p:sp>
        <p:nvSpPr>
          <p:cNvPr id="12" name="Shape 73">
            <a:extLst>
              <a:ext uri="{FF2B5EF4-FFF2-40B4-BE49-F238E27FC236}">
                <a16:creationId xmlns:a16="http://schemas.microsoft.com/office/drawing/2014/main" id="{383514C1-D283-4343-A941-89DC8A390B91}"/>
              </a:ext>
            </a:extLst>
          </p:cNvPr>
          <p:cNvSpPr/>
          <p:nvPr/>
        </p:nvSpPr>
        <p:spPr>
          <a:xfrm>
            <a:off x="205023" y="4552425"/>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Wealth Segments</a:t>
            </a:r>
          </a:p>
          <a:p>
            <a:pPr marL="285750" indent="-285750">
              <a:buFont typeface="Wingdings" panose="05000000000000000000" pitchFamily="2" charset="2"/>
              <a:buChar char="q"/>
            </a:pPr>
            <a:r>
              <a:rPr lang="en-US" sz="1050" dirty="0"/>
              <a:t>Y axis -&gt; Profit in Millions</a:t>
            </a:r>
          </a:p>
        </p:txBody>
      </p:sp>
      <p:pic>
        <p:nvPicPr>
          <p:cNvPr id="5" name="Picture 4">
            <a:extLst>
              <a:ext uri="{FF2B5EF4-FFF2-40B4-BE49-F238E27FC236}">
                <a16:creationId xmlns:a16="http://schemas.microsoft.com/office/drawing/2014/main" id="{C7A3E859-6A1B-4A55-8A19-8DE932411259}"/>
              </a:ext>
            </a:extLst>
          </p:cNvPr>
          <p:cNvPicPr>
            <a:picLocks noChangeAspect="1"/>
          </p:cNvPicPr>
          <p:nvPr/>
        </p:nvPicPr>
        <p:blipFill>
          <a:blip r:embed="rId2"/>
          <a:stretch>
            <a:fillRect/>
          </a:stretch>
        </p:blipFill>
        <p:spPr>
          <a:xfrm>
            <a:off x="4029075" y="1571765"/>
            <a:ext cx="5100875" cy="3307761"/>
          </a:xfrm>
          <a:prstGeom prst="rect">
            <a:avLst/>
          </a:prstGeom>
        </p:spPr>
      </p:pic>
    </p:spTree>
    <p:extLst>
      <p:ext uri="{BB962C8B-B14F-4D97-AF65-F5344CB8AC3E}">
        <p14:creationId xmlns:p14="http://schemas.microsoft.com/office/powerpoint/2010/main" val="289113487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20525"/>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based on RFM Analysis.</a:t>
            </a:r>
            <a:endParaRPr dirty="0"/>
          </a:p>
        </p:txBody>
      </p:sp>
      <p:sp>
        <p:nvSpPr>
          <p:cNvPr id="142" name="Shape 91"/>
          <p:cNvSpPr/>
          <p:nvPr/>
        </p:nvSpPr>
        <p:spPr>
          <a:xfrm>
            <a:off x="205025" y="2164724"/>
            <a:ext cx="3989987" cy="17545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RFM stands for Recency, Frequency, and Monetary value, each corresponding to some key customer trait. Frequency and Monetary value affects a customer’s lifetime value, and recency affects retention, a measure of engagement.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F791CD5-CEF0-4011-AACF-E0B3C81139BD}"/>
              </a:ext>
            </a:extLst>
          </p:cNvPr>
          <p:cNvPicPr>
            <a:picLocks noChangeAspect="1"/>
          </p:cNvPicPr>
          <p:nvPr/>
        </p:nvPicPr>
        <p:blipFill>
          <a:blip r:embed="rId2"/>
          <a:stretch>
            <a:fillRect/>
          </a:stretch>
        </p:blipFill>
        <p:spPr>
          <a:xfrm>
            <a:off x="4195012" y="1854257"/>
            <a:ext cx="4827544" cy="2205944"/>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3">
            <a:extLst>
              <a:ext uri="{FF2B5EF4-FFF2-40B4-BE49-F238E27FC236}">
                <a16:creationId xmlns:a16="http://schemas.microsoft.com/office/drawing/2014/main" id="{0DB947A0-AB69-4B28-9BB2-2B361AB61809}"/>
              </a:ext>
            </a:extLst>
          </p:cNvPr>
          <p:cNvGraphicFramePr>
            <a:graphicFrameLocks noGrp="1"/>
          </p:cNvGraphicFramePr>
          <p:nvPr>
            <p:extLst>
              <p:ext uri="{D42A27DB-BD31-4B8C-83A1-F6EECF244321}">
                <p14:modId xmlns:p14="http://schemas.microsoft.com/office/powerpoint/2010/main" val="11929393"/>
              </p:ext>
            </p:extLst>
          </p:nvPr>
        </p:nvGraphicFramePr>
        <p:xfrm>
          <a:off x="297400" y="1428788"/>
          <a:ext cx="8565600" cy="3558402"/>
        </p:xfrm>
        <a:graphic>
          <a:graphicData uri="http://schemas.openxmlformats.org/drawingml/2006/table">
            <a:tbl>
              <a:tblPr firstRow="1" bandRow="1">
                <a:tableStyleId>{35758FB7-9AC5-4552-8A53-C91805E547FA}</a:tableStyleId>
              </a:tblPr>
              <a:tblGrid>
                <a:gridCol w="506164">
                  <a:extLst>
                    <a:ext uri="{9D8B030D-6E8A-4147-A177-3AD203B41FA5}">
                      <a16:colId xmlns:a16="http://schemas.microsoft.com/office/drawing/2014/main" val="2120814490"/>
                    </a:ext>
                  </a:extLst>
                </a:gridCol>
                <a:gridCol w="6539345">
                  <a:extLst>
                    <a:ext uri="{9D8B030D-6E8A-4147-A177-3AD203B41FA5}">
                      <a16:colId xmlns:a16="http://schemas.microsoft.com/office/drawing/2014/main" val="3903285398"/>
                    </a:ext>
                  </a:extLst>
                </a:gridCol>
                <a:gridCol w="637309">
                  <a:extLst>
                    <a:ext uri="{9D8B030D-6E8A-4147-A177-3AD203B41FA5}">
                      <a16:colId xmlns:a16="http://schemas.microsoft.com/office/drawing/2014/main" val="3356434126"/>
                    </a:ext>
                  </a:extLst>
                </a:gridCol>
                <a:gridCol w="882782">
                  <a:extLst>
                    <a:ext uri="{9D8B030D-6E8A-4147-A177-3AD203B41FA5}">
                      <a16:colId xmlns:a16="http://schemas.microsoft.com/office/drawing/2014/main" val="367484324"/>
                    </a:ext>
                  </a:extLst>
                </a:gridCol>
              </a:tblGrid>
              <a:tr h="357279">
                <a:tc>
                  <a:txBody>
                    <a:bodyPr/>
                    <a:lstStyle/>
                    <a:p>
                      <a:pPr algn="ctr"/>
                      <a:r>
                        <a:rPr lang="en-US" sz="1000" dirty="0"/>
                        <a:t>Rank</a:t>
                      </a:r>
                    </a:p>
                  </a:txBody>
                  <a:tcPr/>
                </a:tc>
                <a:tc>
                  <a:txBody>
                    <a:bodyPr/>
                    <a:lstStyle/>
                    <a:p>
                      <a:pPr algn="ctr"/>
                      <a:r>
                        <a:rPr lang="en-US" sz="1000" dirty="0"/>
                        <a:t>Description</a:t>
                      </a:r>
                    </a:p>
                  </a:txBody>
                  <a:tcPr/>
                </a:tc>
                <a:tc>
                  <a:txBody>
                    <a:bodyPr/>
                    <a:lstStyle/>
                    <a:p>
                      <a:pPr algn="ctr"/>
                      <a:r>
                        <a:rPr lang="en-US" sz="1000" dirty="0"/>
                        <a:t>RFM Score</a:t>
                      </a:r>
                    </a:p>
                  </a:txBody>
                  <a:tcPr/>
                </a:tc>
                <a:tc>
                  <a:txBody>
                    <a:bodyPr/>
                    <a:lstStyle/>
                    <a:p>
                      <a:pPr algn="ctr"/>
                      <a:r>
                        <a:rPr lang="en-US" sz="1000" dirty="0"/>
                        <a:t>RFM Level</a:t>
                      </a:r>
                    </a:p>
                  </a:txBody>
                  <a:tcPr/>
                </a:tc>
                <a:extLst>
                  <a:ext uri="{0D108BD9-81ED-4DB2-BD59-A6C34878D82A}">
                    <a16:rowId xmlns:a16="http://schemas.microsoft.com/office/drawing/2014/main" val="1016260671"/>
                  </a:ext>
                </a:extLst>
              </a:tr>
              <a:tr h="377698">
                <a:tc>
                  <a:txBody>
                    <a:bodyPr/>
                    <a:lstStyle/>
                    <a:p>
                      <a:pPr algn="l"/>
                      <a:r>
                        <a:rPr lang="en-US" sz="1000" dirty="0"/>
                        <a:t>1</a:t>
                      </a:r>
                    </a:p>
                  </a:txBody>
                  <a:tcPr/>
                </a:tc>
                <a:tc>
                  <a:txBody>
                    <a:bodyPr/>
                    <a:lstStyle/>
                    <a:p>
                      <a:pPr algn="l"/>
                      <a:r>
                        <a:rPr lang="en-US" sz="1000" dirty="0"/>
                        <a:t>Customers who used to visit and purchase quite often but haven’t visited quite recently. We can bring them back with some sort of promotion strategies</a:t>
                      </a:r>
                    </a:p>
                  </a:txBody>
                  <a:tcPr/>
                </a:tc>
                <a:tc>
                  <a:txBody>
                    <a:bodyPr/>
                    <a:lstStyle/>
                    <a:p>
                      <a:r>
                        <a:rPr lang="en-US" sz="1000" dirty="0"/>
                        <a:t>9</a:t>
                      </a:r>
                    </a:p>
                  </a:txBody>
                  <a:tcPr/>
                </a:tc>
                <a:tc>
                  <a:txBody>
                    <a:bodyPr/>
                    <a:lstStyle/>
                    <a:p>
                      <a:r>
                        <a:rPr lang="en-US" sz="1000" dirty="0"/>
                        <a:t>Top Most Priority</a:t>
                      </a:r>
                    </a:p>
                  </a:txBody>
                  <a:tcPr/>
                </a:tc>
                <a:extLst>
                  <a:ext uri="{0D108BD9-81ED-4DB2-BD59-A6C34878D82A}">
                    <a16:rowId xmlns:a16="http://schemas.microsoft.com/office/drawing/2014/main" val="168203447"/>
                  </a:ext>
                </a:extLst>
              </a:tr>
              <a:tr h="287382">
                <a:tc>
                  <a:txBody>
                    <a:bodyPr/>
                    <a:lstStyle/>
                    <a:p>
                      <a:pPr algn="l"/>
                      <a:r>
                        <a:rPr lang="en-US" sz="1000" dirty="0"/>
                        <a:t>2</a:t>
                      </a:r>
                    </a:p>
                  </a:txBody>
                  <a:tcPr/>
                </a:tc>
                <a:tc>
                  <a:txBody>
                    <a:bodyPr/>
                    <a:lstStyle/>
                    <a:p>
                      <a:pPr algn="l"/>
                      <a:r>
                        <a:rPr lang="en-US" sz="1000" dirty="0"/>
                        <a:t>Customers who bought recently, with highest total purchase. So, we can create strategies to give them priority</a:t>
                      </a:r>
                    </a:p>
                  </a:txBody>
                  <a:tcPr/>
                </a:tc>
                <a:tc>
                  <a:txBody>
                    <a:bodyPr/>
                    <a:lstStyle/>
                    <a:p>
                      <a:r>
                        <a:rPr lang="en-US" sz="1000" dirty="0"/>
                        <a:t>(8,9]</a:t>
                      </a:r>
                    </a:p>
                  </a:txBody>
                  <a:tcPr/>
                </a:tc>
                <a:tc>
                  <a:txBody>
                    <a:bodyPr/>
                    <a:lstStyle/>
                    <a:p>
                      <a:r>
                        <a:rPr lang="en-US" sz="1000" dirty="0"/>
                        <a:t>Champions</a:t>
                      </a:r>
                    </a:p>
                  </a:txBody>
                  <a:tcPr/>
                </a:tc>
                <a:extLst>
                  <a:ext uri="{0D108BD9-81ED-4DB2-BD59-A6C34878D82A}">
                    <a16:rowId xmlns:a16="http://schemas.microsoft.com/office/drawing/2014/main" val="1834159205"/>
                  </a:ext>
                </a:extLst>
              </a:tr>
              <a:tr h="360487">
                <a:tc>
                  <a:txBody>
                    <a:bodyPr/>
                    <a:lstStyle/>
                    <a:p>
                      <a:pPr algn="l"/>
                      <a:r>
                        <a:rPr lang="en-US" sz="1000" dirty="0"/>
                        <a:t>3</a:t>
                      </a:r>
                    </a:p>
                  </a:txBody>
                  <a:tcPr/>
                </a:tc>
                <a:tc>
                  <a:txBody>
                    <a:bodyPr/>
                    <a:lstStyle/>
                    <a:p>
                      <a:pPr algn="l"/>
                      <a:r>
                        <a:rPr lang="en-US" sz="1000" dirty="0"/>
                        <a:t>Customers who visited more often than “Potential” customers but are not so good with their purchase. So, we can give more promotion on our product for them.</a:t>
                      </a:r>
                    </a:p>
                  </a:txBody>
                  <a:tcPr/>
                </a:tc>
                <a:tc>
                  <a:txBody>
                    <a:bodyPr/>
                    <a:lstStyle/>
                    <a:p>
                      <a:r>
                        <a:rPr lang="en-US" sz="1000" dirty="0"/>
                        <a:t>(7,8]</a:t>
                      </a:r>
                    </a:p>
                  </a:txBody>
                  <a:tcPr/>
                </a:tc>
                <a:tc>
                  <a:txBody>
                    <a:bodyPr/>
                    <a:lstStyle/>
                    <a:p>
                      <a:r>
                        <a:rPr lang="en-US" sz="1000" dirty="0"/>
                        <a:t>Loyal</a:t>
                      </a:r>
                    </a:p>
                  </a:txBody>
                  <a:tcPr/>
                </a:tc>
                <a:extLst>
                  <a:ext uri="{0D108BD9-81ED-4DB2-BD59-A6C34878D82A}">
                    <a16:rowId xmlns:a16="http://schemas.microsoft.com/office/drawing/2014/main" val="67121362"/>
                  </a:ext>
                </a:extLst>
              </a:tr>
              <a:tr h="632110">
                <a:tc>
                  <a:txBody>
                    <a:bodyPr/>
                    <a:lstStyle/>
                    <a:p>
                      <a:pPr algn="l"/>
                      <a:r>
                        <a:rPr lang="en-US" sz="10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Customers who doesn’t visit often but are good with their purchase if compared to “Loyal” customers. So, we can reach the potential customers give more promotion, recommended product in our retail, and give them membership.</a:t>
                      </a:r>
                    </a:p>
                    <a:p>
                      <a:pPr algn="l"/>
                      <a:endParaRPr lang="en-US" sz="1000" dirty="0"/>
                    </a:p>
                  </a:txBody>
                  <a:tcPr/>
                </a:tc>
                <a:tc>
                  <a:txBody>
                    <a:bodyPr/>
                    <a:lstStyle/>
                    <a:p>
                      <a:r>
                        <a:rPr lang="en-US" sz="1000" dirty="0"/>
                        <a:t>(6,7]</a:t>
                      </a:r>
                    </a:p>
                  </a:txBody>
                  <a:tcPr/>
                </a:tc>
                <a:tc>
                  <a:txBody>
                    <a:bodyPr/>
                    <a:lstStyle/>
                    <a:p>
                      <a:r>
                        <a:rPr lang="en-US" sz="1000" dirty="0"/>
                        <a:t>Potential</a:t>
                      </a:r>
                    </a:p>
                  </a:txBody>
                  <a:tcPr/>
                </a:tc>
                <a:extLst>
                  <a:ext uri="{0D108BD9-81ED-4DB2-BD59-A6C34878D82A}">
                    <a16:rowId xmlns:a16="http://schemas.microsoft.com/office/drawing/2014/main" val="2804522170"/>
                  </a:ext>
                </a:extLst>
              </a:tr>
              <a:tr h="436380">
                <a:tc>
                  <a:txBody>
                    <a:bodyPr/>
                    <a:lstStyle/>
                    <a:p>
                      <a:pPr algn="l"/>
                      <a:r>
                        <a:rPr lang="en-US" sz="1000" dirty="0"/>
                        <a:t>5</a:t>
                      </a:r>
                    </a:p>
                  </a:txBody>
                  <a:tcPr/>
                </a:tc>
                <a:tc>
                  <a:txBody>
                    <a:bodyPr/>
                    <a:lstStyle/>
                    <a:p>
                      <a:pPr algn="l"/>
                      <a:r>
                        <a:rPr lang="en-US" sz="1000" dirty="0"/>
                        <a:t>Promising because we hope they would be our loyal customers. So, we can reach them with information about membership program and benefits. They visit more often than “Needs Attention” customers.</a:t>
                      </a:r>
                    </a:p>
                  </a:txBody>
                  <a:tcPr/>
                </a:tc>
                <a:tc>
                  <a:txBody>
                    <a:bodyPr/>
                    <a:lstStyle/>
                    <a:p>
                      <a:r>
                        <a:rPr lang="en-US" sz="1000" dirty="0"/>
                        <a:t>(5,6]</a:t>
                      </a:r>
                    </a:p>
                  </a:txBody>
                  <a:tcPr/>
                </a:tc>
                <a:tc>
                  <a:txBody>
                    <a:bodyPr/>
                    <a:lstStyle/>
                    <a:p>
                      <a:r>
                        <a:rPr lang="en-US" sz="1000" dirty="0"/>
                        <a:t>Promising</a:t>
                      </a:r>
                    </a:p>
                  </a:txBody>
                  <a:tcPr/>
                </a:tc>
                <a:extLst>
                  <a:ext uri="{0D108BD9-81ED-4DB2-BD59-A6C34878D82A}">
                    <a16:rowId xmlns:a16="http://schemas.microsoft.com/office/drawing/2014/main" val="4281072162"/>
                  </a:ext>
                </a:extLst>
              </a:tr>
              <a:tr h="494695">
                <a:tc>
                  <a:txBody>
                    <a:bodyPr/>
                    <a:lstStyle/>
                    <a:p>
                      <a:pPr algn="l"/>
                      <a:r>
                        <a:rPr lang="en-US" sz="1000" dirty="0"/>
                        <a:t>6</a:t>
                      </a:r>
                    </a:p>
                  </a:txBody>
                  <a:tcPr/>
                </a:tc>
                <a:tc>
                  <a:txBody>
                    <a:bodyPr/>
                    <a:lstStyle/>
                    <a:p>
                      <a:pPr algn="l"/>
                      <a:r>
                        <a:rPr lang="en-US" sz="1000" dirty="0"/>
                        <a:t>Customers whose visit history and purchase are very low as compared to other customers. They require direct approach from our team. Maybe we can start with sending product catalog, daily product or most recent purchase from another customer.</a:t>
                      </a:r>
                    </a:p>
                  </a:txBody>
                  <a:tcPr/>
                </a:tc>
                <a:tc>
                  <a:txBody>
                    <a:bodyPr/>
                    <a:lstStyle/>
                    <a:p>
                      <a:r>
                        <a:rPr lang="en-US" sz="1000" dirty="0"/>
                        <a:t>(4,5]</a:t>
                      </a:r>
                    </a:p>
                  </a:txBody>
                  <a:tcPr/>
                </a:tc>
                <a:tc>
                  <a:txBody>
                    <a:bodyPr/>
                    <a:lstStyle/>
                    <a:p>
                      <a:r>
                        <a:rPr lang="en-US" sz="1000" dirty="0"/>
                        <a:t>Needs Attention</a:t>
                      </a:r>
                    </a:p>
                  </a:txBody>
                  <a:tcPr/>
                </a:tc>
                <a:extLst>
                  <a:ext uri="{0D108BD9-81ED-4DB2-BD59-A6C34878D82A}">
                    <a16:rowId xmlns:a16="http://schemas.microsoft.com/office/drawing/2014/main" val="3634911929"/>
                  </a:ext>
                </a:extLst>
              </a:tr>
              <a:tr h="357279">
                <a:tc>
                  <a:txBody>
                    <a:bodyPr/>
                    <a:lstStyle/>
                    <a:p>
                      <a:pPr algn="l"/>
                      <a:r>
                        <a:rPr lang="en-US" sz="1000" dirty="0"/>
                        <a:t>7</a:t>
                      </a:r>
                    </a:p>
                  </a:txBody>
                  <a:tcPr/>
                </a:tc>
                <a:tc>
                  <a:txBody>
                    <a:bodyPr/>
                    <a:lstStyle/>
                    <a:p>
                      <a:pPr algn="l"/>
                      <a:r>
                        <a:rPr lang="en-US" dirty="0"/>
                        <a:t>This segment is very hard to reach as they might be the customers who visited our chain, or online store but never comeback.</a:t>
                      </a:r>
                      <a:endParaRPr lang="en-US" sz="1000" dirty="0"/>
                    </a:p>
                  </a:txBody>
                  <a:tcPr/>
                </a:tc>
                <a:tc>
                  <a:txBody>
                    <a:bodyPr/>
                    <a:lstStyle/>
                    <a:p>
                      <a:r>
                        <a:rPr lang="en-US" sz="1000" dirty="0"/>
                        <a:t>Less than 4</a:t>
                      </a:r>
                    </a:p>
                  </a:txBody>
                  <a:tcPr/>
                </a:tc>
                <a:tc>
                  <a:txBody>
                    <a:bodyPr/>
                    <a:lstStyle/>
                    <a:p>
                      <a:r>
                        <a:rPr lang="en-US" sz="1000" dirty="0"/>
                        <a:t>Require Activation</a:t>
                      </a:r>
                    </a:p>
                  </a:txBody>
                  <a:tcPr/>
                </a:tc>
                <a:extLst>
                  <a:ext uri="{0D108BD9-81ED-4DB2-BD59-A6C34878D82A}">
                    <a16:rowId xmlns:a16="http://schemas.microsoft.com/office/drawing/2014/main" val="2677398662"/>
                  </a:ext>
                </a:extLst>
              </a:tr>
            </a:tbl>
          </a:graphicData>
        </a:graphic>
      </p:graphicFrame>
      <p:sp>
        <p:nvSpPr>
          <p:cNvPr id="9" name="Shape 90">
            <a:extLst>
              <a:ext uri="{FF2B5EF4-FFF2-40B4-BE49-F238E27FC236}">
                <a16:creationId xmlns:a16="http://schemas.microsoft.com/office/drawing/2014/main" id="{1C296BCF-565E-4FAC-BE46-8F17CCE02D95}"/>
              </a:ext>
            </a:extLst>
          </p:cNvPr>
          <p:cNvSpPr/>
          <p:nvPr/>
        </p:nvSpPr>
        <p:spPr>
          <a:xfrm>
            <a:off x="205025" y="820525"/>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Description based on RFM Value</a:t>
            </a:r>
            <a:endParaRPr dirty="0"/>
          </a:p>
        </p:txBody>
      </p:sp>
    </p:spTree>
    <p:extLst>
      <p:ext uri="{BB962C8B-B14F-4D97-AF65-F5344CB8AC3E}">
        <p14:creationId xmlns:p14="http://schemas.microsoft.com/office/powerpoint/2010/main" val="60880442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9868"/>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based on RFM Analysis.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869AAB27-A4FF-4E11-84F4-354BABAD77E7}"/>
              </a:ext>
            </a:extLst>
          </p:cNvPr>
          <p:cNvPicPr>
            <a:picLocks noChangeAspect="1"/>
          </p:cNvPicPr>
          <p:nvPr/>
        </p:nvPicPr>
        <p:blipFill>
          <a:blip r:embed="rId2"/>
          <a:stretch>
            <a:fillRect/>
          </a:stretch>
        </p:blipFill>
        <p:spPr>
          <a:xfrm>
            <a:off x="4077928" y="1368000"/>
            <a:ext cx="5156247" cy="3592650"/>
          </a:xfrm>
          <a:prstGeom prst="rect">
            <a:avLst/>
          </a:prstGeom>
        </p:spPr>
      </p:pic>
      <p:sp>
        <p:nvSpPr>
          <p:cNvPr id="10" name="Shape 91">
            <a:extLst>
              <a:ext uri="{FF2B5EF4-FFF2-40B4-BE49-F238E27FC236}">
                <a16:creationId xmlns:a16="http://schemas.microsoft.com/office/drawing/2014/main" id="{0CA6DA54-7A08-493C-86D4-40C6034437DB}"/>
              </a:ext>
            </a:extLst>
          </p:cNvPr>
          <p:cNvSpPr/>
          <p:nvPr/>
        </p:nvSpPr>
        <p:spPr>
          <a:xfrm>
            <a:off x="121443" y="1532232"/>
            <a:ext cx="3875369" cy="334729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Customers belonging to Top Most Priority Category are highest.</a:t>
            </a:r>
          </a:p>
          <a:p>
            <a:pPr marL="285750" indent="-285750" algn="just">
              <a:buFont typeface="Arial" panose="020B0604020202020204" pitchFamily="34" charset="0"/>
              <a:buChar char="•"/>
            </a:pPr>
            <a:r>
              <a:rPr lang="en-US" dirty="0"/>
              <a:t>There are almost similar number of customers belonging to Loyal and Potential type.</a:t>
            </a:r>
          </a:p>
          <a:p>
            <a:pPr marL="285750" indent="-285750" algn="just">
              <a:buFont typeface="Arial" panose="020B0604020202020204" pitchFamily="34" charset="0"/>
              <a:buChar char="•"/>
            </a:pPr>
            <a:r>
              <a:rPr lang="en-US" dirty="0"/>
              <a:t>Require Activation and Needs Attention have the lowest number of customers.</a:t>
            </a:r>
          </a:p>
          <a:p>
            <a:pPr marL="285750" indent="-285750" algn="just">
              <a:buFont typeface="Arial" panose="020B0604020202020204" pitchFamily="34" charset="0"/>
              <a:buChar char="•"/>
            </a:pPr>
            <a:r>
              <a:rPr lang="en-US" dirty="0"/>
              <a:t>We need to convert all these low revenue generating customer types to our Top Most Priority by the approach mentioned above.</a:t>
            </a:r>
          </a:p>
          <a:p>
            <a:pPr marL="285750" indent="-285750" algn="just">
              <a:buFont typeface="Arial" panose="020B0604020202020204" pitchFamily="34" charset="0"/>
              <a:buChar char="•"/>
            </a:pPr>
            <a:endParaRPr dirty="0"/>
          </a:p>
        </p:txBody>
      </p:sp>
      <p:sp>
        <p:nvSpPr>
          <p:cNvPr id="12" name="Shape 73">
            <a:extLst>
              <a:ext uri="{FF2B5EF4-FFF2-40B4-BE49-F238E27FC236}">
                <a16:creationId xmlns:a16="http://schemas.microsoft.com/office/drawing/2014/main" id="{39879C06-0E56-4A8C-B4B2-84EE801A0787}"/>
              </a:ext>
            </a:extLst>
          </p:cNvPr>
          <p:cNvSpPr/>
          <p:nvPr/>
        </p:nvSpPr>
        <p:spPr>
          <a:xfrm>
            <a:off x="205023" y="4552425"/>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RFM Level</a:t>
            </a:r>
          </a:p>
          <a:p>
            <a:pPr marL="285750" indent="-285750">
              <a:buFont typeface="Wingdings" panose="05000000000000000000" pitchFamily="2" charset="2"/>
              <a:buChar char="q"/>
            </a:pPr>
            <a:r>
              <a:rPr lang="en-US" sz="1050" dirty="0"/>
              <a:t>Y axis -&gt; Count of Customers.</a:t>
            </a:r>
          </a:p>
        </p:txBody>
      </p:sp>
    </p:spTree>
    <p:extLst>
      <p:ext uri="{BB962C8B-B14F-4D97-AF65-F5344CB8AC3E}">
        <p14:creationId xmlns:p14="http://schemas.microsoft.com/office/powerpoint/2010/main" val="26546290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9868"/>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based on RFM Analysis.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91">
            <a:extLst>
              <a:ext uri="{FF2B5EF4-FFF2-40B4-BE49-F238E27FC236}">
                <a16:creationId xmlns:a16="http://schemas.microsoft.com/office/drawing/2014/main" id="{0CA6DA54-7A08-493C-86D4-40C6034437DB}"/>
              </a:ext>
            </a:extLst>
          </p:cNvPr>
          <p:cNvSpPr/>
          <p:nvPr/>
        </p:nvSpPr>
        <p:spPr>
          <a:xfrm>
            <a:off x="121443" y="1532232"/>
            <a:ext cx="3875369" cy="95817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Arial" panose="020B0604020202020204" pitchFamily="34" charset="0"/>
              <a:buChar char="•"/>
            </a:pPr>
            <a:r>
              <a:rPr lang="en-US" dirty="0" err="1"/>
              <a:t>Squarify</a:t>
            </a:r>
            <a:r>
              <a:rPr lang="en-US" dirty="0"/>
              <a:t> plot gives us a clear picture of how our customers are segmented based on RFM Level.</a:t>
            </a:r>
          </a:p>
        </p:txBody>
      </p:sp>
      <p:pic>
        <p:nvPicPr>
          <p:cNvPr id="3" name="Picture 2">
            <a:extLst>
              <a:ext uri="{FF2B5EF4-FFF2-40B4-BE49-F238E27FC236}">
                <a16:creationId xmlns:a16="http://schemas.microsoft.com/office/drawing/2014/main" id="{07859EE7-4538-41DA-8FE5-521BD635ED01}"/>
              </a:ext>
            </a:extLst>
          </p:cNvPr>
          <p:cNvPicPr>
            <a:picLocks noChangeAspect="1"/>
          </p:cNvPicPr>
          <p:nvPr/>
        </p:nvPicPr>
        <p:blipFill>
          <a:blip r:embed="rId2"/>
          <a:stretch>
            <a:fillRect/>
          </a:stretch>
        </p:blipFill>
        <p:spPr>
          <a:xfrm>
            <a:off x="3996812" y="1428052"/>
            <a:ext cx="5128093" cy="3715448"/>
          </a:xfrm>
          <a:prstGeom prst="rect">
            <a:avLst/>
          </a:prstGeom>
        </p:spPr>
      </p:pic>
    </p:spTree>
    <p:extLst>
      <p:ext uri="{BB962C8B-B14F-4D97-AF65-F5344CB8AC3E}">
        <p14:creationId xmlns:p14="http://schemas.microsoft.com/office/powerpoint/2010/main" val="158536296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9868"/>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Recency Vs Monetary</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91">
            <a:extLst>
              <a:ext uri="{FF2B5EF4-FFF2-40B4-BE49-F238E27FC236}">
                <a16:creationId xmlns:a16="http://schemas.microsoft.com/office/drawing/2014/main" id="{0CA6DA54-7A08-493C-86D4-40C6034437DB}"/>
              </a:ext>
            </a:extLst>
          </p:cNvPr>
          <p:cNvSpPr/>
          <p:nvPr/>
        </p:nvSpPr>
        <p:spPr>
          <a:xfrm>
            <a:off x="121443" y="1532232"/>
            <a:ext cx="3875369" cy="22854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Arial" panose="020B0604020202020204" pitchFamily="34" charset="0"/>
              <a:buChar char="•"/>
            </a:pPr>
            <a:r>
              <a:rPr lang="en-US" dirty="0"/>
              <a:t>Customers who purchased more recently have generated more revenue than the customers who visited earlier.</a:t>
            </a:r>
          </a:p>
          <a:p>
            <a:pPr marL="342900" indent="-342900" algn="just">
              <a:buFont typeface="Arial" panose="020B0604020202020204" pitchFamily="34" charset="0"/>
              <a:buChar char="•"/>
            </a:pPr>
            <a:r>
              <a:rPr lang="en-US" dirty="0"/>
              <a:t>Customers who have made purchase between 2 to 5 months have generated a moderate revenue.</a:t>
            </a:r>
          </a:p>
          <a:p>
            <a:pPr marL="342900" indent="-342900" algn="just">
              <a:buFont typeface="Arial" panose="020B0604020202020204" pitchFamily="34" charset="0"/>
              <a:buChar char="•"/>
            </a:pPr>
            <a:r>
              <a:rPr lang="en-US" dirty="0"/>
              <a:t>Those with purchase history more than 7 months old generated low revenue.</a:t>
            </a:r>
          </a:p>
        </p:txBody>
      </p:sp>
      <p:pic>
        <p:nvPicPr>
          <p:cNvPr id="4" name="Picture 3">
            <a:extLst>
              <a:ext uri="{FF2B5EF4-FFF2-40B4-BE49-F238E27FC236}">
                <a16:creationId xmlns:a16="http://schemas.microsoft.com/office/drawing/2014/main" id="{902BEFE0-2FD7-42E7-A3AE-83A8FE83A7C0}"/>
              </a:ext>
            </a:extLst>
          </p:cNvPr>
          <p:cNvPicPr>
            <a:picLocks noChangeAspect="1"/>
          </p:cNvPicPr>
          <p:nvPr/>
        </p:nvPicPr>
        <p:blipFill>
          <a:blip r:embed="rId2"/>
          <a:stretch>
            <a:fillRect/>
          </a:stretch>
        </p:blipFill>
        <p:spPr>
          <a:xfrm>
            <a:off x="4080394" y="1268361"/>
            <a:ext cx="4942163" cy="3701845"/>
          </a:xfrm>
          <a:prstGeom prst="rect">
            <a:avLst/>
          </a:prstGeom>
        </p:spPr>
      </p:pic>
      <p:sp>
        <p:nvSpPr>
          <p:cNvPr id="12" name="Shape 73">
            <a:extLst>
              <a:ext uri="{FF2B5EF4-FFF2-40B4-BE49-F238E27FC236}">
                <a16:creationId xmlns:a16="http://schemas.microsoft.com/office/drawing/2014/main" id="{8F315DB9-B6FB-449A-837F-5F2103DA485C}"/>
              </a:ext>
            </a:extLst>
          </p:cNvPr>
          <p:cNvSpPr/>
          <p:nvPr/>
        </p:nvSpPr>
        <p:spPr>
          <a:xfrm>
            <a:off x="205023" y="4552425"/>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Recency</a:t>
            </a:r>
          </a:p>
          <a:p>
            <a:pPr marL="285750" indent="-285750">
              <a:buFont typeface="Wingdings" panose="05000000000000000000" pitchFamily="2" charset="2"/>
              <a:buChar char="q"/>
            </a:pPr>
            <a:r>
              <a:rPr lang="en-US" sz="1050" dirty="0"/>
              <a:t>Y axis -&gt; Monetary</a:t>
            </a:r>
          </a:p>
        </p:txBody>
      </p:sp>
    </p:spTree>
    <p:extLst>
      <p:ext uri="{BB962C8B-B14F-4D97-AF65-F5344CB8AC3E}">
        <p14:creationId xmlns:p14="http://schemas.microsoft.com/office/powerpoint/2010/main" val="86607733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FFFF00"/>
                </a:highlight>
              </a:rPr>
              <a:t>1000 New Customers to Target from the Datasets </a:t>
            </a:r>
            <a:endParaRPr dirty="0">
              <a:highlight>
                <a:srgbClr val="FFFF00"/>
              </a:highlight>
            </a:endParaRPr>
          </a:p>
        </p:txBody>
      </p:sp>
      <p:sp>
        <p:nvSpPr>
          <p:cNvPr id="124" name="Shape 73"/>
          <p:cNvSpPr/>
          <p:nvPr/>
        </p:nvSpPr>
        <p:spPr>
          <a:xfrm>
            <a:off x="205025" y="1655407"/>
            <a:ext cx="4066938" cy="228546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Problem Outline:</a:t>
            </a:r>
          </a:p>
          <a:p>
            <a:endParaRPr lang="en-US" b="1" dirty="0"/>
          </a:p>
          <a:p>
            <a:pPr marL="285750" indent="-285750">
              <a:buFont typeface="Arial" panose="020B0604020202020204" pitchFamily="34" charset="0"/>
              <a:buChar char="•"/>
            </a:pPr>
            <a:r>
              <a:rPr lang="en-US" dirty="0"/>
              <a:t>Sprocket Central Pty Ltd is our valuable client and their marketing team is looking to boost their business.</a:t>
            </a:r>
          </a:p>
          <a:p>
            <a:pPr marL="285750" indent="-285750">
              <a:buFont typeface="Arial" panose="020B0604020202020204" pitchFamily="34" charset="0"/>
              <a:buChar char="•"/>
            </a:pPr>
            <a:r>
              <a:rPr lang="en-US" dirty="0"/>
              <a:t>The team need recommendation of 1000 new customers that should be targeted to drive the most value for the organization.</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4" name="Shape 73">
            <a:extLst>
              <a:ext uri="{FF2B5EF4-FFF2-40B4-BE49-F238E27FC236}">
                <a16:creationId xmlns:a16="http://schemas.microsoft.com/office/drawing/2014/main" id="{F881C90F-15C4-45F7-A46C-38849D42D5C9}"/>
              </a:ext>
            </a:extLst>
          </p:cNvPr>
          <p:cNvSpPr/>
          <p:nvPr/>
        </p:nvSpPr>
        <p:spPr>
          <a:xfrm>
            <a:off x="4580199" y="1655407"/>
            <a:ext cx="4358775" cy="361275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Proposed Solution:</a:t>
            </a:r>
          </a:p>
          <a:p>
            <a:endParaRPr lang="en-US" b="1" dirty="0"/>
          </a:p>
          <a:p>
            <a:pPr marL="285750" indent="-285750">
              <a:buFont typeface="Arial" panose="020B0604020202020204" pitchFamily="34" charset="0"/>
              <a:buChar char="•"/>
            </a:pPr>
            <a:r>
              <a:rPr lang="en-US" dirty="0"/>
              <a:t>The Project has been divided into 3 phases as follows – Data Exploration, Model Development and Interpretation to build the recommendation.</a:t>
            </a:r>
          </a:p>
          <a:p>
            <a:endParaRPr lang="en-US" dirty="0"/>
          </a:p>
          <a:p>
            <a:pPr marL="285750" indent="-285750">
              <a:buFont typeface="Arial" panose="020B0604020202020204" pitchFamily="34" charset="0"/>
              <a:buChar char="•"/>
            </a:pPr>
            <a:r>
              <a:rPr lang="en-US" dirty="0"/>
              <a:t>Our </a:t>
            </a:r>
            <a:r>
              <a:rPr lang="en-US" b="1" dirty="0"/>
              <a:t>Data Analysis </a:t>
            </a:r>
            <a:r>
              <a:rPr lang="en-US" dirty="0"/>
              <a:t>will compose of:</a:t>
            </a:r>
          </a:p>
          <a:p>
            <a:pPr marL="342900" indent="-342900">
              <a:buFont typeface="+mj-lt"/>
              <a:buAutoNum type="arabicPeriod"/>
            </a:pPr>
            <a:r>
              <a:rPr lang="en-US" dirty="0"/>
              <a:t>Job industry, wealth segmentation by age.</a:t>
            </a:r>
          </a:p>
          <a:p>
            <a:pPr marL="342900" indent="-342900">
              <a:buFont typeface="+mj-lt"/>
              <a:buAutoNum type="arabicPeriod"/>
            </a:pPr>
            <a:r>
              <a:rPr lang="en-US" dirty="0"/>
              <a:t>Product purchases by age, and gender etc.</a:t>
            </a:r>
          </a:p>
          <a:p>
            <a:pPr marL="342900" indent="-342900">
              <a:buFont typeface="+mj-lt"/>
              <a:buAutoNum type="arabicPeriod"/>
            </a:pPr>
            <a:r>
              <a:rPr lang="en-US" dirty="0"/>
              <a:t>Loyal customers classification.</a:t>
            </a:r>
          </a:p>
          <a:p>
            <a:pPr marL="342900" indent="-342900">
              <a:buFont typeface="+mj-lt"/>
              <a:buAutoNum type="arabicPeriod"/>
            </a:pPr>
            <a:r>
              <a:rPr lang="en-US" dirty="0"/>
              <a:t>RFM analysis and customer classification.</a:t>
            </a:r>
          </a:p>
          <a:p>
            <a:pPr marL="342900" indent="-342900">
              <a:buFont typeface="+mj-lt"/>
              <a:buAutoNum type="arabicPeriod"/>
            </a:pPr>
            <a:r>
              <a:rPr lang="en-US" dirty="0"/>
              <a:t>Forecasting of Revenue.</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9868"/>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Frequency Vs Monetary</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91">
            <a:extLst>
              <a:ext uri="{FF2B5EF4-FFF2-40B4-BE49-F238E27FC236}">
                <a16:creationId xmlns:a16="http://schemas.microsoft.com/office/drawing/2014/main" id="{0CA6DA54-7A08-493C-86D4-40C6034437DB}"/>
              </a:ext>
            </a:extLst>
          </p:cNvPr>
          <p:cNvSpPr/>
          <p:nvPr/>
        </p:nvSpPr>
        <p:spPr>
          <a:xfrm>
            <a:off x="121443" y="1532232"/>
            <a:ext cx="3875369" cy="17545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Arial" panose="020B0604020202020204" pitchFamily="34" charset="0"/>
              <a:buChar char="•"/>
            </a:pPr>
            <a:r>
              <a:rPr lang="en-US" dirty="0"/>
              <a:t>Frequency and Monetary are directly proportional to each other.</a:t>
            </a:r>
          </a:p>
          <a:p>
            <a:pPr marL="342900" indent="-342900" algn="just">
              <a:buFont typeface="Arial" panose="020B0604020202020204" pitchFamily="34" charset="0"/>
              <a:buChar char="•"/>
            </a:pPr>
            <a:r>
              <a:rPr lang="en-US" dirty="0"/>
              <a:t>As Frequency increases revenue also increases.</a:t>
            </a:r>
          </a:p>
          <a:p>
            <a:pPr marL="342900" indent="-342900" algn="just">
              <a:buFont typeface="Arial" panose="020B0604020202020204" pitchFamily="34" charset="0"/>
              <a:buChar char="•"/>
            </a:pPr>
            <a:r>
              <a:rPr lang="en-US" dirty="0"/>
              <a:t>Customers with frequent transactions made highest revenue.</a:t>
            </a:r>
          </a:p>
        </p:txBody>
      </p:sp>
      <p:pic>
        <p:nvPicPr>
          <p:cNvPr id="3" name="Picture 2">
            <a:extLst>
              <a:ext uri="{FF2B5EF4-FFF2-40B4-BE49-F238E27FC236}">
                <a16:creationId xmlns:a16="http://schemas.microsoft.com/office/drawing/2014/main" id="{E763D51A-4BE3-40FF-A8E1-8175E3CF099B}"/>
              </a:ext>
            </a:extLst>
          </p:cNvPr>
          <p:cNvPicPr>
            <a:picLocks noChangeAspect="1"/>
          </p:cNvPicPr>
          <p:nvPr/>
        </p:nvPicPr>
        <p:blipFill>
          <a:blip r:embed="rId2"/>
          <a:stretch>
            <a:fillRect/>
          </a:stretch>
        </p:blipFill>
        <p:spPr>
          <a:xfrm>
            <a:off x="3996812" y="1354213"/>
            <a:ext cx="5043675" cy="3392267"/>
          </a:xfrm>
          <a:prstGeom prst="rect">
            <a:avLst/>
          </a:prstGeom>
        </p:spPr>
      </p:pic>
      <p:sp>
        <p:nvSpPr>
          <p:cNvPr id="11" name="Shape 73">
            <a:extLst>
              <a:ext uri="{FF2B5EF4-FFF2-40B4-BE49-F238E27FC236}">
                <a16:creationId xmlns:a16="http://schemas.microsoft.com/office/drawing/2014/main" id="{748E0F1B-A3A6-40DA-95F4-08C417D4CBF8}"/>
              </a:ext>
            </a:extLst>
          </p:cNvPr>
          <p:cNvSpPr/>
          <p:nvPr/>
        </p:nvSpPr>
        <p:spPr>
          <a:xfrm>
            <a:off x="205023" y="4552425"/>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Frequency</a:t>
            </a:r>
          </a:p>
          <a:p>
            <a:pPr marL="285750" indent="-285750">
              <a:buFont typeface="Wingdings" panose="05000000000000000000" pitchFamily="2" charset="2"/>
              <a:buChar char="q"/>
            </a:pPr>
            <a:r>
              <a:rPr lang="en-US" sz="1050" dirty="0"/>
              <a:t>Y axis -&gt; Monetary</a:t>
            </a:r>
          </a:p>
        </p:txBody>
      </p:sp>
    </p:spTree>
    <p:extLst>
      <p:ext uri="{BB962C8B-B14F-4D97-AF65-F5344CB8AC3E}">
        <p14:creationId xmlns:p14="http://schemas.microsoft.com/office/powerpoint/2010/main" val="182876874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9868"/>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Recency Vs Frequency</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91">
            <a:extLst>
              <a:ext uri="{FF2B5EF4-FFF2-40B4-BE49-F238E27FC236}">
                <a16:creationId xmlns:a16="http://schemas.microsoft.com/office/drawing/2014/main" id="{0CA6DA54-7A08-493C-86D4-40C6034437DB}"/>
              </a:ext>
            </a:extLst>
          </p:cNvPr>
          <p:cNvSpPr/>
          <p:nvPr/>
        </p:nvSpPr>
        <p:spPr>
          <a:xfrm>
            <a:off x="121443" y="1532232"/>
            <a:ext cx="3875369" cy="20200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Arial" panose="020B0604020202020204" pitchFamily="34" charset="0"/>
              <a:buChar char="•"/>
            </a:pPr>
            <a:r>
              <a:rPr lang="en-US" dirty="0"/>
              <a:t>As recency increases frequency decreases. i.e., Customers who purchased more than 250 days ago are not visiting website frequently.</a:t>
            </a:r>
          </a:p>
          <a:p>
            <a:pPr marL="342900" indent="-342900" algn="just">
              <a:buFont typeface="Arial" panose="020B0604020202020204" pitchFamily="34" charset="0"/>
              <a:buChar char="•"/>
            </a:pPr>
            <a:r>
              <a:rPr lang="en-US" dirty="0"/>
              <a:t>Customers who have visited more recently have higher chance of visiting more frequently and make purchase.</a:t>
            </a:r>
          </a:p>
        </p:txBody>
      </p:sp>
      <p:sp>
        <p:nvSpPr>
          <p:cNvPr id="11" name="Shape 73">
            <a:extLst>
              <a:ext uri="{FF2B5EF4-FFF2-40B4-BE49-F238E27FC236}">
                <a16:creationId xmlns:a16="http://schemas.microsoft.com/office/drawing/2014/main" id="{748E0F1B-A3A6-40DA-95F4-08C417D4CBF8}"/>
              </a:ext>
            </a:extLst>
          </p:cNvPr>
          <p:cNvSpPr/>
          <p:nvPr/>
        </p:nvSpPr>
        <p:spPr>
          <a:xfrm>
            <a:off x="205023" y="4552425"/>
            <a:ext cx="4076689" cy="5403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Recency</a:t>
            </a:r>
          </a:p>
          <a:p>
            <a:pPr marL="285750" indent="-285750">
              <a:buFont typeface="Wingdings" panose="05000000000000000000" pitchFamily="2" charset="2"/>
              <a:buChar char="q"/>
            </a:pPr>
            <a:r>
              <a:rPr lang="en-US" sz="1050" dirty="0"/>
              <a:t>Y axis -&gt; Frequency</a:t>
            </a:r>
          </a:p>
        </p:txBody>
      </p:sp>
      <p:pic>
        <p:nvPicPr>
          <p:cNvPr id="4" name="Picture 3">
            <a:extLst>
              <a:ext uri="{FF2B5EF4-FFF2-40B4-BE49-F238E27FC236}">
                <a16:creationId xmlns:a16="http://schemas.microsoft.com/office/drawing/2014/main" id="{6C1F921E-D937-47B3-82C2-13786767E2B0}"/>
              </a:ext>
            </a:extLst>
          </p:cNvPr>
          <p:cNvPicPr>
            <a:picLocks noChangeAspect="1"/>
          </p:cNvPicPr>
          <p:nvPr/>
        </p:nvPicPr>
        <p:blipFill>
          <a:blip r:embed="rId2"/>
          <a:stretch>
            <a:fillRect/>
          </a:stretch>
        </p:blipFill>
        <p:spPr>
          <a:xfrm>
            <a:off x="4094121" y="1454124"/>
            <a:ext cx="4928436" cy="3368455"/>
          </a:xfrm>
          <a:prstGeom prst="rect">
            <a:avLst/>
          </a:prstGeom>
        </p:spPr>
      </p:pic>
    </p:spTree>
    <p:extLst>
      <p:ext uri="{BB962C8B-B14F-4D97-AF65-F5344CB8AC3E}">
        <p14:creationId xmlns:p14="http://schemas.microsoft.com/office/powerpoint/2010/main" val="131761823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9868"/>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Time Series Analysis (Additive Model)</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91">
            <a:extLst>
              <a:ext uri="{FF2B5EF4-FFF2-40B4-BE49-F238E27FC236}">
                <a16:creationId xmlns:a16="http://schemas.microsoft.com/office/drawing/2014/main" id="{0CA6DA54-7A08-493C-86D4-40C6034437DB}"/>
              </a:ext>
            </a:extLst>
          </p:cNvPr>
          <p:cNvSpPr/>
          <p:nvPr/>
        </p:nvSpPr>
        <p:spPr>
          <a:xfrm>
            <a:off x="121443" y="1532232"/>
            <a:ext cx="3875369" cy="42726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4EEE1708-2302-4456-88E3-0AF95D84CFD4}"/>
              </a:ext>
            </a:extLst>
          </p:cNvPr>
          <p:cNvPicPr>
            <a:picLocks noChangeAspect="1"/>
          </p:cNvPicPr>
          <p:nvPr/>
        </p:nvPicPr>
        <p:blipFill>
          <a:blip r:embed="rId2"/>
          <a:stretch>
            <a:fillRect/>
          </a:stretch>
        </p:blipFill>
        <p:spPr>
          <a:xfrm>
            <a:off x="3801600" y="1388064"/>
            <a:ext cx="5342400" cy="3601535"/>
          </a:xfrm>
          <a:prstGeom prst="rect">
            <a:avLst/>
          </a:prstGeom>
        </p:spPr>
      </p:pic>
      <p:sp>
        <p:nvSpPr>
          <p:cNvPr id="12" name="Shape 91">
            <a:extLst>
              <a:ext uri="{FF2B5EF4-FFF2-40B4-BE49-F238E27FC236}">
                <a16:creationId xmlns:a16="http://schemas.microsoft.com/office/drawing/2014/main" id="{50F6682B-152C-4A75-A095-BD94121FAFC2}"/>
              </a:ext>
            </a:extLst>
          </p:cNvPr>
          <p:cNvSpPr/>
          <p:nvPr/>
        </p:nvSpPr>
        <p:spPr>
          <a:xfrm>
            <a:off x="121443" y="1532232"/>
            <a:ext cx="3680157" cy="255092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Arial" panose="020B0604020202020204" pitchFamily="34" charset="0"/>
              <a:buChar char="•"/>
            </a:pPr>
            <a:r>
              <a:rPr lang="en-US" dirty="0"/>
              <a:t>This model gives us variation and Trend in a Time series related data.</a:t>
            </a:r>
          </a:p>
          <a:p>
            <a:pPr marL="342900" indent="-342900" algn="just">
              <a:buFont typeface="Arial" panose="020B0604020202020204" pitchFamily="34" charset="0"/>
              <a:buChar char="•"/>
            </a:pPr>
            <a:r>
              <a:rPr lang="en-US" dirty="0"/>
              <a:t>Sales were high in mid of every month.</a:t>
            </a:r>
          </a:p>
          <a:p>
            <a:pPr marL="342900" indent="-342900" algn="just">
              <a:buFont typeface="Arial" panose="020B0604020202020204" pitchFamily="34" charset="0"/>
              <a:buChar char="•"/>
            </a:pPr>
            <a:r>
              <a:rPr lang="en-US" dirty="0"/>
              <a:t>March, June and July recoded some of the lowest sales.</a:t>
            </a:r>
          </a:p>
          <a:p>
            <a:pPr marL="342900" indent="-342900" algn="just">
              <a:buFont typeface="Arial" panose="020B0604020202020204" pitchFamily="34" charset="0"/>
              <a:buChar char="•"/>
            </a:pPr>
            <a:r>
              <a:rPr lang="en-US" dirty="0"/>
              <a:t>November marked highest sale of all months.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76525674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9868"/>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Forecasting (ARIMA Model)</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91">
            <a:extLst>
              <a:ext uri="{FF2B5EF4-FFF2-40B4-BE49-F238E27FC236}">
                <a16:creationId xmlns:a16="http://schemas.microsoft.com/office/drawing/2014/main" id="{0CA6DA54-7A08-493C-86D4-40C6034437DB}"/>
              </a:ext>
            </a:extLst>
          </p:cNvPr>
          <p:cNvSpPr/>
          <p:nvPr/>
        </p:nvSpPr>
        <p:spPr>
          <a:xfrm>
            <a:off x="121443" y="1532232"/>
            <a:ext cx="3875369" cy="42726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Arial" panose="020B0604020202020204" pitchFamily="34" charset="0"/>
              <a:buChar char="•"/>
            </a:pPr>
            <a:endParaRPr lang="en-US" dirty="0"/>
          </a:p>
        </p:txBody>
      </p:sp>
      <p:sp>
        <p:nvSpPr>
          <p:cNvPr id="12" name="Shape 91">
            <a:extLst>
              <a:ext uri="{FF2B5EF4-FFF2-40B4-BE49-F238E27FC236}">
                <a16:creationId xmlns:a16="http://schemas.microsoft.com/office/drawing/2014/main" id="{50F6682B-152C-4A75-A095-BD94121FAFC2}"/>
              </a:ext>
            </a:extLst>
          </p:cNvPr>
          <p:cNvSpPr/>
          <p:nvPr/>
        </p:nvSpPr>
        <p:spPr>
          <a:xfrm>
            <a:off x="121443" y="1532232"/>
            <a:ext cx="3680157" cy="255092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Arial" panose="020B0604020202020204" pitchFamily="34" charset="0"/>
              <a:buChar char="•"/>
            </a:pPr>
            <a:r>
              <a:rPr lang="en-US" dirty="0"/>
              <a:t>This model helps us in predicting future profit based on past sales record.</a:t>
            </a:r>
          </a:p>
          <a:p>
            <a:pPr marL="342900" indent="-342900" algn="just">
              <a:buFont typeface="Arial" panose="020B0604020202020204" pitchFamily="34" charset="0"/>
              <a:buChar char="•"/>
            </a:pPr>
            <a:r>
              <a:rPr lang="en-US" dirty="0"/>
              <a:t>The model predicts stable profit based on previous sales record.</a:t>
            </a:r>
          </a:p>
          <a:p>
            <a:pPr marL="342900" indent="-342900" algn="just">
              <a:buFont typeface="Arial" panose="020B0604020202020204" pitchFamily="34" charset="0"/>
              <a:buChar char="•"/>
            </a:pPr>
            <a:r>
              <a:rPr lang="en-US" dirty="0"/>
              <a:t>Confidence interval of our prediction for revenue lies between 10,000 to 50,000 $.</a:t>
            </a:r>
          </a:p>
          <a:p>
            <a:pPr marL="342900" indent="-342900" algn="just">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32504354-D32B-4FB1-85DE-6F1D40BB0750}"/>
              </a:ext>
            </a:extLst>
          </p:cNvPr>
          <p:cNvPicPr>
            <a:picLocks noChangeAspect="1"/>
          </p:cNvPicPr>
          <p:nvPr/>
        </p:nvPicPr>
        <p:blipFill>
          <a:blip r:embed="rId2"/>
          <a:stretch>
            <a:fillRect/>
          </a:stretch>
        </p:blipFill>
        <p:spPr>
          <a:xfrm>
            <a:off x="3801601" y="1483831"/>
            <a:ext cx="5342400" cy="3571200"/>
          </a:xfrm>
          <a:prstGeom prst="rect">
            <a:avLst/>
          </a:prstGeom>
        </p:spPr>
      </p:pic>
      <p:sp>
        <p:nvSpPr>
          <p:cNvPr id="11" name="Shape 73">
            <a:extLst>
              <a:ext uri="{FF2B5EF4-FFF2-40B4-BE49-F238E27FC236}">
                <a16:creationId xmlns:a16="http://schemas.microsoft.com/office/drawing/2014/main" id="{04A867C1-B69D-49C6-BA7A-15172ABF7985}"/>
              </a:ext>
            </a:extLst>
          </p:cNvPr>
          <p:cNvSpPr/>
          <p:nvPr/>
        </p:nvSpPr>
        <p:spPr>
          <a:xfrm>
            <a:off x="205023" y="4552425"/>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Date</a:t>
            </a:r>
          </a:p>
          <a:p>
            <a:pPr marL="285750" indent="-285750">
              <a:buFont typeface="Wingdings" panose="05000000000000000000" pitchFamily="2" charset="2"/>
              <a:buChar char="q"/>
            </a:pPr>
            <a:r>
              <a:rPr lang="en-US" sz="1050" dirty="0"/>
              <a:t>Y axis -&gt; Forecasted Profit</a:t>
            </a:r>
          </a:p>
        </p:txBody>
      </p:sp>
    </p:spTree>
    <p:extLst>
      <p:ext uri="{BB962C8B-B14F-4D97-AF65-F5344CB8AC3E}">
        <p14:creationId xmlns:p14="http://schemas.microsoft.com/office/powerpoint/2010/main" val="303179944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873204"/>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Top 1000 Customers to Target</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Table 3">
            <a:extLst>
              <a:ext uri="{FF2B5EF4-FFF2-40B4-BE49-F238E27FC236}">
                <a16:creationId xmlns:a16="http://schemas.microsoft.com/office/drawing/2014/main" id="{F8861649-8DF1-4120-81E3-01B2A52D399B}"/>
              </a:ext>
            </a:extLst>
          </p:cNvPr>
          <p:cNvGraphicFramePr>
            <a:graphicFrameLocks noGrp="1"/>
          </p:cNvGraphicFramePr>
          <p:nvPr>
            <p:extLst>
              <p:ext uri="{D42A27DB-BD31-4B8C-83A1-F6EECF244321}">
                <p14:modId xmlns:p14="http://schemas.microsoft.com/office/powerpoint/2010/main" val="2985933571"/>
              </p:ext>
            </p:extLst>
          </p:nvPr>
        </p:nvGraphicFramePr>
        <p:xfrm>
          <a:off x="4487825" y="904533"/>
          <a:ext cx="4207088" cy="3709535"/>
        </p:xfrm>
        <a:graphic>
          <a:graphicData uri="http://schemas.openxmlformats.org/drawingml/2006/table">
            <a:tbl>
              <a:tblPr firstRow="1" bandRow="1">
                <a:tableStyleId>{35758FB7-9AC5-4552-8A53-C91805E547FA}</a:tableStyleId>
              </a:tblPr>
              <a:tblGrid>
                <a:gridCol w="348681">
                  <a:extLst>
                    <a:ext uri="{9D8B030D-6E8A-4147-A177-3AD203B41FA5}">
                      <a16:colId xmlns:a16="http://schemas.microsoft.com/office/drawing/2014/main" val="2120814490"/>
                    </a:ext>
                  </a:extLst>
                </a:gridCol>
                <a:gridCol w="1276355">
                  <a:extLst>
                    <a:ext uri="{9D8B030D-6E8A-4147-A177-3AD203B41FA5}">
                      <a16:colId xmlns:a16="http://schemas.microsoft.com/office/drawing/2014/main" val="367484324"/>
                    </a:ext>
                  </a:extLst>
                </a:gridCol>
                <a:gridCol w="1445965">
                  <a:extLst>
                    <a:ext uri="{9D8B030D-6E8A-4147-A177-3AD203B41FA5}">
                      <a16:colId xmlns:a16="http://schemas.microsoft.com/office/drawing/2014/main" val="1909159266"/>
                    </a:ext>
                  </a:extLst>
                </a:gridCol>
                <a:gridCol w="1136087">
                  <a:extLst>
                    <a:ext uri="{9D8B030D-6E8A-4147-A177-3AD203B41FA5}">
                      <a16:colId xmlns:a16="http://schemas.microsoft.com/office/drawing/2014/main" val="4140774542"/>
                    </a:ext>
                  </a:extLst>
                </a:gridCol>
              </a:tblGrid>
              <a:tr h="698898">
                <a:tc>
                  <a:txBody>
                    <a:bodyPr/>
                    <a:lstStyle/>
                    <a:p>
                      <a:pPr algn="ctr"/>
                      <a:r>
                        <a:rPr lang="en-US" sz="1000" dirty="0"/>
                        <a:t>Rank</a:t>
                      </a:r>
                    </a:p>
                  </a:txBody>
                  <a:tcPr/>
                </a:tc>
                <a:tc>
                  <a:txBody>
                    <a:bodyPr/>
                    <a:lstStyle/>
                    <a:p>
                      <a:pPr algn="ctr"/>
                      <a:r>
                        <a:rPr lang="en-US" sz="1000" dirty="0"/>
                        <a:t>RFM Level</a:t>
                      </a:r>
                    </a:p>
                  </a:txBody>
                  <a:tcPr/>
                </a:tc>
                <a:tc>
                  <a:txBody>
                    <a:bodyPr/>
                    <a:lstStyle/>
                    <a:p>
                      <a:pPr algn="ctr"/>
                      <a:r>
                        <a:rPr lang="en-US" sz="1000" dirty="0"/>
                        <a:t>Total Customers</a:t>
                      </a:r>
                    </a:p>
                  </a:txBody>
                  <a:tcPr/>
                </a:tc>
                <a:tc>
                  <a:txBody>
                    <a:bodyPr/>
                    <a:lstStyle/>
                    <a:p>
                      <a:pPr algn="ctr"/>
                      <a:r>
                        <a:rPr lang="en-US" sz="1000" dirty="0"/>
                        <a:t>Selection of Customers</a:t>
                      </a:r>
                    </a:p>
                  </a:txBody>
                  <a:tcPr/>
                </a:tc>
                <a:extLst>
                  <a:ext uri="{0D108BD9-81ED-4DB2-BD59-A6C34878D82A}">
                    <a16:rowId xmlns:a16="http://schemas.microsoft.com/office/drawing/2014/main" val="1016260671"/>
                  </a:ext>
                </a:extLst>
              </a:tr>
              <a:tr h="430091">
                <a:tc>
                  <a:txBody>
                    <a:bodyPr/>
                    <a:lstStyle/>
                    <a:p>
                      <a:pPr algn="l"/>
                      <a:r>
                        <a:rPr lang="en-US" sz="1000" dirty="0"/>
                        <a:t>1</a:t>
                      </a:r>
                    </a:p>
                  </a:txBody>
                  <a:tcPr/>
                </a:tc>
                <a:tc>
                  <a:txBody>
                    <a:bodyPr/>
                    <a:lstStyle/>
                    <a:p>
                      <a:pPr algn="l"/>
                      <a:r>
                        <a:rPr lang="en-US" sz="1000" dirty="0"/>
                        <a:t>Top Most Priority</a:t>
                      </a:r>
                    </a:p>
                  </a:txBody>
                  <a:tcPr/>
                </a:tc>
                <a:tc>
                  <a:txBody>
                    <a:bodyPr/>
                    <a:lstStyle/>
                    <a:p>
                      <a:pPr algn="ctr"/>
                      <a:r>
                        <a:rPr lang="en-US" sz="1000" dirty="0"/>
                        <a:t>1161</a:t>
                      </a:r>
                    </a:p>
                  </a:txBody>
                  <a:tcPr/>
                </a:tc>
                <a:tc>
                  <a:txBody>
                    <a:bodyPr/>
                    <a:lstStyle/>
                    <a:p>
                      <a:pPr algn="ctr"/>
                      <a:r>
                        <a:rPr lang="en-US" sz="1000" dirty="0">
                          <a:highlight>
                            <a:srgbClr val="FFFF00"/>
                          </a:highlight>
                        </a:rPr>
                        <a:t>1161</a:t>
                      </a:r>
                    </a:p>
                  </a:txBody>
                  <a:tcPr/>
                </a:tc>
                <a:extLst>
                  <a:ext uri="{0D108BD9-81ED-4DB2-BD59-A6C34878D82A}">
                    <a16:rowId xmlns:a16="http://schemas.microsoft.com/office/drawing/2014/main" val="168203447"/>
                  </a:ext>
                </a:extLst>
              </a:tr>
              <a:tr h="430091">
                <a:tc>
                  <a:txBody>
                    <a:bodyPr/>
                    <a:lstStyle/>
                    <a:p>
                      <a:pPr algn="l"/>
                      <a:r>
                        <a:rPr lang="en-US" sz="1000" dirty="0"/>
                        <a:t>2</a:t>
                      </a:r>
                    </a:p>
                  </a:txBody>
                  <a:tcPr/>
                </a:tc>
                <a:tc>
                  <a:txBody>
                    <a:bodyPr/>
                    <a:lstStyle/>
                    <a:p>
                      <a:pPr algn="l"/>
                      <a:r>
                        <a:rPr lang="en-US" sz="1000" dirty="0"/>
                        <a:t>Champions</a:t>
                      </a:r>
                    </a:p>
                  </a:txBody>
                  <a:tcPr/>
                </a:tc>
                <a:tc>
                  <a:txBody>
                    <a:bodyPr/>
                    <a:lstStyle/>
                    <a:p>
                      <a:pPr algn="ctr"/>
                      <a:r>
                        <a:rPr lang="en-US" sz="1000" dirty="0"/>
                        <a:t>407</a:t>
                      </a:r>
                    </a:p>
                  </a:txBody>
                  <a:tcPr/>
                </a:tc>
                <a:tc>
                  <a:txBody>
                    <a:bodyPr/>
                    <a:lstStyle/>
                    <a:p>
                      <a:pPr algn="ctr"/>
                      <a:r>
                        <a:rPr lang="en-US" sz="1000" dirty="0">
                          <a:highlight>
                            <a:srgbClr val="FFFF00"/>
                          </a:highlight>
                        </a:rPr>
                        <a:t>407</a:t>
                      </a:r>
                    </a:p>
                  </a:txBody>
                  <a:tcPr/>
                </a:tc>
                <a:extLst>
                  <a:ext uri="{0D108BD9-81ED-4DB2-BD59-A6C34878D82A}">
                    <a16:rowId xmlns:a16="http://schemas.microsoft.com/office/drawing/2014/main" val="1834159205"/>
                  </a:ext>
                </a:extLst>
              </a:tr>
              <a:tr h="430091">
                <a:tc>
                  <a:txBody>
                    <a:bodyPr/>
                    <a:lstStyle/>
                    <a:p>
                      <a:pPr algn="l"/>
                      <a:r>
                        <a:rPr lang="en-US" sz="1000" dirty="0"/>
                        <a:t>3</a:t>
                      </a:r>
                    </a:p>
                  </a:txBody>
                  <a:tcPr/>
                </a:tc>
                <a:tc>
                  <a:txBody>
                    <a:bodyPr/>
                    <a:lstStyle/>
                    <a:p>
                      <a:pPr algn="l"/>
                      <a:r>
                        <a:rPr lang="en-US" sz="1000" dirty="0"/>
                        <a:t>Loyal</a:t>
                      </a:r>
                    </a:p>
                  </a:txBody>
                  <a:tcPr/>
                </a:tc>
                <a:tc>
                  <a:txBody>
                    <a:bodyPr/>
                    <a:lstStyle/>
                    <a:p>
                      <a:pPr algn="ctr"/>
                      <a:r>
                        <a:rPr lang="en-US" sz="1000" dirty="0"/>
                        <a:t>470</a:t>
                      </a:r>
                    </a:p>
                  </a:txBody>
                  <a:tcPr/>
                </a:tc>
                <a:tc>
                  <a:txBody>
                    <a:bodyPr/>
                    <a:lstStyle/>
                    <a:p>
                      <a:pPr algn="ctr"/>
                      <a:r>
                        <a:rPr lang="en-US" sz="1000" dirty="0">
                          <a:highlight>
                            <a:srgbClr val="FFFF00"/>
                          </a:highlight>
                        </a:rPr>
                        <a:t>470</a:t>
                      </a:r>
                    </a:p>
                  </a:txBody>
                  <a:tcPr/>
                </a:tc>
                <a:extLst>
                  <a:ext uri="{0D108BD9-81ED-4DB2-BD59-A6C34878D82A}">
                    <a16:rowId xmlns:a16="http://schemas.microsoft.com/office/drawing/2014/main" val="67121362"/>
                  </a:ext>
                </a:extLst>
              </a:tr>
              <a:tr h="430091">
                <a:tc>
                  <a:txBody>
                    <a:bodyPr/>
                    <a:lstStyle/>
                    <a:p>
                      <a:pPr algn="l"/>
                      <a:r>
                        <a:rPr lang="en-US" sz="1000" dirty="0"/>
                        <a:t>4</a:t>
                      </a:r>
                    </a:p>
                  </a:txBody>
                  <a:tcPr/>
                </a:tc>
                <a:tc>
                  <a:txBody>
                    <a:bodyPr/>
                    <a:lstStyle/>
                    <a:p>
                      <a:pPr algn="l"/>
                      <a:r>
                        <a:rPr lang="en-US" sz="1000" dirty="0"/>
                        <a:t>Potential</a:t>
                      </a:r>
                    </a:p>
                  </a:txBody>
                  <a:tcPr/>
                </a:tc>
                <a:tc>
                  <a:txBody>
                    <a:bodyPr/>
                    <a:lstStyle/>
                    <a:p>
                      <a:pPr algn="ctr"/>
                      <a:r>
                        <a:rPr lang="en-US" sz="1000" dirty="0"/>
                        <a:t>458</a:t>
                      </a:r>
                    </a:p>
                  </a:txBody>
                  <a:tcPr/>
                </a:tc>
                <a:tc>
                  <a:txBody>
                    <a:bodyPr/>
                    <a:lstStyle/>
                    <a:p>
                      <a:pPr algn="ctr"/>
                      <a:r>
                        <a:rPr lang="en-US" sz="1000" dirty="0">
                          <a:highlight>
                            <a:srgbClr val="FFFF00"/>
                          </a:highlight>
                        </a:rPr>
                        <a:t>458</a:t>
                      </a:r>
                    </a:p>
                  </a:txBody>
                  <a:tcPr/>
                </a:tc>
                <a:extLst>
                  <a:ext uri="{0D108BD9-81ED-4DB2-BD59-A6C34878D82A}">
                    <a16:rowId xmlns:a16="http://schemas.microsoft.com/office/drawing/2014/main" val="2804522170"/>
                  </a:ext>
                </a:extLst>
              </a:tr>
              <a:tr h="430091">
                <a:tc>
                  <a:txBody>
                    <a:bodyPr/>
                    <a:lstStyle/>
                    <a:p>
                      <a:pPr algn="l"/>
                      <a:r>
                        <a:rPr lang="en-US" sz="1000" dirty="0"/>
                        <a:t>5</a:t>
                      </a:r>
                    </a:p>
                  </a:txBody>
                  <a:tcPr/>
                </a:tc>
                <a:tc>
                  <a:txBody>
                    <a:bodyPr/>
                    <a:lstStyle/>
                    <a:p>
                      <a:pPr algn="l"/>
                      <a:r>
                        <a:rPr lang="en-US" sz="1000" dirty="0"/>
                        <a:t>Promising</a:t>
                      </a:r>
                    </a:p>
                  </a:txBody>
                  <a:tcPr/>
                </a:tc>
                <a:tc>
                  <a:txBody>
                    <a:bodyPr/>
                    <a:lstStyle/>
                    <a:p>
                      <a:pPr algn="ctr"/>
                      <a:r>
                        <a:rPr lang="en-US" sz="1000" dirty="0"/>
                        <a:t>391</a:t>
                      </a:r>
                    </a:p>
                  </a:txBody>
                  <a:tcPr/>
                </a:tc>
                <a:tc>
                  <a:txBody>
                    <a:bodyPr/>
                    <a:lstStyle/>
                    <a:p>
                      <a:pPr algn="ctr"/>
                      <a:r>
                        <a:rPr lang="en-US" sz="1000" dirty="0">
                          <a:highlight>
                            <a:srgbClr val="FFFF00"/>
                          </a:highlight>
                        </a:rPr>
                        <a:t>391</a:t>
                      </a:r>
                    </a:p>
                  </a:txBody>
                  <a:tcPr/>
                </a:tc>
                <a:extLst>
                  <a:ext uri="{0D108BD9-81ED-4DB2-BD59-A6C34878D82A}">
                    <a16:rowId xmlns:a16="http://schemas.microsoft.com/office/drawing/2014/main" val="4281072162"/>
                  </a:ext>
                </a:extLst>
              </a:tr>
              <a:tr h="430091">
                <a:tc>
                  <a:txBody>
                    <a:bodyPr/>
                    <a:lstStyle/>
                    <a:p>
                      <a:pPr algn="l"/>
                      <a:r>
                        <a:rPr lang="en-US" sz="1000" dirty="0"/>
                        <a:t>6</a:t>
                      </a:r>
                    </a:p>
                  </a:txBody>
                  <a:tcPr/>
                </a:tc>
                <a:tc>
                  <a:txBody>
                    <a:bodyPr/>
                    <a:lstStyle/>
                    <a:p>
                      <a:pPr algn="l"/>
                      <a:r>
                        <a:rPr lang="en-US" sz="1000" dirty="0"/>
                        <a:t>Needs Attention</a:t>
                      </a:r>
                    </a:p>
                  </a:txBody>
                  <a:tcPr/>
                </a:tc>
                <a:tc>
                  <a:txBody>
                    <a:bodyPr/>
                    <a:lstStyle/>
                    <a:p>
                      <a:pPr algn="ctr"/>
                      <a:r>
                        <a:rPr lang="en-US" sz="1000" dirty="0"/>
                        <a:t>304</a:t>
                      </a:r>
                    </a:p>
                  </a:txBody>
                  <a:tcPr/>
                </a:tc>
                <a:tc>
                  <a:txBody>
                    <a:bodyPr/>
                    <a:lstStyle/>
                    <a:p>
                      <a:pPr algn="ctr"/>
                      <a:r>
                        <a:rPr lang="en-US" sz="1000" dirty="0"/>
                        <a:t>0</a:t>
                      </a:r>
                    </a:p>
                  </a:txBody>
                  <a:tcPr/>
                </a:tc>
                <a:extLst>
                  <a:ext uri="{0D108BD9-81ED-4DB2-BD59-A6C34878D82A}">
                    <a16:rowId xmlns:a16="http://schemas.microsoft.com/office/drawing/2014/main" val="3634911929"/>
                  </a:ext>
                </a:extLst>
              </a:tr>
              <a:tr h="430091">
                <a:tc>
                  <a:txBody>
                    <a:bodyPr/>
                    <a:lstStyle/>
                    <a:p>
                      <a:pPr algn="l"/>
                      <a:r>
                        <a:rPr lang="en-US" sz="1000" dirty="0"/>
                        <a:t>7</a:t>
                      </a:r>
                    </a:p>
                  </a:txBody>
                  <a:tcPr/>
                </a:tc>
                <a:tc>
                  <a:txBody>
                    <a:bodyPr/>
                    <a:lstStyle/>
                    <a:p>
                      <a:pPr algn="l"/>
                      <a:r>
                        <a:rPr lang="en-US" sz="1000" dirty="0"/>
                        <a:t>Require Activation</a:t>
                      </a:r>
                    </a:p>
                  </a:txBody>
                  <a:tcPr/>
                </a:tc>
                <a:tc>
                  <a:txBody>
                    <a:bodyPr/>
                    <a:lstStyle/>
                    <a:p>
                      <a:pPr algn="ctr"/>
                      <a:r>
                        <a:rPr lang="en-US" sz="1000" dirty="0"/>
                        <a:t>298</a:t>
                      </a:r>
                    </a:p>
                  </a:txBody>
                  <a:tcPr/>
                </a:tc>
                <a:tc>
                  <a:txBody>
                    <a:bodyPr/>
                    <a:lstStyle/>
                    <a:p>
                      <a:pPr algn="ctr"/>
                      <a:r>
                        <a:rPr lang="en-US" sz="1000" dirty="0"/>
                        <a:t>0</a:t>
                      </a:r>
                    </a:p>
                  </a:txBody>
                  <a:tcPr/>
                </a:tc>
                <a:extLst>
                  <a:ext uri="{0D108BD9-81ED-4DB2-BD59-A6C34878D82A}">
                    <a16:rowId xmlns:a16="http://schemas.microsoft.com/office/drawing/2014/main" val="2677398662"/>
                  </a:ext>
                </a:extLst>
              </a:tr>
            </a:tbl>
          </a:graphicData>
        </a:graphic>
      </p:graphicFrame>
      <p:sp>
        <p:nvSpPr>
          <p:cNvPr id="2" name="Rectangle 1">
            <a:extLst>
              <a:ext uri="{FF2B5EF4-FFF2-40B4-BE49-F238E27FC236}">
                <a16:creationId xmlns:a16="http://schemas.microsoft.com/office/drawing/2014/main" id="{82DB1342-7FA6-40DB-BD57-8D3362365AAF}"/>
              </a:ext>
            </a:extLst>
          </p:cNvPr>
          <p:cNvSpPr/>
          <p:nvPr/>
        </p:nvSpPr>
        <p:spPr>
          <a:xfrm>
            <a:off x="7734751" y="1627744"/>
            <a:ext cx="797249" cy="202265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13" name="Shape 91">
            <a:extLst>
              <a:ext uri="{FF2B5EF4-FFF2-40B4-BE49-F238E27FC236}">
                <a16:creationId xmlns:a16="http://schemas.microsoft.com/office/drawing/2014/main" id="{9B9E6F00-646F-4788-82E7-0B4894631B8A}"/>
              </a:ext>
            </a:extLst>
          </p:cNvPr>
          <p:cNvSpPr/>
          <p:nvPr/>
        </p:nvSpPr>
        <p:spPr>
          <a:xfrm>
            <a:off x="121443" y="1532232"/>
            <a:ext cx="3680157" cy="308183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Arial" panose="020B0604020202020204" pitchFamily="34" charset="0"/>
              <a:buChar char="•"/>
            </a:pPr>
            <a:r>
              <a:rPr lang="en-US" dirty="0"/>
              <a:t>The customers marked in the red box are the customers that should be targeted in the new customer list.</a:t>
            </a:r>
          </a:p>
          <a:p>
            <a:pPr marL="342900" indent="-342900" algn="just">
              <a:buFont typeface="Arial" panose="020B0604020202020204" pitchFamily="34" charset="0"/>
              <a:buChar char="•"/>
            </a:pPr>
            <a:r>
              <a:rPr lang="en-US" dirty="0"/>
              <a:t>Top thousand customers can be filtered using the conditions discussed above.</a:t>
            </a:r>
          </a:p>
          <a:p>
            <a:pPr marL="342900" indent="-342900" algn="just">
              <a:buFont typeface="Arial" panose="020B0604020202020204" pitchFamily="34" charset="0"/>
              <a:buChar char="•"/>
            </a:pPr>
            <a:r>
              <a:rPr lang="en-US" dirty="0"/>
              <a:t>These 1000 customers will have low recency, high frequency and high monetary.</a:t>
            </a:r>
          </a:p>
          <a:p>
            <a:pPr marL="342900" indent="-342900" algn="just">
              <a:buFont typeface="Arial" panose="020B0604020202020204" pitchFamily="34" charset="0"/>
              <a:buChar char="•"/>
            </a:pPr>
            <a:r>
              <a:rPr lang="en-US" dirty="0"/>
              <a:t>These customers will generate highest amount of the profit.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873204"/>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Future Profit Prediction</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3" name="Shape 91">
            <a:extLst>
              <a:ext uri="{FF2B5EF4-FFF2-40B4-BE49-F238E27FC236}">
                <a16:creationId xmlns:a16="http://schemas.microsoft.com/office/drawing/2014/main" id="{9B9E6F00-646F-4788-82E7-0B4894631B8A}"/>
              </a:ext>
            </a:extLst>
          </p:cNvPr>
          <p:cNvSpPr/>
          <p:nvPr/>
        </p:nvSpPr>
        <p:spPr>
          <a:xfrm>
            <a:off x="121443" y="1532232"/>
            <a:ext cx="3680157" cy="20200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Arial" panose="020B0604020202020204" pitchFamily="34" charset="0"/>
              <a:buChar char="•"/>
            </a:pPr>
            <a:r>
              <a:rPr lang="en-US" dirty="0"/>
              <a:t>By following and targeting our customers based on above mentioned approach we can maximize our profit.</a:t>
            </a:r>
          </a:p>
          <a:p>
            <a:pPr marL="342900" indent="-342900" algn="just">
              <a:buFont typeface="Arial" panose="020B0604020202020204" pitchFamily="34" charset="0"/>
              <a:buChar char="•"/>
            </a:pPr>
            <a:r>
              <a:rPr lang="en-US" dirty="0"/>
              <a:t>The above-mentioned approach ensures that our profit remains in high confidence interval limit.</a:t>
            </a:r>
          </a:p>
        </p:txBody>
      </p:sp>
      <p:pic>
        <p:nvPicPr>
          <p:cNvPr id="9" name="Picture 8">
            <a:extLst>
              <a:ext uri="{FF2B5EF4-FFF2-40B4-BE49-F238E27FC236}">
                <a16:creationId xmlns:a16="http://schemas.microsoft.com/office/drawing/2014/main" id="{ABB229FB-C0E9-4DEB-AFC9-231576727BD9}"/>
              </a:ext>
            </a:extLst>
          </p:cNvPr>
          <p:cNvPicPr>
            <a:picLocks noChangeAspect="1"/>
          </p:cNvPicPr>
          <p:nvPr/>
        </p:nvPicPr>
        <p:blipFill>
          <a:blip r:embed="rId2"/>
          <a:stretch>
            <a:fillRect/>
          </a:stretch>
        </p:blipFill>
        <p:spPr>
          <a:xfrm>
            <a:off x="3880799" y="1243269"/>
            <a:ext cx="5263201" cy="3518258"/>
          </a:xfrm>
          <a:prstGeom prst="rect">
            <a:avLst/>
          </a:prstGeom>
        </p:spPr>
      </p:pic>
      <p:sp>
        <p:nvSpPr>
          <p:cNvPr id="11" name="Shape 73">
            <a:extLst>
              <a:ext uri="{FF2B5EF4-FFF2-40B4-BE49-F238E27FC236}">
                <a16:creationId xmlns:a16="http://schemas.microsoft.com/office/drawing/2014/main" id="{514F06EF-8474-4EA4-960B-FFFF7DAD66EF}"/>
              </a:ext>
            </a:extLst>
          </p:cNvPr>
          <p:cNvSpPr/>
          <p:nvPr/>
        </p:nvSpPr>
        <p:spPr>
          <a:xfrm>
            <a:off x="205023" y="4552425"/>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Date</a:t>
            </a:r>
          </a:p>
          <a:p>
            <a:pPr marL="285750" indent="-285750">
              <a:buFont typeface="Wingdings" panose="05000000000000000000" pitchFamily="2" charset="2"/>
              <a:buChar char="q"/>
            </a:pPr>
            <a:r>
              <a:rPr lang="en-US" sz="1050" dirty="0"/>
              <a:t>Y axis -&gt; Forecasted Profit</a:t>
            </a:r>
          </a:p>
        </p:txBody>
      </p:sp>
      <p:sp>
        <p:nvSpPr>
          <p:cNvPr id="12" name="Rectangle 11">
            <a:extLst>
              <a:ext uri="{FF2B5EF4-FFF2-40B4-BE49-F238E27FC236}">
                <a16:creationId xmlns:a16="http://schemas.microsoft.com/office/drawing/2014/main" id="{444061DA-E0D0-4266-B235-1AC1C8229D93}"/>
              </a:ext>
            </a:extLst>
          </p:cNvPr>
          <p:cNvSpPr/>
          <p:nvPr/>
        </p:nvSpPr>
        <p:spPr>
          <a:xfrm>
            <a:off x="7969152" y="1751453"/>
            <a:ext cx="1110048" cy="23381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01139547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References</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7FAF32F6-18E2-4B9C-9751-0BA7E91B7DBF}"/>
              </a:ext>
            </a:extLst>
          </p:cNvPr>
          <p:cNvSpPr txBox="1"/>
          <p:nvPr/>
        </p:nvSpPr>
        <p:spPr>
          <a:xfrm>
            <a:off x="318655" y="1877291"/>
            <a:ext cx="850669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err="1">
                <a:ln>
                  <a:noFill/>
                </a:ln>
                <a:solidFill>
                  <a:srgbClr val="000000"/>
                </a:solidFill>
                <a:effectLst/>
                <a:uFillTx/>
                <a:latin typeface="+mn-lt"/>
                <a:ea typeface="+mn-ea"/>
                <a:cs typeface="+mn-cs"/>
                <a:sym typeface="Arial"/>
              </a:rPr>
              <a:t>Squarify</a:t>
            </a:r>
            <a:r>
              <a:rPr kumimoji="0" lang="en-US" sz="1400" b="0" i="0" u="none" strike="noStrike" cap="none" spc="0" normalizeH="0" baseline="0" dirty="0">
                <a:ln>
                  <a:noFill/>
                </a:ln>
                <a:solidFill>
                  <a:srgbClr val="000000"/>
                </a:solidFill>
                <a:effectLst/>
                <a:uFillTx/>
                <a:latin typeface="+mn-lt"/>
                <a:ea typeface="+mn-ea"/>
                <a:cs typeface="+mn-cs"/>
                <a:sym typeface="Arial"/>
              </a:rPr>
              <a:t> (</a:t>
            </a:r>
            <a:r>
              <a:rPr kumimoji="0" lang="en-US" sz="1400" b="0" i="0" u="none" strike="noStrike" cap="none" spc="0" normalizeH="0" baseline="0" dirty="0">
                <a:ln>
                  <a:noFill/>
                </a:ln>
                <a:solidFill>
                  <a:srgbClr val="000000"/>
                </a:solidFill>
                <a:effectLst/>
                <a:uFillTx/>
                <a:latin typeface="+mn-lt"/>
                <a:ea typeface="+mn-ea"/>
                <a:cs typeface="+mn-cs"/>
                <a:sym typeface="Arial"/>
                <a:hlinkClick r:id="rId2"/>
              </a:rPr>
              <a:t>https://github.com/laserson/squarify</a:t>
            </a:r>
            <a:r>
              <a:rPr kumimoji="0" lang="en-US" sz="1400" b="0" i="0" u="none" strike="noStrike" cap="none" spc="0" normalizeH="0" baseline="0" dirty="0">
                <a:ln>
                  <a:noFill/>
                </a:ln>
                <a:solidFill>
                  <a:srgbClr val="000000"/>
                </a:solidFill>
                <a:effectLst/>
                <a:uFillTx/>
                <a:latin typeface="+mn-lt"/>
                <a:ea typeface="+mn-ea"/>
                <a:cs typeface="+mn-cs"/>
                <a:sym typeface="Arial"/>
              </a:rPr>
              <a:t>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ARIMA Model (</a:t>
            </a:r>
            <a:r>
              <a:rPr kumimoji="0" lang="en-US" sz="1400" b="0" i="0" u="none" strike="noStrike" cap="none" spc="0" normalizeH="0" baseline="0" dirty="0">
                <a:ln>
                  <a:noFill/>
                </a:ln>
                <a:solidFill>
                  <a:srgbClr val="000000"/>
                </a:solidFill>
                <a:effectLst/>
                <a:uFillTx/>
                <a:latin typeface="+mn-lt"/>
                <a:ea typeface="+mn-ea"/>
                <a:cs typeface="+mn-cs"/>
                <a:sym typeface="Arial"/>
                <a:hlinkClick r:id="rId3"/>
              </a:rPr>
              <a:t>https://machinelearningmastery.com/arima-for-time-series-forecasting-with-python/</a:t>
            </a:r>
            <a:r>
              <a:rPr kumimoji="0" lang="en-US" sz="1400" b="0" i="0" u="none" strike="noStrike" cap="none" spc="0" normalizeH="0" baseline="0" dirty="0">
                <a:ln>
                  <a:noFill/>
                </a:ln>
                <a:solidFill>
                  <a:srgbClr val="000000"/>
                </a:solidFill>
                <a:effectLst/>
                <a:uFillTx/>
                <a:latin typeface="+mn-lt"/>
                <a:ea typeface="+mn-ea"/>
                <a:cs typeface="+mn-cs"/>
                <a:sym typeface="Arial"/>
              </a:rPr>
              <a:t>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All the Analysis is done in Python (</a:t>
            </a:r>
            <a:r>
              <a:rPr lang="en-US" dirty="0">
                <a:hlinkClick r:id="rId4"/>
              </a:rPr>
              <a:t>https://www.python.org/</a:t>
            </a:r>
            <a:r>
              <a:rPr lang="en-US" dirty="0"/>
              <a:t> )</a:t>
            </a: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73">
            <a:extLst>
              <a:ext uri="{FF2B5EF4-FFF2-40B4-BE49-F238E27FC236}">
                <a16:creationId xmlns:a16="http://schemas.microsoft.com/office/drawing/2014/main" id="{B7001E8B-D4B7-44DB-8E16-6B8FDA36F14F}"/>
              </a:ext>
            </a:extLst>
          </p:cNvPr>
          <p:cNvSpPr/>
          <p:nvPr/>
        </p:nvSpPr>
        <p:spPr>
          <a:xfrm>
            <a:off x="154225" y="1723185"/>
            <a:ext cx="4076689" cy="1489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Data Quality Dimensions</a:t>
            </a:r>
          </a:p>
          <a:p>
            <a:endParaRPr lang="en-US" b="1" dirty="0"/>
          </a:p>
          <a:p>
            <a:r>
              <a:rPr lang="en-US" dirty="0"/>
              <a:t>Assessment was made on the following mentioned dimension and has been sent to you via an email.</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3">
            <a:extLst>
              <a:ext uri="{FF2B5EF4-FFF2-40B4-BE49-F238E27FC236}">
                <a16:creationId xmlns:a16="http://schemas.microsoft.com/office/drawing/2014/main" id="{9B73970C-4688-4026-80BC-802A9F9482B1}"/>
              </a:ext>
            </a:extLst>
          </p:cNvPr>
          <p:cNvGraphicFramePr>
            <a:graphicFrameLocks noGrp="1"/>
          </p:cNvGraphicFramePr>
          <p:nvPr>
            <p:extLst>
              <p:ext uri="{D42A27DB-BD31-4B8C-83A1-F6EECF244321}">
                <p14:modId xmlns:p14="http://schemas.microsoft.com/office/powerpoint/2010/main" val="1863773223"/>
              </p:ext>
            </p:extLst>
          </p:nvPr>
        </p:nvGraphicFramePr>
        <p:xfrm>
          <a:off x="5146788" y="1804323"/>
          <a:ext cx="3407092" cy="2321871"/>
        </p:xfrm>
        <a:graphic>
          <a:graphicData uri="http://schemas.openxmlformats.org/drawingml/2006/table">
            <a:tbl>
              <a:tblPr bandRow="1">
                <a:tableStyleId>{35758FB7-9AC5-4552-8A53-C91805E547FA}</a:tableStyleId>
              </a:tblPr>
              <a:tblGrid>
                <a:gridCol w="2049780">
                  <a:extLst>
                    <a:ext uri="{9D8B030D-6E8A-4147-A177-3AD203B41FA5}">
                      <a16:colId xmlns:a16="http://schemas.microsoft.com/office/drawing/2014/main" val="3689469477"/>
                    </a:ext>
                  </a:extLst>
                </a:gridCol>
                <a:gridCol w="1357312">
                  <a:extLst>
                    <a:ext uri="{9D8B030D-6E8A-4147-A177-3AD203B41FA5}">
                      <a16:colId xmlns:a16="http://schemas.microsoft.com/office/drawing/2014/main" val="3335274586"/>
                    </a:ext>
                  </a:extLst>
                </a:gridCol>
              </a:tblGrid>
              <a:tr h="249231">
                <a:tc>
                  <a:txBody>
                    <a:bodyPr/>
                    <a:lstStyle/>
                    <a:p>
                      <a:pPr algn="l"/>
                      <a:r>
                        <a:rPr lang="en-US" dirty="0"/>
                        <a:t>Correct Values </a:t>
                      </a:r>
                    </a:p>
                  </a:txBody>
                  <a:tcPr/>
                </a:tc>
                <a:tc>
                  <a:txBody>
                    <a:bodyPr/>
                    <a:lstStyle/>
                    <a:p>
                      <a:pPr algn="l"/>
                      <a:r>
                        <a:rPr lang="en-US" dirty="0"/>
                        <a:t>Accuracy</a:t>
                      </a:r>
                    </a:p>
                  </a:txBody>
                  <a:tcPr/>
                </a:tc>
                <a:extLst>
                  <a:ext uri="{0D108BD9-81ED-4DB2-BD59-A6C34878D82A}">
                    <a16:rowId xmlns:a16="http://schemas.microsoft.com/office/drawing/2014/main" val="963887265"/>
                  </a:ext>
                </a:extLst>
              </a:tr>
              <a:tr h="350354">
                <a:tc>
                  <a:txBody>
                    <a:bodyPr/>
                    <a:lstStyle/>
                    <a:p>
                      <a:pPr algn="l"/>
                      <a:r>
                        <a:rPr lang="en-US" dirty="0"/>
                        <a:t>Data Fields with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Completeness</a:t>
                      </a:r>
                    </a:p>
                    <a:p>
                      <a:pPr algn="l"/>
                      <a:endParaRPr lang="en-US" dirty="0"/>
                    </a:p>
                  </a:txBody>
                  <a:tcPr/>
                </a:tc>
                <a:extLst>
                  <a:ext uri="{0D108BD9-81ED-4DB2-BD59-A6C34878D82A}">
                    <a16:rowId xmlns:a16="http://schemas.microsoft.com/office/drawing/2014/main" val="878971902"/>
                  </a:ext>
                </a:extLst>
              </a:tr>
              <a:tr h="350354">
                <a:tc>
                  <a:txBody>
                    <a:bodyPr/>
                    <a:lstStyle/>
                    <a:p>
                      <a:pPr algn="l"/>
                      <a:r>
                        <a:rPr lang="en-US" dirty="0"/>
                        <a:t>Values up to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Currency</a:t>
                      </a:r>
                    </a:p>
                    <a:p>
                      <a:pPr algn="l"/>
                      <a:endParaRPr lang="en-US" dirty="0"/>
                    </a:p>
                  </a:txBody>
                  <a:tcPr/>
                </a:tc>
                <a:extLst>
                  <a:ext uri="{0D108BD9-81ED-4DB2-BD59-A6C34878D82A}">
                    <a16:rowId xmlns:a16="http://schemas.microsoft.com/office/drawing/2014/main" val="2748679126"/>
                  </a:ext>
                </a:extLst>
              </a:tr>
              <a:tr h="238241">
                <a:tc>
                  <a:txBody>
                    <a:bodyPr/>
                    <a:lstStyle/>
                    <a:p>
                      <a:pPr algn="l"/>
                      <a:r>
                        <a:rPr lang="en-US" dirty="0"/>
                        <a:t>Values Free from Contradiction</a:t>
                      </a:r>
                    </a:p>
                  </a:txBody>
                  <a:tcPr/>
                </a:tc>
                <a:tc>
                  <a:txBody>
                    <a:bodyPr/>
                    <a:lstStyle/>
                    <a:p>
                      <a:pPr algn="l"/>
                      <a:r>
                        <a:rPr lang="en-US" dirty="0"/>
                        <a:t>Consistency</a:t>
                      </a:r>
                    </a:p>
                  </a:txBody>
                  <a:tcPr/>
                </a:tc>
                <a:extLst>
                  <a:ext uri="{0D108BD9-81ED-4DB2-BD59-A6C34878D82A}">
                    <a16:rowId xmlns:a16="http://schemas.microsoft.com/office/drawing/2014/main" val="3839285232"/>
                  </a:ext>
                </a:extLst>
              </a:tr>
              <a:tr h="238241">
                <a:tc>
                  <a:txBody>
                    <a:bodyPr/>
                    <a:lstStyle/>
                    <a:p>
                      <a:pPr algn="l"/>
                      <a:r>
                        <a:rPr lang="en-US" dirty="0"/>
                        <a:t>Data Items with Value Meta-data</a:t>
                      </a:r>
                    </a:p>
                  </a:txBody>
                  <a:tcPr/>
                </a:tc>
                <a:tc>
                  <a:txBody>
                    <a:bodyPr/>
                    <a:lstStyle/>
                    <a:p>
                      <a:pPr algn="l"/>
                      <a:r>
                        <a:rPr lang="en-US" dirty="0"/>
                        <a:t> Relevancy</a:t>
                      </a:r>
                    </a:p>
                  </a:txBody>
                  <a:tcPr/>
                </a:tc>
                <a:extLst>
                  <a:ext uri="{0D108BD9-81ED-4DB2-BD59-A6C34878D82A}">
                    <a16:rowId xmlns:a16="http://schemas.microsoft.com/office/drawing/2014/main" val="51129419"/>
                  </a:ext>
                </a:extLst>
              </a:tr>
              <a:tr h="350354">
                <a:tc>
                  <a:txBody>
                    <a:bodyPr/>
                    <a:lstStyle/>
                    <a:p>
                      <a:pPr algn="l"/>
                      <a:r>
                        <a:rPr lang="en-US" dirty="0"/>
                        <a:t>Records that are Duplicated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Uniqueness</a:t>
                      </a:r>
                    </a:p>
                    <a:p>
                      <a:pPr algn="l"/>
                      <a:endParaRPr lang="en-US" dirty="0"/>
                    </a:p>
                  </a:txBody>
                  <a:tcPr/>
                </a:tc>
                <a:extLst>
                  <a:ext uri="{0D108BD9-81ED-4DB2-BD59-A6C34878D82A}">
                    <a16:rowId xmlns:a16="http://schemas.microsoft.com/office/drawing/2014/main" val="3602247521"/>
                  </a:ext>
                </a:extLst>
              </a:tr>
              <a:tr h="350354">
                <a:tc>
                  <a:txBody>
                    <a:bodyPr/>
                    <a:lstStyle/>
                    <a:p>
                      <a:pPr marL="0" marR="0" indent="0" algn="l" defTabSz="914400" rtl="0" latinLnBrk="0">
                        <a:lnSpc>
                          <a:spcPct val="100000"/>
                        </a:lnSpc>
                        <a:spcBef>
                          <a:spcPts val="0"/>
                        </a:spcBef>
                        <a:spcAft>
                          <a:spcPts val="0"/>
                        </a:spcAft>
                        <a:buClrTx/>
                        <a:buSzTx/>
                        <a:buFontTx/>
                        <a:buNone/>
                        <a:tabLst/>
                      </a:pPr>
                      <a:r>
                        <a:rPr lang="en-US" sz="1000" b="0" i="0" u="none" strike="noStrike" cap="none" spc="0" baseline="0" dirty="0">
                          <a:ln>
                            <a:noFill/>
                          </a:ln>
                          <a:solidFill>
                            <a:schemeClr val="dk1"/>
                          </a:solidFill>
                          <a:uFillTx/>
                          <a:latin typeface="+mn-lt"/>
                          <a:ea typeface="+mn-ea"/>
                          <a:cs typeface="+mn-cs"/>
                          <a:sym typeface="Arial"/>
                        </a:rPr>
                        <a:t>Allowable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chemeClr val="dk1"/>
                          </a:solidFill>
                          <a:uFillTx/>
                          <a:latin typeface="+mn-lt"/>
                          <a:ea typeface="+mn-ea"/>
                          <a:cs typeface="+mn-cs"/>
                          <a:sym typeface="Arial"/>
                        </a:rPr>
                        <a:t>Validity</a:t>
                      </a:r>
                    </a:p>
                    <a:p>
                      <a:pPr marL="0" marR="0" indent="0" algn="l" defTabSz="914400" rtl="0" latinLnBrk="0">
                        <a:lnSpc>
                          <a:spcPct val="100000"/>
                        </a:lnSpc>
                        <a:spcBef>
                          <a:spcPts val="0"/>
                        </a:spcBef>
                        <a:spcAft>
                          <a:spcPts val="0"/>
                        </a:spcAft>
                        <a:buClrTx/>
                        <a:buSzTx/>
                        <a:buFontTx/>
                        <a:buNone/>
                        <a:tabLst/>
                      </a:pPr>
                      <a:endParaRPr lang="en-US" sz="1000" b="0" i="0" u="none" strike="noStrike" cap="none" spc="0" baseline="0" dirty="0">
                        <a:ln>
                          <a:noFill/>
                        </a:ln>
                        <a:solidFill>
                          <a:schemeClr val="dk1"/>
                        </a:solidFill>
                        <a:uFillTx/>
                        <a:latin typeface="+mn-lt"/>
                        <a:ea typeface="+mn-ea"/>
                        <a:cs typeface="+mn-cs"/>
                        <a:sym typeface="Arial"/>
                      </a:endParaRPr>
                    </a:p>
                  </a:txBody>
                  <a:tcPr/>
                </a:tc>
                <a:extLst>
                  <a:ext uri="{0D108BD9-81ED-4DB2-BD59-A6C34878D82A}">
                    <a16:rowId xmlns:a16="http://schemas.microsoft.com/office/drawing/2014/main" val="1540675210"/>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 Summary:</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5">
            <a:extLst>
              <a:ext uri="{FF2B5EF4-FFF2-40B4-BE49-F238E27FC236}">
                <a16:creationId xmlns:a16="http://schemas.microsoft.com/office/drawing/2014/main" id="{0F42F20C-3935-4928-99E6-8D83D56F4AE1}"/>
              </a:ext>
            </a:extLst>
          </p:cNvPr>
          <p:cNvGraphicFramePr>
            <a:graphicFrameLocks noGrp="1"/>
          </p:cNvGraphicFramePr>
          <p:nvPr>
            <p:extLst>
              <p:ext uri="{D42A27DB-BD31-4B8C-83A1-F6EECF244321}">
                <p14:modId xmlns:p14="http://schemas.microsoft.com/office/powerpoint/2010/main" val="3498783940"/>
              </p:ext>
            </p:extLst>
          </p:nvPr>
        </p:nvGraphicFramePr>
        <p:xfrm>
          <a:off x="1114887" y="1591483"/>
          <a:ext cx="6636774" cy="3510048"/>
        </p:xfrm>
        <a:graphic>
          <a:graphicData uri="http://schemas.openxmlformats.org/drawingml/2006/table">
            <a:tbl>
              <a:tblPr>
                <a:tableStyleId>{35758FB7-9AC5-4552-8A53-C91805E547FA}</a:tableStyleId>
              </a:tblPr>
              <a:tblGrid>
                <a:gridCol w="1559355">
                  <a:extLst>
                    <a:ext uri="{9D8B030D-6E8A-4147-A177-3AD203B41FA5}">
                      <a16:colId xmlns:a16="http://schemas.microsoft.com/office/drawing/2014/main" val="1656940108"/>
                    </a:ext>
                  </a:extLst>
                </a:gridCol>
                <a:gridCol w="1993702">
                  <a:extLst>
                    <a:ext uri="{9D8B030D-6E8A-4147-A177-3AD203B41FA5}">
                      <a16:colId xmlns:a16="http://schemas.microsoft.com/office/drawing/2014/main" val="4036005049"/>
                    </a:ext>
                  </a:extLst>
                </a:gridCol>
                <a:gridCol w="1621047">
                  <a:extLst>
                    <a:ext uri="{9D8B030D-6E8A-4147-A177-3AD203B41FA5}">
                      <a16:colId xmlns:a16="http://schemas.microsoft.com/office/drawing/2014/main" val="133299770"/>
                    </a:ext>
                  </a:extLst>
                </a:gridCol>
                <a:gridCol w="1462670">
                  <a:extLst>
                    <a:ext uri="{9D8B030D-6E8A-4147-A177-3AD203B41FA5}">
                      <a16:colId xmlns:a16="http://schemas.microsoft.com/office/drawing/2014/main" val="271330386"/>
                    </a:ext>
                  </a:extLst>
                </a:gridCol>
              </a:tblGrid>
              <a:tr h="228444">
                <a:tc>
                  <a:txBody>
                    <a:bodyPr/>
                    <a:lstStyle/>
                    <a:p>
                      <a:pPr algn="ctr" rtl="0" fontAlgn="t">
                        <a:spcBef>
                          <a:spcPts val="0"/>
                        </a:spcBef>
                        <a:spcAft>
                          <a:spcPts val="0"/>
                        </a:spcAft>
                      </a:pPr>
                      <a:r>
                        <a:rPr lang="en-US" sz="1000" b="0" u="none" strike="noStrike" dirty="0">
                          <a:solidFill>
                            <a:srgbClr val="000000"/>
                          </a:solidFill>
                          <a:effectLst/>
                        </a:rPr>
                        <a:t>Dimensions</a:t>
                      </a:r>
                      <a:endParaRPr lang="en-US" sz="1000" dirty="0">
                        <a:effectLst/>
                        <a:latin typeface="Open Sans"/>
                      </a:endParaRPr>
                    </a:p>
                  </a:txBody>
                  <a:tcPr marL="38403" marR="38403" marT="38403" marB="38403"/>
                </a:tc>
                <a:tc>
                  <a:txBody>
                    <a:bodyPr/>
                    <a:lstStyle/>
                    <a:p>
                      <a:pPr algn="ctr" rtl="0" fontAlgn="t">
                        <a:spcBef>
                          <a:spcPts val="0"/>
                        </a:spcBef>
                        <a:spcAft>
                          <a:spcPts val="0"/>
                        </a:spcAft>
                      </a:pPr>
                      <a:r>
                        <a:rPr lang="en-US" sz="1000" b="0" u="none" strike="noStrike" dirty="0">
                          <a:solidFill>
                            <a:srgbClr val="000000"/>
                          </a:solidFill>
                          <a:effectLst/>
                        </a:rPr>
                        <a:t>Transactions</a:t>
                      </a:r>
                      <a:endParaRPr lang="en-US" sz="1000" dirty="0">
                        <a:effectLst/>
                        <a:latin typeface="Open Sans"/>
                      </a:endParaRPr>
                    </a:p>
                  </a:txBody>
                  <a:tcPr marL="38403" marR="38403" marT="38403" marB="38403"/>
                </a:tc>
                <a:tc>
                  <a:txBody>
                    <a:bodyPr/>
                    <a:lstStyle/>
                    <a:p>
                      <a:pPr algn="ctr" rtl="0" fontAlgn="t">
                        <a:spcBef>
                          <a:spcPts val="0"/>
                        </a:spcBef>
                        <a:spcAft>
                          <a:spcPts val="0"/>
                        </a:spcAft>
                      </a:pPr>
                      <a:r>
                        <a:rPr lang="en-US" sz="1000" b="0" u="none" strike="noStrike">
                          <a:solidFill>
                            <a:srgbClr val="000000"/>
                          </a:solidFill>
                          <a:effectLst/>
                        </a:rPr>
                        <a:t>Customer Demographics</a:t>
                      </a:r>
                      <a:endParaRPr lang="en-US" sz="1000">
                        <a:effectLst/>
                        <a:latin typeface="Open Sans"/>
                      </a:endParaRPr>
                    </a:p>
                  </a:txBody>
                  <a:tcPr marL="38403" marR="38403" marT="38403" marB="38403"/>
                </a:tc>
                <a:tc>
                  <a:txBody>
                    <a:bodyPr/>
                    <a:lstStyle/>
                    <a:p>
                      <a:pPr algn="ctr" rtl="0" fontAlgn="t">
                        <a:spcBef>
                          <a:spcPts val="0"/>
                        </a:spcBef>
                        <a:spcAft>
                          <a:spcPts val="0"/>
                        </a:spcAft>
                      </a:pPr>
                      <a:r>
                        <a:rPr lang="en-US" sz="1000" b="0" u="none" strike="noStrike" dirty="0">
                          <a:solidFill>
                            <a:srgbClr val="000000"/>
                          </a:solidFill>
                          <a:effectLst/>
                        </a:rPr>
                        <a:t>Customer Address</a:t>
                      </a:r>
                      <a:endParaRPr lang="en-US" sz="1000" dirty="0">
                        <a:effectLst/>
                        <a:latin typeface="Open Sans"/>
                      </a:endParaRPr>
                    </a:p>
                  </a:txBody>
                  <a:tcPr marL="38403" marR="38403" marT="38403" marB="38403"/>
                </a:tc>
                <a:extLst>
                  <a:ext uri="{0D108BD9-81ED-4DB2-BD59-A6C34878D82A}">
                    <a16:rowId xmlns:a16="http://schemas.microsoft.com/office/drawing/2014/main" val="3006482073"/>
                  </a:ext>
                </a:extLst>
              </a:tr>
              <a:tr h="371367">
                <a:tc>
                  <a:txBody>
                    <a:bodyPr/>
                    <a:lstStyle/>
                    <a:p>
                      <a:pPr algn="l" rtl="0" fontAlgn="t">
                        <a:spcBef>
                          <a:spcPts val="0"/>
                        </a:spcBef>
                        <a:spcAft>
                          <a:spcPts val="0"/>
                        </a:spcAft>
                      </a:pPr>
                      <a:r>
                        <a:rPr lang="en-US" sz="1000" b="0" u="none" strike="noStrike" dirty="0">
                          <a:solidFill>
                            <a:srgbClr val="000000"/>
                          </a:solidFill>
                          <a:effectLst/>
                        </a:rPr>
                        <a:t>Accuracy</a:t>
                      </a:r>
                      <a:endParaRPr lang="en-US" sz="1000" dirty="0">
                        <a:effectLst/>
                        <a:latin typeface="Open Sans"/>
                      </a:endParaRPr>
                    </a:p>
                  </a:txBody>
                  <a:tcPr marL="38403" marR="38403" marT="38403" marB="38403"/>
                </a:tc>
                <a:tc>
                  <a:txBody>
                    <a:bodyPr/>
                    <a:lstStyle/>
                    <a:p>
                      <a:pPr algn="l" fontAlgn="t"/>
                      <a:br>
                        <a:rPr lang="en-US" sz="1000" dirty="0">
                          <a:effectLst/>
                        </a:rPr>
                      </a:br>
                      <a:endParaRPr lang="en-US" sz="1000" dirty="0">
                        <a:effectLst/>
                        <a:latin typeface="Open Sans"/>
                      </a:endParaRPr>
                    </a:p>
                  </a:txBody>
                  <a:tcPr marL="38403" marR="38403" marT="38403" marB="38403"/>
                </a:tc>
                <a:tc>
                  <a:txBody>
                    <a:bodyPr/>
                    <a:lstStyle/>
                    <a:p>
                      <a:pPr algn="l" rtl="0" fontAlgn="t">
                        <a:spcBef>
                          <a:spcPts val="0"/>
                        </a:spcBef>
                        <a:spcAft>
                          <a:spcPts val="0"/>
                        </a:spcAft>
                      </a:pPr>
                      <a:r>
                        <a:rPr lang="en-US" sz="1000" b="0" u="none" strike="noStrike">
                          <a:solidFill>
                            <a:srgbClr val="000000"/>
                          </a:solidFill>
                          <a:effectLst/>
                        </a:rPr>
                        <a:t>1. default</a:t>
                      </a:r>
                      <a:endParaRPr lang="en-US" sz="1000">
                        <a:effectLst/>
                        <a:latin typeface="Open Sans"/>
                      </a:endParaRPr>
                    </a:p>
                  </a:txBody>
                  <a:tcPr marL="38403" marR="38403" marT="38403" marB="38403"/>
                </a:tc>
                <a:tc>
                  <a:txBody>
                    <a:bodyPr/>
                    <a:lstStyle/>
                    <a:p>
                      <a:pPr algn="l" fontAlgn="t"/>
                      <a:br>
                        <a:rPr lang="en-US" sz="1000">
                          <a:effectLst/>
                        </a:rPr>
                      </a:br>
                      <a:endParaRPr lang="en-US" sz="1000">
                        <a:effectLst/>
                        <a:latin typeface="Open Sans"/>
                      </a:endParaRPr>
                    </a:p>
                  </a:txBody>
                  <a:tcPr marL="38403" marR="38403" marT="38403" marB="38403"/>
                </a:tc>
                <a:extLst>
                  <a:ext uri="{0D108BD9-81ED-4DB2-BD59-A6C34878D82A}">
                    <a16:rowId xmlns:a16="http://schemas.microsoft.com/office/drawing/2014/main" val="1525249672"/>
                  </a:ext>
                </a:extLst>
              </a:tr>
              <a:tr h="964610">
                <a:tc>
                  <a:txBody>
                    <a:bodyPr/>
                    <a:lstStyle/>
                    <a:p>
                      <a:pPr algn="l" rtl="0" fontAlgn="t">
                        <a:spcBef>
                          <a:spcPts val="0"/>
                        </a:spcBef>
                        <a:spcAft>
                          <a:spcPts val="0"/>
                        </a:spcAft>
                      </a:pPr>
                      <a:r>
                        <a:rPr lang="en-US" sz="1000" b="0" u="none" strike="noStrike" dirty="0">
                          <a:solidFill>
                            <a:srgbClr val="000000"/>
                          </a:solidFill>
                          <a:effectLst/>
                        </a:rPr>
                        <a:t>Completeness</a:t>
                      </a:r>
                      <a:endParaRPr lang="en-US" sz="1000" dirty="0">
                        <a:effectLst/>
                        <a:latin typeface="Open Sans"/>
                      </a:endParaRPr>
                    </a:p>
                  </a:txBody>
                  <a:tcPr marL="38403" marR="38403" marT="38403" marB="38403"/>
                </a:tc>
                <a:tc>
                  <a:txBody>
                    <a:bodyPr/>
                    <a:lstStyle/>
                    <a:p>
                      <a:pPr algn="l" rtl="0" fontAlgn="t">
                        <a:spcBef>
                          <a:spcPts val="0"/>
                        </a:spcBef>
                        <a:spcAft>
                          <a:spcPts val="0"/>
                        </a:spcAft>
                      </a:pPr>
                      <a:r>
                        <a:rPr lang="en-US" sz="1000" b="0" u="none" strike="noStrike" dirty="0">
                          <a:solidFill>
                            <a:srgbClr val="000000"/>
                          </a:solidFill>
                          <a:effectLst/>
                        </a:rPr>
                        <a:t>1. </a:t>
                      </a:r>
                      <a:r>
                        <a:rPr lang="en-US" sz="1000" b="0" u="none" strike="noStrike" dirty="0" err="1">
                          <a:solidFill>
                            <a:srgbClr val="000000"/>
                          </a:solidFill>
                          <a:effectLst/>
                        </a:rPr>
                        <a:t>online_order</a:t>
                      </a:r>
                      <a:endParaRPr lang="en-US" sz="1000" dirty="0">
                        <a:effectLst/>
                      </a:endParaRPr>
                    </a:p>
                    <a:p>
                      <a:pPr algn="l" rtl="0" fontAlgn="t">
                        <a:spcBef>
                          <a:spcPts val="0"/>
                        </a:spcBef>
                        <a:spcAft>
                          <a:spcPts val="0"/>
                        </a:spcAft>
                      </a:pPr>
                      <a:r>
                        <a:rPr lang="en-US" sz="1000" b="0" u="none" strike="noStrike" dirty="0">
                          <a:solidFill>
                            <a:srgbClr val="000000"/>
                          </a:solidFill>
                          <a:effectLst/>
                        </a:rPr>
                        <a:t>2. brand</a:t>
                      </a:r>
                      <a:endParaRPr lang="en-US" sz="1000" dirty="0">
                        <a:effectLst/>
                      </a:endParaRPr>
                    </a:p>
                    <a:p>
                      <a:pPr algn="l" rtl="0" fontAlgn="t">
                        <a:spcBef>
                          <a:spcPts val="0"/>
                        </a:spcBef>
                        <a:spcAft>
                          <a:spcPts val="0"/>
                        </a:spcAft>
                      </a:pPr>
                      <a:r>
                        <a:rPr lang="en-US" sz="1000" b="0" u="none" strike="noStrike" dirty="0">
                          <a:solidFill>
                            <a:srgbClr val="000000"/>
                          </a:solidFill>
                          <a:effectLst/>
                        </a:rPr>
                        <a:t>3. </a:t>
                      </a:r>
                      <a:r>
                        <a:rPr lang="en-US" sz="1000" b="0" u="none" strike="noStrike" dirty="0" err="1">
                          <a:solidFill>
                            <a:srgbClr val="000000"/>
                          </a:solidFill>
                          <a:effectLst/>
                        </a:rPr>
                        <a:t>product_line</a:t>
                      </a:r>
                      <a:endParaRPr lang="en-US" sz="1000" dirty="0">
                        <a:effectLst/>
                      </a:endParaRPr>
                    </a:p>
                    <a:p>
                      <a:pPr algn="l" rtl="0" fontAlgn="t">
                        <a:spcBef>
                          <a:spcPts val="0"/>
                        </a:spcBef>
                        <a:spcAft>
                          <a:spcPts val="0"/>
                        </a:spcAft>
                      </a:pPr>
                      <a:r>
                        <a:rPr lang="en-US" sz="1000" b="0" u="none" strike="noStrike" dirty="0">
                          <a:solidFill>
                            <a:srgbClr val="000000"/>
                          </a:solidFill>
                          <a:effectLst/>
                        </a:rPr>
                        <a:t>4. </a:t>
                      </a:r>
                      <a:r>
                        <a:rPr lang="en-US" sz="1000" b="0" u="none" strike="noStrike" dirty="0" err="1">
                          <a:solidFill>
                            <a:srgbClr val="000000"/>
                          </a:solidFill>
                          <a:effectLst/>
                        </a:rPr>
                        <a:t>product_class</a:t>
                      </a:r>
                      <a:endParaRPr lang="en-US" sz="1000" dirty="0">
                        <a:effectLst/>
                      </a:endParaRPr>
                    </a:p>
                    <a:p>
                      <a:pPr algn="l" rtl="0" fontAlgn="t">
                        <a:spcBef>
                          <a:spcPts val="0"/>
                        </a:spcBef>
                        <a:spcAft>
                          <a:spcPts val="0"/>
                        </a:spcAft>
                      </a:pPr>
                      <a:r>
                        <a:rPr lang="en-US" sz="1000" b="0" u="none" strike="noStrike" dirty="0">
                          <a:solidFill>
                            <a:srgbClr val="000000"/>
                          </a:solidFill>
                          <a:effectLst/>
                        </a:rPr>
                        <a:t>5. </a:t>
                      </a:r>
                      <a:r>
                        <a:rPr lang="en-US" sz="1000" b="0" u="none" strike="noStrike" dirty="0" err="1">
                          <a:solidFill>
                            <a:srgbClr val="000000"/>
                          </a:solidFill>
                          <a:effectLst/>
                        </a:rPr>
                        <a:t>product_size</a:t>
                      </a:r>
                      <a:endParaRPr lang="en-US" sz="1000" dirty="0">
                        <a:effectLst/>
                      </a:endParaRPr>
                    </a:p>
                    <a:p>
                      <a:pPr algn="l" rtl="0" fontAlgn="t">
                        <a:spcBef>
                          <a:spcPts val="0"/>
                        </a:spcBef>
                        <a:spcAft>
                          <a:spcPts val="0"/>
                        </a:spcAft>
                      </a:pPr>
                      <a:r>
                        <a:rPr lang="en-US" sz="1000" b="0" u="none" strike="noStrike" dirty="0">
                          <a:solidFill>
                            <a:srgbClr val="000000"/>
                          </a:solidFill>
                          <a:effectLst/>
                        </a:rPr>
                        <a:t>6. </a:t>
                      </a:r>
                      <a:r>
                        <a:rPr lang="en-US" sz="1000" b="0" u="none" strike="noStrike" dirty="0" err="1">
                          <a:solidFill>
                            <a:srgbClr val="000000"/>
                          </a:solidFill>
                          <a:effectLst/>
                        </a:rPr>
                        <a:t>product_first_sold_date</a:t>
                      </a:r>
                      <a:endParaRPr lang="en-US" sz="1000" dirty="0">
                        <a:effectLst/>
                        <a:latin typeface="Open Sans"/>
                      </a:endParaRPr>
                    </a:p>
                  </a:txBody>
                  <a:tcPr marL="38403" marR="38403" marT="38403" marB="38403"/>
                </a:tc>
                <a:tc>
                  <a:txBody>
                    <a:bodyPr/>
                    <a:lstStyle/>
                    <a:p>
                      <a:pPr algn="l" rtl="0" fontAlgn="t">
                        <a:spcBef>
                          <a:spcPts val="0"/>
                        </a:spcBef>
                        <a:spcAft>
                          <a:spcPts val="0"/>
                        </a:spcAft>
                      </a:pPr>
                      <a:r>
                        <a:rPr lang="en-US" sz="1000" b="0" u="none" strike="noStrike">
                          <a:solidFill>
                            <a:srgbClr val="000000"/>
                          </a:solidFill>
                          <a:effectLst/>
                        </a:rPr>
                        <a:t>1. last_name</a:t>
                      </a:r>
                      <a:endParaRPr lang="en-US" sz="1000">
                        <a:effectLst/>
                      </a:endParaRPr>
                    </a:p>
                    <a:p>
                      <a:pPr algn="l" rtl="0" fontAlgn="t">
                        <a:spcBef>
                          <a:spcPts val="0"/>
                        </a:spcBef>
                        <a:spcAft>
                          <a:spcPts val="0"/>
                        </a:spcAft>
                      </a:pPr>
                      <a:r>
                        <a:rPr lang="en-US" sz="1000" b="0" u="none" strike="noStrike">
                          <a:solidFill>
                            <a:srgbClr val="000000"/>
                          </a:solidFill>
                          <a:effectLst/>
                        </a:rPr>
                        <a:t>2. DOB</a:t>
                      </a:r>
                      <a:endParaRPr lang="en-US" sz="1000">
                        <a:effectLst/>
                      </a:endParaRPr>
                    </a:p>
                    <a:p>
                      <a:pPr algn="l" rtl="0" fontAlgn="t">
                        <a:spcBef>
                          <a:spcPts val="0"/>
                        </a:spcBef>
                        <a:spcAft>
                          <a:spcPts val="0"/>
                        </a:spcAft>
                      </a:pPr>
                      <a:r>
                        <a:rPr lang="en-US" sz="1000" b="0" u="none" strike="noStrike">
                          <a:solidFill>
                            <a:srgbClr val="000000"/>
                          </a:solidFill>
                          <a:effectLst/>
                        </a:rPr>
                        <a:t>3. Completeness</a:t>
                      </a:r>
                      <a:endParaRPr lang="en-US" sz="1000">
                        <a:effectLst/>
                      </a:endParaRPr>
                    </a:p>
                    <a:p>
                      <a:pPr algn="l" rtl="0" fontAlgn="t">
                        <a:spcBef>
                          <a:spcPts val="0"/>
                        </a:spcBef>
                        <a:spcAft>
                          <a:spcPts val="0"/>
                        </a:spcAft>
                      </a:pPr>
                      <a:r>
                        <a:rPr lang="en-US" sz="1000" b="0" u="none" strike="noStrike">
                          <a:solidFill>
                            <a:srgbClr val="000000"/>
                          </a:solidFill>
                          <a:effectLst/>
                        </a:rPr>
                        <a:t>4. Completeness</a:t>
                      </a:r>
                      <a:endParaRPr lang="en-US" sz="1000">
                        <a:effectLst/>
                      </a:endParaRPr>
                    </a:p>
                    <a:p>
                      <a:pPr algn="l" rtl="0" fontAlgn="t">
                        <a:spcBef>
                          <a:spcPts val="0"/>
                        </a:spcBef>
                        <a:spcAft>
                          <a:spcPts val="0"/>
                        </a:spcAft>
                      </a:pPr>
                      <a:r>
                        <a:rPr lang="en-US" sz="1000" b="0" u="none" strike="noStrike">
                          <a:solidFill>
                            <a:srgbClr val="000000"/>
                          </a:solidFill>
                          <a:effectLst/>
                        </a:rPr>
                        <a:t>5. default</a:t>
                      </a:r>
                      <a:endParaRPr lang="en-US" sz="1000">
                        <a:effectLst/>
                      </a:endParaRPr>
                    </a:p>
                    <a:p>
                      <a:pPr algn="l" rtl="0" fontAlgn="t">
                        <a:spcBef>
                          <a:spcPts val="0"/>
                        </a:spcBef>
                        <a:spcAft>
                          <a:spcPts val="0"/>
                        </a:spcAft>
                      </a:pPr>
                      <a:r>
                        <a:rPr lang="en-US" sz="1000" b="0" u="none" strike="noStrike">
                          <a:solidFill>
                            <a:srgbClr val="000000"/>
                          </a:solidFill>
                          <a:effectLst/>
                        </a:rPr>
                        <a:t>6. tenure</a:t>
                      </a:r>
                      <a:endParaRPr lang="en-US" sz="1000">
                        <a:effectLst/>
                        <a:latin typeface="Open Sans"/>
                      </a:endParaRPr>
                    </a:p>
                  </a:txBody>
                  <a:tcPr marL="38403" marR="38403" marT="38403" marB="38403"/>
                </a:tc>
                <a:tc>
                  <a:txBody>
                    <a:bodyPr/>
                    <a:lstStyle/>
                    <a:p>
                      <a:pPr algn="l" fontAlgn="t"/>
                      <a:br>
                        <a:rPr lang="en-US" sz="1000">
                          <a:effectLst/>
                        </a:rPr>
                      </a:br>
                      <a:endParaRPr lang="en-US" sz="1000">
                        <a:effectLst/>
                        <a:latin typeface="Open Sans"/>
                      </a:endParaRPr>
                    </a:p>
                  </a:txBody>
                  <a:tcPr marL="38403" marR="38403" marT="38403" marB="38403"/>
                </a:tc>
                <a:extLst>
                  <a:ext uri="{0D108BD9-81ED-4DB2-BD59-A6C34878D82A}">
                    <a16:rowId xmlns:a16="http://schemas.microsoft.com/office/drawing/2014/main" val="806995672"/>
                  </a:ext>
                </a:extLst>
              </a:tr>
              <a:tr h="371367">
                <a:tc>
                  <a:txBody>
                    <a:bodyPr/>
                    <a:lstStyle/>
                    <a:p>
                      <a:pPr algn="l" rtl="0" fontAlgn="t">
                        <a:spcBef>
                          <a:spcPts val="0"/>
                        </a:spcBef>
                        <a:spcAft>
                          <a:spcPts val="0"/>
                        </a:spcAft>
                      </a:pPr>
                      <a:r>
                        <a:rPr lang="en-US" sz="1000" b="0" u="none" strike="noStrike" dirty="0">
                          <a:solidFill>
                            <a:srgbClr val="000000"/>
                          </a:solidFill>
                          <a:effectLst/>
                        </a:rPr>
                        <a:t>Currency</a:t>
                      </a:r>
                      <a:endParaRPr lang="en-US" sz="1000" dirty="0">
                        <a:effectLst/>
                        <a:latin typeface="Open Sans"/>
                      </a:endParaRPr>
                    </a:p>
                  </a:txBody>
                  <a:tcPr marL="38403" marR="38403" marT="38403" marB="38403"/>
                </a:tc>
                <a:tc>
                  <a:txBody>
                    <a:bodyPr/>
                    <a:lstStyle/>
                    <a:p>
                      <a:pPr algn="l" fontAlgn="t"/>
                      <a:br>
                        <a:rPr lang="en-US" sz="1000" dirty="0">
                          <a:effectLst/>
                        </a:rPr>
                      </a:br>
                      <a:endParaRPr lang="en-US" sz="1000" dirty="0">
                        <a:effectLst/>
                        <a:latin typeface="Open Sans"/>
                      </a:endParaRPr>
                    </a:p>
                  </a:txBody>
                  <a:tcPr marL="38403" marR="38403" marT="38403" marB="38403"/>
                </a:tc>
                <a:tc>
                  <a:txBody>
                    <a:bodyPr/>
                    <a:lstStyle/>
                    <a:p>
                      <a:pPr algn="l" rtl="0" fontAlgn="t">
                        <a:spcBef>
                          <a:spcPts val="0"/>
                        </a:spcBef>
                        <a:spcAft>
                          <a:spcPts val="0"/>
                        </a:spcAft>
                      </a:pPr>
                      <a:r>
                        <a:rPr lang="en-US" sz="1000" b="0" u="none" strike="noStrike" dirty="0">
                          <a:solidFill>
                            <a:srgbClr val="000000"/>
                          </a:solidFill>
                          <a:effectLst/>
                        </a:rPr>
                        <a:t>1. default</a:t>
                      </a:r>
                      <a:endParaRPr lang="en-US" sz="1000" dirty="0">
                        <a:effectLst/>
                        <a:latin typeface="Open Sans"/>
                      </a:endParaRPr>
                    </a:p>
                  </a:txBody>
                  <a:tcPr marL="38403" marR="38403" marT="38403" marB="38403"/>
                </a:tc>
                <a:tc>
                  <a:txBody>
                    <a:bodyPr/>
                    <a:lstStyle/>
                    <a:p>
                      <a:pPr algn="l" fontAlgn="t"/>
                      <a:br>
                        <a:rPr lang="en-US" sz="1000">
                          <a:effectLst/>
                        </a:rPr>
                      </a:br>
                      <a:endParaRPr lang="en-US" sz="1000">
                        <a:effectLst/>
                        <a:latin typeface="Open Sans"/>
                      </a:endParaRPr>
                    </a:p>
                  </a:txBody>
                  <a:tcPr marL="38403" marR="38403" marT="38403" marB="38403"/>
                </a:tc>
                <a:extLst>
                  <a:ext uri="{0D108BD9-81ED-4DB2-BD59-A6C34878D82A}">
                    <a16:rowId xmlns:a16="http://schemas.microsoft.com/office/drawing/2014/main" val="1246896904"/>
                  </a:ext>
                </a:extLst>
              </a:tr>
              <a:tr h="371367">
                <a:tc>
                  <a:txBody>
                    <a:bodyPr/>
                    <a:lstStyle/>
                    <a:p>
                      <a:pPr algn="l" rtl="0" fontAlgn="t">
                        <a:spcBef>
                          <a:spcPts val="0"/>
                        </a:spcBef>
                        <a:spcAft>
                          <a:spcPts val="0"/>
                        </a:spcAft>
                      </a:pPr>
                      <a:r>
                        <a:rPr lang="en-US" sz="1000" b="0" u="none" strike="noStrike" dirty="0">
                          <a:solidFill>
                            <a:srgbClr val="000000"/>
                          </a:solidFill>
                          <a:effectLst/>
                        </a:rPr>
                        <a:t>Consistency</a:t>
                      </a:r>
                      <a:endParaRPr lang="en-US" sz="1000" dirty="0">
                        <a:effectLst/>
                        <a:latin typeface="Open Sans"/>
                      </a:endParaRPr>
                    </a:p>
                  </a:txBody>
                  <a:tcPr marL="38403" marR="38403" marT="38403" marB="38403"/>
                </a:tc>
                <a:tc>
                  <a:txBody>
                    <a:bodyPr/>
                    <a:lstStyle/>
                    <a:p>
                      <a:pPr algn="l" fontAlgn="t"/>
                      <a:br>
                        <a:rPr lang="en-US" sz="1000" dirty="0">
                          <a:effectLst/>
                        </a:rPr>
                      </a:br>
                      <a:endParaRPr lang="en-US" sz="1000" dirty="0">
                        <a:effectLst/>
                        <a:latin typeface="Open Sans"/>
                      </a:endParaRPr>
                    </a:p>
                  </a:txBody>
                  <a:tcPr marL="38403" marR="38403" marT="38403" marB="38403"/>
                </a:tc>
                <a:tc>
                  <a:txBody>
                    <a:bodyPr/>
                    <a:lstStyle/>
                    <a:p>
                      <a:pPr algn="l" rtl="0" fontAlgn="t">
                        <a:spcBef>
                          <a:spcPts val="0"/>
                        </a:spcBef>
                        <a:spcAft>
                          <a:spcPts val="0"/>
                        </a:spcAft>
                      </a:pPr>
                      <a:r>
                        <a:rPr lang="en-US" sz="1000" b="0" u="none" strike="noStrike" dirty="0">
                          <a:solidFill>
                            <a:srgbClr val="000000"/>
                          </a:solidFill>
                          <a:effectLst/>
                        </a:rPr>
                        <a:t>1. DOB</a:t>
                      </a:r>
                      <a:endParaRPr lang="en-US" sz="1000" dirty="0">
                        <a:effectLst/>
                      </a:endParaRPr>
                    </a:p>
                    <a:p>
                      <a:pPr algn="l" rtl="0" fontAlgn="t">
                        <a:spcBef>
                          <a:spcPts val="0"/>
                        </a:spcBef>
                        <a:spcAft>
                          <a:spcPts val="0"/>
                        </a:spcAft>
                      </a:pPr>
                      <a:r>
                        <a:rPr lang="en-US" sz="1000" b="0" u="none" strike="noStrike" dirty="0">
                          <a:solidFill>
                            <a:srgbClr val="000000"/>
                          </a:solidFill>
                          <a:effectLst/>
                        </a:rPr>
                        <a:t>2. default</a:t>
                      </a:r>
                      <a:endParaRPr lang="en-US" sz="1000" dirty="0">
                        <a:effectLst/>
                        <a:latin typeface="Open Sans"/>
                      </a:endParaRPr>
                    </a:p>
                  </a:txBody>
                  <a:tcPr marL="38403" marR="38403" marT="38403" marB="38403"/>
                </a:tc>
                <a:tc>
                  <a:txBody>
                    <a:bodyPr/>
                    <a:lstStyle/>
                    <a:p>
                      <a:pPr algn="l" rtl="0" fontAlgn="t">
                        <a:spcBef>
                          <a:spcPts val="0"/>
                        </a:spcBef>
                        <a:spcAft>
                          <a:spcPts val="0"/>
                        </a:spcAft>
                      </a:pPr>
                      <a:r>
                        <a:rPr lang="en-US" sz="1000" b="0" u="none" strike="noStrike">
                          <a:solidFill>
                            <a:srgbClr val="000000"/>
                          </a:solidFill>
                          <a:effectLst/>
                        </a:rPr>
                        <a:t>1. states</a:t>
                      </a:r>
                      <a:endParaRPr lang="en-US" sz="1000">
                        <a:effectLst/>
                        <a:latin typeface="Open Sans"/>
                      </a:endParaRPr>
                    </a:p>
                  </a:txBody>
                  <a:tcPr marL="38403" marR="38403" marT="38403" marB="38403"/>
                </a:tc>
                <a:extLst>
                  <a:ext uri="{0D108BD9-81ED-4DB2-BD59-A6C34878D82A}">
                    <a16:rowId xmlns:a16="http://schemas.microsoft.com/office/drawing/2014/main" val="729474064"/>
                  </a:ext>
                </a:extLst>
              </a:tr>
              <a:tr h="371367">
                <a:tc>
                  <a:txBody>
                    <a:bodyPr/>
                    <a:lstStyle/>
                    <a:p>
                      <a:pPr algn="l" rtl="0" fontAlgn="t">
                        <a:spcBef>
                          <a:spcPts val="0"/>
                        </a:spcBef>
                        <a:spcAft>
                          <a:spcPts val="0"/>
                        </a:spcAft>
                      </a:pPr>
                      <a:r>
                        <a:rPr lang="en-US" sz="1000" b="0" u="none" strike="noStrike" dirty="0">
                          <a:solidFill>
                            <a:srgbClr val="000000"/>
                          </a:solidFill>
                          <a:effectLst/>
                        </a:rPr>
                        <a:t>Relevancy</a:t>
                      </a:r>
                      <a:endParaRPr lang="en-US" sz="1000" dirty="0">
                        <a:effectLst/>
                        <a:latin typeface="Open Sans"/>
                      </a:endParaRPr>
                    </a:p>
                  </a:txBody>
                  <a:tcPr marL="38403" marR="38403" marT="38403" marB="38403"/>
                </a:tc>
                <a:tc>
                  <a:txBody>
                    <a:bodyPr/>
                    <a:lstStyle/>
                    <a:p>
                      <a:pPr algn="l" fontAlgn="t"/>
                      <a:br>
                        <a:rPr lang="en-US" sz="1000" dirty="0">
                          <a:effectLst/>
                        </a:rPr>
                      </a:br>
                      <a:endParaRPr lang="en-US" sz="1000" dirty="0">
                        <a:effectLst/>
                        <a:latin typeface="Open Sans"/>
                      </a:endParaRPr>
                    </a:p>
                  </a:txBody>
                  <a:tcPr marL="38403" marR="38403" marT="38403" marB="38403"/>
                </a:tc>
                <a:tc>
                  <a:txBody>
                    <a:bodyPr/>
                    <a:lstStyle/>
                    <a:p>
                      <a:pPr algn="l" rtl="0" fontAlgn="t">
                        <a:spcBef>
                          <a:spcPts val="0"/>
                        </a:spcBef>
                        <a:spcAft>
                          <a:spcPts val="0"/>
                        </a:spcAft>
                      </a:pPr>
                      <a:r>
                        <a:rPr lang="en-US" sz="1000" b="0" u="none" strike="noStrike" dirty="0">
                          <a:solidFill>
                            <a:srgbClr val="000000"/>
                          </a:solidFill>
                          <a:effectLst/>
                        </a:rPr>
                        <a:t>1. default</a:t>
                      </a:r>
                      <a:endParaRPr lang="en-US" sz="1000" dirty="0">
                        <a:effectLst/>
                        <a:latin typeface="Open Sans"/>
                      </a:endParaRPr>
                    </a:p>
                  </a:txBody>
                  <a:tcPr marL="38403" marR="38403" marT="38403" marB="38403"/>
                </a:tc>
                <a:tc>
                  <a:txBody>
                    <a:bodyPr/>
                    <a:lstStyle/>
                    <a:p>
                      <a:pPr algn="l" fontAlgn="t"/>
                      <a:br>
                        <a:rPr lang="en-US" sz="1000">
                          <a:effectLst/>
                        </a:rPr>
                      </a:br>
                      <a:endParaRPr lang="en-US" sz="1000">
                        <a:effectLst/>
                        <a:latin typeface="Open Sans"/>
                      </a:endParaRPr>
                    </a:p>
                  </a:txBody>
                  <a:tcPr marL="38403" marR="38403" marT="38403" marB="38403"/>
                </a:tc>
                <a:extLst>
                  <a:ext uri="{0D108BD9-81ED-4DB2-BD59-A6C34878D82A}">
                    <a16:rowId xmlns:a16="http://schemas.microsoft.com/office/drawing/2014/main" val="3306118926"/>
                  </a:ext>
                </a:extLst>
              </a:tr>
              <a:tr h="371367">
                <a:tc>
                  <a:txBody>
                    <a:bodyPr/>
                    <a:lstStyle/>
                    <a:p>
                      <a:pPr algn="l" rtl="0" fontAlgn="t">
                        <a:spcBef>
                          <a:spcPts val="0"/>
                        </a:spcBef>
                        <a:spcAft>
                          <a:spcPts val="0"/>
                        </a:spcAft>
                      </a:pPr>
                      <a:r>
                        <a:rPr lang="en-US" sz="1000" b="0" u="none" strike="noStrike" dirty="0">
                          <a:solidFill>
                            <a:srgbClr val="000000"/>
                          </a:solidFill>
                          <a:effectLst/>
                        </a:rPr>
                        <a:t>Uniqueness</a:t>
                      </a:r>
                      <a:endParaRPr lang="en-US" sz="1000" dirty="0">
                        <a:effectLst/>
                        <a:latin typeface="Open Sans"/>
                      </a:endParaRPr>
                    </a:p>
                  </a:txBody>
                  <a:tcPr marL="38403" marR="38403" marT="38403" marB="38403"/>
                </a:tc>
                <a:tc>
                  <a:txBody>
                    <a:bodyPr/>
                    <a:lstStyle/>
                    <a:p>
                      <a:pPr algn="l" fontAlgn="t"/>
                      <a:br>
                        <a:rPr lang="en-US" sz="1000" dirty="0">
                          <a:effectLst/>
                        </a:rPr>
                      </a:br>
                      <a:endParaRPr lang="en-US" sz="1000" dirty="0">
                        <a:effectLst/>
                        <a:latin typeface="Open Sans"/>
                      </a:endParaRPr>
                    </a:p>
                  </a:txBody>
                  <a:tcPr marL="38403" marR="38403" marT="38403" marB="38403"/>
                </a:tc>
                <a:tc>
                  <a:txBody>
                    <a:bodyPr/>
                    <a:lstStyle/>
                    <a:p>
                      <a:pPr algn="l" rtl="0" fontAlgn="t">
                        <a:spcBef>
                          <a:spcPts val="0"/>
                        </a:spcBef>
                        <a:spcAft>
                          <a:spcPts val="0"/>
                        </a:spcAft>
                      </a:pPr>
                      <a:r>
                        <a:rPr lang="en-US" sz="1000" b="0" u="none" strike="noStrike" dirty="0">
                          <a:solidFill>
                            <a:srgbClr val="000000"/>
                          </a:solidFill>
                          <a:effectLst/>
                        </a:rPr>
                        <a:t>1. default</a:t>
                      </a:r>
                      <a:endParaRPr lang="en-US" sz="1000" dirty="0">
                        <a:effectLst/>
                        <a:latin typeface="Open Sans"/>
                      </a:endParaRPr>
                    </a:p>
                  </a:txBody>
                  <a:tcPr marL="38403" marR="38403" marT="38403" marB="38403"/>
                </a:tc>
                <a:tc>
                  <a:txBody>
                    <a:bodyPr/>
                    <a:lstStyle/>
                    <a:p>
                      <a:pPr algn="l" fontAlgn="t"/>
                      <a:br>
                        <a:rPr lang="en-US" sz="1000" dirty="0">
                          <a:effectLst/>
                        </a:rPr>
                      </a:br>
                      <a:endParaRPr lang="en-US" sz="1000" dirty="0">
                        <a:effectLst/>
                        <a:latin typeface="Open Sans"/>
                      </a:endParaRPr>
                    </a:p>
                  </a:txBody>
                  <a:tcPr marL="38403" marR="38403" marT="38403" marB="38403"/>
                </a:tc>
                <a:extLst>
                  <a:ext uri="{0D108BD9-81ED-4DB2-BD59-A6C34878D82A}">
                    <a16:rowId xmlns:a16="http://schemas.microsoft.com/office/drawing/2014/main" val="2960340824"/>
                  </a:ext>
                </a:extLst>
              </a:tr>
              <a:tr h="380453">
                <a:tc>
                  <a:txBody>
                    <a:bodyPr/>
                    <a:lstStyle/>
                    <a:p>
                      <a:pPr algn="l" rtl="0" fontAlgn="t">
                        <a:spcBef>
                          <a:spcPts val="0"/>
                        </a:spcBef>
                        <a:spcAft>
                          <a:spcPts val="0"/>
                        </a:spcAft>
                      </a:pPr>
                      <a:r>
                        <a:rPr lang="en-US" sz="1000" b="0" u="none" strike="noStrike" dirty="0">
                          <a:solidFill>
                            <a:srgbClr val="000000"/>
                          </a:solidFill>
                          <a:effectLst/>
                        </a:rPr>
                        <a:t>Validity</a:t>
                      </a:r>
                      <a:endParaRPr lang="en-US" sz="1000" dirty="0">
                        <a:effectLst/>
                        <a:latin typeface="Open Sans"/>
                      </a:endParaRPr>
                    </a:p>
                  </a:txBody>
                  <a:tcPr marL="38403" marR="38403" marT="38403" marB="38403"/>
                </a:tc>
                <a:tc>
                  <a:txBody>
                    <a:bodyPr/>
                    <a:lstStyle/>
                    <a:p>
                      <a:pPr algn="l" rtl="0" fontAlgn="t">
                        <a:spcBef>
                          <a:spcPts val="0"/>
                        </a:spcBef>
                        <a:spcAft>
                          <a:spcPts val="0"/>
                        </a:spcAft>
                      </a:pPr>
                      <a:r>
                        <a:rPr lang="en-US" sz="1000" b="0" u="none" strike="noStrike" dirty="0">
                          <a:solidFill>
                            <a:srgbClr val="000000"/>
                          </a:solidFill>
                          <a:effectLst/>
                        </a:rPr>
                        <a:t>1. </a:t>
                      </a:r>
                      <a:r>
                        <a:rPr lang="en-US" sz="1000" b="0" u="none" strike="noStrike" dirty="0" err="1">
                          <a:solidFill>
                            <a:srgbClr val="000000"/>
                          </a:solidFill>
                          <a:effectLst/>
                        </a:rPr>
                        <a:t>product_first_sold_date</a:t>
                      </a:r>
                      <a:endParaRPr lang="en-US" sz="1000" dirty="0">
                        <a:effectLst/>
                        <a:latin typeface="Open Sans"/>
                      </a:endParaRPr>
                    </a:p>
                  </a:txBody>
                  <a:tcPr marL="38403" marR="38403" marT="38403" marB="38403"/>
                </a:tc>
                <a:tc>
                  <a:txBody>
                    <a:bodyPr/>
                    <a:lstStyle/>
                    <a:p>
                      <a:pPr algn="l" rtl="0" fontAlgn="t">
                        <a:spcBef>
                          <a:spcPts val="0"/>
                        </a:spcBef>
                        <a:spcAft>
                          <a:spcPts val="0"/>
                        </a:spcAft>
                      </a:pPr>
                      <a:r>
                        <a:rPr lang="en-US" sz="1000" b="0" u="none" strike="noStrike" dirty="0">
                          <a:solidFill>
                            <a:srgbClr val="000000"/>
                          </a:solidFill>
                          <a:effectLst/>
                        </a:rPr>
                        <a:t>1. </a:t>
                      </a:r>
                      <a:r>
                        <a:rPr lang="en-US" sz="1000" b="0" u="none" strike="noStrike" dirty="0" err="1">
                          <a:solidFill>
                            <a:srgbClr val="000000"/>
                          </a:solidFill>
                          <a:effectLst/>
                        </a:rPr>
                        <a:t>gender_dimension</a:t>
                      </a:r>
                      <a:endParaRPr lang="en-US" sz="1000" dirty="0">
                        <a:effectLst/>
                      </a:endParaRPr>
                    </a:p>
                    <a:p>
                      <a:pPr algn="l" rtl="0" fontAlgn="t">
                        <a:spcBef>
                          <a:spcPts val="0"/>
                        </a:spcBef>
                        <a:spcAft>
                          <a:spcPts val="0"/>
                        </a:spcAft>
                      </a:pPr>
                      <a:r>
                        <a:rPr lang="en-US" sz="1000" b="0" u="none" strike="noStrike" dirty="0">
                          <a:solidFill>
                            <a:srgbClr val="000000"/>
                          </a:solidFill>
                          <a:effectLst/>
                        </a:rPr>
                        <a:t>2. default</a:t>
                      </a:r>
                      <a:endParaRPr lang="en-US" sz="1000" dirty="0">
                        <a:effectLst/>
                        <a:latin typeface="Open Sans"/>
                      </a:endParaRPr>
                    </a:p>
                  </a:txBody>
                  <a:tcPr marL="38403" marR="38403" marT="38403" marB="38403"/>
                </a:tc>
                <a:tc>
                  <a:txBody>
                    <a:bodyPr/>
                    <a:lstStyle/>
                    <a:p>
                      <a:pPr algn="l" fontAlgn="t"/>
                      <a:br>
                        <a:rPr lang="en-US" sz="1000" dirty="0">
                          <a:effectLst/>
                        </a:rPr>
                      </a:br>
                      <a:endParaRPr lang="en-US" sz="1000" dirty="0">
                        <a:effectLst/>
                        <a:latin typeface="Open Sans"/>
                      </a:endParaRPr>
                    </a:p>
                  </a:txBody>
                  <a:tcPr marL="38403" marR="38403" marT="38403" marB="38403"/>
                </a:tc>
                <a:extLst>
                  <a:ext uri="{0D108BD9-81ED-4DB2-BD59-A6C34878D82A}">
                    <a16:rowId xmlns:a16="http://schemas.microsoft.com/office/drawing/2014/main" val="1973779377"/>
                  </a:ext>
                </a:extLst>
              </a:tr>
            </a:tbl>
          </a:graphicData>
        </a:graphic>
      </p:graphicFrame>
      <p:sp>
        <p:nvSpPr>
          <p:cNvPr id="7" name="Rectangle 2">
            <a:extLst>
              <a:ext uri="{FF2B5EF4-FFF2-40B4-BE49-F238E27FC236}">
                <a16:creationId xmlns:a16="http://schemas.microsoft.com/office/drawing/2014/main" id="{5BB04882-7F26-4A9D-9957-EB90CC9E35D4}"/>
              </a:ext>
            </a:extLst>
          </p:cNvPr>
          <p:cNvSpPr>
            <a:spLocks noChangeArrowheads="1"/>
          </p:cNvSpPr>
          <p:nvPr/>
        </p:nvSpPr>
        <p:spPr bwMode="auto">
          <a:xfrm>
            <a:off x="1114887" y="1494136"/>
            <a:ext cx="1848588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572781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4470214"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By State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72A4FBDE-E328-4B2C-A4EF-A2DBCADB0645}"/>
              </a:ext>
            </a:extLst>
          </p:cNvPr>
          <p:cNvPicPr>
            <a:picLocks noChangeAspect="1"/>
          </p:cNvPicPr>
          <p:nvPr/>
        </p:nvPicPr>
        <p:blipFill>
          <a:blip r:embed="rId2"/>
          <a:stretch>
            <a:fillRect/>
          </a:stretch>
        </p:blipFill>
        <p:spPr>
          <a:xfrm>
            <a:off x="4675239" y="1445558"/>
            <a:ext cx="4176193" cy="3433968"/>
          </a:xfrm>
          <a:prstGeom prst="rect">
            <a:avLst/>
          </a:prstGeom>
        </p:spPr>
      </p:pic>
      <p:sp>
        <p:nvSpPr>
          <p:cNvPr id="11" name="Shape 73">
            <a:extLst>
              <a:ext uri="{FF2B5EF4-FFF2-40B4-BE49-F238E27FC236}">
                <a16:creationId xmlns:a16="http://schemas.microsoft.com/office/drawing/2014/main" id="{5B92A55E-B09F-4D77-9FEA-9A64FDA20375}"/>
              </a:ext>
            </a:extLst>
          </p:cNvPr>
          <p:cNvSpPr/>
          <p:nvPr/>
        </p:nvSpPr>
        <p:spPr>
          <a:xfrm>
            <a:off x="154225" y="1723185"/>
            <a:ext cx="4076689" cy="95817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New South Wales has highest number of customers, followed by Victoria and Queensland.</a:t>
            </a:r>
          </a:p>
        </p:txBody>
      </p:sp>
      <p:sp>
        <p:nvSpPr>
          <p:cNvPr id="12" name="Shape 73">
            <a:extLst>
              <a:ext uri="{FF2B5EF4-FFF2-40B4-BE49-F238E27FC236}">
                <a16:creationId xmlns:a16="http://schemas.microsoft.com/office/drawing/2014/main" id="{947A2108-085E-4E29-91F6-DDFBC28BCDA7}"/>
              </a:ext>
            </a:extLst>
          </p:cNvPr>
          <p:cNvSpPr/>
          <p:nvPr/>
        </p:nvSpPr>
        <p:spPr>
          <a:xfrm>
            <a:off x="205025" y="4331616"/>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state</a:t>
            </a:r>
          </a:p>
          <a:p>
            <a:pPr marL="285750" indent="-285750">
              <a:buFont typeface="Wingdings" panose="05000000000000000000" pitchFamily="2" charset="2"/>
              <a:buChar char="q"/>
            </a:pPr>
            <a:r>
              <a:rPr lang="en-US" sz="1050" dirty="0"/>
              <a:t>Y axis -&gt; Count/Number of Customers</a:t>
            </a:r>
          </a:p>
        </p:txBody>
      </p:sp>
    </p:spTree>
    <p:extLst>
      <p:ext uri="{BB962C8B-B14F-4D97-AF65-F5344CB8AC3E}">
        <p14:creationId xmlns:p14="http://schemas.microsoft.com/office/powerpoint/2010/main" val="18646406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4470214"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By Gender</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154225" y="1723185"/>
            <a:ext cx="4076689" cy="1489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Females have topped our customers by gender chart, followed by Males.</a:t>
            </a:r>
          </a:p>
          <a:p>
            <a:pPr marL="285750" indent="-285750">
              <a:buFont typeface="Arial" panose="020B0604020202020204" pitchFamily="34" charset="0"/>
              <a:buChar char="•"/>
            </a:pPr>
            <a:r>
              <a:rPr lang="en-US" dirty="0"/>
              <a:t>Unidentified gender are those people who didn’t identify themselves as either “Male”</a:t>
            </a:r>
          </a:p>
          <a:p>
            <a:r>
              <a:rPr lang="en-US" dirty="0"/>
              <a:t>      or “Female”.</a:t>
            </a:r>
          </a:p>
        </p:txBody>
      </p:sp>
      <p:pic>
        <p:nvPicPr>
          <p:cNvPr id="5" name="Picture 4">
            <a:extLst>
              <a:ext uri="{FF2B5EF4-FFF2-40B4-BE49-F238E27FC236}">
                <a16:creationId xmlns:a16="http://schemas.microsoft.com/office/drawing/2014/main" id="{03751FE9-AFDB-46D7-9346-95A1B71394D8}"/>
              </a:ext>
            </a:extLst>
          </p:cNvPr>
          <p:cNvPicPr>
            <a:picLocks noChangeAspect="1"/>
          </p:cNvPicPr>
          <p:nvPr/>
        </p:nvPicPr>
        <p:blipFill>
          <a:blip r:embed="rId2"/>
          <a:stretch>
            <a:fillRect/>
          </a:stretch>
        </p:blipFill>
        <p:spPr>
          <a:xfrm>
            <a:off x="4281713" y="1252956"/>
            <a:ext cx="4657261" cy="3687242"/>
          </a:xfrm>
          <a:prstGeom prst="rect">
            <a:avLst/>
          </a:prstGeom>
        </p:spPr>
      </p:pic>
      <p:sp>
        <p:nvSpPr>
          <p:cNvPr id="12" name="Shape 73">
            <a:extLst>
              <a:ext uri="{FF2B5EF4-FFF2-40B4-BE49-F238E27FC236}">
                <a16:creationId xmlns:a16="http://schemas.microsoft.com/office/drawing/2014/main" id="{41E9C881-517C-4BCF-9BCE-9D622D0CB9E4}"/>
              </a:ext>
            </a:extLst>
          </p:cNvPr>
          <p:cNvSpPr/>
          <p:nvPr/>
        </p:nvSpPr>
        <p:spPr>
          <a:xfrm>
            <a:off x="205025" y="3982018"/>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gender</a:t>
            </a:r>
          </a:p>
          <a:p>
            <a:pPr marL="285750" indent="-285750">
              <a:buFont typeface="Wingdings" panose="05000000000000000000" pitchFamily="2" charset="2"/>
              <a:buChar char="q"/>
            </a:pPr>
            <a:r>
              <a:rPr lang="en-US" sz="1050" dirty="0"/>
              <a:t>Y axis -&gt; Count/Number of Customers</a:t>
            </a:r>
          </a:p>
        </p:txBody>
      </p:sp>
    </p:spTree>
    <p:extLst>
      <p:ext uri="{BB962C8B-B14F-4D97-AF65-F5344CB8AC3E}">
        <p14:creationId xmlns:p14="http://schemas.microsoft.com/office/powerpoint/2010/main" val="7154154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4470214"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By Wealth Segment</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154225" y="1723185"/>
            <a:ext cx="4076689" cy="12236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There are almost 2x more Mass Customers than Affluent Customers.</a:t>
            </a:r>
          </a:p>
          <a:p>
            <a:pPr marL="285750" indent="-285750">
              <a:buFont typeface="Arial" panose="020B0604020202020204" pitchFamily="34" charset="0"/>
              <a:buChar char="•"/>
            </a:pPr>
            <a:r>
              <a:rPr lang="en-US" dirty="0"/>
              <a:t>Ratio of High Net Worth and Affluent Customers is ~1.</a:t>
            </a:r>
          </a:p>
        </p:txBody>
      </p:sp>
      <p:sp>
        <p:nvSpPr>
          <p:cNvPr id="12" name="Shape 73">
            <a:extLst>
              <a:ext uri="{FF2B5EF4-FFF2-40B4-BE49-F238E27FC236}">
                <a16:creationId xmlns:a16="http://schemas.microsoft.com/office/drawing/2014/main" id="{41E9C881-517C-4BCF-9BCE-9D622D0CB9E4}"/>
              </a:ext>
            </a:extLst>
          </p:cNvPr>
          <p:cNvSpPr/>
          <p:nvPr/>
        </p:nvSpPr>
        <p:spPr>
          <a:xfrm>
            <a:off x="205025" y="3982018"/>
            <a:ext cx="4076689" cy="5403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Wealth Segment</a:t>
            </a:r>
          </a:p>
          <a:p>
            <a:pPr marL="285750" indent="-285750">
              <a:buFont typeface="Wingdings" panose="05000000000000000000" pitchFamily="2" charset="2"/>
              <a:buChar char="q"/>
            </a:pPr>
            <a:r>
              <a:rPr lang="en-US" sz="1050" dirty="0"/>
              <a:t>Y axis -&gt; Count/Number of Customers</a:t>
            </a:r>
          </a:p>
        </p:txBody>
      </p:sp>
      <p:pic>
        <p:nvPicPr>
          <p:cNvPr id="4" name="Picture 3">
            <a:extLst>
              <a:ext uri="{FF2B5EF4-FFF2-40B4-BE49-F238E27FC236}">
                <a16:creationId xmlns:a16="http://schemas.microsoft.com/office/drawing/2014/main" id="{3EE7E518-010F-4CB2-A6DD-8A52B3DE53F0}"/>
              </a:ext>
            </a:extLst>
          </p:cNvPr>
          <p:cNvPicPr>
            <a:picLocks noChangeAspect="1"/>
          </p:cNvPicPr>
          <p:nvPr/>
        </p:nvPicPr>
        <p:blipFill>
          <a:blip r:embed="rId2"/>
          <a:stretch>
            <a:fillRect/>
          </a:stretch>
        </p:blipFill>
        <p:spPr>
          <a:xfrm>
            <a:off x="4487826" y="1252957"/>
            <a:ext cx="4451150" cy="3626570"/>
          </a:xfrm>
          <a:prstGeom prst="rect">
            <a:avLst/>
          </a:prstGeom>
        </p:spPr>
      </p:pic>
    </p:spTree>
    <p:extLst>
      <p:ext uri="{BB962C8B-B14F-4D97-AF65-F5344CB8AC3E}">
        <p14:creationId xmlns:p14="http://schemas.microsoft.com/office/powerpoint/2010/main" val="117255819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2002" y="2033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4470214"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who OWN Cars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a:extLst>
              <a:ext uri="{FF2B5EF4-FFF2-40B4-BE49-F238E27FC236}">
                <a16:creationId xmlns:a16="http://schemas.microsoft.com/office/drawing/2014/main" id="{B2CBEDC8-A546-4FB4-B4C0-4B6CFA3332E6}"/>
              </a:ext>
            </a:extLst>
          </p:cNvPr>
          <p:cNvSpPr>
            <a:spLocks noChangeAspect="1" noChangeArrowheads="1"/>
          </p:cNvSpPr>
          <p:nvPr/>
        </p:nvSpPr>
        <p:spPr bwMode="auto">
          <a:xfrm>
            <a:off x="205025" y="-969168"/>
            <a:ext cx="3200400" cy="446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hape 73">
            <a:extLst>
              <a:ext uri="{FF2B5EF4-FFF2-40B4-BE49-F238E27FC236}">
                <a16:creationId xmlns:a16="http://schemas.microsoft.com/office/drawing/2014/main" id="{5B92A55E-B09F-4D77-9FEA-9A64FDA20375}"/>
              </a:ext>
            </a:extLst>
          </p:cNvPr>
          <p:cNvSpPr/>
          <p:nvPr/>
        </p:nvSpPr>
        <p:spPr>
          <a:xfrm>
            <a:off x="154225" y="1723185"/>
            <a:ext cx="4076689" cy="1489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There is no significant difference between the customers who owns the car to those who doesn’t.</a:t>
            </a:r>
          </a:p>
          <a:p>
            <a:pPr marL="285750" indent="-285750">
              <a:buFont typeface="Arial" panose="020B0604020202020204" pitchFamily="34" charset="0"/>
              <a:buChar char="•"/>
            </a:pPr>
            <a:r>
              <a:rPr lang="en-US" dirty="0"/>
              <a:t>This signifies that our Bicycle sales is independent of car variable.</a:t>
            </a:r>
          </a:p>
        </p:txBody>
      </p:sp>
      <p:sp>
        <p:nvSpPr>
          <p:cNvPr id="12" name="Shape 73">
            <a:extLst>
              <a:ext uri="{FF2B5EF4-FFF2-40B4-BE49-F238E27FC236}">
                <a16:creationId xmlns:a16="http://schemas.microsoft.com/office/drawing/2014/main" id="{41E9C881-517C-4BCF-9BCE-9D622D0CB9E4}"/>
              </a:ext>
            </a:extLst>
          </p:cNvPr>
          <p:cNvSpPr/>
          <p:nvPr/>
        </p:nvSpPr>
        <p:spPr>
          <a:xfrm>
            <a:off x="205025" y="3982018"/>
            <a:ext cx="4076689" cy="5403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050" dirty="0"/>
              <a:t>X axis -&gt; Owns Cars -&gt; Category (Yes or No)</a:t>
            </a:r>
          </a:p>
          <a:p>
            <a:pPr marL="285750" indent="-285750">
              <a:buFont typeface="Wingdings" panose="05000000000000000000" pitchFamily="2" charset="2"/>
              <a:buChar char="q"/>
            </a:pPr>
            <a:r>
              <a:rPr lang="en-US" sz="1050" dirty="0"/>
              <a:t>Y axis -&gt; Count/Number of Customers</a:t>
            </a:r>
          </a:p>
        </p:txBody>
      </p:sp>
      <p:pic>
        <p:nvPicPr>
          <p:cNvPr id="5" name="Picture 4">
            <a:extLst>
              <a:ext uri="{FF2B5EF4-FFF2-40B4-BE49-F238E27FC236}">
                <a16:creationId xmlns:a16="http://schemas.microsoft.com/office/drawing/2014/main" id="{FEBD4FF0-D8B4-4DE8-A919-294CFD55F147}"/>
              </a:ext>
            </a:extLst>
          </p:cNvPr>
          <p:cNvPicPr>
            <a:picLocks noChangeAspect="1"/>
          </p:cNvPicPr>
          <p:nvPr/>
        </p:nvPicPr>
        <p:blipFill>
          <a:blip r:embed="rId2"/>
          <a:stretch>
            <a:fillRect/>
          </a:stretch>
        </p:blipFill>
        <p:spPr>
          <a:xfrm>
            <a:off x="4918266" y="1264444"/>
            <a:ext cx="4007644" cy="3746610"/>
          </a:xfrm>
          <a:prstGeom prst="rect">
            <a:avLst/>
          </a:prstGeom>
        </p:spPr>
      </p:pic>
    </p:spTree>
    <p:extLst>
      <p:ext uri="{BB962C8B-B14F-4D97-AF65-F5344CB8AC3E}">
        <p14:creationId xmlns:p14="http://schemas.microsoft.com/office/powerpoint/2010/main" val="3519828107"/>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8399</TotalTime>
  <Words>3322</Words>
  <Application>Microsoft Office PowerPoint</Application>
  <PresentationFormat>On-screen Show (16:9)</PresentationFormat>
  <Paragraphs>379</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Rahul Yadav</cp:lastModifiedBy>
  <cp:revision>46</cp:revision>
  <dcterms:modified xsi:type="dcterms:W3CDTF">2020-12-26T18:47:08Z</dcterms:modified>
</cp:coreProperties>
</file>