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68" r:id="rId2"/>
    <p:sldId id="434" r:id="rId3"/>
    <p:sldId id="455" r:id="rId4"/>
    <p:sldId id="436" r:id="rId5"/>
    <p:sldId id="448" r:id="rId6"/>
    <p:sldId id="457" r:id="rId7"/>
    <p:sldId id="459" r:id="rId8"/>
    <p:sldId id="458" r:id="rId9"/>
    <p:sldId id="451" r:id="rId10"/>
    <p:sldId id="466" r:id="rId11"/>
    <p:sldId id="467" r:id="rId12"/>
    <p:sldId id="472" r:id="rId13"/>
    <p:sldId id="473" r:id="rId14"/>
    <p:sldId id="471" r:id="rId15"/>
    <p:sldId id="475" r:id="rId16"/>
    <p:sldId id="474" r:id="rId17"/>
    <p:sldId id="464" r:id="rId18"/>
    <p:sldId id="476" r:id="rId19"/>
    <p:sldId id="477" r:id="rId20"/>
    <p:sldId id="480" r:id="rId21"/>
    <p:sldId id="481" r:id="rId22"/>
    <p:sldId id="478" r:id="rId23"/>
    <p:sldId id="485" r:id="rId24"/>
    <p:sldId id="486" r:id="rId25"/>
    <p:sldId id="488" r:id="rId26"/>
    <p:sldId id="489" r:id="rId27"/>
    <p:sldId id="490" r:id="rId28"/>
    <p:sldId id="491" r:id="rId29"/>
    <p:sldId id="492" r:id="rId30"/>
    <p:sldId id="446" r:id="rId31"/>
  </p:sldIdLst>
  <p:sldSz cx="12192000" cy="6858000"/>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杨兴镜" initials="杨兴镜" lastIdx="3" clrIdx="0">
    <p:extLst>
      <p:ext uri="{19B8F6BF-5375-455C-9EA6-DF929625EA0E}">
        <p15:presenceInfo xmlns:p15="http://schemas.microsoft.com/office/powerpoint/2012/main" userId="27b582da6123cfc6" providerId="Windows Live"/>
      </p:ext>
    </p:extLst>
  </p:cmAuthor>
  <p:cmAuthor id="2" name="阮 庭峰" initials="阮" lastIdx="1" clrIdx="1">
    <p:extLst>
      <p:ext uri="{19B8F6BF-5375-455C-9EA6-DF929625EA0E}">
        <p15:presenceInfo xmlns:p15="http://schemas.microsoft.com/office/powerpoint/2012/main" userId="5048416a657766c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A6D4"/>
    <a:srgbClr val="1A6DAB"/>
    <a:srgbClr val="005CA1"/>
    <a:srgbClr val="4AB4AA"/>
    <a:srgbClr val="00B050"/>
    <a:srgbClr val="92D050"/>
    <a:srgbClr val="F4F4F6"/>
    <a:srgbClr val="0070C0"/>
    <a:srgbClr val="3E28E2"/>
    <a:srgbClr val="4473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46" autoAdjust="0"/>
    <p:restoredTop sz="94501" autoAdjust="0"/>
  </p:normalViewPr>
  <p:slideViewPr>
    <p:cSldViewPr snapToGrid="0">
      <p:cViewPr varScale="1">
        <p:scale>
          <a:sx n="39" d="100"/>
          <a:sy n="39" d="100"/>
        </p:scale>
        <p:origin x="882" y="30"/>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A552A8-ECE7-49AA-8726-BE90DBC11947}" type="datetimeFigureOut">
              <a:rPr lang="zh-CN" altLang="en-US" smtClean="0"/>
              <a:t>2023/3/15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8EAD77-486C-432B-9EE9-E6FD5C91EB8A}" type="slidenum">
              <a:rPr lang="zh-CN" altLang="en-US" smtClean="0"/>
              <a:t>‹#›</a:t>
            </a:fld>
            <a:endParaRPr lang="zh-CN" altLang="en-US"/>
          </a:p>
        </p:txBody>
      </p:sp>
    </p:spTree>
    <p:extLst>
      <p:ext uri="{BB962C8B-B14F-4D97-AF65-F5344CB8AC3E}">
        <p14:creationId xmlns:p14="http://schemas.microsoft.com/office/powerpoint/2010/main" val="3554578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t>1</a:t>
            </a:fld>
            <a:endParaRPr lang="zh-CN" altLang="en-US"/>
          </a:p>
        </p:txBody>
      </p:sp>
    </p:spTree>
    <p:extLst>
      <p:ext uri="{BB962C8B-B14F-4D97-AF65-F5344CB8AC3E}">
        <p14:creationId xmlns:p14="http://schemas.microsoft.com/office/powerpoint/2010/main" val="3427423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t>11</a:t>
            </a:fld>
            <a:endParaRPr lang="zh-CN" altLang="en-US"/>
          </a:p>
        </p:txBody>
      </p:sp>
    </p:spTree>
    <p:extLst>
      <p:ext uri="{BB962C8B-B14F-4D97-AF65-F5344CB8AC3E}">
        <p14:creationId xmlns:p14="http://schemas.microsoft.com/office/powerpoint/2010/main" val="34760923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t>12</a:t>
            </a:fld>
            <a:endParaRPr lang="zh-CN" altLang="en-US"/>
          </a:p>
        </p:txBody>
      </p:sp>
    </p:spTree>
    <p:extLst>
      <p:ext uri="{BB962C8B-B14F-4D97-AF65-F5344CB8AC3E}">
        <p14:creationId xmlns:p14="http://schemas.microsoft.com/office/powerpoint/2010/main" val="6626185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t>13</a:t>
            </a:fld>
            <a:endParaRPr lang="zh-CN" altLang="en-US"/>
          </a:p>
        </p:txBody>
      </p:sp>
    </p:spTree>
    <p:extLst>
      <p:ext uri="{BB962C8B-B14F-4D97-AF65-F5344CB8AC3E}">
        <p14:creationId xmlns:p14="http://schemas.microsoft.com/office/powerpoint/2010/main" val="22927738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t>14</a:t>
            </a:fld>
            <a:endParaRPr lang="zh-CN" altLang="en-US"/>
          </a:p>
        </p:txBody>
      </p:sp>
    </p:spTree>
    <p:extLst>
      <p:ext uri="{BB962C8B-B14F-4D97-AF65-F5344CB8AC3E}">
        <p14:creationId xmlns:p14="http://schemas.microsoft.com/office/powerpoint/2010/main" val="15637856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t>15</a:t>
            </a:fld>
            <a:endParaRPr lang="zh-CN" altLang="en-US"/>
          </a:p>
        </p:txBody>
      </p:sp>
    </p:spTree>
    <p:extLst>
      <p:ext uri="{BB962C8B-B14F-4D97-AF65-F5344CB8AC3E}">
        <p14:creationId xmlns:p14="http://schemas.microsoft.com/office/powerpoint/2010/main" val="10493030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t>16</a:t>
            </a:fld>
            <a:endParaRPr lang="zh-CN" altLang="en-US"/>
          </a:p>
        </p:txBody>
      </p:sp>
    </p:spTree>
    <p:extLst>
      <p:ext uri="{BB962C8B-B14F-4D97-AF65-F5344CB8AC3E}">
        <p14:creationId xmlns:p14="http://schemas.microsoft.com/office/powerpoint/2010/main" val="39274739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t>17</a:t>
            </a:fld>
            <a:endParaRPr lang="zh-CN" altLang="en-US"/>
          </a:p>
        </p:txBody>
      </p:sp>
    </p:spTree>
    <p:extLst>
      <p:ext uri="{BB962C8B-B14F-4D97-AF65-F5344CB8AC3E}">
        <p14:creationId xmlns:p14="http://schemas.microsoft.com/office/powerpoint/2010/main" val="40264340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t>18</a:t>
            </a:fld>
            <a:endParaRPr lang="zh-CN" altLang="en-US"/>
          </a:p>
        </p:txBody>
      </p:sp>
    </p:spTree>
    <p:extLst>
      <p:ext uri="{BB962C8B-B14F-4D97-AF65-F5344CB8AC3E}">
        <p14:creationId xmlns:p14="http://schemas.microsoft.com/office/powerpoint/2010/main" val="36870067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t>19</a:t>
            </a:fld>
            <a:endParaRPr lang="zh-CN" altLang="en-US"/>
          </a:p>
        </p:txBody>
      </p:sp>
    </p:spTree>
    <p:extLst>
      <p:ext uri="{BB962C8B-B14F-4D97-AF65-F5344CB8AC3E}">
        <p14:creationId xmlns:p14="http://schemas.microsoft.com/office/powerpoint/2010/main" val="34717302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t>20</a:t>
            </a:fld>
            <a:endParaRPr lang="zh-CN" altLang="en-US"/>
          </a:p>
        </p:txBody>
      </p:sp>
    </p:spTree>
    <p:extLst>
      <p:ext uri="{BB962C8B-B14F-4D97-AF65-F5344CB8AC3E}">
        <p14:creationId xmlns:p14="http://schemas.microsoft.com/office/powerpoint/2010/main" val="1805329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t>2</a:t>
            </a:fld>
            <a:endParaRPr lang="zh-CN" altLang="en-US"/>
          </a:p>
        </p:txBody>
      </p:sp>
    </p:spTree>
    <p:extLst>
      <p:ext uri="{BB962C8B-B14F-4D97-AF65-F5344CB8AC3E}">
        <p14:creationId xmlns:p14="http://schemas.microsoft.com/office/powerpoint/2010/main" val="10092963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t>21</a:t>
            </a:fld>
            <a:endParaRPr lang="zh-CN" altLang="en-US"/>
          </a:p>
        </p:txBody>
      </p:sp>
    </p:spTree>
    <p:extLst>
      <p:ext uri="{BB962C8B-B14F-4D97-AF65-F5344CB8AC3E}">
        <p14:creationId xmlns:p14="http://schemas.microsoft.com/office/powerpoint/2010/main" val="263072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t>22</a:t>
            </a:fld>
            <a:endParaRPr lang="zh-CN" altLang="en-US"/>
          </a:p>
        </p:txBody>
      </p:sp>
    </p:spTree>
    <p:extLst>
      <p:ext uri="{BB962C8B-B14F-4D97-AF65-F5344CB8AC3E}">
        <p14:creationId xmlns:p14="http://schemas.microsoft.com/office/powerpoint/2010/main" val="30906327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t>23</a:t>
            </a:fld>
            <a:endParaRPr lang="zh-CN" altLang="en-US"/>
          </a:p>
        </p:txBody>
      </p:sp>
    </p:spTree>
    <p:extLst>
      <p:ext uri="{BB962C8B-B14F-4D97-AF65-F5344CB8AC3E}">
        <p14:creationId xmlns:p14="http://schemas.microsoft.com/office/powerpoint/2010/main" val="15498809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t>24</a:t>
            </a:fld>
            <a:endParaRPr lang="zh-CN" altLang="en-US"/>
          </a:p>
        </p:txBody>
      </p:sp>
    </p:spTree>
    <p:extLst>
      <p:ext uri="{BB962C8B-B14F-4D97-AF65-F5344CB8AC3E}">
        <p14:creationId xmlns:p14="http://schemas.microsoft.com/office/powerpoint/2010/main" val="22308136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t>25</a:t>
            </a:fld>
            <a:endParaRPr lang="zh-CN" altLang="en-US"/>
          </a:p>
        </p:txBody>
      </p:sp>
    </p:spTree>
    <p:extLst>
      <p:ext uri="{BB962C8B-B14F-4D97-AF65-F5344CB8AC3E}">
        <p14:creationId xmlns:p14="http://schemas.microsoft.com/office/powerpoint/2010/main" val="5850386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t>26</a:t>
            </a:fld>
            <a:endParaRPr lang="zh-CN" altLang="en-US"/>
          </a:p>
        </p:txBody>
      </p:sp>
    </p:spTree>
    <p:extLst>
      <p:ext uri="{BB962C8B-B14F-4D97-AF65-F5344CB8AC3E}">
        <p14:creationId xmlns:p14="http://schemas.microsoft.com/office/powerpoint/2010/main" val="23481147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t>27</a:t>
            </a:fld>
            <a:endParaRPr lang="zh-CN" altLang="en-US"/>
          </a:p>
        </p:txBody>
      </p:sp>
    </p:spTree>
    <p:extLst>
      <p:ext uri="{BB962C8B-B14F-4D97-AF65-F5344CB8AC3E}">
        <p14:creationId xmlns:p14="http://schemas.microsoft.com/office/powerpoint/2010/main" val="9802490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t>28</a:t>
            </a:fld>
            <a:endParaRPr lang="zh-CN" altLang="en-US"/>
          </a:p>
        </p:txBody>
      </p:sp>
    </p:spTree>
    <p:extLst>
      <p:ext uri="{BB962C8B-B14F-4D97-AF65-F5344CB8AC3E}">
        <p14:creationId xmlns:p14="http://schemas.microsoft.com/office/powerpoint/2010/main" val="20420651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t>29</a:t>
            </a:fld>
            <a:endParaRPr lang="zh-CN" altLang="en-US"/>
          </a:p>
        </p:txBody>
      </p:sp>
    </p:spTree>
    <p:extLst>
      <p:ext uri="{BB962C8B-B14F-4D97-AF65-F5344CB8AC3E}">
        <p14:creationId xmlns:p14="http://schemas.microsoft.com/office/powerpoint/2010/main" val="22080703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t>30</a:t>
            </a:fld>
            <a:endParaRPr lang="zh-CN" altLang="en-US"/>
          </a:p>
        </p:txBody>
      </p:sp>
    </p:spTree>
    <p:extLst>
      <p:ext uri="{BB962C8B-B14F-4D97-AF65-F5344CB8AC3E}">
        <p14:creationId xmlns:p14="http://schemas.microsoft.com/office/powerpoint/2010/main" val="1590275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t>4</a:t>
            </a:fld>
            <a:endParaRPr lang="zh-CN" altLang="en-US"/>
          </a:p>
        </p:txBody>
      </p:sp>
    </p:spTree>
    <p:extLst>
      <p:ext uri="{BB962C8B-B14F-4D97-AF65-F5344CB8AC3E}">
        <p14:creationId xmlns:p14="http://schemas.microsoft.com/office/powerpoint/2010/main" val="4250087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t>5</a:t>
            </a:fld>
            <a:endParaRPr lang="zh-CN" altLang="en-US"/>
          </a:p>
        </p:txBody>
      </p:sp>
    </p:spTree>
    <p:extLst>
      <p:ext uri="{BB962C8B-B14F-4D97-AF65-F5344CB8AC3E}">
        <p14:creationId xmlns:p14="http://schemas.microsoft.com/office/powerpoint/2010/main" val="1491819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t>6</a:t>
            </a:fld>
            <a:endParaRPr lang="zh-CN" altLang="en-US"/>
          </a:p>
        </p:txBody>
      </p:sp>
    </p:spTree>
    <p:extLst>
      <p:ext uri="{BB962C8B-B14F-4D97-AF65-F5344CB8AC3E}">
        <p14:creationId xmlns:p14="http://schemas.microsoft.com/office/powerpoint/2010/main" val="3220400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t>7</a:t>
            </a:fld>
            <a:endParaRPr lang="zh-CN" altLang="en-US"/>
          </a:p>
        </p:txBody>
      </p:sp>
    </p:spTree>
    <p:extLst>
      <p:ext uri="{BB962C8B-B14F-4D97-AF65-F5344CB8AC3E}">
        <p14:creationId xmlns:p14="http://schemas.microsoft.com/office/powerpoint/2010/main" val="1059322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t>8</a:t>
            </a:fld>
            <a:endParaRPr lang="zh-CN" altLang="en-US"/>
          </a:p>
        </p:txBody>
      </p:sp>
    </p:spTree>
    <p:extLst>
      <p:ext uri="{BB962C8B-B14F-4D97-AF65-F5344CB8AC3E}">
        <p14:creationId xmlns:p14="http://schemas.microsoft.com/office/powerpoint/2010/main" val="39519128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t>9</a:t>
            </a:fld>
            <a:endParaRPr lang="zh-CN" altLang="en-US"/>
          </a:p>
        </p:txBody>
      </p:sp>
    </p:spTree>
    <p:extLst>
      <p:ext uri="{BB962C8B-B14F-4D97-AF65-F5344CB8AC3E}">
        <p14:creationId xmlns:p14="http://schemas.microsoft.com/office/powerpoint/2010/main" val="41217083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t>10</a:t>
            </a:fld>
            <a:endParaRPr lang="zh-CN" altLang="en-US"/>
          </a:p>
        </p:txBody>
      </p:sp>
    </p:spTree>
    <p:extLst>
      <p:ext uri="{BB962C8B-B14F-4D97-AF65-F5344CB8AC3E}">
        <p14:creationId xmlns:p14="http://schemas.microsoft.com/office/powerpoint/2010/main" val="9488387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C17F9E5-2C3F-427E-9E18-8DB1205C1BD4}" type="datetimeFigureOut">
              <a:rPr lang="zh-CN" altLang="en-US" smtClean="0"/>
              <a:t>2023/3/15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635508-54A0-4FB0-A4C5-6467DE85E924}" type="slidenum">
              <a:rPr lang="zh-CN" altLang="en-US" smtClean="0"/>
              <a:t>‹#›</a:t>
            </a:fld>
            <a:endParaRPr lang="zh-CN" altLang="en-US"/>
          </a:p>
        </p:txBody>
      </p:sp>
    </p:spTree>
    <p:extLst>
      <p:ext uri="{BB962C8B-B14F-4D97-AF65-F5344CB8AC3E}">
        <p14:creationId xmlns:p14="http://schemas.microsoft.com/office/powerpoint/2010/main" val="4044484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C17F9E5-2C3F-427E-9E18-8DB1205C1BD4}" type="datetimeFigureOut">
              <a:rPr lang="zh-CN" altLang="en-US" smtClean="0"/>
              <a:t>2023/3/15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635508-54A0-4FB0-A4C5-6467DE85E924}" type="slidenum">
              <a:rPr lang="zh-CN" altLang="en-US" smtClean="0"/>
              <a:t>‹#›</a:t>
            </a:fld>
            <a:endParaRPr lang="zh-CN" altLang="en-US"/>
          </a:p>
        </p:txBody>
      </p:sp>
    </p:spTree>
    <p:extLst>
      <p:ext uri="{BB962C8B-B14F-4D97-AF65-F5344CB8AC3E}">
        <p14:creationId xmlns:p14="http://schemas.microsoft.com/office/powerpoint/2010/main" val="2226008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C17F9E5-2C3F-427E-9E18-8DB1205C1BD4}" type="datetimeFigureOut">
              <a:rPr lang="zh-CN" altLang="en-US" smtClean="0"/>
              <a:t>2023/3/15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635508-54A0-4FB0-A4C5-6467DE85E924}" type="slidenum">
              <a:rPr lang="zh-CN" altLang="en-US" smtClean="0"/>
              <a:t>‹#›</a:t>
            </a:fld>
            <a:endParaRPr lang="zh-CN" altLang="en-US"/>
          </a:p>
        </p:txBody>
      </p:sp>
    </p:spTree>
    <p:extLst>
      <p:ext uri="{BB962C8B-B14F-4D97-AF65-F5344CB8AC3E}">
        <p14:creationId xmlns:p14="http://schemas.microsoft.com/office/powerpoint/2010/main" val="20182436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OfficePLUS">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1894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C17F9E5-2C3F-427E-9E18-8DB1205C1BD4}" type="datetimeFigureOut">
              <a:rPr lang="zh-CN" altLang="en-US" smtClean="0"/>
              <a:t>2023/3/15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635508-54A0-4FB0-A4C5-6467DE85E924}" type="slidenum">
              <a:rPr lang="zh-CN" altLang="en-US" smtClean="0"/>
              <a:t>‹#›</a:t>
            </a:fld>
            <a:endParaRPr lang="zh-CN" altLang="en-US"/>
          </a:p>
        </p:txBody>
      </p:sp>
    </p:spTree>
    <p:extLst>
      <p:ext uri="{BB962C8B-B14F-4D97-AF65-F5344CB8AC3E}">
        <p14:creationId xmlns:p14="http://schemas.microsoft.com/office/powerpoint/2010/main" val="3527383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C17F9E5-2C3F-427E-9E18-8DB1205C1BD4}" type="datetimeFigureOut">
              <a:rPr lang="zh-CN" altLang="en-US" smtClean="0"/>
              <a:t>2023/3/15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635508-54A0-4FB0-A4C5-6467DE85E924}" type="slidenum">
              <a:rPr lang="zh-CN" altLang="en-US" smtClean="0"/>
              <a:t>‹#›</a:t>
            </a:fld>
            <a:endParaRPr lang="zh-CN" altLang="en-US"/>
          </a:p>
        </p:txBody>
      </p:sp>
    </p:spTree>
    <p:extLst>
      <p:ext uri="{BB962C8B-B14F-4D97-AF65-F5344CB8AC3E}">
        <p14:creationId xmlns:p14="http://schemas.microsoft.com/office/powerpoint/2010/main" val="2645025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C17F9E5-2C3F-427E-9E18-8DB1205C1BD4}" type="datetimeFigureOut">
              <a:rPr lang="zh-CN" altLang="en-US" smtClean="0"/>
              <a:t>2023/3/15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1635508-54A0-4FB0-A4C5-6467DE85E924}" type="slidenum">
              <a:rPr lang="zh-CN" altLang="en-US" smtClean="0"/>
              <a:t>‹#›</a:t>
            </a:fld>
            <a:endParaRPr lang="zh-CN" altLang="en-US"/>
          </a:p>
        </p:txBody>
      </p:sp>
    </p:spTree>
    <p:extLst>
      <p:ext uri="{BB962C8B-B14F-4D97-AF65-F5344CB8AC3E}">
        <p14:creationId xmlns:p14="http://schemas.microsoft.com/office/powerpoint/2010/main" val="2984923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C17F9E5-2C3F-427E-9E18-8DB1205C1BD4}" type="datetimeFigureOut">
              <a:rPr lang="zh-CN" altLang="en-US" smtClean="0"/>
              <a:t>2023/3/15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635508-54A0-4FB0-A4C5-6467DE85E924}" type="slidenum">
              <a:rPr lang="zh-CN" altLang="en-US" smtClean="0"/>
              <a:t>‹#›</a:t>
            </a:fld>
            <a:endParaRPr lang="zh-CN" altLang="en-US"/>
          </a:p>
        </p:txBody>
      </p:sp>
    </p:spTree>
    <p:extLst>
      <p:ext uri="{BB962C8B-B14F-4D97-AF65-F5344CB8AC3E}">
        <p14:creationId xmlns:p14="http://schemas.microsoft.com/office/powerpoint/2010/main" val="1868926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C17F9E5-2C3F-427E-9E18-8DB1205C1BD4}" type="datetimeFigureOut">
              <a:rPr lang="zh-CN" altLang="en-US" smtClean="0"/>
              <a:t>2023/3/15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1635508-54A0-4FB0-A4C5-6467DE85E924}" type="slidenum">
              <a:rPr lang="zh-CN" altLang="en-US" smtClean="0"/>
              <a:t>‹#›</a:t>
            </a:fld>
            <a:endParaRPr lang="zh-CN" altLang="en-US"/>
          </a:p>
        </p:txBody>
      </p:sp>
    </p:spTree>
    <p:extLst>
      <p:ext uri="{BB962C8B-B14F-4D97-AF65-F5344CB8AC3E}">
        <p14:creationId xmlns:p14="http://schemas.microsoft.com/office/powerpoint/2010/main" val="3173634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C17F9E5-2C3F-427E-9E18-8DB1205C1BD4}" type="datetimeFigureOut">
              <a:rPr lang="zh-CN" altLang="en-US" smtClean="0"/>
              <a:t>2023/3/15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1635508-54A0-4FB0-A4C5-6467DE85E924}" type="slidenum">
              <a:rPr lang="zh-CN" altLang="en-US" smtClean="0"/>
              <a:t>‹#›</a:t>
            </a:fld>
            <a:endParaRPr lang="zh-CN" altLang="en-US"/>
          </a:p>
        </p:txBody>
      </p:sp>
    </p:spTree>
    <p:extLst>
      <p:ext uri="{BB962C8B-B14F-4D97-AF65-F5344CB8AC3E}">
        <p14:creationId xmlns:p14="http://schemas.microsoft.com/office/powerpoint/2010/main" val="1919505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C17F9E5-2C3F-427E-9E18-8DB1205C1BD4}" type="datetimeFigureOut">
              <a:rPr lang="zh-CN" altLang="en-US" smtClean="0"/>
              <a:t>2023/3/15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1635508-54A0-4FB0-A4C5-6467DE85E924}" type="slidenum">
              <a:rPr lang="zh-CN" altLang="en-US" smtClean="0"/>
              <a:t>‹#›</a:t>
            </a:fld>
            <a:endParaRPr lang="zh-CN" altLang="en-US"/>
          </a:p>
        </p:txBody>
      </p:sp>
    </p:spTree>
    <p:extLst>
      <p:ext uri="{BB962C8B-B14F-4D97-AF65-F5344CB8AC3E}">
        <p14:creationId xmlns:p14="http://schemas.microsoft.com/office/powerpoint/2010/main" val="3603360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C17F9E5-2C3F-427E-9E18-8DB1205C1BD4}" type="datetimeFigureOut">
              <a:rPr lang="zh-CN" altLang="en-US" smtClean="0"/>
              <a:t>2023/3/15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1635508-54A0-4FB0-A4C5-6467DE85E924}" type="slidenum">
              <a:rPr lang="zh-CN" altLang="en-US" smtClean="0"/>
              <a:t>‹#›</a:t>
            </a:fld>
            <a:endParaRPr lang="zh-CN" altLang="en-US"/>
          </a:p>
        </p:txBody>
      </p:sp>
    </p:spTree>
    <p:extLst>
      <p:ext uri="{BB962C8B-B14F-4D97-AF65-F5344CB8AC3E}">
        <p14:creationId xmlns:p14="http://schemas.microsoft.com/office/powerpoint/2010/main" val="1619607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17F9E5-2C3F-427E-9E18-8DB1205C1BD4}" type="datetimeFigureOut">
              <a:rPr lang="zh-CN" altLang="en-US" smtClean="0"/>
              <a:t>2023/3/15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635508-54A0-4FB0-A4C5-6467DE85E924}" type="slidenum">
              <a:rPr lang="zh-CN" altLang="en-US" smtClean="0"/>
              <a:t>‹#›</a:t>
            </a:fld>
            <a:endParaRPr lang="zh-CN" altLang="en-US"/>
          </a:p>
        </p:txBody>
      </p:sp>
    </p:spTree>
    <p:extLst>
      <p:ext uri="{BB962C8B-B14F-4D97-AF65-F5344CB8AC3E}">
        <p14:creationId xmlns:p14="http://schemas.microsoft.com/office/powerpoint/2010/main" val="6231135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pacman.cs.tsinghua.edu.cn/~zjd/publication/asplos-22-zhenzhen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tensorflow.org/xla"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0" y="5259589"/>
            <a:ext cx="12192000" cy="1634689"/>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0" y="5053673"/>
            <a:ext cx="12192000" cy="77108"/>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745178" y="1396524"/>
            <a:ext cx="8879906" cy="2959849"/>
          </a:xfrm>
          <a:prstGeom prst="rect">
            <a:avLst/>
          </a:prstGeom>
          <a:noFill/>
        </p:spPr>
        <p:txBody>
          <a:bodyPr wrap="square" rtlCol="0">
            <a:spAutoFit/>
          </a:bodyPr>
          <a:lstStyle/>
          <a:p>
            <a:pPr algn="ctr">
              <a:lnSpc>
                <a:spcPct val="150000"/>
              </a:lnSpc>
            </a:pPr>
            <a:r>
              <a:rPr lang="en-US" altLang="zh-CN" sz="6600" b="1" dirty="0">
                <a:solidFill>
                  <a:srgbClr val="005CA1"/>
                </a:solidFill>
                <a:latin typeface="微软雅黑" panose="020B0503020204020204" pitchFamily="34" charset="-122"/>
                <a:ea typeface="微软雅黑" panose="020B0503020204020204" pitchFamily="34" charset="-122"/>
              </a:rPr>
              <a:t>AStitch</a:t>
            </a:r>
          </a:p>
          <a:p>
            <a:pPr algn="ctr">
              <a:lnSpc>
                <a:spcPct val="150000"/>
              </a:lnSpc>
            </a:pPr>
            <a:r>
              <a:rPr lang="en-US" altLang="zh-CN" sz="6600" b="1" dirty="0">
                <a:solidFill>
                  <a:srgbClr val="005CA1"/>
                </a:solidFill>
                <a:latin typeface="微软雅黑" panose="020B0503020204020204" pitchFamily="34" charset="-122"/>
                <a:ea typeface="微软雅黑" panose="020B0503020204020204" pitchFamily="34" charset="-122"/>
              </a:rPr>
              <a:t> </a:t>
            </a:r>
          </a:p>
        </p:txBody>
      </p:sp>
      <p:sp>
        <p:nvSpPr>
          <p:cNvPr id="21" name="文本框 20"/>
          <p:cNvSpPr txBox="1"/>
          <p:nvPr/>
        </p:nvSpPr>
        <p:spPr>
          <a:xfrm>
            <a:off x="4542825" y="5707660"/>
            <a:ext cx="3106345" cy="707886"/>
          </a:xfrm>
          <a:prstGeom prst="rect">
            <a:avLst/>
          </a:prstGeom>
          <a:noFill/>
          <a:ln>
            <a:solidFill>
              <a:schemeClr val="bg1"/>
            </a:solidFill>
          </a:ln>
        </p:spPr>
        <p:txBody>
          <a:bodyPr wrap="squar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阮庭峰</a:t>
            </a:r>
            <a:endParaRPr lang="en-US" altLang="zh-CN" sz="2000" dirty="0">
              <a:solidFill>
                <a:schemeClr val="bg1"/>
              </a:solidFill>
              <a:latin typeface="微软雅黑" panose="020B0503020204020204" pitchFamily="34" charset="-122"/>
              <a:ea typeface="微软雅黑" panose="020B0503020204020204" pitchFamily="34" charset="-122"/>
            </a:endParaRPr>
          </a:p>
          <a:p>
            <a:pPr algn="ctr"/>
            <a:r>
              <a:rPr lang="en-US" altLang="zh-CN" sz="2000" dirty="0">
                <a:solidFill>
                  <a:schemeClr val="bg1"/>
                </a:solidFill>
                <a:latin typeface="微软雅黑" panose="020B0503020204020204" pitchFamily="34" charset="-122"/>
                <a:ea typeface="微软雅黑" panose="020B0503020204020204" pitchFamily="34" charset="-122"/>
              </a:rPr>
              <a:t>2022.11.30</a:t>
            </a:r>
          </a:p>
        </p:txBody>
      </p:sp>
      <p:pic>
        <p:nvPicPr>
          <p:cNvPr id="18" name="图形 17">
            <a:extLst>
              <a:ext uri="{FF2B5EF4-FFF2-40B4-BE49-F238E27FC236}">
                <a16:creationId xmlns:a16="http://schemas.microsoft.com/office/drawing/2014/main" id="{C33E1E8E-72F3-4147-9BE7-1471F06847E3}"/>
              </a:ext>
            </a:extLst>
          </p:cNvPr>
          <p:cNvPicPr>
            <a:picLocks noChangeAspect="1"/>
          </p:cNvPicPr>
          <p:nvPr/>
        </p:nvPicPr>
        <p:blipFill>
          <a:blip r:embed="rId3" cstate="print">
            <a:duotone>
              <a:schemeClr val="accent5">
                <a:shade val="45000"/>
                <a:satMod val="135000"/>
              </a:schemeClr>
              <a:prstClr val="white"/>
            </a:duotone>
            <a:extLst>
              <a:ext uri="{BEBA8EAE-BF5A-486C-A8C5-ECC9F3942E4B}">
                <a14:imgProps xmlns:a14="http://schemas.microsoft.com/office/drawing/2010/main">
                  <a14:imgLayer r:embed="rId4">
                    <a14:imgEffect>
                      <a14:colorTemperature colorTemp="4410"/>
                    </a14:imgEffect>
                    <a14:imgEffect>
                      <a14:saturation sat="50000"/>
                    </a14:imgEffect>
                  </a14:imgLayer>
                </a14:imgProps>
              </a:ext>
              <a:ext uri="{28A0092B-C50C-407E-A947-70E740481C1C}">
                <a14:useLocalDpi xmlns:a14="http://schemas.microsoft.com/office/drawing/2010/main" val="0"/>
              </a:ext>
            </a:extLst>
          </a:blip>
          <a:stretch>
            <a:fillRect/>
          </a:stretch>
        </p:blipFill>
        <p:spPr>
          <a:xfrm>
            <a:off x="100908" y="113678"/>
            <a:ext cx="2341546" cy="1690649"/>
          </a:xfrm>
          <a:prstGeom prst="rect">
            <a:avLst/>
          </a:prstGeom>
        </p:spPr>
      </p:pic>
      <p:sp>
        <p:nvSpPr>
          <p:cNvPr id="7" name="文本框 6">
            <a:extLst>
              <a:ext uri="{FF2B5EF4-FFF2-40B4-BE49-F238E27FC236}">
                <a16:creationId xmlns:a16="http://schemas.microsoft.com/office/drawing/2014/main" id="{6AD3D831-A221-4222-A273-7B9D4DB5A317}"/>
              </a:ext>
            </a:extLst>
          </p:cNvPr>
          <p:cNvSpPr txBox="1"/>
          <p:nvPr/>
        </p:nvSpPr>
        <p:spPr>
          <a:xfrm>
            <a:off x="315371" y="3087173"/>
            <a:ext cx="11561255" cy="1422954"/>
          </a:xfrm>
          <a:prstGeom prst="rect">
            <a:avLst/>
          </a:prstGeom>
          <a:noFill/>
        </p:spPr>
        <p:txBody>
          <a:bodyPr wrap="square" rtlCol="0">
            <a:spAutoFit/>
          </a:bodyPr>
          <a:lstStyle/>
          <a:p>
            <a:pPr algn="ctr">
              <a:lnSpc>
                <a:spcPct val="150000"/>
              </a:lnSpc>
            </a:pPr>
            <a:r>
              <a:rPr lang="en-US" altLang="zh-CN" sz="2000" b="1" dirty="0">
                <a:solidFill>
                  <a:srgbClr val="005CA1"/>
                </a:solidFill>
                <a:latin typeface="微软雅黑" panose="020B0503020204020204" pitchFamily="34" charset="-122"/>
                <a:ea typeface="微软雅黑" panose="020B0503020204020204" pitchFamily="34" charset="-122"/>
              </a:rPr>
              <a:t>Enabling a New Multi-dimensional Optimization Space</a:t>
            </a:r>
          </a:p>
          <a:p>
            <a:pPr algn="ctr">
              <a:lnSpc>
                <a:spcPct val="150000"/>
              </a:lnSpc>
            </a:pPr>
            <a:r>
              <a:rPr lang="en-US" altLang="zh-CN" sz="2000" b="1" dirty="0">
                <a:solidFill>
                  <a:srgbClr val="005CA1"/>
                </a:solidFill>
                <a:latin typeface="微软雅黑" panose="020B0503020204020204" pitchFamily="34" charset="-122"/>
                <a:ea typeface="微软雅黑" panose="020B0503020204020204" pitchFamily="34" charset="-122"/>
              </a:rPr>
              <a:t>for Memory-Intensive ML Training and Inference on Modern</a:t>
            </a:r>
          </a:p>
          <a:p>
            <a:pPr algn="ctr">
              <a:lnSpc>
                <a:spcPct val="150000"/>
              </a:lnSpc>
            </a:pPr>
            <a:r>
              <a:rPr lang="en-US" altLang="zh-CN" sz="2000" b="1" dirty="0">
                <a:solidFill>
                  <a:srgbClr val="005CA1"/>
                </a:solidFill>
                <a:latin typeface="微软雅黑" panose="020B0503020204020204" pitchFamily="34" charset="-122"/>
                <a:ea typeface="微软雅黑" panose="020B0503020204020204" pitchFamily="34" charset="-122"/>
              </a:rPr>
              <a:t>SIMT Architectures</a:t>
            </a:r>
          </a:p>
        </p:txBody>
      </p:sp>
    </p:spTree>
    <p:extLst>
      <p:ext uri="{BB962C8B-B14F-4D97-AF65-F5344CB8AC3E}">
        <p14:creationId xmlns:p14="http://schemas.microsoft.com/office/powerpoint/2010/main" val="2588373367"/>
      </p:ext>
    </p:extLst>
  </p:cSld>
  <p:clrMapOvr>
    <a:masterClrMapping/>
  </p:clrMapOvr>
  <mc:AlternateContent xmlns:mc="http://schemas.openxmlformats.org/markup-compatibility/2006" xmlns:p14="http://schemas.microsoft.com/office/powerpoint/2010/main">
    <mc:Choice Requires="p14">
      <p:transition spd="slow" p14:dur="2000" advTm="1378"/>
    </mc:Choice>
    <mc:Fallback xmlns="">
      <p:transition spd="slow" advTm="137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01167" y="144940"/>
            <a:ext cx="7262236" cy="584771"/>
          </a:xfrm>
          <a:prstGeom prst="rect">
            <a:avLst/>
          </a:prstGeom>
          <a:noFill/>
        </p:spPr>
        <p:txBody>
          <a:bodyPr wrap="none" lIns="91436" tIns="45718" rIns="91436" bIns="45718" rtlCol="0">
            <a:spAutoFit/>
          </a:bodyPr>
          <a:lstStyle/>
          <a:p>
            <a:r>
              <a:rPr lang="en-US" altLang="zh-CN" sz="3200" dirty="0">
                <a:solidFill>
                  <a:schemeClr val="tx1">
                    <a:lumMod val="65000"/>
                    <a:lumOff val="35000"/>
                  </a:schemeClr>
                </a:solidFill>
                <a:latin typeface="微软雅黑" panose="020B0503020204020204" pitchFamily="34" charset="-122"/>
                <a:ea typeface="微软雅黑" panose="020B0503020204020204" pitchFamily="34" charset="-122"/>
              </a:rPr>
              <a:t>Background and Current Challenges</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7952695" y="217491"/>
            <a:ext cx="5589261" cy="449260"/>
            <a:chOff x="2965397" y="217491"/>
            <a:chExt cx="10096500" cy="439541"/>
          </a:xfrm>
        </p:grpSpPr>
        <p:sp>
          <p:nvSpPr>
            <p:cNvPr id="4" name="圆角矩形 3"/>
            <p:cNvSpPr/>
            <p:nvPr/>
          </p:nvSpPr>
          <p:spPr>
            <a:xfrm>
              <a:off x="2965397" y="217491"/>
              <a:ext cx="10083800" cy="328609"/>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2978097" y="621032"/>
              <a:ext cx="10083800" cy="36000"/>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Freeform 12">
            <a:extLst>
              <a:ext uri="{FF2B5EF4-FFF2-40B4-BE49-F238E27FC236}">
                <a16:creationId xmlns:a16="http://schemas.microsoft.com/office/drawing/2014/main" id="{2B1713A1-63EE-472D-A66E-3C571E2E4DE8}"/>
              </a:ext>
            </a:extLst>
          </p:cNvPr>
          <p:cNvSpPr/>
          <p:nvPr/>
        </p:nvSpPr>
        <p:spPr bwMode="auto">
          <a:xfrm flipV="1">
            <a:off x="261993" y="3911694"/>
            <a:ext cx="1126916" cy="1060179"/>
          </a:xfrm>
          <a:custGeom>
            <a:avLst/>
            <a:gdLst/>
            <a:ahLst/>
            <a:cxnLst/>
            <a:rect l="l" t="t" r="r" b="b"/>
            <a:pathLst>
              <a:path w="1373187" h="1291466">
                <a:moveTo>
                  <a:pt x="1373186" y="1291466"/>
                </a:moveTo>
                <a:lnTo>
                  <a:pt x="1316220" y="1239784"/>
                </a:lnTo>
                <a:lnTo>
                  <a:pt x="1316221" y="1239784"/>
                </a:lnTo>
                <a:lnTo>
                  <a:pt x="1373187" y="1291466"/>
                </a:lnTo>
                <a:lnTo>
                  <a:pt x="1217612" y="1008792"/>
                </a:lnTo>
                <a:lnTo>
                  <a:pt x="1224267" y="1113714"/>
                </a:lnTo>
                <a:cubicBezTo>
                  <a:pt x="1123585" y="1022574"/>
                  <a:pt x="907850" y="827283"/>
                  <a:pt x="445585" y="408824"/>
                </a:cubicBezTo>
                <a:lnTo>
                  <a:pt x="450849" y="206706"/>
                </a:lnTo>
                <a:lnTo>
                  <a:pt x="219074" y="0"/>
                </a:lnTo>
                <a:lnTo>
                  <a:pt x="213889" y="199085"/>
                </a:lnTo>
                <a:lnTo>
                  <a:pt x="205595" y="191578"/>
                </a:lnTo>
                <a:cubicBezTo>
                  <a:pt x="192296" y="178438"/>
                  <a:pt x="173086" y="181723"/>
                  <a:pt x="162743" y="194863"/>
                </a:cubicBezTo>
                <a:cubicBezTo>
                  <a:pt x="152399" y="209645"/>
                  <a:pt x="153877" y="230996"/>
                  <a:pt x="167176" y="242494"/>
                </a:cubicBezTo>
                <a:cubicBezTo>
                  <a:pt x="167176" y="242494"/>
                  <a:pt x="167176" y="242494"/>
                  <a:pt x="169337" y="244450"/>
                </a:cubicBezTo>
                <a:lnTo>
                  <a:pt x="178874" y="253084"/>
                </a:lnTo>
                <a:lnTo>
                  <a:pt x="0" y="302108"/>
                </a:lnTo>
                <a:lnTo>
                  <a:pt x="231775" y="510580"/>
                </a:lnTo>
                <a:lnTo>
                  <a:pt x="408272" y="460742"/>
                </a:lnTo>
                <a:cubicBezTo>
                  <a:pt x="557041" y="595413"/>
                  <a:pt x="797608" y="813183"/>
                  <a:pt x="1186619" y="1165328"/>
                </a:cubicBezTo>
                <a:lnTo>
                  <a:pt x="1092199" y="1180163"/>
                </a:lnTo>
                <a:close/>
              </a:path>
            </a:pathLst>
          </a:custGeom>
          <a:solidFill>
            <a:schemeClr val="bg1">
              <a:lumMod val="75000"/>
              <a:alpha val="10000"/>
            </a:schemeClr>
          </a:solidFill>
          <a:ln>
            <a:noFill/>
          </a:ln>
        </p:spPr>
        <p:txBody>
          <a:bodyPr vert="horz" wrap="square" lIns="121920" tIns="60960" rIns="121920" bIns="60960" numCol="1" anchor="t" anchorCtr="0" compatLnSpc="1"/>
          <a:lstStyle/>
          <a:p>
            <a:endParaRPr lang="zh-CN" altLang="en-US" sz="2400"/>
          </a:p>
        </p:txBody>
      </p:sp>
      <p:sp>
        <p:nvSpPr>
          <p:cNvPr id="65" name="矩形 64">
            <a:extLst>
              <a:ext uri="{FF2B5EF4-FFF2-40B4-BE49-F238E27FC236}">
                <a16:creationId xmlns:a16="http://schemas.microsoft.com/office/drawing/2014/main" id="{B1CCB526-33C1-4AF7-BE36-4D9E34C27B20}"/>
              </a:ext>
            </a:extLst>
          </p:cNvPr>
          <p:cNvSpPr/>
          <p:nvPr/>
        </p:nvSpPr>
        <p:spPr>
          <a:xfrm>
            <a:off x="65706" y="1010209"/>
            <a:ext cx="4490252" cy="400110"/>
          </a:xfrm>
          <a:prstGeom prst="rect">
            <a:avLst/>
          </a:prstGeom>
          <a:solidFill>
            <a:srgbClr val="0070C0">
              <a:alpha val="70000"/>
            </a:srgbClr>
          </a:solidFill>
        </p:spPr>
        <p:txBody>
          <a:bodyPr wrap="square">
            <a:spAutoFit/>
          </a:bodyPr>
          <a:lstStyle/>
          <a:p>
            <a:r>
              <a:rPr lang="en-US" altLang="zh-CN" sz="2000" b="1" dirty="0">
                <a:solidFill>
                  <a:schemeClr val="bg1"/>
                </a:solidFill>
                <a:latin typeface="微软雅黑" panose="020B0503020204020204" pitchFamily="34" charset="-122"/>
                <a:ea typeface="微软雅黑" panose="020B0503020204020204" pitchFamily="34" charset="-122"/>
              </a:rPr>
              <a:t>2.2 Memory-Intensive Op Fusion</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5" name="组合 14">
            <a:extLst>
              <a:ext uri="{FF2B5EF4-FFF2-40B4-BE49-F238E27FC236}">
                <a16:creationId xmlns:a16="http://schemas.microsoft.com/office/drawing/2014/main" id="{AE205094-E49F-4E3F-BFDC-35451E7A1161}"/>
              </a:ext>
            </a:extLst>
          </p:cNvPr>
          <p:cNvGrpSpPr/>
          <p:nvPr/>
        </p:nvGrpSpPr>
        <p:grpSpPr>
          <a:xfrm>
            <a:off x="-254000" y="201683"/>
            <a:ext cx="898070" cy="523220"/>
            <a:chOff x="-254000" y="201683"/>
            <a:chExt cx="898070" cy="523220"/>
          </a:xfrm>
        </p:grpSpPr>
        <p:sp>
          <p:nvSpPr>
            <p:cNvPr id="16" name="圆角矩形 5">
              <a:extLst>
                <a:ext uri="{FF2B5EF4-FFF2-40B4-BE49-F238E27FC236}">
                  <a16:creationId xmlns:a16="http://schemas.microsoft.com/office/drawing/2014/main" id="{CA9D2869-EFE9-4405-A21B-84A37733FC7E}"/>
                </a:ext>
              </a:extLst>
            </p:cNvPr>
            <p:cNvSpPr/>
            <p:nvPr/>
          </p:nvSpPr>
          <p:spPr>
            <a:xfrm>
              <a:off x="-254000" y="227083"/>
              <a:ext cx="898070" cy="439668"/>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C7F6E40C-94E1-458E-8789-58068C68413E}"/>
                </a:ext>
              </a:extLst>
            </p:cNvPr>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2</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19" name="文本框 18">
            <a:extLst>
              <a:ext uri="{FF2B5EF4-FFF2-40B4-BE49-F238E27FC236}">
                <a16:creationId xmlns:a16="http://schemas.microsoft.com/office/drawing/2014/main" id="{D9073730-FF49-4EC5-8862-70F092CC5DCE}"/>
              </a:ext>
            </a:extLst>
          </p:cNvPr>
          <p:cNvSpPr txBox="1"/>
          <p:nvPr/>
        </p:nvSpPr>
        <p:spPr>
          <a:xfrm>
            <a:off x="195035" y="1878713"/>
            <a:ext cx="11079548" cy="1384995"/>
          </a:xfrm>
          <a:prstGeom prst="rect">
            <a:avLst/>
          </a:prstGeom>
          <a:noFill/>
        </p:spPr>
        <p:txBody>
          <a:bodyPr wrap="square">
            <a:spAutoFit/>
          </a:bodyPr>
          <a:lstStyle/>
          <a:p>
            <a:r>
              <a:rPr lang="zh-CN" altLang="en-US" sz="2800" dirty="0">
                <a:latin typeface="Times New Roman" panose="02020603050405020304" pitchFamily="18" charset="0"/>
                <a:cs typeface="Times New Roman" panose="02020603050405020304" pitchFamily="18" charset="0"/>
              </a:rPr>
              <a:t>One of the most fundamental factors of fusion is code generation ability. ML compilers often make fusion decisions (e.g., pattern matching process in some studies) according to whether they can generate efficient code.</a:t>
            </a:r>
          </a:p>
        </p:txBody>
      </p:sp>
      <p:sp>
        <p:nvSpPr>
          <p:cNvPr id="21" name="文本框 20">
            <a:extLst>
              <a:ext uri="{FF2B5EF4-FFF2-40B4-BE49-F238E27FC236}">
                <a16:creationId xmlns:a16="http://schemas.microsoft.com/office/drawing/2014/main" id="{0006E6B9-53A5-4645-B7D2-B2CF94821E48}"/>
              </a:ext>
            </a:extLst>
          </p:cNvPr>
          <p:cNvSpPr txBox="1"/>
          <p:nvPr/>
        </p:nvSpPr>
        <p:spPr>
          <a:xfrm>
            <a:off x="195035" y="3732102"/>
            <a:ext cx="11079548" cy="1384995"/>
          </a:xfrm>
          <a:prstGeom prst="rect">
            <a:avLst/>
          </a:prstGeom>
          <a:noFill/>
        </p:spPr>
        <p:txBody>
          <a:bodyPr wrap="square">
            <a:spAutoFit/>
          </a:bodyPr>
          <a:lstStyle/>
          <a:p>
            <a:r>
              <a:rPr lang="zh-CN" altLang="en-US" sz="2800" dirty="0"/>
              <a:t>TVM和XLA能如何fuse，取决于提前设定的pattern</a:t>
            </a:r>
            <a:r>
              <a:rPr lang="en-US" altLang="zh-CN" sz="2800" dirty="0"/>
              <a:t>s</a:t>
            </a:r>
            <a:r>
              <a:rPr lang="zh-CN" altLang="en-US" sz="2800" dirty="0"/>
              <a:t>！</a:t>
            </a:r>
            <a:endParaRPr lang="en-US" altLang="zh-CN" sz="2800" dirty="0"/>
          </a:p>
          <a:p>
            <a:endParaRPr lang="en-US" altLang="zh-CN" sz="2800" dirty="0"/>
          </a:p>
          <a:p>
            <a:r>
              <a:rPr lang="zh-CN" altLang="en-US" sz="2800" dirty="0"/>
              <a:t>但简单地在工程上增加</a:t>
            </a:r>
            <a:r>
              <a:rPr lang="en-US" altLang="zh-CN" sz="2800" dirty="0"/>
              <a:t>pattern</a:t>
            </a:r>
            <a:r>
              <a:rPr lang="zh-CN" altLang="en-US" sz="2800" dirty="0"/>
              <a:t>并不能解决访存密集型算子的优化问题</a:t>
            </a:r>
          </a:p>
        </p:txBody>
      </p:sp>
    </p:spTree>
    <p:extLst>
      <p:ext uri="{BB962C8B-B14F-4D97-AF65-F5344CB8AC3E}">
        <p14:creationId xmlns:p14="http://schemas.microsoft.com/office/powerpoint/2010/main" val="430664747"/>
      </p:ext>
    </p:extLst>
  </p:cSld>
  <p:clrMapOvr>
    <a:masterClrMapping/>
  </p:clrMapOvr>
  <mc:AlternateContent xmlns:mc="http://schemas.openxmlformats.org/markup-compatibility/2006" xmlns:p14="http://schemas.microsoft.com/office/powerpoint/2010/main">
    <mc:Choice Requires="p14">
      <p:transition spd="slow" p14:dur="2000" advTm="45363"/>
    </mc:Choice>
    <mc:Fallback xmlns="">
      <p:transition spd="slow" advTm="4536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p:tgtEl>
                                          <p:spTgt spid="15"/>
                                        </p:tgtEl>
                                        <p:attrNameLst>
                                          <p:attrName>ppt_x</p:attrName>
                                        </p:attrNameLst>
                                      </p:cBhvr>
                                      <p:tavLst>
                                        <p:tav tm="0">
                                          <p:val>
                                            <p:strVal val="#ppt_x-#ppt_w*1.125000"/>
                                          </p:val>
                                        </p:tav>
                                        <p:tav tm="100000">
                                          <p:val>
                                            <p:strVal val="#ppt_x"/>
                                          </p:val>
                                        </p:tav>
                                      </p:tavLst>
                                    </p:anim>
                                    <p:animEffect transition="in" filter="wipe(right)">
                                      <p:cBhvr>
                                        <p:cTn id="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342745DC-1C9B-499B-8CCA-5078E0E86F1F}"/>
              </a:ext>
            </a:extLst>
          </p:cNvPr>
          <p:cNvPicPr>
            <a:picLocks noChangeAspect="1"/>
          </p:cNvPicPr>
          <p:nvPr/>
        </p:nvPicPr>
        <p:blipFill rotWithShape="1">
          <a:blip r:embed="rId3">
            <a:extLst>
              <a:ext uri="{28A0092B-C50C-407E-A947-70E740481C1C}">
                <a14:useLocalDpi xmlns:a14="http://schemas.microsoft.com/office/drawing/2010/main" val="0"/>
              </a:ext>
            </a:extLst>
          </a:blip>
          <a:srcRect b="28833"/>
          <a:stretch/>
        </p:blipFill>
        <p:spPr>
          <a:xfrm>
            <a:off x="6346060" y="2832735"/>
            <a:ext cx="5293238" cy="1454055"/>
          </a:xfrm>
          <a:prstGeom prst="rect">
            <a:avLst/>
          </a:prstGeom>
        </p:spPr>
      </p:pic>
      <p:sp>
        <p:nvSpPr>
          <p:cNvPr id="7" name="文本框 6"/>
          <p:cNvSpPr txBox="1"/>
          <p:nvPr/>
        </p:nvSpPr>
        <p:spPr>
          <a:xfrm>
            <a:off x="701167" y="144940"/>
            <a:ext cx="7262236" cy="584771"/>
          </a:xfrm>
          <a:prstGeom prst="rect">
            <a:avLst/>
          </a:prstGeom>
          <a:noFill/>
        </p:spPr>
        <p:txBody>
          <a:bodyPr wrap="none" lIns="91436" tIns="45718" rIns="91436" bIns="45718" rtlCol="0">
            <a:spAutoFit/>
          </a:bodyPr>
          <a:lstStyle/>
          <a:p>
            <a:r>
              <a:rPr lang="en-US" altLang="zh-CN" sz="3200" dirty="0">
                <a:solidFill>
                  <a:schemeClr val="tx1">
                    <a:lumMod val="65000"/>
                    <a:lumOff val="35000"/>
                  </a:schemeClr>
                </a:solidFill>
                <a:latin typeface="微软雅黑" panose="020B0503020204020204" pitchFamily="34" charset="-122"/>
                <a:ea typeface="微软雅黑" panose="020B0503020204020204" pitchFamily="34" charset="-122"/>
              </a:rPr>
              <a:t>Background and Current Challenges</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7952695" y="217491"/>
            <a:ext cx="5589261" cy="449260"/>
            <a:chOff x="2965397" y="217491"/>
            <a:chExt cx="10096500" cy="439541"/>
          </a:xfrm>
        </p:grpSpPr>
        <p:sp>
          <p:nvSpPr>
            <p:cNvPr id="4" name="圆角矩形 3"/>
            <p:cNvSpPr/>
            <p:nvPr/>
          </p:nvSpPr>
          <p:spPr>
            <a:xfrm>
              <a:off x="2965397" y="217491"/>
              <a:ext cx="10083800" cy="328609"/>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2978097" y="621032"/>
              <a:ext cx="10083800" cy="36000"/>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Freeform 12">
            <a:extLst>
              <a:ext uri="{FF2B5EF4-FFF2-40B4-BE49-F238E27FC236}">
                <a16:creationId xmlns:a16="http://schemas.microsoft.com/office/drawing/2014/main" id="{2B1713A1-63EE-472D-A66E-3C571E2E4DE8}"/>
              </a:ext>
            </a:extLst>
          </p:cNvPr>
          <p:cNvSpPr/>
          <p:nvPr/>
        </p:nvSpPr>
        <p:spPr bwMode="auto">
          <a:xfrm flipV="1">
            <a:off x="261993" y="3911694"/>
            <a:ext cx="1126916" cy="1060179"/>
          </a:xfrm>
          <a:custGeom>
            <a:avLst/>
            <a:gdLst/>
            <a:ahLst/>
            <a:cxnLst/>
            <a:rect l="l" t="t" r="r" b="b"/>
            <a:pathLst>
              <a:path w="1373187" h="1291466">
                <a:moveTo>
                  <a:pt x="1373186" y="1291466"/>
                </a:moveTo>
                <a:lnTo>
                  <a:pt x="1316220" y="1239784"/>
                </a:lnTo>
                <a:lnTo>
                  <a:pt x="1316221" y="1239784"/>
                </a:lnTo>
                <a:lnTo>
                  <a:pt x="1373187" y="1291466"/>
                </a:lnTo>
                <a:lnTo>
                  <a:pt x="1217612" y="1008792"/>
                </a:lnTo>
                <a:lnTo>
                  <a:pt x="1224267" y="1113714"/>
                </a:lnTo>
                <a:cubicBezTo>
                  <a:pt x="1123585" y="1022574"/>
                  <a:pt x="907850" y="827283"/>
                  <a:pt x="445585" y="408824"/>
                </a:cubicBezTo>
                <a:lnTo>
                  <a:pt x="450849" y="206706"/>
                </a:lnTo>
                <a:lnTo>
                  <a:pt x="219074" y="0"/>
                </a:lnTo>
                <a:lnTo>
                  <a:pt x="213889" y="199085"/>
                </a:lnTo>
                <a:lnTo>
                  <a:pt x="205595" y="191578"/>
                </a:lnTo>
                <a:cubicBezTo>
                  <a:pt x="192296" y="178438"/>
                  <a:pt x="173086" y="181723"/>
                  <a:pt x="162743" y="194863"/>
                </a:cubicBezTo>
                <a:cubicBezTo>
                  <a:pt x="152399" y="209645"/>
                  <a:pt x="153877" y="230996"/>
                  <a:pt x="167176" y="242494"/>
                </a:cubicBezTo>
                <a:cubicBezTo>
                  <a:pt x="167176" y="242494"/>
                  <a:pt x="167176" y="242494"/>
                  <a:pt x="169337" y="244450"/>
                </a:cubicBezTo>
                <a:lnTo>
                  <a:pt x="178874" y="253084"/>
                </a:lnTo>
                <a:lnTo>
                  <a:pt x="0" y="302108"/>
                </a:lnTo>
                <a:lnTo>
                  <a:pt x="231775" y="510580"/>
                </a:lnTo>
                <a:lnTo>
                  <a:pt x="408272" y="460742"/>
                </a:lnTo>
                <a:cubicBezTo>
                  <a:pt x="557041" y="595413"/>
                  <a:pt x="797608" y="813183"/>
                  <a:pt x="1186619" y="1165328"/>
                </a:cubicBezTo>
                <a:lnTo>
                  <a:pt x="1092199" y="1180163"/>
                </a:lnTo>
                <a:close/>
              </a:path>
            </a:pathLst>
          </a:custGeom>
          <a:solidFill>
            <a:schemeClr val="bg1">
              <a:lumMod val="75000"/>
              <a:alpha val="10000"/>
            </a:schemeClr>
          </a:solidFill>
          <a:ln>
            <a:noFill/>
          </a:ln>
        </p:spPr>
        <p:txBody>
          <a:bodyPr vert="horz" wrap="square" lIns="121920" tIns="60960" rIns="121920" bIns="60960" numCol="1" anchor="t" anchorCtr="0" compatLnSpc="1"/>
          <a:lstStyle/>
          <a:p>
            <a:endParaRPr lang="zh-CN" altLang="en-US" sz="2400"/>
          </a:p>
        </p:txBody>
      </p:sp>
      <p:sp>
        <p:nvSpPr>
          <p:cNvPr id="65" name="矩形 64">
            <a:extLst>
              <a:ext uri="{FF2B5EF4-FFF2-40B4-BE49-F238E27FC236}">
                <a16:creationId xmlns:a16="http://schemas.microsoft.com/office/drawing/2014/main" id="{B1CCB526-33C1-4AF7-BE36-4D9E34C27B20}"/>
              </a:ext>
            </a:extLst>
          </p:cNvPr>
          <p:cNvSpPr/>
          <p:nvPr/>
        </p:nvSpPr>
        <p:spPr>
          <a:xfrm>
            <a:off x="65706" y="1010209"/>
            <a:ext cx="6575726" cy="400110"/>
          </a:xfrm>
          <a:prstGeom prst="rect">
            <a:avLst/>
          </a:prstGeom>
          <a:solidFill>
            <a:srgbClr val="0070C0">
              <a:alpha val="70000"/>
            </a:srgbClr>
          </a:solidFill>
        </p:spPr>
        <p:txBody>
          <a:bodyPr wrap="square">
            <a:spAutoFit/>
          </a:bodyPr>
          <a:lstStyle/>
          <a:p>
            <a:r>
              <a:rPr lang="en-US" altLang="zh-CN" sz="2000" b="1">
                <a:solidFill>
                  <a:schemeClr val="bg1"/>
                </a:solidFill>
                <a:latin typeface="微软雅黑" panose="020B0503020204020204" pitchFamily="34" charset="-122"/>
                <a:ea typeface="微软雅黑" panose="020B0503020204020204" pitchFamily="34" charset="-122"/>
              </a:rPr>
              <a:t>2.3 Major Limitations of the State-Of-The-Arts</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5" name="组合 14">
            <a:extLst>
              <a:ext uri="{FF2B5EF4-FFF2-40B4-BE49-F238E27FC236}">
                <a16:creationId xmlns:a16="http://schemas.microsoft.com/office/drawing/2014/main" id="{AE205094-E49F-4E3F-BFDC-35451E7A1161}"/>
              </a:ext>
            </a:extLst>
          </p:cNvPr>
          <p:cNvGrpSpPr/>
          <p:nvPr/>
        </p:nvGrpSpPr>
        <p:grpSpPr>
          <a:xfrm>
            <a:off x="-254000" y="201683"/>
            <a:ext cx="898070" cy="523220"/>
            <a:chOff x="-254000" y="201683"/>
            <a:chExt cx="898070" cy="523220"/>
          </a:xfrm>
        </p:grpSpPr>
        <p:sp>
          <p:nvSpPr>
            <p:cNvPr id="16" name="圆角矩形 5">
              <a:extLst>
                <a:ext uri="{FF2B5EF4-FFF2-40B4-BE49-F238E27FC236}">
                  <a16:creationId xmlns:a16="http://schemas.microsoft.com/office/drawing/2014/main" id="{CA9D2869-EFE9-4405-A21B-84A37733FC7E}"/>
                </a:ext>
              </a:extLst>
            </p:cNvPr>
            <p:cNvSpPr/>
            <p:nvPr/>
          </p:nvSpPr>
          <p:spPr>
            <a:xfrm>
              <a:off x="-254000" y="227083"/>
              <a:ext cx="898070" cy="439668"/>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C7F6E40C-94E1-458E-8789-58068C68413E}"/>
                </a:ext>
              </a:extLst>
            </p:cNvPr>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2</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19" name="文本框 18">
            <a:extLst>
              <a:ext uri="{FF2B5EF4-FFF2-40B4-BE49-F238E27FC236}">
                <a16:creationId xmlns:a16="http://schemas.microsoft.com/office/drawing/2014/main" id="{D9073730-FF49-4EC5-8862-70F092CC5DCE}"/>
              </a:ext>
            </a:extLst>
          </p:cNvPr>
          <p:cNvSpPr txBox="1"/>
          <p:nvPr/>
        </p:nvSpPr>
        <p:spPr>
          <a:xfrm>
            <a:off x="195035" y="1753777"/>
            <a:ext cx="11079548" cy="954107"/>
          </a:xfrm>
          <a:prstGeom prst="rect">
            <a:avLst/>
          </a:prstGeom>
          <a:noFill/>
        </p:spPr>
        <p:txBody>
          <a:bodyPr wrap="square">
            <a:spAutoFit/>
          </a:bodyPr>
          <a:lstStyle/>
          <a:p>
            <a:r>
              <a:rPr lang="en-US" altLang="zh-CN" sz="2800" dirty="0">
                <a:latin typeface="Times New Roman" panose="02020603050405020304" pitchFamily="18" charset="0"/>
                <a:cs typeface="Times New Roman" panose="02020603050405020304" pitchFamily="18" charset="0"/>
              </a:rPr>
              <a:t>Challenge I: Complex Two-Level Dependencies Combined With Just-In-Time Demand Exacerbates Training/Inference Inefficiency.</a:t>
            </a:r>
            <a:endParaRPr lang="zh-CN" altLang="en-US" sz="2800" dirty="0">
              <a:latin typeface="Times New Roman" panose="02020603050405020304" pitchFamily="18" charset="0"/>
              <a:cs typeface="Times New Roman" panose="02020603050405020304" pitchFamily="18" charset="0"/>
            </a:endParaRPr>
          </a:p>
        </p:txBody>
      </p:sp>
      <p:grpSp>
        <p:nvGrpSpPr>
          <p:cNvPr id="13" name="组合 12">
            <a:extLst>
              <a:ext uri="{FF2B5EF4-FFF2-40B4-BE49-F238E27FC236}">
                <a16:creationId xmlns:a16="http://schemas.microsoft.com/office/drawing/2014/main" id="{2E670A25-90B4-4D1F-B383-73E1AD37CABA}"/>
              </a:ext>
            </a:extLst>
          </p:cNvPr>
          <p:cNvGrpSpPr/>
          <p:nvPr/>
        </p:nvGrpSpPr>
        <p:grpSpPr>
          <a:xfrm>
            <a:off x="178993" y="3051342"/>
            <a:ext cx="3366200" cy="3172995"/>
            <a:chOff x="3236761" y="1918193"/>
            <a:chExt cx="3320156" cy="3474999"/>
          </a:xfrm>
        </p:grpSpPr>
        <p:grpSp>
          <p:nvGrpSpPr>
            <p:cNvPr id="20" name="组合 19">
              <a:extLst>
                <a:ext uri="{FF2B5EF4-FFF2-40B4-BE49-F238E27FC236}">
                  <a16:creationId xmlns:a16="http://schemas.microsoft.com/office/drawing/2014/main" id="{4622E794-55BD-44C9-9430-17FE61B8B656}"/>
                </a:ext>
              </a:extLst>
            </p:cNvPr>
            <p:cNvGrpSpPr/>
            <p:nvPr/>
          </p:nvGrpSpPr>
          <p:grpSpPr>
            <a:xfrm>
              <a:off x="3879447" y="1918193"/>
              <a:ext cx="2677470" cy="769652"/>
              <a:chOff x="1299028" y="2575125"/>
              <a:chExt cx="2677470" cy="769652"/>
            </a:xfrm>
          </p:grpSpPr>
          <p:sp>
            <p:nvSpPr>
              <p:cNvPr id="32" name="矩形: 圆角 31">
                <a:extLst>
                  <a:ext uri="{FF2B5EF4-FFF2-40B4-BE49-F238E27FC236}">
                    <a16:creationId xmlns:a16="http://schemas.microsoft.com/office/drawing/2014/main" id="{ED6AD54C-E117-4782-BB5E-E54FDF768124}"/>
                  </a:ext>
                </a:extLst>
              </p:cNvPr>
              <p:cNvSpPr/>
              <p:nvPr/>
            </p:nvSpPr>
            <p:spPr>
              <a:xfrm>
                <a:off x="1299028" y="2575125"/>
                <a:ext cx="2677470" cy="769652"/>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mn-ea"/>
                </a:endParaRPr>
              </a:p>
            </p:txBody>
          </p:sp>
          <p:sp>
            <p:nvSpPr>
              <p:cNvPr id="33" name="文本框 32">
                <a:extLst>
                  <a:ext uri="{FF2B5EF4-FFF2-40B4-BE49-F238E27FC236}">
                    <a16:creationId xmlns:a16="http://schemas.microsoft.com/office/drawing/2014/main" id="{BBEDFC50-9ADA-4200-B41B-7400FB3C8A77}"/>
                  </a:ext>
                </a:extLst>
              </p:cNvPr>
              <p:cNvSpPr txBox="1"/>
              <p:nvPr/>
            </p:nvSpPr>
            <p:spPr>
              <a:xfrm>
                <a:off x="1628598" y="2668988"/>
                <a:ext cx="1821408" cy="581926"/>
              </a:xfrm>
              <a:prstGeom prst="rect">
                <a:avLst/>
              </a:prstGeom>
              <a:noFill/>
              <a:ln>
                <a:noFill/>
              </a:ln>
            </p:spPr>
            <p:txBody>
              <a:bodyPr wrap="square" lIns="91440" tIns="45720" rIns="91440" bIns="45720" anchor="ctr" anchorCtr="0">
                <a:noAutofit/>
              </a:bodyPr>
              <a:lstStyle/>
              <a:p>
                <a:pPr algn="ctr">
                  <a:buSzPct val="25000"/>
                </a:pPr>
                <a:r>
                  <a:rPr lang="en-US" altLang="zh-CN" dirty="0">
                    <a:latin typeface="+mn-ea"/>
                  </a:rPr>
                  <a:t>Element-level</a:t>
                </a:r>
              </a:p>
            </p:txBody>
          </p:sp>
        </p:grpSp>
        <p:sp>
          <p:nvSpPr>
            <p:cNvPr id="22" name="右中括号 21">
              <a:extLst>
                <a:ext uri="{FF2B5EF4-FFF2-40B4-BE49-F238E27FC236}">
                  <a16:creationId xmlns:a16="http://schemas.microsoft.com/office/drawing/2014/main" id="{3A0E3249-0DF5-4FEA-B378-8D49F988A92F}"/>
                </a:ext>
              </a:extLst>
            </p:cNvPr>
            <p:cNvSpPr/>
            <p:nvPr/>
          </p:nvSpPr>
          <p:spPr>
            <a:xfrm rot="10800000">
              <a:off x="3236761" y="2330604"/>
              <a:ext cx="642686" cy="2698595"/>
            </a:xfrm>
            <a:prstGeom prst="rightBracket">
              <a:avLst>
                <a:gd name="adj" fmla="val 96046"/>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latin typeface="+mn-ea"/>
              </a:endParaRPr>
            </a:p>
          </p:txBody>
        </p:sp>
        <p:grpSp>
          <p:nvGrpSpPr>
            <p:cNvPr id="24" name="组合 23">
              <a:extLst>
                <a:ext uri="{FF2B5EF4-FFF2-40B4-BE49-F238E27FC236}">
                  <a16:creationId xmlns:a16="http://schemas.microsoft.com/office/drawing/2014/main" id="{4445A714-3FD0-4C31-8C3A-A56E965F685C}"/>
                </a:ext>
              </a:extLst>
            </p:cNvPr>
            <p:cNvGrpSpPr/>
            <p:nvPr/>
          </p:nvGrpSpPr>
          <p:grpSpPr>
            <a:xfrm>
              <a:off x="3879447" y="4623540"/>
              <a:ext cx="2677470" cy="769652"/>
              <a:chOff x="1299028" y="2575125"/>
              <a:chExt cx="2677470" cy="769652"/>
            </a:xfrm>
          </p:grpSpPr>
          <p:sp>
            <p:nvSpPr>
              <p:cNvPr id="30" name="矩形: 圆角 29">
                <a:extLst>
                  <a:ext uri="{FF2B5EF4-FFF2-40B4-BE49-F238E27FC236}">
                    <a16:creationId xmlns:a16="http://schemas.microsoft.com/office/drawing/2014/main" id="{26818F52-457D-4FFC-ACEA-17A3C0D6A87A}"/>
                  </a:ext>
                </a:extLst>
              </p:cNvPr>
              <p:cNvSpPr/>
              <p:nvPr/>
            </p:nvSpPr>
            <p:spPr>
              <a:xfrm>
                <a:off x="1299028" y="2575125"/>
                <a:ext cx="2677470" cy="769652"/>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mn-ea"/>
                </a:endParaRPr>
              </a:p>
            </p:txBody>
          </p:sp>
          <p:sp>
            <p:nvSpPr>
              <p:cNvPr id="31" name="文本框 30">
                <a:extLst>
                  <a:ext uri="{FF2B5EF4-FFF2-40B4-BE49-F238E27FC236}">
                    <a16:creationId xmlns:a16="http://schemas.microsoft.com/office/drawing/2014/main" id="{2241CBDD-FB45-478A-954F-71ACD1BCD29A}"/>
                  </a:ext>
                </a:extLst>
              </p:cNvPr>
              <p:cNvSpPr txBox="1"/>
              <p:nvPr/>
            </p:nvSpPr>
            <p:spPr>
              <a:xfrm>
                <a:off x="1514090" y="2668988"/>
                <a:ext cx="2247346" cy="581926"/>
              </a:xfrm>
              <a:prstGeom prst="rect">
                <a:avLst/>
              </a:prstGeom>
              <a:noFill/>
              <a:ln>
                <a:noFill/>
              </a:ln>
            </p:spPr>
            <p:txBody>
              <a:bodyPr wrap="square" lIns="91440" tIns="45720" rIns="91440" bIns="45720" anchor="ctr" anchorCtr="0">
                <a:noAutofit/>
              </a:bodyPr>
              <a:lstStyle/>
              <a:p>
                <a:pPr algn="ctr">
                  <a:buSzPct val="25000"/>
                </a:pPr>
                <a:r>
                  <a:rPr lang="en-US" altLang="zh-CN" dirty="0">
                    <a:latin typeface="+mn-ea"/>
                  </a:rPr>
                  <a:t>Operator-level</a:t>
                </a:r>
              </a:p>
            </p:txBody>
          </p:sp>
        </p:grpSp>
      </p:grpSp>
      <p:sp>
        <p:nvSpPr>
          <p:cNvPr id="34" name="文本框 33">
            <a:extLst>
              <a:ext uri="{FF2B5EF4-FFF2-40B4-BE49-F238E27FC236}">
                <a16:creationId xmlns:a16="http://schemas.microsoft.com/office/drawing/2014/main" id="{0D891A26-4BE9-4436-8A2E-A955913766EF}"/>
              </a:ext>
            </a:extLst>
          </p:cNvPr>
          <p:cNvSpPr txBox="1"/>
          <p:nvPr/>
        </p:nvSpPr>
        <p:spPr>
          <a:xfrm>
            <a:off x="3045390" y="2874282"/>
            <a:ext cx="3800474" cy="1477328"/>
          </a:xfrm>
          <a:prstGeom prst="rect">
            <a:avLst/>
          </a:prstGeom>
          <a:noFill/>
        </p:spPr>
        <p:txBody>
          <a:bodyPr wrap="square">
            <a:spAutoFit/>
          </a:bodyPr>
          <a:lstStyle/>
          <a:p>
            <a:r>
              <a:rPr lang="zh-CN" altLang="en-US" dirty="0"/>
              <a:t>消费者处理的每个element和生产者生产的每个element之间的依赖关系</a:t>
            </a:r>
            <a:endParaRPr lang="en-US" altLang="zh-CN" dirty="0"/>
          </a:p>
          <a:p>
            <a:endParaRPr lang="en-US" altLang="zh-CN" dirty="0"/>
          </a:p>
          <a:p>
            <a:r>
              <a:rPr lang="zh-CN" altLang="en-US" dirty="0"/>
              <a:t>右图中Broadcast算子会生成一对多的数据依赖关系</a:t>
            </a:r>
          </a:p>
        </p:txBody>
      </p:sp>
      <p:sp>
        <p:nvSpPr>
          <p:cNvPr id="35" name="文本框 34">
            <a:extLst>
              <a:ext uri="{FF2B5EF4-FFF2-40B4-BE49-F238E27FC236}">
                <a16:creationId xmlns:a16="http://schemas.microsoft.com/office/drawing/2014/main" id="{2C5A7A5B-35E3-4E4E-A551-489E9677732D}"/>
              </a:ext>
            </a:extLst>
          </p:cNvPr>
          <p:cNvSpPr txBox="1"/>
          <p:nvPr/>
        </p:nvSpPr>
        <p:spPr>
          <a:xfrm>
            <a:off x="3445009" y="5134291"/>
            <a:ext cx="3091112" cy="1477328"/>
          </a:xfrm>
          <a:prstGeom prst="rect">
            <a:avLst/>
          </a:prstGeom>
          <a:noFill/>
        </p:spPr>
        <p:txBody>
          <a:bodyPr wrap="square">
            <a:spAutoFit/>
          </a:bodyPr>
          <a:lstStyle/>
          <a:p>
            <a:r>
              <a:rPr lang="zh-CN" altLang="en-US" dirty="0"/>
              <a:t>子图的网络拓扑结构，描述了子图中算子间的依赖关系</a:t>
            </a:r>
            <a:endParaRPr lang="en-US" altLang="zh-CN" dirty="0"/>
          </a:p>
          <a:p>
            <a:endParaRPr lang="en-US" altLang="zh-CN" dirty="0"/>
          </a:p>
          <a:p>
            <a:r>
              <a:rPr lang="zh-CN" altLang="en-US" dirty="0"/>
              <a:t>右图中的B和C 需要 A的输出 作为输入</a:t>
            </a:r>
          </a:p>
        </p:txBody>
      </p:sp>
      <p:pic>
        <p:nvPicPr>
          <p:cNvPr id="11" name="图片 10">
            <a:extLst>
              <a:ext uri="{FF2B5EF4-FFF2-40B4-BE49-F238E27FC236}">
                <a16:creationId xmlns:a16="http://schemas.microsoft.com/office/drawing/2014/main" id="{46C62149-FD2E-4E9E-83EE-4A82B91AC1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12051" y="4351610"/>
            <a:ext cx="3069117" cy="2384527"/>
          </a:xfrm>
          <a:prstGeom prst="rect">
            <a:avLst/>
          </a:prstGeom>
        </p:spPr>
      </p:pic>
    </p:spTree>
    <p:extLst>
      <p:ext uri="{BB962C8B-B14F-4D97-AF65-F5344CB8AC3E}">
        <p14:creationId xmlns:p14="http://schemas.microsoft.com/office/powerpoint/2010/main" val="1691049378"/>
      </p:ext>
    </p:extLst>
  </p:cSld>
  <p:clrMapOvr>
    <a:masterClrMapping/>
  </p:clrMapOvr>
  <mc:AlternateContent xmlns:mc="http://schemas.openxmlformats.org/markup-compatibility/2006" xmlns:p14="http://schemas.microsoft.com/office/powerpoint/2010/main">
    <mc:Choice Requires="p14">
      <p:transition spd="slow" p14:dur="2000" advTm="45363"/>
    </mc:Choice>
    <mc:Fallback xmlns="">
      <p:transition spd="slow" advTm="4536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p:tgtEl>
                                          <p:spTgt spid="15"/>
                                        </p:tgtEl>
                                        <p:attrNameLst>
                                          <p:attrName>ppt_x</p:attrName>
                                        </p:attrNameLst>
                                      </p:cBhvr>
                                      <p:tavLst>
                                        <p:tav tm="0">
                                          <p:val>
                                            <p:strVal val="#ppt_x-#ppt_w*1.125000"/>
                                          </p:val>
                                        </p:tav>
                                        <p:tav tm="100000">
                                          <p:val>
                                            <p:strVal val="#ppt_x"/>
                                          </p:val>
                                        </p:tav>
                                      </p:tavLst>
                                    </p:anim>
                                    <p:animEffect transition="in" filter="wipe(right)">
                                      <p:cBhvr>
                                        <p:cTn id="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01167" y="144940"/>
            <a:ext cx="7262236" cy="584771"/>
          </a:xfrm>
          <a:prstGeom prst="rect">
            <a:avLst/>
          </a:prstGeom>
          <a:noFill/>
        </p:spPr>
        <p:txBody>
          <a:bodyPr wrap="none" lIns="91436" tIns="45718" rIns="91436" bIns="45718" rtlCol="0">
            <a:spAutoFit/>
          </a:bodyPr>
          <a:lstStyle/>
          <a:p>
            <a:r>
              <a:rPr lang="en-US" altLang="zh-CN" sz="3200" dirty="0">
                <a:solidFill>
                  <a:schemeClr val="tx1">
                    <a:lumMod val="65000"/>
                    <a:lumOff val="35000"/>
                  </a:schemeClr>
                </a:solidFill>
                <a:latin typeface="微软雅黑" panose="020B0503020204020204" pitchFamily="34" charset="-122"/>
                <a:ea typeface="微软雅黑" panose="020B0503020204020204" pitchFamily="34" charset="-122"/>
              </a:rPr>
              <a:t>Background and Current Challenges</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7952695" y="217491"/>
            <a:ext cx="5589261" cy="449260"/>
            <a:chOff x="2965397" y="217491"/>
            <a:chExt cx="10096500" cy="439541"/>
          </a:xfrm>
        </p:grpSpPr>
        <p:sp>
          <p:nvSpPr>
            <p:cNvPr id="4" name="圆角矩形 3"/>
            <p:cNvSpPr/>
            <p:nvPr/>
          </p:nvSpPr>
          <p:spPr>
            <a:xfrm>
              <a:off x="2965397" y="217491"/>
              <a:ext cx="10083800" cy="328609"/>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2978097" y="621032"/>
              <a:ext cx="10083800" cy="36000"/>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Freeform 12">
            <a:extLst>
              <a:ext uri="{FF2B5EF4-FFF2-40B4-BE49-F238E27FC236}">
                <a16:creationId xmlns:a16="http://schemas.microsoft.com/office/drawing/2014/main" id="{2B1713A1-63EE-472D-A66E-3C571E2E4DE8}"/>
              </a:ext>
            </a:extLst>
          </p:cNvPr>
          <p:cNvSpPr/>
          <p:nvPr/>
        </p:nvSpPr>
        <p:spPr bwMode="auto">
          <a:xfrm flipV="1">
            <a:off x="261993" y="3911694"/>
            <a:ext cx="1126916" cy="1060179"/>
          </a:xfrm>
          <a:custGeom>
            <a:avLst/>
            <a:gdLst/>
            <a:ahLst/>
            <a:cxnLst/>
            <a:rect l="l" t="t" r="r" b="b"/>
            <a:pathLst>
              <a:path w="1373187" h="1291466">
                <a:moveTo>
                  <a:pt x="1373186" y="1291466"/>
                </a:moveTo>
                <a:lnTo>
                  <a:pt x="1316220" y="1239784"/>
                </a:lnTo>
                <a:lnTo>
                  <a:pt x="1316221" y="1239784"/>
                </a:lnTo>
                <a:lnTo>
                  <a:pt x="1373187" y="1291466"/>
                </a:lnTo>
                <a:lnTo>
                  <a:pt x="1217612" y="1008792"/>
                </a:lnTo>
                <a:lnTo>
                  <a:pt x="1224267" y="1113714"/>
                </a:lnTo>
                <a:cubicBezTo>
                  <a:pt x="1123585" y="1022574"/>
                  <a:pt x="907850" y="827283"/>
                  <a:pt x="445585" y="408824"/>
                </a:cubicBezTo>
                <a:lnTo>
                  <a:pt x="450849" y="206706"/>
                </a:lnTo>
                <a:lnTo>
                  <a:pt x="219074" y="0"/>
                </a:lnTo>
                <a:lnTo>
                  <a:pt x="213889" y="199085"/>
                </a:lnTo>
                <a:lnTo>
                  <a:pt x="205595" y="191578"/>
                </a:lnTo>
                <a:cubicBezTo>
                  <a:pt x="192296" y="178438"/>
                  <a:pt x="173086" y="181723"/>
                  <a:pt x="162743" y="194863"/>
                </a:cubicBezTo>
                <a:cubicBezTo>
                  <a:pt x="152399" y="209645"/>
                  <a:pt x="153877" y="230996"/>
                  <a:pt x="167176" y="242494"/>
                </a:cubicBezTo>
                <a:cubicBezTo>
                  <a:pt x="167176" y="242494"/>
                  <a:pt x="167176" y="242494"/>
                  <a:pt x="169337" y="244450"/>
                </a:cubicBezTo>
                <a:lnTo>
                  <a:pt x="178874" y="253084"/>
                </a:lnTo>
                <a:lnTo>
                  <a:pt x="0" y="302108"/>
                </a:lnTo>
                <a:lnTo>
                  <a:pt x="231775" y="510580"/>
                </a:lnTo>
                <a:lnTo>
                  <a:pt x="408272" y="460742"/>
                </a:lnTo>
                <a:cubicBezTo>
                  <a:pt x="557041" y="595413"/>
                  <a:pt x="797608" y="813183"/>
                  <a:pt x="1186619" y="1165328"/>
                </a:cubicBezTo>
                <a:lnTo>
                  <a:pt x="1092199" y="1180163"/>
                </a:lnTo>
                <a:close/>
              </a:path>
            </a:pathLst>
          </a:custGeom>
          <a:solidFill>
            <a:schemeClr val="bg1">
              <a:lumMod val="75000"/>
              <a:alpha val="10000"/>
            </a:schemeClr>
          </a:solidFill>
          <a:ln>
            <a:noFill/>
          </a:ln>
        </p:spPr>
        <p:txBody>
          <a:bodyPr vert="horz" wrap="square" lIns="121920" tIns="60960" rIns="121920" bIns="60960" numCol="1" anchor="t" anchorCtr="0" compatLnSpc="1"/>
          <a:lstStyle/>
          <a:p>
            <a:endParaRPr lang="zh-CN" altLang="en-US" sz="2400"/>
          </a:p>
        </p:txBody>
      </p:sp>
      <p:sp>
        <p:nvSpPr>
          <p:cNvPr id="65" name="矩形 64">
            <a:extLst>
              <a:ext uri="{FF2B5EF4-FFF2-40B4-BE49-F238E27FC236}">
                <a16:creationId xmlns:a16="http://schemas.microsoft.com/office/drawing/2014/main" id="{B1CCB526-33C1-4AF7-BE36-4D9E34C27B20}"/>
              </a:ext>
            </a:extLst>
          </p:cNvPr>
          <p:cNvSpPr/>
          <p:nvPr/>
        </p:nvSpPr>
        <p:spPr>
          <a:xfrm>
            <a:off x="65706" y="1010209"/>
            <a:ext cx="6575726" cy="400110"/>
          </a:xfrm>
          <a:prstGeom prst="rect">
            <a:avLst/>
          </a:prstGeom>
          <a:solidFill>
            <a:srgbClr val="0070C0">
              <a:alpha val="70000"/>
            </a:srgbClr>
          </a:solidFill>
        </p:spPr>
        <p:txBody>
          <a:bodyPr wrap="square">
            <a:spAutoFit/>
          </a:bodyPr>
          <a:lstStyle/>
          <a:p>
            <a:r>
              <a:rPr lang="en-US" altLang="zh-CN" sz="2000" b="1">
                <a:solidFill>
                  <a:schemeClr val="bg1"/>
                </a:solidFill>
                <a:latin typeface="微软雅黑" panose="020B0503020204020204" pitchFamily="34" charset="-122"/>
                <a:ea typeface="微软雅黑" panose="020B0503020204020204" pitchFamily="34" charset="-122"/>
              </a:rPr>
              <a:t>2.3 Major Limitations of the State-Of-The-Arts</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5" name="组合 14">
            <a:extLst>
              <a:ext uri="{FF2B5EF4-FFF2-40B4-BE49-F238E27FC236}">
                <a16:creationId xmlns:a16="http://schemas.microsoft.com/office/drawing/2014/main" id="{AE205094-E49F-4E3F-BFDC-35451E7A1161}"/>
              </a:ext>
            </a:extLst>
          </p:cNvPr>
          <p:cNvGrpSpPr/>
          <p:nvPr/>
        </p:nvGrpSpPr>
        <p:grpSpPr>
          <a:xfrm>
            <a:off x="-254000" y="201683"/>
            <a:ext cx="898070" cy="523220"/>
            <a:chOff x="-254000" y="201683"/>
            <a:chExt cx="898070" cy="523220"/>
          </a:xfrm>
        </p:grpSpPr>
        <p:sp>
          <p:nvSpPr>
            <p:cNvPr id="16" name="圆角矩形 5">
              <a:extLst>
                <a:ext uri="{FF2B5EF4-FFF2-40B4-BE49-F238E27FC236}">
                  <a16:creationId xmlns:a16="http://schemas.microsoft.com/office/drawing/2014/main" id="{CA9D2869-EFE9-4405-A21B-84A37733FC7E}"/>
                </a:ext>
              </a:extLst>
            </p:cNvPr>
            <p:cNvSpPr/>
            <p:nvPr/>
          </p:nvSpPr>
          <p:spPr>
            <a:xfrm>
              <a:off x="-254000" y="227083"/>
              <a:ext cx="898070" cy="439668"/>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C7F6E40C-94E1-458E-8789-58068C68413E}"/>
                </a:ext>
              </a:extLst>
            </p:cNvPr>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2</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grpSp>
        <p:nvGrpSpPr>
          <p:cNvPr id="20" name="组合 19">
            <a:extLst>
              <a:ext uri="{FF2B5EF4-FFF2-40B4-BE49-F238E27FC236}">
                <a16:creationId xmlns:a16="http://schemas.microsoft.com/office/drawing/2014/main" id="{4622E794-55BD-44C9-9430-17FE61B8B656}"/>
              </a:ext>
            </a:extLst>
          </p:cNvPr>
          <p:cNvGrpSpPr/>
          <p:nvPr/>
        </p:nvGrpSpPr>
        <p:grpSpPr>
          <a:xfrm>
            <a:off x="65706" y="1607211"/>
            <a:ext cx="4432868" cy="620455"/>
            <a:chOff x="7115844" y="2550860"/>
            <a:chExt cx="2677470" cy="769652"/>
          </a:xfrm>
        </p:grpSpPr>
        <p:sp>
          <p:nvSpPr>
            <p:cNvPr id="32" name="矩形: 圆角 31">
              <a:extLst>
                <a:ext uri="{FF2B5EF4-FFF2-40B4-BE49-F238E27FC236}">
                  <a16:creationId xmlns:a16="http://schemas.microsoft.com/office/drawing/2014/main" id="{ED6AD54C-E117-4782-BB5E-E54FDF768124}"/>
                </a:ext>
              </a:extLst>
            </p:cNvPr>
            <p:cNvSpPr/>
            <p:nvPr/>
          </p:nvSpPr>
          <p:spPr>
            <a:xfrm>
              <a:off x="7115844" y="2550860"/>
              <a:ext cx="2677470" cy="769652"/>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mn-ea"/>
              </a:endParaRPr>
            </a:p>
          </p:txBody>
        </p:sp>
        <p:sp>
          <p:nvSpPr>
            <p:cNvPr id="33" name="文本框 32">
              <a:extLst>
                <a:ext uri="{FF2B5EF4-FFF2-40B4-BE49-F238E27FC236}">
                  <a16:creationId xmlns:a16="http://schemas.microsoft.com/office/drawing/2014/main" id="{BBEDFC50-9ADA-4200-B41B-7400FB3C8A77}"/>
                </a:ext>
              </a:extLst>
            </p:cNvPr>
            <p:cNvSpPr txBox="1"/>
            <p:nvPr/>
          </p:nvSpPr>
          <p:spPr>
            <a:xfrm>
              <a:off x="7445413" y="2644725"/>
              <a:ext cx="1821408" cy="581926"/>
            </a:xfrm>
            <a:prstGeom prst="rect">
              <a:avLst/>
            </a:prstGeom>
            <a:noFill/>
            <a:ln>
              <a:noFill/>
            </a:ln>
          </p:spPr>
          <p:txBody>
            <a:bodyPr wrap="square" lIns="91440" tIns="45720" rIns="91440" bIns="45720" anchor="ctr" anchorCtr="0">
              <a:noAutofit/>
            </a:bodyPr>
            <a:lstStyle/>
            <a:p>
              <a:pPr algn="ctr">
                <a:buSzPct val="25000"/>
              </a:pPr>
              <a:r>
                <a:rPr lang="zh-CN" altLang="en-US" dirty="0">
                  <a:latin typeface="+mn-ea"/>
                </a:rPr>
                <a:t>难</a:t>
              </a:r>
              <a:r>
                <a:rPr lang="en-US" altLang="zh-CN" dirty="0">
                  <a:latin typeface="+mn-ea"/>
                </a:rPr>
                <a:t>Fusion</a:t>
              </a:r>
              <a:r>
                <a:rPr lang="zh-CN" altLang="en-US" dirty="0">
                  <a:latin typeface="+mn-ea"/>
                </a:rPr>
                <a:t>：</a:t>
              </a:r>
              <a:r>
                <a:rPr lang="en-US" altLang="zh-CN" dirty="0">
                  <a:latin typeface="+mn-ea"/>
                </a:rPr>
                <a:t>Element-level</a:t>
              </a:r>
            </a:p>
          </p:txBody>
        </p:sp>
      </p:grpSp>
      <p:sp>
        <p:nvSpPr>
          <p:cNvPr id="18" name="文本框 17">
            <a:extLst>
              <a:ext uri="{FF2B5EF4-FFF2-40B4-BE49-F238E27FC236}">
                <a16:creationId xmlns:a16="http://schemas.microsoft.com/office/drawing/2014/main" id="{E502B372-9A4B-4658-95EF-1D435653E721}"/>
              </a:ext>
            </a:extLst>
          </p:cNvPr>
          <p:cNvSpPr txBox="1"/>
          <p:nvPr/>
        </p:nvSpPr>
        <p:spPr>
          <a:xfrm>
            <a:off x="195035" y="2497464"/>
            <a:ext cx="10775398" cy="2677656"/>
          </a:xfrm>
          <a:prstGeom prst="rect">
            <a:avLst/>
          </a:prstGeom>
          <a:noFill/>
        </p:spPr>
        <p:txBody>
          <a:bodyPr wrap="square">
            <a:spAutoFit/>
          </a:bodyPr>
          <a:lstStyle/>
          <a:p>
            <a:r>
              <a:rPr lang="zh-CN" altLang="en-US" sz="2800" dirty="0"/>
              <a:t>主要是两种pattern不好fuse：</a:t>
            </a:r>
            <a:endParaRPr lang="en-US" altLang="zh-CN" sz="2800" dirty="0"/>
          </a:p>
          <a:p>
            <a:pPr marL="342900" indent="-342900">
              <a:buAutoNum type="arabicParenBoth"/>
            </a:pPr>
            <a:r>
              <a:rPr lang="zh-CN" altLang="en-US" sz="2800" dirty="0">
                <a:latin typeface="Times New Roman" panose="02020603050405020304" pitchFamily="18" charset="0"/>
                <a:cs typeface="Times New Roman" panose="02020603050405020304" pitchFamily="18" charset="0"/>
              </a:rPr>
              <a:t> reduce ops with its consumers costly</a:t>
            </a:r>
            <a:endParaRPr lang="en-US" altLang="zh-CN" sz="2800" dirty="0">
              <a:latin typeface="Times New Roman" panose="02020603050405020304" pitchFamily="18" charset="0"/>
              <a:cs typeface="Times New Roman" panose="02020603050405020304" pitchFamily="18" charset="0"/>
            </a:endParaRPr>
          </a:p>
          <a:p>
            <a:pPr marL="342900" indent="-342900">
              <a:buAutoNum type="arabicParenBoth"/>
            </a:pPr>
            <a:r>
              <a:rPr lang="zh-CN" altLang="en-US" sz="2800" dirty="0">
                <a:latin typeface="Times New Roman" panose="02020603050405020304" pitchFamily="18" charset="0"/>
                <a:cs typeface="Times New Roman" panose="02020603050405020304" pitchFamily="18" charset="0"/>
              </a:rPr>
              <a:t> element-wise ops followed by broadcast ops</a:t>
            </a:r>
            <a:endParaRPr lang="en-US" altLang="zh-CN" sz="2800" dirty="0">
              <a:latin typeface="Times New Roman" panose="02020603050405020304" pitchFamily="18" charset="0"/>
              <a:cs typeface="Times New Roman" panose="02020603050405020304" pitchFamily="18" charset="0"/>
            </a:endParaRPr>
          </a:p>
          <a:p>
            <a:pPr marL="342900" indent="-342900">
              <a:buAutoNum type="arabicParenBoth"/>
            </a:pPr>
            <a:endParaRPr lang="en-US" altLang="zh-CN" sz="2800" dirty="0">
              <a:latin typeface="Times New Roman" panose="02020603050405020304" pitchFamily="18" charset="0"/>
              <a:cs typeface="Times New Roman" panose="02020603050405020304" pitchFamily="18" charset="0"/>
            </a:endParaRPr>
          </a:p>
          <a:p>
            <a:r>
              <a:rPr lang="en-US" altLang="zh-CN" sz="2800" dirty="0">
                <a:solidFill>
                  <a:schemeClr val="accent5">
                    <a:lumMod val="75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zh-CN" altLang="en-US" sz="2800" dirty="0">
                <a:solidFill>
                  <a:schemeClr val="accent5">
                    <a:lumMod val="75000"/>
                  </a:schemeClr>
                </a:solidFill>
                <a:latin typeface="Times New Roman" panose="02020603050405020304" pitchFamily="18" charset="0"/>
                <a:cs typeface="Times New Roman" panose="02020603050405020304" pitchFamily="18" charset="0"/>
              </a:rPr>
              <a:t> </a:t>
            </a:r>
            <a:r>
              <a:rPr lang="en-US" altLang="zh-CN" sz="2800" dirty="0">
                <a:solidFill>
                  <a:schemeClr val="accent5">
                    <a:lumMod val="75000"/>
                  </a:schemeClr>
                </a:solidFill>
                <a:latin typeface="Times New Roman" panose="02020603050405020304" pitchFamily="18" charset="0"/>
                <a:cs typeface="Times New Roman" panose="02020603050405020304" pitchFamily="18" charset="0"/>
              </a:rPr>
              <a:t>reduce</a:t>
            </a:r>
            <a:r>
              <a:rPr lang="zh-CN" altLang="en-US" sz="2800" dirty="0">
                <a:solidFill>
                  <a:schemeClr val="accent5">
                    <a:lumMod val="75000"/>
                  </a:schemeClr>
                </a:solidFill>
                <a:latin typeface="Times New Roman" panose="02020603050405020304" pitchFamily="18" charset="0"/>
                <a:cs typeface="Times New Roman" panose="02020603050405020304" pitchFamily="18" charset="0"/>
              </a:rPr>
              <a:t>和 </a:t>
            </a:r>
            <a:r>
              <a:rPr lang="en-US" altLang="zh-CN" sz="2800" dirty="0">
                <a:solidFill>
                  <a:schemeClr val="accent5">
                    <a:lumMod val="75000"/>
                  </a:schemeClr>
                </a:solidFill>
                <a:latin typeface="Times New Roman" panose="02020603050405020304" pitchFamily="18" charset="0"/>
                <a:cs typeface="Times New Roman" panose="02020603050405020304" pitchFamily="18" charset="0"/>
              </a:rPr>
              <a:t>broadcast</a:t>
            </a:r>
            <a:r>
              <a:rPr lang="zh-CN" altLang="en-US" sz="2800" dirty="0">
                <a:solidFill>
                  <a:schemeClr val="accent5">
                    <a:lumMod val="75000"/>
                  </a:schemeClr>
                </a:solidFill>
                <a:latin typeface="Times New Roman" panose="02020603050405020304" pitchFamily="18" charset="0"/>
                <a:cs typeface="Times New Roman" panose="02020603050405020304" pitchFamily="18" charset="0"/>
              </a:rPr>
              <a:t>的频繁导使用导致有很多一对多的依赖关系</a:t>
            </a:r>
          </a:p>
          <a:p>
            <a:endParaRPr lang="zh-CN" altLang="en-US" sz="2800" dirty="0">
              <a:latin typeface="Times New Roman" panose="02020603050405020304" pitchFamily="18" charset="0"/>
              <a:cs typeface="Times New Roman" panose="02020603050405020304" pitchFamily="18" charset="0"/>
            </a:endParaRPr>
          </a:p>
        </p:txBody>
      </p:sp>
      <p:sp>
        <p:nvSpPr>
          <p:cNvPr id="22" name="文本框 21">
            <a:extLst>
              <a:ext uri="{FF2B5EF4-FFF2-40B4-BE49-F238E27FC236}">
                <a16:creationId xmlns:a16="http://schemas.microsoft.com/office/drawing/2014/main" id="{AD562DC9-FEB9-41EB-BBC4-83CA1040E543}"/>
              </a:ext>
            </a:extLst>
          </p:cNvPr>
          <p:cNvSpPr txBox="1"/>
          <p:nvPr/>
        </p:nvSpPr>
        <p:spPr>
          <a:xfrm>
            <a:off x="299553" y="4981003"/>
            <a:ext cx="10775398" cy="1384995"/>
          </a:xfrm>
          <a:prstGeom prst="rect">
            <a:avLst/>
          </a:prstGeom>
          <a:noFill/>
        </p:spPr>
        <p:txBody>
          <a:bodyPr wrap="square">
            <a:spAutoFit/>
          </a:bodyPr>
          <a:lstStyle/>
          <a:p>
            <a:r>
              <a:rPr lang="zh-CN" altLang="en-US" sz="2800" dirty="0"/>
              <a:t>当前</a:t>
            </a:r>
            <a:r>
              <a:rPr lang="en-US" altLang="zh-CN" sz="2800" dirty="0"/>
              <a:t>ML compiler</a:t>
            </a:r>
            <a:r>
              <a:rPr lang="zh-CN" altLang="en-US" sz="2800" dirty="0"/>
              <a:t>框架应对这两种</a:t>
            </a:r>
            <a:r>
              <a:rPr lang="en-US" altLang="zh-CN" sz="2800" dirty="0"/>
              <a:t>pattern</a:t>
            </a:r>
            <a:r>
              <a:rPr lang="zh-CN" altLang="en-US" sz="2800" dirty="0"/>
              <a:t>的困境：</a:t>
            </a:r>
            <a:endParaRPr lang="en-US" altLang="zh-CN" sz="2800" dirty="0"/>
          </a:p>
          <a:p>
            <a:pPr marL="342900" indent="-342900">
              <a:buAutoNum type="arabicParenBoth"/>
            </a:pP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Fuse? Heavy redundant computation</a:t>
            </a:r>
          </a:p>
          <a:p>
            <a:pPr marL="342900" indent="-342900">
              <a:buAutoNum type="arabicParenBoth"/>
            </a:pP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Skipping fusion? More kernels are generated for execution </a:t>
            </a:r>
          </a:p>
        </p:txBody>
      </p:sp>
    </p:spTree>
    <p:extLst>
      <p:ext uri="{BB962C8B-B14F-4D97-AF65-F5344CB8AC3E}">
        <p14:creationId xmlns:p14="http://schemas.microsoft.com/office/powerpoint/2010/main" val="2727410989"/>
      </p:ext>
    </p:extLst>
  </p:cSld>
  <p:clrMapOvr>
    <a:masterClrMapping/>
  </p:clrMapOvr>
  <mc:AlternateContent xmlns:mc="http://schemas.openxmlformats.org/markup-compatibility/2006" xmlns:p14="http://schemas.microsoft.com/office/powerpoint/2010/main">
    <mc:Choice Requires="p14">
      <p:transition spd="slow" p14:dur="2000" advTm="45363"/>
    </mc:Choice>
    <mc:Fallback xmlns="">
      <p:transition spd="slow" advTm="4536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p:tgtEl>
                                          <p:spTgt spid="15"/>
                                        </p:tgtEl>
                                        <p:attrNameLst>
                                          <p:attrName>ppt_x</p:attrName>
                                        </p:attrNameLst>
                                      </p:cBhvr>
                                      <p:tavLst>
                                        <p:tav tm="0">
                                          <p:val>
                                            <p:strVal val="#ppt_x-#ppt_w*1.125000"/>
                                          </p:val>
                                        </p:tav>
                                        <p:tav tm="100000">
                                          <p:val>
                                            <p:strVal val="#ppt_x"/>
                                          </p:val>
                                        </p:tav>
                                      </p:tavLst>
                                    </p:anim>
                                    <p:animEffect transition="in" filter="wipe(right)">
                                      <p:cBhvr>
                                        <p:cTn id="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01167" y="144940"/>
            <a:ext cx="7262236" cy="584771"/>
          </a:xfrm>
          <a:prstGeom prst="rect">
            <a:avLst/>
          </a:prstGeom>
          <a:noFill/>
        </p:spPr>
        <p:txBody>
          <a:bodyPr wrap="none" lIns="91436" tIns="45718" rIns="91436" bIns="45718" rtlCol="0">
            <a:spAutoFit/>
          </a:bodyPr>
          <a:lstStyle/>
          <a:p>
            <a:r>
              <a:rPr lang="en-US" altLang="zh-CN" sz="3200" dirty="0">
                <a:solidFill>
                  <a:schemeClr val="tx1">
                    <a:lumMod val="65000"/>
                    <a:lumOff val="35000"/>
                  </a:schemeClr>
                </a:solidFill>
                <a:latin typeface="微软雅黑" panose="020B0503020204020204" pitchFamily="34" charset="-122"/>
                <a:ea typeface="微软雅黑" panose="020B0503020204020204" pitchFamily="34" charset="-122"/>
              </a:rPr>
              <a:t>Background and Current Challenges</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7952695" y="217491"/>
            <a:ext cx="5589261" cy="449260"/>
            <a:chOff x="2965397" y="217491"/>
            <a:chExt cx="10096500" cy="439541"/>
          </a:xfrm>
        </p:grpSpPr>
        <p:sp>
          <p:nvSpPr>
            <p:cNvPr id="4" name="圆角矩形 3"/>
            <p:cNvSpPr/>
            <p:nvPr/>
          </p:nvSpPr>
          <p:spPr>
            <a:xfrm>
              <a:off x="2965397" y="217491"/>
              <a:ext cx="10083800" cy="328609"/>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2978097" y="621032"/>
              <a:ext cx="10083800" cy="36000"/>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Freeform 12">
            <a:extLst>
              <a:ext uri="{FF2B5EF4-FFF2-40B4-BE49-F238E27FC236}">
                <a16:creationId xmlns:a16="http://schemas.microsoft.com/office/drawing/2014/main" id="{2B1713A1-63EE-472D-A66E-3C571E2E4DE8}"/>
              </a:ext>
            </a:extLst>
          </p:cNvPr>
          <p:cNvSpPr/>
          <p:nvPr/>
        </p:nvSpPr>
        <p:spPr bwMode="auto">
          <a:xfrm flipV="1">
            <a:off x="261993" y="3911694"/>
            <a:ext cx="1126916" cy="1060179"/>
          </a:xfrm>
          <a:custGeom>
            <a:avLst/>
            <a:gdLst/>
            <a:ahLst/>
            <a:cxnLst/>
            <a:rect l="l" t="t" r="r" b="b"/>
            <a:pathLst>
              <a:path w="1373187" h="1291466">
                <a:moveTo>
                  <a:pt x="1373186" y="1291466"/>
                </a:moveTo>
                <a:lnTo>
                  <a:pt x="1316220" y="1239784"/>
                </a:lnTo>
                <a:lnTo>
                  <a:pt x="1316221" y="1239784"/>
                </a:lnTo>
                <a:lnTo>
                  <a:pt x="1373187" y="1291466"/>
                </a:lnTo>
                <a:lnTo>
                  <a:pt x="1217612" y="1008792"/>
                </a:lnTo>
                <a:lnTo>
                  <a:pt x="1224267" y="1113714"/>
                </a:lnTo>
                <a:cubicBezTo>
                  <a:pt x="1123585" y="1022574"/>
                  <a:pt x="907850" y="827283"/>
                  <a:pt x="445585" y="408824"/>
                </a:cubicBezTo>
                <a:lnTo>
                  <a:pt x="450849" y="206706"/>
                </a:lnTo>
                <a:lnTo>
                  <a:pt x="219074" y="0"/>
                </a:lnTo>
                <a:lnTo>
                  <a:pt x="213889" y="199085"/>
                </a:lnTo>
                <a:lnTo>
                  <a:pt x="205595" y="191578"/>
                </a:lnTo>
                <a:cubicBezTo>
                  <a:pt x="192296" y="178438"/>
                  <a:pt x="173086" y="181723"/>
                  <a:pt x="162743" y="194863"/>
                </a:cubicBezTo>
                <a:cubicBezTo>
                  <a:pt x="152399" y="209645"/>
                  <a:pt x="153877" y="230996"/>
                  <a:pt x="167176" y="242494"/>
                </a:cubicBezTo>
                <a:cubicBezTo>
                  <a:pt x="167176" y="242494"/>
                  <a:pt x="167176" y="242494"/>
                  <a:pt x="169337" y="244450"/>
                </a:cubicBezTo>
                <a:lnTo>
                  <a:pt x="178874" y="253084"/>
                </a:lnTo>
                <a:lnTo>
                  <a:pt x="0" y="302108"/>
                </a:lnTo>
                <a:lnTo>
                  <a:pt x="231775" y="510580"/>
                </a:lnTo>
                <a:lnTo>
                  <a:pt x="408272" y="460742"/>
                </a:lnTo>
                <a:cubicBezTo>
                  <a:pt x="557041" y="595413"/>
                  <a:pt x="797608" y="813183"/>
                  <a:pt x="1186619" y="1165328"/>
                </a:cubicBezTo>
                <a:lnTo>
                  <a:pt x="1092199" y="1180163"/>
                </a:lnTo>
                <a:close/>
              </a:path>
            </a:pathLst>
          </a:custGeom>
          <a:solidFill>
            <a:schemeClr val="bg1">
              <a:lumMod val="75000"/>
              <a:alpha val="10000"/>
            </a:schemeClr>
          </a:solidFill>
          <a:ln>
            <a:noFill/>
          </a:ln>
        </p:spPr>
        <p:txBody>
          <a:bodyPr vert="horz" wrap="square" lIns="121920" tIns="60960" rIns="121920" bIns="60960" numCol="1" anchor="t" anchorCtr="0" compatLnSpc="1"/>
          <a:lstStyle/>
          <a:p>
            <a:endParaRPr lang="zh-CN" altLang="en-US" sz="2400"/>
          </a:p>
        </p:txBody>
      </p:sp>
      <p:sp>
        <p:nvSpPr>
          <p:cNvPr id="65" name="矩形 64">
            <a:extLst>
              <a:ext uri="{FF2B5EF4-FFF2-40B4-BE49-F238E27FC236}">
                <a16:creationId xmlns:a16="http://schemas.microsoft.com/office/drawing/2014/main" id="{B1CCB526-33C1-4AF7-BE36-4D9E34C27B20}"/>
              </a:ext>
            </a:extLst>
          </p:cNvPr>
          <p:cNvSpPr/>
          <p:nvPr/>
        </p:nvSpPr>
        <p:spPr>
          <a:xfrm>
            <a:off x="65706" y="1010209"/>
            <a:ext cx="6575726" cy="400110"/>
          </a:xfrm>
          <a:prstGeom prst="rect">
            <a:avLst/>
          </a:prstGeom>
          <a:solidFill>
            <a:srgbClr val="0070C0">
              <a:alpha val="70000"/>
            </a:srgbClr>
          </a:solidFill>
        </p:spPr>
        <p:txBody>
          <a:bodyPr wrap="square">
            <a:spAutoFit/>
          </a:bodyPr>
          <a:lstStyle/>
          <a:p>
            <a:r>
              <a:rPr lang="en-US" altLang="zh-CN" sz="2000" b="1">
                <a:solidFill>
                  <a:schemeClr val="bg1"/>
                </a:solidFill>
                <a:latin typeface="微软雅黑" panose="020B0503020204020204" pitchFamily="34" charset="-122"/>
                <a:ea typeface="微软雅黑" panose="020B0503020204020204" pitchFamily="34" charset="-122"/>
              </a:rPr>
              <a:t>2.3 Major Limitations of the State-Of-The-Arts</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5" name="组合 14">
            <a:extLst>
              <a:ext uri="{FF2B5EF4-FFF2-40B4-BE49-F238E27FC236}">
                <a16:creationId xmlns:a16="http://schemas.microsoft.com/office/drawing/2014/main" id="{AE205094-E49F-4E3F-BFDC-35451E7A1161}"/>
              </a:ext>
            </a:extLst>
          </p:cNvPr>
          <p:cNvGrpSpPr/>
          <p:nvPr/>
        </p:nvGrpSpPr>
        <p:grpSpPr>
          <a:xfrm>
            <a:off x="-254000" y="201683"/>
            <a:ext cx="898070" cy="523220"/>
            <a:chOff x="-254000" y="201683"/>
            <a:chExt cx="898070" cy="523220"/>
          </a:xfrm>
        </p:grpSpPr>
        <p:sp>
          <p:nvSpPr>
            <p:cNvPr id="16" name="圆角矩形 5">
              <a:extLst>
                <a:ext uri="{FF2B5EF4-FFF2-40B4-BE49-F238E27FC236}">
                  <a16:creationId xmlns:a16="http://schemas.microsoft.com/office/drawing/2014/main" id="{CA9D2869-EFE9-4405-A21B-84A37733FC7E}"/>
                </a:ext>
              </a:extLst>
            </p:cNvPr>
            <p:cNvSpPr/>
            <p:nvPr/>
          </p:nvSpPr>
          <p:spPr>
            <a:xfrm>
              <a:off x="-254000" y="227083"/>
              <a:ext cx="898070" cy="439668"/>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C7F6E40C-94E1-458E-8789-58068C68413E}"/>
                </a:ext>
              </a:extLst>
            </p:cNvPr>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2</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grpSp>
        <p:nvGrpSpPr>
          <p:cNvPr id="20" name="组合 19">
            <a:extLst>
              <a:ext uri="{FF2B5EF4-FFF2-40B4-BE49-F238E27FC236}">
                <a16:creationId xmlns:a16="http://schemas.microsoft.com/office/drawing/2014/main" id="{4622E794-55BD-44C9-9430-17FE61B8B656}"/>
              </a:ext>
            </a:extLst>
          </p:cNvPr>
          <p:cNvGrpSpPr/>
          <p:nvPr/>
        </p:nvGrpSpPr>
        <p:grpSpPr>
          <a:xfrm>
            <a:off x="65706" y="1607211"/>
            <a:ext cx="4432868" cy="620455"/>
            <a:chOff x="7115844" y="2550860"/>
            <a:chExt cx="2677470" cy="769652"/>
          </a:xfrm>
        </p:grpSpPr>
        <p:sp>
          <p:nvSpPr>
            <p:cNvPr id="32" name="矩形: 圆角 31">
              <a:extLst>
                <a:ext uri="{FF2B5EF4-FFF2-40B4-BE49-F238E27FC236}">
                  <a16:creationId xmlns:a16="http://schemas.microsoft.com/office/drawing/2014/main" id="{ED6AD54C-E117-4782-BB5E-E54FDF768124}"/>
                </a:ext>
              </a:extLst>
            </p:cNvPr>
            <p:cNvSpPr/>
            <p:nvPr/>
          </p:nvSpPr>
          <p:spPr>
            <a:xfrm>
              <a:off x="7115844" y="2550860"/>
              <a:ext cx="2677470" cy="769652"/>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mn-ea"/>
              </a:endParaRPr>
            </a:p>
          </p:txBody>
        </p:sp>
        <p:sp>
          <p:nvSpPr>
            <p:cNvPr id="33" name="文本框 32">
              <a:extLst>
                <a:ext uri="{FF2B5EF4-FFF2-40B4-BE49-F238E27FC236}">
                  <a16:creationId xmlns:a16="http://schemas.microsoft.com/office/drawing/2014/main" id="{BBEDFC50-9ADA-4200-B41B-7400FB3C8A77}"/>
                </a:ext>
              </a:extLst>
            </p:cNvPr>
            <p:cNvSpPr txBox="1"/>
            <p:nvPr/>
          </p:nvSpPr>
          <p:spPr>
            <a:xfrm>
              <a:off x="7445413" y="2644725"/>
              <a:ext cx="1821408" cy="581926"/>
            </a:xfrm>
            <a:prstGeom prst="rect">
              <a:avLst/>
            </a:prstGeom>
            <a:noFill/>
            <a:ln>
              <a:noFill/>
            </a:ln>
          </p:spPr>
          <p:txBody>
            <a:bodyPr wrap="square" lIns="91440" tIns="45720" rIns="91440" bIns="45720" anchor="ctr" anchorCtr="0">
              <a:noAutofit/>
            </a:bodyPr>
            <a:lstStyle/>
            <a:p>
              <a:pPr algn="ctr">
                <a:buSzPct val="25000"/>
              </a:pPr>
              <a:r>
                <a:rPr lang="zh-CN" altLang="en-US" dirty="0">
                  <a:latin typeface="+mn-ea"/>
                </a:rPr>
                <a:t>难</a:t>
              </a:r>
              <a:r>
                <a:rPr lang="en-US" altLang="zh-CN" dirty="0">
                  <a:latin typeface="+mn-ea"/>
                </a:rPr>
                <a:t>Fusion</a:t>
              </a:r>
              <a:r>
                <a:rPr lang="zh-CN" altLang="en-US" dirty="0">
                  <a:latin typeface="+mn-ea"/>
                </a:rPr>
                <a:t>：</a:t>
              </a:r>
              <a:r>
                <a:rPr lang="en-US" altLang="zh-CN" dirty="0">
                  <a:latin typeface="+mn-ea"/>
                </a:rPr>
                <a:t>Element-level</a:t>
              </a:r>
            </a:p>
          </p:txBody>
        </p:sp>
      </p:grpSp>
      <p:sp>
        <p:nvSpPr>
          <p:cNvPr id="22" name="文本框 21">
            <a:extLst>
              <a:ext uri="{FF2B5EF4-FFF2-40B4-BE49-F238E27FC236}">
                <a16:creationId xmlns:a16="http://schemas.microsoft.com/office/drawing/2014/main" id="{AD562DC9-FEB9-41EB-BBC4-83CA1040E543}"/>
              </a:ext>
            </a:extLst>
          </p:cNvPr>
          <p:cNvSpPr txBox="1"/>
          <p:nvPr/>
        </p:nvSpPr>
        <p:spPr>
          <a:xfrm>
            <a:off x="65706" y="2424558"/>
            <a:ext cx="10775398" cy="523220"/>
          </a:xfrm>
          <a:prstGeom prst="rect">
            <a:avLst/>
          </a:prstGeom>
          <a:noFill/>
        </p:spPr>
        <p:txBody>
          <a:bodyPr wrap="square">
            <a:spAutoFit/>
          </a:bodyPr>
          <a:lstStyle/>
          <a:p>
            <a:r>
              <a:rPr lang="zh-CN" altLang="en-US" sz="2800" dirty="0">
                <a:latin typeface="Times New Roman" panose="02020603050405020304" pitchFamily="18" charset="0"/>
                <a:cs typeface="Times New Roman" panose="02020603050405020304" pitchFamily="18" charset="0"/>
              </a:rPr>
              <a:t>困境：</a:t>
            </a:r>
            <a:r>
              <a:rPr lang="en-US" altLang="zh-CN" sz="2800" dirty="0">
                <a:latin typeface="Times New Roman" panose="02020603050405020304" pitchFamily="18" charset="0"/>
                <a:cs typeface="Times New Roman" panose="02020603050405020304" pitchFamily="18" charset="0"/>
              </a:rPr>
              <a:t>Fuse? Heavy redundant computation</a:t>
            </a:r>
          </a:p>
        </p:txBody>
      </p:sp>
      <p:pic>
        <p:nvPicPr>
          <p:cNvPr id="5" name="图片 4">
            <a:extLst>
              <a:ext uri="{FF2B5EF4-FFF2-40B4-BE49-F238E27FC236}">
                <a16:creationId xmlns:a16="http://schemas.microsoft.com/office/drawing/2014/main" id="{69D19C9A-C755-438C-8FC6-E8F881D20F12}"/>
              </a:ext>
            </a:extLst>
          </p:cNvPr>
          <p:cNvPicPr>
            <a:picLocks noChangeAspect="1"/>
          </p:cNvPicPr>
          <p:nvPr/>
        </p:nvPicPr>
        <p:blipFill rotWithShape="1">
          <a:blip r:embed="rId3">
            <a:extLst>
              <a:ext uri="{28A0092B-C50C-407E-A947-70E740481C1C}">
                <a14:useLocalDpi xmlns:a14="http://schemas.microsoft.com/office/drawing/2010/main" val="0"/>
              </a:ext>
            </a:extLst>
          </a:blip>
          <a:srcRect b="33863"/>
          <a:stretch/>
        </p:blipFill>
        <p:spPr>
          <a:xfrm>
            <a:off x="65706" y="3166239"/>
            <a:ext cx="6743700" cy="3137188"/>
          </a:xfrm>
          <a:prstGeom prst="rect">
            <a:avLst/>
          </a:prstGeom>
        </p:spPr>
      </p:pic>
      <p:sp>
        <p:nvSpPr>
          <p:cNvPr id="19" name="文本框 18">
            <a:extLst>
              <a:ext uri="{FF2B5EF4-FFF2-40B4-BE49-F238E27FC236}">
                <a16:creationId xmlns:a16="http://schemas.microsoft.com/office/drawing/2014/main" id="{6E2D7C5C-CF65-4133-ACC9-EBB62EE21B31}"/>
              </a:ext>
            </a:extLst>
          </p:cNvPr>
          <p:cNvSpPr txBox="1"/>
          <p:nvPr/>
        </p:nvSpPr>
        <p:spPr>
          <a:xfrm>
            <a:off x="6809406" y="3366757"/>
            <a:ext cx="5181600" cy="2677656"/>
          </a:xfrm>
          <a:prstGeom prst="rect">
            <a:avLst/>
          </a:prstGeom>
          <a:noFill/>
        </p:spPr>
        <p:txBody>
          <a:bodyPr wrap="square">
            <a:spAutoFit/>
          </a:bodyPr>
          <a:lstStyle/>
          <a:p>
            <a:r>
              <a:rPr lang="zh-CN" altLang="en-US" sz="2800" dirty="0"/>
              <a:t>对这两种pattern中的op进行fuse，XLA和TVM都是使用寄存器传递中间结果，并不会在线程之间使用shared memory进行通信，只能通过</a:t>
            </a:r>
            <a:r>
              <a:rPr lang="zh-CN" altLang="en-US" sz="2800" b="1" dirty="0"/>
              <a:t>不断的冗余计算</a:t>
            </a:r>
            <a:r>
              <a:rPr lang="zh-CN" altLang="en-US" sz="2800" dirty="0"/>
              <a:t>来保证后续计算的进行。</a:t>
            </a:r>
          </a:p>
        </p:txBody>
      </p:sp>
      <p:sp>
        <p:nvSpPr>
          <p:cNvPr id="23" name="文本框 22">
            <a:extLst>
              <a:ext uri="{FF2B5EF4-FFF2-40B4-BE49-F238E27FC236}">
                <a16:creationId xmlns:a16="http://schemas.microsoft.com/office/drawing/2014/main" id="{4611550F-1CB7-4A19-B0EC-1B85A9951263}"/>
              </a:ext>
            </a:extLst>
          </p:cNvPr>
          <p:cNvSpPr txBox="1"/>
          <p:nvPr/>
        </p:nvSpPr>
        <p:spPr>
          <a:xfrm>
            <a:off x="611346" y="6353074"/>
            <a:ext cx="6898104" cy="369332"/>
          </a:xfrm>
          <a:prstGeom prst="rect">
            <a:avLst/>
          </a:prstGeom>
          <a:noFill/>
        </p:spPr>
        <p:txBody>
          <a:bodyPr wrap="square">
            <a:spAutoFit/>
          </a:bodyPr>
          <a:lstStyle/>
          <a:p>
            <a:r>
              <a:rPr lang="zh-CN" altLang="en-US" dirty="0">
                <a:latin typeface="+mn-ea"/>
              </a:rPr>
              <a:t>上图左侧，</a:t>
            </a:r>
            <a:r>
              <a:rPr lang="en-US" altLang="zh-CN" dirty="0">
                <a:latin typeface="+mn-ea"/>
              </a:rPr>
              <a:t>power(in[0])</a:t>
            </a:r>
            <a:r>
              <a:rPr lang="zh-CN" altLang="en-US" dirty="0">
                <a:latin typeface="+mn-ea"/>
              </a:rPr>
              <a:t>会重复计算</a:t>
            </a:r>
            <a:r>
              <a:rPr lang="en-US" altLang="zh-CN" dirty="0">
                <a:latin typeface="+mn-ea"/>
              </a:rPr>
              <a:t>128</a:t>
            </a:r>
            <a:r>
              <a:rPr lang="zh-CN" altLang="en-US" dirty="0">
                <a:latin typeface="+mn-ea"/>
              </a:rPr>
              <a:t>次</a:t>
            </a:r>
          </a:p>
        </p:txBody>
      </p:sp>
      <p:sp>
        <p:nvSpPr>
          <p:cNvPr id="24" name="文本框 23">
            <a:extLst>
              <a:ext uri="{FF2B5EF4-FFF2-40B4-BE49-F238E27FC236}">
                <a16:creationId xmlns:a16="http://schemas.microsoft.com/office/drawing/2014/main" id="{FE59346A-FBB3-4ABF-BE17-13D6B5AB3B9B}"/>
              </a:ext>
            </a:extLst>
          </p:cNvPr>
          <p:cNvSpPr txBox="1"/>
          <p:nvPr/>
        </p:nvSpPr>
        <p:spPr>
          <a:xfrm>
            <a:off x="6809406" y="1278090"/>
            <a:ext cx="5405164" cy="1477328"/>
          </a:xfrm>
          <a:prstGeom prst="rect">
            <a:avLst/>
          </a:prstGeom>
          <a:noFill/>
        </p:spPr>
        <p:txBody>
          <a:bodyPr wrap="square">
            <a:spAutoFit/>
          </a:bodyPr>
          <a:lstStyle/>
          <a:p>
            <a:pPr algn="ctr"/>
            <a:r>
              <a:rPr lang="zh-CN" altLang="en-US" sz="2800" dirty="0">
                <a:solidFill>
                  <a:schemeClr val="accent6"/>
                </a:solidFill>
              </a:rPr>
              <a:t>手工优化    ✔</a:t>
            </a:r>
            <a:endParaRPr lang="en-US" altLang="zh-CN" sz="2800" dirty="0">
              <a:solidFill>
                <a:schemeClr val="accent6"/>
              </a:solidFill>
            </a:endParaRPr>
          </a:p>
          <a:p>
            <a:pPr algn="ctr"/>
            <a:r>
              <a:rPr lang="zh-CN" altLang="en-US" sz="2800" dirty="0">
                <a:solidFill>
                  <a:schemeClr val="accent6"/>
                </a:solidFill>
              </a:rPr>
              <a:t>编译器实现 </a:t>
            </a:r>
            <a:r>
              <a:rPr lang="en-US" altLang="zh-CN" sz="4400" b="1" i="0" dirty="0">
                <a:solidFill>
                  <a:srgbClr val="333333"/>
                </a:solidFill>
                <a:effectLst/>
                <a:latin typeface="Microsoft Yahei" panose="020B0503020204020204" pitchFamily="34" charset="-122"/>
                <a:ea typeface="Microsoft Yahei" panose="020B0503020204020204" pitchFamily="34" charset="-122"/>
              </a:rPr>
              <a:t>×</a:t>
            </a:r>
          </a:p>
          <a:p>
            <a:pPr algn="ctr"/>
            <a:r>
              <a:rPr lang="zh-CN" altLang="en-US" b="1" dirty="0"/>
              <a:t>（</a:t>
            </a:r>
            <a:r>
              <a:rPr lang="zh-CN" altLang="en-US" sz="1800" i="0" dirty="0">
                <a:solidFill>
                  <a:srgbClr val="333333"/>
                </a:solidFill>
                <a:effectLst/>
                <a:latin typeface="+mn-ea"/>
              </a:rPr>
              <a:t>编译器在生成代码时难以决定内存层级的配置</a:t>
            </a:r>
            <a:r>
              <a:rPr lang="zh-CN" altLang="en-US" b="1" dirty="0"/>
              <a:t>）</a:t>
            </a:r>
          </a:p>
        </p:txBody>
      </p:sp>
    </p:spTree>
    <p:extLst>
      <p:ext uri="{BB962C8B-B14F-4D97-AF65-F5344CB8AC3E}">
        <p14:creationId xmlns:p14="http://schemas.microsoft.com/office/powerpoint/2010/main" val="3054693603"/>
      </p:ext>
    </p:extLst>
  </p:cSld>
  <p:clrMapOvr>
    <a:masterClrMapping/>
  </p:clrMapOvr>
  <mc:AlternateContent xmlns:mc="http://schemas.openxmlformats.org/markup-compatibility/2006" xmlns:p14="http://schemas.microsoft.com/office/powerpoint/2010/main">
    <mc:Choice Requires="p14">
      <p:transition spd="slow" p14:dur="2000" advTm="45363"/>
    </mc:Choice>
    <mc:Fallback xmlns="">
      <p:transition spd="slow" advTm="4536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p:tgtEl>
                                          <p:spTgt spid="15"/>
                                        </p:tgtEl>
                                        <p:attrNameLst>
                                          <p:attrName>ppt_x</p:attrName>
                                        </p:attrNameLst>
                                      </p:cBhvr>
                                      <p:tavLst>
                                        <p:tav tm="0">
                                          <p:val>
                                            <p:strVal val="#ppt_x-#ppt_w*1.125000"/>
                                          </p:val>
                                        </p:tav>
                                        <p:tav tm="100000">
                                          <p:val>
                                            <p:strVal val="#ppt_x"/>
                                          </p:val>
                                        </p:tav>
                                      </p:tavLst>
                                    </p:anim>
                                    <p:animEffect transition="in" filter="wipe(right)">
                                      <p:cBhvr>
                                        <p:cTn id="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01167" y="144940"/>
            <a:ext cx="7262236" cy="584771"/>
          </a:xfrm>
          <a:prstGeom prst="rect">
            <a:avLst/>
          </a:prstGeom>
          <a:noFill/>
        </p:spPr>
        <p:txBody>
          <a:bodyPr wrap="none" lIns="91436" tIns="45718" rIns="91436" bIns="45718" rtlCol="0">
            <a:spAutoFit/>
          </a:bodyPr>
          <a:lstStyle/>
          <a:p>
            <a:r>
              <a:rPr lang="en-US" altLang="zh-CN" sz="3200" dirty="0">
                <a:solidFill>
                  <a:schemeClr val="tx1">
                    <a:lumMod val="65000"/>
                    <a:lumOff val="35000"/>
                  </a:schemeClr>
                </a:solidFill>
                <a:latin typeface="微软雅黑" panose="020B0503020204020204" pitchFamily="34" charset="-122"/>
                <a:ea typeface="微软雅黑" panose="020B0503020204020204" pitchFamily="34" charset="-122"/>
              </a:rPr>
              <a:t>Background and Current Challenges</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7952695" y="217491"/>
            <a:ext cx="5589261" cy="449260"/>
            <a:chOff x="2965397" y="217491"/>
            <a:chExt cx="10096500" cy="439541"/>
          </a:xfrm>
        </p:grpSpPr>
        <p:sp>
          <p:nvSpPr>
            <p:cNvPr id="4" name="圆角矩形 3"/>
            <p:cNvSpPr/>
            <p:nvPr/>
          </p:nvSpPr>
          <p:spPr>
            <a:xfrm>
              <a:off x="2965397" y="217491"/>
              <a:ext cx="10083800" cy="328609"/>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2978097" y="621032"/>
              <a:ext cx="10083800" cy="36000"/>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Freeform 12">
            <a:extLst>
              <a:ext uri="{FF2B5EF4-FFF2-40B4-BE49-F238E27FC236}">
                <a16:creationId xmlns:a16="http://schemas.microsoft.com/office/drawing/2014/main" id="{2B1713A1-63EE-472D-A66E-3C571E2E4DE8}"/>
              </a:ext>
            </a:extLst>
          </p:cNvPr>
          <p:cNvSpPr/>
          <p:nvPr/>
        </p:nvSpPr>
        <p:spPr bwMode="auto">
          <a:xfrm flipV="1">
            <a:off x="261993" y="3911694"/>
            <a:ext cx="1126916" cy="1060179"/>
          </a:xfrm>
          <a:custGeom>
            <a:avLst/>
            <a:gdLst/>
            <a:ahLst/>
            <a:cxnLst/>
            <a:rect l="l" t="t" r="r" b="b"/>
            <a:pathLst>
              <a:path w="1373187" h="1291466">
                <a:moveTo>
                  <a:pt x="1373186" y="1291466"/>
                </a:moveTo>
                <a:lnTo>
                  <a:pt x="1316220" y="1239784"/>
                </a:lnTo>
                <a:lnTo>
                  <a:pt x="1316221" y="1239784"/>
                </a:lnTo>
                <a:lnTo>
                  <a:pt x="1373187" y="1291466"/>
                </a:lnTo>
                <a:lnTo>
                  <a:pt x="1217612" y="1008792"/>
                </a:lnTo>
                <a:lnTo>
                  <a:pt x="1224267" y="1113714"/>
                </a:lnTo>
                <a:cubicBezTo>
                  <a:pt x="1123585" y="1022574"/>
                  <a:pt x="907850" y="827283"/>
                  <a:pt x="445585" y="408824"/>
                </a:cubicBezTo>
                <a:lnTo>
                  <a:pt x="450849" y="206706"/>
                </a:lnTo>
                <a:lnTo>
                  <a:pt x="219074" y="0"/>
                </a:lnTo>
                <a:lnTo>
                  <a:pt x="213889" y="199085"/>
                </a:lnTo>
                <a:lnTo>
                  <a:pt x="205595" y="191578"/>
                </a:lnTo>
                <a:cubicBezTo>
                  <a:pt x="192296" y="178438"/>
                  <a:pt x="173086" y="181723"/>
                  <a:pt x="162743" y="194863"/>
                </a:cubicBezTo>
                <a:cubicBezTo>
                  <a:pt x="152399" y="209645"/>
                  <a:pt x="153877" y="230996"/>
                  <a:pt x="167176" y="242494"/>
                </a:cubicBezTo>
                <a:cubicBezTo>
                  <a:pt x="167176" y="242494"/>
                  <a:pt x="167176" y="242494"/>
                  <a:pt x="169337" y="244450"/>
                </a:cubicBezTo>
                <a:lnTo>
                  <a:pt x="178874" y="253084"/>
                </a:lnTo>
                <a:lnTo>
                  <a:pt x="0" y="302108"/>
                </a:lnTo>
                <a:lnTo>
                  <a:pt x="231775" y="510580"/>
                </a:lnTo>
                <a:lnTo>
                  <a:pt x="408272" y="460742"/>
                </a:lnTo>
                <a:cubicBezTo>
                  <a:pt x="557041" y="595413"/>
                  <a:pt x="797608" y="813183"/>
                  <a:pt x="1186619" y="1165328"/>
                </a:cubicBezTo>
                <a:lnTo>
                  <a:pt x="1092199" y="1180163"/>
                </a:lnTo>
                <a:close/>
              </a:path>
            </a:pathLst>
          </a:custGeom>
          <a:solidFill>
            <a:schemeClr val="bg1">
              <a:lumMod val="75000"/>
              <a:alpha val="10000"/>
            </a:schemeClr>
          </a:solidFill>
          <a:ln>
            <a:noFill/>
          </a:ln>
        </p:spPr>
        <p:txBody>
          <a:bodyPr vert="horz" wrap="square" lIns="121920" tIns="60960" rIns="121920" bIns="60960" numCol="1" anchor="t" anchorCtr="0" compatLnSpc="1"/>
          <a:lstStyle/>
          <a:p>
            <a:endParaRPr lang="zh-CN" altLang="en-US" sz="2400"/>
          </a:p>
        </p:txBody>
      </p:sp>
      <p:sp>
        <p:nvSpPr>
          <p:cNvPr id="65" name="矩形 64">
            <a:extLst>
              <a:ext uri="{FF2B5EF4-FFF2-40B4-BE49-F238E27FC236}">
                <a16:creationId xmlns:a16="http://schemas.microsoft.com/office/drawing/2014/main" id="{B1CCB526-33C1-4AF7-BE36-4D9E34C27B20}"/>
              </a:ext>
            </a:extLst>
          </p:cNvPr>
          <p:cNvSpPr/>
          <p:nvPr/>
        </p:nvSpPr>
        <p:spPr>
          <a:xfrm>
            <a:off x="65706" y="1010209"/>
            <a:ext cx="6575726" cy="400110"/>
          </a:xfrm>
          <a:prstGeom prst="rect">
            <a:avLst/>
          </a:prstGeom>
          <a:solidFill>
            <a:srgbClr val="0070C0">
              <a:alpha val="70000"/>
            </a:srgbClr>
          </a:solidFill>
        </p:spPr>
        <p:txBody>
          <a:bodyPr wrap="square">
            <a:spAutoFit/>
          </a:bodyPr>
          <a:lstStyle/>
          <a:p>
            <a:r>
              <a:rPr lang="en-US" altLang="zh-CN" sz="2000" b="1">
                <a:solidFill>
                  <a:schemeClr val="bg1"/>
                </a:solidFill>
                <a:latin typeface="微软雅黑" panose="020B0503020204020204" pitchFamily="34" charset="-122"/>
                <a:ea typeface="微软雅黑" panose="020B0503020204020204" pitchFamily="34" charset="-122"/>
              </a:rPr>
              <a:t>2.3 Major Limitations of the State-Of-The-Arts</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5" name="组合 14">
            <a:extLst>
              <a:ext uri="{FF2B5EF4-FFF2-40B4-BE49-F238E27FC236}">
                <a16:creationId xmlns:a16="http://schemas.microsoft.com/office/drawing/2014/main" id="{AE205094-E49F-4E3F-BFDC-35451E7A1161}"/>
              </a:ext>
            </a:extLst>
          </p:cNvPr>
          <p:cNvGrpSpPr/>
          <p:nvPr/>
        </p:nvGrpSpPr>
        <p:grpSpPr>
          <a:xfrm>
            <a:off x="-254000" y="201683"/>
            <a:ext cx="898070" cy="523220"/>
            <a:chOff x="-254000" y="201683"/>
            <a:chExt cx="898070" cy="523220"/>
          </a:xfrm>
        </p:grpSpPr>
        <p:sp>
          <p:nvSpPr>
            <p:cNvPr id="16" name="圆角矩形 5">
              <a:extLst>
                <a:ext uri="{FF2B5EF4-FFF2-40B4-BE49-F238E27FC236}">
                  <a16:creationId xmlns:a16="http://schemas.microsoft.com/office/drawing/2014/main" id="{CA9D2869-EFE9-4405-A21B-84A37733FC7E}"/>
                </a:ext>
              </a:extLst>
            </p:cNvPr>
            <p:cNvSpPr/>
            <p:nvPr/>
          </p:nvSpPr>
          <p:spPr>
            <a:xfrm>
              <a:off x="-254000" y="227083"/>
              <a:ext cx="898070" cy="439668"/>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C7F6E40C-94E1-458E-8789-58068C68413E}"/>
                </a:ext>
              </a:extLst>
            </p:cNvPr>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2</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grpSp>
        <p:nvGrpSpPr>
          <p:cNvPr id="20" name="组合 19">
            <a:extLst>
              <a:ext uri="{FF2B5EF4-FFF2-40B4-BE49-F238E27FC236}">
                <a16:creationId xmlns:a16="http://schemas.microsoft.com/office/drawing/2014/main" id="{4622E794-55BD-44C9-9430-17FE61B8B656}"/>
              </a:ext>
            </a:extLst>
          </p:cNvPr>
          <p:cNvGrpSpPr/>
          <p:nvPr/>
        </p:nvGrpSpPr>
        <p:grpSpPr>
          <a:xfrm>
            <a:off x="65706" y="1607211"/>
            <a:ext cx="4432868" cy="620455"/>
            <a:chOff x="7115844" y="2550860"/>
            <a:chExt cx="2677470" cy="769652"/>
          </a:xfrm>
        </p:grpSpPr>
        <p:sp>
          <p:nvSpPr>
            <p:cNvPr id="32" name="矩形: 圆角 31">
              <a:extLst>
                <a:ext uri="{FF2B5EF4-FFF2-40B4-BE49-F238E27FC236}">
                  <a16:creationId xmlns:a16="http://schemas.microsoft.com/office/drawing/2014/main" id="{ED6AD54C-E117-4782-BB5E-E54FDF768124}"/>
                </a:ext>
              </a:extLst>
            </p:cNvPr>
            <p:cNvSpPr/>
            <p:nvPr/>
          </p:nvSpPr>
          <p:spPr>
            <a:xfrm>
              <a:off x="7115844" y="2550860"/>
              <a:ext cx="2677470" cy="769652"/>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mn-ea"/>
              </a:endParaRPr>
            </a:p>
          </p:txBody>
        </p:sp>
        <p:sp>
          <p:nvSpPr>
            <p:cNvPr id="33" name="文本框 32">
              <a:extLst>
                <a:ext uri="{FF2B5EF4-FFF2-40B4-BE49-F238E27FC236}">
                  <a16:creationId xmlns:a16="http://schemas.microsoft.com/office/drawing/2014/main" id="{BBEDFC50-9ADA-4200-B41B-7400FB3C8A77}"/>
                </a:ext>
              </a:extLst>
            </p:cNvPr>
            <p:cNvSpPr txBox="1"/>
            <p:nvPr/>
          </p:nvSpPr>
          <p:spPr>
            <a:xfrm>
              <a:off x="7445413" y="2644725"/>
              <a:ext cx="1821408" cy="581926"/>
            </a:xfrm>
            <a:prstGeom prst="rect">
              <a:avLst/>
            </a:prstGeom>
            <a:noFill/>
            <a:ln>
              <a:noFill/>
            </a:ln>
          </p:spPr>
          <p:txBody>
            <a:bodyPr wrap="square" lIns="91440" tIns="45720" rIns="91440" bIns="45720" anchor="ctr" anchorCtr="0">
              <a:noAutofit/>
            </a:bodyPr>
            <a:lstStyle/>
            <a:p>
              <a:pPr algn="ctr">
                <a:buSzPct val="25000"/>
              </a:pPr>
              <a:r>
                <a:rPr lang="zh-CN" altLang="en-US" dirty="0">
                  <a:latin typeface="+mn-ea"/>
                </a:rPr>
                <a:t>难</a:t>
              </a:r>
              <a:r>
                <a:rPr lang="en-US" altLang="zh-CN" dirty="0">
                  <a:latin typeface="+mn-ea"/>
                </a:rPr>
                <a:t>Fusion</a:t>
              </a:r>
              <a:r>
                <a:rPr lang="zh-CN" altLang="en-US" dirty="0">
                  <a:latin typeface="+mn-ea"/>
                </a:rPr>
                <a:t>：</a:t>
              </a:r>
              <a:r>
                <a:rPr lang="en-US" altLang="zh-CN" dirty="0">
                  <a:latin typeface="+mn-ea"/>
                </a:rPr>
                <a:t>Element-level</a:t>
              </a:r>
            </a:p>
          </p:txBody>
        </p:sp>
      </p:grpSp>
      <p:sp>
        <p:nvSpPr>
          <p:cNvPr id="14" name="文本框 13">
            <a:extLst>
              <a:ext uri="{FF2B5EF4-FFF2-40B4-BE49-F238E27FC236}">
                <a16:creationId xmlns:a16="http://schemas.microsoft.com/office/drawing/2014/main" id="{F0CFF390-1411-4741-A9F5-816CE5732C4D}"/>
              </a:ext>
            </a:extLst>
          </p:cNvPr>
          <p:cNvSpPr txBox="1"/>
          <p:nvPr/>
        </p:nvSpPr>
        <p:spPr>
          <a:xfrm>
            <a:off x="65706" y="2424558"/>
            <a:ext cx="10775398" cy="523220"/>
          </a:xfrm>
          <a:prstGeom prst="rect">
            <a:avLst/>
          </a:prstGeom>
          <a:noFill/>
        </p:spPr>
        <p:txBody>
          <a:bodyPr wrap="square">
            <a:spAutoFit/>
          </a:bodyPr>
          <a:lstStyle/>
          <a:p>
            <a:r>
              <a:rPr lang="zh-CN" altLang="en-US" sz="2800" dirty="0">
                <a:latin typeface="Times New Roman" panose="02020603050405020304" pitchFamily="18" charset="0"/>
                <a:cs typeface="Times New Roman" panose="02020603050405020304" pitchFamily="18" charset="0"/>
              </a:rPr>
              <a:t>困境：</a:t>
            </a:r>
            <a:r>
              <a:rPr lang="en-US" altLang="zh-CN" sz="2800" dirty="0">
                <a:latin typeface="Times New Roman" panose="02020603050405020304" pitchFamily="18" charset="0"/>
                <a:cs typeface="Times New Roman" panose="02020603050405020304" pitchFamily="18" charset="0"/>
              </a:rPr>
              <a:t>Skipping fusion? More kernels are generated for execution </a:t>
            </a:r>
          </a:p>
        </p:txBody>
      </p:sp>
      <p:sp>
        <p:nvSpPr>
          <p:cNvPr id="18" name="文本框 17">
            <a:extLst>
              <a:ext uri="{FF2B5EF4-FFF2-40B4-BE49-F238E27FC236}">
                <a16:creationId xmlns:a16="http://schemas.microsoft.com/office/drawing/2014/main" id="{121FB22E-5C20-4BF3-B765-D78D997F099A}"/>
              </a:ext>
            </a:extLst>
          </p:cNvPr>
          <p:cNvSpPr txBox="1"/>
          <p:nvPr/>
        </p:nvSpPr>
        <p:spPr>
          <a:xfrm>
            <a:off x="183169" y="3417601"/>
            <a:ext cx="9951352" cy="3108543"/>
          </a:xfrm>
          <a:prstGeom prst="rect">
            <a:avLst/>
          </a:prstGeom>
          <a:noFill/>
        </p:spPr>
        <p:txBody>
          <a:bodyPr wrap="square">
            <a:spAutoFit/>
          </a:bodyPr>
          <a:lstStyle/>
          <a:p>
            <a:r>
              <a:rPr lang="zh-CN" altLang="en-US" sz="2800" dirty="0"/>
              <a:t>对于这两种</a:t>
            </a:r>
            <a:r>
              <a:rPr lang="en-US" altLang="zh-CN" sz="2800" dirty="0"/>
              <a:t>pattern</a:t>
            </a:r>
            <a:r>
              <a:rPr lang="zh-CN" altLang="en-US" sz="2800" dirty="0"/>
              <a:t>，很多情况下</a:t>
            </a:r>
            <a:r>
              <a:rPr lang="en-US" altLang="zh-CN" sz="2800" dirty="0"/>
              <a:t>TVM</a:t>
            </a:r>
            <a:r>
              <a:rPr lang="zh-CN" altLang="en-US" sz="2800" dirty="0"/>
              <a:t>和</a:t>
            </a:r>
            <a:r>
              <a:rPr lang="en-US" altLang="zh-CN" sz="2800" dirty="0"/>
              <a:t>XLA</a:t>
            </a:r>
            <a:r>
              <a:rPr lang="zh-CN" altLang="en-US" sz="2800" dirty="0"/>
              <a:t>都放弃</a:t>
            </a:r>
            <a:r>
              <a:rPr lang="en-US" altLang="zh-CN" sz="2800" dirty="0"/>
              <a:t>fusion</a:t>
            </a:r>
            <a:r>
              <a:rPr lang="zh-CN" altLang="en-US" sz="2800" dirty="0"/>
              <a:t>。</a:t>
            </a:r>
            <a:endParaRPr lang="en-US" altLang="zh-CN" sz="2800" dirty="0"/>
          </a:p>
          <a:p>
            <a:endParaRPr lang="en-US" altLang="zh-CN" sz="2800" dirty="0"/>
          </a:p>
          <a:p>
            <a:r>
              <a:rPr lang="zh-CN" altLang="en-US" sz="2800" dirty="0"/>
              <a:t>例如：对于Transformer模型，XLA分配给访存密集型运算的kernel数是分配给计算密集型的3倍。</a:t>
            </a:r>
            <a:endParaRPr lang="en-US" altLang="zh-CN" sz="2800" dirty="0"/>
          </a:p>
          <a:p>
            <a:endParaRPr lang="en-US" altLang="zh-CN" sz="2800" dirty="0"/>
          </a:p>
          <a:p>
            <a:r>
              <a:rPr lang="zh-CN" altLang="en-US" sz="2800" dirty="0"/>
              <a:t>理想情况下，经过fusion后，计算密集型kernel数目和存储密集型kernel的数目应该接近。</a:t>
            </a:r>
          </a:p>
        </p:txBody>
      </p:sp>
    </p:spTree>
    <p:extLst>
      <p:ext uri="{BB962C8B-B14F-4D97-AF65-F5344CB8AC3E}">
        <p14:creationId xmlns:p14="http://schemas.microsoft.com/office/powerpoint/2010/main" val="1922049877"/>
      </p:ext>
    </p:extLst>
  </p:cSld>
  <p:clrMapOvr>
    <a:masterClrMapping/>
  </p:clrMapOvr>
  <mc:AlternateContent xmlns:mc="http://schemas.openxmlformats.org/markup-compatibility/2006" xmlns:p14="http://schemas.microsoft.com/office/powerpoint/2010/main">
    <mc:Choice Requires="p14">
      <p:transition spd="slow" p14:dur="2000" advTm="45363"/>
    </mc:Choice>
    <mc:Fallback xmlns="">
      <p:transition spd="slow" advTm="4536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p:tgtEl>
                                          <p:spTgt spid="15"/>
                                        </p:tgtEl>
                                        <p:attrNameLst>
                                          <p:attrName>ppt_x</p:attrName>
                                        </p:attrNameLst>
                                      </p:cBhvr>
                                      <p:tavLst>
                                        <p:tav tm="0">
                                          <p:val>
                                            <p:strVal val="#ppt_x-#ppt_w*1.125000"/>
                                          </p:val>
                                        </p:tav>
                                        <p:tav tm="100000">
                                          <p:val>
                                            <p:strVal val="#ppt_x"/>
                                          </p:val>
                                        </p:tav>
                                      </p:tavLst>
                                    </p:anim>
                                    <p:animEffect transition="in" filter="wipe(right)">
                                      <p:cBhvr>
                                        <p:cTn id="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01167" y="144940"/>
            <a:ext cx="7262236" cy="584771"/>
          </a:xfrm>
          <a:prstGeom prst="rect">
            <a:avLst/>
          </a:prstGeom>
          <a:noFill/>
        </p:spPr>
        <p:txBody>
          <a:bodyPr wrap="none" lIns="91436" tIns="45718" rIns="91436" bIns="45718" rtlCol="0">
            <a:spAutoFit/>
          </a:bodyPr>
          <a:lstStyle/>
          <a:p>
            <a:r>
              <a:rPr lang="en-US" altLang="zh-CN" sz="3200" dirty="0">
                <a:solidFill>
                  <a:schemeClr val="tx1">
                    <a:lumMod val="65000"/>
                    <a:lumOff val="35000"/>
                  </a:schemeClr>
                </a:solidFill>
                <a:latin typeface="微软雅黑" panose="020B0503020204020204" pitchFamily="34" charset="-122"/>
                <a:ea typeface="微软雅黑" panose="020B0503020204020204" pitchFamily="34" charset="-122"/>
              </a:rPr>
              <a:t>Background and Current Challenges</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7952695" y="217491"/>
            <a:ext cx="5589261" cy="449260"/>
            <a:chOff x="2965397" y="217491"/>
            <a:chExt cx="10096500" cy="439541"/>
          </a:xfrm>
        </p:grpSpPr>
        <p:sp>
          <p:nvSpPr>
            <p:cNvPr id="4" name="圆角矩形 3"/>
            <p:cNvSpPr/>
            <p:nvPr/>
          </p:nvSpPr>
          <p:spPr>
            <a:xfrm>
              <a:off x="2965397" y="217491"/>
              <a:ext cx="10083800" cy="328609"/>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2978097" y="621032"/>
              <a:ext cx="10083800" cy="36000"/>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Freeform 12">
            <a:extLst>
              <a:ext uri="{FF2B5EF4-FFF2-40B4-BE49-F238E27FC236}">
                <a16:creationId xmlns:a16="http://schemas.microsoft.com/office/drawing/2014/main" id="{2B1713A1-63EE-472D-A66E-3C571E2E4DE8}"/>
              </a:ext>
            </a:extLst>
          </p:cNvPr>
          <p:cNvSpPr/>
          <p:nvPr/>
        </p:nvSpPr>
        <p:spPr bwMode="auto">
          <a:xfrm flipV="1">
            <a:off x="261993" y="3911694"/>
            <a:ext cx="1126916" cy="1060179"/>
          </a:xfrm>
          <a:custGeom>
            <a:avLst/>
            <a:gdLst/>
            <a:ahLst/>
            <a:cxnLst/>
            <a:rect l="l" t="t" r="r" b="b"/>
            <a:pathLst>
              <a:path w="1373187" h="1291466">
                <a:moveTo>
                  <a:pt x="1373186" y="1291466"/>
                </a:moveTo>
                <a:lnTo>
                  <a:pt x="1316220" y="1239784"/>
                </a:lnTo>
                <a:lnTo>
                  <a:pt x="1316221" y="1239784"/>
                </a:lnTo>
                <a:lnTo>
                  <a:pt x="1373187" y="1291466"/>
                </a:lnTo>
                <a:lnTo>
                  <a:pt x="1217612" y="1008792"/>
                </a:lnTo>
                <a:lnTo>
                  <a:pt x="1224267" y="1113714"/>
                </a:lnTo>
                <a:cubicBezTo>
                  <a:pt x="1123585" y="1022574"/>
                  <a:pt x="907850" y="827283"/>
                  <a:pt x="445585" y="408824"/>
                </a:cubicBezTo>
                <a:lnTo>
                  <a:pt x="450849" y="206706"/>
                </a:lnTo>
                <a:lnTo>
                  <a:pt x="219074" y="0"/>
                </a:lnTo>
                <a:lnTo>
                  <a:pt x="213889" y="199085"/>
                </a:lnTo>
                <a:lnTo>
                  <a:pt x="205595" y="191578"/>
                </a:lnTo>
                <a:cubicBezTo>
                  <a:pt x="192296" y="178438"/>
                  <a:pt x="173086" y="181723"/>
                  <a:pt x="162743" y="194863"/>
                </a:cubicBezTo>
                <a:cubicBezTo>
                  <a:pt x="152399" y="209645"/>
                  <a:pt x="153877" y="230996"/>
                  <a:pt x="167176" y="242494"/>
                </a:cubicBezTo>
                <a:cubicBezTo>
                  <a:pt x="167176" y="242494"/>
                  <a:pt x="167176" y="242494"/>
                  <a:pt x="169337" y="244450"/>
                </a:cubicBezTo>
                <a:lnTo>
                  <a:pt x="178874" y="253084"/>
                </a:lnTo>
                <a:lnTo>
                  <a:pt x="0" y="302108"/>
                </a:lnTo>
                <a:lnTo>
                  <a:pt x="231775" y="510580"/>
                </a:lnTo>
                <a:lnTo>
                  <a:pt x="408272" y="460742"/>
                </a:lnTo>
                <a:cubicBezTo>
                  <a:pt x="557041" y="595413"/>
                  <a:pt x="797608" y="813183"/>
                  <a:pt x="1186619" y="1165328"/>
                </a:cubicBezTo>
                <a:lnTo>
                  <a:pt x="1092199" y="1180163"/>
                </a:lnTo>
                <a:close/>
              </a:path>
            </a:pathLst>
          </a:custGeom>
          <a:solidFill>
            <a:schemeClr val="bg1">
              <a:lumMod val="75000"/>
              <a:alpha val="10000"/>
            </a:schemeClr>
          </a:solidFill>
          <a:ln>
            <a:noFill/>
          </a:ln>
        </p:spPr>
        <p:txBody>
          <a:bodyPr vert="horz" wrap="square" lIns="121920" tIns="60960" rIns="121920" bIns="60960" numCol="1" anchor="t" anchorCtr="0" compatLnSpc="1"/>
          <a:lstStyle/>
          <a:p>
            <a:endParaRPr lang="zh-CN" altLang="en-US" sz="2400"/>
          </a:p>
        </p:txBody>
      </p:sp>
      <p:sp>
        <p:nvSpPr>
          <p:cNvPr id="65" name="矩形 64">
            <a:extLst>
              <a:ext uri="{FF2B5EF4-FFF2-40B4-BE49-F238E27FC236}">
                <a16:creationId xmlns:a16="http://schemas.microsoft.com/office/drawing/2014/main" id="{B1CCB526-33C1-4AF7-BE36-4D9E34C27B20}"/>
              </a:ext>
            </a:extLst>
          </p:cNvPr>
          <p:cNvSpPr/>
          <p:nvPr/>
        </p:nvSpPr>
        <p:spPr>
          <a:xfrm>
            <a:off x="65706" y="1010209"/>
            <a:ext cx="6575726" cy="400110"/>
          </a:xfrm>
          <a:prstGeom prst="rect">
            <a:avLst/>
          </a:prstGeom>
          <a:solidFill>
            <a:srgbClr val="0070C0">
              <a:alpha val="70000"/>
            </a:srgbClr>
          </a:solidFill>
        </p:spPr>
        <p:txBody>
          <a:bodyPr wrap="square">
            <a:spAutoFit/>
          </a:bodyPr>
          <a:lstStyle/>
          <a:p>
            <a:r>
              <a:rPr lang="en-US" altLang="zh-CN" sz="2000" b="1">
                <a:solidFill>
                  <a:schemeClr val="bg1"/>
                </a:solidFill>
                <a:latin typeface="微软雅黑" panose="020B0503020204020204" pitchFamily="34" charset="-122"/>
                <a:ea typeface="微软雅黑" panose="020B0503020204020204" pitchFamily="34" charset="-122"/>
              </a:rPr>
              <a:t>2.3 Major Limitations of the State-Of-The-Arts</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5" name="组合 14">
            <a:extLst>
              <a:ext uri="{FF2B5EF4-FFF2-40B4-BE49-F238E27FC236}">
                <a16:creationId xmlns:a16="http://schemas.microsoft.com/office/drawing/2014/main" id="{AE205094-E49F-4E3F-BFDC-35451E7A1161}"/>
              </a:ext>
            </a:extLst>
          </p:cNvPr>
          <p:cNvGrpSpPr/>
          <p:nvPr/>
        </p:nvGrpSpPr>
        <p:grpSpPr>
          <a:xfrm>
            <a:off x="-254000" y="201683"/>
            <a:ext cx="898070" cy="523220"/>
            <a:chOff x="-254000" y="201683"/>
            <a:chExt cx="898070" cy="523220"/>
          </a:xfrm>
        </p:grpSpPr>
        <p:sp>
          <p:nvSpPr>
            <p:cNvPr id="16" name="圆角矩形 5">
              <a:extLst>
                <a:ext uri="{FF2B5EF4-FFF2-40B4-BE49-F238E27FC236}">
                  <a16:creationId xmlns:a16="http://schemas.microsoft.com/office/drawing/2014/main" id="{CA9D2869-EFE9-4405-A21B-84A37733FC7E}"/>
                </a:ext>
              </a:extLst>
            </p:cNvPr>
            <p:cNvSpPr/>
            <p:nvPr/>
          </p:nvSpPr>
          <p:spPr>
            <a:xfrm>
              <a:off x="-254000" y="227083"/>
              <a:ext cx="898070" cy="439668"/>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C7F6E40C-94E1-458E-8789-58068C68413E}"/>
                </a:ext>
              </a:extLst>
            </p:cNvPr>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2</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grpSp>
        <p:nvGrpSpPr>
          <p:cNvPr id="20" name="组合 19">
            <a:extLst>
              <a:ext uri="{FF2B5EF4-FFF2-40B4-BE49-F238E27FC236}">
                <a16:creationId xmlns:a16="http://schemas.microsoft.com/office/drawing/2014/main" id="{4622E794-55BD-44C9-9430-17FE61B8B656}"/>
              </a:ext>
            </a:extLst>
          </p:cNvPr>
          <p:cNvGrpSpPr/>
          <p:nvPr/>
        </p:nvGrpSpPr>
        <p:grpSpPr>
          <a:xfrm>
            <a:off x="65706" y="1607211"/>
            <a:ext cx="4432868" cy="620455"/>
            <a:chOff x="7115844" y="2550860"/>
            <a:chExt cx="2677470" cy="769652"/>
          </a:xfrm>
        </p:grpSpPr>
        <p:sp>
          <p:nvSpPr>
            <p:cNvPr id="32" name="矩形: 圆角 31">
              <a:extLst>
                <a:ext uri="{FF2B5EF4-FFF2-40B4-BE49-F238E27FC236}">
                  <a16:creationId xmlns:a16="http://schemas.microsoft.com/office/drawing/2014/main" id="{ED6AD54C-E117-4782-BB5E-E54FDF768124}"/>
                </a:ext>
              </a:extLst>
            </p:cNvPr>
            <p:cNvSpPr/>
            <p:nvPr/>
          </p:nvSpPr>
          <p:spPr>
            <a:xfrm>
              <a:off x="7115844" y="2550860"/>
              <a:ext cx="2677470" cy="769652"/>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mn-ea"/>
              </a:endParaRPr>
            </a:p>
          </p:txBody>
        </p:sp>
        <p:sp>
          <p:nvSpPr>
            <p:cNvPr id="33" name="文本框 32">
              <a:extLst>
                <a:ext uri="{FF2B5EF4-FFF2-40B4-BE49-F238E27FC236}">
                  <a16:creationId xmlns:a16="http://schemas.microsoft.com/office/drawing/2014/main" id="{BBEDFC50-9ADA-4200-B41B-7400FB3C8A77}"/>
                </a:ext>
              </a:extLst>
            </p:cNvPr>
            <p:cNvSpPr txBox="1"/>
            <p:nvPr/>
          </p:nvSpPr>
          <p:spPr>
            <a:xfrm>
              <a:off x="7445413" y="2644725"/>
              <a:ext cx="1821408" cy="581926"/>
            </a:xfrm>
            <a:prstGeom prst="rect">
              <a:avLst/>
            </a:prstGeom>
            <a:noFill/>
            <a:ln>
              <a:noFill/>
            </a:ln>
          </p:spPr>
          <p:txBody>
            <a:bodyPr wrap="square" lIns="91440" tIns="45720" rIns="91440" bIns="45720" anchor="ctr" anchorCtr="0">
              <a:noAutofit/>
            </a:bodyPr>
            <a:lstStyle/>
            <a:p>
              <a:pPr algn="ctr">
                <a:buSzPct val="25000"/>
              </a:pPr>
              <a:r>
                <a:rPr lang="zh-CN" altLang="en-US" dirty="0">
                  <a:latin typeface="+mn-ea"/>
                </a:rPr>
                <a:t>难</a:t>
              </a:r>
              <a:r>
                <a:rPr lang="en-US" altLang="zh-CN" dirty="0">
                  <a:latin typeface="+mn-ea"/>
                </a:rPr>
                <a:t>Fusion</a:t>
              </a:r>
              <a:r>
                <a:rPr lang="zh-CN" altLang="en-US" dirty="0">
                  <a:latin typeface="+mn-ea"/>
                </a:rPr>
                <a:t>：</a:t>
              </a:r>
              <a:r>
                <a:rPr lang="en-US" altLang="zh-CN" dirty="0">
                  <a:latin typeface="+mn-ea"/>
                </a:rPr>
                <a:t>Operator-level</a:t>
              </a:r>
            </a:p>
          </p:txBody>
        </p:sp>
      </p:grpSp>
      <p:sp>
        <p:nvSpPr>
          <p:cNvPr id="19" name="文本框 18">
            <a:extLst>
              <a:ext uri="{FF2B5EF4-FFF2-40B4-BE49-F238E27FC236}">
                <a16:creationId xmlns:a16="http://schemas.microsoft.com/office/drawing/2014/main" id="{D0133C88-A92A-4E49-A0A3-05A05DB56FE4}"/>
              </a:ext>
            </a:extLst>
          </p:cNvPr>
          <p:cNvSpPr txBox="1"/>
          <p:nvPr/>
        </p:nvSpPr>
        <p:spPr>
          <a:xfrm>
            <a:off x="3772425" y="1704446"/>
            <a:ext cx="8667422" cy="523220"/>
          </a:xfrm>
          <a:prstGeom prst="rect">
            <a:avLst/>
          </a:prstGeom>
          <a:noFill/>
        </p:spPr>
        <p:txBody>
          <a:bodyPr wrap="square">
            <a:spAutoFit/>
          </a:bodyPr>
          <a:lstStyle/>
          <a:p>
            <a:r>
              <a:rPr lang="zh-CN" altLang="en-US" sz="2800" dirty="0"/>
              <a:t>一对多的依赖关系 </a:t>
            </a:r>
            <a:r>
              <a:rPr lang="en-US" altLang="zh-CN" sz="2800" dirty="0">
                <a:sym typeface="Wingdings" panose="05000000000000000000" pitchFamily="2" charset="2"/>
              </a:rPr>
              <a:t> </a:t>
            </a:r>
            <a:r>
              <a:rPr lang="zh-CN" altLang="en-US" sz="2800" dirty="0"/>
              <a:t>一</a:t>
            </a:r>
            <a:r>
              <a:rPr lang="zh-CN" altLang="en-US" sz="2800" dirty="0">
                <a:latin typeface="Times New Roman" panose="02020603050405020304" pitchFamily="18" charset="0"/>
                <a:cs typeface="Times New Roman" panose="02020603050405020304" pitchFamily="18" charset="0"/>
              </a:rPr>
              <a:t>个op是多个op的producer</a:t>
            </a:r>
          </a:p>
        </p:txBody>
      </p:sp>
      <p:pic>
        <p:nvPicPr>
          <p:cNvPr id="6" name="图片 5">
            <a:extLst>
              <a:ext uri="{FF2B5EF4-FFF2-40B4-BE49-F238E27FC236}">
                <a16:creationId xmlns:a16="http://schemas.microsoft.com/office/drawing/2014/main" id="{4C92F07A-455C-4198-905B-415218694F01}"/>
              </a:ext>
            </a:extLst>
          </p:cNvPr>
          <p:cNvPicPr>
            <a:picLocks noChangeAspect="1"/>
          </p:cNvPicPr>
          <p:nvPr/>
        </p:nvPicPr>
        <p:blipFill rotWithShape="1">
          <a:blip r:embed="rId3">
            <a:extLst>
              <a:ext uri="{28A0092B-C50C-407E-A947-70E740481C1C}">
                <a14:useLocalDpi xmlns:a14="http://schemas.microsoft.com/office/drawing/2010/main" val="0"/>
              </a:ext>
            </a:extLst>
          </a:blip>
          <a:srcRect b="14161"/>
          <a:stretch/>
        </p:blipFill>
        <p:spPr>
          <a:xfrm>
            <a:off x="195035" y="2521793"/>
            <a:ext cx="6810375" cy="3973619"/>
          </a:xfrm>
          <a:prstGeom prst="rect">
            <a:avLst/>
          </a:prstGeom>
        </p:spPr>
      </p:pic>
      <p:sp>
        <p:nvSpPr>
          <p:cNvPr id="21" name="文本框 20">
            <a:extLst>
              <a:ext uri="{FF2B5EF4-FFF2-40B4-BE49-F238E27FC236}">
                <a16:creationId xmlns:a16="http://schemas.microsoft.com/office/drawing/2014/main" id="{5E926024-50F7-4164-898A-1154A6081B63}"/>
              </a:ext>
            </a:extLst>
          </p:cNvPr>
          <p:cNvSpPr txBox="1"/>
          <p:nvPr/>
        </p:nvSpPr>
        <p:spPr>
          <a:xfrm>
            <a:off x="7342884" y="3472287"/>
            <a:ext cx="4175347" cy="1938992"/>
          </a:xfrm>
          <a:prstGeom prst="rect">
            <a:avLst/>
          </a:prstGeom>
          <a:noFill/>
        </p:spPr>
        <p:txBody>
          <a:bodyPr wrap="square">
            <a:spAutoFit/>
          </a:bodyPr>
          <a:lstStyle/>
          <a:p>
            <a:r>
              <a:rPr lang="zh-CN" altLang="en-US" sz="2400" dirty="0"/>
              <a:t>在左图中，fusion后：</a:t>
            </a:r>
            <a:endParaRPr lang="en-US" altLang="zh-CN" sz="2400" dirty="0"/>
          </a:p>
          <a:p>
            <a:r>
              <a:rPr lang="zh-CN" altLang="en-US" sz="2400" dirty="0"/>
              <a:t>B和C会被分到不同的kernel，而A会inline到这两个kernel中，这样就重复计算了A的输出值。</a:t>
            </a:r>
            <a:endParaRPr lang="en-US" altLang="zh-CN" sz="2400" dirty="0"/>
          </a:p>
          <a:p>
            <a:r>
              <a:rPr lang="en-US" altLang="zh-CN" sz="2400" dirty="0">
                <a:sym typeface="Wingdings" panose="05000000000000000000" pitchFamily="2" charset="2"/>
              </a:rPr>
              <a:t> </a:t>
            </a:r>
            <a:r>
              <a:rPr lang="zh-CN" altLang="en-US" sz="2400" dirty="0">
                <a:sym typeface="Wingdings" panose="05000000000000000000" pitchFamily="2" charset="2"/>
              </a:rPr>
              <a:t>产生</a:t>
            </a:r>
            <a:r>
              <a:rPr lang="zh-CN" altLang="en-US" sz="2400" dirty="0"/>
              <a:t>冗余计算</a:t>
            </a:r>
          </a:p>
        </p:txBody>
      </p:sp>
    </p:spTree>
    <p:extLst>
      <p:ext uri="{BB962C8B-B14F-4D97-AF65-F5344CB8AC3E}">
        <p14:creationId xmlns:p14="http://schemas.microsoft.com/office/powerpoint/2010/main" val="61471449"/>
      </p:ext>
    </p:extLst>
  </p:cSld>
  <p:clrMapOvr>
    <a:masterClrMapping/>
  </p:clrMapOvr>
  <mc:AlternateContent xmlns:mc="http://schemas.openxmlformats.org/markup-compatibility/2006" xmlns:p14="http://schemas.microsoft.com/office/powerpoint/2010/main">
    <mc:Choice Requires="p14">
      <p:transition spd="slow" p14:dur="2000" advTm="45363"/>
    </mc:Choice>
    <mc:Fallback xmlns="">
      <p:transition spd="slow" advTm="4536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p:tgtEl>
                                          <p:spTgt spid="15"/>
                                        </p:tgtEl>
                                        <p:attrNameLst>
                                          <p:attrName>ppt_x</p:attrName>
                                        </p:attrNameLst>
                                      </p:cBhvr>
                                      <p:tavLst>
                                        <p:tav tm="0">
                                          <p:val>
                                            <p:strVal val="#ppt_x-#ppt_w*1.125000"/>
                                          </p:val>
                                        </p:tav>
                                        <p:tav tm="100000">
                                          <p:val>
                                            <p:strVal val="#ppt_x"/>
                                          </p:val>
                                        </p:tav>
                                      </p:tavLst>
                                    </p:anim>
                                    <p:animEffect transition="in" filter="wipe(right)">
                                      <p:cBhvr>
                                        <p:cTn id="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01167" y="144940"/>
            <a:ext cx="7262236" cy="584771"/>
          </a:xfrm>
          <a:prstGeom prst="rect">
            <a:avLst/>
          </a:prstGeom>
          <a:noFill/>
        </p:spPr>
        <p:txBody>
          <a:bodyPr wrap="none" lIns="91436" tIns="45718" rIns="91436" bIns="45718" rtlCol="0">
            <a:spAutoFit/>
          </a:bodyPr>
          <a:lstStyle/>
          <a:p>
            <a:r>
              <a:rPr lang="en-US" altLang="zh-CN" sz="3200" dirty="0">
                <a:solidFill>
                  <a:schemeClr val="tx1">
                    <a:lumMod val="65000"/>
                    <a:lumOff val="35000"/>
                  </a:schemeClr>
                </a:solidFill>
                <a:latin typeface="微软雅黑" panose="020B0503020204020204" pitchFamily="34" charset="-122"/>
                <a:ea typeface="微软雅黑" panose="020B0503020204020204" pitchFamily="34" charset="-122"/>
              </a:rPr>
              <a:t>Background and Current Challenges</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7952695" y="217491"/>
            <a:ext cx="5589261" cy="449260"/>
            <a:chOff x="2965397" y="217491"/>
            <a:chExt cx="10096500" cy="439541"/>
          </a:xfrm>
        </p:grpSpPr>
        <p:sp>
          <p:nvSpPr>
            <p:cNvPr id="4" name="圆角矩形 3"/>
            <p:cNvSpPr/>
            <p:nvPr/>
          </p:nvSpPr>
          <p:spPr>
            <a:xfrm>
              <a:off x="2965397" y="217491"/>
              <a:ext cx="10083800" cy="328609"/>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2978097" y="621032"/>
              <a:ext cx="10083800" cy="36000"/>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Freeform 12">
            <a:extLst>
              <a:ext uri="{FF2B5EF4-FFF2-40B4-BE49-F238E27FC236}">
                <a16:creationId xmlns:a16="http://schemas.microsoft.com/office/drawing/2014/main" id="{2B1713A1-63EE-472D-A66E-3C571E2E4DE8}"/>
              </a:ext>
            </a:extLst>
          </p:cNvPr>
          <p:cNvSpPr/>
          <p:nvPr/>
        </p:nvSpPr>
        <p:spPr bwMode="auto">
          <a:xfrm flipV="1">
            <a:off x="261993" y="3911694"/>
            <a:ext cx="1126916" cy="1060179"/>
          </a:xfrm>
          <a:custGeom>
            <a:avLst/>
            <a:gdLst/>
            <a:ahLst/>
            <a:cxnLst/>
            <a:rect l="l" t="t" r="r" b="b"/>
            <a:pathLst>
              <a:path w="1373187" h="1291466">
                <a:moveTo>
                  <a:pt x="1373186" y="1291466"/>
                </a:moveTo>
                <a:lnTo>
                  <a:pt x="1316220" y="1239784"/>
                </a:lnTo>
                <a:lnTo>
                  <a:pt x="1316221" y="1239784"/>
                </a:lnTo>
                <a:lnTo>
                  <a:pt x="1373187" y="1291466"/>
                </a:lnTo>
                <a:lnTo>
                  <a:pt x="1217612" y="1008792"/>
                </a:lnTo>
                <a:lnTo>
                  <a:pt x="1224267" y="1113714"/>
                </a:lnTo>
                <a:cubicBezTo>
                  <a:pt x="1123585" y="1022574"/>
                  <a:pt x="907850" y="827283"/>
                  <a:pt x="445585" y="408824"/>
                </a:cubicBezTo>
                <a:lnTo>
                  <a:pt x="450849" y="206706"/>
                </a:lnTo>
                <a:lnTo>
                  <a:pt x="219074" y="0"/>
                </a:lnTo>
                <a:lnTo>
                  <a:pt x="213889" y="199085"/>
                </a:lnTo>
                <a:lnTo>
                  <a:pt x="205595" y="191578"/>
                </a:lnTo>
                <a:cubicBezTo>
                  <a:pt x="192296" y="178438"/>
                  <a:pt x="173086" y="181723"/>
                  <a:pt x="162743" y="194863"/>
                </a:cubicBezTo>
                <a:cubicBezTo>
                  <a:pt x="152399" y="209645"/>
                  <a:pt x="153877" y="230996"/>
                  <a:pt x="167176" y="242494"/>
                </a:cubicBezTo>
                <a:cubicBezTo>
                  <a:pt x="167176" y="242494"/>
                  <a:pt x="167176" y="242494"/>
                  <a:pt x="169337" y="244450"/>
                </a:cubicBezTo>
                <a:lnTo>
                  <a:pt x="178874" y="253084"/>
                </a:lnTo>
                <a:lnTo>
                  <a:pt x="0" y="302108"/>
                </a:lnTo>
                <a:lnTo>
                  <a:pt x="231775" y="510580"/>
                </a:lnTo>
                <a:lnTo>
                  <a:pt x="408272" y="460742"/>
                </a:lnTo>
                <a:cubicBezTo>
                  <a:pt x="557041" y="595413"/>
                  <a:pt x="797608" y="813183"/>
                  <a:pt x="1186619" y="1165328"/>
                </a:cubicBezTo>
                <a:lnTo>
                  <a:pt x="1092199" y="1180163"/>
                </a:lnTo>
                <a:close/>
              </a:path>
            </a:pathLst>
          </a:custGeom>
          <a:solidFill>
            <a:schemeClr val="bg1">
              <a:lumMod val="75000"/>
              <a:alpha val="10000"/>
            </a:schemeClr>
          </a:solidFill>
          <a:ln>
            <a:noFill/>
          </a:ln>
        </p:spPr>
        <p:txBody>
          <a:bodyPr vert="horz" wrap="square" lIns="121920" tIns="60960" rIns="121920" bIns="60960" numCol="1" anchor="t" anchorCtr="0" compatLnSpc="1"/>
          <a:lstStyle/>
          <a:p>
            <a:endParaRPr lang="zh-CN" altLang="en-US" sz="2400"/>
          </a:p>
        </p:txBody>
      </p:sp>
      <p:sp>
        <p:nvSpPr>
          <p:cNvPr id="65" name="矩形 64">
            <a:extLst>
              <a:ext uri="{FF2B5EF4-FFF2-40B4-BE49-F238E27FC236}">
                <a16:creationId xmlns:a16="http://schemas.microsoft.com/office/drawing/2014/main" id="{B1CCB526-33C1-4AF7-BE36-4D9E34C27B20}"/>
              </a:ext>
            </a:extLst>
          </p:cNvPr>
          <p:cNvSpPr/>
          <p:nvPr/>
        </p:nvSpPr>
        <p:spPr>
          <a:xfrm>
            <a:off x="65706" y="1010209"/>
            <a:ext cx="6575726" cy="400110"/>
          </a:xfrm>
          <a:prstGeom prst="rect">
            <a:avLst/>
          </a:prstGeom>
          <a:solidFill>
            <a:srgbClr val="0070C0">
              <a:alpha val="70000"/>
            </a:srgbClr>
          </a:solidFill>
        </p:spPr>
        <p:txBody>
          <a:bodyPr wrap="square">
            <a:spAutoFit/>
          </a:bodyPr>
          <a:lstStyle/>
          <a:p>
            <a:r>
              <a:rPr lang="en-US" altLang="zh-CN" sz="2000" b="1">
                <a:solidFill>
                  <a:schemeClr val="bg1"/>
                </a:solidFill>
                <a:latin typeface="微软雅黑" panose="020B0503020204020204" pitchFamily="34" charset="-122"/>
                <a:ea typeface="微软雅黑" panose="020B0503020204020204" pitchFamily="34" charset="-122"/>
              </a:rPr>
              <a:t>2.3 Major Limitations of the State-Of-The-Arts</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5" name="组合 14">
            <a:extLst>
              <a:ext uri="{FF2B5EF4-FFF2-40B4-BE49-F238E27FC236}">
                <a16:creationId xmlns:a16="http://schemas.microsoft.com/office/drawing/2014/main" id="{AE205094-E49F-4E3F-BFDC-35451E7A1161}"/>
              </a:ext>
            </a:extLst>
          </p:cNvPr>
          <p:cNvGrpSpPr/>
          <p:nvPr/>
        </p:nvGrpSpPr>
        <p:grpSpPr>
          <a:xfrm>
            <a:off x="-254000" y="201683"/>
            <a:ext cx="898070" cy="523220"/>
            <a:chOff x="-254000" y="201683"/>
            <a:chExt cx="898070" cy="523220"/>
          </a:xfrm>
        </p:grpSpPr>
        <p:sp>
          <p:nvSpPr>
            <p:cNvPr id="16" name="圆角矩形 5">
              <a:extLst>
                <a:ext uri="{FF2B5EF4-FFF2-40B4-BE49-F238E27FC236}">
                  <a16:creationId xmlns:a16="http://schemas.microsoft.com/office/drawing/2014/main" id="{CA9D2869-EFE9-4405-A21B-84A37733FC7E}"/>
                </a:ext>
              </a:extLst>
            </p:cNvPr>
            <p:cNvSpPr/>
            <p:nvPr/>
          </p:nvSpPr>
          <p:spPr>
            <a:xfrm>
              <a:off x="-254000" y="227083"/>
              <a:ext cx="898070" cy="439668"/>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C7F6E40C-94E1-458E-8789-58068C68413E}"/>
                </a:ext>
              </a:extLst>
            </p:cNvPr>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2</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19" name="文本框 18">
            <a:extLst>
              <a:ext uri="{FF2B5EF4-FFF2-40B4-BE49-F238E27FC236}">
                <a16:creationId xmlns:a16="http://schemas.microsoft.com/office/drawing/2014/main" id="{D9073730-FF49-4EC5-8862-70F092CC5DCE}"/>
              </a:ext>
            </a:extLst>
          </p:cNvPr>
          <p:cNvSpPr txBox="1"/>
          <p:nvPr/>
        </p:nvSpPr>
        <p:spPr>
          <a:xfrm>
            <a:off x="195035" y="1753777"/>
            <a:ext cx="11079548" cy="523220"/>
          </a:xfrm>
          <a:prstGeom prst="rect">
            <a:avLst/>
          </a:prstGeom>
          <a:noFill/>
        </p:spPr>
        <p:txBody>
          <a:bodyPr wrap="square">
            <a:spAutoFit/>
          </a:bodyPr>
          <a:lstStyle/>
          <a:p>
            <a:r>
              <a:rPr lang="en-US" altLang="zh-CN" sz="2800" dirty="0">
                <a:latin typeface="Times New Roman" panose="02020603050405020304" pitchFamily="18" charset="0"/>
                <a:cs typeface="Times New Roman" panose="02020603050405020304" pitchFamily="18" charset="0"/>
              </a:rPr>
              <a:t>Challenge II:  Irregular Tensor Shapes in Real-World Production Workloads.</a:t>
            </a:r>
            <a:endParaRPr lang="zh-CN" altLang="en-US" sz="2800" dirty="0">
              <a:latin typeface="Times New Roman" panose="02020603050405020304" pitchFamily="18" charset="0"/>
              <a:cs typeface="Times New Roman" panose="02020603050405020304" pitchFamily="18" charset="0"/>
            </a:endParaRPr>
          </a:p>
        </p:txBody>
      </p:sp>
      <p:sp>
        <p:nvSpPr>
          <p:cNvPr id="25" name="文本框 24">
            <a:extLst>
              <a:ext uri="{FF2B5EF4-FFF2-40B4-BE49-F238E27FC236}">
                <a16:creationId xmlns:a16="http://schemas.microsoft.com/office/drawing/2014/main" id="{F500AEFB-BA4A-4F11-B5A3-338C5B3E85D9}"/>
              </a:ext>
            </a:extLst>
          </p:cNvPr>
          <p:cNvSpPr txBox="1"/>
          <p:nvPr/>
        </p:nvSpPr>
        <p:spPr>
          <a:xfrm>
            <a:off x="65706" y="2890985"/>
            <a:ext cx="1900253" cy="646331"/>
          </a:xfrm>
          <a:prstGeom prst="rect">
            <a:avLst/>
          </a:prstGeom>
          <a:noFill/>
        </p:spPr>
        <p:txBody>
          <a:bodyPr wrap="square">
            <a:spAutoFit/>
          </a:bodyPr>
          <a:lstStyle/>
          <a:p>
            <a:pPr algn="ctr"/>
            <a:r>
              <a:rPr lang="en-US" altLang="zh-CN" dirty="0"/>
              <a:t>ML</a:t>
            </a:r>
            <a:r>
              <a:rPr lang="zh-CN" altLang="en-US" dirty="0"/>
              <a:t>模型类型丰富</a:t>
            </a:r>
            <a:endParaRPr lang="en-US" altLang="zh-CN" dirty="0"/>
          </a:p>
          <a:p>
            <a:pPr algn="ctr"/>
            <a:r>
              <a:rPr lang="zh-CN" altLang="en-US" dirty="0"/>
              <a:t>变种繁多</a:t>
            </a:r>
          </a:p>
        </p:txBody>
      </p:sp>
      <p:sp>
        <p:nvSpPr>
          <p:cNvPr id="26" name="箭头: 右 25">
            <a:extLst>
              <a:ext uri="{FF2B5EF4-FFF2-40B4-BE49-F238E27FC236}">
                <a16:creationId xmlns:a16="http://schemas.microsoft.com/office/drawing/2014/main" id="{7B76E653-92DA-41C5-87F5-BCCFD696A7CC}"/>
              </a:ext>
            </a:extLst>
          </p:cNvPr>
          <p:cNvSpPr/>
          <p:nvPr/>
        </p:nvSpPr>
        <p:spPr>
          <a:xfrm>
            <a:off x="2067855" y="3033427"/>
            <a:ext cx="2561189" cy="3506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D0C8B209-6DBF-4836-B17D-BC97E6B4AAD0}"/>
              </a:ext>
            </a:extLst>
          </p:cNvPr>
          <p:cNvSpPr txBox="1"/>
          <p:nvPr/>
        </p:nvSpPr>
        <p:spPr>
          <a:xfrm>
            <a:off x="2067855" y="2387096"/>
            <a:ext cx="2561189" cy="646331"/>
          </a:xfrm>
          <a:prstGeom prst="rect">
            <a:avLst/>
          </a:prstGeom>
          <a:noFill/>
        </p:spPr>
        <p:txBody>
          <a:bodyPr wrap="square">
            <a:spAutoFit/>
          </a:bodyPr>
          <a:lstStyle/>
          <a:p>
            <a:pPr algn="ctr"/>
            <a:r>
              <a:rPr lang="zh-CN" altLang="en-US" dirty="0"/>
              <a:t>手工</a:t>
            </a:r>
            <a:r>
              <a:rPr lang="en-US" altLang="zh-CN" dirty="0"/>
              <a:t>kernel fusion</a:t>
            </a:r>
            <a:r>
              <a:rPr lang="zh-CN" altLang="en-US" dirty="0"/>
              <a:t>只能静态地优化固定计算</a:t>
            </a:r>
            <a:endParaRPr lang="en-US" altLang="zh-CN" dirty="0"/>
          </a:p>
        </p:txBody>
      </p:sp>
      <p:sp>
        <p:nvSpPr>
          <p:cNvPr id="29" name="文本框 28">
            <a:extLst>
              <a:ext uri="{FF2B5EF4-FFF2-40B4-BE49-F238E27FC236}">
                <a16:creationId xmlns:a16="http://schemas.microsoft.com/office/drawing/2014/main" id="{A2692726-479F-4FB7-AB8C-3646713F653B}"/>
              </a:ext>
            </a:extLst>
          </p:cNvPr>
          <p:cNvSpPr txBox="1"/>
          <p:nvPr/>
        </p:nvSpPr>
        <p:spPr>
          <a:xfrm>
            <a:off x="4730940" y="3033427"/>
            <a:ext cx="6898104" cy="369332"/>
          </a:xfrm>
          <a:prstGeom prst="rect">
            <a:avLst/>
          </a:prstGeom>
          <a:noFill/>
        </p:spPr>
        <p:txBody>
          <a:bodyPr wrap="square">
            <a:spAutoFit/>
          </a:bodyPr>
          <a:lstStyle/>
          <a:p>
            <a:r>
              <a:rPr lang="zh-CN" altLang="en-US" dirty="0"/>
              <a:t>即时编译</a:t>
            </a:r>
            <a:r>
              <a:rPr lang="en-US" altLang="zh-CN" dirty="0"/>
              <a:t>(</a:t>
            </a:r>
            <a:r>
              <a:rPr lang="zh-CN" altLang="en-US" dirty="0"/>
              <a:t>jit</a:t>
            </a:r>
            <a:r>
              <a:rPr lang="en-US" altLang="zh-CN" dirty="0"/>
              <a:t>)</a:t>
            </a:r>
            <a:endParaRPr lang="zh-CN" altLang="en-US" dirty="0"/>
          </a:p>
        </p:txBody>
      </p:sp>
      <p:sp>
        <p:nvSpPr>
          <p:cNvPr id="36" name="箭头: 右 35">
            <a:extLst>
              <a:ext uri="{FF2B5EF4-FFF2-40B4-BE49-F238E27FC236}">
                <a16:creationId xmlns:a16="http://schemas.microsoft.com/office/drawing/2014/main" id="{44D48498-EE8D-45C4-84ED-5DBDFF925DAC}"/>
              </a:ext>
            </a:extLst>
          </p:cNvPr>
          <p:cNvSpPr/>
          <p:nvPr/>
        </p:nvSpPr>
        <p:spPr>
          <a:xfrm>
            <a:off x="6262865" y="3006302"/>
            <a:ext cx="2561189" cy="3506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a:extLst>
              <a:ext uri="{FF2B5EF4-FFF2-40B4-BE49-F238E27FC236}">
                <a16:creationId xmlns:a16="http://schemas.microsoft.com/office/drawing/2014/main" id="{C09D09BC-63A1-412F-9F06-7478D8F337E6}"/>
              </a:ext>
            </a:extLst>
          </p:cNvPr>
          <p:cNvSpPr txBox="1"/>
          <p:nvPr/>
        </p:nvSpPr>
        <p:spPr>
          <a:xfrm>
            <a:off x="6096000" y="2547759"/>
            <a:ext cx="2871537" cy="369332"/>
          </a:xfrm>
          <a:prstGeom prst="rect">
            <a:avLst/>
          </a:prstGeom>
          <a:noFill/>
        </p:spPr>
        <p:txBody>
          <a:bodyPr wrap="square">
            <a:spAutoFit/>
          </a:bodyPr>
          <a:lstStyle/>
          <a:p>
            <a:pPr algn="ctr"/>
            <a:r>
              <a:rPr lang="zh-CN" altLang="en-US" dirty="0"/>
              <a:t>需要提前知道</a:t>
            </a:r>
            <a:r>
              <a:rPr lang="en-US" altLang="zh-CN" dirty="0"/>
              <a:t>tensor shape</a:t>
            </a:r>
          </a:p>
        </p:txBody>
      </p:sp>
      <p:sp>
        <p:nvSpPr>
          <p:cNvPr id="38" name="文本框 37">
            <a:extLst>
              <a:ext uri="{FF2B5EF4-FFF2-40B4-BE49-F238E27FC236}">
                <a16:creationId xmlns:a16="http://schemas.microsoft.com/office/drawing/2014/main" id="{0C0550E5-B29A-44F8-8B96-5AA274FA4143}"/>
              </a:ext>
            </a:extLst>
          </p:cNvPr>
          <p:cNvSpPr txBox="1"/>
          <p:nvPr/>
        </p:nvSpPr>
        <p:spPr>
          <a:xfrm>
            <a:off x="6245341" y="3446123"/>
            <a:ext cx="6898104" cy="369332"/>
          </a:xfrm>
          <a:prstGeom prst="rect">
            <a:avLst/>
          </a:prstGeom>
          <a:noFill/>
        </p:spPr>
        <p:txBody>
          <a:bodyPr wrap="square">
            <a:spAutoFit/>
          </a:bodyPr>
          <a:lstStyle/>
          <a:p>
            <a:r>
              <a:rPr lang="zh-CN" altLang="en-US" dirty="0"/>
              <a:t>编译器缺乏adaptive design</a:t>
            </a:r>
          </a:p>
        </p:txBody>
      </p:sp>
      <p:sp>
        <p:nvSpPr>
          <p:cNvPr id="39" name="文本框 38">
            <a:extLst>
              <a:ext uri="{FF2B5EF4-FFF2-40B4-BE49-F238E27FC236}">
                <a16:creationId xmlns:a16="http://schemas.microsoft.com/office/drawing/2014/main" id="{C18A6C8C-D14E-49E1-AEB2-965A839B5C72}"/>
              </a:ext>
            </a:extLst>
          </p:cNvPr>
          <p:cNvSpPr txBox="1"/>
          <p:nvPr/>
        </p:nvSpPr>
        <p:spPr>
          <a:xfrm>
            <a:off x="9073332" y="2739195"/>
            <a:ext cx="3052962" cy="923330"/>
          </a:xfrm>
          <a:prstGeom prst="rect">
            <a:avLst/>
          </a:prstGeom>
          <a:noFill/>
        </p:spPr>
        <p:txBody>
          <a:bodyPr wrap="square">
            <a:spAutoFit/>
          </a:bodyPr>
          <a:lstStyle/>
          <a:p>
            <a:r>
              <a:rPr lang="zh-CN" altLang="en-US" dirty="0"/>
              <a:t>固定地并行划分策略注定是难以适用于复杂场景的，导致较差的并行表现</a:t>
            </a:r>
          </a:p>
        </p:txBody>
      </p:sp>
      <p:pic>
        <p:nvPicPr>
          <p:cNvPr id="14" name="图片 13">
            <a:extLst>
              <a:ext uri="{FF2B5EF4-FFF2-40B4-BE49-F238E27FC236}">
                <a16:creationId xmlns:a16="http://schemas.microsoft.com/office/drawing/2014/main" id="{074C70DC-49C4-45D6-A6FF-9E6494156A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997994"/>
            <a:ext cx="6030294" cy="2838729"/>
          </a:xfrm>
          <a:prstGeom prst="rect">
            <a:avLst/>
          </a:prstGeom>
        </p:spPr>
      </p:pic>
      <p:sp>
        <p:nvSpPr>
          <p:cNvPr id="40" name="文本框 39">
            <a:extLst>
              <a:ext uri="{FF2B5EF4-FFF2-40B4-BE49-F238E27FC236}">
                <a16:creationId xmlns:a16="http://schemas.microsoft.com/office/drawing/2014/main" id="{5CBFB21B-F5D7-47A5-9572-26DA3E721F9E}"/>
              </a:ext>
            </a:extLst>
          </p:cNvPr>
          <p:cNvSpPr txBox="1"/>
          <p:nvPr/>
        </p:nvSpPr>
        <p:spPr>
          <a:xfrm>
            <a:off x="6797909" y="4755638"/>
            <a:ext cx="4339256" cy="1631216"/>
          </a:xfrm>
          <a:prstGeom prst="rect">
            <a:avLst/>
          </a:prstGeom>
          <a:noFill/>
        </p:spPr>
        <p:txBody>
          <a:bodyPr wrap="square">
            <a:spAutoFit/>
          </a:bodyPr>
          <a:lstStyle/>
          <a:p>
            <a:r>
              <a:rPr lang="zh-CN" altLang="en-US" sz="2000" dirty="0"/>
              <a:t>左图中：</a:t>
            </a:r>
            <a:endParaRPr lang="en-US" altLang="zh-CN" sz="2000" dirty="0"/>
          </a:p>
          <a:p>
            <a:r>
              <a:rPr lang="zh-CN" altLang="en-US" sz="2000" dirty="0"/>
              <a:t>图a是线程块较小时，每个EU未满载，图b是线程块较少，大量EU未使用，这都会导致严重的硬件利用率不足。</a:t>
            </a:r>
            <a:endParaRPr lang="en-US" altLang="zh-CN" sz="2000" dirty="0"/>
          </a:p>
          <a:p>
            <a:r>
              <a:rPr lang="zh-CN" altLang="en-US" sz="2000" dirty="0"/>
              <a:t>（太大或太小、太多或太少都不好）</a:t>
            </a:r>
          </a:p>
        </p:txBody>
      </p:sp>
    </p:spTree>
    <p:extLst>
      <p:ext uri="{BB962C8B-B14F-4D97-AF65-F5344CB8AC3E}">
        <p14:creationId xmlns:p14="http://schemas.microsoft.com/office/powerpoint/2010/main" val="3541317683"/>
      </p:ext>
    </p:extLst>
  </p:cSld>
  <p:clrMapOvr>
    <a:masterClrMapping/>
  </p:clrMapOvr>
  <mc:AlternateContent xmlns:mc="http://schemas.openxmlformats.org/markup-compatibility/2006" xmlns:p14="http://schemas.microsoft.com/office/powerpoint/2010/main">
    <mc:Choice Requires="p14">
      <p:transition spd="slow" p14:dur="2000" advTm="45363"/>
    </mc:Choice>
    <mc:Fallback xmlns="">
      <p:transition spd="slow" advTm="4536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p:tgtEl>
                                          <p:spTgt spid="15"/>
                                        </p:tgtEl>
                                        <p:attrNameLst>
                                          <p:attrName>ppt_x</p:attrName>
                                        </p:attrNameLst>
                                      </p:cBhvr>
                                      <p:tavLst>
                                        <p:tav tm="0">
                                          <p:val>
                                            <p:strVal val="#ppt_x-#ppt_w*1.125000"/>
                                          </p:val>
                                        </p:tav>
                                        <p:tav tm="100000">
                                          <p:val>
                                            <p:strVal val="#ppt_x"/>
                                          </p:val>
                                        </p:tav>
                                      </p:tavLst>
                                    </p:anim>
                                    <p:animEffect transition="in" filter="wipe(right)">
                                      <p:cBhvr>
                                        <p:cTn id="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01167" y="144940"/>
            <a:ext cx="5944248" cy="584771"/>
          </a:xfrm>
          <a:prstGeom prst="rect">
            <a:avLst/>
          </a:prstGeom>
          <a:noFill/>
        </p:spPr>
        <p:txBody>
          <a:bodyPr wrap="none" lIns="91436" tIns="45718" rIns="91436" bIns="45718" rtlCol="0">
            <a:spAutoFit/>
          </a:bodyPr>
          <a:lstStyle/>
          <a:p>
            <a:r>
              <a:rPr lang="en-US" altLang="zh-CN" sz="3200" dirty="0">
                <a:solidFill>
                  <a:schemeClr val="tx1">
                    <a:lumMod val="65000"/>
                    <a:lumOff val="35000"/>
                  </a:schemeClr>
                </a:solidFill>
                <a:latin typeface="微软雅黑" panose="020B0503020204020204" pitchFamily="34" charset="-122"/>
                <a:ea typeface="微软雅黑" panose="020B0503020204020204" pitchFamily="34" charset="-122"/>
              </a:rPr>
              <a:t>KEY DESIGN METHODOLOGY</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6645415" y="217491"/>
            <a:ext cx="6896541" cy="449260"/>
            <a:chOff x="2965397" y="217491"/>
            <a:chExt cx="10096500" cy="439541"/>
          </a:xfrm>
        </p:grpSpPr>
        <p:sp>
          <p:nvSpPr>
            <p:cNvPr id="4" name="圆角矩形 3"/>
            <p:cNvSpPr/>
            <p:nvPr/>
          </p:nvSpPr>
          <p:spPr>
            <a:xfrm>
              <a:off x="2965397" y="217491"/>
              <a:ext cx="10083800" cy="328609"/>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2978097" y="621032"/>
              <a:ext cx="10083800" cy="36000"/>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Freeform 12">
            <a:extLst>
              <a:ext uri="{FF2B5EF4-FFF2-40B4-BE49-F238E27FC236}">
                <a16:creationId xmlns:a16="http://schemas.microsoft.com/office/drawing/2014/main" id="{2B1713A1-63EE-472D-A66E-3C571E2E4DE8}"/>
              </a:ext>
            </a:extLst>
          </p:cNvPr>
          <p:cNvSpPr/>
          <p:nvPr/>
        </p:nvSpPr>
        <p:spPr bwMode="auto">
          <a:xfrm flipV="1">
            <a:off x="261993" y="3911694"/>
            <a:ext cx="1126916" cy="1060179"/>
          </a:xfrm>
          <a:custGeom>
            <a:avLst/>
            <a:gdLst/>
            <a:ahLst/>
            <a:cxnLst/>
            <a:rect l="l" t="t" r="r" b="b"/>
            <a:pathLst>
              <a:path w="1373187" h="1291466">
                <a:moveTo>
                  <a:pt x="1373186" y="1291466"/>
                </a:moveTo>
                <a:lnTo>
                  <a:pt x="1316220" y="1239784"/>
                </a:lnTo>
                <a:lnTo>
                  <a:pt x="1316221" y="1239784"/>
                </a:lnTo>
                <a:lnTo>
                  <a:pt x="1373187" y="1291466"/>
                </a:lnTo>
                <a:lnTo>
                  <a:pt x="1217612" y="1008792"/>
                </a:lnTo>
                <a:lnTo>
                  <a:pt x="1224267" y="1113714"/>
                </a:lnTo>
                <a:cubicBezTo>
                  <a:pt x="1123585" y="1022574"/>
                  <a:pt x="907850" y="827283"/>
                  <a:pt x="445585" y="408824"/>
                </a:cubicBezTo>
                <a:lnTo>
                  <a:pt x="450849" y="206706"/>
                </a:lnTo>
                <a:lnTo>
                  <a:pt x="219074" y="0"/>
                </a:lnTo>
                <a:lnTo>
                  <a:pt x="213889" y="199085"/>
                </a:lnTo>
                <a:lnTo>
                  <a:pt x="205595" y="191578"/>
                </a:lnTo>
                <a:cubicBezTo>
                  <a:pt x="192296" y="178438"/>
                  <a:pt x="173086" y="181723"/>
                  <a:pt x="162743" y="194863"/>
                </a:cubicBezTo>
                <a:cubicBezTo>
                  <a:pt x="152399" y="209645"/>
                  <a:pt x="153877" y="230996"/>
                  <a:pt x="167176" y="242494"/>
                </a:cubicBezTo>
                <a:cubicBezTo>
                  <a:pt x="167176" y="242494"/>
                  <a:pt x="167176" y="242494"/>
                  <a:pt x="169337" y="244450"/>
                </a:cubicBezTo>
                <a:lnTo>
                  <a:pt x="178874" y="253084"/>
                </a:lnTo>
                <a:lnTo>
                  <a:pt x="0" y="302108"/>
                </a:lnTo>
                <a:lnTo>
                  <a:pt x="231775" y="510580"/>
                </a:lnTo>
                <a:lnTo>
                  <a:pt x="408272" y="460742"/>
                </a:lnTo>
                <a:cubicBezTo>
                  <a:pt x="557041" y="595413"/>
                  <a:pt x="797608" y="813183"/>
                  <a:pt x="1186619" y="1165328"/>
                </a:cubicBezTo>
                <a:lnTo>
                  <a:pt x="1092199" y="1180163"/>
                </a:lnTo>
                <a:close/>
              </a:path>
            </a:pathLst>
          </a:custGeom>
          <a:solidFill>
            <a:schemeClr val="bg1">
              <a:lumMod val="75000"/>
              <a:alpha val="10000"/>
            </a:schemeClr>
          </a:solidFill>
          <a:ln>
            <a:noFill/>
          </a:ln>
        </p:spPr>
        <p:txBody>
          <a:bodyPr vert="horz" wrap="square" lIns="121920" tIns="60960" rIns="121920" bIns="60960" numCol="1" anchor="t" anchorCtr="0" compatLnSpc="1"/>
          <a:lstStyle/>
          <a:p>
            <a:endParaRPr lang="zh-CN" altLang="en-US" sz="2400"/>
          </a:p>
        </p:txBody>
      </p:sp>
      <p:sp>
        <p:nvSpPr>
          <p:cNvPr id="65" name="矩形 64">
            <a:extLst>
              <a:ext uri="{FF2B5EF4-FFF2-40B4-BE49-F238E27FC236}">
                <a16:creationId xmlns:a16="http://schemas.microsoft.com/office/drawing/2014/main" id="{B1CCB526-33C1-4AF7-BE36-4D9E34C27B20}"/>
              </a:ext>
            </a:extLst>
          </p:cNvPr>
          <p:cNvSpPr/>
          <p:nvPr/>
        </p:nvSpPr>
        <p:spPr>
          <a:xfrm>
            <a:off x="65706" y="931017"/>
            <a:ext cx="3158757" cy="400110"/>
          </a:xfrm>
          <a:prstGeom prst="rect">
            <a:avLst/>
          </a:prstGeom>
          <a:solidFill>
            <a:srgbClr val="0070C0">
              <a:alpha val="70000"/>
            </a:srgbClr>
          </a:solidFill>
        </p:spPr>
        <p:txBody>
          <a:bodyPr wrap="squar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破局之法 </a:t>
            </a:r>
            <a:r>
              <a:rPr lang="en-US" altLang="zh-CN" sz="2000" b="1" dirty="0">
                <a:solidFill>
                  <a:schemeClr val="bg1"/>
                </a:solidFill>
                <a:latin typeface="微软雅黑" panose="020B0503020204020204" pitchFamily="34" charset="-122"/>
                <a:ea typeface="微软雅黑" panose="020B0503020204020204" pitchFamily="34" charset="-122"/>
              </a:rPr>
              <a:t>—— AStitch</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5" name="组合 14">
            <a:extLst>
              <a:ext uri="{FF2B5EF4-FFF2-40B4-BE49-F238E27FC236}">
                <a16:creationId xmlns:a16="http://schemas.microsoft.com/office/drawing/2014/main" id="{AE205094-E49F-4E3F-BFDC-35451E7A1161}"/>
              </a:ext>
            </a:extLst>
          </p:cNvPr>
          <p:cNvGrpSpPr/>
          <p:nvPr/>
        </p:nvGrpSpPr>
        <p:grpSpPr>
          <a:xfrm>
            <a:off x="-254000" y="201683"/>
            <a:ext cx="898070" cy="523220"/>
            <a:chOff x="-254000" y="201683"/>
            <a:chExt cx="898070" cy="523220"/>
          </a:xfrm>
        </p:grpSpPr>
        <p:sp>
          <p:nvSpPr>
            <p:cNvPr id="16" name="圆角矩形 5">
              <a:extLst>
                <a:ext uri="{FF2B5EF4-FFF2-40B4-BE49-F238E27FC236}">
                  <a16:creationId xmlns:a16="http://schemas.microsoft.com/office/drawing/2014/main" id="{CA9D2869-EFE9-4405-A21B-84A37733FC7E}"/>
                </a:ext>
              </a:extLst>
            </p:cNvPr>
            <p:cNvSpPr/>
            <p:nvPr/>
          </p:nvSpPr>
          <p:spPr>
            <a:xfrm>
              <a:off x="-254000" y="227083"/>
              <a:ext cx="898070" cy="439668"/>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C7F6E40C-94E1-458E-8789-58068C68413E}"/>
                </a:ext>
              </a:extLst>
            </p:cNvPr>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3</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11" name="Rectangle 1">
            <a:extLst>
              <a:ext uri="{FF2B5EF4-FFF2-40B4-BE49-F238E27FC236}">
                <a16:creationId xmlns:a16="http://schemas.microsoft.com/office/drawing/2014/main" id="{4207047F-D6A2-49DB-AC53-DEAAB157D259}"/>
              </a:ext>
            </a:extLst>
          </p:cNvPr>
          <p:cNvSpPr>
            <a:spLocks noChangeArrowheads="1"/>
          </p:cNvSpPr>
          <p:nvPr/>
        </p:nvSpPr>
        <p:spPr bwMode="auto">
          <a:xfrm>
            <a:off x="195035" y="1549929"/>
            <a:ext cx="11756333" cy="2226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zh-CN" sz="3200" dirty="0">
                <a:latin typeface="+mn-ea"/>
              </a:rPr>
              <a:t>1.</a:t>
            </a:r>
            <a:r>
              <a:rPr kumimoji="0" lang="zh-CN" altLang="zh-CN" sz="3200" b="0" i="0" u="none" strike="noStrike" cap="none" normalizeH="0" baseline="0" dirty="0">
                <a:ln>
                  <a:noFill/>
                </a:ln>
                <a:solidFill>
                  <a:srgbClr val="34495E"/>
                </a:solidFill>
                <a:effectLst/>
                <a:latin typeface="+mn-ea"/>
              </a:rPr>
              <a:t>系统抽象化了四种operator-stitching策略，同时考虑了多个维度的优化目标</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zh-CN" altLang="zh-CN" sz="3200" b="0" i="0" u="none" strike="noStrike" cap="none" normalizeH="0" baseline="0" dirty="0">
                <a:ln>
                  <a:noFill/>
                </a:ln>
                <a:solidFill>
                  <a:srgbClr val="34495E"/>
                </a:solidFill>
                <a:effectLst/>
                <a:latin typeface="+mn-ea"/>
              </a:rPr>
              <a:t>处理层次化data reuse的复杂计算图</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zh-CN" altLang="zh-CN" sz="3200" b="0" i="0" u="none" strike="noStrike" cap="none" normalizeH="0" baseline="0" dirty="0">
                <a:ln>
                  <a:noFill/>
                </a:ln>
                <a:solidFill>
                  <a:srgbClr val="34495E"/>
                </a:solidFill>
                <a:effectLst/>
                <a:latin typeface="+mn-ea"/>
              </a:rPr>
              <a:t>通过adaptive thread mapping应对不同的tensor shape</a:t>
            </a:r>
          </a:p>
        </p:txBody>
      </p:sp>
      <p:sp>
        <p:nvSpPr>
          <p:cNvPr id="12" name="文本框 11">
            <a:extLst>
              <a:ext uri="{FF2B5EF4-FFF2-40B4-BE49-F238E27FC236}">
                <a16:creationId xmlns:a16="http://schemas.microsoft.com/office/drawing/2014/main" id="{6EE4D292-146D-40D9-B15A-2E0D891EEC0E}"/>
              </a:ext>
            </a:extLst>
          </p:cNvPr>
          <p:cNvSpPr txBox="1"/>
          <p:nvPr/>
        </p:nvSpPr>
        <p:spPr>
          <a:xfrm>
            <a:off x="0" y="4548396"/>
            <a:ext cx="4795052" cy="1569660"/>
          </a:xfrm>
          <a:prstGeom prst="rect">
            <a:avLst/>
          </a:prstGeom>
          <a:noFill/>
        </p:spPr>
        <p:txBody>
          <a:bodyPr wrap="square">
            <a:spAutoFit/>
          </a:bodyPr>
          <a:lstStyle/>
          <a:p>
            <a:r>
              <a:rPr lang="en-US" altLang="zh-CN" sz="2400" dirty="0">
                <a:latin typeface="Times New Roman" panose="02020603050405020304" pitchFamily="18" charset="0"/>
                <a:cs typeface="Times New Roman" panose="02020603050405020304" pitchFamily="18" charset="0"/>
              </a:rPr>
              <a:t>Challenge I: </a:t>
            </a:r>
            <a:r>
              <a:rPr lang="zh-CN" altLang="en-US" sz="2400" dirty="0">
                <a:latin typeface="Times New Roman" panose="02020603050405020304" pitchFamily="18" charset="0"/>
                <a:cs typeface="Times New Roman" panose="02020603050405020304" pitchFamily="18" charset="0"/>
              </a:rPr>
              <a:t>complex two-level dependencies</a:t>
            </a:r>
            <a:r>
              <a:rPr lang="en-US" altLang="zh-CN" sz="2400" dirty="0">
                <a:latin typeface="Times New Roman" panose="02020603050405020304" pitchFamily="18" charset="0"/>
                <a:cs typeface="Times New Roman" panose="02020603050405020304" pitchFamily="18" charset="0"/>
              </a:rPr>
              <a:t>(with </a:t>
            </a:r>
            <a:r>
              <a:rPr lang="en-US" altLang="zh-CN" sz="2400" dirty="0" err="1">
                <a:latin typeface="Times New Roman" panose="02020603050405020304" pitchFamily="18" charset="0"/>
                <a:cs typeface="Times New Roman" panose="02020603050405020304" pitchFamily="18" charset="0"/>
              </a:rPr>
              <a:t>jit</a:t>
            </a:r>
            <a:r>
              <a:rPr lang="en-US" altLang="zh-CN" sz="2400" dirty="0">
                <a:latin typeface="Times New Roman" panose="02020603050405020304" pitchFamily="18" charset="0"/>
                <a:cs typeface="Times New Roman" panose="02020603050405020304" pitchFamily="18" charset="0"/>
              </a:rPr>
              <a:t>) </a:t>
            </a:r>
          </a:p>
          <a:p>
            <a:endParaRPr lang="zh-CN" altLang="en-US"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Challenge II: </a:t>
            </a:r>
            <a:r>
              <a:rPr lang="zh-CN" altLang="en-US" sz="2400" dirty="0">
                <a:latin typeface="Times New Roman" panose="02020603050405020304" pitchFamily="18" charset="0"/>
                <a:cs typeface="Times New Roman" panose="02020603050405020304" pitchFamily="18" charset="0"/>
              </a:rPr>
              <a:t>irregular tensor shapes</a:t>
            </a:r>
          </a:p>
        </p:txBody>
      </p:sp>
      <p:sp>
        <p:nvSpPr>
          <p:cNvPr id="13" name="箭头: 右 12">
            <a:extLst>
              <a:ext uri="{FF2B5EF4-FFF2-40B4-BE49-F238E27FC236}">
                <a16:creationId xmlns:a16="http://schemas.microsoft.com/office/drawing/2014/main" id="{8BBE4D72-B774-49B5-AF7A-30B3BD0E979D}"/>
              </a:ext>
            </a:extLst>
          </p:cNvPr>
          <p:cNvSpPr/>
          <p:nvPr/>
        </p:nvSpPr>
        <p:spPr>
          <a:xfrm>
            <a:off x="4493587" y="4707969"/>
            <a:ext cx="1126916" cy="2103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64156D36-3B8E-4F1D-B632-6B087C86A5CE}"/>
              </a:ext>
            </a:extLst>
          </p:cNvPr>
          <p:cNvSpPr txBox="1"/>
          <p:nvPr/>
        </p:nvSpPr>
        <p:spPr>
          <a:xfrm>
            <a:off x="5766816" y="4548396"/>
            <a:ext cx="2443734" cy="1569660"/>
          </a:xfrm>
          <a:prstGeom prst="rect">
            <a:avLst/>
          </a:prstGeom>
          <a:noFill/>
        </p:spPr>
        <p:txBody>
          <a:bodyPr wrap="square">
            <a:spAutoFit/>
          </a:bodyPr>
          <a:lstStyle/>
          <a:p>
            <a:r>
              <a:rPr lang="en-US" altLang="zh-CN" sz="2400" dirty="0">
                <a:latin typeface="Times New Roman" panose="02020603050405020304" pitchFamily="18" charset="0"/>
                <a:cs typeface="Times New Roman" panose="02020603050405020304" pitchFamily="18" charset="0"/>
              </a:rPr>
              <a:t>Fusion </a:t>
            </a:r>
            <a:r>
              <a:rPr lang="zh-CN" altLang="en-US" sz="2400" dirty="0">
                <a:latin typeface="Times New Roman" panose="02020603050405020304" pitchFamily="18" charset="0"/>
                <a:cs typeface="Times New Roman" panose="02020603050405020304" pitchFamily="18" charset="0"/>
              </a:rPr>
              <a:t>困难</a:t>
            </a:r>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Poor parallelism</a:t>
            </a:r>
            <a:endParaRPr lang="zh-CN" altLang="en-US" sz="2400" dirty="0">
              <a:latin typeface="Times New Roman" panose="02020603050405020304" pitchFamily="18" charset="0"/>
              <a:cs typeface="Times New Roman" panose="02020603050405020304" pitchFamily="18" charset="0"/>
            </a:endParaRPr>
          </a:p>
        </p:txBody>
      </p:sp>
      <p:sp>
        <p:nvSpPr>
          <p:cNvPr id="19" name="箭头: 右 18">
            <a:extLst>
              <a:ext uri="{FF2B5EF4-FFF2-40B4-BE49-F238E27FC236}">
                <a16:creationId xmlns:a16="http://schemas.microsoft.com/office/drawing/2014/main" id="{3CACD388-CBD8-445B-8ACF-3C2B719A5B2B}"/>
              </a:ext>
            </a:extLst>
          </p:cNvPr>
          <p:cNvSpPr/>
          <p:nvPr/>
        </p:nvSpPr>
        <p:spPr>
          <a:xfrm>
            <a:off x="4577669" y="5794031"/>
            <a:ext cx="1126916" cy="2103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箭头: 右 19">
            <a:extLst>
              <a:ext uri="{FF2B5EF4-FFF2-40B4-BE49-F238E27FC236}">
                <a16:creationId xmlns:a16="http://schemas.microsoft.com/office/drawing/2014/main" id="{85753949-2035-4680-9B4B-DB26F42C33BC}"/>
              </a:ext>
            </a:extLst>
          </p:cNvPr>
          <p:cNvSpPr/>
          <p:nvPr/>
        </p:nvSpPr>
        <p:spPr>
          <a:xfrm>
            <a:off x="7899730" y="4707969"/>
            <a:ext cx="1126916" cy="2103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7D01C46E-6AEA-4D71-A32B-08801A662D2B}"/>
              </a:ext>
            </a:extLst>
          </p:cNvPr>
          <p:cNvSpPr txBox="1"/>
          <p:nvPr/>
        </p:nvSpPr>
        <p:spPr>
          <a:xfrm>
            <a:off x="9026646" y="4523241"/>
            <a:ext cx="4795052" cy="1569660"/>
          </a:xfrm>
          <a:prstGeom prst="rect">
            <a:avLst/>
          </a:prstGeom>
          <a:noFill/>
        </p:spPr>
        <p:txBody>
          <a:bodyPr wrap="square">
            <a:spAutoFit/>
          </a:bodyPr>
          <a:lstStyle/>
          <a:p>
            <a:r>
              <a:rPr lang="en-US" altLang="zh-CN" sz="2400" dirty="0">
                <a:latin typeface="Times New Roman" panose="02020603050405020304" pitchFamily="18" charset="0"/>
                <a:cs typeface="Times New Roman" panose="02020603050405020304" pitchFamily="18" charset="0"/>
              </a:rPr>
              <a:t>hierarchical data reuse</a:t>
            </a:r>
          </a:p>
          <a:p>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adaptive thread mapping </a:t>
            </a:r>
            <a:endParaRPr lang="zh-CN" altLang="en-US" sz="2400" dirty="0">
              <a:latin typeface="Times New Roman" panose="02020603050405020304" pitchFamily="18" charset="0"/>
              <a:cs typeface="Times New Roman" panose="02020603050405020304" pitchFamily="18" charset="0"/>
            </a:endParaRPr>
          </a:p>
        </p:txBody>
      </p:sp>
      <p:sp>
        <p:nvSpPr>
          <p:cNvPr id="22" name="箭头: 右 21">
            <a:extLst>
              <a:ext uri="{FF2B5EF4-FFF2-40B4-BE49-F238E27FC236}">
                <a16:creationId xmlns:a16="http://schemas.microsoft.com/office/drawing/2014/main" id="{CD4645A0-C84C-4455-89C5-CB5C0781633F}"/>
              </a:ext>
            </a:extLst>
          </p:cNvPr>
          <p:cNvSpPr/>
          <p:nvPr/>
        </p:nvSpPr>
        <p:spPr>
          <a:xfrm>
            <a:off x="7906710" y="5781613"/>
            <a:ext cx="1126916" cy="2103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7C927F13-8E4C-4C91-8C4D-66AF88131997}"/>
              </a:ext>
            </a:extLst>
          </p:cNvPr>
          <p:cNvSpPr txBox="1"/>
          <p:nvPr/>
        </p:nvSpPr>
        <p:spPr>
          <a:xfrm>
            <a:off x="0" y="3918837"/>
            <a:ext cx="7038974" cy="461665"/>
          </a:xfrm>
          <a:prstGeom prst="rect">
            <a:avLst/>
          </a:prstGeom>
          <a:noFill/>
        </p:spPr>
        <p:txBody>
          <a:bodyPr wrap="square">
            <a:spAutoFit/>
          </a:bodyPr>
          <a:lstStyle/>
          <a:p>
            <a:r>
              <a:rPr lang="zh-CN" altLang="en-US" sz="2400" b="0" i="0" dirty="0">
                <a:solidFill>
                  <a:srgbClr val="121212"/>
                </a:solidFill>
                <a:effectLst/>
                <a:latin typeface="-apple-system"/>
              </a:rPr>
              <a:t>代码生成需要协同考虑硬件存储层次和并行度</a:t>
            </a:r>
            <a:endParaRPr lang="zh-CN" altLang="en-US" sz="2400" dirty="0"/>
          </a:p>
        </p:txBody>
      </p:sp>
      <p:sp>
        <p:nvSpPr>
          <p:cNvPr id="24" name="箭头: 右 23">
            <a:extLst>
              <a:ext uri="{FF2B5EF4-FFF2-40B4-BE49-F238E27FC236}">
                <a16:creationId xmlns:a16="http://schemas.microsoft.com/office/drawing/2014/main" id="{D8E39990-E5A1-4C42-9B44-795FDB9FA3B9}"/>
              </a:ext>
            </a:extLst>
          </p:cNvPr>
          <p:cNvSpPr/>
          <p:nvPr/>
        </p:nvSpPr>
        <p:spPr>
          <a:xfrm>
            <a:off x="6475516" y="4031722"/>
            <a:ext cx="1126916" cy="2103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83EAD07E-D7D4-4FF0-BCA7-745685235FA9}"/>
              </a:ext>
            </a:extLst>
          </p:cNvPr>
          <p:cNvSpPr txBox="1"/>
          <p:nvPr/>
        </p:nvSpPr>
        <p:spPr>
          <a:xfrm>
            <a:off x="7700497" y="3868517"/>
            <a:ext cx="4795052" cy="461665"/>
          </a:xfrm>
          <a:prstGeom prst="rect">
            <a:avLst/>
          </a:prstGeom>
          <a:noFill/>
        </p:spPr>
        <p:txBody>
          <a:bodyPr wrap="square">
            <a:spAutoFit/>
          </a:bodyPr>
          <a:lstStyle/>
          <a:p>
            <a:r>
              <a:rPr lang="en-US" altLang="zh-CN" sz="2400" dirty="0">
                <a:latin typeface="Times New Roman" panose="02020603050405020304" pitchFamily="18" charset="0"/>
                <a:cs typeface="Times New Roman" panose="02020603050405020304" pitchFamily="18" charset="0"/>
              </a:rPr>
              <a:t>Operator-stitching </a:t>
            </a:r>
            <a:r>
              <a:rPr lang="zh-CN" altLang="en-US" sz="2400" dirty="0">
                <a:latin typeface="Times New Roman" panose="02020603050405020304" pitchFamily="18" charset="0"/>
                <a:cs typeface="Times New Roman" panose="02020603050405020304" pitchFamily="18" charset="0"/>
              </a:rPr>
              <a:t>策略</a:t>
            </a:r>
          </a:p>
        </p:txBody>
      </p:sp>
    </p:spTree>
    <p:extLst>
      <p:ext uri="{BB962C8B-B14F-4D97-AF65-F5344CB8AC3E}">
        <p14:creationId xmlns:p14="http://schemas.microsoft.com/office/powerpoint/2010/main" val="3000892951"/>
      </p:ext>
    </p:extLst>
  </p:cSld>
  <p:clrMapOvr>
    <a:masterClrMapping/>
  </p:clrMapOvr>
  <mc:AlternateContent xmlns:mc="http://schemas.openxmlformats.org/markup-compatibility/2006" xmlns:p14="http://schemas.microsoft.com/office/powerpoint/2010/main">
    <mc:Choice Requires="p14">
      <p:transition spd="slow" p14:dur="2000" advTm="45363"/>
    </mc:Choice>
    <mc:Fallback xmlns="">
      <p:transition spd="slow" advTm="4536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p:tgtEl>
                                          <p:spTgt spid="15"/>
                                        </p:tgtEl>
                                        <p:attrNameLst>
                                          <p:attrName>ppt_x</p:attrName>
                                        </p:attrNameLst>
                                      </p:cBhvr>
                                      <p:tavLst>
                                        <p:tav tm="0">
                                          <p:val>
                                            <p:strVal val="#ppt_x-#ppt_w*1.125000"/>
                                          </p:val>
                                        </p:tav>
                                        <p:tav tm="100000">
                                          <p:val>
                                            <p:strVal val="#ppt_x"/>
                                          </p:val>
                                        </p:tav>
                                      </p:tavLst>
                                    </p:anim>
                                    <p:animEffect transition="in" filter="wipe(right)">
                                      <p:cBhvr>
                                        <p:cTn id="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01167" y="144940"/>
            <a:ext cx="5944248" cy="584771"/>
          </a:xfrm>
          <a:prstGeom prst="rect">
            <a:avLst/>
          </a:prstGeom>
          <a:noFill/>
        </p:spPr>
        <p:txBody>
          <a:bodyPr wrap="none" lIns="91436" tIns="45718" rIns="91436" bIns="45718" rtlCol="0">
            <a:spAutoFit/>
          </a:bodyPr>
          <a:lstStyle/>
          <a:p>
            <a:r>
              <a:rPr lang="en-US" altLang="zh-CN" sz="3200" dirty="0">
                <a:solidFill>
                  <a:schemeClr val="tx1">
                    <a:lumMod val="65000"/>
                    <a:lumOff val="35000"/>
                  </a:schemeClr>
                </a:solidFill>
                <a:latin typeface="微软雅黑" panose="020B0503020204020204" pitchFamily="34" charset="-122"/>
                <a:ea typeface="微软雅黑" panose="020B0503020204020204" pitchFamily="34" charset="-122"/>
              </a:rPr>
              <a:t>KEY DESIGN METHODOLOGY</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6645415" y="217491"/>
            <a:ext cx="6896541" cy="449260"/>
            <a:chOff x="2965397" y="217491"/>
            <a:chExt cx="10096500" cy="439541"/>
          </a:xfrm>
        </p:grpSpPr>
        <p:sp>
          <p:nvSpPr>
            <p:cNvPr id="4" name="圆角矩形 3"/>
            <p:cNvSpPr/>
            <p:nvPr/>
          </p:nvSpPr>
          <p:spPr>
            <a:xfrm>
              <a:off x="2965397" y="217491"/>
              <a:ext cx="10083800" cy="328609"/>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2978097" y="621032"/>
              <a:ext cx="10083800" cy="36000"/>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Freeform 12">
            <a:extLst>
              <a:ext uri="{FF2B5EF4-FFF2-40B4-BE49-F238E27FC236}">
                <a16:creationId xmlns:a16="http://schemas.microsoft.com/office/drawing/2014/main" id="{2B1713A1-63EE-472D-A66E-3C571E2E4DE8}"/>
              </a:ext>
            </a:extLst>
          </p:cNvPr>
          <p:cNvSpPr/>
          <p:nvPr/>
        </p:nvSpPr>
        <p:spPr bwMode="auto">
          <a:xfrm flipV="1">
            <a:off x="261993" y="3911694"/>
            <a:ext cx="1126916" cy="1060179"/>
          </a:xfrm>
          <a:custGeom>
            <a:avLst/>
            <a:gdLst/>
            <a:ahLst/>
            <a:cxnLst/>
            <a:rect l="l" t="t" r="r" b="b"/>
            <a:pathLst>
              <a:path w="1373187" h="1291466">
                <a:moveTo>
                  <a:pt x="1373186" y="1291466"/>
                </a:moveTo>
                <a:lnTo>
                  <a:pt x="1316220" y="1239784"/>
                </a:lnTo>
                <a:lnTo>
                  <a:pt x="1316221" y="1239784"/>
                </a:lnTo>
                <a:lnTo>
                  <a:pt x="1373187" y="1291466"/>
                </a:lnTo>
                <a:lnTo>
                  <a:pt x="1217612" y="1008792"/>
                </a:lnTo>
                <a:lnTo>
                  <a:pt x="1224267" y="1113714"/>
                </a:lnTo>
                <a:cubicBezTo>
                  <a:pt x="1123585" y="1022574"/>
                  <a:pt x="907850" y="827283"/>
                  <a:pt x="445585" y="408824"/>
                </a:cubicBezTo>
                <a:lnTo>
                  <a:pt x="450849" y="206706"/>
                </a:lnTo>
                <a:lnTo>
                  <a:pt x="219074" y="0"/>
                </a:lnTo>
                <a:lnTo>
                  <a:pt x="213889" y="199085"/>
                </a:lnTo>
                <a:lnTo>
                  <a:pt x="205595" y="191578"/>
                </a:lnTo>
                <a:cubicBezTo>
                  <a:pt x="192296" y="178438"/>
                  <a:pt x="173086" y="181723"/>
                  <a:pt x="162743" y="194863"/>
                </a:cubicBezTo>
                <a:cubicBezTo>
                  <a:pt x="152399" y="209645"/>
                  <a:pt x="153877" y="230996"/>
                  <a:pt x="167176" y="242494"/>
                </a:cubicBezTo>
                <a:cubicBezTo>
                  <a:pt x="167176" y="242494"/>
                  <a:pt x="167176" y="242494"/>
                  <a:pt x="169337" y="244450"/>
                </a:cubicBezTo>
                <a:lnTo>
                  <a:pt x="178874" y="253084"/>
                </a:lnTo>
                <a:lnTo>
                  <a:pt x="0" y="302108"/>
                </a:lnTo>
                <a:lnTo>
                  <a:pt x="231775" y="510580"/>
                </a:lnTo>
                <a:lnTo>
                  <a:pt x="408272" y="460742"/>
                </a:lnTo>
                <a:cubicBezTo>
                  <a:pt x="557041" y="595413"/>
                  <a:pt x="797608" y="813183"/>
                  <a:pt x="1186619" y="1165328"/>
                </a:cubicBezTo>
                <a:lnTo>
                  <a:pt x="1092199" y="1180163"/>
                </a:lnTo>
                <a:close/>
              </a:path>
            </a:pathLst>
          </a:custGeom>
          <a:solidFill>
            <a:schemeClr val="bg1">
              <a:lumMod val="75000"/>
              <a:alpha val="10000"/>
            </a:schemeClr>
          </a:solidFill>
          <a:ln>
            <a:noFill/>
          </a:ln>
        </p:spPr>
        <p:txBody>
          <a:bodyPr vert="horz" wrap="square" lIns="121920" tIns="60960" rIns="121920" bIns="60960" numCol="1" anchor="t" anchorCtr="0" compatLnSpc="1"/>
          <a:lstStyle/>
          <a:p>
            <a:endParaRPr lang="zh-CN" altLang="en-US" sz="2400"/>
          </a:p>
        </p:txBody>
      </p:sp>
      <p:sp>
        <p:nvSpPr>
          <p:cNvPr id="65" name="矩形 64">
            <a:extLst>
              <a:ext uri="{FF2B5EF4-FFF2-40B4-BE49-F238E27FC236}">
                <a16:creationId xmlns:a16="http://schemas.microsoft.com/office/drawing/2014/main" id="{B1CCB526-33C1-4AF7-BE36-4D9E34C27B20}"/>
              </a:ext>
            </a:extLst>
          </p:cNvPr>
          <p:cNvSpPr/>
          <p:nvPr/>
        </p:nvSpPr>
        <p:spPr>
          <a:xfrm>
            <a:off x="65706" y="931017"/>
            <a:ext cx="6206757" cy="400110"/>
          </a:xfrm>
          <a:prstGeom prst="rect">
            <a:avLst/>
          </a:prstGeom>
          <a:solidFill>
            <a:srgbClr val="0070C0">
              <a:alpha val="70000"/>
            </a:srgbClr>
          </a:solidFill>
        </p:spPr>
        <p:txBody>
          <a:bodyPr wrap="square">
            <a:spAutoFit/>
          </a:bodyPr>
          <a:lstStyle/>
          <a:p>
            <a:r>
              <a:rPr lang="en-US" altLang="zh-CN" sz="2000" b="1" dirty="0">
                <a:solidFill>
                  <a:schemeClr val="bg1"/>
                </a:solidFill>
                <a:latin typeface="微软雅黑" panose="020B0503020204020204" pitchFamily="34" charset="-122"/>
                <a:ea typeface="微软雅黑" panose="020B0503020204020204" pitchFamily="34" charset="-122"/>
              </a:rPr>
              <a:t>3.1 Operator-Stitching Scheme Abstraction</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5" name="组合 14">
            <a:extLst>
              <a:ext uri="{FF2B5EF4-FFF2-40B4-BE49-F238E27FC236}">
                <a16:creationId xmlns:a16="http://schemas.microsoft.com/office/drawing/2014/main" id="{AE205094-E49F-4E3F-BFDC-35451E7A1161}"/>
              </a:ext>
            </a:extLst>
          </p:cNvPr>
          <p:cNvGrpSpPr/>
          <p:nvPr/>
        </p:nvGrpSpPr>
        <p:grpSpPr>
          <a:xfrm>
            <a:off x="-254000" y="201683"/>
            <a:ext cx="898070" cy="523220"/>
            <a:chOff x="-254000" y="201683"/>
            <a:chExt cx="898070" cy="523220"/>
          </a:xfrm>
        </p:grpSpPr>
        <p:sp>
          <p:nvSpPr>
            <p:cNvPr id="16" name="圆角矩形 5">
              <a:extLst>
                <a:ext uri="{FF2B5EF4-FFF2-40B4-BE49-F238E27FC236}">
                  <a16:creationId xmlns:a16="http://schemas.microsoft.com/office/drawing/2014/main" id="{CA9D2869-EFE9-4405-A21B-84A37733FC7E}"/>
                </a:ext>
              </a:extLst>
            </p:cNvPr>
            <p:cNvSpPr/>
            <p:nvPr/>
          </p:nvSpPr>
          <p:spPr>
            <a:xfrm>
              <a:off x="-254000" y="227083"/>
              <a:ext cx="898070" cy="439668"/>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C7F6E40C-94E1-458E-8789-58068C68413E}"/>
                </a:ext>
              </a:extLst>
            </p:cNvPr>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3</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23" name="文本框 22">
            <a:extLst>
              <a:ext uri="{FF2B5EF4-FFF2-40B4-BE49-F238E27FC236}">
                <a16:creationId xmlns:a16="http://schemas.microsoft.com/office/drawing/2014/main" id="{7C927F13-8E4C-4C91-8C4D-66AF88131997}"/>
              </a:ext>
            </a:extLst>
          </p:cNvPr>
          <p:cNvSpPr txBox="1"/>
          <p:nvPr/>
        </p:nvSpPr>
        <p:spPr>
          <a:xfrm>
            <a:off x="0" y="1470209"/>
            <a:ext cx="7038974" cy="461665"/>
          </a:xfrm>
          <a:prstGeom prst="rect">
            <a:avLst/>
          </a:prstGeom>
          <a:noFill/>
        </p:spPr>
        <p:txBody>
          <a:bodyPr wrap="square">
            <a:spAutoFit/>
          </a:bodyPr>
          <a:lstStyle/>
          <a:p>
            <a:r>
              <a:rPr lang="zh-CN" altLang="en-US" sz="2400" b="0" i="0" dirty="0">
                <a:solidFill>
                  <a:srgbClr val="121212"/>
                </a:solidFill>
                <a:effectLst/>
                <a:latin typeface="-apple-system"/>
              </a:rPr>
              <a:t>代码生成需要协同考虑硬件存储层次和并行度</a:t>
            </a:r>
            <a:endParaRPr lang="zh-CN" altLang="en-US" sz="2400" dirty="0"/>
          </a:p>
        </p:txBody>
      </p:sp>
      <p:sp>
        <p:nvSpPr>
          <p:cNvPr id="24" name="箭头: 右 23">
            <a:extLst>
              <a:ext uri="{FF2B5EF4-FFF2-40B4-BE49-F238E27FC236}">
                <a16:creationId xmlns:a16="http://schemas.microsoft.com/office/drawing/2014/main" id="{D8E39990-E5A1-4C42-9B44-795FDB9FA3B9}"/>
              </a:ext>
            </a:extLst>
          </p:cNvPr>
          <p:cNvSpPr/>
          <p:nvPr/>
        </p:nvSpPr>
        <p:spPr>
          <a:xfrm>
            <a:off x="6475516" y="1583094"/>
            <a:ext cx="1126916" cy="2103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83EAD07E-D7D4-4FF0-BCA7-745685235FA9}"/>
              </a:ext>
            </a:extLst>
          </p:cNvPr>
          <p:cNvSpPr txBox="1"/>
          <p:nvPr/>
        </p:nvSpPr>
        <p:spPr>
          <a:xfrm>
            <a:off x="7700497" y="1419889"/>
            <a:ext cx="4795052" cy="461665"/>
          </a:xfrm>
          <a:prstGeom prst="rect">
            <a:avLst/>
          </a:prstGeom>
          <a:noFill/>
        </p:spPr>
        <p:txBody>
          <a:bodyPr wrap="square">
            <a:spAutoFit/>
          </a:bodyPr>
          <a:lstStyle/>
          <a:p>
            <a:r>
              <a:rPr lang="en-US" altLang="zh-CN" sz="2400" dirty="0">
                <a:latin typeface="Times New Roman" panose="02020603050405020304" pitchFamily="18" charset="0"/>
                <a:cs typeface="Times New Roman" panose="02020603050405020304" pitchFamily="18" charset="0"/>
              </a:rPr>
              <a:t>Operator-stitching </a:t>
            </a:r>
            <a:r>
              <a:rPr lang="zh-CN" altLang="en-US" sz="2400" dirty="0">
                <a:latin typeface="Times New Roman" panose="02020603050405020304" pitchFamily="18" charset="0"/>
                <a:cs typeface="Times New Roman" panose="02020603050405020304" pitchFamily="18" charset="0"/>
              </a:rPr>
              <a:t>策略</a:t>
            </a:r>
          </a:p>
        </p:txBody>
      </p:sp>
      <p:pic>
        <p:nvPicPr>
          <p:cNvPr id="5" name="图片 4">
            <a:extLst>
              <a:ext uri="{FF2B5EF4-FFF2-40B4-BE49-F238E27FC236}">
                <a16:creationId xmlns:a16="http://schemas.microsoft.com/office/drawing/2014/main" id="{89E03B54-E817-4CB6-8EA3-719319A767E8}"/>
              </a:ext>
            </a:extLst>
          </p:cNvPr>
          <p:cNvPicPr>
            <a:picLocks noChangeAspect="1"/>
          </p:cNvPicPr>
          <p:nvPr/>
        </p:nvPicPr>
        <p:blipFill rotWithShape="1">
          <a:blip r:embed="rId3">
            <a:extLst>
              <a:ext uri="{28A0092B-C50C-407E-A947-70E740481C1C}">
                <a14:useLocalDpi xmlns:a14="http://schemas.microsoft.com/office/drawing/2010/main" val="0"/>
              </a:ext>
            </a:extLst>
          </a:blip>
          <a:srcRect l="5077" t="32565" r="7163" b="-755"/>
          <a:stretch/>
        </p:blipFill>
        <p:spPr>
          <a:xfrm>
            <a:off x="82908" y="2126187"/>
            <a:ext cx="7841892" cy="2471102"/>
          </a:xfrm>
          <a:prstGeom prst="rect">
            <a:avLst/>
          </a:prstGeom>
        </p:spPr>
      </p:pic>
      <p:sp>
        <p:nvSpPr>
          <p:cNvPr id="25" name="文本框 24">
            <a:extLst>
              <a:ext uri="{FF2B5EF4-FFF2-40B4-BE49-F238E27FC236}">
                <a16:creationId xmlns:a16="http://schemas.microsoft.com/office/drawing/2014/main" id="{0BA9A1DA-8D02-4D06-9BFE-BA2539AE29CF}"/>
              </a:ext>
            </a:extLst>
          </p:cNvPr>
          <p:cNvSpPr txBox="1"/>
          <p:nvPr/>
        </p:nvSpPr>
        <p:spPr>
          <a:xfrm>
            <a:off x="8103885" y="2546130"/>
            <a:ext cx="3510688" cy="1631216"/>
          </a:xfrm>
          <a:prstGeom prst="rect">
            <a:avLst/>
          </a:prstGeom>
          <a:noFill/>
        </p:spPr>
        <p:txBody>
          <a:bodyPr wrap="square">
            <a:spAutoFit/>
          </a:bodyPr>
          <a:lstStyle/>
          <a:p>
            <a:r>
              <a:rPr lang="zh-CN" altLang="en-US" sz="2000" dirty="0"/>
              <a:t>TVM、XLA所支持的是Local策略，只支持通过寄存器传递数据，算子的并行策略被分开来考虑。一些Fusion工作可以支持Independent策略。</a:t>
            </a:r>
          </a:p>
        </p:txBody>
      </p:sp>
      <p:sp>
        <p:nvSpPr>
          <p:cNvPr id="28" name="文本框 27">
            <a:extLst>
              <a:ext uri="{FF2B5EF4-FFF2-40B4-BE49-F238E27FC236}">
                <a16:creationId xmlns:a16="http://schemas.microsoft.com/office/drawing/2014/main" id="{283D0062-53DA-45E8-B408-A4D89E829D9B}"/>
              </a:ext>
            </a:extLst>
          </p:cNvPr>
          <p:cNvSpPr txBox="1"/>
          <p:nvPr/>
        </p:nvSpPr>
        <p:spPr>
          <a:xfrm>
            <a:off x="195035" y="4853099"/>
            <a:ext cx="11734972" cy="1938992"/>
          </a:xfrm>
          <a:prstGeom prst="rect">
            <a:avLst/>
          </a:prstGeom>
          <a:noFill/>
        </p:spPr>
        <p:txBody>
          <a:bodyPr wrap="square">
            <a:spAutoFit/>
          </a:bodyPr>
          <a:lstStyle/>
          <a:p>
            <a:r>
              <a:rPr lang="zh-CN" altLang="en-US" sz="2400" dirty="0"/>
              <a:t>AStitch拓展了fusion的优化空间，Regional策略将数据存储在shared memory中，支持GPU thread block locality，Global策略将数据存储在global memory中，支持全局的locality。</a:t>
            </a:r>
            <a:endParaRPr lang="en-US" altLang="zh-CN" sz="2400" dirty="0"/>
          </a:p>
          <a:p>
            <a:endParaRPr lang="en-US" altLang="zh-CN" sz="2400" dirty="0"/>
          </a:p>
          <a:p>
            <a:r>
              <a:rPr lang="en-US" altLang="zh-CN" sz="2400" dirty="0"/>
              <a:t>AStitch</a:t>
            </a:r>
            <a:r>
              <a:rPr lang="zh-CN" altLang="en-US" sz="2400" dirty="0"/>
              <a:t>通过算子的一些特征来平衡</a:t>
            </a:r>
            <a:r>
              <a:rPr lang="en-US" altLang="zh-CN" sz="2400" dirty="0"/>
              <a:t>locality</a:t>
            </a:r>
            <a:r>
              <a:rPr lang="zh-CN" altLang="en-US" sz="2400" dirty="0"/>
              <a:t>和</a:t>
            </a:r>
            <a:r>
              <a:rPr lang="en-US" altLang="zh-CN" sz="2400" dirty="0"/>
              <a:t>parallelism</a:t>
            </a:r>
            <a:r>
              <a:rPr lang="zh-CN" altLang="en-US" sz="2400" dirty="0"/>
              <a:t>（或者说选择</a:t>
            </a:r>
            <a:r>
              <a:rPr lang="en-US" altLang="zh-CN" sz="2400" dirty="0"/>
              <a:t>Regional</a:t>
            </a:r>
            <a:r>
              <a:rPr lang="zh-CN" altLang="en-US" sz="2400" dirty="0"/>
              <a:t>或者</a:t>
            </a:r>
            <a:r>
              <a:rPr lang="en-US" altLang="zh-CN" sz="2400" dirty="0"/>
              <a:t>Global</a:t>
            </a:r>
            <a:r>
              <a:rPr lang="zh-CN" altLang="en-US" sz="2400" dirty="0"/>
              <a:t>）。</a:t>
            </a:r>
          </a:p>
        </p:txBody>
      </p:sp>
    </p:spTree>
    <p:extLst>
      <p:ext uri="{BB962C8B-B14F-4D97-AF65-F5344CB8AC3E}">
        <p14:creationId xmlns:p14="http://schemas.microsoft.com/office/powerpoint/2010/main" val="3308649037"/>
      </p:ext>
    </p:extLst>
  </p:cSld>
  <p:clrMapOvr>
    <a:masterClrMapping/>
  </p:clrMapOvr>
  <mc:AlternateContent xmlns:mc="http://schemas.openxmlformats.org/markup-compatibility/2006" xmlns:p14="http://schemas.microsoft.com/office/powerpoint/2010/main">
    <mc:Choice Requires="p14">
      <p:transition spd="slow" p14:dur="2000" advTm="45363"/>
    </mc:Choice>
    <mc:Fallback xmlns="">
      <p:transition spd="slow" advTm="4536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p:tgtEl>
                                          <p:spTgt spid="15"/>
                                        </p:tgtEl>
                                        <p:attrNameLst>
                                          <p:attrName>ppt_x</p:attrName>
                                        </p:attrNameLst>
                                      </p:cBhvr>
                                      <p:tavLst>
                                        <p:tav tm="0">
                                          <p:val>
                                            <p:strVal val="#ppt_x-#ppt_w*1.125000"/>
                                          </p:val>
                                        </p:tav>
                                        <p:tav tm="100000">
                                          <p:val>
                                            <p:strVal val="#ppt_x"/>
                                          </p:val>
                                        </p:tav>
                                      </p:tavLst>
                                    </p:anim>
                                    <p:animEffect transition="in" filter="wipe(right)">
                                      <p:cBhvr>
                                        <p:cTn id="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01167" y="144940"/>
            <a:ext cx="5944248" cy="584771"/>
          </a:xfrm>
          <a:prstGeom prst="rect">
            <a:avLst/>
          </a:prstGeom>
          <a:noFill/>
        </p:spPr>
        <p:txBody>
          <a:bodyPr wrap="none" lIns="91436" tIns="45718" rIns="91436" bIns="45718" rtlCol="0">
            <a:spAutoFit/>
          </a:bodyPr>
          <a:lstStyle/>
          <a:p>
            <a:r>
              <a:rPr lang="en-US" altLang="zh-CN" sz="3200" dirty="0">
                <a:solidFill>
                  <a:schemeClr val="tx1">
                    <a:lumMod val="65000"/>
                    <a:lumOff val="35000"/>
                  </a:schemeClr>
                </a:solidFill>
                <a:latin typeface="微软雅黑" panose="020B0503020204020204" pitchFamily="34" charset="-122"/>
                <a:ea typeface="微软雅黑" panose="020B0503020204020204" pitchFamily="34" charset="-122"/>
              </a:rPr>
              <a:t>KEY DESIGN METHODOLOGY</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6645415" y="217491"/>
            <a:ext cx="6896541" cy="449260"/>
            <a:chOff x="2965397" y="217491"/>
            <a:chExt cx="10096500" cy="439541"/>
          </a:xfrm>
        </p:grpSpPr>
        <p:sp>
          <p:nvSpPr>
            <p:cNvPr id="4" name="圆角矩形 3"/>
            <p:cNvSpPr/>
            <p:nvPr/>
          </p:nvSpPr>
          <p:spPr>
            <a:xfrm>
              <a:off x="2965397" y="217491"/>
              <a:ext cx="10083800" cy="328609"/>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2978097" y="621032"/>
              <a:ext cx="10083800" cy="36000"/>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Freeform 12">
            <a:extLst>
              <a:ext uri="{FF2B5EF4-FFF2-40B4-BE49-F238E27FC236}">
                <a16:creationId xmlns:a16="http://schemas.microsoft.com/office/drawing/2014/main" id="{2B1713A1-63EE-472D-A66E-3C571E2E4DE8}"/>
              </a:ext>
            </a:extLst>
          </p:cNvPr>
          <p:cNvSpPr/>
          <p:nvPr/>
        </p:nvSpPr>
        <p:spPr bwMode="auto">
          <a:xfrm flipV="1">
            <a:off x="261993" y="3911694"/>
            <a:ext cx="1126916" cy="1060179"/>
          </a:xfrm>
          <a:custGeom>
            <a:avLst/>
            <a:gdLst/>
            <a:ahLst/>
            <a:cxnLst/>
            <a:rect l="l" t="t" r="r" b="b"/>
            <a:pathLst>
              <a:path w="1373187" h="1291466">
                <a:moveTo>
                  <a:pt x="1373186" y="1291466"/>
                </a:moveTo>
                <a:lnTo>
                  <a:pt x="1316220" y="1239784"/>
                </a:lnTo>
                <a:lnTo>
                  <a:pt x="1316221" y="1239784"/>
                </a:lnTo>
                <a:lnTo>
                  <a:pt x="1373187" y="1291466"/>
                </a:lnTo>
                <a:lnTo>
                  <a:pt x="1217612" y="1008792"/>
                </a:lnTo>
                <a:lnTo>
                  <a:pt x="1224267" y="1113714"/>
                </a:lnTo>
                <a:cubicBezTo>
                  <a:pt x="1123585" y="1022574"/>
                  <a:pt x="907850" y="827283"/>
                  <a:pt x="445585" y="408824"/>
                </a:cubicBezTo>
                <a:lnTo>
                  <a:pt x="450849" y="206706"/>
                </a:lnTo>
                <a:lnTo>
                  <a:pt x="219074" y="0"/>
                </a:lnTo>
                <a:lnTo>
                  <a:pt x="213889" y="199085"/>
                </a:lnTo>
                <a:lnTo>
                  <a:pt x="205595" y="191578"/>
                </a:lnTo>
                <a:cubicBezTo>
                  <a:pt x="192296" y="178438"/>
                  <a:pt x="173086" y="181723"/>
                  <a:pt x="162743" y="194863"/>
                </a:cubicBezTo>
                <a:cubicBezTo>
                  <a:pt x="152399" y="209645"/>
                  <a:pt x="153877" y="230996"/>
                  <a:pt x="167176" y="242494"/>
                </a:cubicBezTo>
                <a:cubicBezTo>
                  <a:pt x="167176" y="242494"/>
                  <a:pt x="167176" y="242494"/>
                  <a:pt x="169337" y="244450"/>
                </a:cubicBezTo>
                <a:lnTo>
                  <a:pt x="178874" y="253084"/>
                </a:lnTo>
                <a:lnTo>
                  <a:pt x="0" y="302108"/>
                </a:lnTo>
                <a:lnTo>
                  <a:pt x="231775" y="510580"/>
                </a:lnTo>
                <a:lnTo>
                  <a:pt x="408272" y="460742"/>
                </a:lnTo>
                <a:cubicBezTo>
                  <a:pt x="557041" y="595413"/>
                  <a:pt x="797608" y="813183"/>
                  <a:pt x="1186619" y="1165328"/>
                </a:cubicBezTo>
                <a:lnTo>
                  <a:pt x="1092199" y="1180163"/>
                </a:lnTo>
                <a:close/>
              </a:path>
            </a:pathLst>
          </a:custGeom>
          <a:solidFill>
            <a:schemeClr val="bg1">
              <a:lumMod val="75000"/>
              <a:alpha val="10000"/>
            </a:schemeClr>
          </a:solidFill>
          <a:ln>
            <a:noFill/>
          </a:ln>
        </p:spPr>
        <p:txBody>
          <a:bodyPr vert="horz" wrap="square" lIns="121920" tIns="60960" rIns="121920" bIns="60960" numCol="1" anchor="t" anchorCtr="0" compatLnSpc="1"/>
          <a:lstStyle/>
          <a:p>
            <a:endParaRPr lang="zh-CN" altLang="en-US" sz="2400"/>
          </a:p>
        </p:txBody>
      </p:sp>
      <p:sp>
        <p:nvSpPr>
          <p:cNvPr id="65" name="矩形 64">
            <a:extLst>
              <a:ext uri="{FF2B5EF4-FFF2-40B4-BE49-F238E27FC236}">
                <a16:creationId xmlns:a16="http://schemas.microsoft.com/office/drawing/2014/main" id="{B1CCB526-33C1-4AF7-BE36-4D9E34C27B20}"/>
              </a:ext>
            </a:extLst>
          </p:cNvPr>
          <p:cNvSpPr/>
          <p:nvPr/>
        </p:nvSpPr>
        <p:spPr>
          <a:xfrm>
            <a:off x="65706" y="931017"/>
            <a:ext cx="5348685" cy="400110"/>
          </a:xfrm>
          <a:prstGeom prst="rect">
            <a:avLst/>
          </a:prstGeom>
          <a:solidFill>
            <a:srgbClr val="0070C0">
              <a:alpha val="70000"/>
            </a:srgbClr>
          </a:solidFill>
        </p:spPr>
        <p:txBody>
          <a:bodyPr wrap="square">
            <a:spAutoFit/>
          </a:bodyPr>
          <a:lstStyle/>
          <a:p>
            <a:r>
              <a:rPr lang="en-US" altLang="zh-CN" sz="2000" b="1" dirty="0">
                <a:solidFill>
                  <a:schemeClr val="bg1"/>
                </a:solidFill>
                <a:latin typeface="微软雅黑" panose="020B0503020204020204" pitchFamily="34" charset="-122"/>
                <a:ea typeface="微软雅黑" panose="020B0503020204020204" pitchFamily="34" charset="-122"/>
              </a:rPr>
              <a:t>3.2 Hierarchical Data Reuse Illustration</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5" name="组合 14">
            <a:extLst>
              <a:ext uri="{FF2B5EF4-FFF2-40B4-BE49-F238E27FC236}">
                <a16:creationId xmlns:a16="http://schemas.microsoft.com/office/drawing/2014/main" id="{AE205094-E49F-4E3F-BFDC-35451E7A1161}"/>
              </a:ext>
            </a:extLst>
          </p:cNvPr>
          <p:cNvGrpSpPr/>
          <p:nvPr/>
        </p:nvGrpSpPr>
        <p:grpSpPr>
          <a:xfrm>
            <a:off x="-254000" y="201683"/>
            <a:ext cx="898070" cy="523220"/>
            <a:chOff x="-254000" y="201683"/>
            <a:chExt cx="898070" cy="523220"/>
          </a:xfrm>
        </p:grpSpPr>
        <p:sp>
          <p:nvSpPr>
            <p:cNvPr id="16" name="圆角矩形 5">
              <a:extLst>
                <a:ext uri="{FF2B5EF4-FFF2-40B4-BE49-F238E27FC236}">
                  <a16:creationId xmlns:a16="http://schemas.microsoft.com/office/drawing/2014/main" id="{CA9D2869-EFE9-4405-A21B-84A37733FC7E}"/>
                </a:ext>
              </a:extLst>
            </p:cNvPr>
            <p:cNvSpPr/>
            <p:nvPr/>
          </p:nvSpPr>
          <p:spPr>
            <a:xfrm>
              <a:off x="-254000" y="227083"/>
              <a:ext cx="898070" cy="439668"/>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C7F6E40C-94E1-458E-8789-58068C68413E}"/>
                </a:ext>
              </a:extLst>
            </p:cNvPr>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3</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18" name="文本框 17">
            <a:extLst>
              <a:ext uri="{FF2B5EF4-FFF2-40B4-BE49-F238E27FC236}">
                <a16:creationId xmlns:a16="http://schemas.microsoft.com/office/drawing/2014/main" id="{63E9CE9E-3BFA-4910-9227-B83E94559C5A}"/>
              </a:ext>
            </a:extLst>
          </p:cNvPr>
          <p:cNvSpPr txBox="1"/>
          <p:nvPr/>
        </p:nvSpPr>
        <p:spPr>
          <a:xfrm>
            <a:off x="0" y="1423181"/>
            <a:ext cx="4795052" cy="830997"/>
          </a:xfrm>
          <a:prstGeom prst="rect">
            <a:avLst/>
          </a:prstGeom>
          <a:noFill/>
        </p:spPr>
        <p:txBody>
          <a:bodyPr wrap="square">
            <a:spAutoFit/>
          </a:bodyPr>
          <a:lstStyle/>
          <a:p>
            <a:r>
              <a:rPr lang="en-US" altLang="zh-CN" sz="2400" dirty="0">
                <a:latin typeface="Times New Roman" panose="02020603050405020304" pitchFamily="18" charset="0"/>
                <a:cs typeface="Times New Roman" panose="02020603050405020304" pitchFamily="18" charset="0"/>
              </a:rPr>
              <a:t>Challenge I: </a:t>
            </a:r>
            <a:r>
              <a:rPr lang="zh-CN" altLang="en-US" sz="2400" dirty="0">
                <a:latin typeface="Times New Roman" panose="02020603050405020304" pitchFamily="18" charset="0"/>
                <a:cs typeface="Times New Roman" panose="02020603050405020304" pitchFamily="18" charset="0"/>
              </a:rPr>
              <a:t>complex two-level dependencies</a:t>
            </a:r>
            <a:r>
              <a:rPr lang="en-US" altLang="zh-CN" sz="2400" dirty="0">
                <a:latin typeface="Times New Roman" panose="02020603050405020304" pitchFamily="18" charset="0"/>
                <a:cs typeface="Times New Roman" panose="02020603050405020304" pitchFamily="18" charset="0"/>
              </a:rPr>
              <a:t>(with </a:t>
            </a:r>
            <a:r>
              <a:rPr lang="en-US" altLang="zh-CN" sz="2400" dirty="0" err="1">
                <a:latin typeface="Times New Roman" panose="02020603050405020304" pitchFamily="18" charset="0"/>
                <a:cs typeface="Times New Roman" panose="02020603050405020304" pitchFamily="18" charset="0"/>
              </a:rPr>
              <a:t>jit</a:t>
            </a:r>
            <a:r>
              <a:rPr lang="en-US" altLang="zh-CN" sz="2400" dirty="0">
                <a:latin typeface="Times New Roman" panose="02020603050405020304" pitchFamily="18" charset="0"/>
                <a:cs typeface="Times New Roman" panose="02020603050405020304" pitchFamily="18" charset="0"/>
              </a:rPr>
              <a:t>) </a:t>
            </a:r>
          </a:p>
        </p:txBody>
      </p:sp>
      <p:sp>
        <p:nvSpPr>
          <p:cNvPr id="19" name="箭头: 右 18">
            <a:extLst>
              <a:ext uri="{FF2B5EF4-FFF2-40B4-BE49-F238E27FC236}">
                <a16:creationId xmlns:a16="http://schemas.microsoft.com/office/drawing/2014/main" id="{BBC4702D-71EB-4D12-B2F5-2226A7667410}"/>
              </a:ext>
            </a:extLst>
          </p:cNvPr>
          <p:cNvSpPr/>
          <p:nvPr/>
        </p:nvSpPr>
        <p:spPr>
          <a:xfrm>
            <a:off x="4145368" y="1582754"/>
            <a:ext cx="1126916" cy="2103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137FFB6C-3A9C-4435-BD96-053AC0EB31CE}"/>
              </a:ext>
            </a:extLst>
          </p:cNvPr>
          <p:cNvSpPr txBox="1"/>
          <p:nvPr/>
        </p:nvSpPr>
        <p:spPr>
          <a:xfrm>
            <a:off x="5414391" y="1428152"/>
            <a:ext cx="2443734" cy="461665"/>
          </a:xfrm>
          <a:prstGeom prst="rect">
            <a:avLst/>
          </a:prstGeom>
          <a:noFill/>
        </p:spPr>
        <p:txBody>
          <a:bodyPr wrap="square">
            <a:spAutoFit/>
          </a:bodyPr>
          <a:lstStyle/>
          <a:p>
            <a:r>
              <a:rPr lang="en-US" altLang="zh-CN" sz="2400" dirty="0">
                <a:latin typeface="Times New Roman" panose="02020603050405020304" pitchFamily="18" charset="0"/>
                <a:cs typeface="Times New Roman" panose="02020603050405020304" pitchFamily="18" charset="0"/>
              </a:rPr>
              <a:t>Fusion </a:t>
            </a:r>
            <a:r>
              <a:rPr lang="zh-CN" altLang="en-US" sz="2400" dirty="0">
                <a:latin typeface="Times New Roman" panose="02020603050405020304" pitchFamily="18" charset="0"/>
                <a:cs typeface="Times New Roman" panose="02020603050405020304" pitchFamily="18" charset="0"/>
              </a:rPr>
              <a:t>困难</a:t>
            </a:r>
            <a:endParaRPr lang="en-US" altLang="zh-CN" sz="2400" dirty="0">
              <a:latin typeface="Times New Roman" panose="02020603050405020304" pitchFamily="18" charset="0"/>
              <a:cs typeface="Times New Roman" panose="02020603050405020304" pitchFamily="18" charset="0"/>
            </a:endParaRPr>
          </a:p>
        </p:txBody>
      </p:sp>
      <p:sp>
        <p:nvSpPr>
          <p:cNvPr id="22" name="箭头: 右 21">
            <a:extLst>
              <a:ext uri="{FF2B5EF4-FFF2-40B4-BE49-F238E27FC236}">
                <a16:creationId xmlns:a16="http://schemas.microsoft.com/office/drawing/2014/main" id="{94884573-1887-4F08-8C45-D038A6E05D35}"/>
              </a:ext>
            </a:extLst>
          </p:cNvPr>
          <p:cNvSpPr/>
          <p:nvPr/>
        </p:nvSpPr>
        <p:spPr>
          <a:xfrm>
            <a:off x="7134579" y="1587725"/>
            <a:ext cx="1126916" cy="2103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AA687B91-CFC3-45ED-BDB5-B9E211406CC2}"/>
              </a:ext>
            </a:extLst>
          </p:cNvPr>
          <p:cNvSpPr txBox="1"/>
          <p:nvPr/>
        </p:nvSpPr>
        <p:spPr>
          <a:xfrm>
            <a:off x="8372756" y="1428151"/>
            <a:ext cx="4795052" cy="461665"/>
          </a:xfrm>
          <a:prstGeom prst="rect">
            <a:avLst/>
          </a:prstGeom>
          <a:noFill/>
        </p:spPr>
        <p:txBody>
          <a:bodyPr wrap="square">
            <a:spAutoFit/>
          </a:bodyPr>
          <a:lstStyle/>
          <a:p>
            <a:r>
              <a:rPr lang="en-US" altLang="zh-CN" sz="2400" dirty="0">
                <a:latin typeface="Times New Roman" panose="02020603050405020304" pitchFamily="18" charset="0"/>
                <a:cs typeface="Times New Roman" panose="02020603050405020304" pitchFamily="18" charset="0"/>
              </a:rPr>
              <a:t>hierarchical data reuse</a:t>
            </a:r>
          </a:p>
        </p:txBody>
      </p:sp>
      <p:sp>
        <p:nvSpPr>
          <p:cNvPr id="31" name="文本框 30">
            <a:extLst>
              <a:ext uri="{FF2B5EF4-FFF2-40B4-BE49-F238E27FC236}">
                <a16:creationId xmlns:a16="http://schemas.microsoft.com/office/drawing/2014/main" id="{83A659BC-B95C-4DA8-9483-1B7B7CD7FB89}"/>
              </a:ext>
            </a:extLst>
          </p:cNvPr>
          <p:cNvSpPr txBox="1"/>
          <p:nvPr/>
        </p:nvSpPr>
        <p:spPr>
          <a:xfrm>
            <a:off x="299553" y="2918289"/>
            <a:ext cx="9982347" cy="3046988"/>
          </a:xfrm>
          <a:prstGeom prst="rect">
            <a:avLst/>
          </a:prstGeom>
          <a:noFill/>
        </p:spPr>
        <p:txBody>
          <a:bodyPr wrap="square">
            <a:spAutoFit/>
          </a:bodyPr>
          <a:lstStyle/>
          <a:p>
            <a:r>
              <a:rPr lang="zh-CN" altLang="en-US" sz="2400" b="1" dirty="0"/>
              <a:t>-   层次化的date reuses如何重用？（两级重用对应两级依赖）</a:t>
            </a:r>
          </a:p>
          <a:p>
            <a:endParaRPr lang="zh-CN" altLang="en-US" sz="2400" dirty="0"/>
          </a:p>
          <a:p>
            <a:r>
              <a:rPr lang="zh-CN" altLang="en-US" sz="2400" dirty="0"/>
              <a:t>Element-level data reuse：对于one-to-many element-level dependencies，对于每个数据，producer只生成一次，然后将结果放在shared/global memory buffer供consumers使用。</a:t>
            </a:r>
          </a:p>
          <a:p>
            <a:endParaRPr lang="zh-CN" altLang="en-US" sz="2400" dirty="0"/>
          </a:p>
          <a:p>
            <a:r>
              <a:rPr lang="zh-CN" altLang="en-US" sz="2400" dirty="0"/>
              <a:t>Operator-level data reuse：对于one-to-many operator-level dependencies，ASitich只会执行producer op一次，并将其结果缓存，供consumers使用。</a:t>
            </a:r>
          </a:p>
        </p:txBody>
      </p:sp>
    </p:spTree>
    <p:extLst>
      <p:ext uri="{BB962C8B-B14F-4D97-AF65-F5344CB8AC3E}">
        <p14:creationId xmlns:p14="http://schemas.microsoft.com/office/powerpoint/2010/main" val="3288106829"/>
      </p:ext>
    </p:extLst>
  </p:cSld>
  <p:clrMapOvr>
    <a:masterClrMapping/>
  </p:clrMapOvr>
  <mc:AlternateContent xmlns:mc="http://schemas.openxmlformats.org/markup-compatibility/2006" xmlns:p14="http://schemas.microsoft.com/office/powerpoint/2010/main">
    <mc:Choice Requires="p14">
      <p:transition spd="slow" p14:dur="2000" advTm="45363"/>
    </mc:Choice>
    <mc:Fallback xmlns="">
      <p:transition spd="slow" advTm="4536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p:tgtEl>
                                          <p:spTgt spid="15"/>
                                        </p:tgtEl>
                                        <p:attrNameLst>
                                          <p:attrName>ppt_x</p:attrName>
                                        </p:attrNameLst>
                                      </p:cBhvr>
                                      <p:tavLst>
                                        <p:tav tm="0">
                                          <p:val>
                                            <p:strVal val="#ppt_x-#ppt_w*1.125000"/>
                                          </p:val>
                                        </p:tav>
                                        <p:tav tm="100000">
                                          <p:val>
                                            <p:strVal val="#ppt_x"/>
                                          </p:val>
                                        </p:tav>
                                      </p:tavLst>
                                    </p:anim>
                                    <p:animEffect transition="in" filter="wipe(right)">
                                      <p:cBhvr>
                                        <p:cTn id="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a:extLst>
              <a:ext uri="{FF2B5EF4-FFF2-40B4-BE49-F238E27FC236}">
                <a16:creationId xmlns:a16="http://schemas.microsoft.com/office/drawing/2014/main" id="{D9712F40-E842-470D-8571-BE2B90E15D09}"/>
              </a:ext>
            </a:extLst>
          </p:cNvPr>
          <p:cNvSpPr>
            <a:spLocks noChangeArrowheads="1"/>
          </p:cNvSpPr>
          <p:nvPr/>
        </p:nvSpPr>
        <p:spPr bwMode="auto">
          <a:xfrm>
            <a:off x="312821" y="1054546"/>
            <a:ext cx="11566358" cy="45243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1" i="0" u="none" strike="noStrike" cap="none" normalizeH="0" baseline="0" dirty="0">
                <a:ln>
                  <a:noFill/>
                </a:ln>
                <a:solidFill>
                  <a:srgbClr val="42B983"/>
                </a:solidFill>
                <a:effectLst/>
                <a:latin typeface="+mn-ea"/>
                <a:hlinkClick r:id="rId3"/>
              </a:rPr>
              <a:t>AStitch</a:t>
            </a:r>
            <a:r>
              <a:rPr kumimoji="0" lang="zh-CN" altLang="zh-CN" sz="3200" b="0" i="0" u="none" strike="noStrike" cap="none" normalizeH="0" baseline="0" dirty="0">
                <a:ln>
                  <a:noFill/>
                </a:ln>
                <a:solidFill>
                  <a:srgbClr val="34495E"/>
                </a:solidFill>
                <a:effectLst/>
                <a:latin typeface="+mn-ea"/>
              </a:rPr>
              <a:t>通过编译优化的手段来自动化地提高机器学习任务的执行效率, 提出了一种</a:t>
            </a:r>
            <a:r>
              <a:rPr kumimoji="0" lang="zh-CN" altLang="zh-CN" sz="3200" b="1" i="0" u="none" strike="noStrike" cap="none" normalizeH="0" baseline="0" dirty="0">
                <a:ln>
                  <a:noFill/>
                </a:ln>
                <a:solidFill>
                  <a:srgbClr val="34495E"/>
                </a:solidFill>
                <a:effectLst/>
                <a:latin typeface="+mn-ea"/>
              </a:rPr>
              <a:t>大粒度计算融合</a:t>
            </a:r>
            <a:r>
              <a:rPr kumimoji="0" lang="en-US" altLang="zh-CN" sz="3200" b="1" i="0" u="none" strike="noStrike" cap="none" normalizeH="0" baseline="0" dirty="0">
                <a:ln>
                  <a:noFill/>
                </a:ln>
                <a:solidFill>
                  <a:srgbClr val="34495E"/>
                </a:solidFill>
                <a:effectLst/>
                <a:latin typeface="+mn-ea"/>
              </a:rPr>
              <a:t>(stitching)</a:t>
            </a:r>
            <a:r>
              <a:rPr kumimoji="0" lang="zh-CN" altLang="zh-CN" sz="3200" b="0" i="0" u="none" strike="noStrike" cap="none" normalizeH="0" baseline="0" dirty="0">
                <a:ln>
                  <a:noFill/>
                </a:ln>
                <a:solidFill>
                  <a:srgbClr val="34495E"/>
                </a:solidFill>
                <a:effectLst/>
                <a:latin typeface="+mn-ea"/>
              </a:rPr>
              <a:t>的编译优化手段，通过</a:t>
            </a:r>
            <a:r>
              <a:rPr kumimoji="0" lang="zh-CN" altLang="zh-CN" sz="3200" b="1" i="0" u="none" strike="noStrike" cap="none" normalizeH="0" baseline="0" dirty="0">
                <a:ln>
                  <a:noFill/>
                </a:ln>
                <a:solidFill>
                  <a:srgbClr val="34495E"/>
                </a:solidFill>
                <a:effectLst/>
                <a:latin typeface="+mn-ea"/>
              </a:rPr>
              <a:t>计算图的依赖关系特性</a:t>
            </a:r>
            <a:r>
              <a:rPr kumimoji="0" lang="zh-CN" altLang="zh-CN" sz="3200" b="0" i="0" u="none" strike="noStrike" cap="none" normalizeH="0" baseline="0" dirty="0">
                <a:ln>
                  <a:noFill/>
                </a:ln>
                <a:solidFill>
                  <a:srgbClr val="34495E"/>
                </a:solidFill>
                <a:effectLst/>
                <a:latin typeface="+mn-ea"/>
              </a:rPr>
              <a:t>、</a:t>
            </a:r>
            <a:r>
              <a:rPr kumimoji="0" lang="zh-CN" altLang="zh-CN" sz="3200" b="1" i="0" u="none" strike="noStrike" cap="none" normalizeH="0" baseline="0" dirty="0">
                <a:ln>
                  <a:noFill/>
                </a:ln>
                <a:solidFill>
                  <a:srgbClr val="34495E"/>
                </a:solidFill>
                <a:effectLst/>
                <a:latin typeface="+mn-ea"/>
              </a:rPr>
              <a:t>GPU多层次存储架构上的数据局部性</a:t>
            </a:r>
            <a:r>
              <a:rPr kumimoji="0" lang="zh-CN" altLang="zh-CN" sz="3200" b="0" i="0" u="none" strike="noStrike" cap="none" normalizeH="0" baseline="0" dirty="0">
                <a:ln>
                  <a:noFill/>
                </a:ln>
                <a:solidFill>
                  <a:srgbClr val="34495E"/>
                </a:solidFill>
                <a:effectLst/>
                <a:latin typeface="+mn-ea"/>
              </a:rPr>
              <a:t>、以及</a:t>
            </a:r>
            <a:r>
              <a:rPr kumimoji="0" lang="zh-CN" altLang="zh-CN" sz="3200" b="1" i="0" u="none" strike="noStrike" cap="none" normalizeH="0" baseline="0" dirty="0">
                <a:ln>
                  <a:noFill/>
                </a:ln>
                <a:solidFill>
                  <a:srgbClr val="34495E"/>
                </a:solidFill>
                <a:effectLst/>
                <a:latin typeface="+mn-ea"/>
              </a:rPr>
              <a:t>不同数据尺寸之下的线程并发性</a:t>
            </a:r>
            <a:r>
              <a:rPr kumimoji="0" lang="zh-CN" altLang="zh-CN" sz="3200" b="0" i="0" u="none" strike="noStrike" cap="none" normalizeH="0" baseline="0" dirty="0">
                <a:ln>
                  <a:noFill/>
                </a:ln>
                <a:solidFill>
                  <a:srgbClr val="34495E"/>
                </a:solidFill>
                <a:effectLst/>
                <a:latin typeface="+mn-ea"/>
              </a:rPr>
              <a:t>等三个方面的联合考虑，自动化地为大粒度的复杂</a:t>
            </a:r>
            <a:r>
              <a:rPr kumimoji="0" lang="zh-CN" altLang="zh-CN" sz="3200" b="1" i="0" u="none" strike="noStrike" cap="none" normalizeH="0" baseline="0" dirty="0">
                <a:ln>
                  <a:noFill/>
                </a:ln>
                <a:solidFill>
                  <a:srgbClr val="34495E"/>
                </a:solidFill>
                <a:effectLst/>
                <a:latin typeface="+mn-ea"/>
              </a:rPr>
              <a:t>访存密集算子</a:t>
            </a:r>
            <a:r>
              <a:rPr kumimoji="0" lang="zh-CN" altLang="zh-CN" sz="3200" b="0" i="0" u="none" strike="noStrike" cap="none" normalizeH="0" baseline="0" dirty="0">
                <a:ln>
                  <a:noFill/>
                </a:ln>
                <a:solidFill>
                  <a:srgbClr val="34495E"/>
                </a:solidFill>
                <a:effectLst/>
                <a:latin typeface="+mn-ea"/>
              </a:rPr>
              <a:t>子图生成高效的GPU代码，从而大幅减少GPU kernel调用及框架层算子调度的额外开销，避免了不必要的重复计算。大幅减少片外访存的同时，可适配各种数据尺寸以得到最佳并行效率。对比</a:t>
            </a:r>
            <a:r>
              <a:rPr kumimoji="0" lang="zh-CN" altLang="zh-CN" sz="3200" b="1" i="0" u="none" strike="noStrike" cap="none" normalizeH="0" baseline="0" dirty="0">
                <a:ln>
                  <a:noFill/>
                </a:ln>
                <a:solidFill>
                  <a:srgbClr val="42B983"/>
                </a:solidFill>
                <a:effectLst/>
                <a:latin typeface="+mn-ea"/>
                <a:hlinkClick r:id="rId4"/>
              </a:rPr>
              <a:t>XLA</a:t>
            </a:r>
            <a:r>
              <a:rPr kumimoji="0" lang="zh-CN" altLang="zh-CN" sz="3200" b="0" i="0" u="none" strike="noStrike" cap="none" normalizeH="0" baseline="0" dirty="0">
                <a:ln>
                  <a:noFill/>
                </a:ln>
                <a:solidFill>
                  <a:srgbClr val="34495E"/>
                </a:solidFill>
                <a:effectLst/>
                <a:latin typeface="+mn-ea"/>
              </a:rPr>
              <a:t>，AStitch最高可以取得2.73倍的性能加速。</a:t>
            </a:r>
            <a:r>
              <a:rPr kumimoji="0" lang="zh-CN" altLang="zh-CN" sz="1600" b="0" i="0" u="none" strike="noStrike" cap="none" normalizeH="0" baseline="0" dirty="0">
                <a:ln>
                  <a:noFill/>
                </a:ln>
                <a:solidFill>
                  <a:schemeClr val="tx1"/>
                </a:solidFill>
                <a:effectLst/>
                <a:latin typeface="+mn-ea"/>
              </a:rPr>
              <a:t> </a:t>
            </a:r>
            <a:endParaRPr kumimoji="0" lang="zh-CN" altLang="zh-CN" sz="4400" b="0" i="0" u="none" strike="noStrike" cap="none" normalizeH="0" baseline="0" dirty="0">
              <a:ln>
                <a:noFill/>
              </a:ln>
              <a:solidFill>
                <a:schemeClr val="tx1"/>
              </a:solidFill>
              <a:effectLst/>
              <a:latin typeface="+mn-ea"/>
            </a:endParaRPr>
          </a:p>
        </p:txBody>
      </p:sp>
      <p:sp>
        <p:nvSpPr>
          <p:cNvPr id="23" name="矩形 22">
            <a:extLst>
              <a:ext uri="{FF2B5EF4-FFF2-40B4-BE49-F238E27FC236}">
                <a16:creationId xmlns:a16="http://schemas.microsoft.com/office/drawing/2014/main" id="{5E002E91-0852-48C1-A3AC-A65389475EDE}"/>
              </a:ext>
            </a:extLst>
          </p:cNvPr>
          <p:cNvSpPr/>
          <p:nvPr/>
        </p:nvSpPr>
        <p:spPr>
          <a:xfrm>
            <a:off x="0" y="6513094"/>
            <a:ext cx="12192000" cy="400110"/>
          </a:xfrm>
          <a:prstGeom prst="rect">
            <a:avLst/>
          </a:prstGeom>
          <a:solidFill>
            <a:srgbClr val="0070C0">
              <a:alpha val="70000"/>
            </a:srgbClr>
          </a:solidFill>
        </p:spPr>
        <p:txBody>
          <a:bodyPr wrap="squar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出自：</a:t>
            </a:r>
            <a:r>
              <a:rPr lang="en-US" altLang="zh-CN" sz="2000" b="1" dirty="0">
                <a:solidFill>
                  <a:schemeClr val="bg1"/>
                </a:solidFill>
                <a:latin typeface="微软雅黑" panose="020B0503020204020204" pitchFamily="34" charset="-122"/>
                <a:ea typeface="微软雅黑" panose="020B0503020204020204" pitchFamily="34" charset="-122"/>
              </a:rPr>
              <a:t>https://zhuanlan.zhihu.com/p/475898491</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07103377"/>
      </p:ext>
    </p:extLst>
  </p:cSld>
  <p:clrMapOvr>
    <a:masterClrMapping/>
  </p:clrMapOvr>
  <mc:AlternateContent xmlns:mc="http://schemas.openxmlformats.org/markup-compatibility/2006" xmlns:p14="http://schemas.microsoft.com/office/powerpoint/2010/main">
    <mc:Choice Requires="p14">
      <p:transition spd="slow" p14:dur="2000" advTm="880"/>
    </mc:Choice>
    <mc:Fallback xmlns="">
      <p:transition spd="slow" advTm="88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01167" y="144940"/>
            <a:ext cx="5944248" cy="584771"/>
          </a:xfrm>
          <a:prstGeom prst="rect">
            <a:avLst/>
          </a:prstGeom>
          <a:noFill/>
        </p:spPr>
        <p:txBody>
          <a:bodyPr wrap="none" lIns="91436" tIns="45718" rIns="91436" bIns="45718" rtlCol="0">
            <a:spAutoFit/>
          </a:bodyPr>
          <a:lstStyle/>
          <a:p>
            <a:r>
              <a:rPr lang="en-US" altLang="zh-CN" sz="3200" dirty="0">
                <a:solidFill>
                  <a:schemeClr val="tx1">
                    <a:lumMod val="65000"/>
                    <a:lumOff val="35000"/>
                  </a:schemeClr>
                </a:solidFill>
                <a:latin typeface="微软雅黑" panose="020B0503020204020204" pitchFamily="34" charset="-122"/>
                <a:ea typeface="微软雅黑" panose="020B0503020204020204" pitchFamily="34" charset="-122"/>
              </a:rPr>
              <a:t>KEY DESIGN METHODOLOGY</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6645415" y="217491"/>
            <a:ext cx="6896541" cy="449260"/>
            <a:chOff x="2965397" y="217491"/>
            <a:chExt cx="10096500" cy="439541"/>
          </a:xfrm>
        </p:grpSpPr>
        <p:sp>
          <p:nvSpPr>
            <p:cNvPr id="4" name="圆角矩形 3"/>
            <p:cNvSpPr/>
            <p:nvPr/>
          </p:nvSpPr>
          <p:spPr>
            <a:xfrm>
              <a:off x="2965397" y="217491"/>
              <a:ext cx="10083800" cy="328609"/>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2978097" y="621032"/>
              <a:ext cx="10083800" cy="36000"/>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Freeform 12">
            <a:extLst>
              <a:ext uri="{FF2B5EF4-FFF2-40B4-BE49-F238E27FC236}">
                <a16:creationId xmlns:a16="http://schemas.microsoft.com/office/drawing/2014/main" id="{2B1713A1-63EE-472D-A66E-3C571E2E4DE8}"/>
              </a:ext>
            </a:extLst>
          </p:cNvPr>
          <p:cNvSpPr/>
          <p:nvPr/>
        </p:nvSpPr>
        <p:spPr bwMode="auto">
          <a:xfrm flipV="1">
            <a:off x="261993" y="3911694"/>
            <a:ext cx="1126916" cy="1060179"/>
          </a:xfrm>
          <a:custGeom>
            <a:avLst/>
            <a:gdLst/>
            <a:ahLst/>
            <a:cxnLst/>
            <a:rect l="l" t="t" r="r" b="b"/>
            <a:pathLst>
              <a:path w="1373187" h="1291466">
                <a:moveTo>
                  <a:pt x="1373186" y="1291466"/>
                </a:moveTo>
                <a:lnTo>
                  <a:pt x="1316220" y="1239784"/>
                </a:lnTo>
                <a:lnTo>
                  <a:pt x="1316221" y="1239784"/>
                </a:lnTo>
                <a:lnTo>
                  <a:pt x="1373187" y="1291466"/>
                </a:lnTo>
                <a:lnTo>
                  <a:pt x="1217612" y="1008792"/>
                </a:lnTo>
                <a:lnTo>
                  <a:pt x="1224267" y="1113714"/>
                </a:lnTo>
                <a:cubicBezTo>
                  <a:pt x="1123585" y="1022574"/>
                  <a:pt x="907850" y="827283"/>
                  <a:pt x="445585" y="408824"/>
                </a:cubicBezTo>
                <a:lnTo>
                  <a:pt x="450849" y="206706"/>
                </a:lnTo>
                <a:lnTo>
                  <a:pt x="219074" y="0"/>
                </a:lnTo>
                <a:lnTo>
                  <a:pt x="213889" y="199085"/>
                </a:lnTo>
                <a:lnTo>
                  <a:pt x="205595" y="191578"/>
                </a:lnTo>
                <a:cubicBezTo>
                  <a:pt x="192296" y="178438"/>
                  <a:pt x="173086" y="181723"/>
                  <a:pt x="162743" y="194863"/>
                </a:cubicBezTo>
                <a:cubicBezTo>
                  <a:pt x="152399" y="209645"/>
                  <a:pt x="153877" y="230996"/>
                  <a:pt x="167176" y="242494"/>
                </a:cubicBezTo>
                <a:cubicBezTo>
                  <a:pt x="167176" y="242494"/>
                  <a:pt x="167176" y="242494"/>
                  <a:pt x="169337" y="244450"/>
                </a:cubicBezTo>
                <a:lnTo>
                  <a:pt x="178874" y="253084"/>
                </a:lnTo>
                <a:lnTo>
                  <a:pt x="0" y="302108"/>
                </a:lnTo>
                <a:lnTo>
                  <a:pt x="231775" y="510580"/>
                </a:lnTo>
                <a:lnTo>
                  <a:pt x="408272" y="460742"/>
                </a:lnTo>
                <a:cubicBezTo>
                  <a:pt x="557041" y="595413"/>
                  <a:pt x="797608" y="813183"/>
                  <a:pt x="1186619" y="1165328"/>
                </a:cubicBezTo>
                <a:lnTo>
                  <a:pt x="1092199" y="1180163"/>
                </a:lnTo>
                <a:close/>
              </a:path>
            </a:pathLst>
          </a:custGeom>
          <a:solidFill>
            <a:schemeClr val="bg1">
              <a:lumMod val="75000"/>
              <a:alpha val="10000"/>
            </a:schemeClr>
          </a:solidFill>
          <a:ln>
            <a:noFill/>
          </a:ln>
        </p:spPr>
        <p:txBody>
          <a:bodyPr vert="horz" wrap="square" lIns="121920" tIns="60960" rIns="121920" bIns="60960" numCol="1" anchor="t" anchorCtr="0" compatLnSpc="1"/>
          <a:lstStyle/>
          <a:p>
            <a:endParaRPr lang="zh-CN" altLang="en-US" sz="2400"/>
          </a:p>
        </p:txBody>
      </p:sp>
      <p:sp>
        <p:nvSpPr>
          <p:cNvPr id="65" name="矩形 64">
            <a:extLst>
              <a:ext uri="{FF2B5EF4-FFF2-40B4-BE49-F238E27FC236}">
                <a16:creationId xmlns:a16="http://schemas.microsoft.com/office/drawing/2014/main" id="{B1CCB526-33C1-4AF7-BE36-4D9E34C27B20}"/>
              </a:ext>
            </a:extLst>
          </p:cNvPr>
          <p:cNvSpPr/>
          <p:nvPr/>
        </p:nvSpPr>
        <p:spPr>
          <a:xfrm>
            <a:off x="65706" y="931017"/>
            <a:ext cx="5348685" cy="400110"/>
          </a:xfrm>
          <a:prstGeom prst="rect">
            <a:avLst/>
          </a:prstGeom>
          <a:solidFill>
            <a:srgbClr val="0070C0">
              <a:alpha val="70000"/>
            </a:srgbClr>
          </a:solidFill>
        </p:spPr>
        <p:txBody>
          <a:bodyPr wrap="square">
            <a:spAutoFit/>
          </a:bodyPr>
          <a:lstStyle/>
          <a:p>
            <a:r>
              <a:rPr lang="en-US" altLang="zh-CN" sz="2000" b="1" dirty="0">
                <a:solidFill>
                  <a:schemeClr val="bg1"/>
                </a:solidFill>
                <a:latin typeface="微软雅黑" panose="020B0503020204020204" pitchFamily="34" charset="-122"/>
                <a:ea typeface="微软雅黑" panose="020B0503020204020204" pitchFamily="34" charset="-122"/>
              </a:rPr>
              <a:t>3.2 Hierarchical Data Reuse Illustration</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5" name="组合 14">
            <a:extLst>
              <a:ext uri="{FF2B5EF4-FFF2-40B4-BE49-F238E27FC236}">
                <a16:creationId xmlns:a16="http://schemas.microsoft.com/office/drawing/2014/main" id="{AE205094-E49F-4E3F-BFDC-35451E7A1161}"/>
              </a:ext>
            </a:extLst>
          </p:cNvPr>
          <p:cNvGrpSpPr/>
          <p:nvPr/>
        </p:nvGrpSpPr>
        <p:grpSpPr>
          <a:xfrm>
            <a:off x="-254000" y="201683"/>
            <a:ext cx="898070" cy="523220"/>
            <a:chOff x="-254000" y="201683"/>
            <a:chExt cx="898070" cy="523220"/>
          </a:xfrm>
        </p:grpSpPr>
        <p:sp>
          <p:nvSpPr>
            <p:cNvPr id="16" name="圆角矩形 5">
              <a:extLst>
                <a:ext uri="{FF2B5EF4-FFF2-40B4-BE49-F238E27FC236}">
                  <a16:creationId xmlns:a16="http://schemas.microsoft.com/office/drawing/2014/main" id="{CA9D2869-EFE9-4405-A21B-84A37733FC7E}"/>
                </a:ext>
              </a:extLst>
            </p:cNvPr>
            <p:cNvSpPr/>
            <p:nvPr/>
          </p:nvSpPr>
          <p:spPr>
            <a:xfrm>
              <a:off x="-254000" y="227083"/>
              <a:ext cx="898070" cy="439668"/>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C7F6E40C-94E1-458E-8789-58068C68413E}"/>
                </a:ext>
              </a:extLst>
            </p:cNvPr>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3</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18" name="文本框 17">
            <a:extLst>
              <a:ext uri="{FF2B5EF4-FFF2-40B4-BE49-F238E27FC236}">
                <a16:creationId xmlns:a16="http://schemas.microsoft.com/office/drawing/2014/main" id="{63E9CE9E-3BFA-4910-9227-B83E94559C5A}"/>
              </a:ext>
            </a:extLst>
          </p:cNvPr>
          <p:cNvSpPr txBox="1"/>
          <p:nvPr/>
        </p:nvSpPr>
        <p:spPr>
          <a:xfrm>
            <a:off x="0" y="1423181"/>
            <a:ext cx="4795052" cy="830997"/>
          </a:xfrm>
          <a:prstGeom prst="rect">
            <a:avLst/>
          </a:prstGeom>
          <a:noFill/>
        </p:spPr>
        <p:txBody>
          <a:bodyPr wrap="square">
            <a:spAutoFit/>
          </a:bodyPr>
          <a:lstStyle/>
          <a:p>
            <a:r>
              <a:rPr lang="en-US" altLang="zh-CN" sz="2400" dirty="0">
                <a:latin typeface="Times New Roman" panose="02020603050405020304" pitchFamily="18" charset="0"/>
                <a:cs typeface="Times New Roman" panose="02020603050405020304" pitchFamily="18" charset="0"/>
              </a:rPr>
              <a:t>Challenge I: </a:t>
            </a:r>
            <a:r>
              <a:rPr lang="zh-CN" altLang="en-US" sz="2400" dirty="0">
                <a:latin typeface="Times New Roman" panose="02020603050405020304" pitchFamily="18" charset="0"/>
                <a:cs typeface="Times New Roman" panose="02020603050405020304" pitchFamily="18" charset="0"/>
              </a:rPr>
              <a:t>complex two-level dependencies</a:t>
            </a:r>
            <a:r>
              <a:rPr lang="en-US" altLang="zh-CN" sz="2400" dirty="0">
                <a:latin typeface="Times New Roman" panose="02020603050405020304" pitchFamily="18" charset="0"/>
                <a:cs typeface="Times New Roman" panose="02020603050405020304" pitchFamily="18" charset="0"/>
              </a:rPr>
              <a:t>(with </a:t>
            </a:r>
            <a:r>
              <a:rPr lang="en-US" altLang="zh-CN" sz="2400" dirty="0" err="1">
                <a:latin typeface="Times New Roman" panose="02020603050405020304" pitchFamily="18" charset="0"/>
                <a:cs typeface="Times New Roman" panose="02020603050405020304" pitchFamily="18" charset="0"/>
              </a:rPr>
              <a:t>jit</a:t>
            </a:r>
            <a:r>
              <a:rPr lang="en-US" altLang="zh-CN" sz="2400" dirty="0">
                <a:latin typeface="Times New Roman" panose="02020603050405020304" pitchFamily="18" charset="0"/>
                <a:cs typeface="Times New Roman" panose="02020603050405020304" pitchFamily="18" charset="0"/>
              </a:rPr>
              <a:t>) </a:t>
            </a:r>
          </a:p>
        </p:txBody>
      </p:sp>
      <p:sp>
        <p:nvSpPr>
          <p:cNvPr id="19" name="箭头: 右 18">
            <a:extLst>
              <a:ext uri="{FF2B5EF4-FFF2-40B4-BE49-F238E27FC236}">
                <a16:creationId xmlns:a16="http://schemas.microsoft.com/office/drawing/2014/main" id="{BBC4702D-71EB-4D12-B2F5-2226A7667410}"/>
              </a:ext>
            </a:extLst>
          </p:cNvPr>
          <p:cNvSpPr/>
          <p:nvPr/>
        </p:nvSpPr>
        <p:spPr>
          <a:xfrm>
            <a:off x="4145368" y="1582754"/>
            <a:ext cx="1126916" cy="2103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137FFB6C-3A9C-4435-BD96-053AC0EB31CE}"/>
              </a:ext>
            </a:extLst>
          </p:cNvPr>
          <p:cNvSpPr txBox="1"/>
          <p:nvPr/>
        </p:nvSpPr>
        <p:spPr>
          <a:xfrm>
            <a:off x="5414391" y="1428152"/>
            <a:ext cx="2443734" cy="461665"/>
          </a:xfrm>
          <a:prstGeom prst="rect">
            <a:avLst/>
          </a:prstGeom>
          <a:noFill/>
        </p:spPr>
        <p:txBody>
          <a:bodyPr wrap="square">
            <a:spAutoFit/>
          </a:bodyPr>
          <a:lstStyle/>
          <a:p>
            <a:r>
              <a:rPr lang="en-US" altLang="zh-CN" sz="2400" dirty="0">
                <a:latin typeface="Times New Roman" panose="02020603050405020304" pitchFamily="18" charset="0"/>
                <a:cs typeface="Times New Roman" panose="02020603050405020304" pitchFamily="18" charset="0"/>
              </a:rPr>
              <a:t>Fusion </a:t>
            </a:r>
            <a:r>
              <a:rPr lang="zh-CN" altLang="en-US" sz="2400" dirty="0">
                <a:latin typeface="Times New Roman" panose="02020603050405020304" pitchFamily="18" charset="0"/>
                <a:cs typeface="Times New Roman" panose="02020603050405020304" pitchFamily="18" charset="0"/>
              </a:rPr>
              <a:t>困难</a:t>
            </a:r>
            <a:endParaRPr lang="en-US" altLang="zh-CN" sz="2400" dirty="0">
              <a:latin typeface="Times New Roman" panose="02020603050405020304" pitchFamily="18" charset="0"/>
              <a:cs typeface="Times New Roman" panose="02020603050405020304" pitchFamily="18" charset="0"/>
            </a:endParaRPr>
          </a:p>
        </p:txBody>
      </p:sp>
      <p:sp>
        <p:nvSpPr>
          <p:cNvPr id="22" name="箭头: 右 21">
            <a:extLst>
              <a:ext uri="{FF2B5EF4-FFF2-40B4-BE49-F238E27FC236}">
                <a16:creationId xmlns:a16="http://schemas.microsoft.com/office/drawing/2014/main" id="{94884573-1887-4F08-8C45-D038A6E05D35}"/>
              </a:ext>
            </a:extLst>
          </p:cNvPr>
          <p:cNvSpPr/>
          <p:nvPr/>
        </p:nvSpPr>
        <p:spPr>
          <a:xfrm>
            <a:off x="7134579" y="1587725"/>
            <a:ext cx="1126916" cy="2103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AA687B91-CFC3-45ED-BDB5-B9E211406CC2}"/>
              </a:ext>
            </a:extLst>
          </p:cNvPr>
          <p:cNvSpPr txBox="1"/>
          <p:nvPr/>
        </p:nvSpPr>
        <p:spPr>
          <a:xfrm>
            <a:off x="8372756" y="1428151"/>
            <a:ext cx="4795052" cy="461665"/>
          </a:xfrm>
          <a:prstGeom prst="rect">
            <a:avLst/>
          </a:prstGeom>
          <a:noFill/>
        </p:spPr>
        <p:txBody>
          <a:bodyPr wrap="square">
            <a:spAutoFit/>
          </a:bodyPr>
          <a:lstStyle/>
          <a:p>
            <a:r>
              <a:rPr lang="en-US" altLang="zh-CN" sz="2400" dirty="0">
                <a:latin typeface="Times New Roman" panose="02020603050405020304" pitchFamily="18" charset="0"/>
                <a:cs typeface="Times New Roman" panose="02020603050405020304" pitchFamily="18" charset="0"/>
              </a:rPr>
              <a:t>hierarchical data reuse</a:t>
            </a:r>
          </a:p>
        </p:txBody>
      </p:sp>
      <p:sp>
        <p:nvSpPr>
          <p:cNvPr id="31" name="文本框 30">
            <a:extLst>
              <a:ext uri="{FF2B5EF4-FFF2-40B4-BE49-F238E27FC236}">
                <a16:creationId xmlns:a16="http://schemas.microsoft.com/office/drawing/2014/main" id="{83A659BC-B95C-4DA8-9483-1B7B7CD7FB89}"/>
              </a:ext>
            </a:extLst>
          </p:cNvPr>
          <p:cNvSpPr txBox="1"/>
          <p:nvPr/>
        </p:nvSpPr>
        <p:spPr>
          <a:xfrm>
            <a:off x="24000" y="2505805"/>
            <a:ext cx="7110579" cy="3785652"/>
          </a:xfrm>
          <a:prstGeom prst="rect">
            <a:avLst/>
          </a:prstGeom>
          <a:noFill/>
        </p:spPr>
        <p:txBody>
          <a:bodyPr wrap="square">
            <a:spAutoFit/>
          </a:bodyPr>
          <a:lstStyle/>
          <a:p>
            <a:r>
              <a:rPr lang="en-US" altLang="zh-CN" sz="2400" b="1" dirty="0"/>
              <a:t>-</a:t>
            </a:r>
            <a:r>
              <a:rPr lang="zh-CN" altLang="en-US" sz="2400" b="1" dirty="0"/>
              <a:t>   </a:t>
            </a:r>
            <a:r>
              <a:rPr lang="en-US" altLang="zh-CN" sz="2400" b="1" dirty="0"/>
              <a:t>fusion</a:t>
            </a:r>
            <a:r>
              <a:rPr lang="zh-CN" altLang="en-US" sz="2400" b="1" dirty="0"/>
              <a:t>生成怎样的</a:t>
            </a:r>
            <a:r>
              <a:rPr lang="en-US" altLang="zh-CN" sz="2400" b="1" dirty="0"/>
              <a:t>kernel</a:t>
            </a:r>
            <a:r>
              <a:rPr lang="zh-CN" altLang="en-US" sz="2400" b="1" dirty="0"/>
              <a:t>？</a:t>
            </a:r>
          </a:p>
          <a:p>
            <a:endParaRPr lang="zh-CN" altLang="en-US" sz="2400" b="1" dirty="0"/>
          </a:p>
          <a:p>
            <a:r>
              <a:rPr lang="zh-CN" altLang="en-US" sz="2400" dirty="0"/>
              <a:t>右图对比了</a:t>
            </a:r>
            <a:r>
              <a:rPr lang="en-US" altLang="zh-CN" sz="2400" dirty="0"/>
              <a:t>XLA</a:t>
            </a:r>
            <a:r>
              <a:rPr lang="zh-CN" altLang="en-US" sz="2400" dirty="0"/>
              <a:t>和</a:t>
            </a:r>
            <a:r>
              <a:rPr lang="en-US" altLang="zh-CN" sz="2400" dirty="0"/>
              <a:t>AStitch</a:t>
            </a:r>
            <a:r>
              <a:rPr lang="zh-CN" altLang="en-US" sz="2400" dirty="0"/>
              <a:t>进行</a:t>
            </a:r>
            <a:r>
              <a:rPr lang="en-US" altLang="zh-CN" sz="2400" dirty="0"/>
              <a:t>fusion</a:t>
            </a:r>
            <a:r>
              <a:rPr lang="zh-CN" altLang="en-US" sz="2400" dirty="0"/>
              <a:t>后生成的</a:t>
            </a:r>
            <a:r>
              <a:rPr lang="en-US" altLang="zh-CN" sz="2400" dirty="0"/>
              <a:t>kernel</a:t>
            </a:r>
            <a:r>
              <a:rPr lang="zh-CN" altLang="en-US" sz="2400" dirty="0"/>
              <a:t>：</a:t>
            </a:r>
            <a:endParaRPr lang="en-US" altLang="zh-CN" sz="2400" dirty="0"/>
          </a:p>
          <a:p>
            <a:r>
              <a:rPr lang="zh-CN" altLang="en-US" sz="2400" dirty="0"/>
              <a:t>XLA生成了4个kernel。</a:t>
            </a:r>
            <a:endParaRPr lang="en-US" altLang="zh-CN" sz="2400" dirty="0"/>
          </a:p>
          <a:p>
            <a:r>
              <a:rPr lang="zh-CN" altLang="en-US" sz="2400" dirty="0"/>
              <a:t>AStitch通过fine-grained data management和multi-level thread barriers消除了 3 次内核launch，从而减少了 CPU-GPU 上下文切换和框架调度开销，只生成了1一个kernel（kernel内有额外的lightweight thread barriers）。</a:t>
            </a:r>
          </a:p>
          <a:p>
            <a:endParaRPr lang="zh-CN" altLang="en-US" sz="2400" dirty="0"/>
          </a:p>
        </p:txBody>
      </p:sp>
      <p:pic>
        <p:nvPicPr>
          <p:cNvPr id="5" name="图片 4">
            <a:extLst>
              <a:ext uri="{FF2B5EF4-FFF2-40B4-BE49-F238E27FC236}">
                <a16:creationId xmlns:a16="http://schemas.microsoft.com/office/drawing/2014/main" id="{1EE69F5A-B930-4034-A834-545B6B6D3F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6470" y="1793066"/>
            <a:ext cx="4322026" cy="5077830"/>
          </a:xfrm>
          <a:prstGeom prst="rect">
            <a:avLst/>
          </a:prstGeom>
        </p:spPr>
      </p:pic>
      <p:sp>
        <p:nvSpPr>
          <p:cNvPr id="23" name="文本框 22">
            <a:extLst>
              <a:ext uri="{FF2B5EF4-FFF2-40B4-BE49-F238E27FC236}">
                <a16:creationId xmlns:a16="http://schemas.microsoft.com/office/drawing/2014/main" id="{A66DF473-68D1-4EC7-8510-FC6519AC5D51}"/>
              </a:ext>
            </a:extLst>
          </p:cNvPr>
          <p:cNvSpPr txBox="1"/>
          <p:nvPr/>
        </p:nvSpPr>
        <p:spPr>
          <a:xfrm>
            <a:off x="24432" y="6211669"/>
            <a:ext cx="6900862" cy="646331"/>
          </a:xfrm>
          <a:prstGeom prst="rect">
            <a:avLst/>
          </a:prstGeom>
          <a:noFill/>
        </p:spPr>
        <p:txBody>
          <a:bodyPr wrap="square">
            <a:spAutoFit/>
          </a:bodyPr>
          <a:lstStyle/>
          <a:p>
            <a:r>
              <a:rPr lang="zh-CN" altLang="en-US" sz="1800" dirty="0">
                <a:solidFill>
                  <a:schemeClr val="accent6"/>
                </a:solidFill>
              </a:rPr>
              <a:t>选用的</a:t>
            </a:r>
            <a:r>
              <a:rPr lang="en-US" altLang="zh-CN" sz="1800" dirty="0">
                <a:solidFill>
                  <a:schemeClr val="accent6"/>
                </a:solidFill>
              </a:rPr>
              <a:t>stitching</a:t>
            </a:r>
            <a:r>
              <a:rPr lang="zh-CN" altLang="en-US" sz="1800" dirty="0">
                <a:solidFill>
                  <a:schemeClr val="accent6"/>
                </a:solidFill>
              </a:rPr>
              <a:t>策略：</a:t>
            </a:r>
            <a:r>
              <a:rPr lang="en-US" altLang="zh-CN" sz="1800" dirty="0">
                <a:solidFill>
                  <a:schemeClr val="accent6"/>
                </a:solidFill>
              </a:rPr>
              <a:t>reduce.1 </a:t>
            </a:r>
            <a:r>
              <a:rPr lang="zh-CN" altLang="en-US" sz="1800" dirty="0">
                <a:solidFill>
                  <a:schemeClr val="accent6"/>
                </a:solidFill>
              </a:rPr>
              <a:t>用</a:t>
            </a:r>
            <a:r>
              <a:rPr lang="en-US" altLang="zh-CN" sz="1800" dirty="0">
                <a:solidFill>
                  <a:schemeClr val="accent6"/>
                </a:solidFill>
              </a:rPr>
              <a:t>Regional </a:t>
            </a:r>
            <a:r>
              <a:rPr lang="zh-CN" altLang="en-US" sz="1800" dirty="0">
                <a:solidFill>
                  <a:schemeClr val="accent6"/>
                </a:solidFill>
              </a:rPr>
              <a:t>，</a:t>
            </a:r>
            <a:r>
              <a:rPr lang="en-US" altLang="zh-CN" sz="1800" dirty="0">
                <a:solidFill>
                  <a:schemeClr val="accent6"/>
                </a:solidFill>
              </a:rPr>
              <a:t>power.1 </a:t>
            </a:r>
            <a:r>
              <a:rPr lang="zh-CN" altLang="en-US" sz="1800" dirty="0">
                <a:solidFill>
                  <a:schemeClr val="accent6"/>
                </a:solidFill>
              </a:rPr>
              <a:t>和 </a:t>
            </a:r>
            <a:r>
              <a:rPr lang="en-US" altLang="zh-CN" sz="1800" dirty="0">
                <a:solidFill>
                  <a:schemeClr val="accent6"/>
                </a:solidFill>
              </a:rPr>
              <a:t>reduce.2 </a:t>
            </a:r>
            <a:r>
              <a:rPr lang="zh-CN" altLang="en-US" sz="1800" dirty="0">
                <a:solidFill>
                  <a:schemeClr val="accent6"/>
                </a:solidFill>
              </a:rPr>
              <a:t>用</a:t>
            </a:r>
            <a:r>
              <a:rPr lang="en-US" altLang="zh-CN" sz="1800" dirty="0">
                <a:solidFill>
                  <a:schemeClr val="accent6"/>
                </a:solidFill>
              </a:rPr>
              <a:t>Global</a:t>
            </a:r>
            <a:r>
              <a:rPr lang="zh-CN" altLang="en-US" sz="1800" dirty="0">
                <a:solidFill>
                  <a:schemeClr val="accent6"/>
                </a:solidFill>
              </a:rPr>
              <a:t>，</a:t>
            </a:r>
            <a:r>
              <a:rPr lang="en-US" altLang="zh-CN" sz="1800" dirty="0">
                <a:solidFill>
                  <a:schemeClr val="accent6"/>
                </a:solidFill>
              </a:rPr>
              <a:t>multiply.1 </a:t>
            </a:r>
            <a:r>
              <a:rPr lang="zh-CN" altLang="en-US" sz="1800" dirty="0">
                <a:solidFill>
                  <a:schemeClr val="accent6"/>
                </a:solidFill>
              </a:rPr>
              <a:t>用</a:t>
            </a:r>
            <a:r>
              <a:rPr lang="en-US" altLang="zh-CN" sz="1800" dirty="0">
                <a:solidFill>
                  <a:schemeClr val="accent6"/>
                </a:solidFill>
              </a:rPr>
              <a:t>Independent</a:t>
            </a:r>
            <a:r>
              <a:rPr lang="zh-CN" altLang="en-US" sz="1800" dirty="0">
                <a:solidFill>
                  <a:schemeClr val="accent6"/>
                </a:solidFill>
              </a:rPr>
              <a:t>，以及</a:t>
            </a:r>
            <a:r>
              <a:rPr lang="en-US" altLang="zh-CN" sz="1800" dirty="0">
                <a:solidFill>
                  <a:schemeClr val="accent6"/>
                </a:solidFill>
              </a:rPr>
              <a:t>op</a:t>
            </a:r>
            <a:r>
              <a:rPr lang="zh-CN" altLang="en-US" sz="1800" dirty="0">
                <a:solidFill>
                  <a:schemeClr val="accent6"/>
                </a:solidFill>
              </a:rPr>
              <a:t>用</a:t>
            </a:r>
            <a:r>
              <a:rPr lang="en-US" altLang="zh-CN" sz="1800" dirty="0">
                <a:solidFill>
                  <a:schemeClr val="accent6"/>
                </a:solidFill>
              </a:rPr>
              <a:t>Local</a:t>
            </a:r>
            <a:r>
              <a:rPr lang="zh-CN" altLang="en-US" sz="1800" dirty="0">
                <a:solidFill>
                  <a:schemeClr val="accent6"/>
                </a:solidFill>
              </a:rPr>
              <a:t>。</a:t>
            </a:r>
          </a:p>
        </p:txBody>
      </p:sp>
    </p:spTree>
    <p:extLst>
      <p:ext uri="{BB962C8B-B14F-4D97-AF65-F5344CB8AC3E}">
        <p14:creationId xmlns:p14="http://schemas.microsoft.com/office/powerpoint/2010/main" val="1875011931"/>
      </p:ext>
    </p:extLst>
  </p:cSld>
  <p:clrMapOvr>
    <a:masterClrMapping/>
  </p:clrMapOvr>
  <mc:AlternateContent xmlns:mc="http://schemas.openxmlformats.org/markup-compatibility/2006" xmlns:p14="http://schemas.microsoft.com/office/powerpoint/2010/main">
    <mc:Choice Requires="p14">
      <p:transition spd="slow" p14:dur="2000" advTm="45363"/>
    </mc:Choice>
    <mc:Fallback xmlns="">
      <p:transition spd="slow" advTm="4536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p:tgtEl>
                                          <p:spTgt spid="15"/>
                                        </p:tgtEl>
                                        <p:attrNameLst>
                                          <p:attrName>ppt_x</p:attrName>
                                        </p:attrNameLst>
                                      </p:cBhvr>
                                      <p:tavLst>
                                        <p:tav tm="0">
                                          <p:val>
                                            <p:strVal val="#ppt_x-#ppt_w*1.125000"/>
                                          </p:val>
                                        </p:tav>
                                        <p:tav tm="100000">
                                          <p:val>
                                            <p:strVal val="#ppt_x"/>
                                          </p:val>
                                        </p:tav>
                                      </p:tavLst>
                                    </p:anim>
                                    <p:animEffect transition="in" filter="wipe(right)">
                                      <p:cBhvr>
                                        <p:cTn id="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01167" y="144940"/>
            <a:ext cx="5944248" cy="584771"/>
          </a:xfrm>
          <a:prstGeom prst="rect">
            <a:avLst/>
          </a:prstGeom>
          <a:noFill/>
        </p:spPr>
        <p:txBody>
          <a:bodyPr wrap="none" lIns="91436" tIns="45718" rIns="91436" bIns="45718" rtlCol="0">
            <a:spAutoFit/>
          </a:bodyPr>
          <a:lstStyle/>
          <a:p>
            <a:r>
              <a:rPr lang="en-US" altLang="zh-CN" sz="3200" dirty="0">
                <a:solidFill>
                  <a:schemeClr val="tx1">
                    <a:lumMod val="65000"/>
                    <a:lumOff val="35000"/>
                  </a:schemeClr>
                </a:solidFill>
                <a:latin typeface="微软雅黑" panose="020B0503020204020204" pitchFamily="34" charset="-122"/>
                <a:ea typeface="微软雅黑" panose="020B0503020204020204" pitchFamily="34" charset="-122"/>
              </a:rPr>
              <a:t>KEY DESIGN METHODOLOGY</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6645415" y="217491"/>
            <a:ext cx="6896541" cy="449260"/>
            <a:chOff x="2965397" y="217491"/>
            <a:chExt cx="10096500" cy="439541"/>
          </a:xfrm>
        </p:grpSpPr>
        <p:sp>
          <p:nvSpPr>
            <p:cNvPr id="4" name="圆角矩形 3"/>
            <p:cNvSpPr/>
            <p:nvPr/>
          </p:nvSpPr>
          <p:spPr>
            <a:xfrm>
              <a:off x="2965397" y="217491"/>
              <a:ext cx="10083800" cy="328609"/>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2978097" y="621032"/>
              <a:ext cx="10083800" cy="36000"/>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Freeform 12">
            <a:extLst>
              <a:ext uri="{FF2B5EF4-FFF2-40B4-BE49-F238E27FC236}">
                <a16:creationId xmlns:a16="http://schemas.microsoft.com/office/drawing/2014/main" id="{2B1713A1-63EE-472D-A66E-3C571E2E4DE8}"/>
              </a:ext>
            </a:extLst>
          </p:cNvPr>
          <p:cNvSpPr/>
          <p:nvPr/>
        </p:nvSpPr>
        <p:spPr bwMode="auto">
          <a:xfrm flipV="1">
            <a:off x="261993" y="3911694"/>
            <a:ext cx="1126916" cy="1060179"/>
          </a:xfrm>
          <a:custGeom>
            <a:avLst/>
            <a:gdLst/>
            <a:ahLst/>
            <a:cxnLst/>
            <a:rect l="l" t="t" r="r" b="b"/>
            <a:pathLst>
              <a:path w="1373187" h="1291466">
                <a:moveTo>
                  <a:pt x="1373186" y="1291466"/>
                </a:moveTo>
                <a:lnTo>
                  <a:pt x="1316220" y="1239784"/>
                </a:lnTo>
                <a:lnTo>
                  <a:pt x="1316221" y="1239784"/>
                </a:lnTo>
                <a:lnTo>
                  <a:pt x="1373187" y="1291466"/>
                </a:lnTo>
                <a:lnTo>
                  <a:pt x="1217612" y="1008792"/>
                </a:lnTo>
                <a:lnTo>
                  <a:pt x="1224267" y="1113714"/>
                </a:lnTo>
                <a:cubicBezTo>
                  <a:pt x="1123585" y="1022574"/>
                  <a:pt x="907850" y="827283"/>
                  <a:pt x="445585" y="408824"/>
                </a:cubicBezTo>
                <a:lnTo>
                  <a:pt x="450849" y="206706"/>
                </a:lnTo>
                <a:lnTo>
                  <a:pt x="219074" y="0"/>
                </a:lnTo>
                <a:lnTo>
                  <a:pt x="213889" y="199085"/>
                </a:lnTo>
                <a:lnTo>
                  <a:pt x="205595" y="191578"/>
                </a:lnTo>
                <a:cubicBezTo>
                  <a:pt x="192296" y="178438"/>
                  <a:pt x="173086" y="181723"/>
                  <a:pt x="162743" y="194863"/>
                </a:cubicBezTo>
                <a:cubicBezTo>
                  <a:pt x="152399" y="209645"/>
                  <a:pt x="153877" y="230996"/>
                  <a:pt x="167176" y="242494"/>
                </a:cubicBezTo>
                <a:cubicBezTo>
                  <a:pt x="167176" y="242494"/>
                  <a:pt x="167176" y="242494"/>
                  <a:pt x="169337" y="244450"/>
                </a:cubicBezTo>
                <a:lnTo>
                  <a:pt x="178874" y="253084"/>
                </a:lnTo>
                <a:lnTo>
                  <a:pt x="0" y="302108"/>
                </a:lnTo>
                <a:lnTo>
                  <a:pt x="231775" y="510580"/>
                </a:lnTo>
                <a:lnTo>
                  <a:pt x="408272" y="460742"/>
                </a:lnTo>
                <a:cubicBezTo>
                  <a:pt x="557041" y="595413"/>
                  <a:pt x="797608" y="813183"/>
                  <a:pt x="1186619" y="1165328"/>
                </a:cubicBezTo>
                <a:lnTo>
                  <a:pt x="1092199" y="1180163"/>
                </a:lnTo>
                <a:close/>
              </a:path>
            </a:pathLst>
          </a:custGeom>
          <a:solidFill>
            <a:schemeClr val="bg1">
              <a:lumMod val="75000"/>
              <a:alpha val="10000"/>
            </a:schemeClr>
          </a:solidFill>
          <a:ln>
            <a:noFill/>
          </a:ln>
        </p:spPr>
        <p:txBody>
          <a:bodyPr vert="horz" wrap="square" lIns="121920" tIns="60960" rIns="121920" bIns="60960" numCol="1" anchor="t" anchorCtr="0" compatLnSpc="1"/>
          <a:lstStyle/>
          <a:p>
            <a:endParaRPr lang="zh-CN" altLang="en-US" sz="2400"/>
          </a:p>
        </p:txBody>
      </p:sp>
      <p:sp>
        <p:nvSpPr>
          <p:cNvPr id="65" name="矩形 64">
            <a:extLst>
              <a:ext uri="{FF2B5EF4-FFF2-40B4-BE49-F238E27FC236}">
                <a16:creationId xmlns:a16="http://schemas.microsoft.com/office/drawing/2014/main" id="{B1CCB526-33C1-4AF7-BE36-4D9E34C27B20}"/>
              </a:ext>
            </a:extLst>
          </p:cNvPr>
          <p:cNvSpPr/>
          <p:nvPr/>
        </p:nvSpPr>
        <p:spPr>
          <a:xfrm>
            <a:off x="65706" y="931017"/>
            <a:ext cx="5348685" cy="400110"/>
          </a:xfrm>
          <a:prstGeom prst="rect">
            <a:avLst/>
          </a:prstGeom>
          <a:solidFill>
            <a:srgbClr val="0070C0">
              <a:alpha val="70000"/>
            </a:srgbClr>
          </a:solidFill>
        </p:spPr>
        <p:txBody>
          <a:bodyPr wrap="square">
            <a:spAutoFit/>
          </a:bodyPr>
          <a:lstStyle/>
          <a:p>
            <a:r>
              <a:rPr lang="en-US" altLang="zh-CN" sz="2000" b="1" dirty="0">
                <a:solidFill>
                  <a:schemeClr val="bg1"/>
                </a:solidFill>
                <a:latin typeface="微软雅黑" panose="020B0503020204020204" pitchFamily="34" charset="-122"/>
                <a:ea typeface="微软雅黑" panose="020B0503020204020204" pitchFamily="34" charset="-122"/>
              </a:rPr>
              <a:t>3.2 Hierarchical Data Reuse Illustration</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5" name="组合 14">
            <a:extLst>
              <a:ext uri="{FF2B5EF4-FFF2-40B4-BE49-F238E27FC236}">
                <a16:creationId xmlns:a16="http://schemas.microsoft.com/office/drawing/2014/main" id="{AE205094-E49F-4E3F-BFDC-35451E7A1161}"/>
              </a:ext>
            </a:extLst>
          </p:cNvPr>
          <p:cNvGrpSpPr/>
          <p:nvPr/>
        </p:nvGrpSpPr>
        <p:grpSpPr>
          <a:xfrm>
            <a:off x="-254000" y="201683"/>
            <a:ext cx="898070" cy="523220"/>
            <a:chOff x="-254000" y="201683"/>
            <a:chExt cx="898070" cy="523220"/>
          </a:xfrm>
        </p:grpSpPr>
        <p:sp>
          <p:nvSpPr>
            <p:cNvPr id="16" name="圆角矩形 5">
              <a:extLst>
                <a:ext uri="{FF2B5EF4-FFF2-40B4-BE49-F238E27FC236}">
                  <a16:creationId xmlns:a16="http://schemas.microsoft.com/office/drawing/2014/main" id="{CA9D2869-EFE9-4405-A21B-84A37733FC7E}"/>
                </a:ext>
              </a:extLst>
            </p:cNvPr>
            <p:cNvSpPr/>
            <p:nvPr/>
          </p:nvSpPr>
          <p:spPr>
            <a:xfrm>
              <a:off x="-254000" y="227083"/>
              <a:ext cx="898070" cy="439668"/>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C7F6E40C-94E1-458E-8789-58068C68413E}"/>
                </a:ext>
              </a:extLst>
            </p:cNvPr>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3</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18" name="文本框 17">
            <a:extLst>
              <a:ext uri="{FF2B5EF4-FFF2-40B4-BE49-F238E27FC236}">
                <a16:creationId xmlns:a16="http://schemas.microsoft.com/office/drawing/2014/main" id="{63E9CE9E-3BFA-4910-9227-B83E94559C5A}"/>
              </a:ext>
            </a:extLst>
          </p:cNvPr>
          <p:cNvSpPr txBox="1"/>
          <p:nvPr/>
        </p:nvSpPr>
        <p:spPr>
          <a:xfrm>
            <a:off x="0" y="1423181"/>
            <a:ext cx="4795052" cy="830997"/>
          </a:xfrm>
          <a:prstGeom prst="rect">
            <a:avLst/>
          </a:prstGeom>
          <a:noFill/>
        </p:spPr>
        <p:txBody>
          <a:bodyPr wrap="square">
            <a:spAutoFit/>
          </a:bodyPr>
          <a:lstStyle/>
          <a:p>
            <a:r>
              <a:rPr lang="en-US" altLang="zh-CN" sz="2400" dirty="0">
                <a:latin typeface="Times New Roman" panose="02020603050405020304" pitchFamily="18" charset="0"/>
                <a:cs typeface="Times New Roman" panose="02020603050405020304" pitchFamily="18" charset="0"/>
              </a:rPr>
              <a:t>Challenge I: </a:t>
            </a:r>
            <a:r>
              <a:rPr lang="zh-CN" altLang="en-US" sz="2400" dirty="0">
                <a:latin typeface="Times New Roman" panose="02020603050405020304" pitchFamily="18" charset="0"/>
                <a:cs typeface="Times New Roman" panose="02020603050405020304" pitchFamily="18" charset="0"/>
              </a:rPr>
              <a:t>complex two-level dependencies</a:t>
            </a:r>
            <a:r>
              <a:rPr lang="en-US" altLang="zh-CN" sz="2400" dirty="0">
                <a:latin typeface="Times New Roman" panose="02020603050405020304" pitchFamily="18" charset="0"/>
                <a:cs typeface="Times New Roman" panose="02020603050405020304" pitchFamily="18" charset="0"/>
              </a:rPr>
              <a:t>(with </a:t>
            </a:r>
            <a:r>
              <a:rPr lang="en-US" altLang="zh-CN" sz="2400" dirty="0" err="1">
                <a:latin typeface="Times New Roman" panose="02020603050405020304" pitchFamily="18" charset="0"/>
                <a:cs typeface="Times New Roman" panose="02020603050405020304" pitchFamily="18" charset="0"/>
              </a:rPr>
              <a:t>jit</a:t>
            </a:r>
            <a:r>
              <a:rPr lang="en-US" altLang="zh-CN" sz="2400" dirty="0">
                <a:latin typeface="Times New Roman" panose="02020603050405020304" pitchFamily="18" charset="0"/>
                <a:cs typeface="Times New Roman" panose="02020603050405020304" pitchFamily="18" charset="0"/>
              </a:rPr>
              <a:t>) </a:t>
            </a:r>
          </a:p>
        </p:txBody>
      </p:sp>
      <p:sp>
        <p:nvSpPr>
          <p:cNvPr id="19" name="箭头: 右 18">
            <a:extLst>
              <a:ext uri="{FF2B5EF4-FFF2-40B4-BE49-F238E27FC236}">
                <a16:creationId xmlns:a16="http://schemas.microsoft.com/office/drawing/2014/main" id="{BBC4702D-71EB-4D12-B2F5-2226A7667410}"/>
              </a:ext>
            </a:extLst>
          </p:cNvPr>
          <p:cNvSpPr/>
          <p:nvPr/>
        </p:nvSpPr>
        <p:spPr>
          <a:xfrm>
            <a:off x="4145368" y="1582754"/>
            <a:ext cx="1126916" cy="2103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137FFB6C-3A9C-4435-BD96-053AC0EB31CE}"/>
              </a:ext>
            </a:extLst>
          </p:cNvPr>
          <p:cNvSpPr txBox="1"/>
          <p:nvPr/>
        </p:nvSpPr>
        <p:spPr>
          <a:xfrm>
            <a:off x="5414391" y="1428152"/>
            <a:ext cx="2443734" cy="461665"/>
          </a:xfrm>
          <a:prstGeom prst="rect">
            <a:avLst/>
          </a:prstGeom>
          <a:noFill/>
        </p:spPr>
        <p:txBody>
          <a:bodyPr wrap="square">
            <a:spAutoFit/>
          </a:bodyPr>
          <a:lstStyle/>
          <a:p>
            <a:r>
              <a:rPr lang="en-US" altLang="zh-CN" sz="2400" dirty="0">
                <a:latin typeface="Times New Roman" panose="02020603050405020304" pitchFamily="18" charset="0"/>
                <a:cs typeface="Times New Roman" panose="02020603050405020304" pitchFamily="18" charset="0"/>
              </a:rPr>
              <a:t>Fusion </a:t>
            </a:r>
            <a:r>
              <a:rPr lang="zh-CN" altLang="en-US" sz="2400" dirty="0">
                <a:latin typeface="Times New Roman" panose="02020603050405020304" pitchFamily="18" charset="0"/>
                <a:cs typeface="Times New Roman" panose="02020603050405020304" pitchFamily="18" charset="0"/>
              </a:rPr>
              <a:t>困难</a:t>
            </a:r>
            <a:endParaRPr lang="en-US" altLang="zh-CN" sz="2400" dirty="0">
              <a:latin typeface="Times New Roman" panose="02020603050405020304" pitchFamily="18" charset="0"/>
              <a:cs typeface="Times New Roman" panose="02020603050405020304" pitchFamily="18" charset="0"/>
            </a:endParaRPr>
          </a:p>
        </p:txBody>
      </p:sp>
      <p:sp>
        <p:nvSpPr>
          <p:cNvPr id="22" name="箭头: 右 21">
            <a:extLst>
              <a:ext uri="{FF2B5EF4-FFF2-40B4-BE49-F238E27FC236}">
                <a16:creationId xmlns:a16="http://schemas.microsoft.com/office/drawing/2014/main" id="{94884573-1887-4F08-8C45-D038A6E05D35}"/>
              </a:ext>
            </a:extLst>
          </p:cNvPr>
          <p:cNvSpPr/>
          <p:nvPr/>
        </p:nvSpPr>
        <p:spPr>
          <a:xfrm>
            <a:off x="7134579" y="1587725"/>
            <a:ext cx="1126916" cy="2103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AA687B91-CFC3-45ED-BDB5-B9E211406CC2}"/>
              </a:ext>
            </a:extLst>
          </p:cNvPr>
          <p:cNvSpPr txBox="1"/>
          <p:nvPr/>
        </p:nvSpPr>
        <p:spPr>
          <a:xfrm>
            <a:off x="8372756" y="1428151"/>
            <a:ext cx="4795052" cy="461665"/>
          </a:xfrm>
          <a:prstGeom prst="rect">
            <a:avLst/>
          </a:prstGeom>
          <a:noFill/>
        </p:spPr>
        <p:txBody>
          <a:bodyPr wrap="square">
            <a:spAutoFit/>
          </a:bodyPr>
          <a:lstStyle/>
          <a:p>
            <a:r>
              <a:rPr lang="en-US" altLang="zh-CN" sz="2400" dirty="0">
                <a:latin typeface="Times New Roman" panose="02020603050405020304" pitchFamily="18" charset="0"/>
                <a:cs typeface="Times New Roman" panose="02020603050405020304" pitchFamily="18" charset="0"/>
              </a:rPr>
              <a:t>hierarchical data reuse</a:t>
            </a:r>
          </a:p>
        </p:txBody>
      </p:sp>
      <p:sp>
        <p:nvSpPr>
          <p:cNvPr id="31" name="文本框 30">
            <a:extLst>
              <a:ext uri="{FF2B5EF4-FFF2-40B4-BE49-F238E27FC236}">
                <a16:creationId xmlns:a16="http://schemas.microsoft.com/office/drawing/2014/main" id="{83A659BC-B95C-4DA8-9483-1B7B7CD7FB89}"/>
              </a:ext>
            </a:extLst>
          </p:cNvPr>
          <p:cNvSpPr txBox="1"/>
          <p:nvPr/>
        </p:nvSpPr>
        <p:spPr>
          <a:xfrm>
            <a:off x="195035" y="2656576"/>
            <a:ext cx="9982347" cy="3046988"/>
          </a:xfrm>
          <a:prstGeom prst="rect">
            <a:avLst/>
          </a:prstGeom>
          <a:noFill/>
        </p:spPr>
        <p:txBody>
          <a:bodyPr wrap="square">
            <a:spAutoFit/>
          </a:bodyPr>
          <a:lstStyle/>
          <a:p>
            <a:r>
              <a:rPr lang="en-US" altLang="zh-CN" sz="2400" b="1" dirty="0"/>
              <a:t>-   Global </a:t>
            </a:r>
            <a:r>
              <a:rPr lang="zh-CN" altLang="en-US" sz="2400" b="1" dirty="0"/>
              <a:t>策略的条件（</a:t>
            </a:r>
            <a:r>
              <a:rPr lang="en-US" altLang="zh-CN" sz="2400" b="1" dirty="0"/>
              <a:t>Global Barrier</a:t>
            </a:r>
            <a:r>
              <a:rPr lang="zh-CN" altLang="en-US" sz="2400" b="1" dirty="0"/>
              <a:t>）</a:t>
            </a:r>
          </a:p>
          <a:p>
            <a:endParaRPr lang="zh-CN" altLang="en-US" sz="2400" dirty="0"/>
          </a:p>
          <a:p>
            <a:r>
              <a:rPr lang="en-US" altLang="zh-CN" sz="2400" dirty="0"/>
              <a:t>Global</a:t>
            </a:r>
            <a:r>
              <a:rPr lang="zh-CN" altLang="en-US" sz="2400" dirty="0"/>
              <a:t>策略的实现需要设定一个</a:t>
            </a:r>
            <a:r>
              <a:rPr lang="en-US" altLang="zh-CN" sz="2400" dirty="0"/>
              <a:t>Global Barrier</a:t>
            </a:r>
            <a:r>
              <a:rPr lang="zh-CN" altLang="en-US" sz="2400" dirty="0"/>
              <a:t>：</a:t>
            </a:r>
            <a:endParaRPr lang="en-US" altLang="zh-CN" sz="2400" dirty="0"/>
          </a:p>
          <a:p>
            <a:r>
              <a:rPr lang="en-US" altLang="zh-CN" sz="2400" dirty="0"/>
              <a:t>GPU thread block</a:t>
            </a:r>
            <a:r>
              <a:rPr lang="zh-CN" altLang="en-US" sz="2400" dirty="0"/>
              <a:t>总数量 不大于 每</a:t>
            </a:r>
            <a:r>
              <a:rPr lang="en-US" altLang="zh-CN" sz="2400" dirty="0"/>
              <a:t>wave</a:t>
            </a:r>
            <a:r>
              <a:rPr lang="zh-CN" altLang="en-US" sz="2400" dirty="0"/>
              <a:t>可以在</a:t>
            </a:r>
            <a:r>
              <a:rPr lang="en-US" altLang="zh-CN" sz="2400" dirty="0"/>
              <a:t>GPU</a:t>
            </a:r>
            <a:r>
              <a:rPr lang="zh-CN" altLang="en-US" sz="2400" dirty="0"/>
              <a:t>上同时执行的最大数量，不然就导致</a:t>
            </a:r>
            <a:r>
              <a:rPr lang="en-US" altLang="zh-CN" sz="2400" dirty="0"/>
              <a:t>active</a:t>
            </a:r>
            <a:r>
              <a:rPr lang="zh-CN" altLang="en-US" sz="2400" dirty="0"/>
              <a:t>线程块和</a:t>
            </a:r>
            <a:r>
              <a:rPr lang="en-US" altLang="zh-CN" sz="2400" dirty="0"/>
              <a:t>inactive</a:t>
            </a:r>
            <a:r>
              <a:rPr lang="zh-CN" altLang="en-US" sz="2400" dirty="0"/>
              <a:t>线程块产生</a:t>
            </a:r>
            <a:r>
              <a:rPr lang="en-US" altLang="zh-CN" sz="2400" dirty="0"/>
              <a:t>dead-lock</a:t>
            </a:r>
            <a:r>
              <a:rPr lang="zh-CN" altLang="en-US" sz="2400" dirty="0"/>
              <a:t>。</a:t>
            </a:r>
            <a:endParaRPr lang="en-US" altLang="zh-CN" sz="2400" dirty="0"/>
          </a:p>
          <a:p>
            <a:r>
              <a:rPr lang="zh-CN" altLang="en-US" sz="2400" dirty="0"/>
              <a:t>而且</a:t>
            </a:r>
            <a:r>
              <a:rPr lang="en-US" altLang="zh-CN" sz="2400" dirty="0"/>
              <a:t>Global</a:t>
            </a:r>
            <a:r>
              <a:rPr lang="zh-CN" altLang="en-US" sz="2400" dirty="0"/>
              <a:t>策略需要</a:t>
            </a:r>
            <a:r>
              <a:rPr lang="en-US" altLang="zh-CN" sz="2400" dirty="0"/>
              <a:t>GPU kernel</a:t>
            </a:r>
            <a:r>
              <a:rPr lang="zh-CN" altLang="en-US" sz="2400" dirty="0"/>
              <a:t>所有线程全局同步，会将</a:t>
            </a:r>
            <a:r>
              <a:rPr lang="en-US" altLang="zh-CN" sz="2400" dirty="0"/>
              <a:t>kernel</a:t>
            </a:r>
            <a:r>
              <a:rPr lang="zh-CN" altLang="en-US" sz="2400" dirty="0"/>
              <a:t>调用之间的</a:t>
            </a:r>
            <a:r>
              <a:rPr lang="en-US" altLang="zh-CN" sz="2400" dirty="0"/>
              <a:t>implicit global thread barriers</a:t>
            </a:r>
            <a:r>
              <a:rPr lang="zh-CN" altLang="en-US" sz="2400" dirty="0"/>
              <a:t>内联</a:t>
            </a:r>
            <a:r>
              <a:rPr lang="en-US" altLang="zh-CN" sz="2400" dirty="0"/>
              <a:t>(inline)</a:t>
            </a:r>
            <a:r>
              <a:rPr lang="zh-CN" altLang="en-US" sz="2400" dirty="0"/>
              <a:t>到单个</a:t>
            </a:r>
            <a:r>
              <a:rPr lang="en-US" altLang="zh-CN" sz="2400" dirty="0"/>
              <a:t>kernel</a:t>
            </a:r>
            <a:r>
              <a:rPr lang="zh-CN" altLang="en-US" sz="2400" dirty="0"/>
              <a:t>中（可以理解为：将</a:t>
            </a:r>
            <a:r>
              <a:rPr lang="en-US" altLang="zh-CN" sz="2400" dirty="0"/>
              <a:t>kernel</a:t>
            </a:r>
            <a:r>
              <a:rPr lang="zh-CN" altLang="en-US" sz="2400" dirty="0"/>
              <a:t>之间的隐式同步给</a:t>
            </a:r>
            <a:r>
              <a:rPr lang="en-US" altLang="zh-CN" sz="2400" dirty="0"/>
              <a:t>inline</a:t>
            </a:r>
            <a:r>
              <a:rPr lang="zh-CN" altLang="en-US" sz="2400" dirty="0"/>
              <a:t>到</a:t>
            </a:r>
            <a:r>
              <a:rPr lang="en-US" altLang="zh-CN" sz="2400" dirty="0"/>
              <a:t>kernel</a:t>
            </a:r>
            <a:r>
              <a:rPr lang="zh-CN" altLang="en-US" sz="2400" dirty="0"/>
              <a:t>内部）。</a:t>
            </a:r>
          </a:p>
        </p:txBody>
      </p:sp>
    </p:spTree>
    <p:extLst>
      <p:ext uri="{BB962C8B-B14F-4D97-AF65-F5344CB8AC3E}">
        <p14:creationId xmlns:p14="http://schemas.microsoft.com/office/powerpoint/2010/main" val="901184677"/>
      </p:ext>
    </p:extLst>
  </p:cSld>
  <p:clrMapOvr>
    <a:masterClrMapping/>
  </p:clrMapOvr>
  <mc:AlternateContent xmlns:mc="http://schemas.openxmlformats.org/markup-compatibility/2006" xmlns:p14="http://schemas.microsoft.com/office/powerpoint/2010/main">
    <mc:Choice Requires="p14">
      <p:transition spd="slow" p14:dur="2000" advTm="45363"/>
    </mc:Choice>
    <mc:Fallback xmlns="">
      <p:transition spd="slow" advTm="4536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p:tgtEl>
                                          <p:spTgt spid="15"/>
                                        </p:tgtEl>
                                        <p:attrNameLst>
                                          <p:attrName>ppt_x</p:attrName>
                                        </p:attrNameLst>
                                      </p:cBhvr>
                                      <p:tavLst>
                                        <p:tav tm="0">
                                          <p:val>
                                            <p:strVal val="#ppt_x-#ppt_w*1.125000"/>
                                          </p:val>
                                        </p:tav>
                                        <p:tav tm="100000">
                                          <p:val>
                                            <p:strVal val="#ppt_x"/>
                                          </p:val>
                                        </p:tav>
                                      </p:tavLst>
                                    </p:anim>
                                    <p:animEffect transition="in" filter="wipe(right)">
                                      <p:cBhvr>
                                        <p:cTn id="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01167" y="144940"/>
            <a:ext cx="5944248" cy="584771"/>
          </a:xfrm>
          <a:prstGeom prst="rect">
            <a:avLst/>
          </a:prstGeom>
          <a:noFill/>
        </p:spPr>
        <p:txBody>
          <a:bodyPr wrap="none" lIns="91436" tIns="45718" rIns="91436" bIns="45718" rtlCol="0">
            <a:spAutoFit/>
          </a:bodyPr>
          <a:lstStyle/>
          <a:p>
            <a:r>
              <a:rPr lang="en-US" altLang="zh-CN" sz="3200" dirty="0">
                <a:solidFill>
                  <a:schemeClr val="tx1">
                    <a:lumMod val="65000"/>
                    <a:lumOff val="35000"/>
                  </a:schemeClr>
                </a:solidFill>
                <a:latin typeface="微软雅黑" panose="020B0503020204020204" pitchFamily="34" charset="-122"/>
                <a:ea typeface="微软雅黑" panose="020B0503020204020204" pitchFamily="34" charset="-122"/>
              </a:rPr>
              <a:t>KEY DESIGN METHODOLOGY</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6645415" y="217491"/>
            <a:ext cx="6896541" cy="449260"/>
            <a:chOff x="2965397" y="217491"/>
            <a:chExt cx="10096500" cy="439541"/>
          </a:xfrm>
        </p:grpSpPr>
        <p:sp>
          <p:nvSpPr>
            <p:cNvPr id="4" name="圆角矩形 3"/>
            <p:cNvSpPr/>
            <p:nvPr/>
          </p:nvSpPr>
          <p:spPr>
            <a:xfrm>
              <a:off x="2965397" y="217491"/>
              <a:ext cx="10083800" cy="328609"/>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2978097" y="621032"/>
              <a:ext cx="10083800" cy="36000"/>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Freeform 12">
            <a:extLst>
              <a:ext uri="{FF2B5EF4-FFF2-40B4-BE49-F238E27FC236}">
                <a16:creationId xmlns:a16="http://schemas.microsoft.com/office/drawing/2014/main" id="{2B1713A1-63EE-472D-A66E-3C571E2E4DE8}"/>
              </a:ext>
            </a:extLst>
          </p:cNvPr>
          <p:cNvSpPr/>
          <p:nvPr/>
        </p:nvSpPr>
        <p:spPr bwMode="auto">
          <a:xfrm flipV="1">
            <a:off x="261993" y="3911694"/>
            <a:ext cx="1126916" cy="1060179"/>
          </a:xfrm>
          <a:custGeom>
            <a:avLst/>
            <a:gdLst/>
            <a:ahLst/>
            <a:cxnLst/>
            <a:rect l="l" t="t" r="r" b="b"/>
            <a:pathLst>
              <a:path w="1373187" h="1291466">
                <a:moveTo>
                  <a:pt x="1373186" y="1291466"/>
                </a:moveTo>
                <a:lnTo>
                  <a:pt x="1316220" y="1239784"/>
                </a:lnTo>
                <a:lnTo>
                  <a:pt x="1316221" y="1239784"/>
                </a:lnTo>
                <a:lnTo>
                  <a:pt x="1373187" y="1291466"/>
                </a:lnTo>
                <a:lnTo>
                  <a:pt x="1217612" y="1008792"/>
                </a:lnTo>
                <a:lnTo>
                  <a:pt x="1224267" y="1113714"/>
                </a:lnTo>
                <a:cubicBezTo>
                  <a:pt x="1123585" y="1022574"/>
                  <a:pt x="907850" y="827283"/>
                  <a:pt x="445585" y="408824"/>
                </a:cubicBezTo>
                <a:lnTo>
                  <a:pt x="450849" y="206706"/>
                </a:lnTo>
                <a:lnTo>
                  <a:pt x="219074" y="0"/>
                </a:lnTo>
                <a:lnTo>
                  <a:pt x="213889" y="199085"/>
                </a:lnTo>
                <a:lnTo>
                  <a:pt x="205595" y="191578"/>
                </a:lnTo>
                <a:cubicBezTo>
                  <a:pt x="192296" y="178438"/>
                  <a:pt x="173086" y="181723"/>
                  <a:pt x="162743" y="194863"/>
                </a:cubicBezTo>
                <a:cubicBezTo>
                  <a:pt x="152399" y="209645"/>
                  <a:pt x="153877" y="230996"/>
                  <a:pt x="167176" y="242494"/>
                </a:cubicBezTo>
                <a:cubicBezTo>
                  <a:pt x="167176" y="242494"/>
                  <a:pt x="167176" y="242494"/>
                  <a:pt x="169337" y="244450"/>
                </a:cubicBezTo>
                <a:lnTo>
                  <a:pt x="178874" y="253084"/>
                </a:lnTo>
                <a:lnTo>
                  <a:pt x="0" y="302108"/>
                </a:lnTo>
                <a:lnTo>
                  <a:pt x="231775" y="510580"/>
                </a:lnTo>
                <a:lnTo>
                  <a:pt x="408272" y="460742"/>
                </a:lnTo>
                <a:cubicBezTo>
                  <a:pt x="557041" y="595413"/>
                  <a:pt x="797608" y="813183"/>
                  <a:pt x="1186619" y="1165328"/>
                </a:cubicBezTo>
                <a:lnTo>
                  <a:pt x="1092199" y="1180163"/>
                </a:lnTo>
                <a:close/>
              </a:path>
            </a:pathLst>
          </a:custGeom>
          <a:solidFill>
            <a:schemeClr val="bg1">
              <a:lumMod val="75000"/>
              <a:alpha val="10000"/>
            </a:schemeClr>
          </a:solidFill>
          <a:ln>
            <a:noFill/>
          </a:ln>
        </p:spPr>
        <p:txBody>
          <a:bodyPr vert="horz" wrap="square" lIns="121920" tIns="60960" rIns="121920" bIns="60960" numCol="1" anchor="t" anchorCtr="0" compatLnSpc="1"/>
          <a:lstStyle/>
          <a:p>
            <a:endParaRPr lang="zh-CN" altLang="en-US" sz="2400"/>
          </a:p>
        </p:txBody>
      </p:sp>
      <p:sp>
        <p:nvSpPr>
          <p:cNvPr id="65" name="矩形 64">
            <a:extLst>
              <a:ext uri="{FF2B5EF4-FFF2-40B4-BE49-F238E27FC236}">
                <a16:creationId xmlns:a16="http://schemas.microsoft.com/office/drawing/2014/main" id="{B1CCB526-33C1-4AF7-BE36-4D9E34C27B20}"/>
              </a:ext>
            </a:extLst>
          </p:cNvPr>
          <p:cNvSpPr/>
          <p:nvPr/>
        </p:nvSpPr>
        <p:spPr>
          <a:xfrm>
            <a:off x="65707" y="931017"/>
            <a:ext cx="4169410" cy="400110"/>
          </a:xfrm>
          <a:prstGeom prst="rect">
            <a:avLst/>
          </a:prstGeom>
          <a:solidFill>
            <a:srgbClr val="0070C0">
              <a:alpha val="70000"/>
            </a:srgbClr>
          </a:solidFill>
        </p:spPr>
        <p:txBody>
          <a:bodyPr wrap="square">
            <a:spAutoFit/>
          </a:bodyPr>
          <a:lstStyle/>
          <a:p>
            <a:r>
              <a:rPr lang="en-US" altLang="zh-CN" sz="2000" b="1" dirty="0">
                <a:solidFill>
                  <a:schemeClr val="bg1"/>
                </a:solidFill>
                <a:latin typeface="微软雅黑" panose="020B0503020204020204" pitchFamily="34" charset="-122"/>
                <a:ea typeface="微软雅黑" panose="020B0503020204020204" pitchFamily="34" charset="-122"/>
              </a:rPr>
              <a:t>3.3 Adaptive Thread Mapping</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5" name="组合 14">
            <a:extLst>
              <a:ext uri="{FF2B5EF4-FFF2-40B4-BE49-F238E27FC236}">
                <a16:creationId xmlns:a16="http://schemas.microsoft.com/office/drawing/2014/main" id="{AE205094-E49F-4E3F-BFDC-35451E7A1161}"/>
              </a:ext>
            </a:extLst>
          </p:cNvPr>
          <p:cNvGrpSpPr/>
          <p:nvPr/>
        </p:nvGrpSpPr>
        <p:grpSpPr>
          <a:xfrm>
            <a:off x="-254000" y="201683"/>
            <a:ext cx="898070" cy="523220"/>
            <a:chOff x="-254000" y="201683"/>
            <a:chExt cx="898070" cy="523220"/>
          </a:xfrm>
        </p:grpSpPr>
        <p:sp>
          <p:nvSpPr>
            <p:cNvPr id="16" name="圆角矩形 5">
              <a:extLst>
                <a:ext uri="{FF2B5EF4-FFF2-40B4-BE49-F238E27FC236}">
                  <a16:creationId xmlns:a16="http://schemas.microsoft.com/office/drawing/2014/main" id="{CA9D2869-EFE9-4405-A21B-84A37733FC7E}"/>
                </a:ext>
              </a:extLst>
            </p:cNvPr>
            <p:cNvSpPr/>
            <p:nvPr/>
          </p:nvSpPr>
          <p:spPr>
            <a:xfrm>
              <a:off x="-254000" y="227083"/>
              <a:ext cx="898070" cy="439668"/>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C7F6E40C-94E1-458E-8789-58068C68413E}"/>
                </a:ext>
              </a:extLst>
            </p:cNvPr>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3</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19" name="文本框 18">
            <a:extLst>
              <a:ext uri="{FF2B5EF4-FFF2-40B4-BE49-F238E27FC236}">
                <a16:creationId xmlns:a16="http://schemas.microsoft.com/office/drawing/2014/main" id="{23938F5B-5AB6-4AB0-9280-26C67429C158}"/>
              </a:ext>
            </a:extLst>
          </p:cNvPr>
          <p:cNvSpPr txBox="1"/>
          <p:nvPr/>
        </p:nvSpPr>
        <p:spPr>
          <a:xfrm>
            <a:off x="-39050" y="1507946"/>
            <a:ext cx="4795052" cy="461665"/>
          </a:xfrm>
          <a:prstGeom prst="rect">
            <a:avLst/>
          </a:prstGeom>
          <a:noFill/>
        </p:spPr>
        <p:txBody>
          <a:bodyPr wrap="square">
            <a:spAutoFit/>
          </a:bodyPr>
          <a:lstStyle/>
          <a:p>
            <a:r>
              <a:rPr lang="en-US" altLang="zh-CN" sz="2400" dirty="0">
                <a:latin typeface="Times New Roman" panose="02020603050405020304" pitchFamily="18" charset="0"/>
                <a:cs typeface="Times New Roman" panose="02020603050405020304" pitchFamily="18" charset="0"/>
              </a:rPr>
              <a:t>Challenge II: </a:t>
            </a:r>
            <a:r>
              <a:rPr lang="zh-CN" altLang="en-US" sz="2400" dirty="0">
                <a:latin typeface="Times New Roman" panose="02020603050405020304" pitchFamily="18" charset="0"/>
                <a:cs typeface="Times New Roman" panose="02020603050405020304" pitchFamily="18" charset="0"/>
              </a:rPr>
              <a:t>irregular tensor shapes</a:t>
            </a:r>
          </a:p>
        </p:txBody>
      </p:sp>
      <p:sp>
        <p:nvSpPr>
          <p:cNvPr id="20" name="箭头: 右 19">
            <a:extLst>
              <a:ext uri="{FF2B5EF4-FFF2-40B4-BE49-F238E27FC236}">
                <a16:creationId xmlns:a16="http://schemas.microsoft.com/office/drawing/2014/main" id="{574A9417-5DD3-44CE-A0EF-D94629C5F20B}"/>
              </a:ext>
            </a:extLst>
          </p:cNvPr>
          <p:cNvSpPr/>
          <p:nvPr/>
        </p:nvSpPr>
        <p:spPr>
          <a:xfrm>
            <a:off x="4600592" y="1667519"/>
            <a:ext cx="1126916" cy="2103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438CB55A-E176-4DEA-9AE2-66762E9BA3F3}"/>
              </a:ext>
            </a:extLst>
          </p:cNvPr>
          <p:cNvSpPr txBox="1"/>
          <p:nvPr/>
        </p:nvSpPr>
        <p:spPr>
          <a:xfrm>
            <a:off x="5727766" y="1507946"/>
            <a:ext cx="2443734" cy="461665"/>
          </a:xfrm>
          <a:prstGeom prst="rect">
            <a:avLst/>
          </a:prstGeom>
          <a:noFill/>
        </p:spPr>
        <p:txBody>
          <a:bodyPr wrap="square">
            <a:spAutoFit/>
          </a:bodyPr>
          <a:lstStyle/>
          <a:p>
            <a:r>
              <a:rPr lang="en-US" altLang="zh-CN" sz="2400" dirty="0">
                <a:latin typeface="Times New Roman" panose="02020603050405020304" pitchFamily="18" charset="0"/>
                <a:cs typeface="Times New Roman" panose="02020603050405020304" pitchFamily="18" charset="0"/>
              </a:rPr>
              <a:t>Poor parallelism</a:t>
            </a:r>
            <a:endParaRPr lang="zh-CN" altLang="en-US" sz="2400" dirty="0">
              <a:latin typeface="Times New Roman" panose="02020603050405020304" pitchFamily="18" charset="0"/>
              <a:cs typeface="Times New Roman" panose="02020603050405020304" pitchFamily="18" charset="0"/>
            </a:endParaRPr>
          </a:p>
        </p:txBody>
      </p:sp>
      <p:sp>
        <p:nvSpPr>
          <p:cNvPr id="22" name="箭头: 右 21">
            <a:extLst>
              <a:ext uri="{FF2B5EF4-FFF2-40B4-BE49-F238E27FC236}">
                <a16:creationId xmlns:a16="http://schemas.microsoft.com/office/drawing/2014/main" id="{46D6BAD2-A1CA-4B21-9E18-2E571FCC7601}"/>
              </a:ext>
            </a:extLst>
          </p:cNvPr>
          <p:cNvSpPr/>
          <p:nvPr/>
        </p:nvSpPr>
        <p:spPr>
          <a:xfrm>
            <a:off x="7860680" y="1667519"/>
            <a:ext cx="1126916" cy="2103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C084A4FE-E7DE-4BAA-A796-E13333D406C2}"/>
              </a:ext>
            </a:extLst>
          </p:cNvPr>
          <p:cNvSpPr txBox="1"/>
          <p:nvPr/>
        </p:nvSpPr>
        <p:spPr>
          <a:xfrm>
            <a:off x="8987596" y="1482791"/>
            <a:ext cx="4795052" cy="461665"/>
          </a:xfrm>
          <a:prstGeom prst="rect">
            <a:avLst/>
          </a:prstGeom>
          <a:noFill/>
        </p:spPr>
        <p:txBody>
          <a:bodyPr wrap="square">
            <a:spAutoFit/>
          </a:bodyPr>
          <a:lstStyle/>
          <a:p>
            <a:r>
              <a:rPr lang="en-US" altLang="zh-CN" sz="2400" dirty="0">
                <a:latin typeface="Times New Roman" panose="02020603050405020304" pitchFamily="18" charset="0"/>
                <a:cs typeface="Times New Roman" panose="02020603050405020304" pitchFamily="18" charset="0"/>
              </a:rPr>
              <a:t>adaptive thread mapping </a:t>
            </a:r>
            <a:endParaRPr lang="zh-CN" altLang="en-US" sz="2400" dirty="0">
              <a:latin typeface="Times New Roman" panose="02020603050405020304" pitchFamily="18" charset="0"/>
              <a:cs typeface="Times New Roman" panose="02020603050405020304" pitchFamily="18" charset="0"/>
            </a:endParaRPr>
          </a:p>
        </p:txBody>
      </p:sp>
      <p:sp>
        <p:nvSpPr>
          <p:cNvPr id="25" name="箭头: 右 24">
            <a:extLst>
              <a:ext uri="{FF2B5EF4-FFF2-40B4-BE49-F238E27FC236}">
                <a16:creationId xmlns:a16="http://schemas.microsoft.com/office/drawing/2014/main" id="{A510901E-0AD1-4B8C-AC0C-AECF15CDEE07}"/>
              </a:ext>
            </a:extLst>
          </p:cNvPr>
          <p:cNvSpPr/>
          <p:nvPr/>
        </p:nvSpPr>
        <p:spPr>
          <a:xfrm rot="9490503" flipV="1">
            <a:off x="7186740" y="2296375"/>
            <a:ext cx="1998112" cy="31383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highlight>
                <a:srgbClr val="00FF00"/>
              </a:highlight>
            </a:endParaRPr>
          </a:p>
        </p:txBody>
      </p:sp>
      <p:sp>
        <p:nvSpPr>
          <p:cNvPr id="26" name="文本框 25">
            <a:extLst>
              <a:ext uri="{FF2B5EF4-FFF2-40B4-BE49-F238E27FC236}">
                <a16:creationId xmlns:a16="http://schemas.microsoft.com/office/drawing/2014/main" id="{4FC5FF23-9C70-42E9-A18D-4E62658C2175}"/>
              </a:ext>
            </a:extLst>
          </p:cNvPr>
          <p:cNvSpPr txBox="1"/>
          <p:nvPr/>
        </p:nvSpPr>
        <p:spPr>
          <a:xfrm>
            <a:off x="65706" y="2095812"/>
            <a:ext cx="7490126" cy="1815882"/>
          </a:xfrm>
          <a:prstGeom prst="rect">
            <a:avLst/>
          </a:prstGeom>
          <a:noFill/>
        </p:spPr>
        <p:txBody>
          <a:bodyPr wrap="square">
            <a:spAutoFit/>
          </a:bodyPr>
          <a:lstStyle/>
          <a:p>
            <a:r>
              <a:rPr lang="zh-CN" altLang="en-US" sz="2800" dirty="0"/>
              <a:t>shape-aware的并行代码生成：基于SIMT架构，</a:t>
            </a:r>
            <a:endParaRPr lang="en-US" altLang="zh-CN" sz="2800" dirty="0"/>
          </a:p>
          <a:p>
            <a:r>
              <a:rPr lang="zh-CN" altLang="en-US" sz="2800" b="1" dirty="0"/>
              <a:t>合并小的</a:t>
            </a:r>
            <a:r>
              <a:rPr lang="zh-CN" altLang="en-US" sz="2800" dirty="0"/>
              <a:t>（Task Packing）thread block，</a:t>
            </a:r>
            <a:endParaRPr lang="en-US" altLang="zh-CN" sz="2800" dirty="0"/>
          </a:p>
          <a:p>
            <a:r>
              <a:rPr lang="zh-CN" altLang="en-US" sz="2800" b="1" dirty="0"/>
              <a:t>拆分大的</a:t>
            </a:r>
            <a:r>
              <a:rPr lang="zh-CN" altLang="en-US" sz="2800" dirty="0"/>
              <a:t>（Task Splitting）thread block，</a:t>
            </a:r>
            <a:endParaRPr lang="en-US" altLang="zh-CN" sz="2800" dirty="0"/>
          </a:p>
          <a:p>
            <a:r>
              <a:rPr lang="zh-CN" altLang="en-US" sz="2800" dirty="0"/>
              <a:t>以得到合适的CUDA thread block大小和数量。</a:t>
            </a:r>
          </a:p>
        </p:txBody>
      </p:sp>
      <p:pic>
        <p:nvPicPr>
          <p:cNvPr id="6" name="图片 5">
            <a:extLst>
              <a:ext uri="{FF2B5EF4-FFF2-40B4-BE49-F238E27FC236}">
                <a16:creationId xmlns:a16="http://schemas.microsoft.com/office/drawing/2014/main" id="{F81D9425-6A55-448F-BDB8-C88B37FABFFB}"/>
              </a:ext>
            </a:extLst>
          </p:cNvPr>
          <p:cNvPicPr>
            <a:picLocks noChangeAspect="1"/>
          </p:cNvPicPr>
          <p:nvPr/>
        </p:nvPicPr>
        <p:blipFill rotWithShape="1">
          <a:blip r:embed="rId3">
            <a:extLst>
              <a:ext uri="{28A0092B-C50C-407E-A947-70E740481C1C}">
                <a14:useLocalDpi xmlns:a14="http://schemas.microsoft.com/office/drawing/2010/main" val="0"/>
              </a:ext>
            </a:extLst>
          </a:blip>
          <a:srcRect t="-1" r="49106" b="50865"/>
          <a:stretch/>
        </p:blipFill>
        <p:spPr>
          <a:xfrm>
            <a:off x="4206539" y="4289076"/>
            <a:ext cx="4075976" cy="2117637"/>
          </a:xfrm>
          <a:prstGeom prst="rect">
            <a:avLst/>
          </a:prstGeom>
        </p:spPr>
      </p:pic>
      <p:pic>
        <p:nvPicPr>
          <p:cNvPr id="28" name="图片 27">
            <a:extLst>
              <a:ext uri="{FF2B5EF4-FFF2-40B4-BE49-F238E27FC236}">
                <a16:creationId xmlns:a16="http://schemas.microsoft.com/office/drawing/2014/main" id="{57B5248D-6D0C-4B03-8036-D3CA96E95220}"/>
              </a:ext>
            </a:extLst>
          </p:cNvPr>
          <p:cNvPicPr>
            <a:picLocks noChangeAspect="1"/>
          </p:cNvPicPr>
          <p:nvPr/>
        </p:nvPicPr>
        <p:blipFill rotWithShape="1">
          <a:blip r:embed="rId4">
            <a:extLst>
              <a:ext uri="{28A0092B-C50C-407E-A947-70E740481C1C}">
                <a14:useLocalDpi xmlns:a14="http://schemas.microsoft.com/office/drawing/2010/main" val="0"/>
              </a:ext>
            </a:extLst>
          </a:blip>
          <a:srcRect l="5228" r="45976" b="35685"/>
          <a:stretch/>
        </p:blipFill>
        <p:spPr>
          <a:xfrm>
            <a:off x="0" y="4211601"/>
            <a:ext cx="3495164" cy="2168619"/>
          </a:xfrm>
          <a:prstGeom prst="rect">
            <a:avLst/>
          </a:prstGeom>
        </p:spPr>
      </p:pic>
      <p:pic>
        <p:nvPicPr>
          <p:cNvPr id="31" name="图片 30">
            <a:extLst>
              <a:ext uri="{FF2B5EF4-FFF2-40B4-BE49-F238E27FC236}">
                <a16:creationId xmlns:a16="http://schemas.microsoft.com/office/drawing/2014/main" id="{1F2D6429-7928-4943-B439-9DA8B735F67A}"/>
              </a:ext>
            </a:extLst>
          </p:cNvPr>
          <p:cNvPicPr>
            <a:picLocks noChangeAspect="1"/>
          </p:cNvPicPr>
          <p:nvPr/>
        </p:nvPicPr>
        <p:blipFill rotWithShape="1">
          <a:blip r:embed="rId4">
            <a:extLst>
              <a:ext uri="{28A0092B-C50C-407E-A947-70E740481C1C}">
                <a14:useLocalDpi xmlns:a14="http://schemas.microsoft.com/office/drawing/2010/main" val="0"/>
              </a:ext>
            </a:extLst>
          </a:blip>
          <a:srcRect l="53606" r="4122" b="35685"/>
          <a:stretch/>
        </p:blipFill>
        <p:spPr>
          <a:xfrm>
            <a:off x="8886825" y="2365170"/>
            <a:ext cx="2607858" cy="1867830"/>
          </a:xfrm>
          <a:prstGeom prst="rect">
            <a:avLst/>
          </a:prstGeom>
        </p:spPr>
      </p:pic>
      <p:pic>
        <p:nvPicPr>
          <p:cNvPr id="32" name="图片 31">
            <a:extLst>
              <a:ext uri="{FF2B5EF4-FFF2-40B4-BE49-F238E27FC236}">
                <a16:creationId xmlns:a16="http://schemas.microsoft.com/office/drawing/2014/main" id="{2637E6D9-86D6-4EF2-A59A-2AE6AB22D3AF}"/>
              </a:ext>
            </a:extLst>
          </p:cNvPr>
          <p:cNvPicPr>
            <a:picLocks noChangeAspect="1"/>
          </p:cNvPicPr>
          <p:nvPr/>
        </p:nvPicPr>
        <p:blipFill rotWithShape="1">
          <a:blip r:embed="rId3">
            <a:extLst>
              <a:ext uri="{28A0092B-C50C-407E-A947-70E740481C1C}">
                <a14:useLocalDpi xmlns:a14="http://schemas.microsoft.com/office/drawing/2010/main" val="0"/>
              </a:ext>
            </a:extLst>
          </a:blip>
          <a:srcRect l="53601" r="5942" b="48895"/>
          <a:stretch/>
        </p:blipFill>
        <p:spPr>
          <a:xfrm>
            <a:off x="8886825" y="4441783"/>
            <a:ext cx="2778448" cy="1888694"/>
          </a:xfrm>
          <a:prstGeom prst="rect">
            <a:avLst/>
          </a:prstGeom>
        </p:spPr>
      </p:pic>
      <p:pic>
        <p:nvPicPr>
          <p:cNvPr id="33" name="图片 32">
            <a:extLst>
              <a:ext uri="{FF2B5EF4-FFF2-40B4-BE49-F238E27FC236}">
                <a16:creationId xmlns:a16="http://schemas.microsoft.com/office/drawing/2014/main" id="{EACAB733-1B40-46C4-9259-5B67E1E26779}"/>
              </a:ext>
            </a:extLst>
          </p:cNvPr>
          <p:cNvPicPr>
            <a:picLocks noChangeAspect="1"/>
          </p:cNvPicPr>
          <p:nvPr/>
        </p:nvPicPr>
        <p:blipFill rotWithShape="1">
          <a:blip r:embed="rId3">
            <a:extLst>
              <a:ext uri="{28A0092B-C50C-407E-A947-70E740481C1C}">
                <a14:useLocalDpi xmlns:a14="http://schemas.microsoft.com/office/drawing/2010/main" val="0"/>
              </a:ext>
            </a:extLst>
          </a:blip>
          <a:srcRect t="54525" b="38021"/>
          <a:stretch/>
        </p:blipFill>
        <p:spPr>
          <a:xfrm>
            <a:off x="-39050" y="6482950"/>
            <a:ext cx="9492745" cy="380768"/>
          </a:xfrm>
          <a:prstGeom prst="rect">
            <a:avLst/>
          </a:prstGeom>
        </p:spPr>
      </p:pic>
      <p:sp>
        <p:nvSpPr>
          <p:cNvPr id="35" name="箭头: 右 34">
            <a:extLst>
              <a:ext uri="{FF2B5EF4-FFF2-40B4-BE49-F238E27FC236}">
                <a16:creationId xmlns:a16="http://schemas.microsoft.com/office/drawing/2014/main" id="{41810759-F987-4FA2-B8A7-4694D8D11BF3}"/>
              </a:ext>
            </a:extLst>
          </p:cNvPr>
          <p:cNvSpPr/>
          <p:nvPr/>
        </p:nvSpPr>
        <p:spPr>
          <a:xfrm rot="5400000" flipV="1">
            <a:off x="10193432" y="4341769"/>
            <a:ext cx="596714" cy="20002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solidFill>
              <a:highlight>
                <a:srgbClr val="00FF00"/>
              </a:highlight>
            </a:endParaRPr>
          </a:p>
        </p:txBody>
      </p:sp>
      <p:sp>
        <p:nvSpPr>
          <p:cNvPr id="36" name="箭头: 右 35">
            <a:extLst>
              <a:ext uri="{FF2B5EF4-FFF2-40B4-BE49-F238E27FC236}">
                <a16:creationId xmlns:a16="http://schemas.microsoft.com/office/drawing/2014/main" id="{3E623470-A246-41D9-BF5B-8D363178CFA8}"/>
              </a:ext>
            </a:extLst>
          </p:cNvPr>
          <p:cNvSpPr/>
          <p:nvPr/>
        </p:nvSpPr>
        <p:spPr>
          <a:xfrm flipV="1">
            <a:off x="3370963" y="5164282"/>
            <a:ext cx="899092" cy="206733"/>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solidFill>
              <a:highlight>
                <a:srgbClr val="00FF00"/>
              </a:highlight>
            </a:endParaRPr>
          </a:p>
        </p:txBody>
      </p:sp>
      <p:sp>
        <p:nvSpPr>
          <p:cNvPr id="38" name="文本框 37">
            <a:extLst>
              <a:ext uri="{FF2B5EF4-FFF2-40B4-BE49-F238E27FC236}">
                <a16:creationId xmlns:a16="http://schemas.microsoft.com/office/drawing/2014/main" id="{C63A13F8-572F-4929-A9E7-C5168F2B3792}"/>
              </a:ext>
            </a:extLst>
          </p:cNvPr>
          <p:cNvSpPr txBox="1"/>
          <p:nvPr/>
        </p:nvSpPr>
        <p:spPr>
          <a:xfrm>
            <a:off x="3370962" y="4803977"/>
            <a:ext cx="7019924" cy="369332"/>
          </a:xfrm>
          <a:prstGeom prst="rect">
            <a:avLst/>
          </a:prstGeom>
          <a:noFill/>
        </p:spPr>
        <p:txBody>
          <a:bodyPr wrap="square">
            <a:spAutoFit/>
          </a:bodyPr>
          <a:lstStyle/>
          <a:p>
            <a:r>
              <a:rPr lang="zh-CN" altLang="en-US" sz="1800" b="1" dirty="0">
                <a:solidFill>
                  <a:srgbClr val="FF0000"/>
                </a:solidFill>
              </a:rPr>
              <a:t>合并小的</a:t>
            </a:r>
            <a:endParaRPr lang="zh-CN" altLang="en-US" dirty="0">
              <a:solidFill>
                <a:srgbClr val="FF0000"/>
              </a:solidFill>
            </a:endParaRPr>
          </a:p>
        </p:txBody>
      </p:sp>
      <p:sp>
        <p:nvSpPr>
          <p:cNvPr id="40" name="文本框 39">
            <a:extLst>
              <a:ext uri="{FF2B5EF4-FFF2-40B4-BE49-F238E27FC236}">
                <a16:creationId xmlns:a16="http://schemas.microsoft.com/office/drawing/2014/main" id="{5EC6DAA1-2D6B-4C53-A46B-4F38FD2B5692}"/>
              </a:ext>
            </a:extLst>
          </p:cNvPr>
          <p:cNvSpPr txBox="1"/>
          <p:nvPr/>
        </p:nvSpPr>
        <p:spPr>
          <a:xfrm>
            <a:off x="9308606" y="4236938"/>
            <a:ext cx="1213288" cy="369332"/>
          </a:xfrm>
          <a:prstGeom prst="rect">
            <a:avLst/>
          </a:prstGeom>
          <a:noFill/>
        </p:spPr>
        <p:txBody>
          <a:bodyPr wrap="square">
            <a:spAutoFit/>
          </a:bodyPr>
          <a:lstStyle/>
          <a:p>
            <a:r>
              <a:rPr lang="zh-CN" altLang="en-US" sz="1800" b="1" dirty="0">
                <a:solidFill>
                  <a:srgbClr val="FF0000"/>
                </a:solidFill>
              </a:rPr>
              <a:t>拆分大的</a:t>
            </a:r>
            <a:endParaRPr lang="zh-CN" altLang="en-US" dirty="0">
              <a:solidFill>
                <a:srgbClr val="FF0000"/>
              </a:solidFill>
            </a:endParaRPr>
          </a:p>
        </p:txBody>
      </p:sp>
    </p:spTree>
    <p:extLst>
      <p:ext uri="{BB962C8B-B14F-4D97-AF65-F5344CB8AC3E}">
        <p14:creationId xmlns:p14="http://schemas.microsoft.com/office/powerpoint/2010/main" val="109225859"/>
      </p:ext>
    </p:extLst>
  </p:cSld>
  <p:clrMapOvr>
    <a:masterClrMapping/>
  </p:clrMapOvr>
  <mc:AlternateContent xmlns:mc="http://schemas.openxmlformats.org/markup-compatibility/2006" xmlns:p14="http://schemas.microsoft.com/office/powerpoint/2010/main">
    <mc:Choice Requires="p14">
      <p:transition spd="slow" p14:dur="2000" advTm="45363"/>
    </mc:Choice>
    <mc:Fallback xmlns="">
      <p:transition spd="slow" advTm="4536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p:tgtEl>
                                          <p:spTgt spid="15"/>
                                        </p:tgtEl>
                                        <p:attrNameLst>
                                          <p:attrName>ppt_x</p:attrName>
                                        </p:attrNameLst>
                                      </p:cBhvr>
                                      <p:tavLst>
                                        <p:tav tm="0">
                                          <p:val>
                                            <p:strVal val="#ppt_x-#ppt_w*1.125000"/>
                                          </p:val>
                                        </p:tav>
                                        <p:tav tm="100000">
                                          <p:val>
                                            <p:strVal val="#ppt_x"/>
                                          </p:val>
                                        </p:tav>
                                      </p:tavLst>
                                    </p:anim>
                                    <p:animEffect transition="in" filter="wipe(right)">
                                      <p:cBhvr>
                                        <p:cTn id="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01167" y="144940"/>
            <a:ext cx="8335094" cy="584771"/>
          </a:xfrm>
          <a:prstGeom prst="rect">
            <a:avLst/>
          </a:prstGeom>
          <a:noFill/>
        </p:spPr>
        <p:txBody>
          <a:bodyPr wrap="none" lIns="91436" tIns="45718" rIns="91436" bIns="45718" rtlCol="0">
            <a:spAutoFit/>
          </a:bodyPr>
          <a:lstStyle/>
          <a:p>
            <a:r>
              <a:rPr lang="en-US" altLang="zh-CN" sz="3200" dirty="0">
                <a:solidFill>
                  <a:schemeClr val="tx1">
                    <a:lumMod val="65000"/>
                    <a:lumOff val="35000"/>
                  </a:schemeClr>
                </a:solidFill>
                <a:latin typeface="微软雅黑" panose="020B0503020204020204" pitchFamily="34" charset="-122"/>
                <a:ea typeface="微软雅黑" panose="020B0503020204020204" pitchFamily="34" charset="-122"/>
              </a:rPr>
              <a:t>COMPILER DESIGN AND OPTIMIZATIONS</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9036261" y="217491"/>
            <a:ext cx="4505695" cy="507412"/>
            <a:chOff x="2965397" y="217491"/>
            <a:chExt cx="10096500" cy="439541"/>
          </a:xfrm>
        </p:grpSpPr>
        <p:sp>
          <p:nvSpPr>
            <p:cNvPr id="4" name="圆角矩形 3"/>
            <p:cNvSpPr/>
            <p:nvPr/>
          </p:nvSpPr>
          <p:spPr>
            <a:xfrm>
              <a:off x="2965397" y="217491"/>
              <a:ext cx="10083800" cy="328609"/>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2978097" y="621032"/>
              <a:ext cx="10083800" cy="36000"/>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Freeform 12">
            <a:extLst>
              <a:ext uri="{FF2B5EF4-FFF2-40B4-BE49-F238E27FC236}">
                <a16:creationId xmlns:a16="http://schemas.microsoft.com/office/drawing/2014/main" id="{2B1713A1-63EE-472D-A66E-3C571E2E4DE8}"/>
              </a:ext>
            </a:extLst>
          </p:cNvPr>
          <p:cNvSpPr/>
          <p:nvPr/>
        </p:nvSpPr>
        <p:spPr bwMode="auto">
          <a:xfrm flipV="1">
            <a:off x="261993" y="3911694"/>
            <a:ext cx="1126916" cy="1060179"/>
          </a:xfrm>
          <a:custGeom>
            <a:avLst/>
            <a:gdLst/>
            <a:ahLst/>
            <a:cxnLst/>
            <a:rect l="l" t="t" r="r" b="b"/>
            <a:pathLst>
              <a:path w="1373187" h="1291466">
                <a:moveTo>
                  <a:pt x="1373186" y="1291466"/>
                </a:moveTo>
                <a:lnTo>
                  <a:pt x="1316220" y="1239784"/>
                </a:lnTo>
                <a:lnTo>
                  <a:pt x="1316221" y="1239784"/>
                </a:lnTo>
                <a:lnTo>
                  <a:pt x="1373187" y="1291466"/>
                </a:lnTo>
                <a:lnTo>
                  <a:pt x="1217612" y="1008792"/>
                </a:lnTo>
                <a:lnTo>
                  <a:pt x="1224267" y="1113714"/>
                </a:lnTo>
                <a:cubicBezTo>
                  <a:pt x="1123585" y="1022574"/>
                  <a:pt x="907850" y="827283"/>
                  <a:pt x="445585" y="408824"/>
                </a:cubicBezTo>
                <a:lnTo>
                  <a:pt x="450849" y="206706"/>
                </a:lnTo>
                <a:lnTo>
                  <a:pt x="219074" y="0"/>
                </a:lnTo>
                <a:lnTo>
                  <a:pt x="213889" y="199085"/>
                </a:lnTo>
                <a:lnTo>
                  <a:pt x="205595" y="191578"/>
                </a:lnTo>
                <a:cubicBezTo>
                  <a:pt x="192296" y="178438"/>
                  <a:pt x="173086" y="181723"/>
                  <a:pt x="162743" y="194863"/>
                </a:cubicBezTo>
                <a:cubicBezTo>
                  <a:pt x="152399" y="209645"/>
                  <a:pt x="153877" y="230996"/>
                  <a:pt x="167176" y="242494"/>
                </a:cubicBezTo>
                <a:cubicBezTo>
                  <a:pt x="167176" y="242494"/>
                  <a:pt x="167176" y="242494"/>
                  <a:pt x="169337" y="244450"/>
                </a:cubicBezTo>
                <a:lnTo>
                  <a:pt x="178874" y="253084"/>
                </a:lnTo>
                <a:lnTo>
                  <a:pt x="0" y="302108"/>
                </a:lnTo>
                <a:lnTo>
                  <a:pt x="231775" y="510580"/>
                </a:lnTo>
                <a:lnTo>
                  <a:pt x="408272" y="460742"/>
                </a:lnTo>
                <a:cubicBezTo>
                  <a:pt x="557041" y="595413"/>
                  <a:pt x="797608" y="813183"/>
                  <a:pt x="1186619" y="1165328"/>
                </a:cubicBezTo>
                <a:lnTo>
                  <a:pt x="1092199" y="1180163"/>
                </a:lnTo>
                <a:close/>
              </a:path>
            </a:pathLst>
          </a:custGeom>
          <a:solidFill>
            <a:schemeClr val="bg1">
              <a:lumMod val="75000"/>
              <a:alpha val="10000"/>
            </a:schemeClr>
          </a:solidFill>
          <a:ln>
            <a:noFill/>
          </a:ln>
        </p:spPr>
        <p:txBody>
          <a:bodyPr vert="horz" wrap="square" lIns="121920" tIns="60960" rIns="121920" bIns="60960" numCol="1" anchor="t" anchorCtr="0" compatLnSpc="1"/>
          <a:lstStyle/>
          <a:p>
            <a:endParaRPr lang="zh-CN" altLang="en-US" sz="2400"/>
          </a:p>
        </p:txBody>
      </p:sp>
      <p:sp>
        <p:nvSpPr>
          <p:cNvPr id="65" name="矩形 64">
            <a:extLst>
              <a:ext uri="{FF2B5EF4-FFF2-40B4-BE49-F238E27FC236}">
                <a16:creationId xmlns:a16="http://schemas.microsoft.com/office/drawing/2014/main" id="{B1CCB526-33C1-4AF7-BE36-4D9E34C27B20}"/>
              </a:ext>
            </a:extLst>
          </p:cNvPr>
          <p:cNvSpPr/>
          <p:nvPr/>
        </p:nvSpPr>
        <p:spPr>
          <a:xfrm>
            <a:off x="261992" y="2478541"/>
            <a:ext cx="10758933" cy="1815882"/>
          </a:xfrm>
          <a:prstGeom prst="rect">
            <a:avLst/>
          </a:prstGeom>
          <a:solidFill>
            <a:schemeClr val="accent2">
              <a:lumMod val="75000"/>
              <a:alpha val="70000"/>
            </a:schemeClr>
          </a:solidFill>
        </p:spPr>
        <p:txBody>
          <a:bodyPr wrap="squar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一个关键 </a:t>
            </a:r>
            <a:r>
              <a:rPr lang="en-US" altLang="zh-CN" sz="2800" b="1" dirty="0" err="1">
                <a:solidFill>
                  <a:schemeClr val="bg1"/>
                </a:solidFill>
                <a:latin typeface="微软雅黑" panose="020B0503020204020204" pitchFamily="34" charset="-122"/>
                <a:ea typeface="微软雅黑" panose="020B0503020204020204" pitchFamily="34" charset="-122"/>
              </a:rPr>
              <a:t>obersavation</a:t>
            </a:r>
            <a:r>
              <a:rPr lang="zh-CN" altLang="en-US" sz="2800" b="1" dirty="0">
                <a:solidFill>
                  <a:schemeClr val="bg1"/>
                </a:solidFill>
                <a:latin typeface="微软雅黑" panose="020B0503020204020204" pitchFamily="34" charset="-122"/>
                <a:ea typeface="微软雅黑" panose="020B0503020204020204" pitchFamily="34" charset="-122"/>
              </a:rPr>
              <a:t>：</a:t>
            </a:r>
            <a:r>
              <a:rPr lang="en-US" altLang="zh-CN" sz="2800" b="1" dirty="0">
                <a:solidFill>
                  <a:schemeClr val="bg1"/>
                </a:solidFill>
                <a:latin typeface="微软雅黑" panose="020B0503020204020204" pitchFamily="34" charset="-122"/>
                <a:ea typeface="微软雅黑" panose="020B0503020204020204" pitchFamily="34" charset="-122"/>
              </a:rPr>
              <a:t>AStitch only needs to determine the stitching scheme and the corresponding thread mapping for several key operators, and these will propagate to all the other operators in the subgraph. </a:t>
            </a:r>
          </a:p>
        </p:txBody>
      </p:sp>
      <p:grpSp>
        <p:nvGrpSpPr>
          <p:cNvPr id="15" name="组合 14">
            <a:extLst>
              <a:ext uri="{FF2B5EF4-FFF2-40B4-BE49-F238E27FC236}">
                <a16:creationId xmlns:a16="http://schemas.microsoft.com/office/drawing/2014/main" id="{AE205094-E49F-4E3F-BFDC-35451E7A1161}"/>
              </a:ext>
            </a:extLst>
          </p:cNvPr>
          <p:cNvGrpSpPr/>
          <p:nvPr/>
        </p:nvGrpSpPr>
        <p:grpSpPr>
          <a:xfrm>
            <a:off x="-254000" y="201683"/>
            <a:ext cx="898070" cy="523220"/>
            <a:chOff x="-254000" y="201683"/>
            <a:chExt cx="898070" cy="523220"/>
          </a:xfrm>
        </p:grpSpPr>
        <p:sp>
          <p:nvSpPr>
            <p:cNvPr id="16" name="圆角矩形 5">
              <a:extLst>
                <a:ext uri="{FF2B5EF4-FFF2-40B4-BE49-F238E27FC236}">
                  <a16:creationId xmlns:a16="http://schemas.microsoft.com/office/drawing/2014/main" id="{CA9D2869-EFE9-4405-A21B-84A37733FC7E}"/>
                </a:ext>
              </a:extLst>
            </p:cNvPr>
            <p:cNvSpPr/>
            <p:nvPr/>
          </p:nvSpPr>
          <p:spPr>
            <a:xfrm>
              <a:off x="-254000" y="227083"/>
              <a:ext cx="898070" cy="439668"/>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C7F6E40C-94E1-458E-8789-58068C68413E}"/>
                </a:ext>
              </a:extLst>
            </p:cNvPr>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4</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18" name="文本框 17">
            <a:extLst>
              <a:ext uri="{FF2B5EF4-FFF2-40B4-BE49-F238E27FC236}">
                <a16:creationId xmlns:a16="http://schemas.microsoft.com/office/drawing/2014/main" id="{5C89837C-A63C-4895-80BE-F8B75174484A}"/>
              </a:ext>
            </a:extLst>
          </p:cNvPr>
          <p:cNvSpPr txBox="1"/>
          <p:nvPr/>
        </p:nvSpPr>
        <p:spPr>
          <a:xfrm>
            <a:off x="261992" y="1016189"/>
            <a:ext cx="11892447" cy="523220"/>
          </a:xfrm>
          <a:prstGeom prst="rect">
            <a:avLst/>
          </a:prstGeom>
          <a:noFill/>
        </p:spPr>
        <p:txBody>
          <a:bodyPr wrap="square">
            <a:spAutoFit/>
          </a:bodyPr>
          <a:lstStyle/>
          <a:p>
            <a:r>
              <a:rPr lang="zh-CN" altLang="en-US" sz="2800" dirty="0">
                <a:latin typeface="+mn-ea"/>
              </a:rPr>
              <a:t>穷举每个算子的stitching策略和并行策略是不现实的。</a:t>
            </a:r>
            <a:endParaRPr lang="en-US" altLang="zh-CN" sz="2800" dirty="0">
              <a:latin typeface="+mn-ea"/>
            </a:endParaRPr>
          </a:p>
        </p:txBody>
      </p:sp>
      <p:sp>
        <p:nvSpPr>
          <p:cNvPr id="22" name="文本框 21">
            <a:extLst>
              <a:ext uri="{FF2B5EF4-FFF2-40B4-BE49-F238E27FC236}">
                <a16:creationId xmlns:a16="http://schemas.microsoft.com/office/drawing/2014/main" id="{7335143C-F257-4858-BD29-F1CC4F9CC9F9}"/>
              </a:ext>
            </a:extLst>
          </p:cNvPr>
          <p:cNvSpPr txBox="1"/>
          <p:nvPr/>
        </p:nvSpPr>
        <p:spPr>
          <a:xfrm>
            <a:off x="299553" y="5399397"/>
            <a:ext cx="10122568" cy="584775"/>
          </a:xfrm>
          <a:prstGeom prst="rect">
            <a:avLst/>
          </a:prstGeom>
          <a:noFill/>
        </p:spPr>
        <p:txBody>
          <a:bodyPr wrap="square">
            <a:spAutoFit/>
          </a:bodyPr>
          <a:lstStyle/>
          <a:p>
            <a:r>
              <a:rPr lang="zh-CN" altLang="en-US" sz="3200" dirty="0"/>
              <a:t>先分组解决局部代码生成，再聚合生成全局代码。</a:t>
            </a:r>
          </a:p>
        </p:txBody>
      </p:sp>
      <p:sp>
        <p:nvSpPr>
          <p:cNvPr id="23" name="箭头: 右 22">
            <a:extLst>
              <a:ext uri="{FF2B5EF4-FFF2-40B4-BE49-F238E27FC236}">
                <a16:creationId xmlns:a16="http://schemas.microsoft.com/office/drawing/2014/main" id="{7736BEA2-9F4B-4DCF-A368-EA6DC25F6B47}"/>
              </a:ext>
            </a:extLst>
          </p:cNvPr>
          <p:cNvSpPr/>
          <p:nvPr/>
        </p:nvSpPr>
        <p:spPr>
          <a:xfrm rot="5400000" flipV="1">
            <a:off x="4016375" y="1710023"/>
            <a:ext cx="902702" cy="561474"/>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highlight>
                <a:srgbClr val="00FF00"/>
              </a:highlight>
            </a:endParaRPr>
          </a:p>
        </p:txBody>
      </p:sp>
      <p:sp>
        <p:nvSpPr>
          <p:cNvPr id="25" name="箭头: 右 24">
            <a:extLst>
              <a:ext uri="{FF2B5EF4-FFF2-40B4-BE49-F238E27FC236}">
                <a16:creationId xmlns:a16="http://schemas.microsoft.com/office/drawing/2014/main" id="{748CA6D2-DC81-4769-A96D-74761DD8E518}"/>
              </a:ext>
            </a:extLst>
          </p:cNvPr>
          <p:cNvSpPr/>
          <p:nvPr/>
        </p:nvSpPr>
        <p:spPr>
          <a:xfrm rot="5400000" flipV="1">
            <a:off x="4016375" y="4566173"/>
            <a:ext cx="902702" cy="561474"/>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highlight>
                <a:srgbClr val="00FF00"/>
              </a:highlight>
            </a:endParaRPr>
          </a:p>
        </p:txBody>
      </p:sp>
    </p:spTree>
    <p:extLst>
      <p:ext uri="{BB962C8B-B14F-4D97-AF65-F5344CB8AC3E}">
        <p14:creationId xmlns:p14="http://schemas.microsoft.com/office/powerpoint/2010/main" val="2051389521"/>
      </p:ext>
    </p:extLst>
  </p:cSld>
  <p:clrMapOvr>
    <a:masterClrMapping/>
  </p:clrMapOvr>
  <mc:AlternateContent xmlns:mc="http://schemas.openxmlformats.org/markup-compatibility/2006" xmlns:p14="http://schemas.microsoft.com/office/powerpoint/2010/main">
    <mc:Choice Requires="p14">
      <p:transition spd="slow" p14:dur="2000" advTm="45363"/>
    </mc:Choice>
    <mc:Fallback xmlns="">
      <p:transition spd="slow" advTm="4536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p:tgtEl>
                                          <p:spTgt spid="15"/>
                                        </p:tgtEl>
                                        <p:attrNameLst>
                                          <p:attrName>ppt_x</p:attrName>
                                        </p:attrNameLst>
                                      </p:cBhvr>
                                      <p:tavLst>
                                        <p:tav tm="0">
                                          <p:val>
                                            <p:strVal val="#ppt_x-#ppt_w*1.125000"/>
                                          </p:val>
                                        </p:tav>
                                        <p:tav tm="100000">
                                          <p:val>
                                            <p:strVal val="#ppt_x"/>
                                          </p:val>
                                        </p:tav>
                                      </p:tavLst>
                                    </p:anim>
                                    <p:animEffect transition="in" filter="wipe(right)">
                                      <p:cBhvr>
                                        <p:cTn id="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01167" y="144940"/>
            <a:ext cx="8335094" cy="584771"/>
          </a:xfrm>
          <a:prstGeom prst="rect">
            <a:avLst/>
          </a:prstGeom>
          <a:noFill/>
        </p:spPr>
        <p:txBody>
          <a:bodyPr wrap="none" lIns="91436" tIns="45718" rIns="91436" bIns="45718" rtlCol="0">
            <a:spAutoFit/>
          </a:bodyPr>
          <a:lstStyle/>
          <a:p>
            <a:r>
              <a:rPr lang="en-US" altLang="zh-CN" sz="3200" dirty="0">
                <a:solidFill>
                  <a:schemeClr val="tx1">
                    <a:lumMod val="65000"/>
                    <a:lumOff val="35000"/>
                  </a:schemeClr>
                </a:solidFill>
                <a:latin typeface="微软雅黑" panose="020B0503020204020204" pitchFamily="34" charset="-122"/>
                <a:ea typeface="微软雅黑" panose="020B0503020204020204" pitchFamily="34" charset="-122"/>
              </a:rPr>
              <a:t>COMPILER DESIGN AND OPTIMIZATIONS</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9036261" y="217491"/>
            <a:ext cx="4505695" cy="507412"/>
            <a:chOff x="2965397" y="217491"/>
            <a:chExt cx="10096500" cy="439541"/>
          </a:xfrm>
        </p:grpSpPr>
        <p:sp>
          <p:nvSpPr>
            <p:cNvPr id="4" name="圆角矩形 3"/>
            <p:cNvSpPr/>
            <p:nvPr/>
          </p:nvSpPr>
          <p:spPr>
            <a:xfrm>
              <a:off x="2965397" y="217491"/>
              <a:ext cx="10083800" cy="328609"/>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2978097" y="621032"/>
              <a:ext cx="10083800" cy="36000"/>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Freeform 12">
            <a:extLst>
              <a:ext uri="{FF2B5EF4-FFF2-40B4-BE49-F238E27FC236}">
                <a16:creationId xmlns:a16="http://schemas.microsoft.com/office/drawing/2014/main" id="{2B1713A1-63EE-472D-A66E-3C571E2E4DE8}"/>
              </a:ext>
            </a:extLst>
          </p:cNvPr>
          <p:cNvSpPr/>
          <p:nvPr/>
        </p:nvSpPr>
        <p:spPr bwMode="auto">
          <a:xfrm flipV="1">
            <a:off x="261993" y="3911694"/>
            <a:ext cx="1126916" cy="1060179"/>
          </a:xfrm>
          <a:custGeom>
            <a:avLst/>
            <a:gdLst/>
            <a:ahLst/>
            <a:cxnLst/>
            <a:rect l="l" t="t" r="r" b="b"/>
            <a:pathLst>
              <a:path w="1373187" h="1291466">
                <a:moveTo>
                  <a:pt x="1373186" y="1291466"/>
                </a:moveTo>
                <a:lnTo>
                  <a:pt x="1316220" y="1239784"/>
                </a:lnTo>
                <a:lnTo>
                  <a:pt x="1316221" y="1239784"/>
                </a:lnTo>
                <a:lnTo>
                  <a:pt x="1373187" y="1291466"/>
                </a:lnTo>
                <a:lnTo>
                  <a:pt x="1217612" y="1008792"/>
                </a:lnTo>
                <a:lnTo>
                  <a:pt x="1224267" y="1113714"/>
                </a:lnTo>
                <a:cubicBezTo>
                  <a:pt x="1123585" y="1022574"/>
                  <a:pt x="907850" y="827283"/>
                  <a:pt x="445585" y="408824"/>
                </a:cubicBezTo>
                <a:lnTo>
                  <a:pt x="450849" y="206706"/>
                </a:lnTo>
                <a:lnTo>
                  <a:pt x="219074" y="0"/>
                </a:lnTo>
                <a:lnTo>
                  <a:pt x="213889" y="199085"/>
                </a:lnTo>
                <a:lnTo>
                  <a:pt x="205595" y="191578"/>
                </a:lnTo>
                <a:cubicBezTo>
                  <a:pt x="192296" y="178438"/>
                  <a:pt x="173086" y="181723"/>
                  <a:pt x="162743" y="194863"/>
                </a:cubicBezTo>
                <a:cubicBezTo>
                  <a:pt x="152399" y="209645"/>
                  <a:pt x="153877" y="230996"/>
                  <a:pt x="167176" y="242494"/>
                </a:cubicBezTo>
                <a:cubicBezTo>
                  <a:pt x="167176" y="242494"/>
                  <a:pt x="167176" y="242494"/>
                  <a:pt x="169337" y="244450"/>
                </a:cubicBezTo>
                <a:lnTo>
                  <a:pt x="178874" y="253084"/>
                </a:lnTo>
                <a:lnTo>
                  <a:pt x="0" y="302108"/>
                </a:lnTo>
                <a:lnTo>
                  <a:pt x="231775" y="510580"/>
                </a:lnTo>
                <a:lnTo>
                  <a:pt x="408272" y="460742"/>
                </a:lnTo>
                <a:cubicBezTo>
                  <a:pt x="557041" y="595413"/>
                  <a:pt x="797608" y="813183"/>
                  <a:pt x="1186619" y="1165328"/>
                </a:cubicBezTo>
                <a:lnTo>
                  <a:pt x="1092199" y="1180163"/>
                </a:lnTo>
                <a:close/>
              </a:path>
            </a:pathLst>
          </a:custGeom>
          <a:solidFill>
            <a:schemeClr val="bg1">
              <a:lumMod val="75000"/>
              <a:alpha val="10000"/>
            </a:schemeClr>
          </a:solidFill>
          <a:ln>
            <a:noFill/>
          </a:ln>
        </p:spPr>
        <p:txBody>
          <a:bodyPr vert="horz" wrap="square" lIns="121920" tIns="60960" rIns="121920" bIns="60960" numCol="1" anchor="t" anchorCtr="0" compatLnSpc="1"/>
          <a:lstStyle/>
          <a:p>
            <a:endParaRPr lang="zh-CN" altLang="en-US" sz="2400"/>
          </a:p>
        </p:txBody>
      </p:sp>
      <p:grpSp>
        <p:nvGrpSpPr>
          <p:cNvPr id="15" name="组合 14">
            <a:extLst>
              <a:ext uri="{FF2B5EF4-FFF2-40B4-BE49-F238E27FC236}">
                <a16:creationId xmlns:a16="http://schemas.microsoft.com/office/drawing/2014/main" id="{AE205094-E49F-4E3F-BFDC-35451E7A1161}"/>
              </a:ext>
            </a:extLst>
          </p:cNvPr>
          <p:cNvGrpSpPr/>
          <p:nvPr/>
        </p:nvGrpSpPr>
        <p:grpSpPr>
          <a:xfrm>
            <a:off x="-254000" y="201683"/>
            <a:ext cx="898070" cy="523220"/>
            <a:chOff x="-254000" y="201683"/>
            <a:chExt cx="898070" cy="523220"/>
          </a:xfrm>
        </p:grpSpPr>
        <p:sp>
          <p:nvSpPr>
            <p:cNvPr id="16" name="圆角矩形 5">
              <a:extLst>
                <a:ext uri="{FF2B5EF4-FFF2-40B4-BE49-F238E27FC236}">
                  <a16:creationId xmlns:a16="http://schemas.microsoft.com/office/drawing/2014/main" id="{CA9D2869-EFE9-4405-A21B-84A37733FC7E}"/>
                </a:ext>
              </a:extLst>
            </p:cNvPr>
            <p:cNvSpPr/>
            <p:nvPr/>
          </p:nvSpPr>
          <p:spPr>
            <a:xfrm>
              <a:off x="-254000" y="227083"/>
              <a:ext cx="898070" cy="439668"/>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C7F6E40C-94E1-458E-8789-58068C68413E}"/>
                </a:ext>
              </a:extLst>
            </p:cNvPr>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4</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20" name="文本框 19">
            <a:extLst>
              <a:ext uri="{FF2B5EF4-FFF2-40B4-BE49-F238E27FC236}">
                <a16:creationId xmlns:a16="http://schemas.microsoft.com/office/drawing/2014/main" id="{C4BD2683-9C46-4E1B-8722-28F0728EF022}"/>
              </a:ext>
            </a:extLst>
          </p:cNvPr>
          <p:cNvSpPr txBox="1"/>
          <p:nvPr/>
        </p:nvSpPr>
        <p:spPr>
          <a:xfrm>
            <a:off x="261993" y="1916300"/>
            <a:ext cx="10122568" cy="3539430"/>
          </a:xfrm>
          <a:prstGeom prst="rect">
            <a:avLst/>
          </a:prstGeom>
          <a:noFill/>
        </p:spPr>
        <p:txBody>
          <a:bodyPr wrap="square">
            <a:spAutoFit/>
          </a:bodyPr>
          <a:lstStyle/>
          <a:p>
            <a:pPr marL="457200" indent="-457200">
              <a:buFontTx/>
              <a:buChar char="-"/>
            </a:pPr>
            <a:r>
              <a:rPr lang="zh-CN" altLang="en-US" sz="2800" dirty="0"/>
              <a:t>初始：用</a:t>
            </a:r>
            <a:r>
              <a:rPr lang="en-US" altLang="zh-CN" sz="2800" dirty="0"/>
              <a:t>BFS</a:t>
            </a:r>
            <a:r>
              <a:rPr lang="zh-CN" altLang="en-US" sz="2800" dirty="0"/>
              <a:t>算法找到访存密集型操作构成的子图，用</a:t>
            </a:r>
            <a:r>
              <a:rPr lang="en-US" altLang="zh-CN" sz="2800" dirty="0"/>
              <a:t>stitch op</a:t>
            </a:r>
            <a:r>
              <a:rPr lang="zh-CN" altLang="en-US" sz="2800" dirty="0"/>
              <a:t>代替表示子图。</a:t>
            </a:r>
            <a:endParaRPr lang="en-US" altLang="zh-CN" sz="2800" dirty="0"/>
          </a:p>
          <a:p>
            <a:pPr marL="457200" indent="-457200">
              <a:buFontTx/>
              <a:buChar char="-"/>
            </a:pPr>
            <a:endParaRPr lang="en-US" altLang="zh-CN" sz="2800" dirty="0"/>
          </a:p>
          <a:p>
            <a:pPr marL="457200" indent="-457200">
              <a:buFontTx/>
              <a:buChar char="-"/>
            </a:pPr>
            <a:r>
              <a:rPr lang="zh-CN" altLang="en-US" sz="2800" dirty="0"/>
              <a:t>遍历：遍历所有初始的</a:t>
            </a:r>
            <a:r>
              <a:rPr lang="en-US" altLang="zh-CN" sz="2800" dirty="0"/>
              <a:t>stitch op</a:t>
            </a:r>
            <a:r>
              <a:rPr lang="zh-CN" altLang="en-US" sz="2800" dirty="0"/>
              <a:t>，把没有</a:t>
            </a:r>
            <a:r>
              <a:rPr lang="en-US" altLang="zh-CN" sz="2800" dirty="0"/>
              <a:t>data dependency</a:t>
            </a:r>
            <a:r>
              <a:rPr lang="zh-CN" altLang="en-US" sz="2800" dirty="0"/>
              <a:t>的</a:t>
            </a:r>
            <a:r>
              <a:rPr lang="en-US" altLang="zh-CN" sz="2800" dirty="0"/>
              <a:t>stitch op</a:t>
            </a:r>
            <a:r>
              <a:rPr lang="zh-CN" altLang="en-US" sz="2800" dirty="0"/>
              <a:t>进一步合并构成更大的</a:t>
            </a:r>
            <a:r>
              <a:rPr lang="en-US" altLang="zh-CN" sz="2800" dirty="0"/>
              <a:t>op</a:t>
            </a:r>
            <a:r>
              <a:rPr lang="zh-CN" altLang="en-US" sz="2800" dirty="0"/>
              <a:t>，来扩大</a:t>
            </a:r>
            <a:r>
              <a:rPr lang="en-US" altLang="zh-CN" sz="2800" dirty="0"/>
              <a:t>stitching</a:t>
            </a:r>
            <a:r>
              <a:rPr lang="zh-CN" altLang="en-US" sz="2800" dirty="0"/>
              <a:t> </a:t>
            </a:r>
            <a:r>
              <a:rPr lang="en-US" altLang="zh-CN" sz="2800" dirty="0"/>
              <a:t>scope</a:t>
            </a:r>
            <a:r>
              <a:rPr lang="zh-CN" altLang="en-US" sz="2800" dirty="0"/>
              <a:t>。（需要保证不形成</a:t>
            </a:r>
            <a:r>
              <a:rPr lang="en-US" altLang="zh-CN" sz="2800" dirty="0"/>
              <a:t>cyclic dependence </a:t>
            </a:r>
            <a:r>
              <a:rPr lang="zh-CN" altLang="en-US" sz="2800" dirty="0"/>
              <a:t>）</a:t>
            </a:r>
            <a:endParaRPr lang="en-US" altLang="zh-CN" sz="2800" dirty="0"/>
          </a:p>
          <a:p>
            <a:pPr marL="457200" indent="-457200">
              <a:buFontTx/>
              <a:buChar char="-"/>
            </a:pPr>
            <a:endParaRPr lang="en-US" altLang="zh-CN" sz="2800" dirty="0"/>
          </a:p>
          <a:p>
            <a:pPr marL="457200" indent="-457200">
              <a:buFontTx/>
              <a:buChar char="-"/>
            </a:pPr>
            <a:r>
              <a:rPr lang="zh-CN" altLang="en-US" sz="2800" dirty="0"/>
              <a:t>最后：每个</a:t>
            </a:r>
            <a:r>
              <a:rPr lang="en-US" altLang="zh-CN" sz="2800" dirty="0"/>
              <a:t>stitch op</a:t>
            </a:r>
            <a:r>
              <a:rPr lang="zh-CN" altLang="en-US" sz="2800" dirty="0"/>
              <a:t>被编译为一个</a:t>
            </a:r>
            <a:r>
              <a:rPr lang="en-US" altLang="zh-CN" sz="2800" dirty="0"/>
              <a:t>CUDA kernel</a:t>
            </a:r>
            <a:r>
              <a:rPr lang="zh-CN" altLang="en-US" sz="2800" dirty="0"/>
              <a:t>。</a:t>
            </a:r>
            <a:endParaRPr lang="en-US" altLang="zh-CN" sz="2800" dirty="0"/>
          </a:p>
        </p:txBody>
      </p:sp>
      <p:sp>
        <p:nvSpPr>
          <p:cNvPr id="26" name="矩形 25">
            <a:extLst>
              <a:ext uri="{FF2B5EF4-FFF2-40B4-BE49-F238E27FC236}">
                <a16:creationId xmlns:a16="http://schemas.microsoft.com/office/drawing/2014/main" id="{6B9BD1C2-3A01-4514-B41B-88C44A7AE533}"/>
              </a:ext>
            </a:extLst>
          </p:cNvPr>
          <p:cNvSpPr/>
          <p:nvPr/>
        </p:nvSpPr>
        <p:spPr>
          <a:xfrm>
            <a:off x="195035" y="862718"/>
            <a:ext cx="4489260" cy="400110"/>
          </a:xfrm>
          <a:prstGeom prst="rect">
            <a:avLst/>
          </a:prstGeom>
          <a:solidFill>
            <a:srgbClr val="0070C0">
              <a:alpha val="70000"/>
            </a:srgbClr>
          </a:solidFill>
        </p:spPr>
        <p:txBody>
          <a:bodyPr wrap="square">
            <a:spAutoFit/>
          </a:bodyPr>
          <a:lstStyle/>
          <a:p>
            <a:r>
              <a:rPr lang="en-US" altLang="zh-CN" sz="2000" b="1" dirty="0">
                <a:solidFill>
                  <a:schemeClr val="bg1"/>
                </a:solidFill>
                <a:latin typeface="微软雅黑" panose="020B0503020204020204" pitchFamily="34" charset="-122"/>
                <a:ea typeface="微软雅黑" panose="020B0503020204020204" pitchFamily="34" charset="-122"/>
              </a:rPr>
              <a:t>4.1 Stitching Scope Identification</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12377306"/>
      </p:ext>
    </p:extLst>
  </p:cSld>
  <p:clrMapOvr>
    <a:masterClrMapping/>
  </p:clrMapOvr>
  <mc:AlternateContent xmlns:mc="http://schemas.openxmlformats.org/markup-compatibility/2006" xmlns:p14="http://schemas.microsoft.com/office/powerpoint/2010/main">
    <mc:Choice Requires="p14">
      <p:transition spd="slow" p14:dur="2000" advTm="45363"/>
    </mc:Choice>
    <mc:Fallback xmlns="">
      <p:transition spd="slow" advTm="4536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p:tgtEl>
                                          <p:spTgt spid="15"/>
                                        </p:tgtEl>
                                        <p:attrNameLst>
                                          <p:attrName>ppt_x</p:attrName>
                                        </p:attrNameLst>
                                      </p:cBhvr>
                                      <p:tavLst>
                                        <p:tav tm="0">
                                          <p:val>
                                            <p:strVal val="#ppt_x-#ppt_w*1.125000"/>
                                          </p:val>
                                        </p:tav>
                                        <p:tav tm="100000">
                                          <p:val>
                                            <p:strVal val="#ppt_x"/>
                                          </p:val>
                                        </p:tav>
                                      </p:tavLst>
                                    </p:anim>
                                    <p:animEffect transition="in" filter="wipe(right)">
                                      <p:cBhvr>
                                        <p:cTn id="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01167" y="144940"/>
            <a:ext cx="8335094" cy="584771"/>
          </a:xfrm>
          <a:prstGeom prst="rect">
            <a:avLst/>
          </a:prstGeom>
          <a:noFill/>
        </p:spPr>
        <p:txBody>
          <a:bodyPr wrap="none" lIns="91436" tIns="45718" rIns="91436" bIns="45718" rtlCol="0">
            <a:spAutoFit/>
          </a:bodyPr>
          <a:lstStyle/>
          <a:p>
            <a:r>
              <a:rPr lang="en-US" altLang="zh-CN" sz="3200" dirty="0">
                <a:solidFill>
                  <a:schemeClr val="tx1">
                    <a:lumMod val="65000"/>
                    <a:lumOff val="35000"/>
                  </a:schemeClr>
                </a:solidFill>
                <a:latin typeface="微软雅黑" panose="020B0503020204020204" pitchFamily="34" charset="-122"/>
                <a:ea typeface="微软雅黑" panose="020B0503020204020204" pitchFamily="34" charset="-122"/>
              </a:rPr>
              <a:t>COMPILER DESIGN AND OPTIMIZATIONS</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9036261" y="217491"/>
            <a:ext cx="4505695" cy="507412"/>
            <a:chOff x="2965397" y="217491"/>
            <a:chExt cx="10096500" cy="439541"/>
          </a:xfrm>
        </p:grpSpPr>
        <p:sp>
          <p:nvSpPr>
            <p:cNvPr id="4" name="圆角矩形 3"/>
            <p:cNvSpPr/>
            <p:nvPr/>
          </p:nvSpPr>
          <p:spPr>
            <a:xfrm>
              <a:off x="2965397" y="217491"/>
              <a:ext cx="10083800" cy="328609"/>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2978097" y="621032"/>
              <a:ext cx="10083800" cy="36000"/>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Freeform 12">
            <a:extLst>
              <a:ext uri="{FF2B5EF4-FFF2-40B4-BE49-F238E27FC236}">
                <a16:creationId xmlns:a16="http://schemas.microsoft.com/office/drawing/2014/main" id="{2B1713A1-63EE-472D-A66E-3C571E2E4DE8}"/>
              </a:ext>
            </a:extLst>
          </p:cNvPr>
          <p:cNvSpPr/>
          <p:nvPr/>
        </p:nvSpPr>
        <p:spPr bwMode="auto">
          <a:xfrm flipV="1">
            <a:off x="261993" y="3911694"/>
            <a:ext cx="1126916" cy="1060179"/>
          </a:xfrm>
          <a:custGeom>
            <a:avLst/>
            <a:gdLst/>
            <a:ahLst/>
            <a:cxnLst/>
            <a:rect l="l" t="t" r="r" b="b"/>
            <a:pathLst>
              <a:path w="1373187" h="1291466">
                <a:moveTo>
                  <a:pt x="1373186" y="1291466"/>
                </a:moveTo>
                <a:lnTo>
                  <a:pt x="1316220" y="1239784"/>
                </a:lnTo>
                <a:lnTo>
                  <a:pt x="1316221" y="1239784"/>
                </a:lnTo>
                <a:lnTo>
                  <a:pt x="1373187" y="1291466"/>
                </a:lnTo>
                <a:lnTo>
                  <a:pt x="1217612" y="1008792"/>
                </a:lnTo>
                <a:lnTo>
                  <a:pt x="1224267" y="1113714"/>
                </a:lnTo>
                <a:cubicBezTo>
                  <a:pt x="1123585" y="1022574"/>
                  <a:pt x="907850" y="827283"/>
                  <a:pt x="445585" y="408824"/>
                </a:cubicBezTo>
                <a:lnTo>
                  <a:pt x="450849" y="206706"/>
                </a:lnTo>
                <a:lnTo>
                  <a:pt x="219074" y="0"/>
                </a:lnTo>
                <a:lnTo>
                  <a:pt x="213889" y="199085"/>
                </a:lnTo>
                <a:lnTo>
                  <a:pt x="205595" y="191578"/>
                </a:lnTo>
                <a:cubicBezTo>
                  <a:pt x="192296" y="178438"/>
                  <a:pt x="173086" y="181723"/>
                  <a:pt x="162743" y="194863"/>
                </a:cubicBezTo>
                <a:cubicBezTo>
                  <a:pt x="152399" y="209645"/>
                  <a:pt x="153877" y="230996"/>
                  <a:pt x="167176" y="242494"/>
                </a:cubicBezTo>
                <a:cubicBezTo>
                  <a:pt x="167176" y="242494"/>
                  <a:pt x="167176" y="242494"/>
                  <a:pt x="169337" y="244450"/>
                </a:cubicBezTo>
                <a:lnTo>
                  <a:pt x="178874" y="253084"/>
                </a:lnTo>
                <a:lnTo>
                  <a:pt x="0" y="302108"/>
                </a:lnTo>
                <a:lnTo>
                  <a:pt x="231775" y="510580"/>
                </a:lnTo>
                <a:lnTo>
                  <a:pt x="408272" y="460742"/>
                </a:lnTo>
                <a:cubicBezTo>
                  <a:pt x="557041" y="595413"/>
                  <a:pt x="797608" y="813183"/>
                  <a:pt x="1186619" y="1165328"/>
                </a:cubicBezTo>
                <a:lnTo>
                  <a:pt x="1092199" y="1180163"/>
                </a:lnTo>
                <a:close/>
              </a:path>
            </a:pathLst>
          </a:custGeom>
          <a:solidFill>
            <a:schemeClr val="bg1">
              <a:lumMod val="75000"/>
              <a:alpha val="10000"/>
            </a:schemeClr>
          </a:solidFill>
          <a:ln>
            <a:noFill/>
          </a:ln>
        </p:spPr>
        <p:txBody>
          <a:bodyPr vert="horz" wrap="square" lIns="121920" tIns="60960" rIns="121920" bIns="60960" numCol="1" anchor="t" anchorCtr="0" compatLnSpc="1"/>
          <a:lstStyle/>
          <a:p>
            <a:endParaRPr lang="zh-CN" altLang="en-US" sz="2400"/>
          </a:p>
        </p:txBody>
      </p:sp>
      <p:grpSp>
        <p:nvGrpSpPr>
          <p:cNvPr id="15" name="组合 14">
            <a:extLst>
              <a:ext uri="{FF2B5EF4-FFF2-40B4-BE49-F238E27FC236}">
                <a16:creationId xmlns:a16="http://schemas.microsoft.com/office/drawing/2014/main" id="{AE205094-E49F-4E3F-BFDC-35451E7A1161}"/>
              </a:ext>
            </a:extLst>
          </p:cNvPr>
          <p:cNvGrpSpPr/>
          <p:nvPr/>
        </p:nvGrpSpPr>
        <p:grpSpPr>
          <a:xfrm>
            <a:off x="-254000" y="201683"/>
            <a:ext cx="898070" cy="523220"/>
            <a:chOff x="-254000" y="201683"/>
            <a:chExt cx="898070" cy="523220"/>
          </a:xfrm>
        </p:grpSpPr>
        <p:sp>
          <p:nvSpPr>
            <p:cNvPr id="16" name="圆角矩形 5">
              <a:extLst>
                <a:ext uri="{FF2B5EF4-FFF2-40B4-BE49-F238E27FC236}">
                  <a16:creationId xmlns:a16="http://schemas.microsoft.com/office/drawing/2014/main" id="{CA9D2869-EFE9-4405-A21B-84A37733FC7E}"/>
                </a:ext>
              </a:extLst>
            </p:cNvPr>
            <p:cNvSpPr/>
            <p:nvPr/>
          </p:nvSpPr>
          <p:spPr>
            <a:xfrm>
              <a:off x="-254000" y="227083"/>
              <a:ext cx="898070" cy="439668"/>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C7F6E40C-94E1-458E-8789-58068C68413E}"/>
                </a:ext>
              </a:extLst>
            </p:cNvPr>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4</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21" name="矩形 20">
            <a:extLst>
              <a:ext uri="{FF2B5EF4-FFF2-40B4-BE49-F238E27FC236}">
                <a16:creationId xmlns:a16="http://schemas.microsoft.com/office/drawing/2014/main" id="{149DF96A-63B6-4DAA-AB31-8F0526E07687}"/>
              </a:ext>
            </a:extLst>
          </p:cNvPr>
          <p:cNvSpPr/>
          <p:nvPr/>
        </p:nvSpPr>
        <p:spPr>
          <a:xfrm>
            <a:off x="195035" y="862718"/>
            <a:ext cx="4056123" cy="400110"/>
          </a:xfrm>
          <a:prstGeom prst="rect">
            <a:avLst/>
          </a:prstGeom>
          <a:solidFill>
            <a:srgbClr val="0070C0">
              <a:alpha val="70000"/>
            </a:srgbClr>
          </a:solidFill>
        </p:spPr>
        <p:txBody>
          <a:bodyPr wrap="square">
            <a:spAutoFit/>
          </a:bodyPr>
          <a:lstStyle/>
          <a:p>
            <a:r>
              <a:rPr lang="en-US" altLang="zh-CN" sz="2000" b="1" dirty="0">
                <a:solidFill>
                  <a:schemeClr val="bg1"/>
                </a:solidFill>
                <a:latin typeface="微软雅黑" panose="020B0503020204020204" pitchFamily="34" charset="-122"/>
                <a:ea typeface="微软雅黑" panose="020B0503020204020204" pitchFamily="34" charset="-122"/>
              </a:rPr>
              <a:t>4.2 Key Design Observations</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8" name="文本框 17">
            <a:extLst>
              <a:ext uri="{FF2B5EF4-FFF2-40B4-BE49-F238E27FC236}">
                <a16:creationId xmlns:a16="http://schemas.microsoft.com/office/drawing/2014/main" id="{1B319B48-9EEC-4E27-AB11-056554AB3592}"/>
              </a:ext>
            </a:extLst>
          </p:cNvPr>
          <p:cNvSpPr txBox="1"/>
          <p:nvPr/>
        </p:nvSpPr>
        <p:spPr>
          <a:xfrm>
            <a:off x="165740" y="1425120"/>
            <a:ext cx="6898104" cy="523220"/>
          </a:xfrm>
          <a:prstGeom prst="rect">
            <a:avLst/>
          </a:prstGeom>
          <a:noFill/>
        </p:spPr>
        <p:txBody>
          <a:bodyPr wrap="square">
            <a:spAutoFit/>
          </a:bodyPr>
          <a:lstStyle/>
          <a:p>
            <a:r>
              <a:rPr lang="zh-CN" altLang="en-US" sz="2800" dirty="0"/>
              <a:t>对于</a:t>
            </a:r>
            <a:r>
              <a:rPr lang="en-US" altLang="zh-CN" sz="2800" dirty="0"/>
              <a:t>stitching</a:t>
            </a:r>
            <a:r>
              <a:rPr lang="zh-CN" altLang="en-US" sz="2800" dirty="0"/>
              <a:t>策略的两个observations：</a:t>
            </a:r>
          </a:p>
        </p:txBody>
      </p:sp>
      <p:sp>
        <p:nvSpPr>
          <p:cNvPr id="23" name="文本框 22">
            <a:extLst>
              <a:ext uri="{FF2B5EF4-FFF2-40B4-BE49-F238E27FC236}">
                <a16:creationId xmlns:a16="http://schemas.microsoft.com/office/drawing/2014/main" id="{1887E1A4-4CCA-4267-8020-A75AC9CDE299}"/>
              </a:ext>
            </a:extLst>
          </p:cNvPr>
          <p:cNvSpPr txBox="1"/>
          <p:nvPr/>
        </p:nvSpPr>
        <p:spPr>
          <a:xfrm>
            <a:off x="136445" y="1982268"/>
            <a:ext cx="9478354" cy="1015663"/>
          </a:xfrm>
          <a:prstGeom prst="rect">
            <a:avLst/>
          </a:prstGeom>
          <a:noFill/>
        </p:spPr>
        <p:txBody>
          <a:bodyPr wrap="square">
            <a:spAutoFit/>
          </a:bodyPr>
          <a:lstStyle/>
          <a:p>
            <a:r>
              <a:rPr lang="zh-CN" altLang="en-US" sz="2000" dirty="0"/>
              <a:t>Observation-A: 如果一个操作采用Local策略，它的thread mapping 可以follow 它的consumer的thread mapping。同样的，当一个操作和它的consumer都采用Local策略，它的thread mapping 可以传递给 它的consumer的thread mapping</a:t>
            </a:r>
          </a:p>
        </p:txBody>
      </p:sp>
      <p:sp>
        <p:nvSpPr>
          <p:cNvPr id="24" name="文本框 23">
            <a:extLst>
              <a:ext uri="{FF2B5EF4-FFF2-40B4-BE49-F238E27FC236}">
                <a16:creationId xmlns:a16="http://schemas.microsoft.com/office/drawing/2014/main" id="{03C7463D-9BBD-442C-A9D4-9DDD2B517703}"/>
              </a:ext>
            </a:extLst>
          </p:cNvPr>
          <p:cNvSpPr txBox="1"/>
          <p:nvPr/>
        </p:nvSpPr>
        <p:spPr>
          <a:xfrm>
            <a:off x="136445" y="3110481"/>
            <a:ext cx="9478353" cy="707886"/>
          </a:xfrm>
          <a:prstGeom prst="rect">
            <a:avLst/>
          </a:prstGeom>
          <a:noFill/>
        </p:spPr>
        <p:txBody>
          <a:bodyPr wrap="square">
            <a:spAutoFit/>
          </a:bodyPr>
          <a:lstStyle/>
          <a:p>
            <a:r>
              <a:rPr lang="zh-CN" altLang="en-US" sz="2000" dirty="0"/>
              <a:t>Observation-B: reduce ops和expensive element-wise ops followed by broadcast都需要用Local或者Global策略。</a:t>
            </a:r>
          </a:p>
        </p:txBody>
      </p:sp>
      <p:sp>
        <p:nvSpPr>
          <p:cNvPr id="25" name="矩形 24">
            <a:extLst>
              <a:ext uri="{FF2B5EF4-FFF2-40B4-BE49-F238E27FC236}">
                <a16:creationId xmlns:a16="http://schemas.microsoft.com/office/drawing/2014/main" id="{29C6C23C-16A4-4EA7-9940-665E9096D078}"/>
              </a:ext>
            </a:extLst>
          </p:cNvPr>
          <p:cNvSpPr/>
          <p:nvPr/>
        </p:nvSpPr>
        <p:spPr>
          <a:xfrm>
            <a:off x="195035" y="3993056"/>
            <a:ext cx="10758933" cy="2677656"/>
          </a:xfrm>
          <a:prstGeom prst="rect">
            <a:avLst/>
          </a:prstGeom>
          <a:solidFill>
            <a:schemeClr val="accent2">
              <a:lumMod val="75000"/>
              <a:alpha val="70000"/>
            </a:schemeClr>
          </a:solidFill>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 light element-wise ops</a:t>
            </a:r>
            <a:r>
              <a:rPr lang="zh-CN" altLang="en-US" sz="2800" b="1" dirty="0">
                <a:solidFill>
                  <a:schemeClr val="bg1"/>
                </a:solidFill>
                <a:latin typeface="微软雅黑" panose="020B0503020204020204" pitchFamily="34" charset="-122"/>
                <a:ea typeface="微软雅黑" panose="020B0503020204020204" pitchFamily="34" charset="-122"/>
              </a:rPr>
              <a:t>和</a:t>
            </a:r>
            <a:r>
              <a:rPr lang="en-US" altLang="zh-CN" sz="2800" b="1" dirty="0">
                <a:solidFill>
                  <a:schemeClr val="bg1"/>
                </a:solidFill>
                <a:latin typeface="微软雅黑" panose="020B0503020204020204" pitchFamily="34" charset="-122"/>
                <a:ea typeface="微软雅黑" panose="020B0503020204020204" pitchFamily="34" charset="-122"/>
              </a:rPr>
              <a:t>expensive element-wise ops that are not followed by broadcast</a:t>
            </a:r>
            <a:r>
              <a:rPr lang="zh-CN" altLang="en-US" sz="2800" b="1" dirty="0">
                <a:solidFill>
                  <a:schemeClr val="bg1"/>
                </a:solidFill>
                <a:latin typeface="微软雅黑" panose="020B0503020204020204" pitchFamily="34" charset="-122"/>
                <a:ea typeface="微软雅黑" panose="020B0503020204020204" pitchFamily="34" charset="-122"/>
              </a:rPr>
              <a:t>只需要跟随其</a:t>
            </a:r>
            <a:r>
              <a:rPr lang="en-US" altLang="zh-CN" sz="2800" b="1" dirty="0">
                <a:solidFill>
                  <a:schemeClr val="bg1"/>
                </a:solidFill>
                <a:latin typeface="微软雅黑" panose="020B0503020204020204" pitchFamily="34" charset="-122"/>
                <a:ea typeface="微软雅黑" panose="020B0503020204020204" pitchFamily="34" charset="-122"/>
              </a:rPr>
              <a:t>consumer</a:t>
            </a:r>
            <a:r>
              <a:rPr lang="zh-CN" altLang="en-US" sz="2800" b="1" dirty="0">
                <a:solidFill>
                  <a:schemeClr val="bg1"/>
                </a:solidFill>
                <a:latin typeface="微软雅黑" panose="020B0503020204020204" pitchFamily="34" charset="-122"/>
                <a:ea typeface="微软雅黑" panose="020B0503020204020204" pitchFamily="34" charset="-122"/>
              </a:rPr>
              <a:t>的代码生成</a:t>
            </a:r>
            <a:r>
              <a:rPr lang="en-US" altLang="zh-CN" sz="2800" b="1" dirty="0">
                <a:solidFill>
                  <a:schemeClr val="bg1"/>
                </a:solidFill>
                <a:latin typeface="微软雅黑" panose="020B0503020204020204" pitchFamily="34" charset="-122"/>
                <a:ea typeface="微软雅黑" panose="020B0503020204020204" pitchFamily="34" charset="-122"/>
              </a:rPr>
              <a:t>schedule</a:t>
            </a:r>
            <a:r>
              <a:rPr lang="zh-CN" altLang="en-US" sz="2800" b="1" dirty="0">
                <a:solidFill>
                  <a:schemeClr val="bg1"/>
                </a:solidFill>
                <a:latin typeface="微软雅黑" panose="020B0503020204020204" pitchFamily="34" charset="-122"/>
                <a:ea typeface="微软雅黑" panose="020B0503020204020204" pitchFamily="34" charset="-122"/>
              </a:rPr>
              <a:t>即可，最终通过</a:t>
            </a:r>
            <a:r>
              <a:rPr lang="en-US" altLang="zh-CN" sz="2800" b="1" dirty="0">
                <a:solidFill>
                  <a:schemeClr val="bg1"/>
                </a:solidFill>
                <a:latin typeface="微软雅黑" panose="020B0503020204020204" pitchFamily="34" charset="-122"/>
                <a:ea typeface="微软雅黑" panose="020B0503020204020204" pitchFamily="34" charset="-122"/>
              </a:rPr>
              <a:t>Local</a:t>
            </a:r>
            <a:r>
              <a:rPr lang="zh-CN" altLang="en-US" sz="2800" b="1" dirty="0">
                <a:solidFill>
                  <a:schemeClr val="bg1"/>
                </a:solidFill>
                <a:latin typeface="微软雅黑" panose="020B0503020204020204" pitchFamily="34" charset="-122"/>
                <a:ea typeface="微软雅黑" panose="020B0503020204020204" pitchFamily="34" charset="-122"/>
              </a:rPr>
              <a:t>策略进行数据传输；</a:t>
            </a:r>
            <a:endParaRPr lang="en-US" altLang="zh-CN" sz="2800" b="1" dirty="0">
              <a:solidFill>
                <a:schemeClr val="bg1"/>
              </a:solidFill>
              <a:latin typeface="微软雅黑" panose="020B0503020204020204" pitchFamily="34" charset="-122"/>
              <a:ea typeface="微软雅黑" panose="020B0503020204020204" pitchFamily="34" charset="-122"/>
            </a:endParaRPr>
          </a:p>
          <a:p>
            <a:r>
              <a:rPr lang="en-US" altLang="zh-CN" sz="2800" b="1" dirty="0">
                <a:solidFill>
                  <a:schemeClr val="bg1"/>
                </a:solidFill>
                <a:latin typeface="微软雅黑" panose="020B0503020204020204" pitchFamily="34" charset="-122"/>
                <a:ea typeface="微软雅黑" panose="020B0503020204020204" pitchFamily="34" charset="-122"/>
              </a:rPr>
              <a:t>- reduce ops</a:t>
            </a:r>
            <a:r>
              <a:rPr lang="zh-CN" altLang="en-US" sz="2800" b="1" dirty="0">
                <a:solidFill>
                  <a:schemeClr val="bg1"/>
                </a:solidFill>
                <a:latin typeface="微软雅黑" panose="020B0503020204020204" pitchFamily="34" charset="-122"/>
                <a:ea typeface="微软雅黑" panose="020B0503020204020204" pitchFamily="34" charset="-122"/>
              </a:rPr>
              <a:t>和</a:t>
            </a:r>
            <a:r>
              <a:rPr lang="en-US" altLang="zh-CN" sz="2800" b="1" dirty="0">
                <a:solidFill>
                  <a:schemeClr val="bg1"/>
                </a:solidFill>
                <a:latin typeface="微软雅黑" panose="020B0503020204020204" pitchFamily="34" charset="-122"/>
                <a:ea typeface="微软雅黑" panose="020B0503020204020204" pitchFamily="34" charset="-122"/>
              </a:rPr>
              <a:t>expensive element-wise ops followed by broadcast</a:t>
            </a:r>
            <a:r>
              <a:rPr lang="zh-CN" altLang="en-US" sz="2800" b="1" dirty="0">
                <a:solidFill>
                  <a:schemeClr val="bg1"/>
                </a:solidFill>
                <a:latin typeface="微软雅黑" panose="020B0503020204020204" pitchFamily="34" charset="-122"/>
                <a:ea typeface="微软雅黑" panose="020B0503020204020204" pitchFamily="34" charset="-122"/>
              </a:rPr>
              <a:t>则需要优先考虑并行度的优化，再去考虑与其</a:t>
            </a:r>
            <a:r>
              <a:rPr lang="en-US" altLang="zh-CN" sz="2800" b="1" dirty="0">
                <a:solidFill>
                  <a:schemeClr val="bg1"/>
                </a:solidFill>
                <a:latin typeface="微软雅黑" panose="020B0503020204020204" pitchFamily="34" charset="-122"/>
                <a:ea typeface="微软雅黑" panose="020B0503020204020204" pitchFamily="34" charset="-122"/>
              </a:rPr>
              <a:t>consumer</a:t>
            </a:r>
            <a:r>
              <a:rPr lang="zh-CN" altLang="en-US" sz="2800" b="1" dirty="0">
                <a:solidFill>
                  <a:schemeClr val="bg1"/>
                </a:solidFill>
                <a:latin typeface="微软雅黑" panose="020B0503020204020204" pitchFamily="34" charset="-122"/>
                <a:ea typeface="微软雅黑" panose="020B0503020204020204" pitchFamily="34" charset="-122"/>
              </a:rPr>
              <a:t>的</a:t>
            </a:r>
            <a:r>
              <a:rPr lang="en-US" altLang="zh-CN" sz="2800" b="1" dirty="0">
                <a:solidFill>
                  <a:schemeClr val="bg1"/>
                </a:solidFill>
                <a:latin typeface="微软雅黑" panose="020B0503020204020204" pitchFamily="34" charset="-122"/>
                <a:ea typeface="微软雅黑" panose="020B0503020204020204" pitchFamily="34" charset="-122"/>
              </a:rPr>
              <a:t>stitch</a:t>
            </a:r>
            <a:r>
              <a:rPr lang="zh-CN" altLang="en-US" sz="2800" b="1" dirty="0">
                <a:solidFill>
                  <a:schemeClr val="bg1"/>
                </a:solidFill>
                <a:latin typeface="微软雅黑" panose="020B0503020204020204" pitchFamily="34" charset="-122"/>
                <a:ea typeface="微软雅黑" panose="020B0503020204020204" pitchFamily="34" charset="-122"/>
              </a:rPr>
              <a:t>策略。</a:t>
            </a:r>
            <a:r>
              <a:rPr lang="en-US" altLang="zh-CN" sz="2800" dirty="0"/>
              <a:t>(</a:t>
            </a:r>
            <a:r>
              <a:rPr lang="zh-CN" altLang="en-US" sz="2800" dirty="0"/>
              <a:t>这两种</a:t>
            </a:r>
            <a:r>
              <a:rPr lang="en-US" altLang="zh-CN" sz="2800" dirty="0"/>
              <a:t>pattern</a:t>
            </a:r>
            <a:r>
              <a:rPr lang="zh-CN" altLang="en-US" sz="2800" dirty="0"/>
              <a:t>用 </a:t>
            </a:r>
            <a:r>
              <a:rPr lang="en-US" altLang="zh-CN" sz="2800"/>
              <a:t>Regional</a:t>
            </a:r>
            <a:r>
              <a:rPr lang="zh-CN" altLang="en-US" sz="2800"/>
              <a:t>或者</a:t>
            </a:r>
            <a:r>
              <a:rPr lang="zh-CN" altLang="en-US" sz="2800" dirty="0"/>
              <a:t>Global策略</a:t>
            </a:r>
            <a:r>
              <a:rPr lang="en-US" altLang="zh-CN" sz="2800" dirty="0"/>
              <a:t>)</a:t>
            </a:r>
          </a:p>
        </p:txBody>
      </p:sp>
    </p:spTree>
    <p:extLst>
      <p:ext uri="{BB962C8B-B14F-4D97-AF65-F5344CB8AC3E}">
        <p14:creationId xmlns:p14="http://schemas.microsoft.com/office/powerpoint/2010/main" val="4065914267"/>
      </p:ext>
    </p:extLst>
  </p:cSld>
  <p:clrMapOvr>
    <a:masterClrMapping/>
  </p:clrMapOvr>
  <mc:AlternateContent xmlns:mc="http://schemas.openxmlformats.org/markup-compatibility/2006" xmlns:p14="http://schemas.microsoft.com/office/powerpoint/2010/main">
    <mc:Choice Requires="p14">
      <p:transition spd="slow" p14:dur="2000" advTm="45363"/>
    </mc:Choice>
    <mc:Fallback xmlns="">
      <p:transition spd="slow" advTm="4536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p:tgtEl>
                                          <p:spTgt spid="15"/>
                                        </p:tgtEl>
                                        <p:attrNameLst>
                                          <p:attrName>ppt_x</p:attrName>
                                        </p:attrNameLst>
                                      </p:cBhvr>
                                      <p:tavLst>
                                        <p:tav tm="0">
                                          <p:val>
                                            <p:strVal val="#ppt_x-#ppt_w*1.125000"/>
                                          </p:val>
                                        </p:tav>
                                        <p:tav tm="100000">
                                          <p:val>
                                            <p:strVal val="#ppt_x"/>
                                          </p:val>
                                        </p:tav>
                                      </p:tavLst>
                                    </p:anim>
                                    <p:animEffect transition="in" filter="wipe(right)">
                                      <p:cBhvr>
                                        <p:cTn id="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01167" y="144940"/>
            <a:ext cx="8335094" cy="584771"/>
          </a:xfrm>
          <a:prstGeom prst="rect">
            <a:avLst/>
          </a:prstGeom>
          <a:noFill/>
        </p:spPr>
        <p:txBody>
          <a:bodyPr wrap="none" lIns="91436" tIns="45718" rIns="91436" bIns="45718" rtlCol="0">
            <a:spAutoFit/>
          </a:bodyPr>
          <a:lstStyle/>
          <a:p>
            <a:r>
              <a:rPr lang="en-US" altLang="zh-CN" sz="3200" dirty="0">
                <a:solidFill>
                  <a:schemeClr val="tx1">
                    <a:lumMod val="65000"/>
                    <a:lumOff val="35000"/>
                  </a:schemeClr>
                </a:solidFill>
                <a:latin typeface="微软雅黑" panose="020B0503020204020204" pitchFamily="34" charset="-122"/>
                <a:ea typeface="微软雅黑" panose="020B0503020204020204" pitchFamily="34" charset="-122"/>
              </a:rPr>
              <a:t>COMPILER DESIGN AND OPTIMIZATIONS</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9036261" y="217491"/>
            <a:ext cx="4505695" cy="507412"/>
            <a:chOff x="2965397" y="217491"/>
            <a:chExt cx="10096500" cy="439541"/>
          </a:xfrm>
        </p:grpSpPr>
        <p:sp>
          <p:nvSpPr>
            <p:cNvPr id="4" name="圆角矩形 3"/>
            <p:cNvSpPr/>
            <p:nvPr/>
          </p:nvSpPr>
          <p:spPr>
            <a:xfrm>
              <a:off x="2965397" y="217491"/>
              <a:ext cx="10083800" cy="328609"/>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2978097" y="621032"/>
              <a:ext cx="10083800" cy="36000"/>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Freeform 12">
            <a:extLst>
              <a:ext uri="{FF2B5EF4-FFF2-40B4-BE49-F238E27FC236}">
                <a16:creationId xmlns:a16="http://schemas.microsoft.com/office/drawing/2014/main" id="{2B1713A1-63EE-472D-A66E-3C571E2E4DE8}"/>
              </a:ext>
            </a:extLst>
          </p:cNvPr>
          <p:cNvSpPr/>
          <p:nvPr/>
        </p:nvSpPr>
        <p:spPr bwMode="auto">
          <a:xfrm flipV="1">
            <a:off x="261993" y="3911694"/>
            <a:ext cx="1126916" cy="1060179"/>
          </a:xfrm>
          <a:custGeom>
            <a:avLst/>
            <a:gdLst/>
            <a:ahLst/>
            <a:cxnLst/>
            <a:rect l="l" t="t" r="r" b="b"/>
            <a:pathLst>
              <a:path w="1373187" h="1291466">
                <a:moveTo>
                  <a:pt x="1373186" y="1291466"/>
                </a:moveTo>
                <a:lnTo>
                  <a:pt x="1316220" y="1239784"/>
                </a:lnTo>
                <a:lnTo>
                  <a:pt x="1316221" y="1239784"/>
                </a:lnTo>
                <a:lnTo>
                  <a:pt x="1373187" y="1291466"/>
                </a:lnTo>
                <a:lnTo>
                  <a:pt x="1217612" y="1008792"/>
                </a:lnTo>
                <a:lnTo>
                  <a:pt x="1224267" y="1113714"/>
                </a:lnTo>
                <a:cubicBezTo>
                  <a:pt x="1123585" y="1022574"/>
                  <a:pt x="907850" y="827283"/>
                  <a:pt x="445585" y="408824"/>
                </a:cubicBezTo>
                <a:lnTo>
                  <a:pt x="450849" y="206706"/>
                </a:lnTo>
                <a:lnTo>
                  <a:pt x="219074" y="0"/>
                </a:lnTo>
                <a:lnTo>
                  <a:pt x="213889" y="199085"/>
                </a:lnTo>
                <a:lnTo>
                  <a:pt x="205595" y="191578"/>
                </a:lnTo>
                <a:cubicBezTo>
                  <a:pt x="192296" y="178438"/>
                  <a:pt x="173086" y="181723"/>
                  <a:pt x="162743" y="194863"/>
                </a:cubicBezTo>
                <a:cubicBezTo>
                  <a:pt x="152399" y="209645"/>
                  <a:pt x="153877" y="230996"/>
                  <a:pt x="167176" y="242494"/>
                </a:cubicBezTo>
                <a:cubicBezTo>
                  <a:pt x="167176" y="242494"/>
                  <a:pt x="167176" y="242494"/>
                  <a:pt x="169337" y="244450"/>
                </a:cubicBezTo>
                <a:lnTo>
                  <a:pt x="178874" y="253084"/>
                </a:lnTo>
                <a:lnTo>
                  <a:pt x="0" y="302108"/>
                </a:lnTo>
                <a:lnTo>
                  <a:pt x="231775" y="510580"/>
                </a:lnTo>
                <a:lnTo>
                  <a:pt x="408272" y="460742"/>
                </a:lnTo>
                <a:cubicBezTo>
                  <a:pt x="557041" y="595413"/>
                  <a:pt x="797608" y="813183"/>
                  <a:pt x="1186619" y="1165328"/>
                </a:cubicBezTo>
                <a:lnTo>
                  <a:pt x="1092199" y="1180163"/>
                </a:lnTo>
                <a:close/>
              </a:path>
            </a:pathLst>
          </a:custGeom>
          <a:solidFill>
            <a:schemeClr val="bg1">
              <a:lumMod val="75000"/>
              <a:alpha val="10000"/>
            </a:schemeClr>
          </a:solidFill>
          <a:ln>
            <a:noFill/>
          </a:ln>
        </p:spPr>
        <p:txBody>
          <a:bodyPr vert="horz" wrap="square" lIns="121920" tIns="60960" rIns="121920" bIns="60960" numCol="1" anchor="t" anchorCtr="0" compatLnSpc="1"/>
          <a:lstStyle/>
          <a:p>
            <a:endParaRPr lang="zh-CN" altLang="en-US" sz="2400"/>
          </a:p>
        </p:txBody>
      </p:sp>
      <p:grpSp>
        <p:nvGrpSpPr>
          <p:cNvPr id="15" name="组合 14">
            <a:extLst>
              <a:ext uri="{FF2B5EF4-FFF2-40B4-BE49-F238E27FC236}">
                <a16:creationId xmlns:a16="http://schemas.microsoft.com/office/drawing/2014/main" id="{AE205094-E49F-4E3F-BFDC-35451E7A1161}"/>
              </a:ext>
            </a:extLst>
          </p:cNvPr>
          <p:cNvGrpSpPr/>
          <p:nvPr/>
        </p:nvGrpSpPr>
        <p:grpSpPr>
          <a:xfrm>
            <a:off x="-254000" y="201683"/>
            <a:ext cx="898070" cy="523220"/>
            <a:chOff x="-254000" y="201683"/>
            <a:chExt cx="898070" cy="523220"/>
          </a:xfrm>
        </p:grpSpPr>
        <p:sp>
          <p:nvSpPr>
            <p:cNvPr id="16" name="圆角矩形 5">
              <a:extLst>
                <a:ext uri="{FF2B5EF4-FFF2-40B4-BE49-F238E27FC236}">
                  <a16:creationId xmlns:a16="http://schemas.microsoft.com/office/drawing/2014/main" id="{CA9D2869-EFE9-4405-A21B-84A37733FC7E}"/>
                </a:ext>
              </a:extLst>
            </p:cNvPr>
            <p:cNvSpPr/>
            <p:nvPr/>
          </p:nvSpPr>
          <p:spPr>
            <a:xfrm>
              <a:off x="-254000" y="227083"/>
              <a:ext cx="898070" cy="439668"/>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C7F6E40C-94E1-458E-8789-58068C68413E}"/>
                </a:ext>
              </a:extLst>
            </p:cNvPr>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4</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21" name="矩形 20">
            <a:extLst>
              <a:ext uri="{FF2B5EF4-FFF2-40B4-BE49-F238E27FC236}">
                <a16:creationId xmlns:a16="http://schemas.microsoft.com/office/drawing/2014/main" id="{149DF96A-63B6-4DAA-AB31-8F0526E07687}"/>
              </a:ext>
            </a:extLst>
          </p:cNvPr>
          <p:cNvSpPr/>
          <p:nvPr/>
        </p:nvSpPr>
        <p:spPr>
          <a:xfrm>
            <a:off x="195035" y="862718"/>
            <a:ext cx="6173681" cy="400110"/>
          </a:xfrm>
          <a:prstGeom prst="rect">
            <a:avLst/>
          </a:prstGeom>
          <a:solidFill>
            <a:srgbClr val="0070C0">
              <a:alpha val="70000"/>
            </a:srgbClr>
          </a:solidFill>
        </p:spPr>
        <p:txBody>
          <a:bodyPr wrap="square">
            <a:spAutoFit/>
          </a:bodyPr>
          <a:lstStyle/>
          <a:p>
            <a:r>
              <a:rPr lang="en-US" altLang="zh-CN" sz="2000" b="1" dirty="0">
                <a:solidFill>
                  <a:schemeClr val="bg1"/>
                </a:solidFill>
                <a:latin typeface="微软雅黑" panose="020B0503020204020204" pitchFamily="34" charset="-122"/>
                <a:ea typeface="微软雅黑" panose="020B0503020204020204" pitchFamily="34" charset="-122"/>
              </a:rPr>
              <a:t>4.3 Automatic Compiler Optimization Design</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a16="http://schemas.microsoft.com/office/drawing/2014/main" id="{E3EAE5DA-10B1-4152-A5D7-DCA31B0F0786}"/>
              </a:ext>
            </a:extLst>
          </p:cNvPr>
          <p:cNvSpPr txBox="1"/>
          <p:nvPr/>
        </p:nvSpPr>
        <p:spPr>
          <a:xfrm>
            <a:off x="169762" y="1462373"/>
            <a:ext cx="6898104" cy="461665"/>
          </a:xfrm>
          <a:prstGeom prst="rect">
            <a:avLst/>
          </a:prstGeom>
          <a:noFill/>
        </p:spPr>
        <p:txBody>
          <a:bodyPr wrap="square">
            <a:spAutoFit/>
          </a:bodyPr>
          <a:lstStyle/>
          <a:p>
            <a:r>
              <a:rPr lang="zh-CN" altLang="en-US" sz="2400" dirty="0"/>
              <a:t>编译器自动生成代码的三步走：</a:t>
            </a:r>
          </a:p>
        </p:txBody>
      </p:sp>
      <p:pic>
        <p:nvPicPr>
          <p:cNvPr id="6" name="图片 5">
            <a:extLst>
              <a:ext uri="{FF2B5EF4-FFF2-40B4-BE49-F238E27FC236}">
                <a16:creationId xmlns:a16="http://schemas.microsoft.com/office/drawing/2014/main" id="{41FB1F06-E87A-47BB-A4A7-E90EE4D207F2}"/>
              </a:ext>
            </a:extLst>
          </p:cNvPr>
          <p:cNvPicPr>
            <a:picLocks noChangeAspect="1"/>
          </p:cNvPicPr>
          <p:nvPr/>
        </p:nvPicPr>
        <p:blipFill rotWithShape="1">
          <a:blip r:embed="rId3">
            <a:extLst>
              <a:ext uri="{28A0092B-C50C-407E-A947-70E740481C1C}">
                <a14:useLocalDpi xmlns:a14="http://schemas.microsoft.com/office/drawing/2010/main" val="0"/>
              </a:ext>
            </a:extLst>
          </a:blip>
          <a:srcRect b="14306"/>
          <a:stretch/>
        </p:blipFill>
        <p:spPr>
          <a:xfrm>
            <a:off x="5506937" y="1262828"/>
            <a:ext cx="6423070" cy="5595172"/>
          </a:xfrm>
          <a:prstGeom prst="rect">
            <a:avLst/>
          </a:prstGeom>
        </p:spPr>
      </p:pic>
      <p:sp>
        <p:nvSpPr>
          <p:cNvPr id="20" name="文本框 19">
            <a:extLst>
              <a:ext uri="{FF2B5EF4-FFF2-40B4-BE49-F238E27FC236}">
                <a16:creationId xmlns:a16="http://schemas.microsoft.com/office/drawing/2014/main" id="{9921B361-157B-446A-906D-034436972743}"/>
              </a:ext>
            </a:extLst>
          </p:cNvPr>
          <p:cNvSpPr txBox="1"/>
          <p:nvPr/>
        </p:nvSpPr>
        <p:spPr>
          <a:xfrm>
            <a:off x="261993" y="2239250"/>
            <a:ext cx="5112112" cy="3970318"/>
          </a:xfrm>
          <a:prstGeom prst="rect">
            <a:avLst/>
          </a:prstGeom>
          <a:noFill/>
        </p:spPr>
        <p:txBody>
          <a:bodyPr wrap="square">
            <a:spAutoFit/>
          </a:bodyPr>
          <a:lstStyle/>
          <a:p>
            <a:r>
              <a:rPr lang="zh-CN" altLang="en-US" sz="2800" dirty="0"/>
              <a:t>Step 1: dominant identification and op grouping</a:t>
            </a:r>
            <a:endParaRPr lang="en-US" altLang="zh-CN" sz="2800" dirty="0"/>
          </a:p>
          <a:p>
            <a:endParaRPr lang="en-US" altLang="zh-CN" sz="2800" dirty="0"/>
          </a:p>
          <a:p>
            <a:endParaRPr lang="en-US" altLang="zh-CN" sz="2800" dirty="0"/>
          </a:p>
          <a:p>
            <a:r>
              <a:rPr lang="en-US" altLang="zh-CN" sz="2800" dirty="0"/>
              <a:t>Step 2: adaptive thread mapping and schedule propagation</a:t>
            </a:r>
          </a:p>
          <a:p>
            <a:endParaRPr lang="en-US" altLang="zh-CN" sz="2800" dirty="0"/>
          </a:p>
          <a:p>
            <a:endParaRPr lang="en-US" altLang="zh-CN" sz="2800" dirty="0"/>
          </a:p>
          <a:p>
            <a:r>
              <a:rPr lang="en-US" altLang="zh-CN" sz="2800" dirty="0"/>
              <a:t>Step 3: Finalization</a:t>
            </a:r>
            <a:endParaRPr lang="zh-CN" altLang="en-US" sz="2800" dirty="0"/>
          </a:p>
        </p:txBody>
      </p:sp>
      <p:sp>
        <p:nvSpPr>
          <p:cNvPr id="22" name="文本框 21">
            <a:extLst>
              <a:ext uri="{FF2B5EF4-FFF2-40B4-BE49-F238E27FC236}">
                <a16:creationId xmlns:a16="http://schemas.microsoft.com/office/drawing/2014/main" id="{7D602C91-79FE-49CC-A827-B51BE25AB6F1}"/>
              </a:ext>
            </a:extLst>
          </p:cNvPr>
          <p:cNvSpPr txBox="1"/>
          <p:nvPr/>
        </p:nvSpPr>
        <p:spPr>
          <a:xfrm>
            <a:off x="299553" y="6173456"/>
            <a:ext cx="6898104" cy="369332"/>
          </a:xfrm>
          <a:prstGeom prst="rect">
            <a:avLst/>
          </a:prstGeom>
          <a:noFill/>
        </p:spPr>
        <p:txBody>
          <a:bodyPr wrap="square">
            <a:spAutoFit/>
          </a:bodyPr>
          <a:lstStyle/>
          <a:p>
            <a:r>
              <a:rPr lang="zh-CN" altLang="en-US" dirty="0">
                <a:solidFill>
                  <a:schemeClr val="accent5">
                    <a:lumMod val="75000"/>
                  </a:schemeClr>
                </a:solidFill>
              </a:rPr>
              <a:t>为两组的dominant op和sub-dominat op选择</a:t>
            </a:r>
            <a:r>
              <a:rPr lang="en-US" altLang="zh-CN" dirty="0">
                <a:solidFill>
                  <a:schemeClr val="accent5">
                    <a:lumMod val="75000"/>
                  </a:schemeClr>
                </a:solidFill>
              </a:rPr>
              <a:t>stitch</a:t>
            </a:r>
            <a:r>
              <a:rPr lang="zh-CN" altLang="en-US" dirty="0">
                <a:solidFill>
                  <a:schemeClr val="accent5">
                    <a:lumMod val="75000"/>
                  </a:schemeClr>
                </a:solidFill>
              </a:rPr>
              <a:t>策略</a:t>
            </a:r>
          </a:p>
        </p:txBody>
      </p:sp>
      <p:sp>
        <p:nvSpPr>
          <p:cNvPr id="26" name="文本框 25">
            <a:extLst>
              <a:ext uri="{FF2B5EF4-FFF2-40B4-BE49-F238E27FC236}">
                <a16:creationId xmlns:a16="http://schemas.microsoft.com/office/drawing/2014/main" id="{8526CCC8-2760-49D4-BD07-18A0C65D7A05}"/>
              </a:ext>
            </a:extLst>
          </p:cNvPr>
          <p:cNvSpPr txBox="1"/>
          <p:nvPr/>
        </p:nvSpPr>
        <p:spPr>
          <a:xfrm>
            <a:off x="278149" y="4882514"/>
            <a:ext cx="6898104" cy="646331"/>
          </a:xfrm>
          <a:prstGeom prst="rect">
            <a:avLst/>
          </a:prstGeom>
          <a:noFill/>
        </p:spPr>
        <p:txBody>
          <a:bodyPr wrap="square">
            <a:spAutoFit/>
          </a:bodyPr>
          <a:lstStyle/>
          <a:p>
            <a:r>
              <a:rPr lang="zh-CN" altLang="en-US" dirty="0">
                <a:solidFill>
                  <a:schemeClr val="accent5">
                    <a:lumMod val="75000"/>
                  </a:schemeClr>
                </a:solidFill>
              </a:rPr>
              <a:t>dominant生成自己的并行策略schedule后，</a:t>
            </a:r>
            <a:endParaRPr lang="en-US" altLang="zh-CN" dirty="0">
              <a:solidFill>
                <a:schemeClr val="accent5">
                  <a:lumMod val="75000"/>
                </a:schemeClr>
              </a:solidFill>
            </a:endParaRPr>
          </a:p>
          <a:p>
            <a:r>
              <a:rPr lang="zh-CN" altLang="en-US" dirty="0">
                <a:solidFill>
                  <a:schemeClr val="accent5">
                    <a:lumMod val="75000"/>
                  </a:schemeClr>
                </a:solidFill>
              </a:rPr>
              <a:t>传播给组内的其他算子</a:t>
            </a:r>
          </a:p>
        </p:txBody>
      </p:sp>
      <p:sp>
        <p:nvSpPr>
          <p:cNvPr id="27" name="文本框 26">
            <a:extLst>
              <a:ext uri="{FF2B5EF4-FFF2-40B4-BE49-F238E27FC236}">
                <a16:creationId xmlns:a16="http://schemas.microsoft.com/office/drawing/2014/main" id="{FF0265A1-0B91-488D-8FF8-8E367002669A}"/>
              </a:ext>
            </a:extLst>
          </p:cNvPr>
          <p:cNvSpPr txBox="1"/>
          <p:nvPr/>
        </p:nvSpPr>
        <p:spPr>
          <a:xfrm>
            <a:off x="299553" y="3218939"/>
            <a:ext cx="6898104" cy="369332"/>
          </a:xfrm>
          <a:prstGeom prst="rect">
            <a:avLst/>
          </a:prstGeom>
          <a:noFill/>
        </p:spPr>
        <p:txBody>
          <a:bodyPr wrap="square">
            <a:spAutoFit/>
          </a:bodyPr>
          <a:lstStyle/>
          <a:p>
            <a:r>
              <a:rPr lang="zh-CN" altLang="en-US" dirty="0">
                <a:solidFill>
                  <a:schemeClr val="accent5">
                    <a:lumMod val="75000"/>
                  </a:schemeClr>
                </a:solidFill>
              </a:rPr>
              <a:t>选定</a:t>
            </a:r>
            <a:r>
              <a:rPr lang="en-US" altLang="zh-CN" dirty="0">
                <a:solidFill>
                  <a:schemeClr val="accent5">
                    <a:lumMod val="75000"/>
                  </a:schemeClr>
                </a:solidFill>
              </a:rPr>
              <a:t>dominant op</a:t>
            </a:r>
            <a:r>
              <a:rPr lang="zh-CN" altLang="en-US" dirty="0">
                <a:solidFill>
                  <a:schemeClr val="accent5">
                    <a:lumMod val="75000"/>
                  </a:schemeClr>
                </a:solidFill>
              </a:rPr>
              <a:t>并形成对应的组</a:t>
            </a:r>
          </a:p>
        </p:txBody>
      </p:sp>
    </p:spTree>
    <p:extLst>
      <p:ext uri="{BB962C8B-B14F-4D97-AF65-F5344CB8AC3E}">
        <p14:creationId xmlns:p14="http://schemas.microsoft.com/office/powerpoint/2010/main" val="2228583939"/>
      </p:ext>
    </p:extLst>
  </p:cSld>
  <p:clrMapOvr>
    <a:masterClrMapping/>
  </p:clrMapOvr>
  <mc:AlternateContent xmlns:mc="http://schemas.openxmlformats.org/markup-compatibility/2006" xmlns:p14="http://schemas.microsoft.com/office/powerpoint/2010/main">
    <mc:Choice Requires="p14">
      <p:transition spd="slow" p14:dur="2000" advTm="45363"/>
    </mc:Choice>
    <mc:Fallback xmlns="">
      <p:transition spd="slow" advTm="4536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p:tgtEl>
                                          <p:spTgt spid="15"/>
                                        </p:tgtEl>
                                        <p:attrNameLst>
                                          <p:attrName>ppt_x</p:attrName>
                                        </p:attrNameLst>
                                      </p:cBhvr>
                                      <p:tavLst>
                                        <p:tav tm="0">
                                          <p:val>
                                            <p:strVal val="#ppt_x-#ppt_w*1.125000"/>
                                          </p:val>
                                        </p:tav>
                                        <p:tav tm="100000">
                                          <p:val>
                                            <p:strVal val="#ppt_x"/>
                                          </p:val>
                                        </p:tav>
                                      </p:tavLst>
                                    </p:anim>
                                    <p:animEffect transition="in" filter="wipe(right)">
                                      <p:cBhvr>
                                        <p:cTn id="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01167" y="144940"/>
            <a:ext cx="8335094" cy="584771"/>
          </a:xfrm>
          <a:prstGeom prst="rect">
            <a:avLst/>
          </a:prstGeom>
          <a:noFill/>
        </p:spPr>
        <p:txBody>
          <a:bodyPr wrap="none" lIns="91436" tIns="45718" rIns="91436" bIns="45718" rtlCol="0">
            <a:spAutoFit/>
          </a:bodyPr>
          <a:lstStyle/>
          <a:p>
            <a:r>
              <a:rPr lang="en-US" altLang="zh-CN" sz="3200" dirty="0">
                <a:solidFill>
                  <a:schemeClr val="tx1">
                    <a:lumMod val="65000"/>
                    <a:lumOff val="35000"/>
                  </a:schemeClr>
                </a:solidFill>
                <a:latin typeface="微软雅黑" panose="020B0503020204020204" pitchFamily="34" charset="-122"/>
                <a:ea typeface="微软雅黑" panose="020B0503020204020204" pitchFamily="34" charset="-122"/>
              </a:rPr>
              <a:t>COMPILER DESIGN AND OPTIMIZATIONS</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9036261" y="217491"/>
            <a:ext cx="4505695" cy="507412"/>
            <a:chOff x="2965397" y="217491"/>
            <a:chExt cx="10096500" cy="439541"/>
          </a:xfrm>
        </p:grpSpPr>
        <p:sp>
          <p:nvSpPr>
            <p:cNvPr id="4" name="圆角矩形 3"/>
            <p:cNvSpPr/>
            <p:nvPr/>
          </p:nvSpPr>
          <p:spPr>
            <a:xfrm>
              <a:off x="2965397" y="217491"/>
              <a:ext cx="10083800" cy="328609"/>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2978097" y="621032"/>
              <a:ext cx="10083800" cy="36000"/>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Freeform 12">
            <a:extLst>
              <a:ext uri="{FF2B5EF4-FFF2-40B4-BE49-F238E27FC236}">
                <a16:creationId xmlns:a16="http://schemas.microsoft.com/office/drawing/2014/main" id="{2B1713A1-63EE-472D-A66E-3C571E2E4DE8}"/>
              </a:ext>
            </a:extLst>
          </p:cNvPr>
          <p:cNvSpPr/>
          <p:nvPr/>
        </p:nvSpPr>
        <p:spPr bwMode="auto">
          <a:xfrm flipV="1">
            <a:off x="261993" y="3911694"/>
            <a:ext cx="1126916" cy="1060179"/>
          </a:xfrm>
          <a:custGeom>
            <a:avLst/>
            <a:gdLst/>
            <a:ahLst/>
            <a:cxnLst/>
            <a:rect l="l" t="t" r="r" b="b"/>
            <a:pathLst>
              <a:path w="1373187" h="1291466">
                <a:moveTo>
                  <a:pt x="1373186" y="1291466"/>
                </a:moveTo>
                <a:lnTo>
                  <a:pt x="1316220" y="1239784"/>
                </a:lnTo>
                <a:lnTo>
                  <a:pt x="1316221" y="1239784"/>
                </a:lnTo>
                <a:lnTo>
                  <a:pt x="1373187" y="1291466"/>
                </a:lnTo>
                <a:lnTo>
                  <a:pt x="1217612" y="1008792"/>
                </a:lnTo>
                <a:lnTo>
                  <a:pt x="1224267" y="1113714"/>
                </a:lnTo>
                <a:cubicBezTo>
                  <a:pt x="1123585" y="1022574"/>
                  <a:pt x="907850" y="827283"/>
                  <a:pt x="445585" y="408824"/>
                </a:cubicBezTo>
                <a:lnTo>
                  <a:pt x="450849" y="206706"/>
                </a:lnTo>
                <a:lnTo>
                  <a:pt x="219074" y="0"/>
                </a:lnTo>
                <a:lnTo>
                  <a:pt x="213889" y="199085"/>
                </a:lnTo>
                <a:lnTo>
                  <a:pt x="205595" y="191578"/>
                </a:lnTo>
                <a:cubicBezTo>
                  <a:pt x="192296" y="178438"/>
                  <a:pt x="173086" y="181723"/>
                  <a:pt x="162743" y="194863"/>
                </a:cubicBezTo>
                <a:cubicBezTo>
                  <a:pt x="152399" y="209645"/>
                  <a:pt x="153877" y="230996"/>
                  <a:pt x="167176" y="242494"/>
                </a:cubicBezTo>
                <a:cubicBezTo>
                  <a:pt x="167176" y="242494"/>
                  <a:pt x="167176" y="242494"/>
                  <a:pt x="169337" y="244450"/>
                </a:cubicBezTo>
                <a:lnTo>
                  <a:pt x="178874" y="253084"/>
                </a:lnTo>
                <a:lnTo>
                  <a:pt x="0" y="302108"/>
                </a:lnTo>
                <a:lnTo>
                  <a:pt x="231775" y="510580"/>
                </a:lnTo>
                <a:lnTo>
                  <a:pt x="408272" y="460742"/>
                </a:lnTo>
                <a:cubicBezTo>
                  <a:pt x="557041" y="595413"/>
                  <a:pt x="797608" y="813183"/>
                  <a:pt x="1186619" y="1165328"/>
                </a:cubicBezTo>
                <a:lnTo>
                  <a:pt x="1092199" y="1180163"/>
                </a:lnTo>
                <a:close/>
              </a:path>
            </a:pathLst>
          </a:custGeom>
          <a:solidFill>
            <a:schemeClr val="bg1">
              <a:lumMod val="75000"/>
              <a:alpha val="10000"/>
            </a:schemeClr>
          </a:solidFill>
          <a:ln>
            <a:noFill/>
          </a:ln>
        </p:spPr>
        <p:txBody>
          <a:bodyPr vert="horz" wrap="square" lIns="121920" tIns="60960" rIns="121920" bIns="60960" numCol="1" anchor="t" anchorCtr="0" compatLnSpc="1"/>
          <a:lstStyle/>
          <a:p>
            <a:endParaRPr lang="zh-CN" altLang="en-US" sz="2400"/>
          </a:p>
        </p:txBody>
      </p:sp>
      <p:grpSp>
        <p:nvGrpSpPr>
          <p:cNvPr id="15" name="组合 14">
            <a:extLst>
              <a:ext uri="{FF2B5EF4-FFF2-40B4-BE49-F238E27FC236}">
                <a16:creationId xmlns:a16="http://schemas.microsoft.com/office/drawing/2014/main" id="{AE205094-E49F-4E3F-BFDC-35451E7A1161}"/>
              </a:ext>
            </a:extLst>
          </p:cNvPr>
          <p:cNvGrpSpPr/>
          <p:nvPr/>
        </p:nvGrpSpPr>
        <p:grpSpPr>
          <a:xfrm>
            <a:off x="-254000" y="201683"/>
            <a:ext cx="898070" cy="523220"/>
            <a:chOff x="-254000" y="201683"/>
            <a:chExt cx="898070" cy="523220"/>
          </a:xfrm>
        </p:grpSpPr>
        <p:sp>
          <p:nvSpPr>
            <p:cNvPr id="16" name="圆角矩形 5">
              <a:extLst>
                <a:ext uri="{FF2B5EF4-FFF2-40B4-BE49-F238E27FC236}">
                  <a16:creationId xmlns:a16="http://schemas.microsoft.com/office/drawing/2014/main" id="{CA9D2869-EFE9-4405-A21B-84A37733FC7E}"/>
                </a:ext>
              </a:extLst>
            </p:cNvPr>
            <p:cNvSpPr/>
            <p:nvPr/>
          </p:nvSpPr>
          <p:spPr>
            <a:xfrm>
              <a:off x="-254000" y="227083"/>
              <a:ext cx="898070" cy="439668"/>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C7F6E40C-94E1-458E-8789-58068C68413E}"/>
                </a:ext>
              </a:extLst>
            </p:cNvPr>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4</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21" name="矩形 20">
            <a:extLst>
              <a:ext uri="{FF2B5EF4-FFF2-40B4-BE49-F238E27FC236}">
                <a16:creationId xmlns:a16="http://schemas.microsoft.com/office/drawing/2014/main" id="{149DF96A-63B6-4DAA-AB31-8F0526E07687}"/>
              </a:ext>
            </a:extLst>
          </p:cNvPr>
          <p:cNvSpPr/>
          <p:nvPr/>
        </p:nvSpPr>
        <p:spPr>
          <a:xfrm>
            <a:off x="195036" y="862718"/>
            <a:ext cx="4521344" cy="400110"/>
          </a:xfrm>
          <a:prstGeom prst="rect">
            <a:avLst/>
          </a:prstGeom>
          <a:solidFill>
            <a:srgbClr val="0070C0">
              <a:alpha val="70000"/>
            </a:srgbClr>
          </a:solidFill>
        </p:spPr>
        <p:txBody>
          <a:bodyPr wrap="square">
            <a:spAutoFit/>
          </a:bodyPr>
          <a:lstStyle/>
          <a:p>
            <a:r>
              <a:rPr lang="en-US" altLang="zh-CN" sz="2000" b="1" dirty="0">
                <a:solidFill>
                  <a:schemeClr val="bg1"/>
                </a:solidFill>
                <a:latin typeface="微软雅黑" panose="020B0503020204020204" pitchFamily="34" charset="-122"/>
                <a:ea typeface="微软雅黑" panose="020B0503020204020204" pitchFamily="34" charset="-122"/>
              </a:rPr>
              <a:t>4.4 Memory Usage Optimization</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8" name="文本框 17">
            <a:extLst>
              <a:ext uri="{FF2B5EF4-FFF2-40B4-BE49-F238E27FC236}">
                <a16:creationId xmlns:a16="http://schemas.microsoft.com/office/drawing/2014/main" id="{B334AC24-8C88-46BB-AA1E-1F1F790FAB3A}"/>
              </a:ext>
            </a:extLst>
          </p:cNvPr>
          <p:cNvSpPr txBox="1"/>
          <p:nvPr/>
        </p:nvSpPr>
        <p:spPr>
          <a:xfrm>
            <a:off x="195035" y="1561084"/>
            <a:ext cx="10376712" cy="1569660"/>
          </a:xfrm>
          <a:prstGeom prst="rect">
            <a:avLst/>
          </a:prstGeom>
          <a:noFill/>
        </p:spPr>
        <p:txBody>
          <a:bodyPr wrap="square">
            <a:spAutoFit/>
          </a:bodyPr>
          <a:lstStyle/>
          <a:p>
            <a:r>
              <a:rPr lang="zh-CN" altLang="en-US" sz="2400" dirty="0"/>
              <a:t>规范使用GPU的share/global memory十分重要，例如过多的使用share memory会损害kernel parallelism。</a:t>
            </a:r>
            <a:endParaRPr lang="en-US" altLang="zh-CN" sz="2400" dirty="0"/>
          </a:p>
          <a:p>
            <a:endParaRPr lang="en-US" altLang="zh-CN" sz="2400" dirty="0"/>
          </a:p>
          <a:p>
            <a:r>
              <a:rPr lang="en-US" altLang="zh-CN" sz="2400" dirty="0">
                <a:sym typeface="Wingdings" panose="05000000000000000000" pitchFamily="2" charset="2"/>
              </a:rPr>
              <a:t> </a:t>
            </a:r>
            <a:r>
              <a:rPr lang="zh-CN" altLang="en-US" sz="2400" dirty="0"/>
              <a:t>AStitch在作用过程中会考虑内存资源限制和内存策略带来的影响。</a:t>
            </a:r>
          </a:p>
        </p:txBody>
      </p:sp>
      <p:sp>
        <p:nvSpPr>
          <p:cNvPr id="23" name="矩形 22">
            <a:extLst>
              <a:ext uri="{FF2B5EF4-FFF2-40B4-BE49-F238E27FC236}">
                <a16:creationId xmlns:a16="http://schemas.microsoft.com/office/drawing/2014/main" id="{D2BE0BBE-5C0C-4703-8CBE-C12699E803C1}"/>
              </a:ext>
            </a:extLst>
          </p:cNvPr>
          <p:cNvSpPr/>
          <p:nvPr/>
        </p:nvSpPr>
        <p:spPr>
          <a:xfrm>
            <a:off x="195035" y="3429000"/>
            <a:ext cx="5692417" cy="400110"/>
          </a:xfrm>
          <a:prstGeom prst="rect">
            <a:avLst/>
          </a:prstGeom>
          <a:solidFill>
            <a:srgbClr val="0070C0">
              <a:alpha val="70000"/>
            </a:srgbClr>
          </a:solidFill>
        </p:spPr>
        <p:txBody>
          <a:bodyPr wrap="square">
            <a:spAutoFit/>
          </a:bodyPr>
          <a:lstStyle/>
          <a:p>
            <a:r>
              <a:rPr lang="en-US" altLang="zh-CN" sz="2000" b="1" dirty="0">
                <a:solidFill>
                  <a:schemeClr val="bg1"/>
                </a:solidFill>
                <a:latin typeface="微软雅黑" panose="020B0503020204020204" pitchFamily="34" charset="-122"/>
                <a:ea typeface="微软雅黑" panose="020B0503020204020204" pitchFamily="34" charset="-122"/>
              </a:rPr>
              <a:t>4.5 Resource-Aware Launch Configuration</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CCFBD035-4CC6-430A-BCCC-CE5AAAA7BEF0}"/>
                  </a:ext>
                </a:extLst>
              </p:cNvPr>
              <p:cNvSpPr txBox="1"/>
              <p:nvPr/>
            </p:nvSpPr>
            <p:spPr>
              <a:xfrm>
                <a:off x="195035" y="4108303"/>
                <a:ext cx="10376712" cy="2008627"/>
              </a:xfrm>
              <a:prstGeom prst="rect">
                <a:avLst/>
              </a:prstGeom>
              <a:noFill/>
            </p:spPr>
            <p:txBody>
              <a:bodyPr wrap="square">
                <a:spAutoFit/>
              </a:bodyPr>
              <a:lstStyle/>
              <a:p>
                <a:r>
                  <a:rPr lang="en-US" altLang="zh-CN" sz="2400" dirty="0"/>
                  <a:t>global barrier(</a:t>
                </a:r>
                <a:r>
                  <a:rPr lang="zh-CN" altLang="en-US" sz="2400" dirty="0"/>
                  <a:t>见</a:t>
                </a:r>
                <a:r>
                  <a:rPr lang="en-US" altLang="zh-CN" sz="2400" dirty="0"/>
                  <a:t>3.2</a:t>
                </a:r>
                <a:r>
                  <a:rPr lang="zh-CN" altLang="en-US" sz="2400" dirty="0"/>
                  <a:t>节 第三点</a:t>
                </a:r>
                <a:r>
                  <a:rPr lang="en-US" altLang="zh-CN" sz="2400" dirty="0"/>
                  <a:t>Global Barrier)</a:t>
                </a:r>
                <a:r>
                  <a:rPr lang="zh-CN" altLang="en-US" sz="2400" dirty="0"/>
                  <a:t>需要精确控制</a:t>
                </a:r>
                <a:r>
                  <a:rPr lang="en-US" altLang="zh-CN" sz="2400" dirty="0"/>
                  <a:t>block</a:t>
                </a:r>
                <a:r>
                  <a:rPr lang="zh-CN" altLang="en-US" sz="2400" dirty="0"/>
                  <a:t>的数目</a:t>
                </a:r>
                <a:endParaRPr lang="en-US" altLang="zh-CN" sz="2400" dirty="0"/>
              </a:p>
              <a:p>
                <a:endParaRPr lang="en-US" altLang="zh-CN" sz="2400" dirty="0"/>
              </a:p>
              <a:p>
                <a:pPr marL="342900" indent="-342900">
                  <a:buFont typeface="Wingdings" panose="05000000000000000000" pitchFamily="2" charset="2"/>
                  <a:buChar char="à"/>
                </a:pPr>
                <a:r>
                  <a:rPr lang="zh-CN" altLang="en-US" sz="2400" dirty="0"/>
                  <a:t>AStitch需要知道</a:t>
                </a:r>
                <a14:m>
                  <m:oMath xmlns:m="http://schemas.openxmlformats.org/officeDocument/2006/math">
                    <m:sSub>
                      <m:sSubPr>
                        <m:ctrlPr>
                          <a:rPr lang="zh-CN" altLang="en-US" sz="2400" i="1" smtClean="0">
                            <a:solidFill>
                              <a:srgbClr val="836967"/>
                            </a:solidFill>
                            <a:latin typeface="Cambria Math" panose="02040503050406030204" pitchFamily="18" charset="0"/>
                          </a:rPr>
                        </m:ctrlPr>
                      </m:sSubPr>
                      <m:e>
                        <m:r>
                          <a:rPr lang="en-US" altLang="zh-CN" sz="2400" b="0" i="1" smtClean="0">
                            <a:solidFill>
                              <a:srgbClr val="836967"/>
                            </a:solidFill>
                            <a:latin typeface="Cambria Math" panose="02040503050406030204" pitchFamily="18" charset="0"/>
                          </a:rPr>
                          <m:t>𝐶</m:t>
                        </m:r>
                      </m:e>
                      <m:sub>
                        <m:r>
                          <a:rPr lang="zh-CN" altLang="en-US" sz="2400" i="1" smtClean="0">
                            <a:latin typeface="Cambria Math" panose="02040503050406030204" pitchFamily="18" charset="0"/>
                          </a:rPr>
                          <m:t>𝑏𝑙𝑜𝑐𝑘</m:t>
                        </m:r>
                        <m:r>
                          <a:rPr lang="zh-CN" altLang="en-US" sz="2400" i="1" smtClean="0">
                            <a:latin typeface="Cambria Math" panose="02040503050406030204" pitchFamily="18" charset="0"/>
                          </a:rPr>
                          <m:t>−</m:t>
                        </m:r>
                        <m:r>
                          <a:rPr lang="zh-CN" altLang="en-US" sz="2400" i="1" smtClean="0">
                            <a:latin typeface="Cambria Math" panose="02040503050406030204" pitchFamily="18" charset="0"/>
                          </a:rPr>
                          <m:t>𝑝𝑒𝑟</m:t>
                        </m:r>
                        <m:r>
                          <a:rPr lang="zh-CN" altLang="en-US" sz="2400" i="1" smtClean="0">
                            <a:latin typeface="Cambria Math" panose="02040503050406030204" pitchFamily="18" charset="0"/>
                          </a:rPr>
                          <m:t>−</m:t>
                        </m:r>
                        <m:r>
                          <a:rPr lang="zh-CN" altLang="en-US" sz="2400" i="1" smtClean="0">
                            <a:latin typeface="Cambria Math" panose="02040503050406030204" pitchFamily="18" charset="0"/>
                          </a:rPr>
                          <m:t>𝑤𝑎𝑣𝑒</m:t>
                        </m:r>
                      </m:sub>
                    </m:sSub>
                    <m:r>
                      <a:rPr lang="en-US" altLang="zh-CN" sz="2400" b="0" i="1" smtClean="0">
                        <a:latin typeface="Cambria Math" panose="02040503050406030204" pitchFamily="18" charset="0"/>
                      </a:rPr>
                      <m:t>(</m:t>
                    </m:r>
                    <m:r>
                      <a:rPr lang="zh-CN" altLang="en-US" sz="2400" i="1">
                        <a:latin typeface="Cambria Math" panose="02040503050406030204" pitchFamily="18" charset="0"/>
                      </a:rPr>
                      <m:t>编译后</m:t>
                    </m:r>
                    <m:r>
                      <a:rPr lang="zh-CN" altLang="en-US" sz="2400" i="1" smtClean="0">
                        <a:latin typeface="Cambria Math" panose="02040503050406030204" pitchFamily="18" charset="0"/>
                      </a:rPr>
                      <m:t>才会</m:t>
                    </m:r>
                    <m:r>
                      <a:rPr lang="zh-CN" altLang="en-US" sz="2400" i="1">
                        <a:latin typeface="Cambria Math" panose="02040503050406030204" pitchFamily="18" charset="0"/>
                      </a:rPr>
                      <m:t>知道</m:t>
                    </m:r>
                    <m:r>
                      <a:rPr lang="en-US" altLang="zh-CN" sz="2400" b="0" i="1" smtClean="0">
                        <a:latin typeface="Cambria Math" panose="02040503050406030204" pitchFamily="18" charset="0"/>
                      </a:rPr>
                      <m:t>)</m:t>
                    </m:r>
                    <m:r>
                      <a:rPr lang="zh-CN" altLang="en-US" sz="2400" i="1">
                        <a:latin typeface="Cambria Math" panose="02040503050406030204" pitchFamily="18" charset="0"/>
                      </a:rPr>
                      <m:t>来</m:t>
                    </m:r>
                  </m:oMath>
                </a14:m>
                <a:r>
                  <a:rPr lang="zh-CN" altLang="en-US" sz="2400" dirty="0"/>
                  <a:t>决定</a:t>
                </a:r>
                <a:r>
                  <a:rPr lang="en-US" altLang="zh-CN" sz="2400" dirty="0"/>
                  <a:t>thread mapping</a:t>
                </a:r>
              </a:p>
              <a:p>
                <a:pPr marL="342900" indent="-342900">
                  <a:buFont typeface="Wingdings" panose="05000000000000000000" pitchFamily="2" charset="2"/>
                  <a:buChar char="à"/>
                </a:pPr>
                <a:endParaRPr lang="en-US" altLang="zh-CN" sz="2400" dirty="0"/>
              </a:p>
              <a:p>
                <a:pPr marL="342900" indent="-342900">
                  <a:buFont typeface="Wingdings" panose="05000000000000000000" pitchFamily="2" charset="2"/>
                  <a:buChar char="à"/>
                </a:pPr>
                <a:r>
                  <a:rPr lang="zh-CN" altLang="en-US" sz="2400" dirty="0"/>
                  <a:t>给出一种估计</a:t>
                </a:r>
                <a14:m>
                  <m:oMath xmlns:m="http://schemas.openxmlformats.org/officeDocument/2006/math">
                    <m:sSub>
                      <m:sSubPr>
                        <m:ctrlPr>
                          <a:rPr lang="zh-CN" altLang="en-US" sz="2400" i="1" smtClean="0">
                            <a:solidFill>
                              <a:srgbClr val="836967"/>
                            </a:solidFill>
                            <a:latin typeface="Cambria Math" panose="02040503050406030204" pitchFamily="18" charset="0"/>
                          </a:rPr>
                        </m:ctrlPr>
                      </m:sSubPr>
                      <m:e>
                        <m:r>
                          <a:rPr lang="en-US" altLang="zh-CN" sz="2400" b="0" i="1" smtClean="0">
                            <a:solidFill>
                              <a:srgbClr val="836967"/>
                            </a:solidFill>
                            <a:latin typeface="Cambria Math" panose="02040503050406030204" pitchFamily="18" charset="0"/>
                          </a:rPr>
                          <m:t>𝐶</m:t>
                        </m:r>
                      </m:e>
                      <m:sub>
                        <m:r>
                          <a:rPr lang="zh-CN" altLang="en-US" sz="2400" i="1" smtClean="0">
                            <a:latin typeface="Cambria Math" panose="02040503050406030204" pitchFamily="18" charset="0"/>
                          </a:rPr>
                          <m:t>𝑏𝑙𝑜𝑐𝑘</m:t>
                        </m:r>
                        <m:r>
                          <a:rPr lang="zh-CN" altLang="en-US" sz="2400" i="1" smtClean="0">
                            <a:latin typeface="Cambria Math" panose="02040503050406030204" pitchFamily="18" charset="0"/>
                          </a:rPr>
                          <m:t>−</m:t>
                        </m:r>
                        <m:r>
                          <a:rPr lang="zh-CN" altLang="en-US" sz="2400" i="1" smtClean="0">
                            <a:latin typeface="Cambria Math" panose="02040503050406030204" pitchFamily="18" charset="0"/>
                          </a:rPr>
                          <m:t>𝑝𝑒𝑟</m:t>
                        </m:r>
                        <m:r>
                          <a:rPr lang="zh-CN" altLang="en-US" sz="2400" i="1" smtClean="0">
                            <a:latin typeface="Cambria Math" panose="02040503050406030204" pitchFamily="18" charset="0"/>
                          </a:rPr>
                          <m:t>−</m:t>
                        </m:r>
                        <m:r>
                          <a:rPr lang="zh-CN" altLang="en-US" sz="2400" i="1" smtClean="0">
                            <a:latin typeface="Cambria Math" panose="02040503050406030204" pitchFamily="18" charset="0"/>
                          </a:rPr>
                          <m:t>𝑤𝑎𝑣𝑒</m:t>
                        </m:r>
                      </m:sub>
                    </m:sSub>
                  </m:oMath>
                </a14:m>
                <a:r>
                  <a:rPr lang="zh-CN" altLang="en-US" sz="2400" dirty="0"/>
                  <a:t>的方式</a:t>
                </a:r>
                <a:r>
                  <a:rPr lang="en-US" altLang="zh-CN" sz="2400" dirty="0"/>
                  <a:t>(</a:t>
                </a:r>
                <a:r>
                  <a:rPr lang="zh-CN" altLang="en-US" sz="2400" dirty="0"/>
                  <a:t>得到的结果较为保守</a:t>
                </a:r>
                <a:r>
                  <a:rPr lang="en-US" altLang="zh-CN" sz="2400" dirty="0"/>
                  <a:t>)</a:t>
                </a:r>
                <a:endParaRPr lang="zh-CN" altLang="en-US" sz="2400" dirty="0"/>
              </a:p>
            </p:txBody>
          </p:sp>
        </mc:Choice>
        <mc:Fallback xmlns="">
          <p:sp>
            <p:nvSpPr>
              <p:cNvPr id="24" name="文本框 23">
                <a:extLst>
                  <a:ext uri="{FF2B5EF4-FFF2-40B4-BE49-F238E27FC236}">
                    <a16:creationId xmlns:a16="http://schemas.microsoft.com/office/drawing/2014/main" id="{CCFBD035-4CC6-430A-BCCC-CE5AAAA7BEF0}"/>
                  </a:ext>
                </a:extLst>
              </p:cNvPr>
              <p:cNvSpPr txBox="1">
                <a:spLocks noRot="1" noChangeAspect="1" noMove="1" noResize="1" noEditPoints="1" noAdjustHandles="1" noChangeArrowheads="1" noChangeShapeType="1" noTextEdit="1"/>
              </p:cNvSpPr>
              <p:nvPr/>
            </p:nvSpPr>
            <p:spPr>
              <a:xfrm>
                <a:off x="195035" y="4108303"/>
                <a:ext cx="10376712" cy="2008627"/>
              </a:xfrm>
              <a:prstGeom prst="rect">
                <a:avLst/>
              </a:prstGeom>
              <a:blipFill>
                <a:blip r:embed="rId3"/>
                <a:stretch>
                  <a:fillRect l="-940" t="-3647" b="-48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91877118"/>
      </p:ext>
    </p:extLst>
  </p:cSld>
  <p:clrMapOvr>
    <a:masterClrMapping/>
  </p:clrMapOvr>
  <mc:AlternateContent xmlns:mc="http://schemas.openxmlformats.org/markup-compatibility/2006" xmlns:p14="http://schemas.microsoft.com/office/powerpoint/2010/main">
    <mc:Choice Requires="p14">
      <p:transition spd="slow" p14:dur="2000" advTm="45363"/>
    </mc:Choice>
    <mc:Fallback xmlns="">
      <p:transition spd="slow" advTm="4536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p:tgtEl>
                                          <p:spTgt spid="15"/>
                                        </p:tgtEl>
                                        <p:attrNameLst>
                                          <p:attrName>ppt_x</p:attrName>
                                        </p:attrNameLst>
                                      </p:cBhvr>
                                      <p:tavLst>
                                        <p:tav tm="0">
                                          <p:val>
                                            <p:strVal val="#ppt_x-#ppt_w*1.125000"/>
                                          </p:val>
                                        </p:tav>
                                        <p:tav tm="100000">
                                          <p:val>
                                            <p:strVal val="#ppt_x"/>
                                          </p:val>
                                        </p:tav>
                                      </p:tavLst>
                                    </p:anim>
                                    <p:animEffect transition="in" filter="wipe(right)">
                                      <p:cBhvr>
                                        <p:cTn id="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01167" y="144940"/>
            <a:ext cx="3836876" cy="584771"/>
          </a:xfrm>
          <a:prstGeom prst="rect">
            <a:avLst/>
          </a:prstGeom>
          <a:noFill/>
        </p:spPr>
        <p:txBody>
          <a:bodyPr wrap="none" lIns="91436" tIns="45718" rIns="91436" bIns="45718" rtlCol="0">
            <a:spAutoFit/>
          </a:bodyPr>
          <a:lstStyle/>
          <a:p>
            <a:r>
              <a:rPr lang="en-US" altLang="zh-CN" sz="3200" dirty="0">
                <a:solidFill>
                  <a:schemeClr val="tx1">
                    <a:lumMod val="65000"/>
                    <a:lumOff val="35000"/>
                  </a:schemeClr>
                </a:solidFill>
                <a:latin typeface="微软雅黑" panose="020B0503020204020204" pitchFamily="34" charset="-122"/>
                <a:ea typeface="微软雅黑" panose="020B0503020204020204" pitchFamily="34" charset="-122"/>
              </a:rPr>
              <a:t>IMPLEMENTATION</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4538043" y="217492"/>
            <a:ext cx="8142854" cy="461665"/>
            <a:chOff x="2584397" y="217491"/>
            <a:chExt cx="10096500" cy="439541"/>
          </a:xfrm>
        </p:grpSpPr>
        <p:sp>
          <p:nvSpPr>
            <p:cNvPr id="4" name="圆角矩形 3"/>
            <p:cNvSpPr/>
            <p:nvPr/>
          </p:nvSpPr>
          <p:spPr>
            <a:xfrm>
              <a:off x="2584397" y="217491"/>
              <a:ext cx="10083800" cy="328609"/>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2597097" y="621032"/>
              <a:ext cx="10083800" cy="36000"/>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a:extLst>
              <a:ext uri="{FF2B5EF4-FFF2-40B4-BE49-F238E27FC236}">
                <a16:creationId xmlns:a16="http://schemas.microsoft.com/office/drawing/2014/main" id="{CE8B39F2-DBB7-4CC6-8B20-2D18411E4B3A}"/>
              </a:ext>
            </a:extLst>
          </p:cNvPr>
          <p:cNvGrpSpPr/>
          <p:nvPr/>
        </p:nvGrpSpPr>
        <p:grpSpPr>
          <a:xfrm>
            <a:off x="-254000" y="201683"/>
            <a:ext cx="898070" cy="954107"/>
            <a:chOff x="-254000" y="201683"/>
            <a:chExt cx="898070" cy="954107"/>
          </a:xfrm>
        </p:grpSpPr>
        <p:sp>
          <p:nvSpPr>
            <p:cNvPr id="31" name="圆角矩形 4">
              <a:extLst>
                <a:ext uri="{FF2B5EF4-FFF2-40B4-BE49-F238E27FC236}">
                  <a16:creationId xmlns:a16="http://schemas.microsoft.com/office/drawing/2014/main" id="{834F8ABA-D52D-4644-8BD0-1963DF5AF68C}"/>
                </a:ext>
              </a:extLst>
            </p:cNvPr>
            <p:cNvSpPr/>
            <p:nvPr/>
          </p:nvSpPr>
          <p:spPr>
            <a:xfrm>
              <a:off x="-254000" y="227083"/>
              <a:ext cx="898070" cy="439668"/>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a:extLst>
                <a:ext uri="{FF2B5EF4-FFF2-40B4-BE49-F238E27FC236}">
                  <a16:creationId xmlns:a16="http://schemas.microsoft.com/office/drawing/2014/main" id="{763609C3-92D1-4F9D-B738-DF310D2839A8}"/>
                </a:ext>
              </a:extLst>
            </p:cNvPr>
            <p:cNvSpPr txBox="1"/>
            <p:nvPr/>
          </p:nvSpPr>
          <p:spPr>
            <a:xfrm>
              <a:off x="65706" y="201683"/>
              <a:ext cx="467694" cy="954107"/>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51</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92" name="文本框 91">
            <a:extLst>
              <a:ext uri="{FF2B5EF4-FFF2-40B4-BE49-F238E27FC236}">
                <a16:creationId xmlns:a16="http://schemas.microsoft.com/office/drawing/2014/main" id="{11AEA8CA-E522-4184-A53E-B972BB9EF716}"/>
              </a:ext>
            </a:extLst>
          </p:cNvPr>
          <p:cNvSpPr txBox="1"/>
          <p:nvPr/>
        </p:nvSpPr>
        <p:spPr>
          <a:xfrm>
            <a:off x="2999159" y="2619337"/>
            <a:ext cx="1118937" cy="581926"/>
          </a:xfrm>
          <a:prstGeom prst="rect">
            <a:avLst/>
          </a:prstGeom>
          <a:noFill/>
          <a:ln>
            <a:noFill/>
          </a:ln>
        </p:spPr>
        <p:txBody>
          <a:bodyPr wrap="square" lIns="91440" tIns="45720" rIns="91440" bIns="45720" anchor="ctr" anchorCtr="0">
            <a:noAutofit/>
          </a:bodyPr>
          <a:lstStyle/>
          <a:p>
            <a:pPr algn="ctr">
              <a:buSzPct val="25000"/>
            </a:pPr>
            <a:r>
              <a:rPr lang="zh-CN" altLang="en-US" dirty="0">
                <a:solidFill>
                  <a:schemeClr val="bg1"/>
                </a:solidFill>
                <a:latin typeface="+mn-ea"/>
              </a:rPr>
              <a:t>访存密集型算子</a:t>
            </a:r>
            <a:endParaRPr lang="en-US" altLang="zh-CN" dirty="0">
              <a:solidFill>
                <a:schemeClr val="bg1"/>
              </a:solidFill>
              <a:latin typeface="+mn-ea"/>
            </a:endParaRPr>
          </a:p>
        </p:txBody>
      </p:sp>
      <p:pic>
        <p:nvPicPr>
          <p:cNvPr id="5" name="图片 4">
            <a:extLst>
              <a:ext uri="{FF2B5EF4-FFF2-40B4-BE49-F238E27FC236}">
                <a16:creationId xmlns:a16="http://schemas.microsoft.com/office/drawing/2014/main" id="{A92D476B-97F6-4C58-A90F-10E3A0752A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8096" y="947203"/>
            <a:ext cx="7863703" cy="5910797"/>
          </a:xfrm>
          <a:prstGeom prst="rect">
            <a:avLst/>
          </a:prstGeom>
        </p:spPr>
      </p:pic>
      <p:sp>
        <p:nvSpPr>
          <p:cNvPr id="16" name="文本框 15">
            <a:extLst>
              <a:ext uri="{FF2B5EF4-FFF2-40B4-BE49-F238E27FC236}">
                <a16:creationId xmlns:a16="http://schemas.microsoft.com/office/drawing/2014/main" id="{2F1AB219-02EA-423F-92D6-FFDD72364F29}"/>
              </a:ext>
            </a:extLst>
          </p:cNvPr>
          <p:cNvSpPr txBox="1"/>
          <p:nvPr/>
        </p:nvSpPr>
        <p:spPr>
          <a:xfrm>
            <a:off x="195035" y="1905506"/>
            <a:ext cx="3688031" cy="3046988"/>
          </a:xfrm>
          <a:prstGeom prst="rect">
            <a:avLst/>
          </a:prstGeom>
          <a:noFill/>
        </p:spPr>
        <p:txBody>
          <a:bodyPr wrap="square">
            <a:spAutoFit/>
          </a:bodyPr>
          <a:lstStyle/>
          <a:p>
            <a:r>
              <a:rPr lang="zh-CN" altLang="en-US" sz="2400" dirty="0"/>
              <a:t>AStitch内部版本是基于XLA开发的，它保留了 XLA 的所有优化，除了融合策略和代码生成过程。</a:t>
            </a:r>
            <a:endParaRPr lang="en-US" altLang="zh-CN" sz="2400" dirty="0"/>
          </a:p>
          <a:p>
            <a:r>
              <a:rPr lang="zh-CN" altLang="en-US" sz="2400" dirty="0"/>
              <a:t>它利用TensorFlow的custom graph pass API 重写计算图并为stitching操作生成GPU代码。</a:t>
            </a:r>
          </a:p>
        </p:txBody>
      </p:sp>
    </p:spTree>
    <p:extLst>
      <p:ext uri="{BB962C8B-B14F-4D97-AF65-F5344CB8AC3E}">
        <p14:creationId xmlns:p14="http://schemas.microsoft.com/office/powerpoint/2010/main" val="1099380271"/>
      </p:ext>
    </p:extLst>
  </p:cSld>
  <p:clrMapOvr>
    <a:masterClrMapping/>
  </p:clrMapOvr>
  <mc:AlternateContent xmlns:mc="http://schemas.openxmlformats.org/markup-compatibility/2006" xmlns:p14="http://schemas.microsoft.com/office/powerpoint/2010/main">
    <mc:Choice Requires="p14">
      <p:transition spd="slow" p14:dur="2000" advTm="32407"/>
    </mc:Choice>
    <mc:Fallback xmlns="">
      <p:transition spd="slow" advTm="3240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p:tgtEl>
                                          <p:spTgt spid="30"/>
                                        </p:tgtEl>
                                        <p:attrNameLst>
                                          <p:attrName>ppt_x</p:attrName>
                                        </p:attrNameLst>
                                      </p:cBhvr>
                                      <p:tavLst>
                                        <p:tav tm="0">
                                          <p:val>
                                            <p:strVal val="#ppt_x-#ppt_w*1.125000"/>
                                          </p:val>
                                        </p:tav>
                                        <p:tav tm="100000">
                                          <p:val>
                                            <p:strVal val="#ppt_x"/>
                                          </p:val>
                                        </p:tav>
                                      </p:tavLst>
                                    </p:anim>
                                    <p:animEffect transition="in" filter="wipe(right)">
                                      <p:cBhvr>
                                        <p:cTn id="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01167" y="144940"/>
            <a:ext cx="2733369" cy="584771"/>
          </a:xfrm>
          <a:prstGeom prst="rect">
            <a:avLst/>
          </a:prstGeom>
          <a:noFill/>
        </p:spPr>
        <p:txBody>
          <a:bodyPr wrap="none" lIns="91436" tIns="45718" rIns="91436" bIns="45718" rtlCol="0">
            <a:spAutoFit/>
          </a:bodyPr>
          <a:lstStyle/>
          <a:p>
            <a:r>
              <a:rPr lang="en-US" altLang="zh-CN" sz="3200" dirty="0">
                <a:solidFill>
                  <a:schemeClr val="tx1">
                    <a:lumMod val="65000"/>
                    <a:lumOff val="35000"/>
                  </a:schemeClr>
                </a:solidFill>
                <a:latin typeface="微软雅黑" panose="020B0503020204020204" pitchFamily="34" charset="-122"/>
                <a:ea typeface="微软雅黑" panose="020B0503020204020204" pitchFamily="34" charset="-122"/>
              </a:rPr>
              <a:t>EVALUATION</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3434536" y="217492"/>
            <a:ext cx="9246361" cy="512219"/>
            <a:chOff x="2584397" y="217491"/>
            <a:chExt cx="10096500" cy="439541"/>
          </a:xfrm>
        </p:grpSpPr>
        <p:sp>
          <p:nvSpPr>
            <p:cNvPr id="4" name="圆角矩形 3"/>
            <p:cNvSpPr/>
            <p:nvPr/>
          </p:nvSpPr>
          <p:spPr>
            <a:xfrm>
              <a:off x="2584397" y="217491"/>
              <a:ext cx="10083800" cy="328609"/>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2597097" y="621032"/>
              <a:ext cx="10083800" cy="36000"/>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a:extLst>
              <a:ext uri="{FF2B5EF4-FFF2-40B4-BE49-F238E27FC236}">
                <a16:creationId xmlns:a16="http://schemas.microsoft.com/office/drawing/2014/main" id="{CE8B39F2-DBB7-4CC6-8B20-2D18411E4B3A}"/>
              </a:ext>
            </a:extLst>
          </p:cNvPr>
          <p:cNvGrpSpPr/>
          <p:nvPr/>
        </p:nvGrpSpPr>
        <p:grpSpPr>
          <a:xfrm>
            <a:off x="-254000" y="201683"/>
            <a:ext cx="898070" cy="1384995"/>
            <a:chOff x="-254000" y="201683"/>
            <a:chExt cx="898070" cy="1384995"/>
          </a:xfrm>
        </p:grpSpPr>
        <p:sp>
          <p:nvSpPr>
            <p:cNvPr id="31" name="圆角矩形 4">
              <a:extLst>
                <a:ext uri="{FF2B5EF4-FFF2-40B4-BE49-F238E27FC236}">
                  <a16:creationId xmlns:a16="http://schemas.microsoft.com/office/drawing/2014/main" id="{834F8ABA-D52D-4644-8BD0-1963DF5AF68C}"/>
                </a:ext>
              </a:extLst>
            </p:cNvPr>
            <p:cNvSpPr/>
            <p:nvPr/>
          </p:nvSpPr>
          <p:spPr>
            <a:xfrm>
              <a:off x="-254000" y="227083"/>
              <a:ext cx="898070" cy="439668"/>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a:extLst>
                <a:ext uri="{FF2B5EF4-FFF2-40B4-BE49-F238E27FC236}">
                  <a16:creationId xmlns:a16="http://schemas.microsoft.com/office/drawing/2014/main" id="{763609C3-92D1-4F9D-B738-DF310D2839A8}"/>
                </a:ext>
              </a:extLst>
            </p:cNvPr>
            <p:cNvSpPr txBox="1"/>
            <p:nvPr/>
          </p:nvSpPr>
          <p:spPr>
            <a:xfrm>
              <a:off x="65706" y="201683"/>
              <a:ext cx="467694" cy="1384995"/>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651</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92" name="文本框 91">
            <a:extLst>
              <a:ext uri="{FF2B5EF4-FFF2-40B4-BE49-F238E27FC236}">
                <a16:creationId xmlns:a16="http://schemas.microsoft.com/office/drawing/2014/main" id="{11AEA8CA-E522-4184-A53E-B972BB9EF716}"/>
              </a:ext>
            </a:extLst>
          </p:cNvPr>
          <p:cNvSpPr txBox="1"/>
          <p:nvPr/>
        </p:nvSpPr>
        <p:spPr>
          <a:xfrm>
            <a:off x="2999159" y="2619337"/>
            <a:ext cx="1118937" cy="581926"/>
          </a:xfrm>
          <a:prstGeom prst="rect">
            <a:avLst/>
          </a:prstGeom>
          <a:noFill/>
          <a:ln>
            <a:noFill/>
          </a:ln>
        </p:spPr>
        <p:txBody>
          <a:bodyPr wrap="square" lIns="91440" tIns="45720" rIns="91440" bIns="45720" anchor="ctr" anchorCtr="0">
            <a:noAutofit/>
          </a:bodyPr>
          <a:lstStyle/>
          <a:p>
            <a:pPr algn="ctr">
              <a:buSzPct val="25000"/>
            </a:pPr>
            <a:r>
              <a:rPr lang="zh-CN" altLang="en-US" dirty="0">
                <a:solidFill>
                  <a:schemeClr val="bg1"/>
                </a:solidFill>
                <a:latin typeface="+mn-ea"/>
              </a:rPr>
              <a:t>访存密集型算子</a:t>
            </a:r>
            <a:endParaRPr lang="en-US" altLang="zh-CN" dirty="0">
              <a:solidFill>
                <a:schemeClr val="bg1"/>
              </a:solidFill>
              <a:latin typeface="+mn-ea"/>
            </a:endParaRPr>
          </a:p>
        </p:txBody>
      </p:sp>
      <p:pic>
        <p:nvPicPr>
          <p:cNvPr id="3" name="图片 2">
            <a:extLst>
              <a:ext uri="{FF2B5EF4-FFF2-40B4-BE49-F238E27FC236}">
                <a16:creationId xmlns:a16="http://schemas.microsoft.com/office/drawing/2014/main" id="{46F0FB95-CAAE-40BB-9DA5-65D086C762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6306" y="817033"/>
            <a:ext cx="7315200" cy="6056671"/>
          </a:xfrm>
          <a:prstGeom prst="rect">
            <a:avLst/>
          </a:prstGeom>
        </p:spPr>
      </p:pic>
      <p:sp>
        <p:nvSpPr>
          <p:cNvPr id="17" name="文本框 16">
            <a:extLst>
              <a:ext uri="{FF2B5EF4-FFF2-40B4-BE49-F238E27FC236}">
                <a16:creationId xmlns:a16="http://schemas.microsoft.com/office/drawing/2014/main" id="{A6784593-2182-428B-ABD6-E30174B679D2}"/>
              </a:ext>
            </a:extLst>
          </p:cNvPr>
          <p:cNvSpPr txBox="1"/>
          <p:nvPr/>
        </p:nvSpPr>
        <p:spPr>
          <a:xfrm>
            <a:off x="195035" y="3128525"/>
            <a:ext cx="4483769" cy="954107"/>
          </a:xfrm>
          <a:prstGeom prst="rect">
            <a:avLst/>
          </a:prstGeom>
          <a:noFill/>
        </p:spPr>
        <p:txBody>
          <a:bodyPr wrap="square">
            <a:spAutoFit/>
          </a:bodyPr>
          <a:lstStyle/>
          <a:p>
            <a:r>
              <a:rPr lang="zh-CN" altLang="en-US" sz="2800" dirty="0"/>
              <a:t>实验环境：一块V100-16GB，CUDA 10.0，CuDNN 7.6。</a:t>
            </a:r>
          </a:p>
        </p:txBody>
      </p:sp>
    </p:spTree>
    <p:extLst>
      <p:ext uri="{BB962C8B-B14F-4D97-AF65-F5344CB8AC3E}">
        <p14:creationId xmlns:p14="http://schemas.microsoft.com/office/powerpoint/2010/main" val="1408308953"/>
      </p:ext>
    </p:extLst>
  </p:cSld>
  <p:clrMapOvr>
    <a:masterClrMapping/>
  </p:clrMapOvr>
  <mc:AlternateContent xmlns:mc="http://schemas.openxmlformats.org/markup-compatibility/2006" xmlns:p14="http://schemas.microsoft.com/office/powerpoint/2010/main">
    <mc:Choice Requires="p14">
      <p:transition spd="slow" p14:dur="2000" advTm="32407"/>
    </mc:Choice>
    <mc:Fallback xmlns="">
      <p:transition spd="slow" advTm="3240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p:tgtEl>
                                          <p:spTgt spid="30"/>
                                        </p:tgtEl>
                                        <p:attrNameLst>
                                          <p:attrName>ppt_x</p:attrName>
                                        </p:attrNameLst>
                                      </p:cBhvr>
                                      <p:tavLst>
                                        <p:tav tm="0">
                                          <p:val>
                                            <p:strVal val="#ppt_x-#ppt_w*1.125000"/>
                                          </p:val>
                                        </p:tav>
                                        <p:tav tm="100000">
                                          <p:val>
                                            <p:strVal val="#ppt_x"/>
                                          </p:val>
                                        </p:tav>
                                      </p:tavLst>
                                    </p:anim>
                                    <p:animEffect transition="in" filter="wipe(right)">
                                      <p:cBhvr>
                                        <p:cTn id="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A60528AC-C64E-4358-908C-AA7A3A6F52F8}"/>
              </a:ext>
            </a:extLst>
          </p:cNvPr>
          <p:cNvGrpSpPr/>
          <p:nvPr/>
        </p:nvGrpSpPr>
        <p:grpSpPr>
          <a:xfrm>
            <a:off x="0" y="740922"/>
            <a:ext cx="12361078" cy="6858000"/>
            <a:chOff x="5541" y="0"/>
            <a:chExt cx="12192000" cy="6858000"/>
          </a:xfrm>
        </p:grpSpPr>
        <p:sp>
          <p:nvSpPr>
            <p:cNvPr id="3" name="矩形 2">
              <a:extLst>
                <a:ext uri="{FF2B5EF4-FFF2-40B4-BE49-F238E27FC236}">
                  <a16:creationId xmlns:a16="http://schemas.microsoft.com/office/drawing/2014/main" id="{4A86DF5C-D7DD-4F81-A071-6338D7FFB010}"/>
                </a:ext>
              </a:extLst>
            </p:cNvPr>
            <p:cNvSpPr/>
            <p:nvPr/>
          </p:nvSpPr>
          <p:spPr>
            <a:xfrm>
              <a:off x="5541" y="0"/>
              <a:ext cx="12192000" cy="6858000"/>
            </a:xfrm>
            <a:prstGeom prst="rect">
              <a:avLst/>
            </a:prstGeom>
            <a:solidFill>
              <a:schemeClr val="tx1">
                <a:lumMod val="50000"/>
                <a:lumOff val="50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mn-ea"/>
              </a:endParaRPr>
            </a:p>
          </p:txBody>
        </p:sp>
        <p:sp>
          <p:nvSpPr>
            <p:cNvPr id="4" name="右中括号 3">
              <a:extLst>
                <a:ext uri="{FF2B5EF4-FFF2-40B4-BE49-F238E27FC236}">
                  <a16:creationId xmlns:a16="http://schemas.microsoft.com/office/drawing/2014/main" id="{B4E997BD-E77A-4665-AE76-344F8A8DA071}"/>
                </a:ext>
              </a:extLst>
            </p:cNvPr>
            <p:cNvSpPr/>
            <p:nvPr/>
          </p:nvSpPr>
          <p:spPr>
            <a:xfrm rot="10800000">
              <a:off x="6776698" y="1502081"/>
              <a:ext cx="642686" cy="1525473"/>
            </a:xfrm>
            <a:prstGeom prst="rightBracket">
              <a:avLst>
                <a:gd name="adj" fmla="val 96046"/>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latin typeface="+mn-ea"/>
              </a:endParaRPr>
            </a:p>
          </p:txBody>
        </p:sp>
        <p:grpSp>
          <p:nvGrpSpPr>
            <p:cNvPr id="5" name="组合 4">
              <a:extLst>
                <a:ext uri="{FF2B5EF4-FFF2-40B4-BE49-F238E27FC236}">
                  <a16:creationId xmlns:a16="http://schemas.microsoft.com/office/drawing/2014/main" id="{0A68126C-3F27-4D25-974A-3E4F1DAD5D73}"/>
                </a:ext>
              </a:extLst>
            </p:cNvPr>
            <p:cNvGrpSpPr/>
            <p:nvPr/>
          </p:nvGrpSpPr>
          <p:grpSpPr>
            <a:xfrm>
              <a:off x="3879447" y="1918193"/>
              <a:ext cx="2677470" cy="769652"/>
              <a:chOff x="1299028" y="2575125"/>
              <a:chExt cx="2677470" cy="769652"/>
            </a:xfrm>
          </p:grpSpPr>
          <p:sp>
            <p:nvSpPr>
              <p:cNvPr id="36" name="矩形: 圆角 35">
                <a:extLst>
                  <a:ext uri="{FF2B5EF4-FFF2-40B4-BE49-F238E27FC236}">
                    <a16:creationId xmlns:a16="http://schemas.microsoft.com/office/drawing/2014/main" id="{38A92527-84D0-4FE1-878B-1B0E9490E910}"/>
                  </a:ext>
                </a:extLst>
              </p:cNvPr>
              <p:cNvSpPr/>
              <p:nvPr/>
            </p:nvSpPr>
            <p:spPr>
              <a:xfrm>
                <a:off x="1299028" y="2575125"/>
                <a:ext cx="2677470" cy="769652"/>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mn-ea"/>
                </a:endParaRPr>
              </a:p>
            </p:txBody>
          </p:sp>
          <p:sp>
            <p:nvSpPr>
              <p:cNvPr id="37" name="文本框 36">
                <a:extLst>
                  <a:ext uri="{FF2B5EF4-FFF2-40B4-BE49-F238E27FC236}">
                    <a16:creationId xmlns:a16="http://schemas.microsoft.com/office/drawing/2014/main" id="{4817DA47-EA90-4A73-8FA6-94727E0774AD}"/>
                  </a:ext>
                </a:extLst>
              </p:cNvPr>
              <p:cNvSpPr txBox="1"/>
              <p:nvPr/>
            </p:nvSpPr>
            <p:spPr>
              <a:xfrm>
                <a:off x="1628598" y="2668988"/>
                <a:ext cx="1821408" cy="581926"/>
              </a:xfrm>
              <a:prstGeom prst="rect">
                <a:avLst/>
              </a:prstGeom>
              <a:noFill/>
              <a:ln>
                <a:noFill/>
              </a:ln>
            </p:spPr>
            <p:txBody>
              <a:bodyPr wrap="square" lIns="91440" tIns="45720" rIns="91440" bIns="45720" anchor="ctr" anchorCtr="0">
                <a:noAutofit/>
              </a:bodyPr>
              <a:lstStyle/>
              <a:p>
                <a:pPr algn="ctr">
                  <a:buSzPct val="25000"/>
                </a:pPr>
                <a:r>
                  <a:rPr lang="zh-CN" altLang="en-US" dirty="0">
                    <a:latin typeface="+mn-ea"/>
                  </a:rPr>
                  <a:t>复杂的两层依赖关系和</a:t>
                </a:r>
                <a:r>
                  <a:rPr lang="en-US" altLang="zh-CN" dirty="0" err="1">
                    <a:latin typeface="+mn-ea"/>
                  </a:rPr>
                  <a:t>jit</a:t>
                </a:r>
                <a:r>
                  <a:rPr lang="zh-CN" altLang="en-US" dirty="0">
                    <a:latin typeface="+mn-ea"/>
                  </a:rPr>
                  <a:t>需求</a:t>
                </a:r>
                <a:endParaRPr lang="en-US" altLang="zh-CN" dirty="0">
                  <a:latin typeface="+mn-ea"/>
                </a:endParaRPr>
              </a:p>
            </p:txBody>
          </p:sp>
        </p:grpSp>
        <p:sp>
          <p:nvSpPr>
            <p:cNvPr id="8" name="右中括号 7">
              <a:extLst>
                <a:ext uri="{FF2B5EF4-FFF2-40B4-BE49-F238E27FC236}">
                  <a16:creationId xmlns:a16="http://schemas.microsoft.com/office/drawing/2014/main" id="{C19F0BA6-DCAC-498B-BEB6-0092A598E9E7}"/>
                </a:ext>
              </a:extLst>
            </p:cNvPr>
            <p:cNvSpPr/>
            <p:nvPr/>
          </p:nvSpPr>
          <p:spPr>
            <a:xfrm rot="10800000">
              <a:off x="3236761" y="2330604"/>
              <a:ext cx="642686" cy="2698595"/>
            </a:xfrm>
            <a:prstGeom prst="rightBracket">
              <a:avLst>
                <a:gd name="adj" fmla="val 96046"/>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latin typeface="+mn-ea"/>
              </a:endParaRPr>
            </a:p>
          </p:txBody>
        </p:sp>
        <p:cxnSp>
          <p:nvCxnSpPr>
            <p:cNvPr id="9" name="直接连接符 8">
              <a:extLst>
                <a:ext uri="{FF2B5EF4-FFF2-40B4-BE49-F238E27FC236}">
                  <a16:creationId xmlns:a16="http://schemas.microsoft.com/office/drawing/2014/main" id="{5DD9AB4D-35F3-44E5-880A-D1592DA42BEE}"/>
                </a:ext>
              </a:extLst>
            </p:cNvPr>
            <p:cNvCxnSpPr>
              <a:cxnSpLocks/>
            </p:cNvCxnSpPr>
            <p:nvPr/>
          </p:nvCxnSpPr>
          <p:spPr>
            <a:xfrm>
              <a:off x="2180188" y="3534117"/>
              <a:ext cx="1056572" cy="0"/>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FA95C0C4-A504-4418-9775-3AC341E34888}"/>
                </a:ext>
              </a:extLst>
            </p:cNvPr>
            <p:cNvGrpSpPr/>
            <p:nvPr/>
          </p:nvGrpSpPr>
          <p:grpSpPr>
            <a:xfrm>
              <a:off x="3879447" y="4623540"/>
              <a:ext cx="2677470" cy="769652"/>
              <a:chOff x="1299028" y="2575125"/>
              <a:chExt cx="2677470" cy="769652"/>
            </a:xfrm>
          </p:grpSpPr>
          <p:sp>
            <p:nvSpPr>
              <p:cNvPr id="31" name="矩形: 圆角 30">
                <a:extLst>
                  <a:ext uri="{FF2B5EF4-FFF2-40B4-BE49-F238E27FC236}">
                    <a16:creationId xmlns:a16="http://schemas.microsoft.com/office/drawing/2014/main" id="{3AD66833-4565-4913-AF1C-5D7FA1D9E47F}"/>
                  </a:ext>
                </a:extLst>
              </p:cNvPr>
              <p:cNvSpPr/>
              <p:nvPr/>
            </p:nvSpPr>
            <p:spPr>
              <a:xfrm>
                <a:off x="1299028" y="2575125"/>
                <a:ext cx="2677470" cy="769652"/>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mn-ea"/>
                </a:endParaRPr>
              </a:p>
            </p:txBody>
          </p:sp>
          <p:sp>
            <p:nvSpPr>
              <p:cNvPr id="32" name="文本框 31">
                <a:extLst>
                  <a:ext uri="{FF2B5EF4-FFF2-40B4-BE49-F238E27FC236}">
                    <a16:creationId xmlns:a16="http://schemas.microsoft.com/office/drawing/2014/main" id="{BBF3A22C-FFAE-4A21-925A-34C723468AD7}"/>
                  </a:ext>
                </a:extLst>
              </p:cNvPr>
              <p:cNvSpPr txBox="1"/>
              <p:nvPr/>
            </p:nvSpPr>
            <p:spPr>
              <a:xfrm>
                <a:off x="1514090" y="2668988"/>
                <a:ext cx="2247346" cy="581926"/>
              </a:xfrm>
              <a:prstGeom prst="rect">
                <a:avLst/>
              </a:prstGeom>
              <a:noFill/>
              <a:ln>
                <a:noFill/>
              </a:ln>
            </p:spPr>
            <p:txBody>
              <a:bodyPr wrap="square" lIns="91440" tIns="45720" rIns="91440" bIns="45720" anchor="ctr" anchorCtr="0">
                <a:noAutofit/>
              </a:bodyPr>
              <a:lstStyle/>
              <a:p>
                <a:pPr algn="ctr">
                  <a:buSzPct val="25000"/>
                </a:pPr>
                <a:r>
                  <a:rPr lang="zh-CN" altLang="en-US" dirty="0">
                    <a:latin typeface="+mn-ea"/>
                  </a:rPr>
                  <a:t>不规则的</a:t>
                </a:r>
                <a:r>
                  <a:rPr lang="en-US" altLang="zh-CN" dirty="0">
                    <a:latin typeface="+mn-ea"/>
                  </a:rPr>
                  <a:t>tensor</a:t>
                </a:r>
              </a:p>
              <a:p>
                <a:pPr algn="ctr">
                  <a:buSzPct val="25000"/>
                </a:pPr>
                <a:r>
                  <a:rPr lang="en-US" altLang="zh-CN" dirty="0">
                    <a:latin typeface="+mn-ea"/>
                  </a:rPr>
                  <a:t>(shape</a:t>
                </a:r>
                <a:r>
                  <a:rPr lang="zh-CN" altLang="en-US" dirty="0">
                    <a:latin typeface="+mn-ea"/>
                  </a:rPr>
                  <a:t>不一</a:t>
                </a:r>
                <a:r>
                  <a:rPr lang="en-US" altLang="zh-CN" dirty="0">
                    <a:latin typeface="+mn-ea"/>
                  </a:rPr>
                  <a:t>)</a:t>
                </a:r>
              </a:p>
            </p:txBody>
          </p:sp>
        </p:grpSp>
        <p:sp>
          <p:nvSpPr>
            <p:cNvPr id="28" name="矩形: 圆角 27">
              <a:extLst>
                <a:ext uri="{FF2B5EF4-FFF2-40B4-BE49-F238E27FC236}">
                  <a16:creationId xmlns:a16="http://schemas.microsoft.com/office/drawing/2014/main" id="{128ECE9C-E423-4FED-8E9B-41851BC728C8}"/>
                </a:ext>
              </a:extLst>
            </p:cNvPr>
            <p:cNvSpPr/>
            <p:nvPr/>
          </p:nvSpPr>
          <p:spPr>
            <a:xfrm>
              <a:off x="7199604" y="1174230"/>
              <a:ext cx="3231219" cy="82201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mn-ea"/>
              </a:endParaRPr>
            </a:p>
          </p:txBody>
        </p:sp>
        <p:sp>
          <p:nvSpPr>
            <p:cNvPr id="23" name="矩形: 圆角 22">
              <a:extLst>
                <a:ext uri="{FF2B5EF4-FFF2-40B4-BE49-F238E27FC236}">
                  <a16:creationId xmlns:a16="http://schemas.microsoft.com/office/drawing/2014/main" id="{108412F3-1FE8-49D4-982A-A5202F52D785}"/>
                </a:ext>
              </a:extLst>
            </p:cNvPr>
            <p:cNvSpPr/>
            <p:nvPr/>
          </p:nvSpPr>
          <p:spPr>
            <a:xfrm>
              <a:off x="7199604" y="2545006"/>
              <a:ext cx="3231219" cy="82201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mn-ea"/>
              </a:endParaRPr>
            </a:p>
          </p:txBody>
        </p:sp>
        <p:sp>
          <p:nvSpPr>
            <p:cNvPr id="18" name="矩形: 圆角 17">
              <a:extLst>
                <a:ext uri="{FF2B5EF4-FFF2-40B4-BE49-F238E27FC236}">
                  <a16:creationId xmlns:a16="http://schemas.microsoft.com/office/drawing/2014/main" id="{EECDF29F-EEFC-4D01-8030-2E38B5C3EA7A}"/>
                </a:ext>
              </a:extLst>
            </p:cNvPr>
            <p:cNvSpPr/>
            <p:nvPr/>
          </p:nvSpPr>
          <p:spPr>
            <a:xfrm>
              <a:off x="7199604" y="4571173"/>
              <a:ext cx="3231219" cy="82201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mn-ea"/>
              </a:endParaRPr>
            </a:p>
          </p:txBody>
        </p:sp>
        <p:cxnSp>
          <p:nvCxnSpPr>
            <p:cNvPr id="14" name="直接连接符 13">
              <a:extLst>
                <a:ext uri="{FF2B5EF4-FFF2-40B4-BE49-F238E27FC236}">
                  <a16:creationId xmlns:a16="http://schemas.microsoft.com/office/drawing/2014/main" id="{9C903761-D100-497F-B614-192D4A5110E3}"/>
                </a:ext>
              </a:extLst>
            </p:cNvPr>
            <p:cNvCxnSpPr>
              <a:cxnSpLocks/>
            </p:cNvCxnSpPr>
            <p:nvPr/>
          </p:nvCxnSpPr>
          <p:spPr>
            <a:xfrm>
              <a:off x="6556917" y="2321421"/>
              <a:ext cx="21978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B9F088A8-F649-4BC6-9F26-D377541957D4}"/>
                </a:ext>
              </a:extLst>
            </p:cNvPr>
            <p:cNvCxnSpPr>
              <a:cxnSpLocks/>
            </p:cNvCxnSpPr>
            <p:nvPr/>
          </p:nvCxnSpPr>
          <p:spPr>
            <a:xfrm>
              <a:off x="6556917" y="5038342"/>
              <a:ext cx="642687"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39" name="矩形: 圆角 38">
            <a:extLst>
              <a:ext uri="{FF2B5EF4-FFF2-40B4-BE49-F238E27FC236}">
                <a16:creationId xmlns:a16="http://schemas.microsoft.com/office/drawing/2014/main" id="{1B1B6A5C-6C1E-42B1-A51A-C8207E4EF371}"/>
              </a:ext>
            </a:extLst>
          </p:cNvPr>
          <p:cNvSpPr/>
          <p:nvPr/>
        </p:nvSpPr>
        <p:spPr>
          <a:xfrm>
            <a:off x="448882" y="3728140"/>
            <a:ext cx="1780077" cy="111990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ct val="25000"/>
            </a:pPr>
            <a:r>
              <a:rPr lang="en-US" altLang="zh-CN" sz="2000" dirty="0">
                <a:latin typeface="+mn-ea"/>
              </a:rPr>
              <a:t>Supporting </a:t>
            </a:r>
          </a:p>
          <a:p>
            <a:pPr algn="ctr">
              <a:buSzPct val="25000"/>
            </a:pPr>
            <a:r>
              <a:rPr lang="en-US" altLang="zh-CN" sz="2000" dirty="0">
                <a:latin typeface="+mn-ea"/>
              </a:rPr>
              <a:t>text here.</a:t>
            </a:r>
          </a:p>
          <a:p>
            <a:pPr algn="ctr"/>
            <a:endParaRPr lang="zh-CN" altLang="en-US" sz="2000" dirty="0">
              <a:latin typeface="+mn-ea"/>
            </a:endParaRPr>
          </a:p>
        </p:txBody>
      </p:sp>
      <p:sp>
        <p:nvSpPr>
          <p:cNvPr id="40" name="文本框 39">
            <a:extLst>
              <a:ext uri="{FF2B5EF4-FFF2-40B4-BE49-F238E27FC236}">
                <a16:creationId xmlns:a16="http://schemas.microsoft.com/office/drawing/2014/main" id="{E7F9BB6F-47A0-411F-876D-553357A9F7A8}"/>
              </a:ext>
            </a:extLst>
          </p:cNvPr>
          <p:cNvSpPr txBox="1"/>
          <p:nvPr/>
        </p:nvSpPr>
        <p:spPr>
          <a:xfrm>
            <a:off x="615139" y="3997131"/>
            <a:ext cx="1489513" cy="581926"/>
          </a:xfrm>
          <a:prstGeom prst="rect">
            <a:avLst/>
          </a:prstGeom>
          <a:noFill/>
          <a:ln>
            <a:noFill/>
          </a:ln>
        </p:spPr>
        <p:txBody>
          <a:bodyPr wrap="square" lIns="91440" tIns="45720" rIns="91440" bIns="45720" anchor="ctr" anchorCtr="0">
            <a:noAutofit/>
          </a:bodyPr>
          <a:lstStyle/>
          <a:p>
            <a:pPr algn="ctr">
              <a:buSzPct val="25000"/>
            </a:pPr>
            <a:r>
              <a:rPr lang="zh-CN" altLang="en-US" dirty="0">
                <a:latin typeface="+mn-ea"/>
              </a:rPr>
              <a:t>当前的</a:t>
            </a:r>
            <a:r>
              <a:rPr lang="en-US" altLang="zh-CN" dirty="0">
                <a:latin typeface="+mn-ea"/>
              </a:rPr>
              <a:t>ML</a:t>
            </a:r>
          </a:p>
          <a:p>
            <a:pPr algn="ctr">
              <a:buSzPct val="25000"/>
            </a:pPr>
            <a:r>
              <a:rPr lang="zh-CN" altLang="en-US" dirty="0">
                <a:latin typeface="+mn-ea"/>
              </a:rPr>
              <a:t>优化编译器</a:t>
            </a:r>
            <a:endParaRPr lang="en-US" altLang="zh-CN" dirty="0">
              <a:latin typeface="+mn-ea"/>
            </a:endParaRPr>
          </a:p>
        </p:txBody>
      </p:sp>
      <p:sp>
        <p:nvSpPr>
          <p:cNvPr id="41" name="文本框 40">
            <a:extLst>
              <a:ext uri="{FF2B5EF4-FFF2-40B4-BE49-F238E27FC236}">
                <a16:creationId xmlns:a16="http://schemas.microsoft.com/office/drawing/2014/main" id="{DD74433C-C144-4502-BC74-D0CE5EB0ADA8}"/>
              </a:ext>
            </a:extLst>
          </p:cNvPr>
          <p:cNvSpPr txBox="1"/>
          <p:nvPr/>
        </p:nvSpPr>
        <p:spPr>
          <a:xfrm>
            <a:off x="7685998" y="5414208"/>
            <a:ext cx="2536993" cy="581926"/>
          </a:xfrm>
          <a:prstGeom prst="rect">
            <a:avLst/>
          </a:prstGeom>
          <a:noFill/>
          <a:ln>
            <a:noFill/>
          </a:ln>
        </p:spPr>
        <p:txBody>
          <a:bodyPr wrap="square" lIns="91440" tIns="45720" rIns="91440" bIns="45720" anchor="ctr" anchorCtr="0">
            <a:noAutofit/>
          </a:bodyPr>
          <a:lstStyle/>
          <a:p>
            <a:pPr algn="ctr">
              <a:buSzPct val="25000"/>
            </a:pPr>
            <a:r>
              <a:rPr lang="zh-CN" altLang="en-US" dirty="0">
                <a:latin typeface="+mn-ea"/>
              </a:rPr>
              <a:t>难以在硬件上实现并行</a:t>
            </a:r>
            <a:endParaRPr lang="en-US" altLang="zh-CN" dirty="0">
              <a:latin typeface="+mn-ea"/>
            </a:endParaRPr>
          </a:p>
        </p:txBody>
      </p:sp>
      <p:sp>
        <p:nvSpPr>
          <p:cNvPr id="42" name="文本框 41">
            <a:extLst>
              <a:ext uri="{FF2B5EF4-FFF2-40B4-BE49-F238E27FC236}">
                <a16:creationId xmlns:a16="http://schemas.microsoft.com/office/drawing/2014/main" id="{F942A471-804D-4729-8A5A-0C5F0CEFAC14}"/>
              </a:ext>
            </a:extLst>
          </p:cNvPr>
          <p:cNvSpPr txBox="1"/>
          <p:nvPr/>
        </p:nvSpPr>
        <p:spPr>
          <a:xfrm>
            <a:off x="7731762" y="3437177"/>
            <a:ext cx="2278512" cy="581926"/>
          </a:xfrm>
          <a:prstGeom prst="rect">
            <a:avLst/>
          </a:prstGeom>
          <a:noFill/>
          <a:ln>
            <a:noFill/>
          </a:ln>
        </p:spPr>
        <p:txBody>
          <a:bodyPr wrap="square" lIns="91440" tIns="45720" rIns="91440" bIns="45720" anchor="ctr" anchorCtr="0">
            <a:noAutofit/>
          </a:bodyPr>
          <a:lstStyle/>
          <a:p>
            <a:pPr algn="ctr">
              <a:buSzPct val="25000"/>
            </a:pPr>
            <a:r>
              <a:rPr lang="zh-CN" altLang="en-US" dirty="0">
                <a:latin typeface="+mn-ea"/>
              </a:rPr>
              <a:t>不</a:t>
            </a:r>
            <a:r>
              <a:rPr lang="en-US" altLang="zh-CN" dirty="0">
                <a:latin typeface="+mn-ea"/>
              </a:rPr>
              <a:t>fusion</a:t>
            </a:r>
            <a:r>
              <a:rPr lang="zh-CN" altLang="en-US" dirty="0">
                <a:latin typeface="+mn-ea"/>
              </a:rPr>
              <a:t>，浪费大量的</a:t>
            </a:r>
            <a:r>
              <a:rPr lang="en-US" altLang="zh-CN" dirty="0">
                <a:latin typeface="+mn-ea"/>
              </a:rPr>
              <a:t>kernel</a:t>
            </a:r>
            <a:r>
              <a:rPr lang="zh-CN" altLang="en-US" dirty="0">
                <a:latin typeface="+mn-ea"/>
              </a:rPr>
              <a:t>完成计算</a:t>
            </a:r>
            <a:endParaRPr lang="en-US" altLang="zh-CN" dirty="0">
              <a:latin typeface="+mn-ea"/>
            </a:endParaRPr>
          </a:p>
        </p:txBody>
      </p:sp>
      <p:sp>
        <p:nvSpPr>
          <p:cNvPr id="43" name="文本框 42">
            <a:extLst>
              <a:ext uri="{FF2B5EF4-FFF2-40B4-BE49-F238E27FC236}">
                <a16:creationId xmlns:a16="http://schemas.microsoft.com/office/drawing/2014/main" id="{61BF6443-CF71-4D0E-80DF-B3C4E49D7899}"/>
              </a:ext>
            </a:extLst>
          </p:cNvPr>
          <p:cNvSpPr txBox="1"/>
          <p:nvPr/>
        </p:nvSpPr>
        <p:spPr>
          <a:xfrm>
            <a:off x="7633624" y="2081780"/>
            <a:ext cx="2278512" cy="581926"/>
          </a:xfrm>
          <a:prstGeom prst="rect">
            <a:avLst/>
          </a:prstGeom>
          <a:noFill/>
          <a:ln>
            <a:noFill/>
          </a:ln>
        </p:spPr>
        <p:txBody>
          <a:bodyPr wrap="square" lIns="91440" tIns="45720" rIns="91440" bIns="45720" anchor="ctr" anchorCtr="0">
            <a:noAutofit/>
          </a:bodyPr>
          <a:lstStyle/>
          <a:p>
            <a:pPr algn="ctr">
              <a:buSzPct val="25000"/>
            </a:pPr>
            <a:r>
              <a:rPr lang="zh-CN" altLang="en-US" dirty="0">
                <a:latin typeface="+mn-ea"/>
              </a:rPr>
              <a:t>保留冗余计算，实现开销很大的</a:t>
            </a:r>
            <a:r>
              <a:rPr lang="en-US" altLang="zh-CN" dirty="0">
                <a:latin typeface="+mn-ea"/>
              </a:rPr>
              <a:t>fusion</a:t>
            </a:r>
          </a:p>
        </p:txBody>
      </p:sp>
      <p:sp>
        <p:nvSpPr>
          <p:cNvPr id="44" name="文本框 43">
            <a:extLst>
              <a:ext uri="{FF2B5EF4-FFF2-40B4-BE49-F238E27FC236}">
                <a16:creationId xmlns:a16="http://schemas.microsoft.com/office/drawing/2014/main" id="{04F287F4-447A-4AC8-97C4-89384AACEB52}"/>
              </a:ext>
            </a:extLst>
          </p:cNvPr>
          <p:cNvSpPr txBox="1"/>
          <p:nvPr/>
        </p:nvSpPr>
        <p:spPr>
          <a:xfrm>
            <a:off x="701167" y="144940"/>
            <a:ext cx="1821324" cy="584771"/>
          </a:xfrm>
          <a:prstGeom prst="rect">
            <a:avLst/>
          </a:prstGeom>
          <a:noFill/>
        </p:spPr>
        <p:txBody>
          <a:bodyPr wrap="none" lIns="91436" tIns="45718" rIns="91436" bIns="45718" rtlCol="0">
            <a:spAutoFit/>
          </a:bodyPr>
          <a:lstStyle/>
          <a:p>
            <a:pPr algn="ctr"/>
            <a:r>
              <a:rPr lang="en-US" altLang="zh-CN" sz="3200" dirty="0">
                <a:solidFill>
                  <a:schemeClr val="tx1">
                    <a:lumMod val="65000"/>
                    <a:lumOff val="35000"/>
                  </a:schemeClr>
                </a:solidFill>
                <a:latin typeface="微软雅黑" panose="020B0503020204020204" pitchFamily="34" charset="-122"/>
                <a:ea typeface="微软雅黑" panose="020B0503020204020204" pitchFamily="34" charset="-122"/>
              </a:rPr>
              <a:t>Abstract</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45" name="组合 44">
            <a:extLst>
              <a:ext uri="{FF2B5EF4-FFF2-40B4-BE49-F238E27FC236}">
                <a16:creationId xmlns:a16="http://schemas.microsoft.com/office/drawing/2014/main" id="{3086E5BC-AA11-46DF-BE1B-5C143F0BBA17}"/>
              </a:ext>
            </a:extLst>
          </p:cNvPr>
          <p:cNvGrpSpPr/>
          <p:nvPr/>
        </p:nvGrpSpPr>
        <p:grpSpPr>
          <a:xfrm>
            <a:off x="2584397" y="217491"/>
            <a:ext cx="10096500" cy="439541"/>
            <a:chOff x="2584397" y="217491"/>
            <a:chExt cx="10096500" cy="439541"/>
          </a:xfrm>
        </p:grpSpPr>
        <p:sp>
          <p:nvSpPr>
            <p:cNvPr id="46" name="圆角矩形 3">
              <a:extLst>
                <a:ext uri="{FF2B5EF4-FFF2-40B4-BE49-F238E27FC236}">
                  <a16:creationId xmlns:a16="http://schemas.microsoft.com/office/drawing/2014/main" id="{8F5EC2CA-F8D6-4B46-8BB3-F52C6AC37A60}"/>
                </a:ext>
              </a:extLst>
            </p:cNvPr>
            <p:cNvSpPr/>
            <p:nvPr/>
          </p:nvSpPr>
          <p:spPr>
            <a:xfrm>
              <a:off x="2584397" y="217491"/>
              <a:ext cx="10083800" cy="328609"/>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7">
              <a:extLst>
                <a:ext uri="{FF2B5EF4-FFF2-40B4-BE49-F238E27FC236}">
                  <a16:creationId xmlns:a16="http://schemas.microsoft.com/office/drawing/2014/main" id="{50AB4C4D-A804-41ED-ACDB-C2EADFF10490}"/>
                </a:ext>
              </a:extLst>
            </p:cNvPr>
            <p:cNvSpPr/>
            <p:nvPr/>
          </p:nvSpPr>
          <p:spPr>
            <a:xfrm flipV="1">
              <a:off x="2597097" y="621032"/>
              <a:ext cx="10083800" cy="36000"/>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8" name="圆角矩形 4">
            <a:extLst>
              <a:ext uri="{FF2B5EF4-FFF2-40B4-BE49-F238E27FC236}">
                <a16:creationId xmlns:a16="http://schemas.microsoft.com/office/drawing/2014/main" id="{722CE534-BAA3-4371-A943-7DBF0C22DEE4}"/>
              </a:ext>
            </a:extLst>
          </p:cNvPr>
          <p:cNvSpPr/>
          <p:nvPr/>
        </p:nvSpPr>
        <p:spPr>
          <a:xfrm>
            <a:off x="-254000" y="227083"/>
            <a:ext cx="898070" cy="439668"/>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a:extLst>
              <a:ext uri="{FF2B5EF4-FFF2-40B4-BE49-F238E27FC236}">
                <a16:creationId xmlns:a16="http://schemas.microsoft.com/office/drawing/2014/main" id="{4AB6D8CC-E044-4C50-99AA-DD4C6DA320EF}"/>
              </a:ext>
            </a:extLst>
          </p:cNvPr>
          <p:cNvSpPr txBox="1"/>
          <p:nvPr/>
        </p:nvSpPr>
        <p:spPr>
          <a:xfrm>
            <a:off x="217833" y="908562"/>
            <a:ext cx="11756333" cy="830997"/>
          </a:xfrm>
          <a:prstGeom prst="rect">
            <a:avLst/>
          </a:prstGeom>
          <a:noFill/>
        </p:spPr>
        <p:txBody>
          <a:bodyPr wrap="square">
            <a:spAutoFit/>
          </a:bodyPr>
          <a:lstStyle/>
          <a:p>
            <a:r>
              <a:rPr lang="zh-CN" altLang="en-US" sz="2400" dirty="0"/>
              <a:t>当前访存密集型计算(memory-intensive computation)是影响 ML Models 性能的重要因素，并带来了巨大的挑战。</a:t>
            </a:r>
          </a:p>
        </p:txBody>
      </p:sp>
      <p:sp>
        <p:nvSpPr>
          <p:cNvPr id="50" name="文本框 49">
            <a:extLst>
              <a:ext uri="{FF2B5EF4-FFF2-40B4-BE49-F238E27FC236}">
                <a16:creationId xmlns:a16="http://schemas.microsoft.com/office/drawing/2014/main" id="{CB69BBAB-94C7-4AC4-BF7F-E39CB1889564}"/>
              </a:ext>
            </a:extLst>
          </p:cNvPr>
          <p:cNvSpPr txBox="1"/>
          <p:nvPr/>
        </p:nvSpPr>
        <p:spPr>
          <a:xfrm>
            <a:off x="4148891" y="1791649"/>
            <a:ext cx="3105611" cy="707886"/>
          </a:xfrm>
          <a:prstGeom prst="rect">
            <a:avLst/>
          </a:prstGeom>
          <a:solidFill>
            <a:srgbClr val="34A6D4"/>
          </a:solidFill>
        </p:spPr>
        <p:txBody>
          <a:bodyPr wrap="square" rtlCol="0" anchor="ctr">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不能完成高效的</a:t>
            </a:r>
            <a:r>
              <a:rPr lang="en-US" altLang="zh-CN" sz="2000" b="1" dirty="0" err="1">
                <a:solidFill>
                  <a:schemeClr val="bg1"/>
                </a:solidFill>
                <a:latin typeface="微软雅黑" panose="020B0503020204020204" pitchFamily="34" charset="-122"/>
                <a:ea typeface="微软雅黑" panose="020B0503020204020204" pitchFamily="34" charset="-122"/>
              </a:rPr>
              <a:t>funsion</a:t>
            </a:r>
            <a:r>
              <a:rPr lang="zh-CN" altLang="en-US" sz="2000" b="1" dirty="0">
                <a:solidFill>
                  <a:schemeClr val="bg1"/>
                </a:solidFill>
                <a:latin typeface="微软雅黑" panose="020B0503020204020204" pitchFamily="34" charset="-122"/>
                <a:ea typeface="微软雅黑" panose="020B0503020204020204" pitchFamily="34" charset="-122"/>
              </a:rPr>
              <a:t>，只能退而求其次</a:t>
            </a:r>
          </a:p>
        </p:txBody>
      </p:sp>
      <p:sp>
        <p:nvSpPr>
          <p:cNvPr id="51" name="文本框 50">
            <a:extLst>
              <a:ext uri="{FF2B5EF4-FFF2-40B4-BE49-F238E27FC236}">
                <a16:creationId xmlns:a16="http://schemas.microsoft.com/office/drawing/2014/main" id="{933FD8CC-BD4D-4CDB-8701-985D1C30AF2C}"/>
              </a:ext>
            </a:extLst>
          </p:cNvPr>
          <p:cNvSpPr txBox="1"/>
          <p:nvPr/>
        </p:nvSpPr>
        <p:spPr>
          <a:xfrm>
            <a:off x="1111066" y="2266229"/>
            <a:ext cx="2246732" cy="707886"/>
          </a:xfrm>
          <a:prstGeom prst="rect">
            <a:avLst/>
          </a:prstGeom>
          <a:solidFill>
            <a:srgbClr val="0070C0">
              <a:alpha val="70000"/>
            </a:srgbClr>
          </a:solidFill>
        </p:spPr>
        <p:txBody>
          <a:bodyPr wrap="square" rtlCol="0" anchor="ctr">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element level</a:t>
            </a:r>
            <a:r>
              <a:rPr lang="zh-CN" altLang="en-US" sz="2000" b="1" dirty="0">
                <a:solidFill>
                  <a:schemeClr val="bg1"/>
                </a:solidFill>
                <a:latin typeface="微软雅黑" panose="020B0503020204020204" pitchFamily="34" charset="-122"/>
                <a:ea typeface="微软雅黑" panose="020B0503020204020204" pitchFamily="34" charset="-122"/>
              </a:rPr>
              <a:t>和</a:t>
            </a:r>
            <a:r>
              <a:rPr lang="en-US" altLang="zh-CN" sz="2000" b="1" dirty="0">
                <a:solidFill>
                  <a:schemeClr val="bg1"/>
                </a:solidFill>
                <a:latin typeface="微软雅黑" panose="020B0503020204020204" pitchFamily="34" charset="-122"/>
                <a:ea typeface="微软雅黑" panose="020B0503020204020204" pitchFamily="34" charset="-122"/>
              </a:rPr>
              <a:t>operator level</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063334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0800000">
            <a:off x="0" y="-7"/>
            <a:ext cx="12192000" cy="2426618"/>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10800000">
            <a:off x="0" y="2493941"/>
            <a:ext cx="12192000" cy="70698"/>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600604" y="3727308"/>
            <a:ext cx="6990791" cy="1107996"/>
          </a:xfrm>
          <a:prstGeom prst="rect">
            <a:avLst/>
          </a:prstGeom>
          <a:noFill/>
        </p:spPr>
        <p:txBody>
          <a:bodyPr wrap="square" rtlCol="0">
            <a:spAutoFit/>
          </a:bodyPr>
          <a:lstStyle/>
          <a:p>
            <a:pPr algn="ctr"/>
            <a:r>
              <a:rPr lang="zh-CN" altLang="en-US" sz="6600" b="1" dirty="0">
                <a:solidFill>
                  <a:srgbClr val="005CA1"/>
                </a:solidFill>
                <a:latin typeface="微软雅黑" panose="020B0503020204020204" pitchFamily="34" charset="-122"/>
                <a:ea typeface="微软雅黑" panose="020B0503020204020204" pitchFamily="34" charset="-122"/>
              </a:rPr>
              <a:t>感谢倾听</a:t>
            </a:r>
          </a:p>
        </p:txBody>
      </p:sp>
      <p:sp>
        <p:nvSpPr>
          <p:cNvPr id="19" name="文本框 18"/>
          <p:cNvSpPr txBox="1"/>
          <p:nvPr/>
        </p:nvSpPr>
        <p:spPr>
          <a:xfrm>
            <a:off x="323851" y="-24013"/>
            <a:ext cx="11544299" cy="3154706"/>
          </a:xfrm>
          <a:prstGeom prst="rect">
            <a:avLst/>
          </a:prstGeom>
        </p:spPr>
        <p:txBody>
          <a:bodyPr wrap="square" lIns="91436" tIns="45718" rIns="91436" bIns="45718">
            <a:spAutoFit/>
          </a:bodyPr>
          <a:lstStyle>
            <a:defPPr>
              <a:defRPr lang="zh-CN"/>
            </a:defPPr>
            <a:lvl1pPr algn="ctr">
              <a:defRPr sz="105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dist"/>
            <a:r>
              <a:rPr lang="en-US" altLang="zh-CN" sz="19900" b="1" dirty="0">
                <a:solidFill>
                  <a:schemeClr val="bg1">
                    <a:alpha val="10000"/>
                  </a:schemeClr>
                </a:solidFill>
              </a:rPr>
              <a:t>THANKS</a:t>
            </a:r>
            <a:endParaRPr lang="zh-CN" altLang="en-US" sz="19900" b="1" dirty="0">
              <a:solidFill>
                <a:schemeClr val="bg1">
                  <a:alpha val="10000"/>
                </a:schemeClr>
              </a:solidFill>
            </a:endParaRPr>
          </a:p>
        </p:txBody>
      </p:sp>
      <p:sp>
        <p:nvSpPr>
          <p:cNvPr id="3" name="矩形 2">
            <a:extLst>
              <a:ext uri="{FF2B5EF4-FFF2-40B4-BE49-F238E27FC236}">
                <a16:creationId xmlns:a16="http://schemas.microsoft.com/office/drawing/2014/main" id="{D9F9524D-A129-4099-8427-BF8B17515BCE}"/>
              </a:ext>
            </a:extLst>
          </p:cNvPr>
          <p:cNvSpPr/>
          <p:nvPr/>
        </p:nvSpPr>
        <p:spPr>
          <a:xfrm>
            <a:off x="0" y="6309360"/>
            <a:ext cx="12192000" cy="564280"/>
          </a:xfrm>
          <a:prstGeom prst="rect">
            <a:avLst/>
          </a:prstGeom>
          <a:solidFill>
            <a:srgbClr val="1A6D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8CCC14D3-47A9-4B5C-9A62-2635CD5810FC}"/>
              </a:ext>
            </a:extLst>
          </p:cNvPr>
          <p:cNvSpPr txBox="1"/>
          <p:nvPr/>
        </p:nvSpPr>
        <p:spPr>
          <a:xfrm>
            <a:off x="4775834" y="6406834"/>
            <a:ext cx="2640330" cy="369332"/>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汇报人：阮庭峰</a:t>
            </a:r>
          </a:p>
        </p:txBody>
      </p:sp>
    </p:spTree>
    <p:extLst>
      <p:ext uri="{BB962C8B-B14F-4D97-AF65-F5344CB8AC3E}">
        <p14:creationId xmlns:p14="http://schemas.microsoft.com/office/powerpoint/2010/main" val="189273232"/>
      </p:ext>
    </p:extLst>
  </p:cSld>
  <p:clrMapOvr>
    <a:masterClrMapping/>
  </p:clrMapOvr>
  <mc:AlternateContent xmlns:mc="http://schemas.openxmlformats.org/markup-compatibility/2006" xmlns:p14="http://schemas.microsoft.com/office/powerpoint/2010/main">
    <mc:Choice Requires="p14">
      <p:transition p14:dur="10" advTm="152"/>
    </mc:Choice>
    <mc:Fallback xmlns="">
      <p:transition advTm="152"/>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01167" y="144940"/>
            <a:ext cx="1821324" cy="584771"/>
          </a:xfrm>
          <a:prstGeom prst="rect">
            <a:avLst/>
          </a:prstGeom>
          <a:noFill/>
        </p:spPr>
        <p:txBody>
          <a:bodyPr wrap="none" lIns="91436" tIns="45718" rIns="91436" bIns="45718" rtlCol="0">
            <a:spAutoFit/>
          </a:bodyPr>
          <a:lstStyle/>
          <a:p>
            <a:r>
              <a:rPr lang="en-US" altLang="zh-CN" sz="3200" dirty="0">
                <a:solidFill>
                  <a:schemeClr val="tx1">
                    <a:lumMod val="65000"/>
                    <a:lumOff val="35000"/>
                  </a:schemeClr>
                </a:solidFill>
                <a:latin typeface="微软雅黑" panose="020B0503020204020204" pitchFamily="34" charset="-122"/>
                <a:ea typeface="微软雅黑" panose="020B0503020204020204" pitchFamily="34" charset="-122"/>
              </a:rPr>
              <a:t>Abstract</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2584397" y="217491"/>
            <a:ext cx="10096500" cy="439541"/>
            <a:chOff x="2584397" y="217491"/>
            <a:chExt cx="10096500" cy="439541"/>
          </a:xfrm>
        </p:grpSpPr>
        <p:sp>
          <p:nvSpPr>
            <p:cNvPr id="4" name="圆角矩形 3"/>
            <p:cNvSpPr/>
            <p:nvPr/>
          </p:nvSpPr>
          <p:spPr>
            <a:xfrm>
              <a:off x="2584397" y="217491"/>
              <a:ext cx="10083800" cy="328609"/>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2597097" y="621032"/>
              <a:ext cx="10083800" cy="36000"/>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圆角矩形 4">
            <a:extLst>
              <a:ext uri="{FF2B5EF4-FFF2-40B4-BE49-F238E27FC236}">
                <a16:creationId xmlns:a16="http://schemas.microsoft.com/office/drawing/2014/main" id="{2D161024-557A-4317-89C2-ACF61AB58151}"/>
              </a:ext>
            </a:extLst>
          </p:cNvPr>
          <p:cNvSpPr/>
          <p:nvPr/>
        </p:nvSpPr>
        <p:spPr>
          <a:xfrm>
            <a:off x="-254000" y="227083"/>
            <a:ext cx="898070" cy="439668"/>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28EDC518-4821-4836-8542-AEC2ACEA78B0}"/>
              </a:ext>
            </a:extLst>
          </p:cNvPr>
          <p:cNvSpPr txBox="1"/>
          <p:nvPr/>
        </p:nvSpPr>
        <p:spPr>
          <a:xfrm>
            <a:off x="217833" y="908562"/>
            <a:ext cx="11756333" cy="461665"/>
          </a:xfrm>
          <a:prstGeom prst="rect">
            <a:avLst/>
          </a:prstGeom>
          <a:noFill/>
        </p:spPr>
        <p:txBody>
          <a:bodyPr wrap="square">
            <a:spAutoFit/>
          </a:bodyPr>
          <a:lstStyle/>
          <a:p>
            <a:r>
              <a:rPr lang="zh-CN" altLang="en-US" sz="2400" dirty="0"/>
              <a:t>为了应对上述挑战，</a:t>
            </a:r>
            <a:r>
              <a:rPr lang="en-US" altLang="zh-CN" sz="2400" dirty="0" err="1"/>
              <a:t>ASitich</a:t>
            </a:r>
            <a:r>
              <a:rPr lang="en-US" altLang="zh-CN" sz="2400" dirty="0"/>
              <a:t> </a:t>
            </a:r>
            <a:r>
              <a:rPr lang="zh-CN" altLang="en-US" sz="2400" dirty="0"/>
              <a:t>被提出</a:t>
            </a:r>
          </a:p>
        </p:txBody>
      </p:sp>
      <p:sp>
        <p:nvSpPr>
          <p:cNvPr id="10" name="Rectangle 1">
            <a:extLst>
              <a:ext uri="{FF2B5EF4-FFF2-40B4-BE49-F238E27FC236}">
                <a16:creationId xmlns:a16="http://schemas.microsoft.com/office/drawing/2014/main" id="{D0B044FB-AB7C-457D-875F-BBD28C69DCDC}"/>
              </a:ext>
            </a:extLst>
          </p:cNvPr>
          <p:cNvSpPr>
            <a:spLocks noChangeArrowheads="1"/>
          </p:cNvSpPr>
          <p:nvPr/>
        </p:nvSpPr>
        <p:spPr bwMode="auto">
          <a:xfrm>
            <a:off x="217832" y="1621757"/>
            <a:ext cx="11756333" cy="3211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zh-CN" altLang="zh-CN" sz="3200" b="0" i="0" u="none" strike="noStrike" cap="none" normalizeH="0" baseline="0" dirty="0">
                <a:ln>
                  <a:noFill/>
                </a:ln>
                <a:solidFill>
                  <a:srgbClr val="34495E"/>
                </a:solidFill>
                <a:effectLst/>
                <a:latin typeface="+mn-ea"/>
              </a:rPr>
              <a:t>系统抽象化了四种operator-stitching策略，同时考虑了多个维度的优化目标</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zh-CN" altLang="zh-CN" sz="3200" b="0" i="0" u="none" strike="noStrike" cap="none" normalizeH="0" baseline="0" dirty="0">
                <a:ln>
                  <a:noFill/>
                </a:ln>
                <a:solidFill>
                  <a:srgbClr val="34495E"/>
                </a:solidFill>
                <a:effectLst/>
                <a:latin typeface="+mn-ea"/>
              </a:rPr>
              <a:t>处理层次化data reuse的复杂计算图</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zh-CN" altLang="zh-CN" sz="3200" b="0" i="0" u="none" strike="noStrike" cap="none" normalizeH="0" baseline="0" dirty="0">
                <a:ln>
                  <a:noFill/>
                </a:ln>
                <a:solidFill>
                  <a:srgbClr val="34495E"/>
                </a:solidFill>
                <a:effectLst/>
                <a:latin typeface="+mn-ea"/>
              </a:rPr>
              <a:t>通过adaptive thread mapping应对不同的tensor shape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3200" b="0" i="0" u="none" strike="noStrike" cap="none" normalizeH="0" baseline="0" dirty="0">
              <a:ln>
                <a:noFill/>
              </a:ln>
              <a:solidFill>
                <a:schemeClr val="tx1"/>
              </a:solidFill>
              <a:effectLst/>
              <a:latin typeface="+mn-ea"/>
            </a:endParaRPr>
          </a:p>
        </p:txBody>
      </p:sp>
      <p:sp>
        <p:nvSpPr>
          <p:cNvPr id="50" name="文本框 49">
            <a:extLst>
              <a:ext uri="{FF2B5EF4-FFF2-40B4-BE49-F238E27FC236}">
                <a16:creationId xmlns:a16="http://schemas.microsoft.com/office/drawing/2014/main" id="{67AF6F5D-2FD7-43F3-B0D0-C5EDA3EF8C1B}"/>
              </a:ext>
            </a:extLst>
          </p:cNvPr>
          <p:cNvSpPr txBox="1"/>
          <p:nvPr/>
        </p:nvSpPr>
        <p:spPr>
          <a:xfrm>
            <a:off x="22798" y="5284758"/>
            <a:ext cx="11951368" cy="830997"/>
          </a:xfrm>
          <a:prstGeom prst="rect">
            <a:avLst/>
          </a:prstGeom>
          <a:noFill/>
        </p:spPr>
        <p:txBody>
          <a:bodyPr wrap="square">
            <a:spAutoFit/>
          </a:bodyPr>
          <a:lstStyle/>
          <a:p>
            <a:pPr eaLnBrk="0" fontAlgn="base" hangingPunct="0">
              <a:spcBef>
                <a:spcPct val="0"/>
              </a:spcBef>
              <a:spcAft>
                <a:spcPct val="0"/>
              </a:spcAft>
            </a:pPr>
            <a:r>
              <a:rPr lang="zh-CN" altLang="en-US" sz="2400" dirty="0">
                <a:solidFill>
                  <a:srgbClr val="34495E"/>
                </a:solidFill>
                <a:latin typeface="+mn-ea"/>
              </a:rPr>
              <a:t>效果：与最先进的 Google XLA 解决方案相比，AStitch最高可以取得2.73倍的性能加速。部署到一个上千GPU的集群上，每周可以从7000多个tasks中节省了大约20000GPU时。</a:t>
            </a:r>
          </a:p>
        </p:txBody>
      </p:sp>
    </p:spTree>
    <p:extLst>
      <p:ext uri="{BB962C8B-B14F-4D97-AF65-F5344CB8AC3E}">
        <p14:creationId xmlns:p14="http://schemas.microsoft.com/office/powerpoint/2010/main" val="1214746036"/>
      </p:ext>
    </p:extLst>
  </p:cSld>
  <p:clrMapOvr>
    <a:masterClrMapping/>
  </p:clrMapOvr>
  <mc:AlternateContent xmlns:mc="http://schemas.openxmlformats.org/markup-compatibility/2006" xmlns:p14="http://schemas.microsoft.com/office/powerpoint/2010/main">
    <mc:Choice Requires="p14">
      <p:transition spd="slow" p14:dur="2000" advTm="962"/>
    </mc:Choice>
    <mc:Fallback xmlns="">
      <p:transition spd="slow" advTm="962"/>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01167" y="144940"/>
            <a:ext cx="2076779" cy="584771"/>
          </a:xfrm>
          <a:prstGeom prst="rect">
            <a:avLst/>
          </a:prstGeom>
          <a:noFill/>
        </p:spPr>
        <p:txBody>
          <a:bodyPr wrap="none" lIns="91436" tIns="45718" rIns="91436" bIns="45718" rtlCol="0">
            <a:spAutoFit/>
          </a:bodyPr>
          <a:lstStyle/>
          <a:p>
            <a:r>
              <a:rPr lang="en-US" altLang="zh-CN" sz="3200" dirty="0">
                <a:solidFill>
                  <a:schemeClr val="tx1">
                    <a:lumMod val="65000"/>
                    <a:lumOff val="35000"/>
                  </a:schemeClr>
                </a:solidFill>
                <a:latin typeface="微软雅黑" panose="020B0503020204020204" pitchFamily="34" charset="-122"/>
                <a:ea typeface="微软雅黑" panose="020B0503020204020204" pitchFamily="34" charset="-122"/>
              </a:rPr>
              <a:t>Introduce</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2835043" y="217492"/>
            <a:ext cx="9845854" cy="507412"/>
            <a:chOff x="2584397" y="217491"/>
            <a:chExt cx="10096500" cy="439541"/>
          </a:xfrm>
        </p:grpSpPr>
        <p:sp>
          <p:nvSpPr>
            <p:cNvPr id="4" name="圆角矩形 3"/>
            <p:cNvSpPr/>
            <p:nvPr/>
          </p:nvSpPr>
          <p:spPr>
            <a:xfrm>
              <a:off x="2584397" y="217491"/>
              <a:ext cx="10083800" cy="328609"/>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2597097" y="621032"/>
              <a:ext cx="10083800" cy="36000"/>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a:extLst>
              <a:ext uri="{FF2B5EF4-FFF2-40B4-BE49-F238E27FC236}">
                <a16:creationId xmlns:a16="http://schemas.microsoft.com/office/drawing/2014/main" id="{CE8B39F2-DBB7-4CC6-8B20-2D18411E4B3A}"/>
              </a:ext>
            </a:extLst>
          </p:cNvPr>
          <p:cNvGrpSpPr/>
          <p:nvPr/>
        </p:nvGrpSpPr>
        <p:grpSpPr>
          <a:xfrm>
            <a:off x="-254000" y="201683"/>
            <a:ext cx="898070" cy="523220"/>
            <a:chOff x="-254000" y="201683"/>
            <a:chExt cx="898070" cy="523220"/>
          </a:xfrm>
        </p:grpSpPr>
        <p:sp>
          <p:nvSpPr>
            <p:cNvPr id="31" name="圆角矩形 4">
              <a:extLst>
                <a:ext uri="{FF2B5EF4-FFF2-40B4-BE49-F238E27FC236}">
                  <a16:creationId xmlns:a16="http://schemas.microsoft.com/office/drawing/2014/main" id="{834F8ABA-D52D-4644-8BD0-1963DF5AF68C}"/>
                </a:ext>
              </a:extLst>
            </p:cNvPr>
            <p:cNvSpPr/>
            <p:nvPr/>
          </p:nvSpPr>
          <p:spPr>
            <a:xfrm>
              <a:off x="-254000" y="227083"/>
              <a:ext cx="898070" cy="439668"/>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a:extLst>
                <a:ext uri="{FF2B5EF4-FFF2-40B4-BE49-F238E27FC236}">
                  <a16:creationId xmlns:a16="http://schemas.microsoft.com/office/drawing/2014/main" id="{763609C3-92D1-4F9D-B738-DF310D2839A8}"/>
                </a:ext>
              </a:extLst>
            </p:cNvPr>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1</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grpSp>
        <p:nvGrpSpPr>
          <p:cNvPr id="40" name="组合 39">
            <a:extLst>
              <a:ext uri="{FF2B5EF4-FFF2-40B4-BE49-F238E27FC236}">
                <a16:creationId xmlns:a16="http://schemas.microsoft.com/office/drawing/2014/main" id="{66844629-5BB6-4D21-A650-6F55C6CFC1C8}"/>
              </a:ext>
            </a:extLst>
          </p:cNvPr>
          <p:cNvGrpSpPr/>
          <p:nvPr/>
        </p:nvGrpSpPr>
        <p:grpSpPr>
          <a:xfrm>
            <a:off x="65706" y="2266293"/>
            <a:ext cx="4111367" cy="4160757"/>
            <a:chOff x="2583326" y="1301666"/>
            <a:chExt cx="4720531" cy="4591620"/>
          </a:xfrm>
        </p:grpSpPr>
        <p:sp>
          <p:nvSpPr>
            <p:cNvPr id="84" name="椭圆 83">
              <a:extLst>
                <a:ext uri="{FF2B5EF4-FFF2-40B4-BE49-F238E27FC236}">
                  <a16:creationId xmlns:a16="http://schemas.microsoft.com/office/drawing/2014/main" id="{BB277D60-89BE-4C84-92AD-8EEA9B5EED29}"/>
                </a:ext>
              </a:extLst>
            </p:cNvPr>
            <p:cNvSpPr/>
            <p:nvPr/>
          </p:nvSpPr>
          <p:spPr>
            <a:xfrm>
              <a:off x="2583326" y="2711186"/>
              <a:ext cx="1772580" cy="1772580"/>
            </a:xfrm>
            <a:prstGeom prst="ellipse">
              <a:avLst/>
            </a:prstGeom>
            <a:solidFill>
              <a:schemeClr val="tx1">
                <a:lumMod val="50000"/>
                <a:lumOff val="50000"/>
                <a:alpha val="20000"/>
              </a:schemeClr>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ctr" anchorCtr="0" forceAA="0" compatLnSpc="1">
              <a:normAutofit/>
            </a:bodyPr>
            <a:lstStyle/>
            <a:p>
              <a:pPr algn="ctr" defTabSz="913765"/>
              <a:endParaRPr lang="zh-CN" altLang="en-US" sz="2400" b="1" dirty="0">
                <a:solidFill>
                  <a:schemeClr val="bg1"/>
                </a:solidFill>
              </a:endParaRPr>
            </a:p>
          </p:txBody>
        </p:sp>
        <p:sp>
          <p:nvSpPr>
            <p:cNvPr id="64" name="椭圆 63">
              <a:extLst>
                <a:ext uri="{FF2B5EF4-FFF2-40B4-BE49-F238E27FC236}">
                  <a16:creationId xmlns:a16="http://schemas.microsoft.com/office/drawing/2014/main" id="{AC2A5E70-1DF5-47FE-BADA-EBDC342AC28D}"/>
                </a:ext>
              </a:extLst>
            </p:cNvPr>
            <p:cNvSpPr/>
            <p:nvPr/>
          </p:nvSpPr>
          <p:spPr>
            <a:xfrm>
              <a:off x="5883701" y="1301666"/>
              <a:ext cx="1420156" cy="1420156"/>
            </a:xfrm>
            <a:prstGeom prst="ellipse">
              <a:avLst/>
            </a:prstGeom>
            <a:gradFill>
              <a:gsLst>
                <a:gs pos="0">
                  <a:schemeClr val="accent1">
                    <a:lumMod val="60000"/>
                    <a:lumOff val="40000"/>
                  </a:schemeClr>
                </a:gs>
                <a:gs pos="60000">
                  <a:schemeClr val="accent1"/>
                </a:gs>
              </a:gsLst>
              <a:lin ang="2700000" scaled="0"/>
            </a:gradFill>
            <a:ln w="57150" cap="rnd">
              <a:noFill/>
              <a:prstDash val="solid"/>
              <a:round/>
            </a:ln>
            <a:effectLst>
              <a:outerShdw blurRad="76200" dist="50800" dir="54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ctr" anchorCtr="0" forceAA="0" compatLnSpc="1">
              <a:normAutofit/>
            </a:bodyPr>
            <a:lstStyle/>
            <a:p>
              <a:pPr algn="ctr" defTabSz="913765"/>
              <a:endParaRPr lang="zh-CN" altLang="en-US" sz="2400" b="1" dirty="0">
                <a:solidFill>
                  <a:schemeClr val="bg1"/>
                </a:solidFill>
              </a:endParaRPr>
            </a:p>
          </p:txBody>
        </p:sp>
        <p:sp>
          <p:nvSpPr>
            <p:cNvPr id="58" name="椭圆 57">
              <a:extLst>
                <a:ext uri="{FF2B5EF4-FFF2-40B4-BE49-F238E27FC236}">
                  <a16:creationId xmlns:a16="http://schemas.microsoft.com/office/drawing/2014/main" id="{64585C59-4091-4A13-8B7F-667FF5C06D86}"/>
                </a:ext>
              </a:extLst>
            </p:cNvPr>
            <p:cNvSpPr/>
            <p:nvPr/>
          </p:nvSpPr>
          <p:spPr>
            <a:xfrm>
              <a:off x="5883701" y="4473130"/>
              <a:ext cx="1420156" cy="1420156"/>
            </a:xfrm>
            <a:prstGeom prst="ellipse">
              <a:avLst/>
            </a:prstGeom>
            <a:solidFill>
              <a:schemeClr val="tx1">
                <a:lumMod val="50000"/>
                <a:lumOff val="50000"/>
                <a:alpha val="20000"/>
              </a:schemeClr>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ctr" anchorCtr="0" forceAA="0" compatLnSpc="1">
              <a:normAutofit/>
            </a:bodyPr>
            <a:lstStyle/>
            <a:p>
              <a:pPr algn="ctr" defTabSz="913765"/>
              <a:endParaRPr lang="zh-CN" altLang="en-US" sz="2400" b="1" dirty="0">
                <a:solidFill>
                  <a:schemeClr val="bg1"/>
                </a:solidFill>
              </a:endParaRPr>
            </a:p>
          </p:txBody>
        </p:sp>
        <p:grpSp>
          <p:nvGrpSpPr>
            <p:cNvPr id="44" name="组合 43">
              <a:extLst>
                <a:ext uri="{FF2B5EF4-FFF2-40B4-BE49-F238E27FC236}">
                  <a16:creationId xmlns:a16="http://schemas.microsoft.com/office/drawing/2014/main" id="{A6A7C387-0E97-4AE5-9BA7-3CF01FDF9D1B}"/>
                </a:ext>
              </a:extLst>
            </p:cNvPr>
            <p:cNvGrpSpPr/>
            <p:nvPr/>
          </p:nvGrpSpPr>
          <p:grpSpPr>
            <a:xfrm>
              <a:off x="4096318" y="2011744"/>
              <a:ext cx="1787383" cy="959030"/>
              <a:chOff x="4442919" y="2046468"/>
              <a:chExt cx="1787383" cy="959030"/>
            </a:xfrm>
          </p:grpSpPr>
          <p:cxnSp>
            <p:nvCxnSpPr>
              <p:cNvPr id="56" name="直接连接符 55">
                <a:extLst>
                  <a:ext uri="{FF2B5EF4-FFF2-40B4-BE49-F238E27FC236}">
                    <a16:creationId xmlns:a16="http://schemas.microsoft.com/office/drawing/2014/main" id="{DD02CB47-F2BD-4DAD-A4F0-17410283A3CE}"/>
                  </a:ext>
                </a:extLst>
              </p:cNvPr>
              <p:cNvCxnSpPr>
                <a:cxnSpLocks/>
                <a:stCxn id="84" idx="7"/>
              </p:cNvCxnSpPr>
              <p:nvPr/>
            </p:nvCxnSpPr>
            <p:spPr>
              <a:xfrm flipV="1">
                <a:off x="4442919" y="2046468"/>
                <a:ext cx="979909" cy="95903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ACA22B95-4CD7-4A8F-83E1-2F67FC3A5304}"/>
                  </a:ext>
                </a:extLst>
              </p:cNvPr>
              <p:cNvCxnSpPr>
                <a:cxnSpLocks/>
                <a:stCxn id="64" idx="2"/>
              </p:cNvCxnSpPr>
              <p:nvPr/>
            </p:nvCxnSpPr>
            <p:spPr>
              <a:xfrm flipH="1">
                <a:off x="5422828" y="2046468"/>
                <a:ext cx="807474"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nvGrpSpPr>
            <p:cNvPr id="45" name="组合 44">
              <a:extLst>
                <a:ext uri="{FF2B5EF4-FFF2-40B4-BE49-F238E27FC236}">
                  <a16:creationId xmlns:a16="http://schemas.microsoft.com/office/drawing/2014/main" id="{A1140DB6-31B2-43A5-8621-00E27683483D}"/>
                </a:ext>
              </a:extLst>
            </p:cNvPr>
            <p:cNvGrpSpPr/>
            <p:nvPr/>
          </p:nvGrpSpPr>
          <p:grpSpPr>
            <a:xfrm flipV="1">
              <a:off x="4096318" y="4223345"/>
              <a:ext cx="1787383" cy="959863"/>
              <a:chOff x="2648039" y="2045635"/>
              <a:chExt cx="1787383" cy="959863"/>
            </a:xfrm>
          </p:grpSpPr>
          <p:cxnSp>
            <p:nvCxnSpPr>
              <p:cNvPr id="54" name="直接连接符 53">
                <a:extLst>
                  <a:ext uri="{FF2B5EF4-FFF2-40B4-BE49-F238E27FC236}">
                    <a16:creationId xmlns:a16="http://schemas.microsoft.com/office/drawing/2014/main" id="{9540C7AF-6BD8-482D-8579-43784AF4B7A2}"/>
                  </a:ext>
                </a:extLst>
              </p:cNvPr>
              <p:cNvCxnSpPr>
                <a:cxnSpLocks/>
              </p:cNvCxnSpPr>
              <p:nvPr/>
            </p:nvCxnSpPr>
            <p:spPr>
              <a:xfrm flipV="1">
                <a:off x="2648039" y="2046468"/>
                <a:ext cx="979909" cy="95903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09319AD9-D8BD-491A-B26F-50F34C5133DF}"/>
                  </a:ext>
                </a:extLst>
              </p:cNvPr>
              <p:cNvCxnSpPr>
                <a:cxnSpLocks/>
              </p:cNvCxnSpPr>
              <p:nvPr/>
            </p:nvCxnSpPr>
            <p:spPr>
              <a:xfrm flipH="1">
                <a:off x="3627948" y="2045635"/>
                <a:ext cx="807474" cy="832"/>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sp>
        <p:nvSpPr>
          <p:cNvPr id="90" name="文本框 89">
            <a:extLst>
              <a:ext uri="{FF2B5EF4-FFF2-40B4-BE49-F238E27FC236}">
                <a16:creationId xmlns:a16="http://schemas.microsoft.com/office/drawing/2014/main" id="{7794D499-4B51-4769-AF0E-9930825521F0}"/>
              </a:ext>
            </a:extLst>
          </p:cNvPr>
          <p:cNvSpPr txBox="1"/>
          <p:nvPr/>
        </p:nvSpPr>
        <p:spPr>
          <a:xfrm>
            <a:off x="264516" y="4014981"/>
            <a:ext cx="1118937" cy="581926"/>
          </a:xfrm>
          <a:prstGeom prst="rect">
            <a:avLst/>
          </a:prstGeom>
          <a:noFill/>
          <a:ln>
            <a:noFill/>
          </a:ln>
        </p:spPr>
        <p:txBody>
          <a:bodyPr wrap="square" lIns="91440" tIns="45720" rIns="91440" bIns="45720" anchor="ctr" anchorCtr="0">
            <a:noAutofit/>
          </a:bodyPr>
          <a:lstStyle/>
          <a:p>
            <a:pPr algn="ctr">
              <a:buSzPct val="25000"/>
            </a:pPr>
            <a:r>
              <a:rPr lang="zh-CN" altLang="en-US" dirty="0">
                <a:latin typeface="+mn-ea"/>
              </a:rPr>
              <a:t>深度学习算子</a:t>
            </a:r>
            <a:endParaRPr lang="en-US" altLang="zh-CN" dirty="0">
              <a:latin typeface="+mn-ea"/>
            </a:endParaRPr>
          </a:p>
        </p:txBody>
      </p:sp>
      <p:sp>
        <p:nvSpPr>
          <p:cNvPr id="91" name="文本框 90">
            <a:extLst>
              <a:ext uri="{FF2B5EF4-FFF2-40B4-BE49-F238E27FC236}">
                <a16:creationId xmlns:a16="http://schemas.microsoft.com/office/drawing/2014/main" id="{79260FC0-83CA-4A90-8089-35F3486A31A1}"/>
              </a:ext>
            </a:extLst>
          </p:cNvPr>
          <p:cNvSpPr txBox="1"/>
          <p:nvPr/>
        </p:nvSpPr>
        <p:spPr>
          <a:xfrm>
            <a:off x="2999159" y="5491886"/>
            <a:ext cx="1118937" cy="581926"/>
          </a:xfrm>
          <a:prstGeom prst="rect">
            <a:avLst/>
          </a:prstGeom>
          <a:noFill/>
          <a:ln>
            <a:noFill/>
          </a:ln>
        </p:spPr>
        <p:txBody>
          <a:bodyPr wrap="square" lIns="91440" tIns="45720" rIns="91440" bIns="45720" anchor="ctr" anchorCtr="0">
            <a:noAutofit/>
          </a:bodyPr>
          <a:lstStyle/>
          <a:p>
            <a:pPr algn="ctr">
              <a:buSzPct val="25000"/>
            </a:pPr>
            <a:r>
              <a:rPr lang="zh-CN" altLang="en-US" dirty="0">
                <a:latin typeface="+mn-ea"/>
              </a:rPr>
              <a:t>计算密集型算子</a:t>
            </a:r>
            <a:endParaRPr lang="en-US" altLang="zh-CN" dirty="0">
              <a:latin typeface="+mn-ea"/>
            </a:endParaRPr>
          </a:p>
        </p:txBody>
      </p:sp>
      <p:sp>
        <p:nvSpPr>
          <p:cNvPr id="92" name="文本框 91">
            <a:extLst>
              <a:ext uri="{FF2B5EF4-FFF2-40B4-BE49-F238E27FC236}">
                <a16:creationId xmlns:a16="http://schemas.microsoft.com/office/drawing/2014/main" id="{11AEA8CA-E522-4184-A53E-B972BB9EF716}"/>
              </a:ext>
            </a:extLst>
          </p:cNvPr>
          <p:cNvSpPr txBox="1"/>
          <p:nvPr/>
        </p:nvSpPr>
        <p:spPr>
          <a:xfrm>
            <a:off x="2999159" y="2619337"/>
            <a:ext cx="1118937" cy="581926"/>
          </a:xfrm>
          <a:prstGeom prst="rect">
            <a:avLst/>
          </a:prstGeom>
          <a:noFill/>
          <a:ln>
            <a:noFill/>
          </a:ln>
        </p:spPr>
        <p:txBody>
          <a:bodyPr wrap="square" lIns="91440" tIns="45720" rIns="91440" bIns="45720" anchor="ctr" anchorCtr="0">
            <a:noAutofit/>
          </a:bodyPr>
          <a:lstStyle/>
          <a:p>
            <a:pPr algn="ctr">
              <a:buSzPct val="25000"/>
            </a:pPr>
            <a:r>
              <a:rPr lang="zh-CN" altLang="en-US" dirty="0">
                <a:solidFill>
                  <a:schemeClr val="bg1"/>
                </a:solidFill>
                <a:latin typeface="+mn-ea"/>
              </a:rPr>
              <a:t>访存密集型算子</a:t>
            </a:r>
            <a:endParaRPr lang="en-US" altLang="zh-CN" dirty="0">
              <a:solidFill>
                <a:schemeClr val="bg1"/>
              </a:solidFill>
              <a:latin typeface="+mn-ea"/>
            </a:endParaRPr>
          </a:p>
        </p:txBody>
      </p:sp>
      <p:sp>
        <p:nvSpPr>
          <p:cNvPr id="93" name="文本框 92">
            <a:extLst>
              <a:ext uri="{FF2B5EF4-FFF2-40B4-BE49-F238E27FC236}">
                <a16:creationId xmlns:a16="http://schemas.microsoft.com/office/drawing/2014/main" id="{F5ED52E3-5933-419E-9D7A-6A528CF17B49}"/>
              </a:ext>
            </a:extLst>
          </p:cNvPr>
          <p:cNvSpPr txBox="1"/>
          <p:nvPr/>
        </p:nvSpPr>
        <p:spPr>
          <a:xfrm>
            <a:off x="4236049" y="5273083"/>
            <a:ext cx="2540503" cy="923330"/>
          </a:xfrm>
          <a:prstGeom prst="rect">
            <a:avLst/>
          </a:prstGeom>
          <a:noFill/>
        </p:spPr>
        <p:txBody>
          <a:bodyPr wrap="square">
            <a:spAutoFit/>
          </a:bodyPr>
          <a:lstStyle/>
          <a:p>
            <a:r>
              <a:rPr lang="zh-CN" altLang="en-US" dirty="0"/>
              <a:t>这些算子的时间绝大部分花在计算上，如GEMM、CONV等</a:t>
            </a:r>
          </a:p>
        </p:txBody>
      </p:sp>
      <p:sp>
        <p:nvSpPr>
          <p:cNvPr id="94" name="文本框 93">
            <a:extLst>
              <a:ext uri="{FF2B5EF4-FFF2-40B4-BE49-F238E27FC236}">
                <a16:creationId xmlns:a16="http://schemas.microsoft.com/office/drawing/2014/main" id="{49BFB7AE-D69F-4BBC-B563-AE69C86849B3}"/>
              </a:ext>
            </a:extLst>
          </p:cNvPr>
          <p:cNvSpPr txBox="1"/>
          <p:nvPr/>
        </p:nvSpPr>
        <p:spPr>
          <a:xfrm>
            <a:off x="4236050" y="2171075"/>
            <a:ext cx="2825126" cy="1477328"/>
          </a:xfrm>
          <a:prstGeom prst="rect">
            <a:avLst/>
          </a:prstGeom>
          <a:noFill/>
        </p:spPr>
        <p:txBody>
          <a:bodyPr wrap="square">
            <a:spAutoFit/>
          </a:bodyPr>
          <a:lstStyle/>
          <a:p>
            <a:r>
              <a:rPr lang="zh-CN" altLang="en-US" dirty="0"/>
              <a:t>这些算子的时间绝大部分花在访存上，他们大部分是Element-Wise算子，例如 Reduce(规约运算)、Element-Wise Sum等</a:t>
            </a:r>
          </a:p>
        </p:txBody>
      </p:sp>
      <p:pic>
        <p:nvPicPr>
          <p:cNvPr id="9" name="图片 8">
            <a:extLst>
              <a:ext uri="{FF2B5EF4-FFF2-40B4-BE49-F238E27FC236}">
                <a16:creationId xmlns:a16="http://schemas.microsoft.com/office/drawing/2014/main" id="{D3E35FEF-F60D-4AB3-B06E-4D8C88A4AE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1423" y="1400827"/>
            <a:ext cx="5052969" cy="2703409"/>
          </a:xfrm>
          <a:prstGeom prst="rect">
            <a:avLst/>
          </a:prstGeom>
        </p:spPr>
      </p:pic>
      <p:sp>
        <p:nvSpPr>
          <p:cNvPr id="98" name="文本框 97">
            <a:extLst>
              <a:ext uri="{FF2B5EF4-FFF2-40B4-BE49-F238E27FC236}">
                <a16:creationId xmlns:a16="http://schemas.microsoft.com/office/drawing/2014/main" id="{7D5C5548-EBB8-4ECF-8B4C-FD92347DE797}"/>
              </a:ext>
            </a:extLst>
          </p:cNvPr>
          <p:cNvSpPr txBox="1"/>
          <p:nvPr/>
        </p:nvSpPr>
        <p:spPr>
          <a:xfrm>
            <a:off x="217833" y="908562"/>
            <a:ext cx="11756333" cy="461665"/>
          </a:xfrm>
          <a:prstGeom prst="rect">
            <a:avLst/>
          </a:prstGeom>
          <a:noFill/>
        </p:spPr>
        <p:txBody>
          <a:bodyPr wrap="square">
            <a:spAutoFit/>
          </a:bodyPr>
          <a:lstStyle/>
          <a:p>
            <a:r>
              <a:rPr lang="zh-CN" altLang="en-US" sz="2400" dirty="0"/>
              <a:t>访存密集型算子越来越影响Model的性能瓶颈</a:t>
            </a:r>
          </a:p>
        </p:txBody>
      </p:sp>
      <p:sp>
        <p:nvSpPr>
          <p:cNvPr id="99" name="文本框 98">
            <a:extLst>
              <a:ext uri="{FF2B5EF4-FFF2-40B4-BE49-F238E27FC236}">
                <a16:creationId xmlns:a16="http://schemas.microsoft.com/office/drawing/2014/main" id="{E4270FC4-29CD-46C4-B2C1-1E4E848ECD80}"/>
              </a:ext>
            </a:extLst>
          </p:cNvPr>
          <p:cNvSpPr txBox="1"/>
          <p:nvPr/>
        </p:nvSpPr>
        <p:spPr>
          <a:xfrm>
            <a:off x="7010399" y="4303587"/>
            <a:ext cx="5115895" cy="1938992"/>
          </a:xfrm>
          <a:prstGeom prst="rect">
            <a:avLst/>
          </a:prstGeom>
          <a:noFill/>
        </p:spPr>
        <p:txBody>
          <a:bodyPr wrap="square">
            <a:spAutoFit/>
          </a:bodyPr>
          <a:lstStyle/>
          <a:p>
            <a:pPr marL="285750" indent="-285750">
              <a:buFontTx/>
              <a:buChar char="-"/>
            </a:pPr>
            <a:r>
              <a:rPr lang="zh-CN" altLang="en-US" sz="2400" dirty="0">
                <a:solidFill>
                  <a:srgbClr val="34495E"/>
                </a:solidFill>
                <a:latin typeface="+mn-ea"/>
              </a:rPr>
              <a:t>访存密集型运算占</a:t>
            </a:r>
            <a:r>
              <a:rPr lang="en-US" altLang="zh-CN" sz="2400" dirty="0">
                <a:solidFill>
                  <a:srgbClr val="34495E"/>
                </a:solidFill>
                <a:latin typeface="+mn-ea"/>
              </a:rPr>
              <a:t>kernel</a:t>
            </a:r>
            <a:r>
              <a:rPr lang="zh-CN" altLang="en-US" sz="2400" dirty="0">
                <a:solidFill>
                  <a:srgbClr val="34495E"/>
                </a:solidFill>
                <a:latin typeface="+mn-ea"/>
              </a:rPr>
              <a:t>执行时间和使用</a:t>
            </a:r>
            <a:r>
              <a:rPr lang="en-US" altLang="zh-CN" sz="2400" dirty="0">
                <a:solidFill>
                  <a:srgbClr val="34495E"/>
                </a:solidFill>
                <a:latin typeface="+mn-ea"/>
              </a:rPr>
              <a:t>kernel</a:t>
            </a:r>
            <a:r>
              <a:rPr lang="zh-CN" altLang="en-US" sz="2400" dirty="0">
                <a:solidFill>
                  <a:srgbClr val="34495E"/>
                </a:solidFill>
                <a:latin typeface="+mn-ea"/>
              </a:rPr>
              <a:t>数目占比大幅高于计算密集型运算</a:t>
            </a:r>
            <a:endParaRPr lang="en-US" altLang="zh-CN" sz="2400" dirty="0">
              <a:solidFill>
                <a:srgbClr val="34495E"/>
              </a:solidFill>
              <a:latin typeface="+mn-ea"/>
            </a:endParaRPr>
          </a:p>
          <a:p>
            <a:pPr marL="285750" indent="-285750">
              <a:buFontTx/>
              <a:buChar char="-"/>
            </a:pPr>
            <a:r>
              <a:rPr lang="zh-CN" altLang="en-US" sz="2400" dirty="0">
                <a:solidFill>
                  <a:srgbClr val="34495E"/>
                </a:solidFill>
                <a:latin typeface="+mn-ea"/>
              </a:rPr>
              <a:t>新硬件的算力提升速度高于访存带宽提升速让算力有了急剧的提升</a:t>
            </a:r>
          </a:p>
        </p:txBody>
      </p:sp>
    </p:spTree>
    <p:extLst>
      <p:ext uri="{BB962C8B-B14F-4D97-AF65-F5344CB8AC3E}">
        <p14:creationId xmlns:p14="http://schemas.microsoft.com/office/powerpoint/2010/main" val="2387194695"/>
      </p:ext>
    </p:extLst>
  </p:cSld>
  <p:clrMapOvr>
    <a:masterClrMapping/>
  </p:clrMapOvr>
  <mc:AlternateContent xmlns:mc="http://schemas.openxmlformats.org/markup-compatibility/2006" xmlns:p14="http://schemas.microsoft.com/office/powerpoint/2010/main">
    <mc:Choice Requires="p14">
      <p:transition spd="slow" p14:dur="2000" advTm="32407"/>
    </mc:Choice>
    <mc:Fallback xmlns="">
      <p:transition spd="slow" advTm="3240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p:tgtEl>
                                          <p:spTgt spid="30"/>
                                        </p:tgtEl>
                                        <p:attrNameLst>
                                          <p:attrName>ppt_x</p:attrName>
                                        </p:attrNameLst>
                                      </p:cBhvr>
                                      <p:tavLst>
                                        <p:tav tm="0">
                                          <p:val>
                                            <p:strVal val="#ppt_x-#ppt_w*1.125000"/>
                                          </p:val>
                                        </p:tav>
                                        <p:tav tm="100000">
                                          <p:val>
                                            <p:strVal val="#ppt_x"/>
                                          </p:val>
                                        </p:tav>
                                      </p:tavLst>
                                    </p:anim>
                                    <p:animEffect transition="in" filter="wipe(right)">
                                      <p:cBhvr>
                                        <p:cTn id="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01167" y="144940"/>
            <a:ext cx="2076779" cy="584771"/>
          </a:xfrm>
          <a:prstGeom prst="rect">
            <a:avLst/>
          </a:prstGeom>
          <a:noFill/>
        </p:spPr>
        <p:txBody>
          <a:bodyPr wrap="none" lIns="91436" tIns="45718" rIns="91436" bIns="45718" rtlCol="0">
            <a:spAutoFit/>
          </a:bodyPr>
          <a:lstStyle/>
          <a:p>
            <a:r>
              <a:rPr lang="en-US" altLang="zh-CN" sz="3200" dirty="0">
                <a:solidFill>
                  <a:schemeClr val="tx1">
                    <a:lumMod val="65000"/>
                    <a:lumOff val="35000"/>
                  </a:schemeClr>
                </a:solidFill>
                <a:latin typeface="微软雅黑" panose="020B0503020204020204" pitchFamily="34" charset="-122"/>
                <a:ea typeface="微软雅黑" panose="020B0503020204020204" pitchFamily="34" charset="-122"/>
              </a:rPr>
              <a:t>Introduce</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2835043" y="217492"/>
            <a:ext cx="9845854" cy="507412"/>
            <a:chOff x="2584397" y="217491"/>
            <a:chExt cx="10096500" cy="439541"/>
          </a:xfrm>
        </p:grpSpPr>
        <p:sp>
          <p:nvSpPr>
            <p:cNvPr id="4" name="圆角矩形 3"/>
            <p:cNvSpPr/>
            <p:nvPr/>
          </p:nvSpPr>
          <p:spPr>
            <a:xfrm>
              <a:off x="2584397" y="217491"/>
              <a:ext cx="10083800" cy="328609"/>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2597097" y="621032"/>
              <a:ext cx="10083800" cy="36000"/>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a:extLst>
              <a:ext uri="{FF2B5EF4-FFF2-40B4-BE49-F238E27FC236}">
                <a16:creationId xmlns:a16="http://schemas.microsoft.com/office/drawing/2014/main" id="{CE8B39F2-DBB7-4CC6-8B20-2D18411E4B3A}"/>
              </a:ext>
            </a:extLst>
          </p:cNvPr>
          <p:cNvGrpSpPr/>
          <p:nvPr/>
        </p:nvGrpSpPr>
        <p:grpSpPr>
          <a:xfrm>
            <a:off x="-254000" y="201683"/>
            <a:ext cx="898070" cy="523220"/>
            <a:chOff x="-254000" y="201683"/>
            <a:chExt cx="898070" cy="523220"/>
          </a:xfrm>
        </p:grpSpPr>
        <p:sp>
          <p:nvSpPr>
            <p:cNvPr id="31" name="圆角矩形 4">
              <a:extLst>
                <a:ext uri="{FF2B5EF4-FFF2-40B4-BE49-F238E27FC236}">
                  <a16:creationId xmlns:a16="http://schemas.microsoft.com/office/drawing/2014/main" id="{834F8ABA-D52D-4644-8BD0-1963DF5AF68C}"/>
                </a:ext>
              </a:extLst>
            </p:cNvPr>
            <p:cNvSpPr/>
            <p:nvPr/>
          </p:nvSpPr>
          <p:spPr>
            <a:xfrm>
              <a:off x="-254000" y="227083"/>
              <a:ext cx="898070" cy="439668"/>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a:extLst>
                <a:ext uri="{FF2B5EF4-FFF2-40B4-BE49-F238E27FC236}">
                  <a16:creationId xmlns:a16="http://schemas.microsoft.com/office/drawing/2014/main" id="{763609C3-92D1-4F9D-B738-DF310D2839A8}"/>
                </a:ext>
              </a:extLst>
            </p:cNvPr>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1</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92" name="文本框 91">
            <a:extLst>
              <a:ext uri="{FF2B5EF4-FFF2-40B4-BE49-F238E27FC236}">
                <a16:creationId xmlns:a16="http://schemas.microsoft.com/office/drawing/2014/main" id="{11AEA8CA-E522-4184-A53E-B972BB9EF716}"/>
              </a:ext>
            </a:extLst>
          </p:cNvPr>
          <p:cNvSpPr txBox="1"/>
          <p:nvPr/>
        </p:nvSpPr>
        <p:spPr>
          <a:xfrm>
            <a:off x="2999159" y="2619337"/>
            <a:ext cx="1118937" cy="581926"/>
          </a:xfrm>
          <a:prstGeom prst="rect">
            <a:avLst/>
          </a:prstGeom>
          <a:noFill/>
          <a:ln>
            <a:noFill/>
          </a:ln>
        </p:spPr>
        <p:txBody>
          <a:bodyPr wrap="square" lIns="91440" tIns="45720" rIns="91440" bIns="45720" anchor="ctr" anchorCtr="0">
            <a:noAutofit/>
          </a:bodyPr>
          <a:lstStyle/>
          <a:p>
            <a:pPr algn="ctr">
              <a:buSzPct val="25000"/>
            </a:pPr>
            <a:r>
              <a:rPr lang="zh-CN" altLang="en-US" dirty="0">
                <a:solidFill>
                  <a:schemeClr val="bg1"/>
                </a:solidFill>
                <a:latin typeface="+mn-ea"/>
              </a:rPr>
              <a:t>访存密集型算子</a:t>
            </a:r>
            <a:endParaRPr lang="en-US" altLang="zh-CN" dirty="0">
              <a:solidFill>
                <a:schemeClr val="bg1"/>
              </a:solidFill>
              <a:latin typeface="+mn-ea"/>
            </a:endParaRPr>
          </a:p>
        </p:txBody>
      </p:sp>
      <p:sp>
        <p:nvSpPr>
          <p:cNvPr id="2" name="Rectangle 1">
            <a:extLst>
              <a:ext uri="{FF2B5EF4-FFF2-40B4-BE49-F238E27FC236}">
                <a16:creationId xmlns:a16="http://schemas.microsoft.com/office/drawing/2014/main" id="{CDFD488E-D569-4968-8D11-9634D39E6D43}"/>
              </a:ext>
            </a:extLst>
          </p:cNvPr>
          <p:cNvSpPr>
            <a:spLocks noChangeArrowheads="1"/>
          </p:cNvSpPr>
          <p:nvPr/>
        </p:nvSpPr>
        <p:spPr bwMode="auto">
          <a:xfrm>
            <a:off x="262744" y="833498"/>
            <a:ext cx="10413107" cy="2595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a:ln>
                  <a:noFill/>
                </a:ln>
                <a:solidFill>
                  <a:srgbClr val="34495E"/>
                </a:solidFill>
                <a:effectLst/>
                <a:latin typeface="+mn-ea"/>
              </a:rPr>
              <a:t>访存密集型算子带来的性能开销主要在于</a:t>
            </a:r>
            <a:endParaRPr kumimoji="0" lang="zh-CN" altLang="zh-CN" sz="14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zh-CN" altLang="zh-CN" sz="2800" b="0" i="0" u="none" strike="noStrike" cap="none" normalizeH="0" baseline="0" dirty="0">
                <a:ln>
                  <a:noFill/>
                </a:ln>
                <a:solidFill>
                  <a:srgbClr val="34495E"/>
                </a:solidFill>
                <a:effectLst/>
                <a:latin typeface="+mn-ea"/>
              </a:rPr>
              <a:t>密集的片外访存</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zh-CN" altLang="zh-CN" sz="2800" b="0" i="0" u="none" strike="noStrike" cap="none" normalizeH="0" baseline="0" dirty="0">
                <a:ln>
                  <a:noFill/>
                </a:ln>
                <a:solidFill>
                  <a:srgbClr val="34495E"/>
                </a:solidFill>
                <a:effectLst/>
                <a:latin typeface="+mn-ea"/>
              </a:rPr>
              <a:t>CPU-GPU上下文切换</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zh-CN" altLang="zh-CN" sz="2800" b="0" i="0" u="none" strike="noStrike" cap="none" normalizeH="0" baseline="0" dirty="0">
                <a:ln>
                  <a:noFill/>
                </a:ln>
                <a:solidFill>
                  <a:srgbClr val="34495E"/>
                </a:solidFill>
                <a:effectLst/>
                <a:latin typeface="+mn-ea"/>
              </a:rPr>
              <a:t>高额的框架调度开销（大量的kernel需要被launche和execute）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4000" b="0" i="0" u="none" strike="noStrike" cap="none" normalizeH="0" baseline="0" dirty="0">
              <a:ln>
                <a:noFill/>
              </a:ln>
              <a:solidFill>
                <a:schemeClr val="tx1"/>
              </a:solidFill>
              <a:effectLst/>
              <a:latin typeface="+mn-ea"/>
            </a:endParaRPr>
          </a:p>
        </p:txBody>
      </p:sp>
      <p:sp>
        <p:nvSpPr>
          <p:cNvPr id="32" name="文本框 31">
            <a:extLst>
              <a:ext uri="{FF2B5EF4-FFF2-40B4-BE49-F238E27FC236}">
                <a16:creationId xmlns:a16="http://schemas.microsoft.com/office/drawing/2014/main" id="{CF576E30-C53B-4F7E-AD3D-AED92CBF167E}"/>
              </a:ext>
            </a:extLst>
          </p:cNvPr>
          <p:cNvSpPr txBox="1"/>
          <p:nvPr/>
        </p:nvSpPr>
        <p:spPr>
          <a:xfrm>
            <a:off x="195035" y="3452209"/>
            <a:ext cx="4795052" cy="1569660"/>
          </a:xfrm>
          <a:prstGeom prst="rect">
            <a:avLst/>
          </a:prstGeom>
          <a:noFill/>
        </p:spPr>
        <p:txBody>
          <a:bodyPr wrap="square">
            <a:spAutoFit/>
          </a:bodyPr>
          <a:lstStyle/>
          <a:p>
            <a:r>
              <a:rPr lang="zh-CN" altLang="en-US" sz="2400" dirty="0">
                <a:latin typeface="Times New Roman" panose="02020603050405020304" pitchFamily="18" charset="0"/>
                <a:cs typeface="Times New Roman" panose="02020603050405020304" pitchFamily="18" charset="0"/>
              </a:rPr>
              <a:t>complex two-level dependencies </a:t>
            </a:r>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combined with just-in-time demand </a:t>
            </a:r>
          </a:p>
          <a:p>
            <a:endParaRPr lang="zh-CN" altLang="en-US"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                   irregular tensor shapes</a:t>
            </a:r>
          </a:p>
        </p:txBody>
      </p:sp>
      <p:sp>
        <p:nvSpPr>
          <p:cNvPr id="12" name="箭头: 右 11">
            <a:extLst>
              <a:ext uri="{FF2B5EF4-FFF2-40B4-BE49-F238E27FC236}">
                <a16:creationId xmlns:a16="http://schemas.microsoft.com/office/drawing/2014/main" id="{ACB23A0F-4509-4FFF-B1B6-D42C66675FF9}"/>
              </a:ext>
            </a:extLst>
          </p:cNvPr>
          <p:cNvSpPr/>
          <p:nvPr/>
        </p:nvSpPr>
        <p:spPr>
          <a:xfrm>
            <a:off x="4710472" y="3741614"/>
            <a:ext cx="1636776" cy="2103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箭头: 右 35">
            <a:extLst>
              <a:ext uri="{FF2B5EF4-FFF2-40B4-BE49-F238E27FC236}">
                <a16:creationId xmlns:a16="http://schemas.microsoft.com/office/drawing/2014/main" id="{C82AF5C8-04C4-4715-9A91-13659350A0BC}"/>
              </a:ext>
            </a:extLst>
          </p:cNvPr>
          <p:cNvSpPr/>
          <p:nvPr/>
        </p:nvSpPr>
        <p:spPr>
          <a:xfrm>
            <a:off x="4710472" y="4705356"/>
            <a:ext cx="1636776" cy="2103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a:extLst>
              <a:ext uri="{FF2B5EF4-FFF2-40B4-BE49-F238E27FC236}">
                <a16:creationId xmlns:a16="http://schemas.microsoft.com/office/drawing/2014/main" id="{240260ED-CB43-47BB-BE93-B039698F20DA}"/>
              </a:ext>
            </a:extLst>
          </p:cNvPr>
          <p:cNvSpPr txBox="1"/>
          <p:nvPr/>
        </p:nvSpPr>
        <p:spPr>
          <a:xfrm>
            <a:off x="6583643" y="3532368"/>
            <a:ext cx="4795052" cy="1569660"/>
          </a:xfrm>
          <a:prstGeom prst="rect">
            <a:avLst/>
          </a:prstGeom>
          <a:noFill/>
        </p:spPr>
        <p:txBody>
          <a:bodyPr wrap="square">
            <a:spAutoFit/>
          </a:bodyPr>
          <a:lstStyle/>
          <a:p>
            <a:r>
              <a:rPr lang="en-US" altLang="zh-CN" sz="2400" dirty="0">
                <a:latin typeface="Times New Roman" panose="02020603050405020304" pitchFamily="18" charset="0"/>
                <a:cs typeface="Times New Roman" panose="02020603050405020304" pitchFamily="18" charset="0"/>
              </a:rPr>
              <a:t>Fusion </a:t>
            </a:r>
            <a:r>
              <a:rPr lang="zh-CN" altLang="en-US" sz="2400" dirty="0">
                <a:latin typeface="Times New Roman" panose="02020603050405020304" pitchFamily="18" charset="0"/>
                <a:cs typeface="Times New Roman" panose="02020603050405020304" pitchFamily="18" charset="0"/>
              </a:rPr>
              <a:t>困难</a:t>
            </a:r>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Poor parallelism</a:t>
            </a:r>
            <a:endParaRPr lang="zh-CN" altLang="en-US" sz="2400" dirty="0">
              <a:latin typeface="Times New Roman" panose="02020603050405020304" pitchFamily="18" charset="0"/>
              <a:cs typeface="Times New Roman" panose="02020603050405020304" pitchFamily="18" charset="0"/>
            </a:endParaRPr>
          </a:p>
        </p:txBody>
      </p:sp>
      <p:sp>
        <p:nvSpPr>
          <p:cNvPr id="38" name="箭头: 右 37">
            <a:extLst>
              <a:ext uri="{FF2B5EF4-FFF2-40B4-BE49-F238E27FC236}">
                <a16:creationId xmlns:a16="http://schemas.microsoft.com/office/drawing/2014/main" id="{B2FB4005-8CC2-4019-83DD-C1132328F3D8}"/>
              </a:ext>
            </a:extLst>
          </p:cNvPr>
          <p:cNvSpPr/>
          <p:nvPr/>
        </p:nvSpPr>
        <p:spPr>
          <a:xfrm rot="5400000">
            <a:off x="5139495" y="2783183"/>
            <a:ext cx="778730" cy="66640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highlight>
                <a:srgbClr val="00FF00"/>
              </a:highlight>
            </a:endParaRPr>
          </a:p>
        </p:txBody>
      </p:sp>
      <p:sp>
        <p:nvSpPr>
          <p:cNvPr id="41" name="箭头: 右 40">
            <a:extLst>
              <a:ext uri="{FF2B5EF4-FFF2-40B4-BE49-F238E27FC236}">
                <a16:creationId xmlns:a16="http://schemas.microsoft.com/office/drawing/2014/main" id="{128333BC-97E2-4121-A7F9-6C143B9F1A2C}"/>
              </a:ext>
            </a:extLst>
          </p:cNvPr>
          <p:cNvSpPr/>
          <p:nvPr/>
        </p:nvSpPr>
        <p:spPr>
          <a:xfrm rot="5400000">
            <a:off x="5139495" y="5158190"/>
            <a:ext cx="778730" cy="66640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highlight>
                <a:srgbClr val="00FF00"/>
              </a:highlight>
            </a:endParaRPr>
          </a:p>
        </p:txBody>
      </p:sp>
      <p:sp>
        <p:nvSpPr>
          <p:cNvPr id="42" name="文本框 41">
            <a:extLst>
              <a:ext uri="{FF2B5EF4-FFF2-40B4-BE49-F238E27FC236}">
                <a16:creationId xmlns:a16="http://schemas.microsoft.com/office/drawing/2014/main" id="{2C0A990D-B86A-41EB-A4BE-BA43C1F116BE}"/>
              </a:ext>
            </a:extLst>
          </p:cNvPr>
          <p:cNvSpPr txBox="1"/>
          <p:nvPr/>
        </p:nvSpPr>
        <p:spPr>
          <a:xfrm>
            <a:off x="4652566" y="2806469"/>
            <a:ext cx="4328603" cy="369332"/>
          </a:xfrm>
          <a:prstGeom prst="rect">
            <a:avLst/>
          </a:prstGeom>
          <a:noFill/>
        </p:spPr>
        <p:txBody>
          <a:bodyPr wrap="square">
            <a:spAutoFit/>
          </a:bodyPr>
          <a:lstStyle/>
          <a:p>
            <a:r>
              <a:rPr lang="zh-CN" altLang="en-US" dirty="0">
                <a:latin typeface="Times New Roman" panose="02020603050405020304" pitchFamily="18" charset="0"/>
                <a:cs typeface="Times New Roman" panose="02020603050405020304" pitchFamily="18" charset="0"/>
              </a:rPr>
              <a:t>优化中遇见新挑战</a:t>
            </a:r>
          </a:p>
        </p:txBody>
      </p:sp>
      <p:sp>
        <p:nvSpPr>
          <p:cNvPr id="43" name="文本框 42">
            <a:extLst>
              <a:ext uri="{FF2B5EF4-FFF2-40B4-BE49-F238E27FC236}">
                <a16:creationId xmlns:a16="http://schemas.microsoft.com/office/drawing/2014/main" id="{28559026-AC23-486A-BA8F-6982855ABF0B}"/>
              </a:ext>
            </a:extLst>
          </p:cNvPr>
          <p:cNvSpPr txBox="1"/>
          <p:nvPr/>
        </p:nvSpPr>
        <p:spPr>
          <a:xfrm>
            <a:off x="195035" y="6036735"/>
            <a:ext cx="11334570" cy="369332"/>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AStitch</a:t>
            </a:r>
            <a:r>
              <a:rPr lang="zh-CN" altLang="en-US" dirty="0">
                <a:latin typeface="Times New Roman" panose="02020603050405020304" pitchFamily="18" charset="0"/>
                <a:cs typeface="Times New Roman" panose="02020603050405020304" pitchFamily="18" charset="0"/>
              </a:rPr>
              <a:t>提供了</a:t>
            </a:r>
            <a:r>
              <a:rPr lang="en-US" altLang="zh-CN" dirty="0">
                <a:latin typeface="Times New Roman" panose="02020603050405020304" pitchFamily="18" charset="0"/>
                <a:cs typeface="Times New Roman" panose="02020603050405020304" pitchFamily="18" charset="0"/>
              </a:rPr>
              <a:t>JIT-based joint optimization of dependency characteristics, memory hierarchy (locality) and parallelism</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0897874"/>
      </p:ext>
    </p:extLst>
  </p:cSld>
  <p:clrMapOvr>
    <a:masterClrMapping/>
  </p:clrMapOvr>
  <mc:AlternateContent xmlns:mc="http://schemas.openxmlformats.org/markup-compatibility/2006" xmlns:p14="http://schemas.microsoft.com/office/powerpoint/2010/main">
    <mc:Choice Requires="p14">
      <p:transition spd="slow" p14:dur="2000" advTm="32407"/>
    </mc:Choice>
    <mc:Fallback xmlns="">
      <p:transition spd="slow" advTm="3240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p:tgtEl>
                                          <p:spTgt spid="30"/>
                                        </p:tgtEl>
                                        <p:attrNameLst>
                                          <p:attrName>ppt_x</p:attrName>
                                        </p:attrNameLst>
                                      </p:cBhvr>
                                      <p:tavLst>
                                        <p:tav tm="0">
                                          <p:val>
                                            <p:strVal val="#ppt_x-#ppt_w*1.125000"/>
                                          </p:val>
                                        </p:tav>
                                        <p:tav tm="100000">
                                          <p:val>
                                            <p:strVal val="#ppt_x"/>
                                          </p:val>
                                        </p:tav>
                                      </p:tavLst>
                                    </p:anim>
                                    <p:animEffect transition="in" filter="wipe(right)">
                                      <p:cBhvr>
                                        <p:cTn id="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01167" y="144940"/>
            <a:ext cx="2076779" cy="584771"/>
          </a:xfrm>
          <a:prstGeom prst="rect">
            <a:avLst/>
          </a:prstGeom>
          <a:noFill/>
        </p:spPr>
        <p:txBody>
          <a:bodyPr wrap="none" lIns="91436" tIns="45718" rIns="91436" bIns="45718" rtlCol="0">
            <a:spAutoFit/>
          </a:bodyPr>
          <a:lstStyle/>
          <a:p>
            <a:r>
              <a:rPr lang="en-US" altLang="zh-CN" sz="3200" dirty="0">
                <a:solidFill>
                  <a:schemeClr val="tx1">
                    <a:lumMod val="65000"/>
                    <a:lumOff val="35000"/>
                  </a:schemeClr>
                </a:solidFill>
                <a:latin typeface="微软雅黑" panose="020B0503020204020204" pitchFamily="34" charset="-122"/>
                <a:ea typeface="微软雅黑" panose="020B0503020204020204" pitchFamily="34" charset="-122"/>
              </a:rPr>
              <a:t>Introduce</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2835043" y="217492"/>
            <a:ext cx="9845854" cy="507412"/>
            <a:chOff x="2584397" y="217491"/>
            <a:chExt cx="10096500" cy="439541"/>
          </a:xfrm>
        </p:grpSpPr>
        <p:sp>
          <p:nvSpPr>
            <p:cNvPr id="4" name="圆角矩形 3"/>
            <p:cNvSpPr/>
            <p:nvPr/>
          </p:nvSpPr>
          <p:spPr>
            <a:xfrm>
              <a:off x="2584397" y="217491"/>
              <a:ext cx="10083800" cy="328609"/>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2597097" y="621032"/>
              <a:ext cx="10083800" cy="36000"/>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a:extLst>
              <a:ext uri="{FF2B5EF4-FFF2-40B4-BE49-F238E27FC236}">
                <a16:creationId xmlns:a16="http://schemas.microsoft.com/office/drawing/2014/main" id="{CE8B39F2-DBB7-4CC6-8B20-2D18411E4B3A}"/>
              </a:ext>
            </a:extLst>
          </p:cNvPr>
          <p:cNvGrpSpPr/>
          <p:nvPr/>
        </p:nvGrpSpPr>
        <p:grpSpPr>
          <a:xfrm>
            <a:off x="-254000" y="201683"/>
            <a:ext cx="898070" cy="523220"/>
            <a:chOff x="-254000" y="201683"/>
            <a:chExt cx="898070" cy="523220"/>
          </a:xfrm>
        </p:grpSpPr>
        <p:sp>
          <p:nvSpPr>
            <p:cNvPr id="31" name="圆角矩形 4">
              <a:extLst>
                <a:ext uri="{FF2B5EF4-FFF2-40B4-BE49-F238E27FC236}">
                  <a16:creationId xmlns:a16="http://schemas.microsoft.com/office/drawing/2014/main" id="{834F8ABA-D52D-4644-8BD0-1963DF5AF68C}"/>
                </a:ext>
              </a:extLst>
            </p:cNvPr>
            <p:cNvSpPr/>
            <p:nvPr/>
          </p:nvSpPr>
          <p:spPr>
            <a:xfrm>
              <a:off x="-254000" y="227083"/>
              <a:ext cx="898070" cy="439668"/>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a:extLst>
                <a:ext uri="{FF2B5EF4-FFF2-40B4-BE49-F238E27FC236}">
                  <a16:creationId xmlns:a16="http://schemas.microsoft.com/office/drawing/2014/main" id="{763609C3-92D1-4F9D-B738-DF310D2839A8}"/>
                </a:ext>
              </a:extLst>
            </p:cNvPr>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1</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92" name="文本框 91">
            <a:extLst>
              <a:ext uri="{FF2B5EF4-FFF2-40B4-BE49-F238E27FC236}">
                <a16:creationId xmlns:a16="http://schemas.microsoft.com/office/drawing/2014/main" id="{11AEA8CA-E522-4184-A53E-B972BB9EF716}"/>
              </a:ext>
            </a:extLst>
          </p:cNvPr>
          <p:cNvSpPr txBox="1"/>
          <p:nvPr/>
        </p:nvSpPr>
        <p:spPr>
          <a:xfrm>
            <a:off x="2999159" y="2619337"/>
            <a:ext cx="1118937" cy="581926"/>
          </a:xfrm>
          <a:prstGeom prst="rect">
            <a:avLst/>
          </a:prstGeom>
          <a:noFill/>
          <a:ln>
            <a:noFill/>
          </a:ln>
        </p:spPr>
        <p:txBody>
          <a:bodyPr wrap="square" lIns="91440" tIns="45720" rIns="91440" bIns="45720" anchor="ctr" anchorCtr="0">
            <a:noAutofit/>
          </a:bodyPr>
          <a:lstStyle/>
          <a:p>
            <a:pPr algn="ctr">
              <a:buSzPct val="25000"/>
            </a:pPr>
            <a:r>
              <a:rPr lang="zh-CN" altLang="en-US" dirty="0">
                <a:solidFill>
                  <a:schemeClr val="bg1"/>
                </a:solidFill>
                <a:latin typeface="+mn-ea"/>
              </a:rPr>
              <a:t>访存密集型算子</a:t>
            </a:r>
            <a:endParaRPr lang="en-US" altLang="zh-CN" dirty="0">
              <a:solidFill>
                <a:schemeClr val="bg1"/>
              </a:solidFill>
              <a:latin typeface="+mn-ea"/>
            </a:endParaRPr>
          </a:p>
        </p:txBody>
      </p:sp>
      <p:sp>
        <p:nvSpPr>
          <p:cNvPr id="20" name="文本框 19">
            <a:extLst>
              <a:ext uri="{FF2B5EF4-FFF2-40B4-BE49-F238E27FC236}">
                <a16:creationId xmlns:a16="http://schemas.microsoft.com/office/drawing/2014/main" id="{DD3BB23E-EC74-47DC-A948-00452EB57E6B}"/>
              </a:ext>
            </a:extLst>
          </p:cNvPr>
          <p:cNvSpPr txBox="1"/>
          <p:nvPr/>
        </p:nvSpPr>
        <p:spPr>
          <a:xfrm>
            <a:off x="-36489" y="1156501"/>
            <a:ext cx="6505180" cy="4770537"/>
          </a:xfrm>
          <a:prstGeom prst="rect">
            <a:avLst/>
          </a:prstGeom>
          <a:noFill/>
        </p:spPr>
        <p:txBody>
          <a:bodyPr wrap="square">
            <a:spAutoFit/>
          </a:bodyPr>
          <a:lstStyle/>
          <a:p>
            <a:r>
              <a:rPr lang="en-US" altLang="zh-CN" sz="2800" dirty="0" err="1">
                <a:solidFill>
                  <a:srgbClr val="34495E"/>
                </a:solidFill>
                <a:latin typeface="+mn-ea"/>
              </a:rPr>
              <a:t>AStitch</a:t>
            </a:r>
            <a:r>
              <a:rPr lang="zh-CN" altLang="en-US" sz="2800" dirty="0">
                <a:solidFill>
                  <a:srgbClr val="34495E"/>
                </a:solidFill>
                <a:latin typeface="+mn-ea"/>
              </a:rPr>
              <a:t>技术要点：</a:t>
            </a:r>
            <a:endParaRPr lang="en-US" altLang="zh-CN" sz="2800" dirty="0">
              <a:solidFill>
                <a:srgbClr val="34495E"/>
              </a:solidFill>
              <a:latin typeface="+mn-ea"/>
            </a:endParaRPr>
          </a:p>
          <a:p>
            <a:br>
              <a:rPr lang="en-US" altLang="zh-CN" sz="2800" dirty="0">
                <a:solidFill>
                  <a:srgbClr val="34495E"/>
                </a:solidFill>
                <a:latin typeface="+mn-ea"/>
              </a:rPr>
            </a:br>
            <a:r>
              <a:rPr lang="zh-CN" altLang="en-US" sz="2800" dirty="0">
                <a:solidFill>
                  <a:srgbClr val="34495E"/>
                </a:solidFill>
                <a:latin typeface="+mn-ea"/>
              </a:rPr>
              <a:t>1.hierarchical data reuse technique：</a:t>
            </a:r>
            <a:r>
              <a:rPr lang="zh-CN" altLang="en-US" sz="2400" dirty="0">
                <a:latin typeface="+mn-ea"/>
              </a:rPr>
              <a:t>用来处理two-level dependencies，增大fusion的范围，避免要么保留冗余计算要么不fusion的困境</a:t>
            </a:r>
            <a:endParaRPr lang="en-US" altLang="zh-CN" sz="2400" dirty="0">
              <a:latin typeface="+mn-ea"/>
            </a:endParaRPr>
          </a:p>
          <a:p>
            <a:endParaRPr lang="zh-CN" altLang="en-US" sz="1000" dirty="0">
              <a:latin typeface="+mn-ea"/>
            </a:endParaRPr>
          </a:p>
          <a:p>
            <a:r>
              <a:rPr lang="zh-CN" altLang="en-US" sz="2800" dirty="0">
                <a:solidFill>
                  <a:srgbClr val="34495E"/>
                </a:solidFill>
                <a:latin typeface="+mn-ea"/>
              </a:rPr>
              <a:t>2.adaptive thread mapping technique：</a:t>
            </a:r>
            <a:r>
              <a:rPr lang="zh-CN" altLang="en-US" sz="2400" dirty="0">
                <a:latin typeface="+mn-ea"/>
              </a:rPr>
              <a:t>用来处理不同的tensor shape，提高并行性和硬件利用率</a:t>
            </a:r>
            <a:endParaRPr lang="en-US" altLang="zh-CN" sz="2400" dirty="0">
              <a:latin typeface="+mn-ea"/>
            </a:endParaRPr>
          </a:p>
          <a:p>
            <a:endParaRPr lang="zh-CN" altLang="en-US" sz="1000" dirty="0">
              <a:latin typeface="+mn-ea"/>
            </a:endParaRPr>
          </a:p>
          <a:p>
            <a:r>
              <a:rPr lang="zh-CN" altLang="en-US" sz="2800" dirty="0">
                <a:solidFill>
                  <a:srgbClr val="34495E"/>
                </a:solidFill>
                <a:latin typeface="+mn-ea"/>
              </a:rPr>
              <a:t>3.several key design obervations：</a:t>
            </a:r>
            <a:r>
              <a:rPr lang="zh-CN" altLang="en-US" sz="2400" dirty="0">
                <a:latin typeface="+mn-ea"/>
              </a:rPr>
              <a:t>利用它们设计了一个自动化编译器</a:t>
            </a:r>
            <a:endParaRPr lang="zh-CN" altLang="en-US" sz="2800" dirty="0">
              <a:latin typeface="+mn-ea"/>
            </a:endParaRPr>
          </a:p>
        </p:txBody>
      </p:sp>
      <p:pic>
        <p:nvPicPr>
          <p:cNvPr id="6" name="图片 5">
            <a:extLst>
              <a:ext uri="{FF2B5EF4-FFF2-40B4-BE49-F238E27FC236}">
                <a16:creationId xmlns:a16="http://schemas.microsoft.com/office/drawing/2014/main" id="{D6195249-9294-4546-AA47-571DC62F31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0422" y="980346"/>
            <a:ext cx="5448300" cy="4048125"/>
          </a:xfrm>
          <a:prstGeom prst="rect">
            <a:avLst/>
          </a:prstGeom>
        </p:spPr>
      </p:pic>
      <p:sp>
        <p:nvSpPr>
          <p:cNvPr id="24" name="文本框 23">
            <a:extLst>
              <a:ext uri="{FF2B5EF4-FFF2-40B4-BE49-F238E27FC236}">
                <a16:creationId xmlns:a16="http://schemas.microsoft.com/office/drawing/2014/main" id="{0D38D342-26C7-4831-B145-C395BA89DEDB}"/>
              </a:ext>
            </a:extLst>
          </p:cNvPr>
          <p:cNvSpPr txBox="1"/>
          <p:nvPr/>
        </p:nvSpPr>
        <p:spPr>
          <a:xfrm>
            <a:off x="6620422" y="5183964"/>
            <a:ext cx="5281349" cy="923330"/>
          </a:xfrm>
          <a:prstGeom prst="rect">
            <a:avLst/>
          </a:prstGeom>
          <a:noFill/>
        </p:spPr>
        <p:txBody>
          <a:bodyPr wrap="square">
            <a:spAutoFit/>
          </a:bodyPr>
          <a:lstStyle/>
          <a:p>
            <a:r>
              <a:rPr lang="zh-CN" altLang="en-US" dirty="0"/>
              <a:t>stitching代表了作者提出的这种更高级的fusion技术，可以理解为 算子通过层次化的存储媒介“缝合”在一起，直观上看比以往的fusion有更大的fusion范围。</a:t>
            </a:r>
          </a:p>
        </p:txBody>
      </p:sp>
    </p:spTree>
    <p:extLst>
      <p:ext uri="{BB962C8B-B14F-4D97-AF65-F5344CB8AC3E}">
        <p14:creationId xmlns:p14="http://schemas.microsoft.com/office/powerpoint/2010/main" val="1445723657"/>
      </p:ext>
    </p:extLst>
  </p:cSld>
  <p:clrMapOvr>
    <a:masterClrMapping/>
  </p:clrMapOvr>
  <mc:AlternateContent xmlns:mc="http://schemas.openxmlformats.org/markup-compatibility/2006" xmlns:p14="http://schemas.microsoft.com/office/powerpoint/2010/main">
    <mc:Choice Requires="p14">
      <p:transition spd="slow" p14:dur="2000" advTm="32407"/>
    </mc:Choice>
    <mc:Fallback xmlns="">
      <p:transition spd="slow" advTm="3240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p:tgtEl>
                                          <p:spTgt spid="30"/>
                                        </p:tgtEl>
                                        <p:attrNameLst>
                                          <p:attrName>ppt_x</p:attrName>
                                        </p:attrNameLst>
                                      </p:cBhvr>
                                      <p:tavLst>
                                        <p:tav tm="0">
                                          <p:val>
                                            <p:strVal val="#ppt_x-#ppt_w*1.125000"/>
                                          </p:val>
                                        </p:tav>
                                        <p:tav tm="100000">
                                          <p:val>
                                            <p:strVal val="#ppt_x"/>
                                          </p:val>
                                        </p:tav>
                                      </p:tavLst>
                                    </p:anim>
                                    <p:animEffect transition="in" filter="wipe(right)">
                                      <p:cBhvr>
                                        <p:cTn id="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01167" y="144940"/>
            <a:ext cx="2076779" cy="584771"/>
          </a:xfrm>
          <a:prstGeom prst="rect">
            <a:avLst/>
          </a:prstGeom>
          <a:noFill/>
        </p:spPr>
        <p:txBody>
          <a:bodyPr wrap="none" lIns="91436" tIns="45718" rIns="91436" bIns="45718" rtlCol="0">
            <a:spAutoFit/>
          </a:bodyPr>
          <a:lstStyle/>
          <a:p>
            <a:r>
              <a:rPr lang="en-US" altLang="zh-CN" sz="3200" dirty="0">
                <a:solidFill>
                  <a:schemeClr val="tx1">
                    <a:lumMod val="65000"/>
                    <a:lumOff val="35000"/>
                  </a:schemeClr>
                </a:solidFill>
                <a:latin typeface="微软雅黑" panose="020B0503020204020204" pitchFamily="34" charset="-122"/>
                <a:ea typeface="微软雅黑" panose="020B0503020204020204" pitchFamily="34" charset="-122"/>
              </a:rPr>
              <a:t>Introduce</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2835043" y="217492"/>
            <a:ext cx="9845854" cy="507412"/>
            <a:chOff x="2584397" y="217491"/>
            <a:chExt cx="10096500" cy="439541"/>
          </a:xfrm>
        </p:grpSpPr>
        <p:sp>
          <p:nvSpPr>
            <p:cNvPr id="4" name="圆角矩形 3"/>
            <p:cNvSpPr/>
            <p:nvPr/>
          </p:nvSpPr>
          <p:spPr>
            <a:xfrm>
              <a:off x="2584397" y="217491"/>
              <a:ext cx="10083800" cy="328609"/>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2597097" y="621032"/>
              <a:ext cx="10083800" cy="36000"/>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a:extLst>
              <a:ext uri="{FF2B5EF4-FFF2-40B4-BE49-F238E27FC236}">
                <a16:creationId xmlns:a16="http://schemas.microsoft.com/office/drawing/2014/main" id="{CE8B39F2-DBB7-4CC6-8B20-2D18411E4B3A}"/>
              </a:ext>
            </a:extLst>
          </p:cNvPr>
          <p:cNvGrpSpPr/>
          <p:nvPr/>
        </p:nvGrpSpPr>
        <p:grpSpPr>
          <a:xfrm>
            <a:off x="-254000" y="201683"/>
            <a:ext cx="898070" cy="523220"/>
            <a:chOff x="-254000" y="201683"/>
            <a:chExt cx="898070" cy="523220"/>
          </a:xfrm>
        </p:grpSpPr>
        <p:sp>
          <p:nvSpPr>
            <p:cNvPr id="31" name="圆角矩形 4">
              <a:extLst>
                <a:ext uri="{FF2B5EF4-FFF2-40B4-BE49-F238E27FC236}">
                  <a16:creationId xmlns:a16="http://schemas.microsoft.com/office/drawing/2014/main" id="{834F8ABA-D52D-4644-8BD0-1963DF5AF68C}"/>
                </a:ext>
              </a:extLst>
            </p:cNvPr>
            <p:cNvSpPr/>
            <p:nvPr/>
          </p:nvSpPr>
          <p:spPr>
            <a:xfrm>
              <a:off x="-254000" y="227083"/>
              <a:ext cx="898070" cy="439668"/>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a:extLst>
                <a:ext uri="{FF2B5EF4-FFF2-40B4-BE49-F238E27FC236}">
                  <a16:creationId xmlns:a16="http://schemas.microsoft.com/office/drawing/2014/main" id="{763609C3-92D1-4F9D-B738-DF310D2839A8}"/>
                </a:ext>
              </a:extLst>
            </p:cNvPr>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1</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92" name="文本框 91">
            <a:extLst>
              <a:ext uri="{FF2B5EF4-FFF2-40B4-BE49-F238E27FC236}">
                <a16:creationId xmlns:a16="http://schemas.microsoft.com/office/drawing/2014/main" id="{11AEA8CA-E522-4184-A53E-B972BB9EF716}"/>
              </a:ext>
            </a:extLst>
          </p:cNvPr>
          <p:cNvSpPr txBox="1"/>
          <p:nvPr/>
        </p:nvSpPr>
        <p:spPr>
          <a:xfrm>
            <a:off x="2999159" y="2619337"/>
            <a:ext cx="1118937" cy="581926"/>
          </a:xfrm>
          <a:prstGeom prst="rect">
            <a:avLst/>
          </a:prstGeom>
          <a:noFill/>
          <a:ln>
            <a:noFill/>
          </a:ln>
        </p:spPr>
        <p:txBody>
          <a:bodyPr wrap="square" lIns="91440" tIns="45720" rIns="91440" bIns="45720" anchor="ctr" anchorCtr="0">
            <a:noAutofit/>
          </a:bodyPr>
          <a:lstStyle/>
          <a:p>
            <a:pPr algn="ctr">
              <a:buSzPct val="25000"/>
            </a:pPr>
            <a:r>
              <a:rPr lang="zh-CN" altLang="en-US" dirty="0">
                <a:solidFill>
                  <a:schemeClr val="bg1"/>
                </a:solidFill>
                <a:latin typeface="+mn-ea"/>
              </a:rPr>
              <a:t>访存密集型算子</a:t>
            </a:r>
            <a:endParaRPr lang="en-US" altLang="zh-CN" dirty="0">
              <a:solidFill>
                <a:schemeClr val="bg1"/>
              </a:solidFill>
              <a:latin typeface="+mn-ea"/>
            </a:endParaRPr>
          </a:p>
        </p:txBody>
      </p:sp>
      <p:sp>
        <p:nvSpPr>
          <p:cNvPr id="98" name="文本框 97">
            <a:extLst>
              <a:ext uri="{FF2B5EF4-FFF2-40B4-BE49-F238E27FC236}">
                <a16:creationId xmlns:a16="http://schemas.microsoft.com/office/drawing/2014/main" id="{7D5C5548-EBB8-4ECF-8B4C-FD92347DE797}"/>
              </a:ext>
            </a:extLst>
          </p:cNvPr>
          <p:cNvSpPr txBox="1"/>
          <p:nvPr/>
        </p:nvSpPr>
        <p:spPr>
          <a:xfrm>
            <a:off x="533400" y="908561"/>
            <a:ext cx="11756333" cy="461665"/>
          </a:xfrm>
          <a:prstGeom prst="rect">
            <a:avLst/>
          </a:prstGeom>
          <a:noFill/>
        </p:spPr>
        <p:txBody>
          <a:bodyPr wrap="square">
            <a:spAutoFit/>
          </a:bodyPr>
          <a:lstStyle/>
          <a:p>
            <a:r>
              <a:rPr lang="zh-CN" altLang="zh-CN" sz="2400" dirty="0"/>
              <a:t>该文章完成了以下工作</a:t>
            </a:r>
            <a:r>
              <a:rPr lang="zh-CN" altLang="en-US" sz="2400" dirty="0"/>
              <a:t>：</a:t>
            </a:r>
          </a:p>
        </p:txBody>
      </p:sp>
      <p:sp>
        <p:nvSpPr>
          <p:cNvPr id="2" name="Rectangle 1">
            <a:extLst>
              <a:ext uri="{FF2B5EF4-FFF2-40B4-BE49-F238E27FC236}">
                <a16:creationId xmlns:a16="http://schemas.microsoft.com/office/drawing/2014/main" id="{6E3F9480-8131-42BD-B734-74F020BE96A8}"/>
              </a:ext>
            </a:extLst>
          </p:cNvPr>
          <p:cNvSpPr>
            <a:spLocks noChangeArrowheads="1"/>
          </p:cNvSpPr>
          <p:nvPr/>
        </p:nvSpPr>
        <p:spPr bwMode="auto">
          <a:xfrm>
            <a:off x="423635" y="1815055"/>
            <a:ext cx="8997806" cy="4134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0" rIns="0" bIns="12696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Tx/>
              <a:buChar char="-"/>
              <a:tabLst/>
            </a:pPr>
            <a:r>
              <a:rPr kumimoji="0" lang="zh-CN" altLang="zh-CN" sz="2400" b="0" i="0" u="none" strike="noStrike" cap="none" normalizeH="0" baseline="0" dirty="0">
                <a:ln>
                  <a:noFill/>
                </a:ln>
                <a:solidFill>
                  <a:srgbClr val="34495E"/>
                </a:solidFill>
                <a:effectLst/>
                <a:latin typeface="+mn-ea"/>
              </a:rPr>
              <a:t>揭示了访存密集型算子在非CV模型中也对性能有较大的影响</a:t>
            </a:r>
            <a:endParaRPr kumimoji="0" lang="en-US" altLang="zh-CN" sz="2400" b="0" i="0" u="none" strike="noStrike" cap="none" normalizeH="0" baseline="0" dirty="0">
              <a:ln>
                <a:noFill/>
              </a:ln>
              <a:solidFill>
                <a:srgbClr val="34495E"/>
              </a:solidFill>
              <a:effectLst/>
              <a:latin typeface="+mn-ea"/>
            </a:endParaRPr>
          </a:p>
          <a:p>
            <a:pPr marL="342900" marR="0" lvl="0" indent="-342900" algn="l" defTabSz="914400" rtl="0" eaLnBrk="0" fontAlgn="base" latinLnBrk="0" hangingPunct="0">
              <a:lnSpc>
                <a:spcPct val="100000"/>
              </a:lnSpc>
              <a:spcBef>
                <a:spcPct val="0"/>
              </a:spcBef>
              <a:spcAft>
                <a:spcPct val="0"/>
              </a:spcAft>
              <a:buClrTx/>
              <a:buSzTx/>
              <a:buFontTx/>
              <a:buChar char="-"/>
              <a:tabLst/>
            </a:pPr>
            <a:endParaRPr kumimoji="0" lang="zh-CN" altLang="zh-CN" sz="2400" b="0" i="0" u="none" strike="noStrike" cap="none" normalizeH="0" baseline="0" dirty="0">
              <a:ln>
                <a:noFill/>
              </a:ln>
              <a:solidFill>
                <a:srgbClr val="34495E"/>
              </a:solidFill>
              <a:effectLst/>
              <a:latin typeface="+mn-ea"/>
            </a:endParaRPr>
          </a:p>
          <a:p>
            <a:pPr marL="342900" marR="0" lvl="0" indent="-342900" algn="l" defTabSz="914400" rtl="0" eaLnBrk="0" fontAlgn="base" latinLnBrk="0" hangingPunct="0">
              <a:lnSpc>
                <a:spcPct val="100000"/>
              </a:lnSpc>
              <a:spcBef>
                <a:spcPct val="0"/>
              </a:spcBef>
              <a:spcAft>
                <a:spcPct val="0"/>
              </a:spcAft>
              <a:buClrTx/>
              <a:buSzTx/>
              <a:buFontTx/>
              <a:buChar char="-"/>
              <a:tabLst/>
            </a:pPr>
            <a:r>
              <a:rPr kumimoji="0" lang="zh-CN" altLang="zh-CN" sz="2400" b="0" i="0" u="none" strike="noStrike" cap="none" normalizeH="0" baseline="0" dirty="0">
                <a:ln>
                  <a:noFill/>
                </a:ln>
                <a:solidFill>
                  <a:srgbClr val="34495E"/>
                </a:solidFill>
                <a:effectLst/>
                <a:latin typeface="+mn-ea"/>
              </a:rPr>
              <a:t>处理了低效的fusion和不规则tensor形状输入的问题</a:t>
            </a:r>
            <a:endParaRPr kumimoji="0" lang="en-US" altLang="zh-CN" sz="2400" b="0" i="0" u="none" strike="noStrike" cap="none" normalizeH="0" baseline="0" dirty="0">
              <a:ln>
                <a:noFill/>
              </a:ln>
              <a:solidFill>
                <a:srgbClr val="34495E"/>
              </a:solidFill>
              <a:effectLst/>
              <a:latin typeface="+mn-ea"/>
            </a:endParaRPr>
          </a:p>
          <a:p>
            <a:pPr marL="342900" marR="0" lvl="0" indent="-342900" algn="l" defTabSz="914400" rtl="0" eaLnBrk="0" fontAlgn="base" latinLnBrk="0" hangingPunct="0">
              <a:lnSpc>
                <a:spcPct val="100000"/>
              </a:lnSpc>
              <a:spcBef>
                <a:spcPct val="0"/>
              </a:spcBef>
              <a:spcAft>
                <a:spcPct val="0"/>
              </a:spcAft>
              <a:buClrTx/>
              <a:buSzTx/>
              <a:buFontTx/>
              <a:buChar char="-"/>
              <a:tabLst/>
            </a:pPr>
            <a:endParaRPr kumimoji="0" lang="zh-CN" altLang="zh-CN" sz="2400" b="0" i="0" u="none" strike="noStrike" cap="none" normalizeH="0" baseline="0" dirty="0">
              <a:ln>
                <a:noFill/>
              </a:ln>
              <a:solidFill>
                <a:srgbClr val="34495E"/>
              </a:solidFill>
              <a:effectLst/>
              <a:latin typeface="+mn-ea"/>
            </a:endParaRPr>
          </a:p>
          <a:p>
            <a:pPr marL="342900" marR="0" lvl="0" indent="-342900" algn="l" defTabSz="914400" rtl="0" eaLnBrk="0" fontAlgn="base" latinLnBrk="0" hangingPunct="0">
              <a:lnSpc>
                <a:spcPct val="100000"/>
              </a:lnSpc>
              <a:spcBef>
                <a:spcPct val="0"/>
              </a:spcBef>
              <a:spcAft>
                <a:spcPct val="0"/>
              </a:spcAft>
              <a:buClrTx/>
              <a:buSzTx/>
              <a:buFontTx/>
              <a:buChar char="-"/>
              <a:tabLst/>
            </a:pPr>
            <a:r>
              <a:rPr kumimoji="0" lang="zh-CN" altLang="zh-CN" sz="2400" b="0" i="0" u="none" strike="noStrike" cap="none" normalizeH="0" baseline="0" dirty="0">
                <a:ln>
                  <a:noFill/>
                </a:ln>
                <a:solidFill>
                  <a:srgbClr val="34495E"/>
                </a:solidFill>
                <a:effectLst/>
                <a:latin typeface="+mn-ea"/>
              </a:rPr>
              <a:t>第一份全面研究如何从dependency characteristics, memory hierarchy和parallelism方面，联合优化访存密集型计算的工作</a:t>
            </a:r>
            <a:endParaRPr lang="en-US" altLang="zh-CN" sz="2400" dirty="0">
              <a:solidFill>
                <a:srgbClr val="34495E"/>
              </a:solidFill>
              <a:latin typeface="+mn-ea"/>
            </a:endParaRPr>
          </a:p>
          <a:p>
            <a:pPr marL="342900" marR="0" lvl="0" indent="-342900" algn="l" defTabSz="914400" rtl="0" eaLnBrk="0" fontAlgn="base" latinLnBrk="0" hangingPunct="0">
              <a:lnSpc>
                <a:spcPct val="100000"/>
              </a:lnSpc>
              <a:spcBef>
                <a:spcPct val="0"/>
              </a:spcBef>
              <a:spcAft>
                <a:spcPct val="0"/>
              </a:spcAft>
              <a:buClrTx/>
              <a:buSzTx/>
              <a:buFontTx/>
              <a:buChar char="-"/>
              <a:tabLst/>
            </a:pPr>
            <a:endParaRPr kumimoji="0" lang="en-US" altLang="zh-CN" sz="2400" b="0" i="0" u="none" strike="noStrike" cap="none" normalizeH="0" baseline="0" dirty="0">
              <a:ln>
                <a:noFill/>
              </a:ln>
              <a:solidFill>
                <a:srgbClr val="34495E"/>
              </a:solidFill>
              <a:effectLst/>
              <a:latin typeface="+mn-ea"/>
            </a:endParaRPr>
          </a:p>
          <a:p>
            <a:pPr marL="342900" marR="0" lvl="0" indent="-342900" algn="l" defTabSz="914400" rtl="0" eaLnBrk="0" fontAlgn="base" latinLnBrk="0" hangingPunct="0">
              <a:lnSpc>
                <a:spcPct val="100000"/>
              </a:lnSpc>
              <a:spcBef>
                <a:spcPct val="0"/>
              </a:spcBef>
              <a:spcAft>
                <a:spcPct val="0"/>
              </a:spcAft>
              <a:buClrTx/>
              <a:buSzTx/>
              <a:buFontTx/>
              <a:buChar char="-"/>
              <a:tabLst/>
            </a:pPr>
            <a:r>
              <a:rPr kumimoji="0" lang="zh-CN" altLang="zh-CN" sz="2400" b="0" i="0" u="none" strike="noStrike" cap="none" normalizeH="0" baseline="0" dirty="0">
                <a:ln>
                  <a:noFill/>
                </a:ln>
                <a:solidFill>
                  <a:srgbClr val="34495E"/>
                </a:solidFill>
                <a:effectLst/>
                <a:latin typeface="+mn-ea"/>
              </a:rPr>
              <a:t>AStitch的技术是通用的，可以适用于其它ML框架或编译器，并且和任意版本的TensorFlow兼容</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3600" b="0" i="0" u="none" strike="noStrike" cap="none" normalizeH="0" baseline="0" dirty="0">
              <a:ln>
                <a:noFill/>
              </a:ln>
              <a:solidFill>
                <a:schemeClr val="tx1"/>
              </a:solidFill>
              <a:effectLst/>
              <a:latin typeface="+mn-ea"/>
            </a:endParaRPr>
          </a:p>
        </p:txBody>
      </p:sp>
    </p:spTree>
    <p:extLst>
      <p:ext uri="{BB962C8B-B14F-4D97-AF65-F5344CB8AC3E}">
        <p14:creationId xmlns:p14="http://schemas.microsoft.com/office/powerpoint/2010/main" val="3287830534"/>
      </p:ext>
    </p:extLst>
  </p:cSld>
  <p:clrMapOvr>
    <a:masterClrMapping/>
  </p:clrMapOvr>
  <mc:AlternateContent xmlns:mc="http://schemas.openxmlformats.org/markup-compatibility/2006" xmlns:p14="http://schemas.microsoft.com/office/powerpoint/2010/main">
    <mc:Choice Requires="p14">
      <p:transition spd="slow" p14:dur="2000" advTm="32407"/>
    </mc:Choice>
    <mc:Fallback xmlns="">
      <p:transition spd="slow" advTm="3240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p:tgtEl>
                                          <p:spTgt spid="30"/>
                                        </p:tgtEl>
                                        <p:attrNameLst>
                                          <p:attrName>ppt_x</p:attrName>
                                        </p:attrNameLst>
                                      </p:cBhvr>
                                      <p:tavLst>
                                        <p:tav tm="0">
                                          <p:val>
                                            <p:strVal val="#ppt_x-#ppt_w*1.125000"/>
                                          </p:val>
                                        </p:tav>
                                        <p:tav tm="100000">
                                          <p:val>
                                            <p:strVal val="#ppt_x"/>
                                          </p:val>
                                        </p:tav>
                                      </p:tavLst>
                                    </p:anim>
                                    <p:animEffect transition="in" filter="wipe(right)">
                                      <p:cBhvr>
                                        <p:cTn id="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01167" y="144940"/>
            <a:ext cx="7262236" cy="584771"/>
          </a:xfrm>
          <a:prstGeom prst="rect">
            <a:avLst/>
          </a:prstGeom>
          <a:noFill/>
        </p:spPr>
        <p:txBody>
          <a:bodyPr wrap="none" lIns="91436" tIns="45718" rIns="91436" bIns="45718" rtlCol="0">
            <a:spAutoFit/>
          </a:bodyPr>
          <a:lstStyle/>
          <a:p>
            <a:r>
              <a:rPr lang="en-US" altLang="zh-CN" sz="3200" dirty="0">
                <a:solidFill>
                  <a:schemeClr val="tx1">
                    <a:lumMod val="65000"/>
                    <a:lumOff val="35000"/>
                  </a:schemeClr>
                </a:solidFill>
                <a:latin typeface="微软雅黑" panose="020B0503020204020204" pitchFamily="34" charset="-122"/>
                <a:ea typeface="微软雅黑" panose="020B0503020204020204" pitchFamily="34" charset="-122"/>
              </a:rPr>
              <a:t>Background and Current Challenges</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7952695" y="217491"/>
            <a:ext cx="5589261" cy="449260"/>
            <a:chOff x="2965397" y="217491"/>
            <a:chExt cx="10096500" cy="439541"/>
          </a:xfrm>
        </p:grpSpPr>
        <p:sp>
          <p:nvSpPr>
            <p:cNvPr id="4" name="圆角矩形 3"/>
            <p:cNvSpPr/>
            <p:nvPr/>
          </p:nvSpPr>
          <p:spPr>
            <a:xfrm>
              <a:off x="2965397" y="217491"/>
              <a:ext cx="10083800" cy="328609"/>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2978097" y="621032"/>
              <a:ext cx="10083800" cy="36000"/>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Freeform 12">
            <a:extLst>
              <a:ext uri="{FF2B5EF4-FFF2-40B4-BE49-F238E27FC236}">
                <a16:creationId xmlns:a16="http://schemas.microsoft.com/office/drawing/2014/main" id="{2B1713A1-63EE-472D-A66E-3C571E2E4DE8}"/>
              </a:ext>
            </a:extLst>
          </p:cNvPr>
          <p:cNvSpPr/>
          <p:nvPr/>
        </p:nvSpPr>
        <p:spPr bwMode="auto">
          <a:xfrm flipV="1">
            <a:off x="261993" y="3911694"/>
            <a:ext cx="1126916" cy="1060179"/>
          </a:xfrm>
          <a:custGeom>
            <a:avLst/>
            <a:gdLst/>
            <a:ahLst/>
            <a:cxnLst/>
            <a:rect l="l" t="t" r="r" b="b"/>
            <a:pathLst>
              <a:path w="1373187" h="1291466">
                <a:moveTo>
                  <a:pt x="1373186" y="1291466"/>
                </a:moveTo>
                <a:lnTo>
                  <a:pt x="1316220" y="1239784"/>
                </a:lnTo>
                <a:lnTo>
                  <a:pt x="1316221" y="1239784"/>
                </a:lnTo>
                <a:lnTo>
                  <a:pt x="1373187" y="1291466"/>
                </a:lnTo>
                <a:lnTo>
                  <a:pt x="1217612" y="1008792"/>
                </a:lnTo>
                <a:lnTo>
                  <a:pt x="1224267" y="1113714"/>
                </a:lnTo>
                <a:cubicBezTo>
                  <a:pt x="1123585" y="1022574"/>
                  <a:pt x="907850" y="827283"/>
                  <a:pt x="445585" y="408824"/>
                </a:cubicBezTo>
                <a:lnTo>
                  <a:pt x="450849" y="206706"/>
                </a:lnTo>
                <a:lnTo>
                  <a:pt x="219074" y="0"/>
                </a:lnTo>
                <a:lnTo>
                  <a:pt x="213889" y="199085"/>
                </a:lnTo>
                <a:lnTo>
                  <a:pt x="205595" y="191578"/>
                </a:lnTo>
                <a:cubicBezTo>
                  <a:pt x="192296" y="178438"/>
                  <a:pt x="173086" y="181723"/>
                  <a:pt x="162743" y="194863"/>
                </a:cubicBezTo>
                <a:cubicBezTo>
                  <a:pt x="152399" y="209645"/>
                  <a:pt x="153877" y="230996"/>
                  <a:pt x="167176" y="242494"/>
                </a:cubicBezTo>
                <a:cubicBezTo>
                  <a:pt x="167176" y="242494"/>
                  <a:pt x="167176" y="242494"/>
                  <a:pt x="169337" y="244450"/>
                </a:cubicBezTo>
                <a:lnTo>
                  <a:pt x="178874" y="253084"/>
                </a:lnTo>
                <a:lnTo>
                  <a:pt x="0" y="302108"/>
                </a:lnTo>
                <a:lnTo>
                  <a:pt x="231775" y="510580"/>
                </a:lnTo>
                <a:lnTo>
                  <a:pt x="408272" y="460742"/>
                </a:lnTo>
                <a:cubicBezTo>
                  <a:pt x="557041" y="595413"/>
                  <a:pt x="797608" y="813183"/>
                  <a:pt x="1186619" y="1165328"/>
                </a:cubicBezTo>
                <a:lnTo>
                  <a:pt x="1092199" y="1180163"/>
                </a:lnTo>
                <a:close/>
              </a:path>
            </a:pathLst>
          </a:custGeom>
          <a:solidFill>
            <a:schemeClr val="bg1">
              <a:lumMod val="75000"/>
              <a:alpha val="10000"/>
            </a:schemeClr>
          </a:solidFill>
          <a:ln>
            <a:noFill/>
          </a:ln>
        </p:spPr>
        <p:txBody>
          <a:bodyPr vert="horz" wrap="square" lIns="121920" tIns="60960" rIns="121920" bIns="60960" numCol="1" anchor="t" anchorCtr="0" compatLnSpc="1"/>
          <a:lstStyle/>
          <a:p>
            <a:endParaRPr lang="zh-CN" altLang="en-US" sz="2400"/>
          </a:p>
        </p:txBody>
      </p:sp>
      <p:sp>
        <p:nvSpPr>
          <p:cNvPr id="65" name="矩形 64">
            <a:extLst>
              <a:ext uri="{FF2B5EF4-FFF2-40B4-BE49-F238E27FC236}">
                <a16:creationId xmlns:a16="http://schemas.microsoft.com/office/drawing/2014/main" id="{B1CCB526-33C1-4AF7-BE36-4D9E34C27B20}"/>
              </a:ext>
            </a:extLst>
          </p:cNvPr>
          <p:cNvSpPr/>
          <p:nvPr/>
        </p:nvSpPr>
        <p:spPr>
          <a:xfrm>
            <a:off x="65706" y="1010209"/>
            <a:ext cx="7506168" cy="400110"/>
          </a:xfrm>
          <a:prstGeom prst="rect">
            <a:avLst/>
          </a:prstGeom>
          <a:solidFill>
            <a:srgbClr val="0070C0">
              <a:alpha val="70000"/>
            </a:srgbClr>
          </a:solidFill>
        </p:spPr>
        <p:txBody>
          <a:bodyPr wrap="square">
            <a:spAutoFit/>
          </a:bodyPr>
          <a:lstStyle/>
          <a:p>
            <a:r>
              <a:rPr lang="en-US" altLang="zh-CN" sz="2000" b="1" dirty="0">
                <a:solidFill>
                  <a:schemeClr val="bg1"/>
                </a:solidFill>
                <a:latin typeface="微软雅黑" panose="020B0503020204020204" pitchFamily="34" charset="-122"/>
                <a:ea typeface="微软雅黑" panose="020B0503020204020204" pitchFamily="34" charset="-122"/>
              </a:rPr>
              <a:t>2.1 Essential Memory-Intensive Ops in Current Models</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5" name="组合 14">
            <a:extLst>
              <a:ext uri="{FF2B5EF4-FFF2-40B4-BE49-F238E27FC236}">
                <a16:creationId xmlns:a16="http://schemas.microsoft.com/office/drawing/2014/main" id="{AE205094-E49F-4E3F-BFDC-35451E7A1161}"/>
              </a:ext>
            </a:extLst>
          </p:cNvPr>
          <p:cNvGrpSpPr/>
          <p:nvPr/>
        </p:nvGrpSpPr>
        <p:grpSpPr>
          <a:xfrm>
            <a:off x="-254000" y="201683"/>
            <a:ext cx="898070" cy="523220"/>
            <a:chOff x="-254000" y="201683"/>
            <a:chExt cx="898070" cy="523220"/>
          </a:xfrm>
        </p:grpSpPr>
        <p:sp>
          <p:nvSpPr>
            <p:cNvPr id="16" name="圆角矩形 5">
              <a:extLst>
                <a:ext uri="{FF2B5EF4-FFF2-40B4-BE49-F238E27FC236}">
                  <a16:creationId xmlns:a16="http://schemas.microsoft.com/office/drawing/2014/main" id="{CA9D2869-EFE9-4405-A21B-84A37733FC7E}"/>
                </a:ext>
              </a:extLst>
            </p:cNvPr>
            <p:cNvSpPr/>
            <p:nvPr/>
          </p:nvSpPr>
          <p:spPr>
            <a:xfrm>
              <a:off x="-254000" y="227083"/>
              <a:ext cx="898070" cy="439668"/>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C7F6E40C-94E1-458E-8789-58068C68413E}"/>
                </a:ext>
              </a:extLst>
            </p:cNvPr>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2</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18" name="文本框 17">
            <a:extLst>
              <a:ext uri="{FF2B5EF4-FFF2-40B4-BE49-F238E27FC236}">
                <a16:creationId xmlns:a16="http://schemas.microsoft.com/office/drawing/2014/main" id="{B3438145-442A-467E-90B1-A606C59BEB7A}"/>
              </a:ext>
            </a:extLst>
          </p:cNvPr>
          <p:cNvSpPr txBox="1"/>
          <p:nvPr/>
        </p:nvSpPr>
        <p:spPr>
          <a:xfrm>
            <a:off x="131783" y="1967797"/>
            <a:ext cx="4200502" cy="1200329"/>
          </a:xfrm>
          <a:prstGeom prst="rect">
            <a:avLst/>
          </a:prstGeom>
          <a:noFill/>
        </p:spPr>
        <p:txBody>
          <a:bodyPr wrap="square">
            <a:spAutoFit/>
          </a:bodyPr>
          <a:lstStyle/>
          <a:p>
            <a:r>
              <a:rPr lang="zh-CN" altLang="en-US" sz="2400" dirty="0"/>
              <a:t>计算图以计算密集型算子为界，形成大量子图</a:t>
            </a:r>
            <a:endParaRPr lang="en-US" altLang="zh-CN" sz="2400" dirty="0"/>
          </a:p>
          <a:p>
            <a:r>
              <a:rPr lang="en-US" altLang="zh-CN" sz="2400" dirty="0">
                <a:sym typeface="Wingdings" panose="05000000000000000000" pitchFamily="2" charset="2"/>
              </a:rPr>
              <a:t></a:t>
            </a:r>
            <a:r>
              <a:rPr lang="zh-CN" altLang="en-US" sz="2400" dirty="0">
                <a:sym typeface="Wingdings" panose="05000000000000000000" pitchFamily="2" charset="2"/>
              </a:rPr>
              <a:t>子图由存储密集型算子构成</a:t>
            </a:r>
            <a:endParaRPr lang="en-US" altLang="zh-CN" sz="2400" dirty="0"/>
          </a:p>
        </p:txBody>
      </p:sp>
      <p:pic>
        <p:nvPicPr>
          <p:cNvPr id="9" name="图片 8">
            <a:extLst>
              <a:ext uri="{FF2B5EF4-FFF2-40B4-BE49-F238E27FC236}">
                <a16:creationId xmlns:a16="http://schemas.microsoft.com/office/drawing/2014/main" id="{A047F826-A016-4608-A486-50B4DADC37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7497" y="1598589"/>
            <a:ext cx="6422089" cy="1938744"/>
          </a:xfrm>
          <a:prstGeom prst="rect">
            <a:avLst/>
          </a:prstGeom>
        </p:spPr>
      </p:pic>
      <p:sp>
        <p:nvSpPr>
          <p:cNvPr id="20" name="文本框 19">
            <a:extLst>
              <a:ext uri="{FF2B5EF4-FFF2-40B4-BE49-F238E27FC236}">
                <a16:creationId xmlns:a16="http://schemas.microsoft.com/office/drawing/2014/main" id="{05251755-2FCF-46E3-A198-CBFA16A40858}"/>
              </a:ext>
            </a:extLst>
          </p:cNvPr>
          <p:cNvSpPr txBox="1"/>
          <p:nvPr/>
        </p:nvSpPr>
        <p:spPr>
          <a:xfrm>
            <a:off x="6551603" y="4234203"/>
            <a:ext cx="3448284" cy="1200329"/>
          </a:xfrm>
          <a:prstGeom prst="rect">
            <a:avLst/>
          </a:prstGeom>
          <a:noFill/>
        </p:spPr>
        <p:txBody>
          <a:bodyPr wrap="square">
            <a:spAutoFit/>
          </a:bodyPr>
          <a:lstStyle/>
          <a:p>
            <a:r>
              <a:rPr lang="zh-CN" altLang="en-US" sz="2400" dirty="0"/>
              <a:t>在访存密集型的算子里，有两种算子占了主体：element-wise和reduce</a:t>
            </a:r>
          </a:p>
        </p:txBody>
      </p:sp>
      <p:pic>
        <p:nvPicPr>
          <p:cNvPr id="14" name="图片 13">
            <a:extLst>
              <a:ext uri="{FF2B5EF4-FFF2-40B4-BE49-F238E27FC236}">
                <a16:creationId xmlns:a16="http://schemas.microsoft.com/office/drawing/2014/main" id="{82D11DF5-DEAB-4ECE-AF7A-80C0B8244C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094811"/>
            <a:ext cx="5848350" cy="2257425"/>
          </a:xfrm>
          <a:prstGeom prst="rect">
            <a:avLst/>
          </a:prstGeom>
        </p:spPr>
      </p:pic>
      <p:sp>
        <p:nvSpPr>
          <p:cNvPr id="24" name="文本框 23">
            <a:extLst>
              <a:ext uri="{FF2B5EF4-FFF2-40B4-BE49-F238E27FC236}">
                <a16:creationId xmlns:a16="http://schemas.microsoft.com/office/drawing/2014/main" id="{7928A0F2-35DB-4E6E-8F2A-510FCF78A113}"/>
              </a:ext>
            </a:extLst>
          </p:cNvPr>
          <p:cNvSpPr txBox="1"/>
          <p:nvPr/>
        </p:nvSpPr>
        <p:spPr>
          <a:xfrm>
            <a:off x="5848350" y="5764465"/>
            <a:ext cx="6898104" cy="830997"/>
          </a:xfrm>
          <a:prstGeom prst="rect">
            <a:avLst/>
          </a:prstGeom>
          <a:noFill/>
        </p:spPr>
        <p:txBody>
          <a:bodyPr wrap="square">
            <a:spAutoFit/>
          </a:bodyPr>
          <a:lstStyle/>
          <a:p>
            <a:r>
              <a:rPr lang="en-US" altLang="zh-CN" sz="2400" dirty="0"/>
              <a:t>reduce</a:t>
            </a:r>
            <a:r>
              <a:rPr lang="zh-CN" altLang="en-US" sz="2400" dirty="0"/>
              <a:t>和</a:t>
            </a:r>
            <a:r>
              <a:rPr lang="en-US" altLang="zh-CN" sz="2400" dirty="0"/>
              <a:t>broadcast</a:t>
            </a:r>
            <a:r>
              <a:rPr lang="zh-CN" altLang="en-US" sz="2400" dirty="0"/>
              <a:t>在计算图中的高频应用</a:t>
            </a:r>
            <a:endParaRPr lang="en-US" altLang="zh-CN" sz="2400" dirty="0"/>
          </a:p>
          <a:p>
            <a:r>
              <a:rPr lang="en-US" altLang="zh-CN" sz="2400" dirty="0">
                <a:sym typeface="Wingdings" panose="05000000000000000000" pitchFamily="2" charset="2"/>
              </a:rPr>
              <a:t></a:t>
            </a:r>
            <a:r>
              <a:rPr lang="zh-CN" altLang="en-US" sz="2400" dirty="0">
                <a:sym typeface="Wingdings" panose="05000000000000000000" pitchFamily="2" charset="2"/>
              </a:rPr>
              <a:t>算子间的</a:t>
            </a:r>
            <a:r>
              <a:rPr lang="en-US" altLang="zh-CN" sz="2400" dirty="0">
                <a:sym typeface="Wingdings" panose="05000000000000000000" pitchFamily="2" charset="2"/>
              </a:rPr>
              <a:t>tensor</a:t>
            </a:r>
            <a:r>
              <a:rPr lang="zh-CN" altLang="en-US" sz="2400" dirty="0">
                <a:sym typeface="Wingdings" panose="05000000000000000000" pitchFamily="2" charset="2"/>
              </a:rPr>
              <a:t>形状已经变得越来越多样化</a:t>
            </a:r>
            <a:endParaRPr lang="en-US" altLang="zh-CN" sz="2400" dirty="0"/>
          </a:p>
        </p:txBody>
      </p:sp>
    </p:spTree>
    <p:extLst>
      <p:ext uri="{BB962C8B-B14F-4D97-AF65-F5344CB8AC3E}">
        <p14:creationId xmlns:p14="http://schemas.microsoft.com/office/powerpoint/2010/main" val="2216717761"/>
      </p:ext>
    </p:extLst>
  </p:cSld>
  <p:clrMapOvr>
    <a:masterClrMapping/>
  </p:clrMapOvr>
  <mc:AlternateContent xmlns:mc="http://schemas.openxmlformats.org/markup-compatibility/2006" xmlns:p14="http://schemas.microsoft.com/office/powerpoint/2010/main">
    <mc:Choice Requires="p14">
      <p:transition spd="slow" p14:dur="2000" advTm="45363"/>
    </mc:Choice>
    <mc:Fallback xmlns="">
      <p:transition spd="slow" advTm="4536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p:tgtEl>
                                          <p:spTgt spid="15"/>
                                        </p:tgtEl>
                                        <p:attrNameLst>
                                          <p:attrName>ppt_x</p:attrName>
                                        </p:attrNameLst>
                                      </p:cBhvr>
                                      <p:tavLst>
                                        <p:tav tm="0">
                                          <p:val>
                                            <p:strVal val="#ppt_x-#ppt_w*1.125000"/>
                                          </p:val>
                                        </p:tav>
                                        <p:tav tm="100000">
                                          <p:val>
                                            <p:strVal val="#ppt_x"/>
                                          </p:val>
                                        </p:tav>
                                      </p:tavLst>
                                    </p:anim>
                                    <p:animEffect transition="in" filter="wipe(right)">
                                      <p:cBhvr>
                                        <p:cTn id="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002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12603</TotalTime>
  <Words>2699</Words>
  <Application>Microsoft Office PowerPoint</Application>
  <PresentationFormat>宽屏</PresentationFormat>
  <Paragraphs>322</Paragraphs>
  <Slides>30</Slides>
  <Notes>29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30</vt:i4>
      </vt:variant>
    </vt:vector>
  </HeadingPairs>
  <TitlesOfParts>
    <vt:vector size="41" baseType="lpstr">
      <vt:lpstr>-apple-system</vt:lpstr>
      <vt:lpstr>宋体</vt:lpstr>
      <vt:lpstr>Microsoft Yahei</vt:lpstr>
      <vt:lpstr>Microsoft Yahei</vt:lpstr>
      <vt:lpstr>Arial</vt:lpstr>
      <vt:lpstr>Calibri</vt:lpstr>
      <vt:lpstr>Calibri Light</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基础架构处</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0022</dc:title>
  <dc:creator>ZK</dc:creator>
  <cp:lastModifiedBy>阮 庭峰</cp:lastModifiedBy>
  <cp:revision>375</cp:revision>
  <dcterms:created xsi:type="dcterms:W3CDTF">2017-04-21T07:43:56Z</dcterms:created>
  <dcterms:modified xsi:type="dcterms:W3CDTF">2023-03-15T12:34:59Z</dcterms:modified>
</cp:coreProperties>
</file>