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9" r:id="rId3"/>
    <p:sldId id="297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46" r:id="rId20"/>
    <p:sldId id="347" r:id="rId21"/>
    <p:sldId id="349" r:id="rId22"/>
    <p:sldId id="332" r:id="rId23"/>
    <p:sldId id="333" r:id="rId24"/>
    <p:sldId id="334" r:id="rId25"/>
    <p:sldId id="336" r:id="rId26"/>
    <p:sldId id="335" r:id="rId27"/>
    <p:sldId id="337" r:id="rId28"/>
    <p:sldId id="338" r:id="rId29"/>
    <p:sldId id="339" r:id="rId30"/>
    <p:sldId id="340" r:id="rId31"/>
    <p:sldId id="341" r:id="rId32"/>
    <p:sldId id="344" r:id="rId33"/>
    <p:sldId id="34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80626" autoAdjust="0"/>
  </p:normalViewPr>
  <p:slideViewPr>
    <p:cSldViewPr snapToGrid="0">
      <p:cViewPr varScale="1">
        <p:scale>
          <a:sx n="92" d="100"/>
          <a:sy n="92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F8A2D-44BD-4B06-9A2B-02719941B89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CE2E9-4BB0-4065-997B-413556CEF9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sym typeface="+mn-ea"/>
              </a:rPr>
              <a:t>非侵入式</a:t>
            </a:r>
            <a:r>
              <a:rPr lang="en-US" altLang="zh-CN" dirty="0">
                <a:effectLst/>
                <a:sym typeface="+mn-ea"/>
              </a:rPr>
              <a:t> -&gt; </a:t>
            </a:r>
            <a:r>
              <a:rPr lang="zh-CN" altLang="en-US" dirty="0">
                <a:effectLst/>
                <a:sym typeface="+mn-ea"/>
              </a:rPr>
              <a:t>不影响模型结构</a:t>
            </a:r>
          </a:p>
          <a:p>
            <a:r>
              <a:rPr lang="zh-CN" altLang="en-US" dirty="0">
                <a:effectLst/>
                <a:sym typeface="+mn-ea"/>
              </a:rPr>
              <a:t>侵入式</a:t>
            </a:r>
            <a:r>
              <a:rPr lang="en-US" altLang="zh-CN" dirty="0">
                <a:effectLst/>
                <a:sym typeface="+mn-ea"/>
              </a:rPr>
              <a:t> -&gt; JAX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ea typeface="宋体" charset="0"/>
                <a:sym typeface="+mn-ea"/>
              </a:rPr>
              <a:t>不像</a:t>
            </a:r>
            <a:r>
              <a:rPr lang="en-US" altLang="zh-CN" dirty="0">
                <a:effectLst/>
                <a:ea typeface="宋体" charset="0"/>
                <a:sym typeface="+mn-ea"/>
              </a:rPr>
              <a:t>JAX</a:t>
            </a:r>
            <a:r>
              <a:rPr lang="zh-CN" altLang="en-US" dirty="0">
                <a:effectLst/>
                <a:ea typeface="宋体" charset="0"/>
                <a:sym typeface="+mn-ea"/>
              </a:rPr>
              <a:t>要求函数一定得</a:t>
            </a:r>
            <a:r>
              <a:rPr lang="en-US" altLang="zh-CN" dirty="0">
                <a:effectLst/>
                <a:ea typeface="宋体" charset="0"/>
                <a:sym typeface="+mn-ea"/>
              </a:rPr>
              <a:t>prue</a:t>
            </a:r>
            <a:r>
              <a:rPr lang="zh-CN" altLang="en-US" dirty="0">
                <a:effectLst/>
                <a:ea typeface="宋体" charset="0"/>
                <a:sym typeface="+mn-ea"/>
              </a:rPr>
              <a:t>且</a:t>
            </a:r>
            <a:r>
              <a:rPr lang="en-US" altLang="zh-CN" dirty="0">
                <a:effectLst/>
                <a:ea typeface="宋体" charset="0"/>
                <a:sym typeface="+mn-ea"/>
              </a:rPr>
              <a:t>no in-place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ea typeface="宋体" charset="0"/>
                <a:sym typeface="+mn-ea"/>
              </a:rPr>
              <a:t>替换成更高效的实现，后文也有使用第三方</a:t>
            </a:r>
            <a:r>
              <a:rPr lang="en-US" altLang="zh-CN" dirty="0">
                <a:effectLst/>
                <a:ea typeface="宋体" charset="0"/>
                <a:sym typeface="+mn-ea"/>
              </a:rPr>
              <a:t>kernel library</a:t>
            </a:r>
            <a:r>
              <a:rPr lang="zh-CN" altLang="en-US" dirty="0">
                <a:effectLst/>
                <a:ea typeface="宋体" charset="0"/>
                <a:sym typeface="+mn-ea"/>
              </a:rPr>
              <a:t>的高效实现替换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ea typeface="宋体" charset="0"/>
                <a:sym typeface="+mn-ea"/>
              </a:rPr>
              <a:t>替换成更高效的实现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ea typeface="宋体" charset="0"/>
                <a:sym typeface="+mn-ea"/>
              </a:rPr>
              <a:t>替换成更高效的实现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  <a:ea typeface="宋体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  <a:ea typeface="宋体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把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QKV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都沿 </a:t>
            </a:r>
            <a:r>
              <a:rPr lang="en" altLang="zh-CN" b="0" i="0" dirty="0" err="1">
                <a:solidFill>
                  <a:srgbClr val="191B1F"/>
                </a:solidFill>
                <a:effectLst/>
                <a:latin typeface="-apple-system"/>
              </a:rPr>
              <a:t>seq_len</a:t>
            </a:r>
            <a:r>
              <a:rPr lang="en" altLang="zh-CN" b="0" i="0" dirty="0">
                <a:solidFill>
                  <a:srgbClr val="191B1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维度平均分成 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�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×</a:t>
            </a:r>
            <a:r>
              <a:rPr lang="en" altLang="zh-CN" b="0" i="0" dirty="0" err="1">
                <a:solidFill>
                  <a:srgbClr val="191B1F"/>
                </a:solidFill>
                <a:effectLst/>
                <a:latin typeface="-apple-system"/>
              </a:rPr>
              <a:t>block_size</a:t>
            </a:r>
            <a:r>
              <a:rPr lang="en" altLang="zh-CN" b="0" i="0" dirty="0">
                <a:solidFill>
                  <a:srgbClr val="191B1F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的块</a:t>
            </a:r>
            <a:endParaRPr lang="zh-CN" altLang="en-US" dirty="0">
              <a:effectLst/>
              <a:ea typeface="宋体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94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  <a:ea typeface="宋体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48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  <a:ea typeface="宋体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94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ea typeface="宋体" charset="0"/>
                <a:sym typeface="+mn-ea"/>
              </a:rPr>
              <a:t>替换成更高效的实现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ea typeface="宋体" charset="0"/>
                <a:sym typeface="+mn-ea"/>
              </a:rPr>
              <a:t>替换成更高效的实现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ea typeface="宋体" charset="0"/>
                <a:sym typeface="+mn-ea"/>
              </a:rPr>
              <a:t>开发人员可以结合领域知识对低效配置(白色区域)进行剪枝，而非法配置(灰色区域)可以通过我们的自动调优器进行快速剪枝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ea typeface="宋体" charset="0"/>
                <a:sym typeface="+mn-ea"/>
              </a:rPr>
              <a:t>开发人员可以结合领域知识对低效配置(白色区域)进行剪枝，而非法配置(灰色区域)可以通过我们的自动调优器进行快速剪枝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  <a:ea typeface="宋体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ea typeface="宋体" charset="0"/>
                <a:sym typeface="+mn-ea"/>
              </a:rPr>
              <a:t>开发人员可以结合领域知识对低效配置(白色区域)进行剪枝，而非法配置(灰色区域)可以通过我们的自动调优器进行快速剪枝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ea typeface="宋体" charset="0"/>
                <a:sym typeface="+mn-ea"/>
              </a:rPr>
              <a:t>开发人员可以结合领域知识对低效配置(白色区域)进行剪枝，而非法配置(灰色区域)可以通过我们的自动调优器进行快速剪枝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ea typeface="宋体" charset="0"/>
                <a:sym typeface="+mn-ea"/>
              </a:rPr>
              <a:t>开发人员可以结合领域知识对低效配置(白色区域)进行剪枝，而非法配置(灰色区域)可以通过我们的自动调优器进行快速剪枝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ea typeface="宋体" charset="0"/>
                <a:sym typeface="+mn-ea"/>
              </a:rPr>
              <a:t>开发人员可以结合领域知识对低效配置(白色区域)进行剪枝，而非法配置(灰色区域)可以通过我们的自动调优器进行快速剪枝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ea typeface="宋体" charset="0"/>
                <a:sym typeface="+mn-ea"/>
              </a:rPr>
              <a:t>开发人员可以结合领域知识对低效配置(白色区域)进行剪枝，而非法配置(灰色区域)可以通过我们的自动调优器进行快速剪枝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BB5-B0AF-44D6-93B9-DEDA0B65F578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BB5-B0AF-44D6-93B9-DEDA0B65F578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BB5-B0AF-44D6-93B9-DEDA0B65F578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36525" tIns="136525" rIns="136525" bIns="136525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BB5-B0AF-44D6-93B9-DEDA0B65F578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BB5-B0AF-44D6-93B9-DEDA0B65F578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BB5-B0AF-44D6-93B9-DEDA0B65F578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BB5-B0AF-44D6-93B9-DEDA0B65F578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BB5-B0AF-44D6-93B9-DEDA0B65F578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BB5-B0AF-44D6-93B9-DEDA0B65F578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BB5-B0AF-44D6-93B9-DEDA0B65F578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BB5-B0AF-44D6-93B9-DEDA0B65F578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82BB5-B0AF-44D6-93B9-DEDA0B65F578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Slapo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 Schedule Language for Progressive Optimization of Large Deep Learning Model Training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190" y="1691005"/>
            <a:ext cx="5079365" cy="466725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Fuse QKV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reduce I/O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Use efficient kernel</a:t>
            </a:r>
          </a:p>
          <a:p>
            <a:pPr lvl="1">
              <a:lnSpc>
                <a:spcPct val="110000"/>
              </a:lnSpc>
            </a:pPr>
            <a:r>
              <a:rPr lang="en-US" altLang="zh-CN" sz="2055" dirty="0">
                <a:solidFill>
                  <a:schemeClr val="tx1"/>
                </a:solidFill>
              </a:rPr>
              <a:t>SelfAttn -&gt; FlashAttn</a:t>
            </a:r>
            <a:endParaRPr lang="en-US" altLang="zh-CN" dirty="0">
              <a:solidFill>
                <a:schemeClr val="tx1"/>
              </a:solidFill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dirty="0">
                <a:solidFill>
                  <a:schemeClr val="tx1"/>
                </a:solidFill>
                <a:ea typeface="宋体" charset="0"/>
              </a:rPr>
              <a:t>Tensor parallelism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solidFill>
                  <a:schemeClr val="tx1"/>
                </a:solidFill>
                <a:ea typeface="宋体" charset="0"/>
              </a:rPr>
              <a:t>partition the FusedQKV and Output parameters onto multiple devices.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altLang="zh-CN" sz="2400" dirty="0">
                <a:sym typeface="+mn-ea"/>
              </a:rPr>
              <a:t>Pipeline parallelism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860" y="1332865"/>
            <a:ext cx="65151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Slapo Design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767205"/>
            <a:ext cx="5079365" cy="46672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Schedule Language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modules primitives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computations </a:t>
            </a:r>
            <a:r>
              <a:rPr lang="en-US" altLang="zh-CN" dirty="0">
                <a:sym typeface="+mn-ea"/>
              </a:rPr>
              <a:t>primitives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  <a:ea typeface="宋体" charset="0"/>
              </a:rPr>
              <a:t>Auto Tuning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solidFill>
                  <a:schemeClr val="tx1"/>
                </a:solidFill>
                <a:ea typeface="宋体" charset="0"/>
              </a:rPr>
              <a:t>调优参数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ym typeface="+mn-ea"/>
              </a:rPr>
              <a:t>Verifier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ea typeface="宋体" charset="0"/>
                <a:sym typeface="+mn-ea"/>
              </a:rPr>
              <a:t>确保</a:t>
            </a:r>
            <a:r>
              <a:rPr lang="en-US" altLang="zh-CN" dirty="0">
                <a:ea typeface="宋体" charset="0"/>
                <a:sym typeface="+mn-ea"/>
              </a:rPr>
              <a:t>schedule config</a:t>
            </a:r>
            <a:r>
              <a:rPr lang="zh-CN" altLang="en-US" dirty="0">
                <a:ea typeface="宋体" charset="0"/>
                <a:sym typeface="+mn-ea"/>
              </a:rPr>
              <a:t>正确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590" y="1430020"/>
            <a:ext cx="6410325" cy="4552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60490" y="864870"/>
            <a:ext cx="3599815" cy="5651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>
                <a:ea typeface="宋体" charset="0"/>
                <a:sym typeface="+mn-ea"/>
              </a:rPr>
              <a:t>输入：</a:t>
            </a:r>
            <a:r>
              <a:rPr lang="en-US" altLang="zh-CN" sz="2800" dirty="0">
                <a:ea typeface="宋体" charset="0"/>
                <a:sym typeface="+mn-ea"/>
              </a:rPr>
              <a:t>PyTorch</a:t>
            </a:r>
            <a:r>
              <a:rPr lang="zh-CN" altLang="en-US" sz="2800" dirty="0">
                <a:ea typeface="宋体" charset="0"/>
                <a:sym typeface="+mn-ea"/>
              </a:rPr>
              <a:t>动态图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680" y="6097270"/>
            <a:ext cx="8608695" cy="5651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>
                <a:ea typeface="宋体" charset="0"/>
                <a:sym typeface="+mn-ea"/>
              </a:rPr>
              <a:t>运行：</a:t>
            </a:r>
            <a:r>
              <a:rPr lang="en-US" altLang="zh-CN" sz="2800" dirty="0">
                <a:ea typeface="宋体" charset="0"/>
                <a:sym typeface="+mn-ea"/>
              </a:rPr>
              <a:t>PyTorch / DeepSpeed / MegatronLM</a:t>
            </a:r>
            <a:r>
              <a:rPr lang="zh-CN" altLang="en-US" sz="2800" dirty="0">
                <a:ea typeface="宋体" charset="0"/>
                <a:sym typeface="+mn-ea"/>
              </a:rPr>
              <a:t>的</a:t>
            </a:r>
            <a:r>
              <a:rPr lang="en-US" altLang="zh-CN" sz="2800" dirty="0">
                <a:ea typeface="宋体" charset="0"/>
                <a:sym typeface="+mn-ea"/>
              </a:rPr>
              <a:t>runtime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Schedule Language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309370"/>
            <a:ext cx="11478260" cy="46672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charset="0"/>
                <a:sym typeface="+mn-ea"/>
              </a:rPr>
              <a:t>Built-in Schedule Primitives</a:t>
            </a:r>
          </a:p>
          <a:p>
            <a:pPr>
              <a:lnSpc>
                <a:spcPct val="110000"/>
              </a:lnSpc>
            </a:pPr>
            <a:endParaRPr lang="en-US" altLang="zh-CN" dirty="0">
              <a:ea typeface="宋体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charset="0"/>
                <a:sym typeface="+mn-ea"/>
              </a:rPr>
              <a:t>Extensible Primitives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ea typeface="宋体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" y="1809115"/>
            <a:ext cx="7910195" cy="17786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95" y="4158615"/>
            <a:ext cx="7179945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Schedule Language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309370"/>
            <a:ext cx="11478260" cy="46672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ea typeface="宋体" charset="0"/>
                <a:sym typeface="+mn-ea"/>
              </a:rPr>
              <a:t>不影响模型结构，无编程约束</a:t>
            </a:r>
            <a:endParaRPr lang="en-US" altLang="zh-CN" dirty="0">
              <a:ea typeface="宋体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charset="0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ea typeface="宋体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0" y="1948180"/>
            <a:ext cx="8364220" cy="46564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Schedule Modules and Parameters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309370"/>
            <a:ext cx="11478260" cy="46672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charset="0"/>
                <a:sym typeface="+mn-ea"/>
              </a:rPr>
              <a:t> </a:t>
            </a:r>
            <a:r>
              <a:rPr lang="zh-CN" altLang="en-US" dirty="0">
                <a:ea typeface="宋体" charset="0"/>
                <a:sym typeface="+mn-ea"/>
              </a:rPr>
              <a:t>子图替换</a:t>
            </a:r>
            <a:r>
              <a:rPr lang="en-US" altLang="zh-CN" dirty="0">
                <a:ea typeface="宋体" charset="0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sym typeface="+mn-ea"/>
              </a:rPr>
              <a:t>.replace(new_module)</a:t>
            </a:r>
            <a:endParaRPr lang="en-US" altLang="zh-CN" dirty="0">
              <a:ea typeface="宋体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charset="0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sym typeface="+mn-ea"/>
              </a:rPr>
              <a:t>.checkpoint()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ea typeface="宋体" charset="0"/>
                <a:sym typeface="+mn-ea"/>
              </a:rPr>
              <a:t>控制子模块是否应用</a:t>
            </a:r>
            <a:r>
              <a:rPr lang="en-US" altLang="zh-CN" dirty="0">
                <a:ea typeface="宋体" charset="0"/>
                <a:sym typeface="+mn-ea"/>
              </a:rPr>
              <a:t>checkpoint</a:t>
            </a:r>
            <a:r>
              <a:rPr lang="zh-CN" altLang="en-US" dirty="0">
                <a:ea typeface="宋体" charset="0"/>
                <a:sym typeface="+mn-ea"/>
              </a:rPr>
              <a:t>技术</a:t>
            </a:r>
            <a:endParaRPr lang="en-US" altLang="zh-CN" dirty="0">
              <a:ea typeface="宋体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0" y="1925955"/>
            <a:ext cx="8803640" cy="24396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Schedule Modules and Parameters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309370"/>
            <a:ext cx="11478260" cy="46672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charset="0"/>
                <a:sym typeface="+mn-ea"/>
              </a:rPr>
              <a:t>.shard(param, axis)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charset="0"/>
                <a:sym typeface="+mn-ea"/>
              </a:rPr>
              <a:t>.sync(type)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charset="0"/>
                <a:sym typeface="+mn-ea"/>
              </a:rPr>
              <a:t>“forward”: aggregate the forward activations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charset="0"/>
                <a:sym typeface="+mn-ea"/>
              </a:rPr>
              <a:t>“backward”: aggregate the gradients</a:t>
            </a:r>
          </a:p>
          <a:p>
            <a:pPr>
              <a:lnSpc>
                <a:spcPct val="110000"/>
              </a:lnSpc>
            </a:pPr>
            <a:endParaRPr lang="en-US" altLang="zh-CN" dirty="0">
              <a:ea typeface="宋体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" y="3578860"/>
            <a:ext cx="10019665" cy="22891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Schedule Computations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309370"/>
            <a:ext cx="11478260" cy="46672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ea typeface="宋体" charset="0"/>
                <a:sym typeface="+mn-ea"/>
              </a:rPr>
              <a:t>需要静态图</a:t>
            </a:r>
            <a:r>
              <a:rPr lang="en-US" altLang="zh-CN" dirty="0">
                <a:ea typeface="宋体" charset="0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sym typeface="+mn-ea"/>
              </a:rPr>
              <a:t>trace()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ea typeface="宋体" charset="0"/>
                <a:sym typeface="+mn-ea"/>
              </a:rPr>
              <a:t>将子图展开为静态图，自由地控制粒度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ea typeface="宋体" charset="0"/>
                <a:sym typeface="+mn-ea"/>
              </a:rPr>
              <a:t>基于</a:t>
            </a:r>
            <a:r>
              <a:rPr lang="en-US" altLang="zh-CN" dirty="0">
                <a:ea typeface="宋体" charset="0"/>
                <a:sym typeface="+mn-ea"/>
              </a:rPr>
              <a:t> torch.fx</a:t>
            </a:r>
            <a:endParaRPr lang="zh-CN" altLang="en-US" dirty="0">
              <a:ea typeface="宋体" charset="0"/>
              <a:sym typeface="+mn-ea"/>
            </a:endParaRPr>
          </a:p>
          <a:p>
            <a:pPr lvl="1">
              <a:lnSpc>
                <a:spcPct val="110000"/>
              </a:lnSpc>
            </a:pPr>
            <a:endParaRPr lang="en-US" altLang="zh-CN" dirty="0">
              <a:ea typeface="宋体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t="11869"/>
          <a:stretch>
            <a:fillRect/>
          </a:stretch>
        </p:blipFill>
        <p:spPr>
          <a:xfrm>
            <a:off x="682625" y="2859405"/>
            <a:ext cx="8803640" cy="21501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5283835"/>
            <a:ext cx="94456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subsch = sch["bert.encoder.layer.0.eff_attn"].trace()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10" y="67310"/>
            <a:ext cx="7910195" cy="67240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731760" y="5006340"/>
            <a:ext cx="43478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effectLst/>
                <a:ea typeface="宋体" charset="0"/>
                <a:sym typeface="+mn-ea"/>
              </a:rPr>
              <a:t>使用第三方</a:t>
            </a:r>
            <a:r>
              <a:rPr lang="en-US" altLang="zh-CN" sz="2400" dirty="0">
                <a:effectLst/>
                <a:ea typeface="宋体" charset="0"/>
                <a:sym typeface="+mn-ea"/>
              </a:rPr>
              <a:t>kernel library</a:t>
            </a:r>
            <a:r>
              <a:rPr lang="zh-CN" altLang="en-US" sz="2400" dirty="0">
                <a:effectLst/>
                <a:ea typeface="宋体" charset="0"/>
                <a:sym typeface="+mn-ea"/>
              </a:rPr>
              <a:t>的高效实现替换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7844155" y="2638425"/>
            <a:ext cx="43478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ea typeface="宋体" charset="0"/>
              </a:rPr>
              <a:t>转为静态图后，使用</a:t>
            </a:r>
            <a:r>
              <a:rPr lang="en-US" altLang="zh-CN" sz="2400">
                <a:ea typeface="宋体" charset="0"/>
              </a:rPr>
              <a:t>TorchScript</a:t>
            </a:r>
            <a:r>
              <a:rPr lang="zh-CN" altLang="en-US" sz="2400">
                <a:ea typeface="宋体" charset="0"/>
              </a:rPr>
              <a:t>编译</a:t>
            </a:r>
            <a:endParaRPr lang="en-US" altLang="zh-CN" sz="2400">
              <a:ea typeface="宋体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10" y="67310"/>
            <a:ext cx="7910195" cy="67240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566660" y="1228725"/>
            <a:ext cx="43478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br>
              <a:rPr sz="2400">
                <a:ea typeface="宋体" charset="0"/>
              </a:rPr>
            </a:br>
            <a:r>
              <a:rPr sz="2400">
                <a:ea typeface="宋体" charset="0"/>
              </a:rPr>
              <a:t>TorchDynamo</a:t>
            </a:r>
            <a:r>
              <a:rPr lang="en-US" sz="2400">
                <a:ea typeface="宋体" charset="0"/>
              </a:rPr>
              <a:t> + TorchInductor</a:t>
            </a:r>
          </a:p>
          <a:p>
            <a:pPr algn="ctr"/>
            <a:r>
              <a:rPr lang="en-US" sz="2400">
                <a:ea typeface="宋体" charset="0"/>
              </a:rPr>
              <a:t>-- &gt;</a:t>
            </a:r>
          </a:p>
          <a:p>
            <a:pPr algn="ctr"/>
            <a:r>
              <a:rPr lang="en-US" sz="2400">
                <a:ea typeface="宋体" charset="0"/>
              </a:rPr>
              <a:t>better ?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93760" y="398780"/>
            <a:ext cx="300291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2400">
                <a:solidFill>
                  <a:srgbClr val="FF0000"/>
                </a:solidFill>
                <a:ea typeface="宋体" charset="0"/>
                <a:sym typeface="+mn-ea"/>
              </a:rPr>
              <a:t>TorchDynamo</a:t>
            </a:r>
            <a:r>
              <a:rPr lang="en-US" sz="2400">
                <a:solidFill>
                  <a:srgbClr val="FF0000"/>
                </a:solidFill>
                <a:ea typeface="宋体" charset="0"/>
                <a:sym typeface="+mn-ea"/>
              </a:rPr>
              <a:t> </a:t>
            </a:r>
            <a:r>
              <a:rPr lang="zh-CN" sz="2400">
                <a:solidFill>
                  <a:srgbClr val="FF0000"/>
                </a:solidFill>
                <a:ea typeface="宋体" charset="0"/>
                <a:sym typeface="+mn-ea"/>
              </a:rPr>
              <a:t>支持</a:t>
            </a:r>
            <a:br>
              <a:rPr lang="zh-CN" sz="2400">
                <a:solidFill>
                  <a:srgbClr val="FF0000"/>
                </a:solidFill>
                <a:ea typeface="宋体" charset="0"/>
                <a:sym typeface="+mn-ea"/>
              </a:rPr>
            </a:br>
            <a:r>
              <a:rPr lang="zh-CN" sz="2400">
                <a:solidFill>
                  <a:srgbClr val="FF0000"/>
                </a:solidFill>
                <a:ea typeface="宋体" charset="0"/>
                <a:sym typeface="+mn-ea"/>
              </a:rPr>
              <a:t>partial graph capture</a:t>
            </a:r>
            <a:endParaRPr lang="zh-CN" altLang="en-US" sz="2400">
              <a:solidFill>
                <a:srgbClr val="FF0000"/>
              </a:solidFill>
              <a:ea typeface="宋体" charset="0"/>
              <a:sym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5636895" y="2145030"/>
            <a:ext cx="2856865" cy="126555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D0457E5-6B63-7148-A0DA-DEC5BC44F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" y="519963"/>
            <a:ext cx="6226483" cy="31653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t="53414"/>
          <a:stretch>
            <a:fillRect/>
          </a:stretch>
        </p:blipFill>
        <p:spPr>
          <a:xfrm>
            <a:off x="62863" y="4232146"/>
            <a:ext cx="6630906" cy="262585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05228" y="1047948"/>
            <a:ext cx="494792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sz="2400" dirty="0">
                <a:ea typeface="宋体" charset="0"/>
              </a:rPr>
              <a:t>使用</a:t>
            </a:r>
            <a:r>
              <a:rPr lang="zh-CN" altLang="en-US" sz="2400" dirty="0">
                <a:ea typeface="宋体" charset="0"/>
              </a:rPr>
              <a:t>内存更高效的</a:t>
            </a:r>
            <a:br>
              <a:rPr lang="en-US" altLang="zh-CN" sz="2400" dirty="0">
                <a:ea typeface="宋体" charset="0"/>
              </a:rPr>
            </a:br>
            <a:r>
              <a:rPr lang="en" altLang="zh-CN" sz="2400" b="0" i="0" dirty="0">
                <a:solidFill>
                  <a:srgbClr val="191B1F"/>
                </a:solidFill>
                <a:effectLst/>
              </a:rPr>
              <a:t>memory efficient attention</a:t>
            </a:r>
            <a:br>
              <a:rPr lang="en" altLang="zh-CN" sz="2400" b="0" i="0" dirty="0">
                <a:solidFill>
                  <a:srgbClr val="191B1F"/>
                </a:solidFill>
                <a:effectLst/>
              </a:rPr>
            </a:br>
            <a:r>
              <a:rPr lang="zh-CN" altLang="en-US" sz="2400" b="0" i="0" dirty="0">
                <a:solidFill>
                  <a:srgbClr val="191B1F"/>
                </a:solidFill>
                <a:effectLst/>
              </a:rPr>
              <a:t>（</a:t>
            </a:r>
            <a:r>
              <a:rPr lang="zh-CN" altLang="en" sz="2400" b="0" i="0" dirty="0">
                <a:solidFill>
                  <a:srgbClr val="191B1F"/>
                </a:solidFill>
                <a:effectLst/>
              </a:rPr>
              <a:t>即</a:t>
            </a:r>
            <a:r>
              <a:rPr lang="en" altLang="zh-CN" sz="2400" b="0" i="0" dirty="0" err="1">
                <a:solidFill>
                  <a:srgbClr val="191B1F"/>
                </a:solidFill>
                <a:effectLst/>
              </a:rPr>
              <a:t>blockwise</a:t>
            </a:r>
            <a:r>
              <a:rPr lang="en" altLang="zh-CN" sz="2400" b="0" i="0" dirty="0">
                <a:solidFill>
                  <a:srgbClr val="191B1F"/>
                </a:solidFill>
                <a:effectLst/>
              </a:rPr>
              <a:t> parallel attention </a:t>
            </a:r>
            <a:r>
              <a:rPr lang="zh-CN" altLang="en-US" sz="2400" b="0" i="0" dirty="0">
                <a:solidFill>
                  <a:srgbClr val="191B1F"/>
                </a:solidFill>
                <a:effectLst/>
              </a:rPr>
              <a:t>）</a:t>
            </a:r>
            <a:br>
              <a:rPr lang="en-US" altLang="zh-CN" sz="2400" b="0" i="0" dirty="0">
                <a:solidFill>
                  <a:srgbClr val="191B1F"/>
                </a:solidFill>
                <a:effectLst/>
              </a:rPr>
            </a:br>
            <a:r>
              <a:rPr lang="zh-CN" altLang="en-US" sz="2400" dirty="0">
                <a:solidFill>
                  <a:srgbClr val="FF0000"/>
                </a:solidFill>
                <a:ea typeface="宋体" charset="0"/>
              </a:rPr>
              <a:t>在单卡内部分块优化，节省显存</a:t>
            </a:r>
            <a:br>
              <a:rPr lang="zh-CN" altLang="en-US" sz="2400" dirty="0">
                <a:ea typeface="宋体" charset="0"/>
              </a:rPr>
            </a:br>
            <a:r>
              <a:rPr lang="en" altLang="zh-CN" sz="2400" b="0" i="0" dirty="0">
                <a:solidFill>
                  <a:srgbClr val="191B1F"/>
                </a:solidFill>
                <a:effectLst/>
              </a:rPr>
              <a:t> </a:t>
            </a:r>
            <a:endParaRPr lang="zh-CN" sz="2400" dirty="0">
              <a:ea typeface="宋体" charset="0"/>
            </a:endParaRPr>
          </a:p>
        </p:txBody>
      </p:sp>
      <p:cxnSp>
        <p:nvCxnSpPr>
          <p:cNvPr id="4" name="直接箭头连接符 3"/>
          <p:cNvCxnSpPr>
            <a:cxnSpLocks/>
          </p:cNvCxnSpPr>
          <p:nvPr/>
        </p:nvCxnSpPr>
        <p:spPr>
          <a:xfrm>
            <a:off x="4111423" y="1066800"/>
            <a:ext cx="2954395" cy="5541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A469DF1-BE68-4F4F-A5AC-3FA07CDD5BFB}"/>
              </a:ext>
            </a:extLst>
          </p:cNvPr>
          <p:cNvSpPr txBox="1"/>
          <p:nvPr/>
        </p:nvSpPr>
        <p:spPr>
          <a:xfrm>
            <a:off x="-236422" y="58298"/>
            <a:ext cx="43478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ea typeface="宋体" charset="0"/>
              </a:rPr>
              <a:t>优化过程中的两次</a:t>
            </a:r>
            <a:r>
              <a:rPr lang="en-US" altLang="zh-CN" sz="2400" dirty="0">
                <a:ea typeface="宋体" charset="0"/>
              </a:rPr>
              <a:t>replace</a:t>
            </a:r>
            <a:endParaRPr lang="en-US" altLang="zh-CN" sz="2400" dirty="0">
              <a:effectLst/>
              <a:ea typeface="宋体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673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190" y="169100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trade-off between usability and performance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/>
              <a:t> dynamic graph &amp; static graph</a:t>
            </a:r>
          </a:p>
          <a:p>
            <a:pPr lvl="1"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Slapo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chedule </a:t>
            </a:r>
            <a:r>
              <a:rPr lang="en-US" altLang="zh-CN" dirty="0">
                <a:solidFill>
                  <a:srgbClr val="FF0000"/>
                </a:solidFill>
              </a:rPr>
              <a:t>La</a:t>
            </a:r>
            <a:r>
              <a:rPr lang="en-US" altLang="zh-CN" dirty="0"/>
              <a:t>nguage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/>
              <a:t>rogressive </a:t>
            </a:r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zh-CN" dirty="0"/>
              <a:t>ptimization</a:t>
            </a:r>
          </a:p>
          <a:p>
            <a:pPr lvl="1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effectLst/>
              </a:rPr>
              <a:t> space = effective kernel + 3D parallel + activation checkpoint + ...</a:t>
            </a:r>
          </a:p>
          <a:p>
            <a:pPr lvl="1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高级</a:t>
            </a:r>
            <a:r>
              <a:rPr lang="en-US" altLang="zh-CN" dirty="0">
                <a:effectLst/>
              </a:rPr>
              <a:t>primitive</a:t>
            </a:r>
            <a:r>
              <a:rPr lang="zh-CN" altLang="en-US" dirty="0">
                <a:effectLst/>
              </a:rPr>
              <a:t>：</a:t>
            </a:r>
            <a:r>
              <a:rPr lang="en-US" altLang="zh-CN" dirty="0">
                <a:effectLst/>
              </a:rPr>
              <a:t>tvm-like</a:t>
            </a:r>
            <a:r>
              <a:rPr lang="zh-CN" altLang="en-US" dirty="0">
                <a:effectLst/>
              </a:rPr>
              <a:t>，非侵入式</a:t>
            </a:r>
          </a:p>
          <a:p>
            <a:pPr lvl="1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复用</a:t>
            </a:r>
            <a:r>
              <a:rPr lang="en-US" altLang="zh-CN" dirty="0">
                <a:effectLst/>
              </a:rPr>
              <a:t>DeepSpeed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MegatronLM</a:t>
            </a:r>
            <a:r>
              <a:rPr lang="zh-CN" altLang="en-US" dirty="0">
                <a:effectLst/>
              </a:rPr>
              <a:t>的</a:t>
            </a:r>
            <a:r>
              <a:rPr lang="en-US" altLang="zh-CN" dirty="0">
                <a:effectLst/>
              </a:rPr>
              <a:t>runtime</a:t>
            </a:r>
          </a:p>
          <a:p>
            <a:pPr lvl="1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单机</a:t>
            </a:r>
            <a:r>
              <a:rPr lang="en-US" altLang="zh-CN" dirty="0">
                <a:effectLst/>
              </a:rPr>
              <a:t>8</a:t>
            </a:r>
            <a:r>
              <a:rPr lang="zh-CN" altLang="en-US" dirty="0">
                <a:effectLst/>
              </a:rPr>
              <a:t>卡</a:t>
            </a:r>
            <a:r>
              <a:rPr lang="en-US" altLang="zh-CN" dirty="0">
                <a:effectLst/>
              </a:rPr>
              <a:t> 2.92x</a:t>
            </a:r>
            <a:r>
              <a:rPr lang="zh-CN" altLang="en-US" dirty="0">
                <a:effectLst/>
              </a:rPr>
              <a:t>；多机多卡</a:t>
            </a:r>
            <a:r>
              <a:rPr lang="en-US" altLang="zh-CN" dirty="0">
                <a:effectLst/>
              </a:rPr>
              <a:t> 1.41x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D0457E5-6B63-7148-A0DA-DEC5BC44F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" y="519963"/>
            <a:ext cx="6226483" cy="31653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t="53414"/>
          <a:stretch>
            <a:fillRect/>
          </a:stretch>
        </p:blipFill>
        <p:spPr>
          <a:xfrm>
            <a:off x="62863" y="4232146"/>
            <a:ext cx="6630906" cy="262585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05228" y="1047948"/>
            <a:ext cx="494792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sz="2400" dirty="0">
                <a:ea typeface="宋体" charset="0"/>
              </a:rPr>
              <a:t>使用</a:t>
            </a:r>
            <a:r>
              <a:rPr lang="zh-CN" altLang="en-US" sz="2400" dirty="0">
                <a:ea typeface="宋体" charset="0"/>
              </a:rPr>
              <a:t>内存更高效的</a:t>
            </a:r>
            <a:br>
              <a:rPr lang="en-US" altLang="zh-CN" sz="2400" dirty="0">
                <a:ea typeface="宋体" charset="0"/>
              </a:rPr>
            </a:br>
            <a:r>
              <a:rPr lang="en" altLang="zh-CN" sz="2400" b="0" i="0" dirty="0">
                <a:solidFill>
                  <a:srgbClr val="191B1F"/>
                </a:solidFill>
                <a:effectLst/>
              </a:rPr>
              <a:t>memory efficient attention</a:t>
            </a:r>
            <a:br>
              <a:rPr lang="en" altLang="zh-CN" sz="2400" b="0" i="0" dirty="0">
                <a:solidFill>
                  <a:srgbClr val="191B1F"/>
                </a:solidFill>
                <a:effectLst/>
              </a:rPr>
            </a:br>
            <a:r>
              <a:rPr lang="zh-CN" altLang="en-US" sz="2400" b="0" i="0" dirty="0">
                <a:solidFill>
                  <a:srgbClr val="191B1F"/>
                </a:solidFill>
                <a:effectLst/>
              </a:rPr>
              <a:t>（</a:t>
            </a:r>
            <a:r>
              <a:rPr lang="zh-CN" altLang="en" sz="2400" b="0" i="0" dirty="0">
                <a:solidFill>
                  <a:srgbClr val="191B1F"/>
                </a:solidFill>
                <a:effectLst/>
              </a:rPr>
              <a:t>即</a:t>
            </a:r>
            <a:r>
              <a:rPr lang="en" altLang="zh-CN" sz="2400" b="0" i="0" dirty="0" err="1">
                <a:solidFill>
                  <a:srgbClr val="191B1F"/>
                </a:solidFill>
                <a:effectLst/>
              </a:rPr>
              <a:t>blockwise</a:t>
            </a:r>
            <a:r>
              <a:rPr lang="en" altLang="zh-CN" sz="2400" b="0" i="0" dirty="0">
                <a:solidFill>
                  <a:srgbClr val="191B1F"/>
                </a:solidFill>
                <a:effectLst/>
              </a:rPr>
              <a:t> parallel attention </a:t>
            </a:r>
            <a:r>
              <a:rPr lang="zh-CN" altLang="en-US" sz="2400" b="0" i="0" dirty="0">
                <a:solidFill>
                  <a:srgbClr val="191B1F"/>
                </a:solidFill>
                <a:effectLst/>
              </a:rPr>
              <a:t>）</a:t>
            </a:r>
            <a:br>
              <a:rPr lang="en-US" altLang="zh-CN" sz="2400" b="0" i="0" dirty="0">
                <a:solidFill>
                  <a:srgbClr val="191B1F"/>
                </a:solidFill>
                <a:effectLst/>
              </a:rPr>
            </a:br>
            <a:r>
              <a:rPr lang="zh-CN" altLang="en-US" sz="2400" dirty="0">
                <a:ea typeface="宋体" charset="0"/>
              </a:rPr>
              <a:t>在单卡内部分块优化，节省显存</a:t>
            </a:r>
            <a:br>
              <a:rPr lang="zh-CN" altLang="en-US" sz="2400" dirty="0">
                <a:ea typeface="宋体" charset="0"/>
              </a:rPr>
            </a:br>
            <a:r>
              <a:rPr lang="en" altLang="zh-CN" sz="2400" b="0" i="0" dirty="0">
                <a:solidFill>
                  <a:srgbClr val="191B1F"/>
                </a:solidFill>
                <a:effectLst/>
              </a:rPr>
              <a:t> </a:t>
            </a:r>
            <a:endParaRPr lang="zh-CN" sz="2400" dirty="0">
              <a:ea typeface="宋体" charset="0"/>
            </a:endParaRPr>
          </a:p>
        </p:txBody>
      </p:sp>
      <p:cxnSp>
        <p:nvCxnSpPr>
          <p:cNvPr id="4" name="直接箭头连接符 3"/>
          <p:cNvCxnSpPr>
            <a:cxnSpLocks/>
          </p:cNvCxnSpPr>
          <p:nvPr/>
        </p:nvCxnSpPr>
        <p:spPr>
          <a:xfrm>
            <a:off x="4111423" y="1066800"/>
            <a:ext cx="2954395" cy="5541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A469DF1-BE68-4F4F-A5AC-3FA07CDD5BFB}"/>
              </a:ext>
            </a:extLst>
          </p:cNvPr>
          <p:cNvSpPr txBox="1"/>
          <p:nvPr/>
        </p:nvSpPr>
        <p:spPr>
          <a:xfrm>
            <a:off x="-236422" y="58298"/>
            <a:ext cx="43478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ea typeface="宋体" charset="0"/>
              </a:rPr>
              <a:t>优化过程中的两次</a:t>
            </a:r>
            <a:r>
              <a:rPr lang="en-US" altLang="zh-CN" sz="2400" dirty="0">
                <a:ea typeface="宋体" charset="0"/>
              </a:rPr>
              <a:t>replace</a:t>
            </a:r>
            <a:endParaRPr lang="en-US" altLang="zh-CN" sz="2400" dirty="0">
              <a:effectLst/>
              <a:ea typeface="宋体" charset="0"/>
              <a:sym typeface="+mn-ea"/>
            </a:endParaRPr>
          </a:p>
        </p:txBody>
      </p:sp>
      <p:cxnSp>
        <p:nvCxnSpPr>
          <p:cNvPr id="9" name="直接箭头连接符 3">
            <a:extLst>
              <a:ext uri="{FF2B5EF4-FFF2-40B4-BE49-F238E27FC236}">
                <a16:creationId xmlns:a16="http://schemas.microsoft.com/office/drawing/2014/main" id="{D7A22FAB-C782-0547-AD22-50B9C32CC377}"/>
              </a:ext>
            </a:extLst>
          </p:cNvPr>
          <p:cNvCxnSpPr>
            <a:cxnSpLocks/>
          </p:cNvCxnSpPr>
          <p:nvPr/>
        </p:nvCxnSpPr>
        <p:spPr>
          <a:xfrm>
            <a:off x="4111423" y="3131127"/>
            <a:ext cx="2954395" cy="5541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52E6038-7E2F-4F40-8BD7-01FF02EAD383}"/>
              </a:ext>
            </a:extLst>
          </p:cNvPr>
          <p:cNvSpPr txBox="1"/>
          <p:nvPr/>
        </p:nvSpPr>
        <p:spPr>
          <a:xfrm>
            <a:off x="6588631" y="3131127"/>
            <a:ext cx="494792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ea typeface="宋体" charset="0"/>
              </a:rPr>
              <a:t>结合</a:t>
            </a:r>
            <a:r>
              <a:rPr lang="en-US" altLang="zh-CN" sz="2400" dirty="0">
                <a:ea typeface="宋体" charset="0"/>
              </a:rPr>
              <a:t>Tensor</a:t>
            </a:r>
            <a:r>
              <a:rPr lang="zh-CN" altLang="en-US" sz="2400" dirty="0">
                <a:ea typeface="宋体" charset="0"/>
              </a:rPr>
              <a:t> </a:t>
            </a:r>
            <a:r>
              <a:rPr lang="en-US" altLang="zh-CN" sz="2400" dirty="0">
                <a:ea typeface="宋体" charset="0"/>
              </a:rPr>
              <a:t>Parallelism</a:t>
            </a:r>
          </a:p>
          <a:p>
            <a:pPr algn="ctr"/>
            <a:r>
              <a:rPr lang="zh-CN" altLang="en-US" sz="2400" dirty="0">
                <a:solidFill>
                  <a:srgbClr val="FF0000"/>
                </a:solidFill>
                <a:ea typeface="宋体" charset="0"/>
              </a:rPr>
              <a:t>单卡内部分块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</a:rPr>
              <a:t>-&gt;</a:t>
            </a:r>
            <a:r>
              <a:rPr lang="zh-CN" altLang="en-US" sz="2400" dirty="0">
                <a:solidFill>
                  <a:srgbClr val="FF0000"/>
                </a:solidFill>
                <a:ea typeface="宋体" charset="0"/>
              </a:rPr>
              <a:t>多卡间分块</a:t>
            </a:r>
            <a:endParaRPr lang="en-US" altLang="zh-CN" sz="2400" dirty="0">
              <a:solidFill>
                <a:srgbClr val="FF0000"/>
              </a:solidFill>
              <a:ea typeface="宋体" charset="0"/>
            </a:endParaRPr>
          </a:p>
          <a:p>
            <a:pPr algn="ctr"/>
            <a:r>
              <a:rPr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实现</a:t>
            </a:r>
            <a:r>
              <a:rPr lang="en-US" altLang="zh-CN" sz="2400" dirty="0">
                <a:solidFill>
                  <a:srgbClr val="FF0000"/>
                </a:solidFill>
              </a:rPr>
              <a:t>ring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attention</a:t>
            </a:r>
            <a:br>
              <a:rPr lang="en-US" altLang="zh-CN" sz="2400" b="0" i="0" dirty="0">
                <a:solidFill>
                  <a:srgbClr val="191B1F"/>
                </a:solidFill>
                <a:effectLst/>
              </a:rPr>
            </a:br>
            <a:r>
              <a:rPr lang="zh-CN" altLang="en-US" sz="2400" b="0" i="0" dirty="0">
                <a:solidFill>
                  <a:srgbClr val="191B1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完成超长</a:t>
            </a:r>
            <a:r>
              <a:rPr lang="en-US" altLang="zh-CN" sz="2400" b="0" i="0" dirty="0">
                <a:solidFill>
                  <a:srgbClr val="191B1F"/>
                </a:solidFill>
                <a:effectLst/>
              </a:rPr>
              <a:t>context</a:t>
            </a:r>
            <a:r>
              <a:rPr lang="zh-CN" altLang="en-US" sz="2400" b="0" i="0" dirty="0">
                <a:solidFill>
                  <a:srgbClr val="191B1F"/>
                </a:solidFill>
                <a:effectLst/>
              </a:rPr>
              <a:t> </a:t>
            </a:r>
            <a:r>
              <a:rPr lang="en-US" altLang="zh-CN" sz="2400" b="0" i="0" dirty="0">
                <a:solidFill>
                  <a:srgbClr val="191B1F"/>
                </a:solidFill>
                <a:effectLst/>
              </a:rPr>
              <a:t>length</a:t>
            </a:r>
            <a:r>
              <a:rPr lang="zh-CN" altLang="en-US" sz="2400" b="0" i="0" dirty="0">
                <a:solidFill>
                  <a:srgbClr val="191B1F"/>
                </a:solidFill>
                <a:effectLst/>
                <a:ea typeface="宋体" charset="0"/>
              </a:rPr>
              <a:t>计算</a:t>
            </a:r>
            <a:br>
              <a:rPr lang="zh-CN" altLang="en-US" sz="2400" dirty="0">
                <a:ea typeface="宋体" charset="0"/>
              </a:rPr>
            </a:br>
            <a:r>
              <a:rPr lang="en" altLang="zh-CN" sz="2400" b="0" i="0" dirty="0">
                <a:solidFill>
                  <a:srgbClr val="191B1F"/>
                </a:solidFill>
                <a:effectLst/>
              </a:rPr>
              <a:t> </a:t>
            </a:r>
            <a:endParaRPr lang="zh-CN" sz="2400" dirty="0">
              <a:ea typeface="宋体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979113-6DA1-BD49-8409-5DCF4C17D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597" y="5070119"/>
            <a:ext cx="4795954" cy="158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84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D0457E5-6B63-7148-A0DA-DEC5BC44F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" y="519963"/>
            <a:ext cx="6226483" cy="31653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t="53414"/>
          <a:stretch>
            <a:fillRect/>
          </a:stretch>
        </p:blipFill>
        <p:spPr>
          <a:xfrm>
            <a:off x="62863" y="4232146"/>
            <a:ext cx="6630906" cy="262585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05228" y="1047948"/>
            <a:ext cx="494792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sz="2400" dirty="0">
                <a:ea typeface="宋体" charset="0"/>
              </a:rPr>
              <a:t>使用</a:t>
            </a:r>
            <a:r>
              <a:rPr lang="zh-CN" altLang="en-US" sz="2400" dirty="0">
                <a:ea typeface="宋体" charset="0"/>
              </a:rPr>
              <a:t>内存更高效的</a:t>
            </a:r>
            <a:br>
              <a:rPr lang="en-US" altLang="zh-CN" sz="2400" dirty="0">
                <a:ea typeface="宋体" charset="0"/>
              </a:rPr>
            </a:br>
            <a:r>
              <a:rPr lang="en" altLang="zh-CN" sz="2400" b="0" i="0" dirty="0">
                <a:solidFill>
                  <a:srgbClr val="191B1F"/>
                </a:solidFill>
                <a:effectLst/>
              </a:rPr>
              <a:t>memory efficient attention</a:t>
            </a:r>
            <a:br>
              <a:rPr lang="en" altLang="zh-CN" sz="2400" b="0" i="0" dirty="0">
                <a:solidFill>
                  <a:srgbClr val="191B1F"/>
                </a:solidFill>
                <a:effectLst/>
              </a:rPr>
            </a:br>
            <a:r>
              <a:rPr lang="zh-CN" altLang="en-US" sz="2400" b="0" i="0" dirty="0">
                <a:solidFill>
                  <a:srgbClr val="191B1F"/>
                </a:solidFill>
                <a:effectLst/>
              </a:rPr>
              <a:t>（</a:t>
            </a:r>
            <a:r>
              <a:rPr lang="zh-CN" altLang="en" sz="2400" b="0" i="0" dirty="0">
                <a:solidFill>
                  <a:srgbClr val="191B1F"/>
                </a:solidFill>
                <a:effectLst/>
              </a:rPr>
              <a:t>即</a:t>
            </a:r>
            <a:r>
              <a:rPr lang="en" altLang="zh-CN" sz="2400" b="0" i="0" dirty="0" err="1">
                <a:solidFill>
                  <a:srgbClr val="191B1F"/>
                </a:solidFill>
                <a:effectLst/>
              </a:rPr>
              <a:t>blockwise</a:t>
            </a:r>
            <a:r>
              <a:rPr lang="en" altLang="zh-CN" sz="2400" b="0" i="0" dirty="0">
                <a:solidFill>
                  <a:srgbClr val="191B1F"/>
                </a:solidFill>
                <a:effectLst/>
              </a:rPr>
              <a:t> parallel attention </a:t>
            </a:r>
            <a:r>
              <a:rPr lang="zh-CN" altLang="en-US" sz="2400" b="0" i="0" dirty="0">
                <a:solidFill>
                  <a:srgbClr val="191B1F"/>
                </a:solidFill>
                <a:effectLst/>
              </a:rPr>
              <a:t>）</a:t>
            </a:r>
            <a:br>
              <a:rPr lang="en-US" altLang="zh-CN" sz="2400" b="0" i="0" dirty="0">
                <a:solidFill>
                  <a:srgbClr val="191B1F"/>
                </a:solidFill>
                <a:effectLst/>
              </a:rPr>
            </a:br>
            <a:r>
              <a:rPr lang="zh-CN" altLang="en-US" sz="2400" dirty="0">
                <a:ea typeface="宋体" charset="0"/>
              </a:rPr>
              <a:t>在单卡内部分块优化，节省显存</a:t>
            </a:r>
            <a:br>
              <a:rPr lang="zh-CN" altLang="en-US" sz="2400" dirty="0">
                <a:ea typeface="宋体" charset="0"/>
              </a:rPr>
            </a:br>
            <a:r>
              <a:rPr lang="en" altLang="zh-CN" sz="2400" b="0" i="0" dirty="0">
                <a:solidFill>
                  <a:srgbClr val="191B1F"/>
                </a:solidFill>
                <a:effectLst/>
              </a:rPr>
              <a:t> </a:t>
            </a:r>
            <a:endParaRPr lang="zh-CN" sz="2400" dirty="0">
              <a:ea typeface="宋体" charset="0"/>
            </a:endParaRPr>
          </a:p>
        </p:txBody>
      </p:sp>
      <p:cxnSp>
        <p:nvCxnSpPr>
          <p:cNvPr id="4" name="直接箭头连接符 3"/>
          <p:cNvCxnSpPr>
            <a:cxnSpLocks/>
          </p:cNvCxnSpPr>
          <p:nvPr/>
        </p:nvCxnSpPr>
        <p:spPr>
          <a:xfrm>
            <a:off x="4111423" y="1066800"/>
            <a:ext cx="2954395" cy="5541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A469DF1-BE68-4F4F-A5AC-3FA07CDD5BFB}"/>
              </a:ext>
            </a:extLst>
          </p:cNvPr>
          <p:cNvSpPr txBox="1"/>
          <p:nvPr/>
        </p:nvSpPr>
        <p:spPr>
          <a:xfrm>
            <a:off x="-236422" y="58298"/>
            <a:ext cx="43478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ea typeface="宋体" charset="0"/>
              </a:rPr>
              <a:t>优化过程中的两次</a:t>
            </a:r>
            <a:r>
              <a:rPr lang="en-US" altLang="zh-CN" sz="2400" dirty="0">
                <a:ea typeface="宋体" charset="0"/>
              </a:rPr>
              <a:t>replace</a:t>
            </a:r>
            <a:endParaRPr lang="en-US" altLang="zh-CN" sz="2400" dirty="0">
              <a:effectLst/>
              <a:ea typeface="宋体" charset="0"/>
              <a:sym typeface="+mn-ea"/>
            </a:endParaRPr>
          </a:p>
        </p:txBody>
      </p:sp>
      <p:cxnSp>
        <p:nvCxnSpPr>
          <p:cNvPr id="9" name="直接箭头连接符 3">
            <a:extLst>
              <a:ext uri="{FF2B5EF4-FFF2-40B4-BE49-F238E27FC236}">
                <a16:creationId xmlns:a16="http://schemas.microsoft.com/office/drawing/2014/main" id="{D7A22FAB-C782-0547-AD22-50B9C32CC377}"/>
              </a:ext>
            </a:extLst>
          </p:cNvPr>
          <p:cNvCxnSpPr>
            <a:cxnSpLocks/>
          </p:cNvCxnSpPr>
          <p:nvPr/>
        </p:nvCxnSpPr>
        <p:spPr>
          <a:xfrm>
            <a:off x="4111423" y="3131127"/>
            <a:ext cx="2954395" cy="5541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52E6038-7E2F-4F40-8BD7-01FF02EAD383}"/>
              </a:ext>
            </a:extLst>
          </p:cNvPr>
          <p:cNvSpPr txBox="1"/>
          <p:nvPr/>
        </p:nvSpPr>
        <p:spPr>
          <a:xfrm>
            <a:off x="6588631" y="3131127"/>
            <a:ext cx="494792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ea typeface="宋体" charset="0"/>
              </a:rPr>
              <a:t>结合</a:t>
            </a:r>
            <a:r>
              <a:rPr lang="en-US" altLang="zh-CN" sz="2400" dirty="0">
                <a:ea typeface="宋体" charset="0"/>
              </a:rPr>
              <a:t>Tensor</a:t>
            </a:r>
            <a:r>
              <a:rPr lang="zh-CN" altLang="en-US" sz="2400" dirty="0">
                <a:ea typeface="宋体" charset="0"/>
              </a:rPr>
              <a:t> </a:t>
            </a:r>
            <a:r>
              <a:rPr lang="en-US" altLang="zh-CN" sz="2400" dirty="0">
                <a:ea typeface="宋体" charset="0"/>
              </a:rPr>
              <a:t>Parallelism</a:t>
            </a:r>
          </a:p>
          <a:p>
            <a:pPr algn="ctr"/>
            <a:r>
              <a:rPr lang="zh-CN" altLang="en-US" sz="2400" dirty="0">
                <a:ea typeface="宋体" charset="0"/>
              </a:rPr>
              <a:t>单卡内部分块</a:t>
            </a:r>
            <a:r>
              <a:rPr lang="en-US" altLang="zh-CN" sz="2400" dirty="0">
                <a:ea typeface="宋体" charset="0"/>
              </a:rPr>
              <a:t>-&gt;</a:t>
            </a:r>
            <a:r>
              <a:rPr lang="zh-CN" altLang="en-US" sz="2400" dirty="0">
                <a:ea typeface="宋体" charset="0"/>
              </a:rPr>
              <a:t>多卡间分块</a:t>
            </a:r>
            <a:endParaRPr lang="en-US" altLang="zh-CN" sz="2400" dirty="0">
              <a:ea typeface="宋体" charset="0"/>
            </a:endParaRPr>
          </a:p>
          <a:p>
            <a:pPr algn="ctr"/>
            <a:r>
              <a:rPr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实现</a:t>
            </a:r>
            <a:r>
              <a:rPr lang="en-US" altLang="zh-CN" sz="2400" dirty="0">
                <a:solidFill>
                  <a:srgbClr val="FF0000"/>
                </a:solidFill>
              </a:rPr>
              <a:t>ring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attention</a:t>
            </a:r>
            <a:br>
              <a:rPr lang="en-US" altLang="zh-CN" sz="2400" b="0" i="0" dirty="0">
                <a:solidFill>
                  <a:srgbClr val="191B1F"/>
                </a:solidFill>
                <a:effectLst/>
              </a:rPr>
            </a:br>
            <a:r>
              <a:rPr lang="zh-CN" altLang="en-US" sz="2400" b="0" i="0" dirty="0">
                <a:solidFill>
                  <a:srgbClr val="191B1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完成超长</a:t>
            </a:r>
            <a:r>
              <a:rPr lang="en-US" altLang="zh-CN" sz="2400" b="0" i="0" dirty="0">
                <a:solidFill>
                  <a:srgbClr val="191B1F"/>
                </a:solidFill>
                <a:effectLst/>
              </a:rPr>
              <a:t>context</a:t>
            </a:r>
            <a:r>
              <a:rPr lang="zh-CN" altLang="en-US" sz="2400" b="0" i="0" dirty="0">
                <a:solidFill>
                  <a:srgbClr val="191B1F"/>
                </a:solidFill>
                <a:effectLst/>
              </a:rPr>
              <a:t> </a:t>
            </a:r>
            <a:r>
              <a:rPr lang="en-US" altLang="zh-CN" sz="2400" b="0" i="0" dirty="0">
                <a:solidFill>
                  <a:srgbClr val="191B1F"/>
                </a:solidFill>
                <a:effectLst/>
              </a:rPr>
              <a:t>length</a:t>
            </a:r>
            <a:r>
              <a:rPr lang="zh-CN" altLang="en-US" sz="2400" b="0" i="0" dirty="0">
                <a:solidFill>
                  <a:srgbClr val="191B1F"/>
                </a:solidFill>
                <a:effectLst/>
                <a:ea typeface="宋体" charset="0"/>
              </a:rPr>
              <a:t>计算</a:t>
            </a:r>
            <a:br>
              <a:rPr lang="zh-CN" altLang="en-US" sz="2400" dirty="0">
                <a:ea typeface="宋体" charset="0"/>
              </a:rPr>
            </a:br>
            <a:r>
              <a:rPr lang="en" altLang="zh-CN" sz="2400" b="0" i="0" dirty="0">
                <a:solidFill>
                  <a:srgbClr val="191B1F"/>
                </a:solidFill>
                <a:effectLst/>
              </a:rPr>
              <a:t> </a:t>
            </a:r>
            <a:endParaRPr lang="zh-CN" sz="2400" dirty="0">
              <a:ea typeface="宋体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A4C040-1019-E74A-8252-22F2839A7023}"/>
              </a:ext>
            </a:extLst>
          </p:cNvPr>
          <p:cNvSpPr txBox="1"/>
          <p:nvPr/>
        </p:nvSpPr>
        <p:spPr>
          <a:xfrm>
            <a:off x="6888668" y="5621943"/>
            <a:ext cx="434784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effectLst/>
                <a:ea typeface="宋体" charset="0"/>
                <a:sym typeface="+mn-ea"/>
              </a:rPr>
              <a:t>使用第三方</a:t>
            </a:r>
            <a:r>
              <a:rPr lang="zh-CN" altLang="en-US" sz="2400" dirty="0">
                <a:solidFill>
                  <a:srgbClr val="FF0000"/>
                </a:solidFill>
                <a:effectLst/>
                <a:ea typeface="宋体" charset="0"/>
                <a:sym typeface="+mn-ea"/>
              </a:rPr>
              <a:t>高效</a:t>
            </a:r>
            <a:r>
              <a:rPr lang="en-US" altLang="zh-CN" sz="2400" dirty="0">
                <a:solidFill>
                  <a:srgbClr val="FF0000"/>
                </a:solidFill>
                <a:effectLst/>
                <a:ea typeface="宋体" charset="0"/>
                <a:sym typeface="+mn-ea"/>
              </a:rPr>
              <a:t>kernel library</a:t>
            </a:r>
            <a:br>
              <a:rPr lang="en-US" altLang="zh-CN" sz="2400" dirty="0">
                <a:effectLst/>
                <a:ea typeface="宋体" charset="0"/>
                <a:sym typeface="+mn-ea"/>
              </a:rPr>
            </a:br>
            <a:r>
              <a:rPr lang="en-US" altLang="zh-CN" sz="2400" dirty="0">
                <a:solidFill>
                  <a:srgbClr val="FF0000"/>
                </a:solidFill>
                <a:ea typeface="宋体" charset="0"/>
                <a:sym typeface="+mn-ea"/>
              </a:rPr>
              <a:t>f</a:t>
            </a:r>
            <a:r>
              <a:rPr lang="en-US" altLang="zh-CN" sz="2400" dirty="0">
                <a:solidFill>
                  <a:srgbClr val="FF0000"/>
                </a:solidFill>
                <a:effectLst/>
                <a:ea typeface="宋体" charset="0"/>
                <a:sym typeface="+mn-ea"/>
              </a:rPr>
              <a:t>lash</a:t>
            </a:r>
            <a:r>
              <a:rPr lang="zh-CN" altLang="en-US" sz="2400" dirty="0">
                <a:solidFill>
                  <a:srgbClr val="FF0000"/>
                </a:solidFill>
                <a:effectLst/>
                <a:ea typeface="宋体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sym typeface="+mn-ea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effectLst/>
                <a:ea typeface="宋体" charset="0"/>
                <a:sym typeface="+mn-ea"/>
              </a:rPr>
              <a:t>ttention</a:t>
            </a:r>
            <a:br>
              <a:rPr lang="en-US" altLang="zh-CN" sz="2400" dirty="0">
                <a:ea typeface="宋体" charset="0"/>
                <a:sym typeface="+mn-ea"/>
              </a:rPr>
            </a:br>
            <a:r>
              <a:rPr lang="en-US" altLang="zh-CN" sz="2400" dirty="0">
                <a:effectLst/>
                <a:ea typeface="宋体" charset="0"/>
                <a:sym typeface="+mn-ea"/>
              </a:rPr>
              <a:t>Fused-Multiply-Add</a:t>
            </a:r>
          </a:p>
        </p:txBody>
      </p:sp>
      <p:cxnSp>
        <p:nvCxnSpPr>
          <p:cNvPr id="14" name="直接箭头连接符 6">
            <a:extLst>
              <a:ext uri="{FF2B5EF4-FFF2-40B4-BE49-F238E27FC236}">
                <a16:creationId xmlns:a16="http://schemas.microsoft.com/office/drawing/2014/main" id="{0FC897EE-FF37-434A-86BD-8BF1E8C28C1A}"/>
              </a:ext>
            </a:extLst>
          </p:cNvPr>
          <p:cNvCxnSpPr>
            <a:cxnSpLocks/>
          </p:cNvCxnSpPr>
          <p:nvPr/>
        </p:nvCxnSpPr>
        <p:spPr>
          <a:xfrm>
            <a:off x="5231937" y="5152603"/>
            <a:ext cx="1833881" cy="63859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42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Pipeline Partitioning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309370"/>
            <a:ext cx="11478260" cy="46672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  <a:ea typeface="宋体" charset="0"/>
                <a:sym typeface="+mn-ea"/>
              </a:rPr>
              <a:t>untraceable</a:t>
            </a:r>
            <a:r>
              <a:rPr lang="en-US" altLang="zh-CN" dirty="0">
                <a:ea typeface="宋体" charset="0"/>
                <a:sym typeface="+mn-ea"/>
              </a:rPr>
              <a:t>, complex computation logic usually lies in core building block modules (e.g., attention)</a:t>
            </a:r>
          </a:p>
          <a:p>
            <a:pPr marL="0" indent="0">
              <a:lnSpc>
                <a:spcPct val="110000"/>
              </a:lnSpc>
              <a:buNone/>
            </a:pPr>
            <a:endParaRPr lang="zh-CN" altLang="en-US" dirty="0">
              <a:solidFill>
                <a:srgbClr val="FF0000"/>
              </a:solidFill>
              <a:ea typeface="宋体" charset="0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ea typeface="宋体" charset="0"/>
                <a:sym typeface="+mn-ea"/>
              </a:rPr>
              <a:t>增大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sym typeface="+mn-ea"/>
              </a:rPr>
              <a:t>trace</a:t>
            </a:r>
            <a:r>
              <a:rPr lang="zh-CN" altLang="en-US" dirty="0">
                <a:solidFill>
                  <a:srgbClr val="FF0000"/>
                </a:solidFill>
                <a:ea typeface="宋体" charset="0"/>
                <a:sym typeface="+mn-ea"/>
              </a:rPr>
              <a:t>粒度</a:t>
            </a:r>
            <a:br>
              <a:rPr lang="zh-CN" altLang="en-US" dirty="0">
                <a:solidFill>
                  <a:srgbClr val="FF0000"/>
                </a:solidFill>
                <a:ea typeface="宋体" charset="0"/>
                <a:sym typeface="+mn-ea"/>
              </a:rPr>
            </a:br>
            <a:r>
              <a:rPr lang="en-US" altLang="zh-CN" dirty="0">
                <a:solidFill>
                  <a:schemeClr val="tx1"/>
                </a:solidFill>
                <a:ea typeface="宋体" charset="0"/>
                <a:sym typeface="+mn-ea"/>
              </a:rPr>
              <a:t>attention -&gt; enconder</a:t>
            </a:r>
            <a:endParaRPr lang="en-US" altLang="zh-CN" dirty="0">
              <a:solidFill>
                <a:srgbClr val="FF0000"/>
              </a:solidFill>
              <a:ea typeface="宋体" charset="0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ea typeface="宋体" charset="0"/>
                <a:sym typeface="+mn-ea"/>
              </a:rPr>
              <a:t>不关心内部</a:t>
            </a:r>
            <a:endParaRPr lang="en-US" altLang="zh-CN" dirty="0">
              <a:ea typeface="宋体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860" y="2317115"/>
            <a:ext cx="7293610" cy="43053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143875" y="4446905"/>
            <a:ext cx="1470660" cy="41021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12050" y="2317115"/>
            <a:ext cx="2240915" cy="404939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7" idx="1"/>
          </p:cNvCxnSpPr>
          <p:nvPr/>
        </p:nvCxnSpPr>
        <p:spPr>
          <a:xfrm flipH="1" flipV="1">
            <a:off x="7553325" y="3989070"/>
            <a:ext cx="590550" cy="6629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Pipeline Partitioning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309370"/>
            <a:ext cx="11478260" cy="46672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charset="0"/>
                <a:sym typeface="+mn-ea"/>
              </a:rPr>
              <a:t>pipeline_split()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ea typeface="宋体" charset="0"/>
                <a:sym typeface="+mn-ea"/>
              </a:rPr>
              <a:t>划分传播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charset="0"/>
                <a:sym typeface="+mn-ea"/>
              </a:rPr>
              <a:t>micro_batch </a:t>
            </a:r>
            <a:r>
              <a:rPr lang="zh-CN" altLang="en-US" dirty="0">
                <a:ea typeface="宋体" charset="0"/>
                <a:sym typeface="+mn-ea"/>
              </a:rPr>
              <a:t>设置为多大？</a:t>
            </a:r>
            <a:endParaRPr lang="en-US" altLang="zh-CN" dirty="0">
              <a:ea typeface="宋体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885" y="2861310"/>
            <a:ext cx="8190230" cy="36556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Auto-Tuning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309370"/>
            <a:ext cx="11610975" cy="46672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charset="0"/>
                <a:sym typeface="+mn-ea"/>
              </a:rPr>
              <a:t>schedule primitives</a:t>
            </a:r>
            <a:r>
              <a:rPr lang="zh-CN" altLang="en-US" dirty="0">
                <a:ea typeface="宋体" charset="0"/>
                <a:sym typeface="+mn-ea"/>
              </a:rPr>
              <a:t>的组合构成</a:t>
            </a:r>
            <a:r>
              <a:rPr lang="en-US" altLang="zh-CN" dirty="0">
                <a:ea typeface="宋体" charset="0"/>
                <a:sym typeface="+mn-ea"/>
              </a:rPr>
              <a:t>search space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ea typeface="宋体" charset="0"/>
                <a:sym typeface="+mn-ea"/>
              </a:rPr>
              <a:t>the number of activation checkpoints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charset="0"/>
                <a:sym typeface="+mn-ea"/>
              </a:rPr>
              <a:t>the </a:t>
            </a:r>
            <a:r>
              <a:rPr lang="zh-CN" altLang="en-US" dirty="0">
                <a:ea typeface="宋体" charset="0"/>
                <a:sym typeface="+mn-ea"/>
              </a:rPr>
              <a:t>pipeline stages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ea typeface="宋体" charset="0"/>
                <a:sym typeface="+mn-ea"/>
              </a:rPr>
              <a:t>whether to shard a parameter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ea typeface="宋体" charset="0"/>
                <a:sym typeface="+mn-ea"/>
              </a:rPr>
              <a:t>whether </a:t>
            </a:r>
            <a:r>
              <a:rPr lang="en-US" altLang="zh-CN" dirty="0">
                <a:ea typeface="宋体" charset="0"/>
                <a:sym typeface="+mn-ea"/>
              </a:rPr>
              <a:t>to </a:t>
            </a:r>
            <a:r>
              <a:rPr lang="zh-CN" altLang="en-US" dirty="0">
                <a:ea typeface="宋体" charset="0"/>
                <a:sym typeface="+mn-ea"/>
              </a:rPr>
              <a:t>replace a certain </a:t>
            </a:r>
            <a:br>
              <a:rPr lang="zh-CN" altLang="en-US" dirty="0">
                <a:ea typeface="宋体" charset="0"/>
                <a:sym typeface="+mn-ea"/>
              </a:rPr>
            </a:br>
            <a:r>
              <a:rPr lang="zh-CN" altLang="en-US" dirty="0">
                <a:ea typeface="宋体" charset="0"/>
                <a:sym typeface="+mn-ea"/>
              </a:rPr>
              <a:t>module/subgraph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ea typeface="宋体" charset="0"/>
                <a:sym typeface="+mn-ea"/>
              </a:rPr>
              <a:t>etc.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ea typeface="宋体" charset="0"/>
                <a:sym typeface="+mn-ea"/>
              </a:rPr>
              <a:t>batch_size + </a:t>
            </a:r>
            <a:r>
              <a:rPr lang="zh-CN" altLang="en-US" dirty="0">
                <a:ea typeface="宋体" charset="0"/>
                <a:sym typeface="+mn-ea"/>
              </a:rPr>
              <a:t>checkpoints</a:t>
            </a:r>
            <a:endParaRPr lang="en-US" altLang="zh-CN" dirty="0">
              <a:ea typeface="宋体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325" y="2646680"/>
            <a:ext cx="6797675" cy="33299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Slapo: Schedule + Tuning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0" y="1278890"/>
            <a:ext cx="9895205" cy="50774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17510" y="3195320"/>
            <a:ext cx="417449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zh-CN" sz="2000" dirty="0">
                <a:ea typeface="宋体" charset="0"/>
                <a:sym typeface="+mn-ea"/>
              </a:rPr>
              <a:t>the </a:t>
            </a:r>
            <a:r>
              <a:rPr lang="zh-CN" altLang="en-US" sz="2000" dirty="0">
                <a:ea typeface="宋体" charset="0"/>
                <a:sym typeface="+mn-ea"/>
              </a:rPr>
              <a:t>pipeline stages</a:t>
            </a:r>
            <a:r>
              <a:rPr lang="en-US" altLang="zh-CN" sz="2000" dirty="0">
                <a:ea typeface="宋体" charset="0"/>
                <a:sym typeface="+mn-ea"/>
              </a:rPr>
              <a:t>?</a:t>
            </a:r>
            <a:endParaRPr lang="zh-CN" altLang="en-US" sz="2000" dirty="0">
              <a:ea typeface="宋体" charset="0"/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ea typeface="宋体" charset="0"/>
                <a:sym typeface="+mn-ea"/>
              </a:rPr>
              <a:t>whether to shard a parameter</a:t>
            </a:r>
            <a:r>
              <a:rPr lang="en-US" altLang="zh-CN" sz="2000" dirty="0">
                <a:ea typeface="宋体" charset="0"/>
                <a:sym typeface="+mn-ea"/>
              </a:rPr>
              <a:t>?</a:t>
            </a:r>
            <a:endParaRPr lang="zh-CN" altLang="en-US" sz="2000" dirty="0">
              <a:ea typeface="宋体" charset="0"/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ea typeface="宋体" charset="0"/>
                <a:sym typeface="+mn-ea"/>
              </a:rPr>
              <a:t>whether </a:t>
            </a:r>
            <a:r>
              <a:rPr lang="en-US" altLang="zh-CN" sz="2000" dirty="0">
                <a:ea typeface="宋体" charset="0"/>
                <a:sym typeface="+mn-ea"/>
              </a:rPr>
              <a:t>to </a:t>
            </a:r>
            <a:r>
              <a:rPr lang="zh-CN" altLang="en-US" sz="2000" dirty="0">
                <a:ea typeface="宋体" charset="0"/>
                <a:sym typeface="+mn-ea"/>
              </a:rPr>
              <a:t>replace a certain </a:t>
            </a:r>
            <a:br>
              <a:rPr lang="zh-CN" altLang="en-US" sz="2000" dirty="0">
                <a:ea typeface="宋体" charset="0"/>
                <a:sym typeface="+mn-ea"/>
              </a:rPr>
            </a:br>
            <a:r>
              <a:rPr lang="zh-CN" altLang="en-US" sz="2000" dirty="0">
                <a:ea typeface="宋体" charset="0"/>
                <a:sym typeface="+mn-ea"/>
              </a:rPr>
              <a:t>module/subgraph</a:t>
            </a:r>
            <a:r>
              <a:rPr lang="en-US" altLang="zh-CN" sz="2000" dirty="0">
                <a:ea typeface="宋体" charset="0"/>
                <a:sym typeface="+mn-ea"/>
              </a:rPr>
              <a:t> 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95" y="1146810"/>
            <a:ext cx="5774690" cy="54521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TVM: Schedule + Tuning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6762115" y="1585595"/>
            <a:ext cx="4230370" cy="4368165"/>
            <a:chOff x="7910176" y="1547259"/>
            <a:chExt cx="3531388" cy="3542335"/>
          </a:xfrm>
        </p:grpSpPr>
        <p:sp>
          <p:nvSpPr>
            <p:cNvPr id="26" name="矩形 25"/>
            <p:cNvSpPr/>
            <p:nvPr/>
          </p:nvSpPr>
          <p:spPr>
            <a:xfrm>
              <a:off x="7910176" y="1843877"/>
              <a:ext cx="966186" cy="5844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101263" y="1843876"/>
              <a:ext cx="966186" cy="5844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292350" y="1843876"/>
              <a:ext cx="966186" cy="5844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189081" y="2904938"/>
              <a:ext cx="2978458" cy="14441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058137" y="2774148"/>
              <a:ext cx="2978458" cy="14441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064272" y="4748161"/>
              <a:ext cx="1228077" cy="3414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970317" y="4698952"/>
              <a:ext cx="1228077" cy="3414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更好的程序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箭头: 下 33"/>
            <p:cNvSpPr/>
            <p:nvPr/>
          </p:nvSpPr>
          <p:spPr>
            <a:xfrm>
              <a:off x="9110980" y="1547259"/>
              <a:ext cx="246580" cy="247407"/>
            </a:xfrm>
            <a:prstGeom prst="downArrow">
              <a:avLst>
                <a:gd name="adj1" fmla="val 41667"/>
                <a:gd name="adj2" fmla="val 50000"/>
              </a:avLst>
            </a:prstGeom>
            <a:solidFill>
              <a:srgbClr val="548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箭头: 下 34"/>
            <p:cNvSpPr/>
            <p:nvPr/>
          </p:nvSpPr>
          <p:spPr>
            <a:xfrm>
              <a:off x="9110980" y="2509223"/>
              <a:ext cx="246580" cy="247407"/>
            </a:xfrm>
            <a:prstGeom prst="downArrow">
              <a:avLst>
                <a:gd name="adj1" fmla="val 41667"/>
                <a:gd name="adj2" fmla="val 50000"/>
              </a:avLst>
            </a:prstGeom>
            <a:solidFill>
              <a:srgbClr val="548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箭头: 下 35"/>
            <p:cNvSpPr/>
            <p:nvPr/>
          </p:nvSpPr>
          <p:spPr>
            <a:xfrm>
              <a:off x="9110980" y="4398249"/>
              <a:ext cx="246580" cy="247407"/>
            </a:xfrm>
            <a:prstGeom prst="downArrow">
              <a:avLst>
                <a:gd name="adj1" fmla="val 41667"/>
                <a:gd name="adj2" fmla="val 50000"/>
              </a:avLst>
            </a:prstGeom>
            <a:solidFill>
              <a:srgbClr val="548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341284" y="1551624"/>
              <a:ext cx="2038120" cy="24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高层次结构生成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341284" y="2502370"/>
              <a:ext cx="2038120" cy="24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低层次细节采样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197013" y="2907578"/>
              <a:ext cx="2578430" cy="1122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完整的程序</a:t>
              </a:r>
              <a:endParaRPr lang="en-US" altLang="zh-CN" sz="105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105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1050" dirty="0">
                  <a:solidFill>
                    <a:srgbClr val="7E411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sz="105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i.0  </a:t>
              </a:r>
              <a:r>
                <a:rPr lang="en-US" altLang="zh-CN" sz="1050" dirty="0">
                  <a:solidFill>
                    <a:srgbClr val="7E411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in </a:t>
              </a:r>
              <a:r>
                <a:rPr lang="en-US" altLang="zh-CN" sz="105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50" dirty="0">
                  <a:solidFill>
                    <a:srgbClr val="3D648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range</a:t>
              </a:r>
              <a:r>
                <a:rPr lang="en-US" altLang="zh-CN" sz="105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( 64 )</a:t>
              </a:r>
              <a:r>
                <a:rPr lang="en-US" altLang="zh-CN" sz="1050" b="1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:</a:t>
              </a:r>
            </a:p>
            <a:p>
              <a:r>
                <a:rPr lang="en-US" altLang="zh-CN" sz="105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sz="1050" dirty="0">
                  <a:solidFill>
                    <a:srgbClr val="7E411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sz="105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j.0  </a:t>
              </a:r>
              <a:r>
                <a:rPr lang="en-US" altLang="zh-CN" sz="1050" dirty="0">
                  <a:solidFill>
                    <a:srgbClr val="7E411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in </a:t>
              </a:r>
              <a:r>
                <a:rPr lang="en-US" altLang="zh-CN" sz="105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50" dirty="0">
                  <a:solidFill>
                    <a:srgbClr val="3D648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range</a:t>
              </a:r>
              <a:r>
                <a:rPr lang="en-US" altLang="zh-CN" sz="105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( 64 )</a:t>
              </a:r>
              <a:r>
                <a:rPr lang="en-US" altLang="zh-CN" sz="1050" b="1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:</a:t>
              </a:r>
            </a:p>
            <a:p>
              <a:r>
                <a:rPr lang="en-US" altLang="zh-CN" sz="105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          </a:t>
              </a:r>
              <a:r>
                <a:rPr lang="en-US" altLang="zh-CN" sz="1050" dirty="0">
                  <a:solidFill>
                    <a:srgbClr val="7E411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sz="105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k.0  </a:t>
              </a:r>
              <a:r>
                <a:rPr lang="en-US" altLang="zh-CN" sz="1050" dirty="0">
                  <a:solidFill>
                    <a:srgbClr val="7E411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in </a:t>
              </a:r>
              <a:r>
                <a:rPr lang="en-US" altLang="zh-CN" sz="105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50" dirty="0">
                  <a:solidFill>
                    <a:srgbClr val="3D648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range</a:t>
              </a:r>
              <a:r>
                <a:rPr lang="en-US" altLang="zh-CN" sz="105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( 512 )</a:t>
              </a:r>
              <a:r>
                <a:rPr lang="en-US" altLang="zh-CN" sz="1050" b="1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:</a:t>
              </a:r>
            </a:p>
            <a:p>
              <a:r>
                <a:rPr lang="en-US" altLang="zh-CN" sz="105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               </a:t>
              </a:r>
              <a:r>
                <a:rPr lang="en-US" altLang="zh-CN" sz="1050" dirty="0">
                  <a:solidFill>
                    <a:srgbClr val="7E411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sz="105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i.1  </a:t>
              </a:r>
              <a:r>
                <a:rPr lang="en-US" altLang="zh-CN" sz="1050" dirty="0">
                  <a:solidFill>
                    <a:srgbClr val="7E411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in </a:t>
              </a:r>
              <a:r>
                <a:rPr lang="en-US" altLang="zh-CN" sz="105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50" dirty="0">
                  <a:solidFill>
                    <a:srgbClr val="3D648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range</a:t>
              </a:r>
              <a:r>
                <a:rPr lang="en-US" altLang="zh-CN" sz="105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( 512 )</a:t>
              </a:r>
              <a:r>
                <a:rPr lang="en-US" altLang="zh-CN" sz="1050" b="1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:</a:t>
              </a:r>
            </a:p>
            <a:p>
              <a:r>
                <a:rPr lang="en-US" altLang="zh-CN" sz="105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                   </a:t>
              </a:r>
              <a:r>
                <a:rPr lang="en-US" altLang="zh-CN" sz="1050" dirty="0">
                  <a:solidFill>
                    <a:srgbClr val="7E411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sz="105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j.1  </a:t>
              </a:r>
              <a:r>
                <a:rPr lang="en-US" altLang="zh-CN" sz="1050" dirty="0">
                  <a:solidFill>
                    <a:srgbClr val="7E411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in </a:t>
              </a:r>
              <a:r>
                <a:rPr lang="en-US" altLang="zh-CN" sz="105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50" dirty="0">
                  <a:solidFill>
                    <a:srgbClr val="3D648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range</a:t>
              </a:r>
              <a:r>
                <a:rPr lang="en-US" altLang="zh-CN" sz="105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( 8 )</a:t>
              </a:r>
              <a:r>
                <a:rPr lang="en-US" altLang="zh-CN" sz="1050" b="1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:</a:t>
              </a:r>
            </a:p>
            <a:p>
              <a:r>
                <a:rPr lang="en-US" altLang="zh-CN" sz="105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                         D[...]  +=  …</a:t>
              </a:r>
            </a:p>
            <a:p>
              <a:r>
                <a:rPr lang="en-US" altLang="zh-CN" sz="9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             </a:t>
              </a:r>
              <a:endParaRPr lang="en-US" altLang="zh-CN" sz="1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910176" y="1801805"/>
              <a:ext cx="1141254" cy="68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7E411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sz="10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…</a:t>
              </a:r>
              <a:endParaRPr lang="en-US" altLang="zh-CN" sz="1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10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sz="1000" dirty="0">
                  <a:solidFill>
                    <a:srgbClr val="7E411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sz="10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…</a:t>
              </a:r>
              <a:endParaRPr lang="en-US" altLang="zh-CN" sz="1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10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          </a:t>
              </a:r>
              <a:r>
                <a:rPr lang="en-US" altLang="zh-CN" sz="1000" dirty="0">
                  <a:solidFill>
                    <a:srgbClr val="7E411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sz="10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…</a:t>
              </a:r>
              <a:endParaRPr lang="en-US" altLang="zh-CN" sz="1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10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sz="1000" dirty="0">
                  <a:solidFill>
                    <a:srgbClr val="7E411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sz="10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…</a:t>
              </a:r>
              <a:endParaRPr lang="en-US" altLang="zh-CN" sz="1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9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             </a:t>
              </a:r>
              <a:endParaRPr lang="en-US" altLang="zh-CN" sz="1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093849" y="1812593"/>
              <a:ext cx="1141254" cy="68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7E411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sz="10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…</a:t>
              </a:r>
              <a:endParaRPr lang="en-US" altLang="zh-CN" sz="1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10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sz="1000" dirty="0">
                  <a:solidFill>
                    <a:srgbClr val="7E411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sz="10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…</a:t>
              </a:r>
              <a:endParaRPr lang="en-US" altLang="zh-CN" sz="1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10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          </a:t>
              </a:r>
              <a:r>
                <a:rPr lang="en-US" altLang="zh-CN" sz="1000" dirty="0">
                  <a:solidFill>
                    <a:srgbClr val="7E411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sz="10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…</a:t>
              </a:r>
              <a:endParaRPr lang="en-US" altLang="zh-CN" sz="1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1000" dirty="0">
                  <a:solidFill>
                    <a:srgbClr val="7E411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sz="10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…</a:t>
              </a:r>
              <a:endParaRPr lang="en-US" altLang="zh-CN" sz="1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9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             </a:t>
              </a:r>
              <a:endParaRPr lang="en-US" altLang="zh-CN" sz="1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0277165" y="1818133"/>
              <a:ext cx="1141254" cy="68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7E411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sz="10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…</a:t>
              </a:r>
              <a:endParaRPr lang="en-US" altLang="zh-CN" sz="1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10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sz="1000" dirty="0">
                  <a:solidFill>
                    <a:srgbClr val="7E411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sz="10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…</a:t>
              </a:r>
              <a:endParaRPr lang="en-US" altLang="zh-CN" sz="1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1000" dirty="0">
                  <a:solidFill>
                    <a:srgbClr val="7E411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sz="10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…</a:t>
              </a:r>
              <a:endParaRPr lang="en-US" altLang="zh-CN" sz="1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10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sz="1000" dirty="0">
                  <a:solidFill>
                    <a:srgbClr val="7E411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sz="10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…</a:t>
              </a:r>
              <a:endParaRPr lang="en-US" altLang="zh-CN" sz="1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9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             </a:t>
              </a:r>
              <a:endParaRPr lang="en-US" altLang="zh-CN" sz="1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93269" y="1870919"/>
              <a:ext cx="144196" cy="148309"/>
            </a:xfrm>
            <a:prstGeom prst="rect">
              <a:avLst/>
            </a:prstGeom>
            <a:solidFill>
              <a:srgbClr val="DD8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?</a:t>
              </a:r>
              <a:endParaRPr lang="zh-CN" altLang="en-US" sz="12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9794072" y="2017333"/>
              <a:ext cx="144196" cy="148309"/>
            </a:xfrm>
            <a:prstGeom prst="rect">
              <a:avLst/>
            </a:prstGeom>
            <a:solidFill>
              <a:srgbClr val="DD8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?</a:t>
              </a:r>
              <a:endParaRPr lang="zh-CN" altLang="en-US" sz="12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9692050" y="2257784"/>
              <a:ext cx="144196" cy="148309"/>
            </a:xfrm>
            <a:prstGeom prst="rect">
              <a:avLst/>
            </a:prstGeom>
            <a:solidFill>
              <a:srgbClr val="DD8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?</a:t>
              </a:r>
              <a:endParaRPr lang="zh-CN" altLang="en-US" sz="12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760258" y="1878188"/>
              <a:ext cx="144196" cy="148309"/>
            </a:xfrm>
            <a:prstGeom prst="rect">
              <a:avLst/>
            </a:prstGeom>
            <a:solidFill>
              <a:srgbClr val="DD8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?</a:t>
              </a:r>
              <a:endParaRPr lang="zh-CN" altLang="en-US" sz="12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940591" y="2253834"/>
              <a:ext cx="144196" cy="148309"/>
            </a:xfrm>
            <a:prstGeom prst="rect">
              <a:avLst/>
            </a:prstGeom>
            <a:solidFill>
              <a:srgbClr val="DD8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?</a:t>
              </a:r>
              <a:endParaRPr lang="zh-CN" altLang="en-US" sz="12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403444" y="4410101"/>
              <a:ext cx="2038120" cy="24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微调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GENESIS: Schedule + Tuning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" y="1263650"/>
            <a:ext cx="11984355" cy="4330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3680" y="5872480"/>
            <a:ext cx="9349105" cy="565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>
                <a:ea typeface="宋体" charset="0"/>
                <a:sym typeface="+mn-ea"/>
              </a:rPr>
              <a:t>tile_sizes, relay ...</a:t>
            </a:r>
            <a:endParaRPr lang="zh-CN" altLang="en-US" sz="2800" dirty="0"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Verification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309370"/>
            <a:ext cx="11610975" cy="46672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ea typeface="宋体" charset="0"/>
                <a:sym typeface="+mn-ea"/>
              </a:rPr>
              <a:t>保证</a:t>
            </a:r>
            <a:r>
              <a:rPr lang="en-US" altLang="zh-CN" sz="3200" dirty="0">
                <a:ea typeface="宋体" charset="0"/>
                <a:sym typeface="+mn-ea"/>
              </a:rPr>
              <a:t>schedule</a:t>
            </a:r>
            <a:r>
              <a:rPr lang="zh-CN" altLang="en-US" sz="3200" dirty="0">
                <a:ea typeface="宋体" charset="0"/>
                <a:sym typeface="+mn-ea"/>
              </a:rPr>
              <a:t>的正确性</a:t>
            </a:r>
            <a:endParaRPr lang="en-US" altLang="zh-CN" sz="3200" dirty="0">
              <a:ea typeface="宋体" charset="0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charset="0"/>
                <a:sym typeface="+mn-ea"/>
              </a:rPr>
              <a:t>.sync() </a:t>
            </a:r>
            <a:r>
              <a:rPr lang="zh-CN" altLang="en-US" dirty="0">
                <a:ea typeface="宋体" charset="0"/>
                <a:sym typeface="+mn-ea"/>
              </a:rPr>
              <a:t>和</a:t>
            </a:r>
            <a:r>
              <a:rPr lang="en-US" altLang="zh-CN" dirty="0">
                <a:ea typeface="宋体" charset="0"/>
                <a:sym typeface="+mn-ea"/>
              </a:rPr>
              <a:t> .shard() </a:t>
            </a:r>
            <a:r>
              <a:rPr lang="zh-CN" altLang="en-US" dirty="0">
                <a:ea typeface="宋体" charset="0"/>
                <a:sym typeface="+mn-ea"/>
              </a:rPr>
              <a:t>搭配使用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宋体" charset="0"/>
                <a:sym typeface="+mn-ea"/>
              </a:rPr>
              <a:t>需要</a:t>
            </a:r>
            <a:r>
              <a:rPr lang="en-US" altLang="zh-CN" dirty="0">
                <a:ea typeface="宋体" charset="0"/>
                <a:sym typeface="+mn-ea"/>
              </a:rPr>
              <a:t>static graph</a:t>
            </a:r>
            <a:r>
              <a:rPr lang="zh-CN" altLang="en-US" dirty="0">
                <a:ea typeface="宋体" charset="0"/>
                <a:sym typeface="+mn-ea"/>
              </a:rPr>
              <a:t>的优化必须有</a:t>
            </a:r>
            <a:r>
              <a:rPr lang="en-US" altLang="zh-CN" dirty="0">
                <a:ea typeface="宋体" charset="0"/>
                <a:sym typeface="+mn-ea"/>
              </a:rPr>
              <a:t> .trace()</a:t>
            </a:r>
          </a:p>
          <a:p>
            <a:pPr marL="0" lvl="1">
              <a:lnSpc>
                <a:spcPct val="130000"/>
              </a:lnSpc>
            </a:pPr>
            <a:r>
              <a:rPr lang="zh-CN" altLang="en-US" sz="2800" dirty="0">
                <a:ea typeface="宋体" charset="0"/>
                <a:sym typeface="+mn-ea"/>
              </a:rPr>
              <a:t>保证计算语义的正确性</a:t>
            </a:r>
            <a:endParaRPr lang="en-US" altLang="zh-CN" sz="2800" dirty="0">
              <a:ea typeface="宋体" charset="0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charset="0"/>
                <a:sym typeface="+mn-ea"/>
              </a:rPr>
              <a:t>.verify(*schs)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Implementations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309370"/>
            <a:ext cx="11610975" cy="46672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sz="3200" dirty="0">
                <a:ea typeface="宋体" charset="0"/>
                <a:sym typeface="+mn-ea"/>
              </a:rPr>
              <a:t>Static Graph Tracing</a:t>
            </a:r>
            <a:r>
              <a:rPr lang="zh-CN" sz="3200" dirty="0">
                <a:ea typeface="宋体" charset="0"/>
                <a:sym typeface="+mn-ea"/>
              </a:rPr>
              <a:t>：基于</a:t>
            </a:r>
            <a:r>
              <a:rPr lang="en-US" altLang="zh-CN" sz="3200" dirty="0">
                <a:ea typeface="宋体" charset="0"/>
                <a:sym typeface="+mn-ea"/>
              </a:rPr>
              <a:t> torch.fx</a:t>
            </a:r>
          </a:p>
          <a:p>
            <a:pPr marL="0" lvl="1">
              <a:lnSpc>
                <a:spcPct val="130000"/>
              </a:lnSpc>
            </a:pPr>
            <a:r>
              <a:rPr lang="zh-CN" altLang="en-US" sz="2800" dirty="0">
                <a:ea typeface="宋体" charset="0"/>
                <a:sym typeface="+mn-ea"/>
              </a:rPr>
              <a:t>Framework Dialects：</a:t>
            </a:r>
            <a:r>
              <a:rPr lang="en-US" altLang="zh-CN" sz="2800" dirty="0">
                <a:ea typeface="宋体" charset="0"/>
                <a:sym typeface="+mn-ea"/>
              </a:rPr>
              <a:t>PP</a:t>
            </a:r>
            <a:r>
              <a:rPr lang="zh-CN" altLang="en-US" sz="2800" dirty="0">
                <a:ea typeface="宋体" charset="0"/>
                <a:sym typeface="+mn-ea"/>
              </a:rPr>
              <a:t>需要特殊的</a:t>
            </a:r>
            <a:r>
              <a:rPr lang="en-US" altLang="zh-CN" sz="2800" dirty="0">
                <a:ea typeface="宋体" charset="0"/>
                <a:sym typeface="+mn-ea"/>
              </a:rPr>
              <a:t>Runtime</a:t>
            </a:r>
            <a:r>
              <a:rPr lang="zh-CN" altLang="en-US" sz="2800" dirty="0">
                <a:ea typeface="宋体" charset="0"/>
                <a:sym typeface="+mn-ea"/>
              </a:rPr>
              <a:t>，复用</a:t>
            </a:r>
            <a:r>
              <a:rPr lang="en-US" altLang="zh-CN" sz="2800" dirty="0">
                <a:ea typeface="宋体" charset="0"/>
                <a:sym typeface="+mn-ea"/>
              </a:rPr>
              <a:t>MegatronLM</a:t>
            </a:r>
            <a:r>
              <a:rPr lang="zh-CN" altLang="en-US" sz="2800" dirty="0">
                <a:ea typeface="宋体" charset="0"/>
                <a:sym typeface="+mn-ea"/>
              </a:rPr>
              <a:t>和DeepSpeed</a:t>
            </a:r>
          </a:p>
          <a:p>
            <a:pPr marL="0" lvl="1" indent="0">
              <a:lnSpc>
                <a:spcPct val="130000"/>
              </a:lnSpc>
              <a:buNone/>
            </a:pPr>
            <a:endParaRPr lang="en-US" altLang="zh-CN" sz="2800" dirty="0"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6260" y="1570990"/>
            <a:ext cx="11562080" cy="485838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  <a:cs typeface="+mn-ea"/>
                <a:sym typeface="+mn-ea"/>
              </a:rPr>
              <a:t>减少模型训练时间</a:t>
            </a:r>
          </a:p>
          <a:p>
            <a:pPr marL="0" indent="0">
              <a:buNone/>
            </a:pPr>
            <a:endParaRPr lang="zh-CN" altLang="en-US" dirty="0">
              <a:latin typeface="+mn-ea"/>
              <a:cs typeface="+mn-ea"/>
            </a:endParaRPr>
          </a:p>
          <a:p>
            <a:r>
              <a:rPr lang="zh-CN" altLang="en-US" dirty="0">
                <a:latin typeface="+mn-ea"/>
                <a:cs typeface="+mn-ea"/>
              </a:rPr>
              <a:t>手工优化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+mn-ea"/>
                <a:cs typeface="+mn-ea"/>
              </a:rPr>
              <a:t>model</a:t>
            </a:r>
            <a:r>
              <a:rPr lang="zh-CN" altLang="en-US" dirty="0">
                <a:latin typeface="+mn-ea"/>
                <a:cs typeface="+mn-ea"/>
              </a:rPr>
              <a:t>和</a:t>
            </a:r>
            <a:r>
              <a:rPr lang="en-US" altLang="zh-CN" dirty="0">
                <a:latin typeface="+mn-ea"/>
                <a:cs typeface="+mn-ea"/>
              </a:rPr>
              <a:t>device</a:t>
            </a:r>
            <a:r>
              <a:rPr lang="zh-CN" altLang="en-US" dirty="0">
                <a:latin typeface="+mn-ea"/>
                <a:cs typeface="+mn-ea"/>
              </a:rPr>
              <a:t>不同可能导致配置不同</a:t>
            </a:r>
            <a:r>
              <a:rPr lang="en-US" altLang="zh-CN" dirty="0">
                <a:latin typeface="+mn-ea"/>
                <a:cs typeface="+mn-ea"/>
              </a:rPr>
              <a:t> -&gt; 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+mn-ea"/>
              </a:rPr>
              <a:t>泛化性差</a:t>
            </a:r>
            <a:r>
              <a:rPr lang="zh-CN" altLang="en-US" dirty="0">
                <a:latin typeface="+mn-ea"/>
                <a:cs typeface="+mn-ea"/>
              </a:rPr>
              <a:t>（</a:t>
            </a:r>
            <a:r>
              <a:rPr lang="en-US" altLang="zh-CN" dirty="0">
                <a:latin typeface="+mn-ea"/>
                <a:cs typeface="+mn-ea"/>
              </a:rPr>
              <a:t>Challenge 1</a:t>
            </a:r>
            <a:r>
              <a:rPr lang="zh-CN" altLang="en-US" dirty="0">
                <a:latin typeface="+mn-ea"/>
                <a:cs typeface="+mn-ea"/>
              </a:rPr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+mn-ea"/>
                <a:cs typeface="+mn-ea"/>
                <a:sym typeface="+mn-ea"/>
              </a:rPr>
              <a:t>极致性能需要大量调参</a:t>
            </a:r>
            <a:r>
              <a:rPr lang="en-US" altLang="zh-CN" dirty="0">
                <a:latin typeface="+mn-ea"/>
                <a:cs typeface="+mn-ea"/>
                <a:sym typeface="+mn-ea"/>
              </a:rPr>
              <a:t> </a:t>
            </a:r>
            <a:r>
              <a:rPr lang="en-US" altLang="zh-CN" dirty="0">
                <a:latin typeface="+mn-ea"/>
                <a:cs typeface="+mn-ea"/>
              </a:rPr>
              <a:t>-&gt; 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难以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prune</a:t>
            </a:r>
            <a:r>
              <a:rPr lang="en-US" altLang="zh-CN" dirty="0">
                <a:latin typeface="+mn-ea"/>
                <a:cs typeface="+mn-ea"/>
                <a:sym typeface="+mn-ea"/>
              </a:rPr>
              <a:t> </a:t>
            </a:r>
            <a:r>
              <a:rPr lang="zh-CN" altLang="en-US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dirty="0">
                <a:latin typeface="+mn-ea"/>
                <a:cs typeface="+mn-ea"/>
                <a:sym typeface="+mn-ea"/>
              </a:rPr>
              <a:t>Challenge 2</a:t>
            </a:r>
            <a:r>
              <a:rPr lang="zh-CN" altLang="en-US" dirty="0">
                <a:latin typeface="+mn-ea"/>
                <a:cs typeface="+mn-ea"/>
                <a:sym typeface="+mn-ea"/>
              </a:rPr>
              <a:t>）</a:t>
            </a:r>
          </a:p>
          <a:p>
            <a:pPr marL="457200" lvl="1" indent="0">
              <a:buNone/>
            </a:pPr>
            <a:endParaRPr lang="en-US" altLang="zh-CN" dirty="0">
              <a:latin typeface="+mn-ea"/>
              <a:cs typeface="+mn-ea"/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>
                <a:latin typeface="+mn-ea"/>
                <a:cs typeface="+mn-ea"/>
              </a:rPr>
              <a:t>DL</a:t>
            </a:r>
            <a:r>
              <a:rPr lang="zh-CN" altLang="en-US" dirty="0">
                <a:latin typeface="+mn-ea"/>
                <a:cs typeface="+mn-ea"/>
              </a:rPr>
              <a:t>框架自动应用优化</a:t>
            </a:r>
          </a:p>
          <a:p>
            <a:pPr marL="457200" lvl="2">
              <a:lnSpc>
                <a:spcPct val="11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需要静态图支持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,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框架存在编程限制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(XLA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的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JAX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要求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pure-funcs and no in-place update) ; </a:t>
            </a:r>
            <a:r>
              <a:rPr lang="zh-CN" altLang="en-US" sz="2400" dirty="0">
                <a:latin typeface="+mn-ea"/>
                <a:cs typeface="+mn-ea"/>
              </a:rPr>
              <a:t>难以调节优化粒度</a:t>
            </a:r>
            <a:r>
              <a:rPr lang="en-US" altLang="zh-CN" sz="2400" dirty="0">
                <a:latin typeface="+mn-ea"/>
                <a:cs typeface="+mn-ea"/>
              </a:rPr>
              <a:t> -&gt; 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宋体" charset="0"/>
                <a:cs typeface="+mn-ea"/>
              </a:rPr>
              <a:t>可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+mn-ea"/>
              </a:rPr>
              <a:t>编程性差</a:t>
            </a:r>
            <a:r>
              <a:rPr lang="en-US" altLang="zh-CN" sz="2400" dirty="0">
                <a:latin typeface="+mn-ea"/>
                <a:cs typeface="+mn-ea"/>
              </a:rPr>
              <a:t> (Challenge 3)</a:t>
            </a:r>
          </a:p>
          <a:p>
            <a:pPr marL="457200" lvl="2">
              <a:lnSpc>
                <a:spcPct val="110000"/>
              </a:lnSpc>
            </a:pPr>
            <a:r>
              <a:rPr lang="zh-CN" altLang="en-US" sz="2400" dirty="0">
                <a:latin typeface="+mn-ea"/>
                <a:ea typeface="宋体" charset="0"/>
                <a:cs typeface="+mn-ea"/>
              </a:rPr>
              <a:t>侵入式地优化</a:t>
            </a:r>
            <a:r>
              <a:rPr lang="en-US" altLang="zh-CN" sz="2400" dirty="0">
                <a:latin typeface="+mn-ea"/>
                <a:ea typeface="宋体" charset="0"/>
                <a:cs typeface="+mn-ea"/>
              </a:rPr>
              <a:t>,</a:t>
            </a:r>
            <a:r>
              <a:rPr lang="zh-CN" altLang="en-US" sz="2400" dirty="0">
                <a:latin typeface="+mn-ea"/>
                <a:ea typeface="宋体" charset="0"/>
                <a:cs typeface="+mn-ea"/>
              </a:rPr>
              <a:t>将多层</a:t>
            </a:r>
            <a:r>
              <a:rPr lang="en-US" altLang="zh-CN" sz="2400" dirty="0">
                <a:latin typeface="+mn-ea"/>
                <a:ea typeface="宋体" charset="0"/>
                <a:cs typeface="+mn-ea"/>
              </a:rPr>
              <a:t>layer</a:t>
            </a:r>
            <a:r>
              <a:rPr lang="zh-CN" altLang="en-US" sz="2400" dirty="0">
                <a:latin typeface="+mn-ea"/>
                <a:ea typeface="宋体" charset="0"/>
                <a:cs typeface="+mn-ea"/>
              </a:rPr>
              <a:t>结构解构为</a:t>
            </a:r>
            <a:r>
              <a:rPr lang="en-US" altLang="zh-CN" sz="2400" dirty="0">
                <a:latin typeface="+mn-ea"/>
                <a:ea typeface="宋体" charset="0"/>
                <a:cs typeface="+mn-ea"/>
              </a:rPr>
              <a:t>single-level dataflow graph</a:t>
            </a:r>
            <a:r>
              <a:rPr lang="zh-CN" altLang="en-US" sz="2400" dirty="0">
                <a:latin typeface="+mn-ea"/>
                <a:ea typeface="宋体" charset="0"/>
                <a:cs typeface="+mn-ea"/>
              </a:rPr>
              <a:t>并重写某些</a:t>
            </a:r>
            <a:r>
              <a:rPr lang="en-US" altLang="zh-CN" sz="2400" dirty="0">
                <a:latin typeface="+mn-ea"/>
                <a:ea typeface="宋体" charset="0"/>
                <a:cs typeface="+mn-ea"/>
              </a:rPr>
              <a:t>op,</a:t>
            </a:r>
            <a:r>
              <a:rPr lang="zh-CN" altLang="en-US" sz="2400" dirty="0">
                <a:latin typeface="+mn-ea"/>
                <a:ea typeface="宋体" charset="0"/>
                <a:cs typeface="+mn-ea"/>
              </a:rPr>
              <a:t>优化前后模型结构变化巨大</a:t>
            </a:r>
            <a:r>
              <a:rPr lang="en-US" altLang="zh-CN" sz="2400" dirty="0">
                <a:latin typeface="+mn-ea"/>
                <a:ea typeface="宋体" charset="0"/>
                <a:cs typeface="+mn-ea"/>
              </a:rPr>
              <a:t> -&gt; 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宋体" charset="0"/>
                <a:cs typeface="+mn-ea"/>
              </a:rPr>
              <a:t>难以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宋体" charset="0"/>
                <a:cs typeface="+mn-ea"/>
              </a:rPr>
              <a:t>debug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(Challenge 4)</a:t>
            </a:r>
            <a:endParaRPr lang="zh-CN" altLang="en-US" sz="2400" dirty="0">
              <a:latin typeface="+mn-ea"/>
              <a:cs typeface="+mn-ea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Introduce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Evaluation</a:t>
            </a:r>
            <a:endParaRPr lang="zh-CN" altLang="en-US" dirty="0">
              <a:ea typeface="宋体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920875"/>
            <a:ext cx="9596120" cy="4714875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6870" y="1309370"/>
            <a:ext cx="11610975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ea typeface="宋体" charset="0"/>
                <a:sym typeface="+mn-ea"/>
              </a:rPr>
              <a:t>单机测试，以</a:t>
            </a:r>
            <a:r>
              <a:rPr lang="en-US" altLang="zh-CN" dirty="0">
                <a:ea typeface="宋体" charset="0"/>
                <a:sym typeface="+mn-ea"/>
              </a:rPr>
              <a:t>MegatronLM</a:t>
            </a:r>
            <a:r>
              <a:rPr lang="zh-CN" altLang="en-US" dirty="0">
                <a:ea typeface="宋体" charset="0"/>
                <a:sym typeface="+mn-ea"/>
              </a:rPr>
              <a:t>和DeepSpeed手工优化性能为</a:t>
            </a:r>
            <a:r>
              <a:rPr lang="en-US" altLang="zh-CN" dirty="0">
                <a:ea typeface="宋体" charset="0"/>
                <a:sym typeface="+mn-ea"/>
              </a:rPr>
              <a:t>Baseline</a:t>
            </a:r>
            <a:endParaRPr lang="zh-CN" altLang="en-US" dirty="0">
              <a:ea typeface="宋体" charset="0"/>
              <a:sym typeface="+mn-ea"/>
            </a:endParaRPr>
          </a:p>
          <a:p>
            <a:pPr marL="0" lvl="1" indent="0">
              <a:lnSpc>
                <a:spcPct val="130000"/>
              </a:lnSpc>
              <a:buNone/>
            </a:pPr>
            <a:endParaRPr lang="zh-CN" altLang="en-US" dirty="0">
              <a:ea typeface="宋体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9975850" y="2966720"/>
            <a:ext cx="2138680" cy="4667250"/>
          </a:xfrm>
          <a:prstGeom prst="rect">
            <a:avLst/>
          </a:prstGeom>
        </p:spPr>
        <p:txBody>
          <a:bodyPr vert="horz" lIns="136525" tIns="136525" rIns="136525" bIns="13652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30000"/>
              </a:lnSpc>
              <a:buNone/>
            </a:pPr>
            <a:r>
              <a:rPr lang="en-US" dirty="0">
                <a:ea typeface="宋体" charset="0"/>
                <a:sym typeface="+mn-ea"/>
              </a:rPr>
              <a:t>Baseline</a:t>
            </a:r>
            <a:r>
              <a:rPr lang="zh-CN" altLang="en-US" dirty="0">
                <a:ea typeface="宋体" charset="0"/>
                <a:sym typeface="+mn-ea"/>
              </a:rPr>
              <a:t>数据并未说明是否来自官方最优</a:t>
            </a:r>
            <a:endParaRPr lang="en-US" altLang="zh-CN" dirty="0"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Evaluation</a:t>
            </a:r>
            <a:endParaRPr lang="zh-CN" altLang="en-US" dirty="0">
              <a:ea typeface="宋体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6870" y="1309370"/>
            <a:ext cx="11610975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ea typeface="宋体" charset="0"/>
                <a:sym typeface="+mn-ea"/>
              </a:rPr>
              <a:t>     </a:t>
            </a:r>
            <a:r>
              <a:rPr lang="zh-CN" altLang="en-US" dirty="0">
                <a:ea typeface="宋体" charset="0"/>
                <a:sym typeface="+mn-ea"/>
              </a:rPr>
              <a:t>多机测试</a:t>
            </a:r>
            <a:r>
              <a:rPr lang="en-US" altLang="zh-CN" dirty="0">
                <a:ea typeface="宋体" charset="0"/>
                <a:sym typeface="+mn-ea"/>
              </a:rPr>
              <a:t>                                                </a:t>
            </a:r>
            <a:r>
              <a:rPr lang="zh-CN" altLang="en-US" dirty="0">
                <a:ea typeface="宋体" charset="0"/>
                <a:sym typeface="+mn-ea"/>
              </a:rPr>
              <a:t>消融试验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" y="1972945"/>
            <a:ext cx="3429000" cy="4695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910" y="2703830"/>
            <a:ext cx="7480935" cy="243776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Ads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775" y="1365885"/>
            <a:ext cx="10406380" cy="46672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ym typeface="+mn-ea"/>
              </a:rPr>
              <a:t>trade-off between usability and performance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PyTorch -&gt; Slapo -&gt; Triton -&gt; CUDA C -&gt; PTX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ym typeface="+mn-ea"/>
              </a:rPr>
              <a:t>Granularity Control (partial graph trace)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ym typeface="+mn-ea"/>
              </a:rPr>
              <a:t>Progressive Optimization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ym typeface="+mn-ea"/>
              </a:rPr>
              <a:t>TP -&gt; fuse op -&gt; effective kernel -&gt; PP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ym typeface="+mn-ea"/>
              </a:rPr>
              <a:t>Auto Tuning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DisAds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775" y="1365885"/>
            <a:ext cx="10406380" cy="46672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charset="0"/>
                <a:sym typeface="+mn-ea"/>
              </a:rPr>
              <a:t>hardware special optimization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tensorcore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ASIC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ym typeface="+mn-ea"/>
              </a:rPr>
              <a:t>Auto Tuning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ym typeface="+mn-ea"/>
              </a:rPr>
              <a:t>repalce -&gt; TorchIndocutor / ...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ym typeface="+mn-ea"/>
              </a:rPr>
              <a:t>fuse -&gt; pattern match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ym typeface="+mn-ea"/>
              </a:rPr>
              <a:t>TP -&gt; no just QKV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ym typeface="+mn-ea"/>
              </a:rPr>
              <a:t>device utilization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Slapo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190" y="169100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ym typeface="+mn-ea"/>
              </a:rPr>
              <a:t>a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Schedule LAnguage</a:t>
            </a:r>
            <a:r>
              <a:rPr lang="en-US" altLang="zh-CN" dirty="0">
                <a:sym typeface="+mn-ea"/>
              </a:rPr>
              <a:t> for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Progressive Optimization</a:t>
            </a:r>
            <a:r>
              <a:rPr lang="en-US" altLang="zh-CN" dirty="0">
                <a:sym typeface="+mn-ea"/>
              </a:rPr>
              <a:t>, designed for DL frameworks with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dynamic model graphs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Schedule LAnguage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Decouple model execution from its definition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ea typeface="宋体" charset="0"/>
              </a:rPr>
              <a:t>类似</a:t>
            </a:r>
            <a:r>
              <a:rPr lang="en-US" altLang="zh-CN" dirty="0">
                <a:solidFill>
                  <a:schemeClr val="tx1"/>
                </a:solidFill>
                <a:ea typeface="宋体" charset="0"/>
              </a:rPr>
              <a:t>Hailde / TVM</a:t>
            </a:r>
            <a:r>
              <a:rPr lang="zh-CN" altLang="en-US" dirty="0">
                <a:solidFill>
                  <a:schemeClr val="tx1"/>
                </a:solidFill>
                <a:ea typeface="宋体" charset="0"/>
              </a:rPr>
              <a:t>中计算与调度分离的思想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ea typeface="宋体" charset="0"/>
                <a:sym typeface="+mn-ea"/>
              </a:rPr>
              <a:t>相似的</a:t>
            </a:r>
            <a:r>
              <a:rPr lang="zh-CN" altLang="en-US" dirty="0">
                <a:solidFill>
                  <a:srgbClr val="FF0000"/>
                </a:solidFill>
                <a:ea typeface="宋体" charset="0"/>
              </a:rPr>
              <a:t>模型结构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 -&gt; </a:t>
            </a:r>
            <a:r>
              <a:rPr lang="zh-CN" altLang="en-US" dirty="0">
                <a:solidFill>
                  <a:srgbClr val="FF0000"/>
                </a:solidFill>
                <a:ea typeface="宋体" charset="0"/>
              </a:rPr>
              <a:t>相似的优化方案</a:t>
            </a:r>
            <a:r>
              <a:rPr lang="en-US" altLang="zh-CN" dirty="0">
                <a:ea typeface="宋体" charset="0"/>
              </a:rPr>
              <a:t> -&gt; </a:t>
            </a:r>
            <a:r>
              <a:rPr lang="zh-CN" altLang="en-US" dirty="0">
                <a:ea typeface="宋体" charset="0"/>
              </a:rPr>
              <a:t>泛化性强</a:t>
            </a:r>
            <a:r>
              <a:rPr lang="en-US" altLang="zh-CN" dirty="0">
                <a:ea typeface="宋体" charset="0"/>
              </a:rPr>
              <a:t> (Challenge 1)</a:t>
            </a:r>
            <a:endParaRPr lang="en-US" altLang="zh-CN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Slapo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190" y="169100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ym typeface="+mn-ea"/>
              </a:rPr>
              <a:t>a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Schedule LAnguage</a:t>
            </a:r>
            <a:r>
              <a:rPr lang="en-US" altLang="zh-CN" dirty="0">
                <a:sym typeface="+mn-ea"/>
              </a:rPr>
              <a:t> for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Progressive Optimization</a:t>
            </a:r>
            <a:r>
              <a:rPr lang="en-US" altLang="zh-CN" dirty="0">
                <a:sym typeface="+mn-ea"/>
              </a:rPr>
              <a:t>, designed for DL frameworks with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dynamic model graphs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Auto Tuning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pipeline stages, number of activation checkpoints, batch size...</a:t>
            </a:r>
            <a:endParaRPr lang="en-US" altLang="zh-CN" dirty="0"/>
          </a:p>
          <a:p>
            <a:pPr lvl="1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effectLst/>
                <a:ea typeface="宋体" charset="0"/>
              </a:rPr>
              <a:t>以编程接口的形式提供</a:t>
            </a:r>
            <a:r>
              <a:rPr lang="en-US" altLang="zh-CN" dirty="0">
                <a:effectLst/>
                <a:ea typeface="宋体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  <a:ea typeface="宋体" charset="0"/>
              </a:rPr>
              <a:t>tuneable knobs</a:t>
            </a:r>
            <a:r>
              <a:rPr lang="en-US" altLang="zh-CN" dirty="0">
                <a:effectLst/>
                <a:ea typeface="宋体" charset="0"/>
              </a:rPr>
              <a:t> </a:t>
            </a:r>
            <a:r>
              <a:rPr lang="zh-CN" altLang="en-US" dirty="0">
                <a:effectLst/>
                <a:ea typeface="宋体" charset="0"/>
              </a:rPr>
              <a:t>给开发者</a:t>
            </a:r>
            <a:endParaRPr lang="en-US" altLang="zh-CN" dirty="0">
              <a:effectLst/>
              <a:ea typeface="宋体" charset="0"/>
            </a:endParaRPr>
          </a:p>
          <a:p>
            <a:pPr lvl="1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effectLst/>
                <a:ea typeface="宋体" charset="0"/>
              </a:rPr>
              <a:t>节省调参的精力</a:t>
            </a:r>
            <a:r>
              <a:rPr lang="en-US" altLang="zh-CN" dirty="0">
                <a:effectLst/>
                <a:ea typeface="宋体" charset="0"/>
              </a:rPr>
              <a:t> </a:t>
            </a:r>
            <a:r>
              <a:rPr lang="en-US" altLang="zh-CN" dirty="0">
                <a:ea typeface="宋体" charset="0"/>
                <a:sym typeface="+mn-ea"/>
              </a:rPr>
              <a:t>-&gt; </a:t>
            </a:r>
            <a:r>
              <a:rPr lang="zh-CN" altLang="en-US" dirty="0">
                <a:ea typeface="宋体" charset="0"/>
                <a:sym typeface="+mn-ea"/>
              </a:rPr>
              <a:t>方便</a:t>
            </a:r>
            <a:r>
              <a:rPr lang="en-US" altLang="zh-CN" dirty="0">
                <a:ea typeface="宋体" charset="0"/>
                <a:sym typeface="+mn-ea"/>
              </a:rPr>
              <a:t>tuning (Challenge 2)</a:t>
            </a:r>
          </a:p>
          <a:p>
            <a:pPr lvl="1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effectLst/>
                <a:ea typeface="宋体" charset="0"/>
              </a:rPr>
              <a:t>auto schedule</a:t>
            </a:r>
            <a:r>
              <a:rPr lang="zh-CN" altLang="en-US" dirty="0">
                <a:effectLst/>
                <a:ea typeface="宋体" charset="0"/>
              </a:rPr>
              <a:t>正在开发</a:t>
            </a:r>
          </a:p>
          <a:p>
            <a:pPr lvl="1">
              <a:lnSpc>
                <a:spcPct val="100000"/>
              </a:lnSpc>
              <a:buFont typeface="Arial" panose="020B0604020202090204" pitchFamily="34" charset="0"/>
              <a:buChar char="•"/>
            </a:pPr>
            <a:endParaRPr lang="zh-CN" altLang="en-US" dirty="0">
              <a:effectLst/>
            </a:endParaRPr>
          </a:p>
          <a:p>
            <a:pPr marL="457200" lvl="1" indent="0">
              <a:lnSpc>
                <a:spcPct val="100000"/>
              </a:lnSpc>
              <a:buFont typeface="Arial" panose="020B0604020202090204" pitchFamily="34" charset="0"/>
              <a:buNone/>
            </a:pPr>
            <a:endParaRPr lang="en-US" altLang="zh-CN" dirty="0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Slapo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190" y="169100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ym typeface="+mn-ea"/>
              </a:rPr>
              <a:t>a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Schedule LAnguage</a:t>
            </a:r>
            <a:r>
              <a:rPr lang="en-US" altLang="zh-CN" dirty="0">
                <a:sym typeface="+mn-ea"/>
              </a:rPr>
              <a:t> for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Progressive Optimization</a:t>
            </a:r>
            <a:r>
              <a:rPr lang="en-US" altLang="zh-CN" dirty="0">
                <a:sym typeface="+mn-ea"/>
              </a:rPr>
              <a:t>, designed for DL frameworks with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dynamic model graphs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Progressive Optimization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MLIR ? </a:t>
            </a:r>
            <a:endParaRPr lang="en-US" altLang="zh-CN" dirty="0"/>
          </a:p>
          <a:p>
            <a:pPr lvl="1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effectLst/>
                <a:ea typeface="宋体" charset="0"/>
              </a:rPr>
              <a:t>trace by need,</a:t>
            </a:r>
            <a:r>
              <a:rPr lang="zh-CN" altLang="en-US" dirty="0">
                <a:effectLst/>
                <a:ea typeface="宋体" charset="0"/>
              </a:rPr>
              <a:t>通过</a:t>
            </a:r>
            <a:r>
              <a:rPr lang="en-US" altLang="zh-CN" dirty="0">
                <a:effectLst/>
                <a:ea typeface="宋体" charset="0"/>
              </a:rPr>
              <a:t> schedule primitives </a:t>
            </a:r>
            <a:r>
              <a:rPr lang="zh-CN" altLang="en-US" dirty="0">
                <a:solidFill>
                  <a:srgbClr val="FF0000"/>
                </a:solidFill>
                <a:effectLst/>
                <a:ea typeface="宋体" charset="0"/>
              </a:rPr>
              <a:t>控制优化粒度</a:t>
            </a:r>
          </a:p>
          <a:p>
            <a:pPr lvl="1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effectLst/>
                <a:ea typeface="宋体" charset="0"/>
                <a:sym typeface="+mn-ea"/>
              </a:rPr>
              <a:t>无显式编程规则</a:t>
            </a:r>
            <a:r>
              <a:rPr lang="en-US" altLang="zh-CN" dirty="0">
                <a:effectLst/>
                <a:ea typeface="宋体" charset="0"/>
                <a:sym typeface="+mn-ea"/>
              </a:rPr>
              <a:t>,</a:t>
            </a:r>
            <a:r>
              <a:rPr lang="zh-CN" altLang="en-US" dirty="0">
                <a:effectLst/>
                <a:ea typeface="宋体" charset="0"/>
                <a:sym typeface="+mn-ea"/>
              </a:rPr>
              <a:t>不要求全局静态计算图</a:t>
            </a:r>
            <a:r>
              <a:rPr lang="en-US" altLang="zh-CN" dirty="0">
                <a:effectLst/>
                <a:ea typeface="宋体" charset="0"/>
                <a:sym typeface="+mn-ea"/>
              </a:rPr>
              <a:t> -&gt; </a:t>
            </a:r>
            <a:r>
              <a:rPr lang="zh-CN" altLang="en-US" dirty="0">
                <a:effectLst/>
                <a:ea typeface="宋体" charset="0"/>
                <a:sym typeface="+mn-ea"/>
              </a:rPr>
              <a:t>易编程性</a:t>
            </a:r>
            <a:r>
              <a:rPr lang="en-US" altLang="zh-CN" dirty="0">
                <a:effectLst/>
                <a:ea typeface="宋体" charset="0"/>
                <a:sym typeface="+mn-ea"/>
              </a:rPr>
              <a:t>(Challeage 3)</a:t>
            </a:r>
            <a:endParaRPr lang="zh-CN" altLang="en-US" dirty="0">
              <a:effectLst/>
              <a:ea typeface="宋体" charset="0"/>
            </a:endParaRPr>
          </a:p>
          <a:p>
            <a:pPr marL="457200" lvl="1" indent="0">
              <a:lnSpc>
                <a:spcPct val="100000"/>
              </a:lnSpc>
              <a:buFont typeface="Arial" panose="020B0604020202090204" pitchFamily="34" charset="0"/>
              <a:buNone/>
            </a:pPr>
            <a:endParaRPr lang="en-US" altLang="zh-CN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47015" y="497840"/>
            <a:ext cx="5549900" cy="6042660"/>
            <a:chOff x="4886" y="1544"/>
            <a:chExt cx="9483" cy="8264"/>
          </a:xfrm>
        </p:grpSpPr>
        <p:sp>
          <p:nvSpPr>
            <p:cNvPr id="6" name="矩形: 圆角 5"/>
            <p:cNvSpPr/>
            <p:nvPr/>
          </p:nvSpPr>
          <p:spPr>
            <a:xfrm>
              <a:off x="6856" y="1544"/>
              <a:ext cx="6313" cy="97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6856" y="3040"/>
              <a:ext cx="6313" cy="937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5839" y="9136"/>
              <a:ext cx="8530" cy="67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sp>
          <p:nvSpPr>
            <p:cNvPr id="9" name="Google Shape;141;p28"/>
            <p:cNvSpPr/>
            <p:nvPr/>
          </p:nvSpPr>
          <p:spPr>
            <a:xfrm>
              <a:off x="11267" y="1762"/>
              <a:ext cx="1713" cy="57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2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MobileNet</a:t>
              </a:r>
            </a:p>
          </p:txBody>
        </p:sp>
        <p:sp>
          <p:nvSpPr>
            <p:cNvPr id="10" name="Google Shape;141;p28"/>
            <p:cNvSpPr/>
            <p:nvPr/>
          </p:nvSpPr>
          <p:spPr>
            <a:xfrm>
              <a:off x="7231" y="1779"/>
              <a:ext cx="1593" cy="57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2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Diffusion</a:t>
              </a:r>
            </a:p>
          </p:txBody>
        </p:sp>
        <p:sp>
          <p:nvSpPr>
            <p:cNvPr id="11" name="Google Shape;141;p28"/>
            <p:cNvSpPr/>
            <p:nvPr/>
          </p:nvSpPr>
          <p:spPr>
            <a:xfrm>
              <a:off x="9307" y="1762"/>
              <a:ext cx="1593" cy="57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2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GAN</a:t>
              </a:r>
            </a:p>
          </p:txBody>
        </p:sp>
        <p:sp>
          <p:nvSpPr>
            <p:cNvPr id="12" name="Google Shape;141;p28"/>
            <p:cNvSpPr/>
            <p:nvPr/>
          </p:nvSpPr>
          <p:spPr>
            <a:xfrm>
              <a:off x="7943" y="9258"/>
              <a:ext cx="1313" cy="464"/>
            </a:xfrm>
            <a:prstGeom prst="round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2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CPU</a:t>
              </a:r>
            </a:p>
          </p:txBody>
        </p:sp>
        <p:sp>
          <p:nvSpPr>
            <p:cNvPr id="13" name="Google Shape;141;p28"/>
            <p:cNvSpPr/>
            <p:nvPr/>
          </p:nvSpPr>
          <p:spPr>
            <a:xfrm>
              <a:off x="13177" y="9240"/>
              <a:ext cx="942" cy="464"/>
            </a:xfrm>
            <a:prstGeom prst="round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2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GPU</a:t>
              </a:r>
            </a:p>
          </p:txBody>
        </p:sp>
        <p:sp>
          <p:nvSpPr>
            <p:cNvPr id="14" name="Google Shape;141;p28"/>
            <p:cNvSpPr/>
            <p:nvPr/>
          </p:nvSpPr>
          <p:spPr>
            <a:xfrm>
              <a:off x="5968" y="9262"/>
              <a:ext cx="1619" cy="464"/>
            </a:xfrm>
            <a:prstGeom prst="round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2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DLP</a:t>
              </a:r>
            </a:p>
          </p:txBody>
        </p:sp>
        <p:sp>
          <p:nvSpPr>
            <p:cNvPr id="15" name="Google Shape;141;p28"/>
            <p:cNvSpPr/>
            <p:nvPr/>
          </p:nvSpPr>
          <p:spPr>
            <a:xfrm>
              <a:off x="11523" y="9240"/>
              <a:ext cx="942" cy="464"/>
            </a:xfrm>
            <a:prstGeom prst="round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2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TPU</a:t>
              </a: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5" y="3065"/>
              <a:ext cx="828" cy="886"/>
            </a:xfrm>
            <a:prstGeom prst="rect">
              <a:avLst/>
            </a:prstGeom>
          </p:spPr>
        </p:pic>
        <p:pic>
          <p:nvPicPr>
            <p:cNvPr id="25" name="Picture 4" descr="Welcome to PyTorch Tutorials — PyTorch Tutorials 1.13.1+cu117 documentation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41" t="36824" r="10650" b="39364"/>
            <a:stretch>
              <a:fillRect/>
            </a:stretch>
          </p:blipFill>
          <p:spPr bwMode="auto">
            <a:xfrm>
              <a:off x="8583" y="3145"/>
              <a:ext cx="2744" cy="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直接箭头连接符 29"/>
            <p:cNvCxnSpPr>
              <a:stCxn id="6" idx="2"/>
              <a:endCxn id="7" idx="0"/>
            </p:cNvCxnSpPr>
            <p:nvPr/>
          </p:nvCxnSpPr>
          <p:spPr>
            <a:xfrm>
              <a:off x="10012" y="2519"/>
              <a:ext cx="0" cy="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Google Shape;141;p28"/>
            <p:cNvSpPr/>
            <p:nvPr/>
          </p:nvSpPr>
          <p:spPr>
            <a:xfrm>
              <a:off x="8694" y="5680"/>
              <a:ext cx="2710" cy="10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200" b="1" dirty="0" err="1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Linalg</a:t>
              </a: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11409" y="3952"/>
              <a:ext cx="2927" cy="5221"/>
            </a:xfrm>
            <a:custGeom>
              <a:avLst/>
              <a:gdLst>
                <a:gd name="connsiteX0" fmla="*/ 1037891 w 1858507"/>
                <a:gd name="connsiteY0" fmla="*/ 0 h 3315286"/>
                <a:gd name="connsiteX1" fmla="*/ 20328 w 1858507"/>
                <a:gd name="connsiteY1" fmla="*/ 1674055 h 3315286"/>
                <a:gd name="connsiteX2" fmla="*/ 1858507 w 1858507"/>
                <a:gd name="connsiteY2" fmla="*/ 3315286 h 331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8507" h="3315286">
                  <a:moveTo>
                    <a:pt x="1037891" y="0"/>
                  </a:moveTo>
                  <a:cubicBezTo>
                    <a:pt x="460725" y="560753"/>
                    <a:pt x="-116441" y="1121507"/>
                    <a:pt x="20328" y="1674055"/>
                  </a:cubicBezTo>
                  <a:cubicBezTo>
                    <a:pt x="157097" y="2226603"/>
                    <a:pt x="1558396" y="3044092"/>
                    <a:pt x="1858507" y="33152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 flipH="1">
              <a:off x="5767" y="4002"/>
              <a:ext cx="2927" cy="5221"/>
            </a:xfrm>
            <a:custGeom>
              <a:avLst/>
              <a:gdLst>
                <a:gd name="connsiteX0" fmla="*/ 1037891 w 1858507"/>
                <a:gd name="connsiteY0" fmla="*/ 0 h 3315286"/>
                <a:gd name="connsiteX1" fmla="*/ 20328 w 1858507"/>
                <a:gd name="connsiteY1" fmla="*/ 1674055 h 3315286"/>
                <a:gd name="connsiteX2" fmla="*/ 1858507 w 1858507"/>
                <a:gd name="connsiteY2" fmla="*/ 3315286 h 331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8507" h="3315286">
                  <a:moveTo>
                    <a:pt x="1037891" y="0"/>
                  </a:moveTo>
                  <a:cubicBezTo>
                    <a:pt x="460725" y="560753"/>
                    <a:pt x="-116441" y="1121507"/>
                    <a:pt x="20328" y="1674055"/>
                  </a:cubicBezTo>
                  <a:cubicBezTo>
                    <a:pt x="157097" y="2226603"/>
                    <a:pt x="1558396" y="3044092"/>
                    <a:pt x="1858507" y="33152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sp>
          <p:nvSpPr>
            <p:cNvPr id="42" name="Google Shape;141;p28"/>
            <p:cNvSpPr/>
            <p:nvPr/>
          </p:nvSpPr>
          <p:spPr>
            <a:xfrm>
              <a:off x="7719" y="4041"/>
              <a:ext cx="4652" cy="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2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计算图</a:t>
              </a:r>
            </a:p>
          </p:txBody>
        </p:sp>
        <p:sp>
          <p:nvSpPr>
            <p:cNvPr id="43" name="Google Shape;141;p28"/>
            <p:cNvSpPr/>
            <p:nvPr/>
          </p:nvSpPr>
          <p:spPr>
            <a:xfrm>
              <a:off x="8334" y="4835"/>
              <a:ext cx="3431" cy="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2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高层表示</a:t>
              </a:r>
            </a:p>
          </p:txBody>
        </p:sp>
        <p:sp>
          <p:nvSpPr>
            <p:cNvPr id="44" name="Google Shape;141;p28"/>
            <p:cNvSpPr/>
            <p:nvPr/>
          </p:nvSpPr>
          <p:spPr>
            <a:xfrm>
              <a:off x="8665" y="6832"/>
              <a:ext cx="1347" cy="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CN" sz="1200" b="1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Tensor</a:t>
              </a:r>
            </a:p>
          </p:txBody>
        </p:sp>
        <p:sp>
          <p:nvSpPr>
            <p:cNvPr id="45" name="Google Shape;141;p28"/>
            <p:cNvSpPr/>
            <p:nvPr/>
          </p:nvSpPr>
          <p:spPr>
            <a:xfrm>
              <a:off x="10227" y="6832"/>
              <a:ext cx="1347" cy="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CN" sz="1200" b="1" dirty="0" err="1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Arith</a:t>
              </a:r>
            </a:p>
          </p:txBody>
        </p:sp>
        <p:sp>
          <p:nvSpPr>
            <p:cNvPr id="46" name="Google Shape;141;p28"/>
            <p:cNvSpPr/>
            <p:nvPr/>
          </p:nvSpPr>
          <p:spPr>
            <a:xfrm>
              <a:off x="7998" y="7538"/>
              <a:ext cx="2053" cy="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200" b="1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Vector</a:t>
              </a:r>
            </a:p>
          </p:txBody>
        </p:sp>
        <p:sp>
          <p:nvSpPr>
            <p:cNvPr id="47" name="Google Shape;141;p28"/>
            <p:cNvSpPr/>
            <p:nvPr/>
          </p:nvSpPr>
          <p:spPr>
            <a:xfrm>
              <a:off x="10188" y="7543"/>
              <a:ext cx="2036" cy="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Memref</a:t>
              </a:r>
            </a:p>
          </p:txBody>
        </p:sp>
        <p:sp>
          <p:nvSpPr>
            <p:cNvPr id="48" name="Google Shape;141;p28"/>
            <p:cNvSpPr/>
            <p:nvPr/>
          </p:nvSpPr>
          <p:spPr>
            <a:xfrm>
              <a:off x="6856" y="8642"/>
              <a:ext cx="6391" cy="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2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LLVM</a:t>
              </a:r>
            </a:p>
          </p:txBody>
        </p:sp>
        <p:sp>
          <p:nvSpPr>
            <p:cNvPr id="49" name="Google Shape;141;p28"/>
            <p:cNvSpPr/>
            <p:nvPr/>
          </p:nvSpPr>
          <p:spPr>
            <a:xfrm>
              <a:off x="12263" y="8288"/>
              <a:ext cx="1036" cy="5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2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GPU</a:t>
              </a:r>
            </a:p>
          </p:txBody>
        </p:sp>
        <p:sp>
          <p:nvSpPr>
            <p:cNvPr id="50" name="Google Shape;141;p28"/>
            <p:cNvSpPr/>
            <p:nvPr/>
          </p:nvSpPr>
          <p:spPr>
            <a:xfrm>
              <a:off x="7069" y="8288"/>
              <a:ext cx="968" cy="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2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ARM</a:t>
              </a:r>
            </a:p>
          </p:txBody>
        </p:sp>
        <p:sp>
          <p:nvSpPr>
            <p:cNvPr id="53" name="Google Shape;141;p28"/>
            <p:cNvSpPr/>
            <p:nvPr/>
          </p:nvSpPr>
          <p:spPr>
            <a:xfrm>
              <a:off x="10901" y="8274"/>
              <a:ext cx="1262" cy="5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2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NVGPU</a:t>
              </a:r>
            </a:p>
          </p:txBody>
        </p:sp>
        <p:sp>
          <p:nvSpPr>
            <p:cNvPr id="55" name="Google Shape;141;p28"/>
            <p:cNvSpPr/>
            <p:nvPr/>
          </p:nvSpPr>
          <p:spPr>
            <a:xfrm>
              <a:off x="8106" y="8288"/>
              <a:ext cx="1262" cy="5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2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X86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2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vector</a:t>
              </a:r>
            </a:p>
          </p:txBody>
        </p:sp>
        <p:sp>
          <p:nvSpPr>
            <p:cNvPr id="57" name="Google Shape;141;p28"/>
            <p:cNvSpPr/>
            <p:nvPr/>
          </p:nvSpPr>
          <p:spPr>
            <a:xfrm>
              <a:off x="4886" y="6763"/>
              <a:ext cx="2710" cy="10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Your Dialect</a:t>
              </a:r>
            </a:p>
          </p:txBody>
        </p:sp>
        <p:cxnSp>
          <p:nvCxnSpPr>
            <p:cNvPr id="60" name="直接箭头连接符 59"/>
            <p:cNvCxnSpPr>
              <a:stCxn id="57" idx="2"/>
              <a:endCxn id="14" idx="0"/>
            </p:cNvCxnSpPr>
            <p:nvPr/>
          </p:nvCxnSpPr>
          <p:spPr>
            <a:xfrm>
              <a:off x="6241" y="7785"/>
              <a:ext cx="536" cy="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38" idx="1"/>
              <a:endCxn id="57" idx="3"/>
            </p:cNvCxnSpPr>
            <p:nvPr/>
          </p:nvCxnSpPr>
          <p:spPr>
            <a:xfrm flipH="1">
              <a:off x="7596" y="6191"/>
              <a:ext cx="1098" cy="1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曲线 64"/>
            <p:cNvCxnSpPr>
              <a:stCxn id="10" idx="1"/>
              <a:endCxn id="57" idx="0"/>
            </p:cNvCxnSpPr>
            <p:nvPr/>
          </p:nvCxnSpPr>
          <p:spPr>
            <a:xfrm rot="10800000" flipV="1">
              <a:off x="6241" y="2067"/>
              <a:ext cx="990" cy="469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6487" y="5594"/>
              <a:ext cx="1794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自定义</a:t>
              </a:r>
              <a:endParaRPr lang="en-US" altLang="zh-CN" sz="1200" dirty="0"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  <a:p>
              <a:r>
                <a:rPr lang="zh-CN" altLang="en-US" sz="12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下降</a:t>
              </a:r>
              <a:r>
                <a:rPr lang="en-US" altLang="zh-CN" sz="12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Pass</a:t>
              </a:r>
            </a:p>
          </p:txBody>
        </p:sp>
        <p:pic>
          <p:nvPicPr>
            <p:cNvPr id="9218" name="Picture 2" descr="LF AI &amp; Data Foundation Logos and Artwork - ONNX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6" y="3025"/>
              <a:ext cx="898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0" y="1124585"/>
            <a:ext cx="1497965" cy="1325880"/>
          </a:xfrm>
        </p:spPr>
        <p:txBody>
          <a:bodyPr/>
          <a:lstStyle/>
          <a:p>
            <a:r>
              <a:rPr lang="en-US" altLang="zh-CN" sz="3200" dirty="0">
                <a:sym typeface="+mn-ea"/>
              </a:rPr>
              <a:t>by </a:t>
            </a:r>
            <a:br>
              <a:rPr lang="en-US" altLang="zh-CN" sz="3200" dirty="0">
                <a:sym typeface="+mn-ea"/>
              </a:rPr>
            </a:br>
            <a:r>
              <a:rPr lang="en-US" altLang="zh-CN" sz="3200" dirty="0">
                <a:sym typeface="+mn-ea"/>
              </a:rPr>
              <a:t>zikang</a:t>
            </a:r>
            <a:endParaRPr lang="en-US" altLang="zh-CN" sz="3200" dirty="0">
              <a:ea typeface="宋体" charset="0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850" y="567690"/>
            <a:ext cx="6915150" cy="5534025"/>
          </a:xfrm>
          <a:prstGeom prst="rect">
            <a:avLst/>
          </a:prstGeom>
        </p:spPr>
      </p:pic>
      <p:sp>
        <p:nvSpPr>
          <p:cNvPr id="20" name="标题 16"/>
          <p:cNvSpPr>
            <a:spLocks noGrp="1"/>
          </p:cNvSpPr>
          <p:nvPr/>
        </p:nvSpPr>
        <p:spPr>
          <a:xfrm>
            <a:off x="6320155" y="5969635"/>
            <a:ext cx="5198745" cy="888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2000" dirty="0">
                <a:ea typeface="宋体" charset="0"/>
                <a:sym typeface="+mn-ea"/>
              </a:rPr>
              <a:t>从高级语义</a:t>
            </a:r>
            <a:r>
              <a:rPr lang="en-US" altLang="zh-CN" sz="2000" dirty="0">
                <a:ea typeface="宋体" charset="0"/>
                <a:sym typeface="+mn-ea"/>
              </a:rPr>
              <a:t>IR</a:t>
            </a:r>
            <a:r>
              <a:rPr lang="zh-CN" altLang="en-US" sz="2000" dirty="0">
                <a:ea typeface="宋体" charset="0"/>
                <a:sym typeface="+mn-ea"/>
              </a:rPr>
              <a:t>到低级语义</a:t>
            </a:r>
            <a:r>
              <a:rPr lang="en-US" altLang="zh-CN" sz="2000" dirty="0">
                <a:ea typeface="宋体" charset="0"/>
                <a:sym typeface="+mn-ea"/>
              </a:rPr>
              <a:t>IR</a:t>
            </a:r>
            <a:br>
              <a:rPr lang="en-US" altLang="zh-CN" sz="2000" dirty="0">
                <a:ea typeface="宋体" charset="0"/>
                <a:sym typeface="+mn-ea"/>
              </a:rPr>
            </a:br>
            <a:r>
              <a:rPr lang="en-US" altLang="zh-CN" sz="2000" dirty="0">
                <a:ea typeface="宋体" charset="0"/>
                <a:sym typeface="+mn-ea"/>
              </a:rPr>
              <a:t>data structure -&gt; memory layout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Slapo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190" y="169100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ym typeface="+mn-ea"/>
              </a:rPr>
              <a:t>a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Schedule LAnguage</a:t>
            </a:r>
            <a:r>
              <a:rPr lang="en-US" altLang="zh-CN" dirty="0">
                <a:sym typeface="+mn-ea"/>
              </a:rPr>
              <a:t> for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Progressive Optimization</a:t>
            </a:r>
            <a:r>
              <a:rPr lang="en-US" altLang="zh-CN" dirty="0">
                <a:sym typeface="+mn-ea"/>
              </a:rPr>
              <a:t>, designed for DL frameworks with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dynamic model graphs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Structure-preserving scheduling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solidFill>
                  <a:schemeClr val="tx1"/>
                </a:solidFill>
                <a:ea typeface="宋体" charset="0"/>
              </a:rPr>
              <a:t>非侵入式编程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solidFill>
                  <a:schemeClr val="tx1"/>
                </a:solidFill>
                <a:ea typeface="宋体" charset="0"/>
              </a:rPr>
              <a:t>优化时保留层次化结构信息</a:t>
            </a:r>
            <a:r>
              <a:rPr lang="en-US" altLang="zh-CN" dirty="0">
                <a:solidFill>
                  <a:schemeClr val="tx1"/>
                </a:solidFill>
              </a:rPr>
              <a:t> -&gt; </a:t>
            </a:r>
            <a:r>
              <a:rPr lang="zh-CN" altLang="en-US" dirty="0">
                <a:effectLst/>
                <a:ea typeface="宋体" charset="0"/>
              </a:rPr>
              <a:t>方便</a:t>
            </a:r>
            <a:r>
              <a:rPr lang="en-US" altLang="zh-CN" dirty="0">
                <a:effectLst/>
                <a:ea typeface="宋体" charset="0"/>
              </a:rPr>
              <a:t>debug</a:t>
            </a:r>
            <a:r>
              <a:rPr lang="en-US" altLang="zh-CN" dirty="0">
                <a:effectLst/>
                <a:ea typeface="宋体" charset="0"/>
                <a:sym typeface="+mn-ea"/>
              </a:rPr>
              <a:t>(Challeage 4)</a:t>
            </a:r>
            <a:endParaRPr lang="zh-CN" altLang="en-US" dirty="0">
              <a:effectLst/>
              <a:ea typeface="宋体" charset="0"/>
            </a:endParaRPr>
          </a:p>
          <a:p>
            <a:pPr marL="457200" lvl="1" indent="0">
              <a:lnSpc>
                <a:spcPct val="100000"/>
              </a:lnSpc>
              <a:buFont typeface="Arial" panose="020B0604020202090204" pitchFamily="34" charset="0"/>
              <a:buNone/>
            </a:pPr>
            <a:endParaRPr lang="en-US" altLang="zh-CN" dirty="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Efficient Model 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190" y="169100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ea typeface="宋体" charset="0"/>
                <a:sym typeface="+mn-ea"/>
              </a:rPr>
              <a:t>common practices of improving a DL </a:t>
            </a:r>
            <a:r>
              <a:rPr lang="zh-CN" altLang="en-US" dirty="0">
                <a:solidFill>
                  <a:srgbClr val="FF0000"/>
                </a:solidFill>
                <a:ea typeface="宋体" charset="0"/>
                <a:sym typeface="+mn-ea"/>
              </a:rPr>
              <a:t>model training</a:t>
            </a:r>
            <a:r>
              <a:rPr lang="en-US" altLang="zh-CN" dirty="0">
                <a:ea typeface="宋体" charset="0"/>
                <a:sym typeface="+mn-ea"/>
              </a:rPr>
              <a:t> efficency for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sym typeface="+mn-ea"/>
              </a:rPr>
              <a:t>dynamic graphs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High-performance kernel libraries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solidFill>
                  <a:schemeClr val="tx1"/>
                </a:solidFill>
                <a:ea typeface="宋体" charset="0"/>
                <a:sym typeface="+mn-ea"/>
              </a:rPr>
              <a:t>站在前人的肩膀上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Activation checkpointing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solidFill>
                  <a:schemeClr val="tx1"/>
                </a:solidFill>
                <a:ea typeface="宋体" charset="0"/>
              </a:rPr>
              <a:t>减少内存使用，适当增加计算开销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ym typeface="+mn-ea"/>
              </a:rPr>
              <a:t>Parallelism in distributed training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ea typeface="宋体" charset="0"/>
                <a:sym typeface="+mn-ea"/>
              </a:rPr>
              <a:t>DP + TP + PP -&gt; 3D parallelism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ea typeface="宋体" charset="0"/>
                <a:sym typeface="+mn-ea"/>
              </a:rPr>
              <a:t>PP</a:t>
            </a:r>
            <a:r>
              <a:rPr lang="zh-CN" altLang="en-US" sz="2400" dirty="0">
                <a:ea typeface="宋体" charset="0"/>
                <a:sym typeface="+mn-ea"/>
              </a:rPr>
              <a:t>需要特殊的</a:t>
            </a:r>
            <a:r>
              <a:rPr lang="en-US" altLang="zh-CN" sz="2400" dirty="0">
                <a:ea typeface="宋体" charset="0"/>
                <a:sym typeface="+mn-ea"/>
              </a:rPr>
              <a:t>runtime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1585</Words>
  <Application>Microsoft Macintosh PowerPoint</Application>
  <PresentationFormat>宽屏</PresentationFormat>
  <Paragraphs>285</Paragraphs>
  <Slides>33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-apple-system</vt:lpstr>
      <vt:lpstr>等线</vt:lpstr>
      <vt:lpstr>等线 Light</vt:lpstr>
      <vt:lpstr>SimSun</vt:lpstr>
      <vt:lpstr>Microsoft YaHei Light</vt:lpstr>
      <vt:lpstr>Arial</vt:lpstr>
      <vt:lpstr>Calibri</vt:lpstr>
      <vt:lpstr>Times New Roman</vt:lpstr>
      <vt:lpstr>Office 主题​​</vt:lpstr>
      <vt:lpstr>Slapo</vt:lpstr>
      <vt:lpstr>Abstract</vt:lpstr>
      <vt:lpstr>Introduce</vt:lpstr>
      <vt:lpstr>Slapo</vt:lpstr>
      <vt:lpstr>Slapo</vt:lpstr>
      <vt:lpstr>Slapo</vt:lpstr>
      <vt:lpstr>by  zikang</vt:lpstr>
      <vt:lpstr>Slapo</vt:lpstr>
      <vt:lpstr>Efficient Model Training</vt:lpstr>
      <vt:lpstr>Example</vt:lpstr>
      <vt:lpstr>Slapo Design</vt:lpstr>
      <vt:lpstr>Schedule Language</vt:lpstr>
      <vt:lpstr>Schedule Language</vt:lpstr>
      <vt:lpstr>Schedule Modules and Parameters</vt:lpstr>
      <vt:lpstr>Schedule Modules and Parameters</vt:lpstr>
      <vt:lpstr>Schedule Computations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Pipeline Partitioning</vt:lpstr>
      <vt:lpstr>Pipeline Partitioning</vt:lpstr>
      <vt:lpstr>Auto-Tuning</vt:lpstr>
      <vt:lpstr>Slapo: Schedule + Tuning</vt:lpstr>
      <vt:lpstr>TVM: Schedule + Tuning</vt:lpstr>
      <vt:lpstr>GENESIS: Schedule + Tuning</vt:lpstr>
      <vt:lpstr>Verification</vt:lpstr>
      <vt:lpstr>Implementations</vt:lpstr>
      <vt:lpstr>Evaluation</vt:lpstr>
      <vt:lpstr>Evaluation</vt:lpstr>
      <vt:lpstr>Ads</vt:lpstr>
      <vt:lpstr>DisAds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Rammer</dc:title>
  <dc:creator>keai007</dc:creator>
  <cp:lastModifiedBy>阮 庭峰</cp:lastModifiedBy>
  <cp:revision>201</cp:revision>
  <dcterms:created xsi:type="dcterms:W3CDTF">2024-03-04T12:59:30Z</dcterms:created>
  <dcterms:modified xsi:type="dcterms:W3CDTF">2024-03-07T00:59:18Z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2052-6.4.0.8550</vt:lpwstr>
  </property>
</Properties>
</file>