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80" r:id="rId16"/>
    <p:sldId id="281" r:id="rId17"/>
    <p:sldId id="282"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87957" autoAdjust="0"/>
  </p:normalViewPr>
  <p:slideViewPr>
    <p:cSldViewPr snapToGrid="0" snapToObjects="1" showGuides="1">
      <p:cViewPr>
        <p:scale>
          <a:sx n="75" d="100"/>
          <a:sy n="75" d="100"/>
        </p:scale>
        <p:origin x="1056" y="6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Job Postings </a:t>
            </a:r>
            <a:r>
              <a:rPr lang="en-US" baseline="0" dirty="0"/>
              <a:t>for Popular Programming Languages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Language</c:v>
                </c:pt>
              </c:strCache>
            </c:strRef>
          </c:tx>
          <c:spPr>
            <a:solidFill>
              <a:schemeClr val="accent1"/>
            </a:solidFill>
            <a:ln>
              <a:noFill/>
            </a:ln>
            <a:effectLst/>
          </c:spPr>
          <c:invertIfNegative val="0"/>
          <c:cat>
            <c:strRef>
              <c:f>Sheet1!$A$2:$A$13</c:f>
              <c:strCache>
                <c:ptCount val="12"/>
                <c:pt idx="0">
                  <c:v>C</c:v>
                </c:pt>
                <c:pt idx="1">
                  <c:v>Java</c:v>
                </c:pt>
                <c:pt idx="2">
                  <c:v>JavaScript</c:v>
                </c:pt>
                <c:pt idx="3">
                  <c:v>Python</c:v>
                </c:pt>
                <c:pt idx="4">
                  <c:v>Oracle</c:v>
                </c:pt>
                <c:pt idx="5">
                  <c:v>C#</c:v>
                </c:pt>
                <c:pt idx="6">
                  <c:v>C++</c:v>
                </c:pt>
                <c:pt idx="7">
                  <c:v>SQL Server</c:v>
                </c:pt>
                <c:pt idx="8">
                  <c:v>MongoDB</c:v>
                </c:pt>
                <c:pt idx="9">
                  <c:v>Scala</c:v>
                </c:pt>
                <c:pt idx="10">
                  <c:v>PostgreSQL</c:v>
                </c:pt>
                <c:pt idx="11">
                  <c:v>MySQL Server</c:v>
                </c:pt>
              </c:strCache>
            </c:strRef>
          </c:cat>
          <c:val>
            <c:numRef>
              <c:f>Sheet1!$B$2:$B$13</c:f>
              <c:numCache>
                <c:formatCode>General</c:formatCode>
                <c:ptCount val="12"/>
                <c:pt idx="0">
                  <c:v>25114</c:v>
                </c:pt>
                <c:pt idx="1">
                  <c:v>3428</c:v>
                </c:pt>
                <c:pt idx="2">
                  <c:v>2248</c:v>
                </c:pt>
                <c:pt idx="3">
                  <c:v>1173</c:v>
                </c:pt>
                <c:pt idx="4">
                  <c:v>899</c:v>
                </c:pt>
                <c:pt idx="5">
                  <c:v>526</c:v>
                </c:pt>
                <c:pt idx="6">
                  <c:v>506</c:v>
                </c:pt>
                <c:pt idx="7">
                  <c:v>423</c:v>
                </c:pt>
                <c:pt idx="8">
                  <c:v>208</c:v>
                </c:pt>
                <c:pt idx="9">
                  <c:v>138</c:v>
                </c:pt>
                <c:pt idx="10">
                  <c:v>86</c:v>
                </c:pt>
                <c:pt idx="11">
                  <c:v>0</c:v>
                </c:pt>
              </c:numCache>
            </c:numRef>
          </c:val>
          <c:extLst>
            <c:ext xmlns:c16="http://schemas.microsoft.com/office/drawing/2014/chart" uri="{C3380CC4-5D6E-409C-BE32-E72D297353CC}">
              <c16:uniqueId val="{00000000-4B54-4385-BD66-AE34426D89C2}"/>
            </c:ext>
          </c:extLst>
        </c:ser>
        <c:dLbls>
          <c:showLegendKey val="0"/>
          <c:showVal val="0"/>
          <c:showCatName val="0"/>
          <c:showSerName val="0"/>
          <c:showPercent val="0"/>
          <c:showBubbleSize val="0"/>
        </c:dLbls>
        <c:gapWidth val="66"/>
        <c:overlap val="-35"/>
        <c:axId val="361997744"/>
        <c:axId val="361999384"/>
      </c:barChart>
      <c:catAx>
        <c:axId val="36199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1999384"/>
        <c:crosses val="autoZero"/>
        <c:auto val="1"/>
        <c:lblAlgn val="ctr"/>
        <c:lblOffset val="100"/>
        <c:noMultiLvlLbl val="0"/>
      </c:catAx>
      <c:valAx>
        <c:axId val="361999384"/>
        <c:scaling>
          <c:orientation val="minMax"/>
          <c:max val="2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199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Annual Salary for Popular Programming Languages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Language</c:v>
                </c:pt>
              </c:strCache>
            </c:strRef>
          </c:tx>
          <c:spPr>
            <a:solidFill>
              <a:schemeClr val="accent1"/>
            </a:solidFill>
            <a:ln>
              <a:noFill/>
            </a:ln>
            <a:effectLst/>
          </c:spPr>
          <c:invertIfNegative val="0"/>
          <c:cat>
            <c:strRef>
              <c:f>Sheet1!$A$2:$A$11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Sheet1!$B$2:$B$11</c:f>
              <c:numCache>
                <c:formatCode>"$"#,##0_);[Red]\("$"#,##0\)</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5CE1-45A7-99AE-2DEECA0D579B}"/>
            </c:ext>
          </c:extLst>
        </c:ser>
        <c:dLbls>
          <c:showLegendKey val="0"/>
          <c:showVal val="0"/>
          <c:showCatName val="0"/>
          <c:showSerName val="0"/>
          <c:showPercent val="0"/>
          <c:showBubbleSize val="0"/>
        </c:dLbls>
        <c:gapWidth val="66"/>
        <c:overlap val="-27"/>
        <c:axId val="361997744"/>
        <c:axId val="361999384"/>
      </c:barChart>
      <c:catAx>
        <c:axId val="36199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1999384"/>
        <c:crosses val="autoZero"/>
        <c:auto val="1"/>
        <c:lblAlgn val="ctr"/>
        <c:lblOffset val="100"/>
        <c:noMultiLvlLbl val="0"/>
      </c:catAx>
      <c:valAx>
        <c:axId val="3619993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199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0725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7965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72714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ataplatform.cloud.ibm.com/dashboards/21f5a169-52c6-4dd0-a033-3b33083b529c/view/7924fd246280379174f7f6e4079b7a077d642d55e4bb8a51d5817b495c337997a96f1a98c87a1e09d3405736a5bf135d9d"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826430" y="1825625"/>
            <a:ext cx="6170138" cy="3465703"/>
          </a:xfrm>
        </p:spPr>
        <p:txBody>
          <a:bodyPr anchor="ctr">
            <a:normAutofit fontScale="90000"/>
          </a:bodyPr>
          <a:lstStyle/>
          <a:p>
            <a:pPr algn="ctr"/>
            <a:r>
              <a:rPr lang="en-US" sz="3800" dirty="0">
                <a:solidFill>
                  <a:srgbClr val="0E659B"/>
                </a:solidFill>
              </a:rPr>
              <a:t>Stack Overflow’s Annual Developer Survey 2019</a:t>
            </a:r>
            <a:br>
              <a:rPr lang="en-US" sz="3800" dirty="0">
                <a:solidFill>
                  <a:srgbClr val="0E659B"/>
                </a:solidFill>
              </a:rPr>
            </a:br>
            <a:br>
              <a:rPr lang="en-US" sz="3800" dirty="0">
                <a:solidFill>
                  <a:srgbClr val="0E659B"/>
                </a:solidFill>
              </a:rPr>
            </a:br>
            <a:r>
              <a:rPr lang="en-US" sz="3800" dirty="0"/>
              <a:t>Findings &amp; Implications</a:t>
            </a:r>
            <a:br>
              <a:rPr lang="en-US" sz="4000" dirty="0"/>
            </a:b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5066495"/>
            <a:ext cx="5181600" cy="1110467"/>
          </a:xfrm>
        </p:spPr>
        <p:txBody>
          <a:bodyPr>
            <a:normAutofit/>
          </a:bodyPr>
          <a:lstStyle/>
          <a:p>
            <a:pPr marL="0" indent="0" algn="ctr">
              <a:buNone/>
            </a:pPr>
            <a:r>
              <a:rPr lang="en-US" dirty="0"/>
              <a:t>Isolda Veruska de Almirante Silva</a:t>
            </a:r>
          </a:p>
          <a:p>
            <a:pPr marL="0" indent="0" algn="ctr">
              <a:buNone/>
            </a:pPr>
            <a:r>
              <a:rPr lang="en-US" dirty="0"/>
              <a:t>11/11/2022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719816" cy="1049147"/>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top database of the present year of the survey</a:t>
            </a:r>
          </a:p>
          <a:p>
            <a:r>
              <a:rPr lang="en-US" dirty="0"/>
              <a:t>There has been a significant increase in preference for MongoDB</a:t>
            </a:r>
          </a:p>
          <a:p>
            <a:r>
              <a:rPr lang="en-US" dirty="0"/>
              <a:t>PostgreSQL is gaining popularity over other SQL database programs for the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dirty="0"/>
              <a:t>Open-source databases have proved popular with developers</a:t>
            </a:r>
          </a:p>
          <a:p>
            <a:r>
              <a:rPr lang="en-US" dirty="0"/>
              <a:t>NoSQL databases have been gaining more space among developers and in the data space</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04416"/>
            <a:ext cx="7068725" cy="3907033"/>
          </a:xfrm>
        </p:spPr>
        <p:txBody>
          <a:bodyPr>
            <a:normAutofit/>
          </a:bodyPr>
          <a:lstStyle/>
          <a:p>
            <a:pPr marL="0" indent="0">
              <a:buNone/>
            </a:pPr>
            <a:endParaRPr lang="en-US" sz="2200" dirty="0"/>
          </a:p>
          <a:p>
            <a:pPr marL="0" indent="0">
              <a:buNone/>
            </a:pPr>
            <a:r>
              <a:rPr lang="en-US" sz="2200" b="1" dirty="0"/>
              <a:t>The link below contains the complete and interactive Cognos dashboards:</a:t>
            </a:r>
          </a:p>
          <a:p>
            <a:pPr marL="0" indent="0">
              <a:buNone/>
            </a:pPr>
            <a:r>
              <a:rPr lang="en-US" sz="2200" dirty="0">
                <a:hlinkClick r:id="rId2"/>
              </a:rPr>
              <a:t>https://dataplatform.cloud.ibm.com/dashboards/21f5a169-52c6-4dd0-a033-3b33083b529c/view/7924fd246280379174f7f6e4079b7a077d642d55e4bb8a51d5817b495c337997a96f1a98c87a1e09d3405736a5bf135d9d</a:t>
            </a:r>
            <a:r>
              <a:rPr lang="en-US" sz="2200" dirty="0"/>
              <a:t>.</a:t>
            </a:r>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CFD0-04A0-6E76-6AE7-0B7F9FC5A88F}"/>
              </a:ext>
            </a:extLst>
          </p:cNvPr>
          <p:cNvSpPr>
            <a:spLocks noGrp="1"/>
          </p:cNvSpPr>
          <p:nvPr>
            <p:ph type="title"/>
          </p:nvPr>
        </p:nvSpPr>
        <p:spPr>
          <a:xfrm>
            <a:off x="838200" y="365125"/>
            <a:ext cx="10707624" cy="1325563"/>
          </a:xfrm>
        </p:spPr>
        <p:txBody>
          <a:bodyPr/>
          <a:lstStyle/>
          <a:p>
            <a:r>
              <a:rPr lang="en-US" dirty="0"/>
              <a:t>Dashboards(1): </a:t>
            </a:r>
            <a:r>
              <a:rPr lang="en-US" sz="3200" dirty="0"/>
              <a:t>CURRENT TECHNOLOGY USAGE</a:t>
            </a:r>
          </a:p>
        </p:txBody>
      </p:sp>
      <p:pic>
        <p:nvPicPr>
          <p:cNvPr id="7" name="Content Placeholder 6">
            <a:extLst>
              <a:ext uri="{FF2B5EF4-FFF2-40B4-BE49-F238E27FC236}">
                <a16:creationId xmlns:a16="http://schemas.microsoft.com/office/drawing/2014/main" id="{AD2D3651-8F44-ECCD-74F5-E575BDCA8F6F}"/>
              </a:ext>
            </a:extLst>
          </p:cNvPr>
          <p:cNvPicPr>
            <a:picLocks noGrp="1" noChangeAspect="1"/>
          </p:cNvPicPr>
          <p:nvPr>
            <p:ph idx="1"/>
          </p:nvPr>
        </p:nvPicPr>
        <p:blipFill>
          <a:blip r:embed="rId2"/>
          <a:stretch>
            <a:fillRect/>
          </a:stretch>
        </p:blipFill>
        <p:spPr>
          <a:xfrm>
            <a:off x="2197096" y="1690688"/>
            <a:ext cx="7797808" cy="4351337"/>
          </a:xfrm>
        </p:spPr>
      </p:pic>
    </p:spTree>
    <p:extLst>
      <p:ext uri="{BB962C8B-B14F-4D97-AF65-F5344CB8AC3E}">
        <p14:creationId xmlns:p14="http://schemas.microsoft.com/office/powerpoint/2010/main" val="314041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B5D9-FDC8-181A-6D0D-7BC801E1A2AA}"/>
              </a:ext>
            </a:extLst>
          </p:cNvPr>
          <p:cNvSpPr>
            <a:spLocks noGrp="1"/>
          </p:cNvSpPr>
          <p:nvPr>
            <p:ph type="title"/>
          </p:nvPr>
        </p:nvSpPr>
        <p:spPr/>
        <p:txBody>
          <a:bodyPr/>
          <a:lstStyle/>
          <a:p>
            <a:r>
              <a:rPr lang="en-US" dirty="0"/>
              <a:t>Dashboards(2): </a:t>
            </a:r>
            <a:r>
              <a:rPr lang="en-US" sz="3200" dirty="0"/>
              <a:t>FUTURE TECHNOLOGY USAGE</a:t>
            </a:r>
          </a:p>
        </p:txBody>
      </p:sp>
      <p:pic>
        <p:nvPicPr>
          <p:cNvPr id="9" name="Content Placeholder 8">
            <a:extLst>
              <a:ext uri="{FF2B5EF4-FFF2-40B4-BE49-F238E27FC236}">
                <a16:creationId xmlns:a16="http://schemas.microsoft.com/office/drawing/2014/main" id="{152E77A4-760C-DBED-B969-11336B03A425}"/>
              </a:ext>
            </a:extLst>
          </p:cNvPr>
          <p:cNvPicPr>
            <a:picLocks noGrp="1" noChangeAspect="1"/>
          </p:cNvPicPr>
          <p:nvPr>
            <p:ph idx="1"/>
          </p:nvPr>
        </p:nvPicPr>
        <p:blipFill>
          <a:blip r:embed="rId2"/>
          <a:stretch>
            <a:fillRect/>
          </a:stretch>
        </p:blipFill>
        <p:spPr>
          <a:xfrm>
            <a:off x="2259867" y="1690688"/>
            <a:ext cx="7672266" cy="4351337"/>
          </a:xfrm>
        </p:spPr>
      </p:pic>
    </p:spTree>
    <p:extLst>
      <p:ext uri="{BB962C8B-B14F-4D97-AF65-F5344CB8AC3E}">
        <p14:creationId xmlns:p14="http://schemas.microsoft.com/office/powerpoint/2010/main" val="237137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30B6-240C-8604-2ADA-0428D771EC49}"/>
              </a:ext>
            </a:extLst>
          </p:cNvPr>
          <p:cNvSpPr>
            <a:spLocks noGrp="1"/>
          </p:cNvSpPr>
          <p:nvPr>
            <p:ph type="title"/>
          </p:nvPr>
        </p:nvSpPr>
        <p:spPr/>
        <p:txBody>
          <a:bodyPr/>
          <a:lstStyle/>
          <a:p>
            <a:r>
              <a:rPr lang="en-US" dirty="0"/>
              <a:t>Dashboards(3): </a:t>
            </a:r>
            <a:r>
              <a:rPr lang="en-US" sz="3200" dirty="0"/>
              <a:t>DEMOGRAPHICS</a:t>
            </a:r>
          </a:p>
        </p:txBody>
      </p:sp>
      <p:pic>
        <p:nvPicPr>
          <p:cNvPr id="5" name="Content Placeholder 4">
            <a:extLst>
              <a:ext uri="{FF2B5EF4-FFF2-40B4-BE49-F238E27FC236}">
                <a16:creationId xmlns:a16="http://schemas.microsoft.com/office/drawing/2014/main" id="{90CBC59C-E823-98D0-CFAC-5FF0A8AF7E89}"/>
              </a:ext>
            </a:extLst>
          </p:cNvPr>
          <p:cNvPicPr>
            <a:picLocks noGrp="1" noChangeAspect="1"/>
          </p:cNvPicPr>
          <p:nvPr>
            <p:ph idx="1"/>
          </p:nvPr>
        </p:nvPicPr>
        <p:blipFill>
          <a:blip r:embed="rId3"/>
          <a:stretch>
            <a:fillRect/>
          </a:stretch>
        </p:blipFill>
        <p:spPr>
          <a:xfrm>
            <a:off x="2216335" y="1690688"/>
            <a:ext cx="7759329" cy="4351337"/>
          </a:xfrm>
        </p:spPr>
      </p:pic>
    </p:spTree>
    <p:extLst>
      <p:ext uri="{BB962C8B-B14F-4D97-AF65-F5344CB8AC3E}">
        <p14:creationId xmlns:p14="http://schemas.microsoft.com/office/powerpoint/2010/main" val="14046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10000"/>
          </a:bodyPr>
          <a:lstStyle/>
          <a:p>
            <a:r>
              <a:rPr lang="en-US" dirty="0"/>
              <a:t>A part of the 2019 Overflow Developer Survey was collected and examined. The discoveries brought several insights about the technologies most used and desired by developers. Also, some data was analyzed pertaining to the developers’ demographics. </a:t>
            </a:r>
          </a:p>
          <a:p>
            <a:r>
              <a:rPr lang="en-US" dirty="0"/>
              <a:t>The analysis of these data allows us to better understand the technology market and outline a plan to make the market more agile, effective and diversified.</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sz="2400" dirty="0"/>
              <a:t>Findings</a:t>
            </a:r>
          </a:p>
          <a:p>
            <a:r>
              <a:rPr lang="en-US" sz="2400" dirty="0"/>
              <a:t>USA is the top technology country</a:t>
            </a:r>
          </a:p>
          <a:p>
            <a:r>
              <a:rPr lang="en-US" sz="2400" dirty="0"/>
              <a:t>There is a large gender disparity in the technology market</a:t>
            </a:r>
          </a:p>
          <a:p>
            <a:r>
              <a:rPr lang="en-US" sz="2400" dirty="0"/>
              <a:t>Increasing interest in Python</a:t>
            </a:r>
          </a:p>
          <a:p>
            <a:r>
              <a:rPr lang="en-US" sz="2400" dirty="0" err="1"/>
              <a:t>Javascript</a:t>
            </a:r>
            <a:r>
              <a:rPr lang="en-US" sz="2400" dirty="0"/>
              <a:t> and HTML/CSS are widely used languages ​​among developers, but there is a growing interest in Typescript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r>
              <a:rPr lang="en-US" sz="2400" dirty="0"/>
              <a:t>More countries should have the opportunity to be exposed to technology and develop in this area</a:t>
            </a:r>
          </a:p>
          <a:p>
            <a:r>
              <a:rPr lang="en-US" sz="2400" dirty="0"/>
              <a:t>There needs to be more inclusion and incentive programs for women in the technology area as a way of closing this huge gap that exists in the market between genders</a:t>
            </a:r>
          </a:p>
          <a:p>
            <a:r>
              <a:rPr lang="en-US" sz="2400" dirty="0"/>
              <a:t>SQL prevails in the data space, but there is a demand for professionals in the field to get better at using NoSQL and Python</a:t>
            </a:r>
          </a:p>
          <a:p>
            <a:endParaRPr lang="en-US" sz="2400" dirty="0"/>
          </a:p>
          <a:p>
            <a:endParaRPr lang="en-US" sz="24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520190"/>
            <a:ext cx="6809509" cy="4656773"/>
          </a:xfrm>
        </p:spPr>
        <p:txBody>
          <a:bodyPr>
            <a:normAutofit fontScale="85000" lnSpcReduction="10000"/>
          </a:bodyPr>
          <a:lstStyle/>
          <a:p>
            <a:r>
              <a:rPr lang="en-US" dirty="0"/>
              <a:t>With the data collected, we can better understand current technology and market trends, which is valuable information both to employers and to job seekers</a:t>
            </a:r>
          </a:p>
          <a:p>
            <a:r>
              <a:rPr lang="en-US" dirty="0"/>
              <a:t>The IT market is in ample development, demanding specialized workers and offering good salaries</a:t>
            </a:r>
          </a:p>
          <a:p>
            <a:r>
              <a:rPr lang="en-US" dirty="0"/>
              <a:t>However, we can observe some problems such as the concentration of technology in a single country (USA) and a large gender gap where more than 90% of the market is made up of men</a:t>
            </a:r>
          </a:p>
          <a:p>
            <a:r>
              <a:rPr lang="en-US" dirty="0"/>
              <a:t>Despite these large gaps, as technology becomes more accessible and more integrated with schools’ curricula, we hope to see a more diverse userbase in the future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 JOB POSTINGS</a:t>
            </a:r>
          </a:p>
        </p:txBody>
      </p:sp>
      <p:graphicFrame>
        <p:nvGraphicFramePr>
          <p:cNvPr id="15" name="Content Placeholder 7">
            <a:extLst>
              <a:ext uri="{FF2B5EF4-FFF2-40B4-BE49-F238E27FC236}">
                <a16:creationId xmlns:a16="http://schemas.microsoft.com/office/drawing/2014/main" id="{AF824F7A-0D9C-E96A-30AC-118C4AABEA17}"/>
              </a:ext>
            </a:extLst>
          </p:cNvPr>
          <p:cNvGraphicFramePr>
            <a:graphicFrameLocks noGrp="1"/>
          </p:cNvGraphicFramePr>
          <p:nvPr>
            <p:ph idx="1"/>
            <p:extLst>
              <p:ext uri="{D42A27DB-BD31-4B8C-83A1-F6EECF244321}">
                <p14:modId xmlns:p14="http://schemas.microsoft.com/office/powerpoint/2010/main" val="2834235678"/>
              </p:ext>
            </p:extLst>
          </p:nvPr>
        </p:nvGraphicFramePr>
        <p:xfrm>
          <a:off x="838200" y="1690688"/>
          <a:ext cx="105156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POPULAR LANGUAGES</a:t>
            </a:r>
          </a:p>
        </p:txBody>
      </p:sp>
      <p:graphicFrame>
        <p:nvGraphicFramePr>
          <p:cNvPr id="8" name="Content Placeholder 7">
            <a:extLst>
              <a:ext uri="{FF2B5EF4-FFF2-40B4-BE49-F238E27FC236}">
                <a16:creationId xmlns:a16="http://schemas.microsoft.com/office/drawing/2014/main" id="{00B4179D-FCF2-76F8-2701-EED45E868F39}"/>
              </a:ext>
            </a:extLst>
          </p:cNvPr>
          <p:cNvGraphicFramePr>
            <a:graphicFrameLocks noGrp="1"/>
          </p:cNvGraphicFramePr>
          <p:nvPr>
            <p:ph idx="1"/>
            <p:extLst>
              <p:ext uri="{D42A27DB-BD31-4B8C-83A1-F6EECF244321}">
                <p14:modId xmlns:p14="http://schemas.microsoft.com/office/powerpoint/2010/main" val="784272174"/>
              </p:ext>
            </p:extLst>
          </p:nvPr>
        </p:nvGraphicFramePr>
        <p:xfrm>
          <a:off x="838200" y="1690688"/>
          <a:ext cx="105156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30528"/>
            <a:ext cx="7068725" cy="4660543"/>
          </a:xfrm>
        </p:spPr>
        <p:txBody>
          <a:bodyPr>
            <a:normAutofit fontScale="92500" lnSpcReduction="20000"/>
          </a:bodyPr>
          <a:lstStyle/>
          <a:p>
            <a:r>
              <a:rPr lang="en-US" sz="2200" dirty="0"/>
              <a:t>Current Technology Usage</a:t>
            </a:r>
          </a:p>
          <a:p>
            <a:pPr lvl="1"/>
            <a:r>
              <a:rPr lang="en-US" sz="1800" dirty="0"/>
              <a:t>Top 10 Languages Worked With</a:t>
            </a:r>
          </a:p>
          <a:p>
            <a:pPr lvl="1"/>
            <a:r>
              <a:rPr lang="en-US" sz="1800" dirty="0"/>
              <a:t>Top 10 Databases Worked With</a:t>
            </a:r>
          </a:p>
          <a:p>
            <a:pPr lvl="1"/>
            <a:r>
              <a:rPr lang="en-US" sz="1800" dirty="0"/>
              <a:t>Most Used Platforms</a:t>
            </a:r>
          </a:p>
          <a:p>
            <a:pPr lvl="1"/>
            <a:r>
              <a:rPr lang="en-US" sz="1800" dirty="0"/>
              <a:t>Top 10 Web Frames Worked With</a:t>
            </a:r>
          </a:p>
          <a:p>
            <a:pPr lvl="1"/>
            <a:endParaRPr lang="en-US" sz="1800" dirty="0"/>
          </a:p>
          <a:p>
            <a:r>
              <a:rPr lang="en-US" sz="2200" dirty="0"/>
              <a:t>Future Technology Trends</a:t>
            </a:r>
          </a:p>
          <a:p>
            <a:pPr lvl="1"/>
            <a:r>
              <a:rPr lang="en-US" sz="1800" dirty="0"/>
              <a:t>Top 10 Languages Desired Next Year</a:t>
            </a:r>
          </a:p>
          <a:p>
            <a:pPr lvl="1"/>
            <a:r>
              <a:rPr lang="en-US" sz="1800" dirty="0"/>
              <a:t>Top 10 Databases Desired Next Year</a:t>
            </a:r>
          </a:p>
          <a:p>
            <a:pPr lvl="1"/>
            <a:r>
              <a:rPr lang="en-US" sz="1800" dirty="0"/>
              <a:t>Platform Desired Next Year</a:t>
            </a:r>
          </a:p>
          <a:p>
            <a:pPr lvl="1"/>
            <a:r>
              <a:rPr lang="en-US" sz="1800" dirty="0"/>
              <a:t>Top 10 Web Frames Desired Next Year</a:t>
            </a:r>
          </a:p>
          <a:p>
            <a:pPr lvl="1"/>
            <a:endParaRPr lang="en-US" sz="1800" dirty="0"/>
          </a:p>
          <a:p>
            <a:r>
              <a:rPr lang="en-US" sz="2200" dirty="0"/>
              <a:t>Demographics</a:t>
            </a:r>
          </a:p>
          <a:p>
            <a:pPr lvl="1"/>
            <a:r>
              <a:rPr lang="en-US" sz="1800" dirty="0"/>
              <a:t>Respondents by Gender</a:t>
            </a:r>
          </a:p>
          <a:p>
            <a:pPr lvl="1"/>
            <a:r>
              <a:rPr lang="en-US" sz="1800" dirty="0"/>
              <a:t>Respondents by Country</a:t>
            </a:r>
          </a:p>
          <a:p>
            <a:pPr lvl="1"/>
            <a:r>
              <a:rPr lang="en-US" sz="1800" dirty="0"/>
              <a:t>Respondents Count by Age</a:t>
            </a:r>
          </a:p>
          <a:p>
            <a:pPr lvl="1"/>
            <a:r>
              <a:rPr lang="en-US" sz="1800" dirty="0"/>
              <a:t>Respondent Count by Gender, classified by Formal Education Level</a:t>
            </a:r>
          </a:p>
          <a:p>
            <a:pPr lvl="1"/>
            <a:endParaRPr lang="en-US" sz="18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collected from </a:t>
            </a:r>
            <a:r>
              <a:rPr lang="en-US" sz="2200" b="1" u="sng" dirty="0"/>
              <a:t>Stack Overflow Developer Survey 2019</a:t>
            </a:r>
            <a:r>
              <a:rPr lang="en-US" sz="2200" dirty="0"/>
              <a:t> and provided by IBM.</a:t>
            </a:r>
          </a:p>
          <a:p>
            <a:r>
              <a:rPr lang="en-US" sz="2200" dirty="0"/>
              <a:t>Purpose of the Analysis</a:t>
            </a:r>
          </a:p>
          <a:p>
            <a:pPr lvl="1"/>
            <a:r>
              <a:rPr lang="en-US" sz="1800" dirty="0"/>
              <a:t>Identify the most popular programming languages, databases, platforms and web frames</a:t>
            </a:r>
          </a:p>
          <a:p>
            <a:pPr lvl="1"/>
            <a:r>
              <a:rPr lang="en-US" sz="1800" dirty="0"/>
              <a:t>Identify the skills needed for the future</a:t>
            </a:r>
          </a:p>
          <a:p>
            <a:pPr lvl="1"/>
            <a:r>
              <a:rPr lang="en-US" sz="1800" dirty="0"/>
              <a:t>Demographics </a:t>
            </a:r>
          </a:p>
          <a:p>
            <a:r>
              <a:rPr lang="en-US" sz="2200" dirty="0"/>
              <a:t>These findings are especially relevant for:</a:t>
            </a:r>
          </a:p>
          <a:p>
            <a:pPr lvl="1"/>
            <a:r>
              <a:rPr lang="en-US" sz="1800" dirty="0"/>
              <a:t>Workers and leaders in the IT and Data Science fields</a:t>
            </a:r>
          </a:p>
          <a:p>
            <a:pPr lvl="1"/>
            <a:r>
              <a:rPr lang="en-US" sz="1800" dirty="0"/>
              <a:t>Recruiters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97414" y="1831709"/>
            <a:ext cx="7068725" cy="4351338"/>
          </a:xfrm>
        </p:spPr>
        <p:txBody>
          <a:bodyPr>
            <a:normAutofit fontScale="92500" lnSpcReduction="10000"/>
          </a:bodyPr>
          <a:lstStyle/>
          <a:p>
            <a:pPr algn="just"/>
            <a:r>
              <a:rPr lang="en-US" sz="2200" b="1" dirty="0"/>
              <a:t>Data Source: </a:t>
            </a:r>
          </a:p>
          <a:p>
            <a:pPr lvl="1" algn="just"/>
            <a:r>
              <a:rPr lang="en-US" sz="1800" dirty="0"/>
              <a:t>Stack Overflow’s Annual Developer Survey 2019 </a:t>
            </a:r>
            <a:r>
              <a:rPr lang="en-US" sz="1800" i="1" dirty="0"/>
              <a:t>(https://insights.stackoverflow.com/survey/)</a:t>
            </a:r>
            <a:r>
              <a:rPr lang="en-US" sz="1800" dirty="0"/>
              <a:t>. </a:t>
            </a:r>
          </a:p>
          <a:p>
            <a:pPr algn="just"/>
            <a:r>
              <a:rPr lang="en-US" sz="2200" b="1" dirty="0"/>
              <a:t>Sample: </a:t>
            </a:r>
          </a:p>
          <a:p>
            <a:pPr lvl="1" algn="just"/>
            <a:r>
              <a:rPr lang="en-US" sz="1800" dirty="0"/>
              <a:t>Around 90,000 developers took the 20-minute survey in early 2019</a:t>
            </a:r>
          </a:p>
          <a:p>
            <a:pPr algn="just"/>
            <a:r>
              <a:rPr lang="en-US" sz="2200" b="1" dirty="0"/>
              <a:t>Purpose of the Survey: </a:t>
            </a:r>
          </a:p>
          <a:p>
            <a:pPr lvl="1" algn="just"/>
            <a:r>
              <a:rPr lang="en-US" sz="1800" dirty="0"/>
              <a:t>Collect data on technology usage and key trends among developers</a:t>
            </a:r>
          </a:p>
          <a:p>
            <a:r>
              <a:rPr lang="en-US" sz="2200" b="1" dirty="0"/>
              <a:t>Data Wrangling: </a:t>
            </a:r>
          </a:p>
          <a:p>
            <a:pPr lvl="1"/>
            <a:r>
              <a:rPr lang="en-US" sz="1800" dirty="0"/>
              <a:t>Dataset </a:t>
            </a:r>
            <a:r>
              <a:rPr lang="en-US" sz="1800" i="1" dirty="0"/>
              <a:t>(https://cf-courses-data.s3.us.cloud-object-storage.a</a:t>
            </a:r>
            <a:r>
              <a:rPr lang="en-US" sz="1800" b="1" dirty="0"/>
              <a:t>: </a:t>
            </a:r>
            <a:r>
              <a:rPr lang="en-US" sz="1800" i="1" dirty="0" err="1"/>
              <a:t>ppdomain.cloud</a:t>
            </a:r>
            <a:r>
              <a:rPr lang="en-US" sz="1800" i="1" dirty="0"/>
              <a:t>/IBM-DA0321EN-SkillsNetwork/LargeData/m1_survey_data.csv) </a:t>
            </a:r>
            <a:r>
              <a:rPr lang="en-US" sz="1800" dirty="0"/>
              <a:t>provided by IBM was loaded and cleaned using SQL and Python’s pandas library.</a:t>
            </a:r>
          </a:p>
          <a:p>
            <a:r>
              <a:rPr lang="en-US" sz="2200" b="1" dirty="0"/>
              <a:t> Analysis and Visualization: </a:t>
            </a:r>
          </a:p>
          <a:p>
            <a:pPr lvl="1"/>
            <a:r>
              <a:rPr lang="en-US" sz="1800" dirty="0"/>
              <a:t>Cognos and Python libraries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type="body" idx="1"/>
          </p:nvPr>
        </p:nvSpPr>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9" name="Picture 8">
            <a:extLst>
              <a:ext uri="{FF2B5EF4-FFF2-40B4-BE49-F238E27FC236}">
                <a16:creationId xmlns:a16="http://schemas.microsoft.com/office/drawing/2014/main" id="{B4556767-3BC5-4731-135D-F6594FFA99B9}"/>
              </a:ext>
            </a:extLst>
          </p:cNvPr>
          <p:cNvPicPr>
            <a:picLocks noChangeAspect="1"/>
          </p:cNvPicPr>
          <p:nvPr/>
        </p:nvPicPr>
        <p:blipFill>
          <a:blip r:embed="rId2"/>
          <a:stretch>
            <a:fillRect/>
          </a:stretch>
        </p:blipFill>
        <p:spPr>
          <a:xfrm>
            <a:off x="838199" y="2462501"/>
            <a:ext cx="5289197" cy="2859752"/>
          </a:xfrm>
          <a:prstGeom prst="rect">
            <a:avLst/>
          </a:prstGeom>
        </p:spPr>
      </p:pic>
      <p:pic>
        <p:nvPicPr>
          <p:cNvPr id="14" name="Picture 13">
            <a:extLst>
              <a:ext uri="{FF2B5EF4-FFF2-40B4-BE49-F238E27FC236}">
                <a16:creationId xmlns:a16="http://schemas.microsoft.com/office/drawing/2014/main" id="{AD9E1082-919E-5660-0F52-07A042A45B9D}"/>
              </a:ext>
            </a:extLst>
          </p:cNvPr>
          <p:cNvPicPr>
            <a:picLocks noChangeAspect="1"/>
          </p:cNvPicPr>
          <p:nvPr/>
        </p:nvPicPr>
        <p:blipFill>
          <a:blip r:embed="rId3"/>
          <a:stretch>
            <a:fillRect/>
          </a:stretch>
        </p:blipFill>
        <p:spPr>
          <a:xfrm>
            <a:off x="6206237" y="2465491"/>
            <a:ext cx="5147563" cy="285676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The most popular language is JavaScript, followed by HTML/CSS and SQL, respectively</a:t>
            </a:r>
          </a:p>
          <a:p>
            <a:r>
              <a:rPr lang="en-US" dirty="0"/>
              <a:t>The popularity of JavaScript and HTML/CSS holds for the next year, but SQL loses a spot to Python</a:t>
            </a:r>
          </a:p>
          <a:p>
            <a:r>
              <a:rPr lang="en-US" dirty="0"/>
              <a:t>TypeScript appears in the top 5 of  most wanted languages ​​for the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Java and HTML are languages ​​widely used by developers, while SQL is more widely used by data analysts</a:t>
            </a:r>
          </a:p>
          <a:p>
            <a:r>
              <a:rPr lang="en-US" dirty="0"/>
              <a:t>Despite Python's growing popularity in the data space, SQL continues to be widely used and in demand</a:t>
            </a:r>
          </a:p>
          <a:p>
            <a:r>
              <a:rPr lang="en-US" dirty="0"/>
              <a:t>TypeScript has been gaining popularity and demanding greater mastery from developers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886ABC7B-4AB0-E4ED-3BBB-95728BC75A46}"/>
              </a:ext>
            </a:extLst>
          </p:cNvPr>
          <p:cNvPicPr>
            <a:picLocks noChangeAspect="1"/>
          </p:cNvPicPr>
          <p:nvPr/>
        </p:nvPicPr>
        <p:blipFill>
          <a:blip r:embed="rId2"/>
          <a:stretch>
            <a:fillRect/>
          </a:stretch>
        </p:blipFill>
        <p:spPr>
          <a:xfrm>
            <a:off x="6326124" y="2709939"/>
            <a:ext cx="5219844" cy="2898331"/>
          </a:xfrm>
          <a:prstGeom prst="rect">
            <a:avLst/>
          </a:prstGeom>
        </p:spPr>
      </p:pic>
      <p:pic>
        <p:nvPicPr>
          <p:cNvPr id="9" name="Picture 8">
            <a:extLst>
              <a:ext uri="{FF2B5EF4-FFF2-40B4-BE49-F238E27FC236}">
                <a16:creationId xmlns:a16="http://schemas.microsoft.com/office/drawing/2014/main" id="{6E62E7EF-003A-9BC7-5A43-697C42FF1A48}"/>
              </a:ext>
            </a:extLst>
          </p:cNvPr>
          <p:cNvPicPr>
            <a:picLocks noChangeAspect="1"/>
          </p:cNvPicPr>
          <p:nvPr/>
        </p:nvPicPr>
        <p:blipFill>
          <a:blip r:embed="rId3"/>
          <a:stretch>
            <a:fillRect/>
          </a:stretch>
        </p:blipFill>
        <p:spPr>
          <a:xfrm>
            <a:off x="740180" y="2712579"/>
            <a:ext cx="5585944" cy="28956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929</TotalTime>
  <Words>827</Words>
  <Application>Microsoft Office PowerPoint</Application>
  <PresentationFormat>Widescreen</PresentationFormat>
  <Paragraphs>117</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IBM Plex Sans Text</vt:lpstr>
      <vt:lpstr>SLIDE_TEMPLATE_skill_network</vt:lpstr>
      <vt:lpstr>Stack Overflow’s Annual Developer Survey 2019  Findings &amp; Implications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Dashboards(1): CURRENT TECHNOLOGY USAGE</vt:lpstr>
      <vt:lpstr>Dashboards(2): FUTURE TECHNOLOGY USAGE</vt:lpstr>
      <vt:lpstr>Dashboards(3): 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Isolda Almirante</cp:lastModifiedBy>
  <cp:revision>24</cp:revision>
  <dcterms:created xsi:type="dcterms:W3CDTF">2020-10-28T18:29:43Z</dcterms:created>
  <dcterms:modified xsi:type="dcterms:W3CDTF">2022-11-11T22:39:07Z</dcterms:modified>
</cp:coreProperties>
</file>