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0BF2A-B66C-4DCB-BFE2-87E2A115001B}">
  <a:tblStyle styleId="{0960BF2A-B66C-4DCB-BFE2-87E2A11500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2" y="1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00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03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 extrusionOk="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5" name="Google Shape;85;p13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 extrusionOk="0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6" name="Google Shape;86;p13"/>
          <p:cNvSpPr/>
          <p:nvPr/>
        </p:nvSpPr>
        <p:spPr>
          <a:xfrm flipH="1">
            <a:off x="3004373" y="4029761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 extrusionOk="0">
                <a:moveTo>
                  <a:pt x="5357753" y="0"/>
                </a:moveTo>
                <a:lnTo>
                  <a:pt x="0" y="0"/>
                </a:lnTo>
                <a:lnTo>
                  <a:pt x="0" y="5591583"/>
                </a:lnTo>
                <a:lnTo>
                  <a:pt x="5357753" y="5591583"/>
                </a:lnTo>
                <a:lnTo>
                  <a:pt x="535775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7" name="Google Shape;87;p13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 extrusionOk="0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8" name="Google Shape;88;p13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 extrusionOk="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9" name="Google Shape;89;p13"/>
          <p:cNvSpPr/>
          <p:nvPr/>
        </p:nvSpPr>
        <p:spPr>
          <a:xfrm>
            <a:off x="2196892" y="1500635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 extrusionOk="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90" name="Google Shape;90;p13"/>
          <p:cNvSpPr txBox="1"/>
          <p:nvPr/>
        </p:nvSpPr>
        <p:spPr>
          <a:xfrm>
            <a:off x="7638675" y="2247900"/>
            <a:ext cx="10264200" cy="5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i="0" u="none" strike="noStrike" cap="none">
                <a:solidFill>
                  <a:srgbClr val="F7B4A7"/>
                </a:solidFill>
                <a:latin typeface="Montserrat"/>
                <a:ea typeface="Montserrat"/>
                <a:cs typeface="Montserrat"/>
                <a:sym typeface="Montserrat"/>
              </a:rPr>
              <a:t>Cypress Viewport</a:t>
            </a:r>
            <a:endParaRPr sz="7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0" i="0" u="none" strike="noStrike" cap="none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i="0" u="none" strike="noStrike" cap="none">
                <a:solidFill>
                  <a:srgbClr val="F7B4A7"/>
                </a:solidFill>
                <a:latin typeface="Montserrat"/>
                <a:ea typeface="Montserrat"/>
                <a:cs typeface="Montserrat"/>
                <a:sym typeface="Montserrat"/>
              </a:rPr>
              <a:t>Testing Your Responsive Designs</a:t>
            </a:r>
            <a:endParaRPr sz="7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6414736" y="4368672"/>
            <a:ext cx="11729631" cy="5771723"/>
          </a:xfrm>
          <a:custGeom>
            <a:avLst/>
            <a:gdLst/>
            <a:ahLst/>
            <a:cxnLst/>
            <a:rect l="l" t="t" r="r" b="b"/>
            <a:pathLst>
              <a:path w="11729631" h="5771723" extrusionOk="0">
                <a:moveTo>
                  <a:pt x="0" y="0"/>
                </a:moveTo>
                <a:lnTo>
                  <a:pt x="11729631" y="0"/>
                </a:lnTo>
                <a:lnTo>
                  <a:pt x="11729631" y="5771723"/>
                </a:lnTo>
                <a:lnTo>
                  <a:pt x="0" y="5771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7621260" y="1680421"/>
            <a:ext cx="9569475" cy="2624831"/>
            <a:chOff x="0" y="714375"/>
            <a:chExt cx="12759300" cy="3499775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0" y="714375"/>
              <a:ext cx="12759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rgbClr val="F7B4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Configuration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0" y="2613350"/>
              <a:ext cx="12759300" cy="16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i="0" u="none" strike="noStrike" cap="none">
                  <a:solidFill>
                    <a:srgbClr val="F7B4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Configu</a:t>
              </a:r>
              <a:r>
                <a:rPr lang="en-US" sz="3500">
                  <a:solidFill>
                    <a:srgbClr val="F7B4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ring viewport at the project level</a:t>
              </a:r>
              <a:endParaRPr sz="35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0"/>
          <p:cNvSpPr/>
          <p:nvPr/>
        </p:nvSpPr>
        <p:spPr>
          <a:xfrm>
            <a:off x="-12" y="8"/>
            <a:ext cx="6414740" cy="6631780"/>
          </a:xfrm>
          <a:custGeom>
            <a:avLst/>
            <a:gdLst/>
            <a:ahLst/>
            <a:cxnLst/>
            <a:rect l="l" t="t" r="r" b="b"/>
            <a:pathLst>
              <a:path w="6414740" h="6631780" extrusionOk="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4610774" y="1441513"/>
            <a:ext cx="2645731" cy="1625922"/>
          </a:xfrm>
          <a:custGeom>
            <a:avLst/>
            <a:gdLst/>
            <a:ahLst/>
            <a:cxnLst/>
            <a:rect l="l" t="t" r="r" b="b"/>
            <a:pathLst>
              <a:path w="2645731" h="1625922" extrusionOk="0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67" name="Google Shape;167;p21"/>
          <p:cNvSpPr/>
          <p:nvPr/>
        </p:nvSpPr>
        <p:spPr>
          <a:xfrm>
            <a:off x="-2879313" y="5316566"/>
            <a:ext cx="5758626" cy="4114800"/>
          </a:xfrm>
          <a:custGeom>
            <a:avLst/>
            <a:gdLst/>
            <a:ahLst/>
            <a:cxnLst/>
            <a:rect l="l" t="t" r="r" b="b"/>
            <a:pathLst>
              <a:path w="5758626" h="4114800" extrusionOk="0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68" name="Google Shape;168;p21"/>
          <p:cNvSpPr/>
          <p:nvPr/>
        </p:nvSpPr>
        <p:spPr>
          <a:xfrm>
            <a:off x="6340312" y="-1788377"/>
            <a:ext cx="1491622" cy="3229890"/>
          </a:xfrm>
          <a:custGeom>
            <a:avLst/>
            <a:gdLst/>
            <a:ahLst/>
            <a:cxnLst/>
            <a:rect l="l" t="t" r="r" b="b"/>
            <a:pathLst>
              <a:path w="1491622" h="3229890" extrusionOk="0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69" name="Google Shape;169;p21"/>
          <p:cNvSpPr/>
          <p:nvPr/>
        </p:nvSpPr>
        <p:spPr>
          <a:xfrm>
            <a:off x="-566643" y="-2441088"/>
            <a:ext cx="4317873" cy="5892879"/>
          </a:xfrm>
          <a:custGeom>
            <a:avLst/>
            <a:gdLst/>
            <a:ahLst/>
            <a:cxnLst/>
            <a:rect l="l" t="t" r="r" b="b"/>
            <a:pathLst>
              <a:path w="4317873" h="5892879" extrusionOk="0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0" name="Google Shape;170;p21"/>
          <p:cNvSpPr/>
          <p:nvPr/>
        </p:nvSpPr>
        <p:spPr>
          <a:xfrm flipH="1">
            <a:off x="1742874" y="3067435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 extrusionOk="0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1" name="Google Shape;171;p21"/>
          <p:cNvSpPr/>
          <p:nvPr/>
        </p:nvSpPr>
        <p:spPr>
          <a:xfrm>
            <a:off x="8095013" y="3737663"/>
            <a:ext cx="9768745" cy="5908849"/>
          </a:xfrm>
          <a:custGeom>
            <a:avLst/>
            <a:gdLst/>
            <a:ahLst/>
            <a:cxnLst/>
            <a:rect l="l" t="t" r="r" b="b"/>
            <a:pathLst>
              <a:path w="9768745" h="5908849" extrusionOk="0">
                <a:moveTo>
                  <a:pt x="0" y="0"/>
                </a:moveTo>
                <a:lnTo>
                  <a:pt x="9768746" y="0"/>
                </a:lnTo>
                <a:lnTo>
                  <a:pt x="9768746" y="5908849"/>
                </a:lnTo>
                <a:lnTo>
                  <a:pt x="0" y="59088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2" name="Google Shape;172;p21"/>
          <p:cNvSpPr txBox="1"/>
          <p:nvPr/>
        </p:nvSpPr>
        <p:spPr>
          <a:xfrm>
            <a:off x="7637813" y="1915866"/>
            <a:ext cx="10294800" cy="2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F7B4A7"/>
                </a:solidFill>
                <a:latin typeface="Montserrat"/>
                <a:ea typeface="Montserrat"/>
                <a:cs typeface="Montserrat"/>
                <a:sym typeface="Montserrat"/>
              </a:rPr>
              <a:t> LambdaTest Cloud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>
              <a:solidFill>
                <a:srgbClr val="F7B4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3252525" y="6749350"/>
            <a:ext cx="7102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What do we need?</a:t>
            </a:r>
            <a:endParaRPr sz="3500" b="1">
              <a:latin typeface="Montserrat"/>
              <a:ea typeface="Montserrat"/>
              <a:cs typeface="Montserrat"/>
              <a:sym typeface="Montserrat"/>
            </a:endParaRPr>
          </a:p>
          <a:p>
            <a:pPr marL="755651" marR="0" lvl="1" indent="-377825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Account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marL="755651" marR="0" lvl="1" indent="-377825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CLI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marL="755651" marR="0" lvl="1" indent="-377825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Config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marL="755651" marR="0" lvl="1" indent="-377825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Run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11647015" y="2264678"/>
            <a:ext cx="6338112" cy="6384545"/>
          </a:xfrm>
          <a:custGeom>
            <a:avLst/>
            <a:gdLst/>
            <a:ahLst/>
            <a:cxnLst/>
            <a:rect l="l" t="t" r="r" b="b"/>
            <a:pathLst>
              <a:path w="6338112" h="6384545" extrusionOk="0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80" name="Google Shape;180;p22"/>
          <p:cNvSpPr txBox="1"/>
          <p:nvPr/>
        </p:nvSpPr>
        <p:spPr>
          <a:xfrm>
            <a:off x="1556435" y="1141603"/>
            <a:ext cx="7268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F7B4A7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sz="8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032175" y="2677900"/>
            <a:ext cx="11736000" cy="5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b="1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LambdaTest Blogs</a:t>
            </a:r>
            <a:endParaRPr sz="3500" b="1" i="0" u="none" strike="noStrike" cap="none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      https://www.lambdatest.com/blog/</a:t>
            </a:r>
            <a:endParaRPr sz="3500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i="0" u="none" strike="noStrike" cap="none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55651" marR="0" lvl="1" indent="-3778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b="1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LambdaTest You</a:t>
            </a:r>
            <a:r>
              <a:rPr lang="en-US" sz="3500" b="1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3500" b="1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ube</a:t>
            </a:r>
            <a:endParaRPr sz="3500" b="1" i="0" u="none" strike="noStrike" cap="none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https://www.youtube.com/c/lambdatest</a:t>
            </a:r>
            <a:endParaRPr sz="3500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i="0" u="none" strike="noStrike" cap="none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55651" marR="0" lvl="1" indent="-3778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500"/>
              <a:buFont typeface="Montserrat"/>
              <a:buChar char="•"/>
            </a:pPr>
            <a:r>
              <a:rPr lang="en-US" sz="3500" b="1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LambdaTest Certificates</a:t>
            </a:r>
            <a:endParaRPr sz="3500" b="1" i="0" u="none" strike="noStrike" cap="none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https://www.lambdatest.com/certifications/</a:t>
            </a:r>
            <a:endParaRPr sz="3500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571875" y="442012"/>
            <a:ext cx="6060518" cy="6652549"/>
            <a:chOff x="0" y="0"/>
            <a:chExt cx="8080691" cy="8870065"/>
          </a:xfrm>
        </p:grpSpPr>
        <p:sp>
          <p:nvSpPr>
            <p:cNvPr id="97" name="Google Shape;97;p14"/>
            <p:cNvSpPr/>
            <p:nvPr/>
          </p:nvSpPr>
          <p:spPr>
            <a:xfrm>
              <a:off x="0" y="0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 extrusionOk="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428290" y="1054304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 extrusionOk="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914631" y="2039937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 extrusionOk="0">
                  <a:moveTo>
                    <a:pt x="0" y="0"/>
                  </a:moveTo>
                  <a:lnTo>
                    <a:pt x="5166061" y="0"/>
                  </a:lnTo>
                  <a:lnTo>
                    <a:pt x="5166061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graphicFrame>
        <p:nvGraphicFramePr>
          <p:cNvPr id="100" name="Google Shape;100;p14"/>
          <p:cNvGraphicFramePr/>
          <p:nvPr/>
        </p:nvGraphicFramePr>
        <p:xfrm>
          <a:off x="7843576" y="1028700"/>
          <a:ext cx="10226025" cy="9117430"/>
        </p:xfrm>
        <a:graphic>
          <a:graphicData uri="http://schemas.openxmlformats.org/drawingml/2006/table">
            <a:tbl>
              <a:tblPr>
                <a:noFill/>
                <a:tableStyleId>{0960BF2A-B66C-4DCB-BFE2-87E2A115001B}</a:tableStyleId>
              </a:tblPr>
              <a:tblGrid>
                <a:gridCol w="102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b="1">
                          <a:solidFill>
                            <a:srgbClr val="F7B4A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  <a:r>
                        <a:rPr lang="en-US" sz="8000" b="1" u="none" strike="noStrike" cap="none">
                          <a:solidFill>
                            <a:srgbClr val="F7B4A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Agenda</a:t>
                      </a:r>
                      <a:endParaRPr sz="11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275">
                <a:tc>
                  <a:txBody>
                    <a:bodyPr/>
                    <a:lstStyle/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are viewports?</a:t>
                      </a:r>
                      <a:endParaRPr sz="35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Are there tools you can use?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can Cypress help?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1511295" marR="0" lvl="2" indent="-50382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⚬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Screen Sizes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1511295" marR="0" lvl="2" indent="-50382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⚬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Presents( Devices)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1511295" marR="0" lvl="2" indent="-50382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⚬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Orientation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1511295" marR="0" lvl="2" indent="-50382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⚬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Configurations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1511295" marR="0" lvl="2" indent="-50382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⚬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Tips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on the </a:t>
                      </a:r>
                      <a:r>
                        <a:rPr lang="en-US" sz="3500" u="none" strike="noStrike" cap="none" dirty="0" err="1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LambdaTest</a:t>
                      </a:r>
                      <a:r>
                        <a:rPr lang="en-US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Cloud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764975" y="1604750"/>
            <a:ext cx="12749850" cy="7287430"/>
            <a:chOff x="0" y="1208009"/>
            <a:chExt cx="16999800" cy="9716573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0" y="1208009"/>
              <a:ext cx="16999800" cy="16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b="1" i="0" u="none" strike="noStrike" cap="none">
                  <a:solidFill>
                    <a:srgbClr val="F0ABC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 are viewports?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182867" y="2331470"/>
              <a:ext cx="12216300" cy="37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5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</a:t>
              </a:r>
              <a:r>
                <a:rPr lang="en-US" sz="3500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viewport refers to the visible area of a web page that is displayed within the browser window.</a:t>
              </a:r>
              <a:endParaRPr sz="35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182867" y="7189283"/>
              <a:ext cx="12216300" cy="373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Why should we test for viewports?</a:t>
              </a:r>
              <a:endParaRPr b="1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755651" marR="0" lvl="1" indent="-37782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3500"/>
                <a:buFont typeface="Montserrat"/>
                <a:buChar char="•"/>
              </a:pPr>
              <a:r>
                <a:rPr lang="en-US" sz="3500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Experience</a:t>
              </a:r>
              <a:endParaRPr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755651" marR="0" lvl="1" indent="-37782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3500"/>
                <a:buFont typeface="Montserrat"/>
                <a:buChar char="•"/>
              </a:pPr>
              <a:r>
                <a:rPr lang="en-US" sz="3500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Responsive Design</a:t>
              </a:r>
              <a:endParaRPr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755651" marR="0" lvl="1" indent="-377825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3500"/>
                <a:buFont typeface="Montserrat"/>
                <a:buChar char="•"/>
              </a:pPr>
              <a:r>
                <a:rPr lang="en-US" sz="3500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Scroll Experience</a:t>
              </a:r>
              <a:endParaRPr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12488025" y="2220350"/>
            <a:ext cx="4571264" cy="4114137"/>
          </a:xfrm>
          <a:custGeom>
            <a:avLst/>
            <a:gdLst/>
            <a:ahLst/>
            <a:cxnLst/>
            <a:rect l="l" t="t" r="r" b="b"/>
            <a:pathLst>
              <a:path w="4571264" h="4114137" extrusionOk="0">
                <a:moveTo>
                  <a:pt x="0" y="0"/>
                </a:moveTo>
                <a:lnTo>
                  <a:pt x="4571264" y="0"/>
                </a:lnTo>
                <a:lnTo>
                  <a:pt x="4571264" y="4114138"/>
                </a:lnTo>
                <a:lnTo>
                  <a:pt x="0" y="411413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8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87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DE" dirty="0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12139810" y="2135045"/>
            <a:ext cx="12899584" cy="4354736"/>
            <a:chOff x="15166447" y="1915068"/>
            <a:chExt cx="17199445" cy="5806315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15366092" y="1915068"/>
              <a:ext cx="16999800" cy="1723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b="1" i="0" u="none" strike="noStrike" cap="none" dirty="0">
                  <a:solidFill>
                    <a:srgbClr val="F0ABC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</a:t>
              </a:r>
              <a:endParaRPr b="1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15166447" y="4705172"/>
              <a:ext cx="12216300" cy="3016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500" b="1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Manual tools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500" b="1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Take time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500" b="1" i="0" u="none" strike="noStrike" cap="none" dirty="0">
                  <a:solidFill>
                    <a:srgbClr val="94DDD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Hard to see bugs</a:t>
              </a:r>
              <a:endParaRPr lang="en-US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EFE55AD-88E5-F8D8-839E-17558AE30B49}"/>
              </a:ext>
            </a:extLst>
          </p:cNvPr>
          <p:cNvSpPr txBox="1"/>
          <p:nvPr/>
        </p:nvSpPr>
        <p:spPr>
          <a:xfrm>
            <a:off x="4370825" y="658981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880D34-4115-B8A2-7734-EF3BD919C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2" y="1451115"/>
            <a:ext cx="11453308" cy="69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4557260" y="2155520"/>
            <a:ext cx="2572490" cy="3875450"/>
          </a:xfrm>
          <a:custGeom>
            <a:avLst/>
            <a:gdLst/>
            <a:ahLst/>
            <a:cxnLst/>
            <a:rect l="l" t="t" r="r" b="b"/>
            <a:pathLst>
              <a:path w="3662625" h="5642699" extrusionOk="0">
                <a:moveTo>
                  <a:pt x="0" y="0"/>
                </a:moveTo>
                <a:lnTo>
                  <a:pt x="3662625" y="0"/>
                </a:lnTo>
                <a:lnTo>
                  <a:pt x="3662625" y="5642700"/>
                </a:lnTo>
                <a:lnTo>
                  <a:pt x="0" y="5642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17" name="Google Shape;117;p16"/>
          <p:cNvSpPr txBox="1"/>
          <p:nvPr/>
        </p:nvSpPr>
        <p:spPr>
          <a:xfrm>
            <a:off x="692850" y="2265000"/>
            <a:ext cx="10547700" cy="2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3500" i="0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Cypress</a:t>
            </a: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, it is very easy to test on different viewports and verify how your website behaves across different screen sizes by specifying the desired dimensions.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23900" y="614084"/>
            <a:ext cx="9976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F0ABC1"/>
                </a:solidFill>
                <a:latin typeface="Montserrat"/>
                <a:ea typeface="Montserrat"/>
                <a:cs typeface="Montserrat"/>
                <a:sym typeface="Montserrat"/>
              </a:rPr>
              <a:t>Can Cypress help?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250" y="5486125"/>
            <a:ext cx="9976200" cy="40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1309758" y="1817226"/>
            <a:ext cx="6060518" cy="6652549"/>
            <a:chOff x="0" y="0"/>
            <a:chExt cx="8080691" cy="8870065"/>
          </a:xfrm>
        </p:grpSpPr>
        <p:sp>
          <p:nvSpPr>
            <p:cNvPr id="97" name="Google Shape;97;p14"/>
            <p:cNvSpPr/>
            <p:nvPr/>
          </p:nvSpPr>
          <p:spPr>
            <a:xfrm>
              <a:off x="0" y="0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 extrusionOk="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428290" y="1054304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 extrusionOk="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914631" y="2039937"/>
              <a:ext cx="5166060" cy="6830128"/>
            </a:xfrm>
            <a:custGeom>
              <a:avLst/>
              <a:gdLst/>
              <a:ahLst/>
              <a:cxnLst/>
              <a:rect l="l" t="t" r="r" b="b"/>
              <a:pathLst>
                <a:path w="5166060" h="6830128" extrusionOk="0">
                  <a:moveTo>
                    <a:pt x="0" y="0"/>
                  </a:moveTo>
                  <a:lnTo>
                    <a:pt x="5166061" y="0"/>
                  </a:lnTo>
                  <a:lnTo>
                    <a:pt x="5166061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graphicFrame>
        <p:nvGraphicFramePr>
          <p:cNvPr id="100" name="Google Shape;100;p14"/>
          <p:cNvGraphicFramePr/>
          <p:nvPr>
            <p:extLst>
              <p:ext uri="{D42A27DB-BD31-4B8C-83A1-F6EECF244321}">
                <p14:modId xmlns:p14="http://schemas.microsoft.com/office/powerpoint/2010/main" val="2131723995"/>
              </p:ext>
            </p:extLst>
          </p:nvPr>
        </p:nvGraphicFramePr>
        <p:xfrm>
          <a:off x="7843576" y="1028700"/>
          <a:ext cx="10226025" cy="8247700"/>
        </p:xfrm>
        <a:graphic>
          <a:graphicData uri="http://schemas.openxmlformats.org/drawingml/2006/table">
            <a:tbl>
              <a:tblPr>
                <a:noFill/>
                <a:tableStyleId>{0960BF2A-B66C-4DCB-BFE2-87E2A115001B}</a:tableStyleId>
              </a:tblPr>
              <a:tblGrid>
                <a:gridCol w="102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b="1" dirty="0">
                          <a:solidFill>
                            <a:srgbClr val="F7B4A7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start?</a:t>
                      </a:r>
                      <a:endParaRPr sz="1100" b="1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275">
                <a:tc>
                  <a:txBody>
                    <a:bodyPr/>
                    <a:lstStyle/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de-DE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Node</a:t>
                      </a:r>
                    </a:p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de-DE" sz="3500" u="none" strike="noStrike" cap="none" dirty="0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</a:t>
                      </a:r>
                    </a:p>
                    <a:p>
                      <a:pPr marL="755647" marR="0" lvl="1" indent="-377888" algn="l" rtl="0">
                        <a:lnSpc>
                          <a:spcPct val="1400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DDDE"/>
                        </a:buClr>
                        <a:buSzPts val="3500"/>
                        <a:buFont typeface="Montserrat"/>
                        <a:buChar char="•"/>
                      </a:pPr>
                      <a:r>
                        <a:rPr lang="de-DE" sz="3500" u="none" strike="noStrike" cap="none" dirty="0" err="1">
                          <a:solidFill>
                            <a:srgbClr val="94DDD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Pacience</a:t>
                      </a:r>
                      <a:endParaRPr sz="35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69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11876152" y="3086100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 extrusionOk="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26" name="Google Shape;126;p17"/>
          <p:cNvSpPr/>
          <p:nvPr/>
        </p:nvSpPr>
        <p:spPr>
          <a:xfrm>
            <a:off x="976450" y="7805988"/>
            <a:ext cx="10776025" cy="1505966"/>
          </a:xfrm>
          <a:custGeom>
            <a:avLst/>
            <a:gdLst/>
            <a:ahLst/>
            <a:cxnLst/>
            <a:rect l="l" t="t" r="r" b="b"/>
            <a:pathLst>
              <a:path w="10776025" h="1505966" extrusionOk="0">
                <a:moveTo>
                  <a:pt x="0" y="0"/>
                </a:moveTo>
                <a:lnTo>
                  <a:pt x="10776025" y="0"/>
                </a:lnTo>
                <a:lnTo>
                  <a:pt x="10776025" y="1505966"/>
                </a:lnTo>
                <a:lnTo>
                  <a:pt x="0" y="1505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976442" y="1367960"/>
            <a:ext cx="9912901" cy="5526837"/>
            <a:chOff x="0" y="-577608"/>
            <a:chExt cx="13217200" cy="7369116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193000" y="-577608"/>
              <a:ext cx="13024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99" b="1" i="0" u="none" strike="noStrike" cap="none">
                  <a:solidFill>
                    <a:srgbClr val="F0ABC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cy.viewport()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0" y="2031971"/>
              <a:ext cx="12478551" cy="475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You can simulate different viewports in Cypress using the cy.viewport() command.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2B4B8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2B4B8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By specifying the width and height parameters, you can test how your website responds to various screen sizes.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2B4B8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1028700" y="2926650"/>
            <a:ext cx="10200000" cy="5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You can simulate different viewports in Cypress using the </a:t>
            </a:r>
            <a:r>
              <a:rPr lang="en-US" sz="3500" i="1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cy.viewport()</a:t>
            </a: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 command. </a:t>
            </a:r>
            <a:endParaRPr sz="3500" i="0" u="none" strike="noStrike" cap="none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94DD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i="0" u="none" strike="noStrike" cap="none">
                <a:solidFill>
                  <a:srgbClr val="94DDDE"/>
                </a:solidFill>
                <a:latin typeface="Montserrat"/>
                <a:ea typeface="Montserrat"/>
                <a:cs typeface="Montserrat"/>
                <a:sym typeface="Montserrat"/>
              </a:rPr>
              <a:t>By specifying the width and height parameters, you can test how your website responds to various screen sizes.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0" i="0" u="none" strike="noStrike" cap="none">
              <a:solidFill>
                <a:srgbClr val="94DD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258376" y="2394776"/>
            <a:ext cx="9768150" cy="7398206"/>
            <a:chOff x="0" y="104775"/>
            <a:chExt cx="13024200" cy="9864274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0" y="104775"/>
              <a:ext cx="13024200" cy="508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 i="0" u="none" strike="noStrike" cap="none">
                  <a:solidFill>
                    <a:srgbClr val="F7B4A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Testing multiple screens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rgbClr val="F7B4A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0" y="5209512"/>
              <a:ext cx="12478551" cy="475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You can simulate different viewports in Cypress using the cy.viewport() command.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2B4B8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2B4B8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0" i="0" u="none" strike="noStrike" cap="none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By specifying the width and height parameters, you can test how your website responds to various screen sizes.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0" b="0" i="0" u="none" strike="noStrike" cap="none">
                <a:solidFill>
                  <a:srgbClr val="2B4B8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>
            <a:off x="449759" y="6281801"/>
            <a:ext cx="10085954" cy="2994084"/>
          </a:xfrm>
          <a:custGeom>
            <a:avLst/>
            <a:gdLst/>
            <a:ahLst/>
            <a:cxnLst/>
            <a:rect l="l" t="t" r="r" b="b"/>
            <a:pathLst>
              <a:path w="10085954" h="2994084" extrusionOk="0">
                <a:moveTo>
                  <a:pt x="0" y="0"/>
                </a:moveTo>
                <a:lnTo>
                  <a:pt x="10085955" y="0"/>
                </a:lnTo>
                <a:lnTo>
                  <a:pt x="10085955" y="2994084"/>
                </a:lnTo>
                <a:lnTo>
                  <a:pt x="0" y="2994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0" name="Google Shape;140;p18"/>
          <p:cNvSpPr/>
          <p:nvPr/>
        </p:nvSpPr>
        <p:spPr>
          <a:xfrm>
            <a:off x="10247977" y="2794506"/>
            <a:ext cx="7643400" cy="3487301"/>
          </a:xfrm>
          <a:custGeom>
            <a:avLst/>
            <a:gdLst/>
            <a:ahLst/>
            <a:cxnLst/>
            <a:rect l="l" t="t" r="r" b="b"/>
            <a:pathLst>
              <a:path w="7643400" h="3487301" extrusionOk="0">
                <a:moveTo>
                  <a:pt x="0" y="0"/>
                </a:moveTo>
                <a:lnTo>
                  <a:pt x="7643400" y="0"/>
                </a:lnTo>
                <a:lnTo>
                  <a:pt x="7643400" y="3487301"/>
                </a:lnTo>
                <a:lnTo>
                  <a:pt x="0" y="3487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1" name="Google Shape;141;p18"/>
          <p:cNvSpPr/>
          <p:nvPr/>
        </p:nvSpPr>
        <p:spPr>
          <a:xfrm>
            <a:off x="5615047" y="-3522175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 extrusionOk="0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2" name="Google Shape;142;p18"/>
          <p:cNvSpPr/>
          <p:nvPr/>
        </p:nvSpPr>
        <p:spPr>
          <a:xfrm>
            <a:off x="655666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 extrusionOk="0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403412" y="3723616"/>
            <a:ext cx="7858153" cy="5114231"/>
          </a:xfrm>
          <a:custGeom>
            <a:avLst/>
            <a:gdLst/>
            <a:ahLst/>
            <a:cxnLst/>
            <a:rect l="l" t="t" r="r" b="b"/>
            <a:pathLst>
              <a:path w="7858153" h="5114231" extrusionOk="0">
                <a:moveTo>
                  <a:pt x="0" y="0"/>
                </a:moveTo>
                <a:lnTo>
                  <a:pt x="7858153" y="0"/>
                </a:lnTo>
                <a:lnTo>
                  <a:pt x="7858153" y="5114231"/>
                </a:lnTo>
                <a:lnTo>
                  <a:pt x="0" y="5114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9" name="Google Shape;149;p19"/>
          <p:cNvSpPr/>
          <p:nvPr/>
        </p:nvSpPr>
        <p:spPr>
          <a:xfrm>
            <a:off x="8534336" y="4984303"/>
            <a:ext cx="9487043" cy="1656858"/>
          </a:xfrm>
          <a:custGeom>
            <a:avLst/>
            <a:gdLst/>
            <a:ahLst/>
            <a:cxnLst/>
            <a:rect l="l" t="t" r="r" b="b"/>
            <a:pathLst>
              <a:path w="9487043" h="1656858" extrusionOk="0">
                <a:moveTo>
                  <a:pt x="0" y="0"/>
                </a:moveTo>
                <a:lnTo>
                  <a:pt x="9487043" y="0"/>
                </a:lnTo>
                <a:lnTo>
                  <a:pt x="9487043" y="1656858"/>
                </a:lnTo>
                <a:lnTo>
                  <a:pt x="0" y="16568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5721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Google Shape;150;p19"/>
          <p:cNvSpPr txBox="1"/>
          <p:nvPr/>
        </p:nvSpPr>
        <p:spPr>
          <a:xfrm>
            <a:off x="2587425" y="1775575"/>
            <a:ext cx="15128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F7B4A7"/>
                </a:solidFill>
                <a:latin typeface="Montserrat"/>
                <a:ea typeface="Montserrat"/>
                <a:cs typeface="Montserrat"/>
                <a:sym typeface="Montserrat"/>
              </a:rPr>
              <a:t>Check device orientation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8025" y="442012"/>
            <a:ext cx="5228100" cy="89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Benutzerdefiniert</PresentationFormat>
  <Paragraphs>61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Montserrat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Ioan Solderea</cp:lastModifiedBy>
  <cp:revision>2</cp:revision>
  <dcterms:modified xsi:type="dcterms:W3CDTF">2023-12-04T08:54:58Z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59d3444-00c7-4e50-ad69-cacf3dcf0dc0_Enabled">
    <vt:lpwstr>true</vt:lpwstr>
  </property>
  <property fmtid="{D5CDD505-2E9C-101B-9397-08002B2CF9AE}" pid="3" name="MSIP_Label_859d3444-00c7-4e50-ad69-cacf3dcf0dc0_SetDate">
    <vt:lpwstr>2023-12-04T07:59:24Z</vt:lpwstr>
  </property>
  <property fmtid="{D5CDD505-2E9C-101B-9397-08002B2CF9AE}" pid="4" name="MSIP_Label_859d3444-00c7-4e50-ad69-cacf3dcf0dc0_Method">
    <vt:lpwstr>Standard</vt:lpwstr>
  </property>
  <property fmtid="{D5CDD505-2E9C-101B-9397-08002B2CF9AE}" pid="5" name="MSIP_Label_859d3444-00c7-4e50-ad69-cacf3dcf0dc0_Name">
    <vt:lpwstr>defa4170-0d19-0005-0004-bc88714345d2</vt:lpwstr>
  </property>
  <property fmtid="{D5CDD505-2E9C-101B-9397-08002B2CF9AE}" pid="6" name="MSIP_Label_859d3444-00c7-4e50-ad69-cacf3dcf0dc0_SiteId">
    <vt:lpwstr>67e2bcc7-d50e-4045-8ec6-d82caf7bacfa</vt:lpwstr>
  </property>
  <property fmtid="{D5CDD505-2E9C-101B-9397-08002B2CF9AE}" pid="7" name="MSIP_Label_859d3444-00c7-4e50-ad69-cacf3dcf0dc0_ActionId">
    <vt:lpwstr>6168fdff-4a98-4674-9abf-feed9865ca49</vt:lpwstr>
  </property>
  <property fmtid="{D5CDD505-2E9C-101B-9397-08002B2CF9AE}" pid="8" name="MSIP_Label_859d3444-00c7-4e50-ad69-cacf3dcf0dc0_ContentBits">
    <vt:lpwstr>0</vt:lpwstr>
  </property>
</Properties>
</file>